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33"/>
  </p:notesMasterIdLst>
  <p:sldIdLst>
    <p:sldId id="286" r:id="rId2"/>
    <p:sldId id="287" r:id="rId3"/>
    <p:sldId id="325" r:id="rId4"/>
    <p:sldId id="326" r:id="rId5"/>
    <p:sldId id="303" r:id="rId6"/>
    <p:sldId id="288" r:id="rId7"/>
    <p:sldId id="304" r:id="rId8"/>
    <p:sldId id="305" r:id="rId9"/>
    <p:sldId id="289" r:id="rId10"/>
    <p:sldId id="308" r:id="rId11"/>
    <p:sldId id="292" r:id="rId12"/>
    <p:sldId id="307" r:id="rId13"/>
    <p:sldId id="302" r:id="rId14"/>
    <p:sldId id="294" r:id="rId15"/>
    <p:sldId id="296" r:id="rId16"/>
    <p:sldId id="298" r:id="rId17"/>
    <p:sldId id="309" r:id="rId18"/>
    <p:sldId id="310" r:id="rId19"/>
    <p:sldId id="311" r:id="rId20"/>
    <p:sldId id="312" r:id="rId21"/>
    <p:sldId id="314" r:id="rId22"/>
    <p:sldId id="315" r:id="rId23"/>
    <p:sldId id="316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01" r:id="rId3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66"/>
    <a:srgbClr val="33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92" d="100"/>
          <a:sy n="92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F2BC0-79EB-4C7B-ACF1-FC057EEA6454}" type="datetimeFigureOut">
              <a:rPr lang="pt-BR"/>
              <a:pPr/>
              <a:t>06/12/2016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3331F-5A7E-400F-916E-7C99988A06E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54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3331F-5A7E-400F-916E-7C99988A06E6}" type="slidenum">
              <a:rPr lang="pt-BR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44083 w 64000"/>
                <a:gd name="T1" fmla="*/ 2368 h 64000"/>
                <a:gd name="T2" fmla="*/ 64000 w 64000"/>
                <a:gd name="T3" fmla="*/ 32000 h 64000"/>
                <a:gd name="T4" fmla="*/ 44083 w 64000"/>
                <a:gd name="T5" fmla="*/ 61631 h 64000"/>
                <a:gd name="T6" fmla="*/ 44083 w 64000"/>
                <a:gd name="T7" fmla="*/ 61631 h 64000"/>
                <a:gd name="T8" fmla="*/ 44082 w 64000"/>
                <a:gd name="T9" fmla="*/ 61631 h 64000"/>
                <a:gd name="T10" fmla="*/ 44083 w 64000"/>
                <a:gd name="T11" fmla="*/ 61632 h 64000"/>
                <a:gd name="T12" fmla="*/ 44083 w 64000"/>
                <a:gd name="T13" fmla="*/ 2368 h 64000"/>
                <a:gd name="T14" fmla="*/ 44082 w 64000"/>
                <a:gd name="T15" fmla="*/ 2368 h 64000"/>
                <a:gd name="T16" fmla="*/ 44083 w 64000"/>
                <a:gd name="T17" fmla="*/ 236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50994 w 64000"/>
                <a:gd name="T1" fmla="*/ 6246 h 64000"/>
                <a:gd name="T2" fmla="*/ 64000 w 64000"/>
                <a:gd name="T3" fmla="*/ 32000 h 64000"/>
                <a:gd name="T4" fmla="*/ 50994 w 64000"/>
                <a:gd name="T5" fmla="*/ 57753 h 64000"/>
                <a:gd name="T6" fmla="*/ 50994 w 64000"/>
                <a:gd name="T7" fmla="*/ 57753 h 64000"/>
                <a:gd name="T8" fmla="*/ 50993 w 64000"/>
                <a:gd name="T9" fmla="*/ 57753 h 64000"/>
                <a:gd name="T10" fmla="*/ 50994 w 64000"/>
                <a:gd name="T11" fmla="*/ 57754 h 64000"/>
                <a:gd name="T12" fmla="*/ 50994 w 64000"/>
                <a:gd name="T13" fmla="*/ 6246 h 64000"/>
                <a:gd name="T14" fmla="*/ 50993 w 64000"/>
                <a:gd name="T15" fmla="*/ 6246 h 64000"/>
                <a:gd name="T16" fmla="*/ 50994 w 64000"/>
                <a:gd name="T17" fmla="*/ 62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B346B-2ACA-45BD-916B-7FF80F7B773B}" type="datetimeFigureOut">
              <a:rPr lang="pt-BR"/>
              <a:pPr>
                <a:defRPr/>
              </a:pPr>
              <a:t>06/12/2016</a:t>
            </a:fld>
            <a:endParaRPr lang="pt-B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B3F23-C265-4DD6-8635-C1B79A00EA6B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66504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AE11F-BD5B-42BA-A824-F61506FA5086}" type="datetimeFigureOut">
              <a:rPr lang="pt-BR"/>
              <a:pPr>
                <a:defRPr/>
              </a:pPr>
              <a:t>06/12/2016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46A9B2-6733-4660-8DC9-6779681FF9B8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1097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26884-0844-4B18-BAFE-66283DDCEAB4}" type="datetimeFigureOut">
              <a:rPr lang="pt-BR"/>
              <a:pPr>
                <a:defRPr/>
              </a:pPr>
              <a:t>06/12/2016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C5CC7-962E-4B85-B317-7A7E0BF93B6C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8913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646AC-B352-4D1E-AC88-BB0B507F6635}" type="datetimeFigureOut">
              <a:rPr lang="pt-BR"/>
              <a:pPr>
                <a:defRPr/>
              </a:pPr>
              <a:t>06/12/2016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FE767-C87A-4738-8F9F-AFF4FC3F2836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2638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7A2A4-83C4-4388-8869-548373236C3B}" type="datetimeFigureOut">
              <a:rPr lang="pt-BR"/>
              <a:pPr>
                <a:defRPr/>
              </a:pPr>
              <a:t>06/12/2016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20D5D-A069-4B26-94D7-9E9F25E64A0A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9147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9AF4C-67FE-415E-9124-4BBAA33F69CF}" type="datetimeFigureOut">
              <a:rPr lang="pt-BR"/>
              <a:pPr>
                <a:defRPr/>
              </a:pPr>
              <a:t>06/12/2016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79B0D3-2D67-4621-8629-43A99DE676A4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67580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21C41-0063-4330-BAAC-96BFC377A57F}" type="datetimeFigureOut">
              <a:rPr lang="pt-BR"/>
              <a:pPr>
                <a:defRPr/>
              </a:pPr>
              <a:t>06/12/2016</a:t>
            </a:fld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5BF24-6D69-4438-9C7B-2E36B0A6EFFB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4775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A8C7A-1B22-4F7B-B8B2-F1034C7586E8}" type="datetimeFigureOut">
              <a:rPr lang="pt-BR"/>
              <a:pPr>
                <a:defRPr/>
              </a:pPr>
              <a:t>06/12/2016</a:t>
            </a:fld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A7DDA-A9D1-4500-B14B-E253E2EA7A17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32246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6A4AD-040E-49B3-B7B7-CF2B5852E576}" type="datetimeFigureOut">
              <a:rPr lang="pt-BR"/>
              <a:pPr>
                <a:defRPr/>
              </a:pPr>
              <a:t>06/12/2016</a:t>
            </a:fld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94B5D6-87B7-456D-8E78-CA7AB1818AF9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315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60AFB-7C79-449A-8FFC-7D89B5BA6E91}" type="datetimeFigureOut">
              <a:rPr lang="pt-BR"/>
              <a:pPr>
                <a:defRPr/>
              </a:pPr>
              <a:t>06/12/2016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305550-C3CF-490C-92C5-B8A9AAAFDB45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0272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38BD7-636F-44BA-84FE-1885CC2DF44E}" type="datetimeFigureOut">
              <a:rPr lang="pt-BR"/>
              <a:pPr>
                <a:defRPr/>
              </a:pPr>
              <a:t>06/12/2016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47D3A-E847-4E22-AE34-9EDEF5A7CF93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25370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50296 w 64000"/>
                <a:gd name="T1" fmla="*/ 5746 h 64000"/>
                <a:gd name="T2" fmla="*/ 64000 w 64000"/>
                <a:gd name="T3" fmla="*/ 32000 h 64000"/>
                <a:gd name="T4" fmla="*/ 50296 w 64000"/>
                <a:gd name="T5" fmla="*/ 58253 h 64000"/>
                <a:gd name="T6" fmla="*/ 50296 w 64000"/>
                <a:gd name="T7" fmla="*/ 58253 h 64000"/>
                <a:gd name="T8" fmla="*/ 50295 w 64000"/>
                <a:gd name="T9" fmla="*/ 58253 h 64000"/>
                <a:gd name="T10" fmla="*/ 50296 w 64000"/>
                <a:gd name="T11" fmla="*/ 58254 h 64000"/>
                <a:gd name="T12" fmla="*/ 50296 w 64000"/>
                <a:gd name="T13" fmla="*/ 5746 h 64000"/>
                <a:gd name="T14" fmla="*/ 50295 w 64000"/>
                <a:gd name="T15" fmla="*/ 5746 h 64000"/>
                <a:gd name="T16" fmla="*/ 50296 w 64000"/>
                <a:gd name="T17" fmla="*/ 57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50077 w 64000"/>
                <a:gd name="T1" fmla="*/ 5595 h 64000"/>
                <a:gd name="T2" fmla="*/ 64000 w 64000"/>
                <a:gd name="T3" fmla="*/ 32000 h 64000"/>
                <a:gd name="T4" fmla="*/ 50077 w 64000"/>
                <a:gd name="T5" fmla="*/ 58404 h 64000"/>
                <a:gd name="T6" fmla="*/ 50077 w 64000"/>
                <a:gd name="T7" fmla="*/ 58404 h 64000"/>
                <a:gd name="T8" fmla="*/ 50076 w 64000"/>
                <a:gd name="T9" fmla="*/ 58404 h 64000"/>
                <a:gd name="T10" fmla="*/ 50077 w 64000"/>
                <a:gd name="T11" fmla="*/ 58405 h 64000"/>
                <a:gd name="T12" fmla="*/ 50077 w 64000"/>
                <a:gd name="T13" fmla="*/ 5595 h 64000"/>
                <a:gd name="T14" fmla="*/ 50076 w 64000"/>
                <a:gd name="T15" fmla="*/ 5595 h 64000"/>
                <a:gd name="T16" fmla="*/ 50077 w 64000"/>
                <a:gd name="T17" fmla="*/ 559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 estilo do título mestre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2BC1B7-1239-4B4F-B915-A2618AFFEF77}" type="datetimeFigureOut">
              <a:rPr lang="pt-BR"/>
              <a:pPr>
                <a:defRPr/>
              </a:pPr>
              <a:t>06/12/2016</a:t>
            </a:fld>
            <a:endParaRPr lang="pt-BR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285728F9-5843-483F-98F9-EB44C4468C03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vp_marotti@hotmail.com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mailto:cath.ferreira@hot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6.xml"/><Relationship Id="rId7" Type="http://schemas.openxmlformats.org/officeDocument/2006/relationships/slide" Target="slide15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9.xml"/><Relationship Id="rId9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4" Type="http://schemas.openxmlformats.org/officeDocument/2006/relationships/slide" Target="slide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640" y="980728"/>
            <a:ext cx="7239000" cy="2097088"/>
          </a:xfrm>
        </p:spPr>
        <p:txBody>
          <a:bodyPr/>
          <a:lstStyle/>
          <a:p>
            <a:pPr algn="ctr" eaLnBrk="1" hangingPunct="1"/>
            <a:r>
              <a:rPr lang="pt-BR" dirty="0" smtClean="0"/>
              <a:t>Programa de Auxílio à Administração de Hotéis</a:t>
            </a:r>
            <a:br>
              <a:rPr lang="pt-BR" dirty="0" smtClean="0"/>
            </a:br>
            <a:endParaRPr lang="pt-BR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3299212"/>
            <a:ext cx="7239000" cy="2951164"/>
          </a:xfrm>
        </p:spPr>
        <p:txBody>
          <a:bodyPr/>
          <a:lstStyle/>
          <a:p>
            <a:pPr algn="ctr"/>
            <a:endParaRPr lang="pt-BR" sz="1600" b="1" dirty="0" smtClean="0">
              <a:latin typeface="+mj-lt"/>
            </a:endParaRPr>
          </a:p>
          <a:p>
            <a:pPr algn="ctr"/>
            <a:r>
              <a:rPr lang="pt-BR" sz="1600" b="1" dirty="0" smtClean="0">
                <a:latin typeface="+mj-lt"/>
              </a:rPr>
              <a:t>Alexandre </a:t>
            </a:r>
            <a:r>
              <a:rPr lang="pt-BR" sz="1600" b="1" dirty="0" err="1" smtClean="0">
                <a:latin typeface="+mj-lt"/>
              </a:rPr>
              <a:t>Marotti</a:t>
            </a:r>
            <a:r>
              <a:rPr lang="pt-BR" sz="1600" b="1" dirty="0" smtClean="0">
                <a:latin typeface="+mj-lt"/>
              </a:rPr>
              <a:t> da Fonseca </a:t>
            </a:r>
            <a:r>
              <a:rPr lang="pt-BR" sz="1600" b="1" dirty="0">
                <a:latin typeface="+mj-lt"/>
              </a:rPr>
              <a:t>Temporal</a:t>
            </a:r>
          </a:p>
          <a:p>
            <a:pPr algn="ctr"/>
            <a:r>
              <a:rPr lang="pt-BR" sz="1600" dirty="0" smtClean="0">
                <a:latin typeface="+mj-lt"/>
                <a:hlinkClick r:id="rId3"/>
              </a:rPr>
              <a:t>pvp_marotti@hotmail.com.br</a:t>
            </a:r>
            <a:endParaRPr lang="pt-BR" sz="1600" dirty="0" smtClean="0">
              <a:latin typeface="+mj-lt"/>
            </a:endParaRPr>
          </a:p>
          <a:p>
            <a:pPr algn="ctr"/>
            <a:endParaRPr lang="pt-BR" sz="1600" dirty="0" smtClean="0">
              <a:latin typeface="+mj-lt"/>
            </a:endParaRPr>
          </a:p>
          <a:p>
            <a:pPr algn="ctr"/>
            <a:r>
              <a:rPr lang="pt-BR" sz="1600" b="1" dirty="0">
                <a:latin typeface="Arial (Títulos)"/>
              </a:rPr>
              <a:t>Catarina Ferreira da Silva</a:t>
            </a:r>
          </a:p>
          <a:p>
            <a:pPr algn="ctr"/>
            <a:r>
              <a:rPr lang="pt-BR" sz="1600" dirty="0">
                <a:latin typeface="Arial (Títulos)"/>
                <a:hlinkClick r:id="rId4"/>
              </a:rPr>
              <a:t>cath.ferreira@hotmail.com</a:t>
            </a:r>
            <a:endParaRPr lang="pt-BR" sz="1600" dirty="0">
              <a:latin typeface="Arial (Títulos)"/>
            </a:endParaRPr>
          </a:p>
          <a:p>
            <a:pPr algn="ctr"/>
            <a:endParaRPr lang="pt-BR" sz="1600" b="1" u="sng" dirty="0">
              <a:latin typeface="+mj-lt"/>
            </a:endParaRPr>
          </a:p>
          <a:p>
            <a:pPr algn="ctr"/>
            <a:r>
              <a:rPr lang="pt-BR" sz="1600" b="1" dirty="0">
                <a:latin typeface="+mj-lt"/>
              </a:rPr>
              <a:t> </a:t>
            </a:r>
            <a:r>
              <a:rPr lang="pt-BR" sz="1600" dirty="0">
                <a:latin typeface="+mj-lt"/>
              </a:rPr>
              <a:t> </a:t>
            </a:r>
          </a:p>
          <a:p>
            <a:pPr algn="ctr"/>
            <a:r>
              <a:rPr lang="pt-BR" sz="1600" dirty="0">
                <a:latin typeface="+mj-lt"/>
              </a:rPr>
              <a:t>Orientador:</a:t>
            </a:r>
          </a:p>
          <a:p>
            <a:pPr algn="ctr"/>
            <a:r>
              <a:rPr lang="pt-BR" sz="1600" dirty="0" smtClean="0">
                <a:latin typeface="+mj-lt"/>
              </a:rPr>
              <a:t>Rafael </a:t>
            </a:r>
            <a:r>
              <a:rPr lang="pt-BR" sz="1600" dirty="0" err="1" smtClean="0">
                <a:latin typeface="+mj-lt"/>
              </a:rPr>
              <a:t>Escalfoni</a:t>
            </a:r>
            <a:r>
              <a:rPr lang="pt-BR" sz="1600" dirty="0" smtClean="0">
                <a:latin typeface="+mj-lt"/>
              </a:rPr>
              <a:t> </a:t>
            </a:r>
            <a:r>
              <a:rPr lang="pt-BR" sz="1600" dirty="0">
                <a:latin typeface="+mj-lt"/>
              </a:rPr>
              <a:t> </a:t>
            </a:r>
          </a:p>
          <a:p>
            <a:pPr algn="ctr"/>
            <a:r>
              <a:rPr lang="pt-BR" sz="1600" b="1" dirty="0">
                <a:latin typeface="+mj-lt"/>
              </a:rPr>
              <a:t>Curso Técnico em Informática</a:t>
            </a:r>
            <a:endParaRPr lang="pt-BR" sz="1600" dirty="0">
              <a:latin typeface="+mj-lt"/>
            </a:endParaRPr>
          </a:p>
          <a:p>
            <a:pPr algn="ctr" eaLnBrk="1" hangingPunct="1">
              <a:lnSpc>
                <a:spcPct val="90000"/>
              </a:lnSpc>
            </a:pPr>
            <a:endParaRPr lang="pt-BR" altLang="en-US" sz="1800" dirty="0" smtClean="0"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173766" y="2677706"/>
            <a:ext cx="5777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400"/>
              </a:spcBef>
              <a:spcAft>
                <a:spcPts val="0"/>
              </a:spcAft>
            </a:pPr>
            <a:r>
              <a:rPr lang="pt-BR" sz="20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Trabalho </a:t>
            </a:r>
            <a:r>
              <a:rPr lang="pt-BR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de Conclusão de Curso</a:t>
            </a:r>
            <a:endParaRPr lang="pt-BR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56827"/>
            <a:ext cx="720080" cy="75540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27584" y="607084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CEFET/RJ</a:t>
            </a:r>
          </a:p>
          <a:p>
            <a:r>
              <a:rPr lang="pt-BR" b="1" dirty="0" err="1"/>
              <a:t>UnED</a:t>
            </a:r>
            <a:r>
              <a:rPr lang="pt-BR" b="1" dirty="0"/>
              <a:t> Nova Friburgo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métodos de auxiliar o administrador, além de um melhor controle da entrada e saída de hospedes, serão:</a:t>
            </a:r>
          </a:p>
          <a:p>
            <a:r>
              <a:rPr lang="pt-BR" dirty="0" smtClean="0"/>
              <a:t>-Os relatórios de Produtos vendidos</a:t>
            </a:r>
          </a:p>
          <a:p>
            <a:r>
              <a:rPr lang="pt-BR" dirty="0" smtClean="0"/>
              <a:t>-Porcentagem de ocupação(período)</a:t>
            </a:r>
          </a:p>
          <a:p>
            <a:r>
              <a:rPr lang="pt-BR" dirty="0" smtClean="0"/>
              <a:t>-Perfil de hóspedes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sistema deverá ter </a:t>
            </a:r>
            <a:r>
              <a:rPr lang="pt-BR" dirty="0"/>
              <a:t>as seguintes </a:t>
            </a:r>
            <a:r>
              <a:rPr lang="pt-BR" dirty="0" smtClean="0"/>
              <a:t>funcionalidades:</a:t>
            </a:r>
          </a:p>
          <a:p>
            <a:pPr lvl="0" algn="just"/>
            <a:r>
              <a:rPr lang="pt-BR" dirty="0" smtClean="0"/>
              <a:t>Controle </a:t>
            </a:r>
            <a:r>
              <a:rPr lang="pt-BR" dirty="0"/>
              <a:t>as reservas;</a:t>
            </a:r>
          </a:p>
          <a:p>
            <a:pPr lvl="0" algn="just"/>
            <a:r>
              <a:rPr lang="pt-BR" dirty="0"/>
              <a:t>Controle o estado dos quartos (livre, limpando, ocupado);</a:t>
            </a:r>
          </a:p>
          <a:p>
            <a:pPr lvl="0" algn="just"/>
            <a:r>
              <a:rPr lang="pt-BR" dirty="0"/>
              <a:t>Realize check-in (preenche a ficha de cadastro e mostrar os quartos vazios);</a:t>
            </a:r>
          </a:p>
          <a:p>
            <a:pPr lvl="0" algn="just"/>
            <a:r>
              <a:rPr lang="pt-BR" dirty="0" smtClean="0"/>
              <a:t>Gerar relatórios;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6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pt-BR" dirty="0" smtClean="0"/>
              <a:t>Possua a relação de seus </a:t>
            </a:r>
            <a:r>
              <a:rPr lang="pt-BR" dirty="0"/>
              <a:t>gastos direto em sua ficha de cadastro;</a:t>
            </a:r>
          </a:p>
          <a:p>
            <a:pPr lvl="0"/>
            <a:r>
              <a:rPr lang="pt-BR" dirty="0"/>
              <a:t>Inclusões de informações adicionais;</a:t>
            </a:r>
          </a:p>
          <a:p>
            <a:pPr lvl="0" algn="just"/>
            <a:r>
              <a:rPr lang="pt-BR" dirty="0"/>
              <a:t>Feedback do hóspede sobre o hotel;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849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Atual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15816" y="1554814"/>
            <a:ext cx="3856038" cy="5303186"/>
          </a:xfrm>
        </p:spPr>
      </p:pic>
    </p:spTree>
    <p:extLst>
      <p:ext uri="{BB962C8B-B14F-4D97-AF65-F5344CB8AC3E}">
        <p14:creationId xmlns:p14="http://schemas.microsoft.com/office/powerpoint/2010/main" val="26497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Informações do cadastro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ficha </a:t>
            </a:r>
            <a:r>
              <a:rPr lang="pt-BR" dirty="0"/>
              <a:t>de </a:t>
            </a:r>
            <a:r>
              <a:rPr lang="pt-BR" dirty="0" smtClean="0"/>
              <a:t>cadastro deverá possuir </a:t>
            </a:r>
            <a:r>
              <a:rPr lang="pt-BR" dirty="0"/>
              <a:t>nome completo</a:t>
            </a:r>
            <a:r>
              <a:rPr lang="pt-BR" dirty="0" smtClean="0"/>
              <a:t>, profissão, nacionalidade, data de nascimento, RG, CPF, </a:t>
            </a:r>
            <a:r>
              <a:rPr lang="pt-BR" dirty="0"/>
              <a:t>endereço completo, CEP, </a:t>
            </a:r>
            <a:r>
              <a:rPr lang="pt-BR" dirty="0" smtClean="0"/>
              <a:t>E-mail, ultima procedência, próximo destino, motivo da viagem, meio de transporte, número de hospedes, data </a:t>
            </a:r>
            <a:r>
              <a:rPr lang="pt-BR" dirty="0"/>
              <a:t>c</a:t>
            </a:r>
            <a:r>
              <a:rPr lang="pt-BR" dirty="0" smtClean="0"/>
              <a:t>hegada, data saída.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22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+mj-lt"/>
              </a:rPr>
              <a:t>Página </a:t>
            </a:r>
            <a:r>
              <a:rPr lang="pt-BR" dirty="0">
                <a:latin typeface="+mj-lt"/>
              </a:rPr>
              <a:t>da </a:t>
            </a:r>
            <a:r>
              <a:rPr lang="pt-BR" dirty="0" smtClean="0">
                <a:latin typeface="+mj-lt"/>
              </a:rPr>
              <a:t>web: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 err="1">
                <a:latin typeface="+mj-lt"/>
              </a:rPr>
              <a:t>HyperText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Markup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Language</a:t>
            </a:r>
            <a:r>
              <a:rPr lang="pt-BR" dirty="0">
                <a:latin typeface="+mj-lt"/>
              </a:rPr>
              <a:t> 5(HTML 5</a:t>
            </a:r>
            <a:r>
              <a:rPr lang="pt-BR" dirty="0" smtClean="0">
                <a:latin typeface="+mj-lt"/>
              </a:rPr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 smtClean="0">
                <a:latin typeface="+mj-lt"/>
              </a:rPr>
              <a:t>PHP</a:t>
            </a:r>
            <a:r>
              <a:rPr lang="pt-BR" dirty="0">
                <a:latin typeface="+mj-lt"/>
              </a:rPr>
              <a:t>: hypertext </a:t>
            </a:r>
            <a:r>
              <a:rPr lang="pt-BR" dirty="0" smtClean="0">
                <a:latin typeface="+mj-lt"/>
              </a:rPr>
              <a:t>processor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 err="1" smtClean="0">
                <a:latin typeface="+mj-lt"/>
              </a:rPr>
              <a:t>Bootstrap</a:t>
            </a:r>
            <a:endParaRPr lang="pt-BR" dirty="0">
              <a:latin typeface="+mj-lt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 err="1" smtClean="0">
                <a:latin typeface="+mj-lt"/>
              </a:rPr>
              <a:t>Javascript</a:t>
            </a:r>
            <a:r>
              <a:rPr lang="pt-BR" dirty="0" smtClean="0">
                <a:latin typeface="+mj-lt"/>
              </a:rPr>
              <a:t> </a:t>
            </a:r>
            <a:endParaRPr lang="pt-BR" dirty="0">
              <a:latin typeface="+mj-lt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 err="1" smtClean="0">
                <a:latin typeface="+mj-lt"/>
              </a:rPr>
              <a:t>Cascading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Style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Sheets</a:t>
            </a:r>
            <a:r>
              <a:rPr lang="pt-BR" dirty="0">
                <a:latin typeface="+mj-lt"/>
              </a:rPr>
              <a:t>(CSS) em sua versão 3.</a:t>
            </a:r>
          </a:p>
        </p:txBody>
      </p:sp>
    </p:spTree>
    <p:extLst>
      <p:ext uri="{BB962C8B-B14F-4D97-AF65-F5344CB8AC3E}">
        <p14:creationId xmlns:p14="http://schemas.microsoft.com/office/powerpoint/2010/main" val="181550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+mj-lt"/>
              </a:rPr>
              <a:t>Especificação</a:t>
            </a:r>
            <a:r>
              <a:rPr lang="pt-BR" dirty="0">
                <a:latin typeface="+mj-lt"/>
              </a:rPr>
              <a:t>, documentação e projeto do </a:t>
            </a:r>
            <a:r>
              <a:rPr lang="pt-BR" dirty="0" smtClean="0">
                <a:latin typeface="+mj-lt"/>
              </a:rPr>
              <a:t>sistema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 err="1" smtClean="0">
                <a:latin typeface="+mj-lt"/>
              </a:rPr>
              <a:t>Unified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>
                <a:latin typeface="+mj-lt"/>
              </a:rPr>
              <a:t>Modeling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Language</a:t>
            </a:r>
            <a:r>
              <a:rPr lang="pt-BR" dirty="0">
                <a:latin typeface="+mj-lt"/>
              </a:rPr>
              <a:t> (UML)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7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uso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4" y="1827212"/>
            <a:ext cx="6366898" cy="4833509"/>
          </a:xfrm>
        </p:spPr>
      </p:pic>
    </p:spTree>
    <p:extLst>
      <p:ext uri="{BB962C8B-B14F-4D97-AF65-F5344CB8AC3E}">
        <p14:creationId xmlns:p14="http://schemas.microsoft.com/office/powerpoint/2010/main" val="2520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textual dos atores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apresenta dois atores que interagem nele: “Recepcionista” e o “Administrador”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27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textual dos atores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“Recepcionista” é definido a partir do momento em que ele realiza o </a:t>
            </a:r>
            <a:r>
              <a:rPr lang="pt-BR" dirty="0" err="1"/>
              <a:t>login</a:t>
            </a:r>
            <a:r>
              <a:rPr lang="pt-BR" dirty="0"/>
              <a:t> no sistema com um usuário e uma senha de recepcionista. Praticamente todas as funcionalidades se aplicam a ele, realizar check-in, realizar </a:t>
            </a:r>
            <a:r>
              <a:rPr lang="pt-BR" dirty="0" err="1"/>
              <a:t>check</a:t>
            </a:r>
            <a:r>
              <a:rPr lang="pt-BR" dirty="0"/>
              <a:t>-out, fazer reserva, adicionar consumo.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99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914155"/>
          </a:xfrm>
        </p:spPr>
        <p:txBody>
          <a:bodyPr/>
          <a:lstStyle/>
          <a:p>
            <a:r>
              <a:rPr lang="pt-BR" dirty="0" smtClean="0">
                <a:latin typeface="+mj-lt"/>
                <a:hlinkClick r:id="rId2" action="ppaction://hlinksldjump"/>
              </a:rPr>
              <a:t>Descrição de cliente</a:t>
            </a:r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  <a:hlinkClick r:id="rId3" action="ppaction://hlinksldjump"/>
              </a:rPr>
              <a:t>Situação</a:t>
            </a:r>
            <a:endParaRPr lang="pt-BR" dirty="0">
              <a:latin typeface="+mj-lt"/>
            </a:endParaRPr>
          </a:p>
          <a:p>
            <a:r>
              <a:rPr lang="pt-BR" dirty="0" smtClean="0">
                <a:latin typeface="+mj-lt"/>
                <a:hlinkClick r:id="rId4" action="ppaction://hlinksldjump"/>
              </a:rPr>
              <a:t>Objetivo</a:t>
            </a:r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  <a:hlinkClick r:id="rId5" action="ppaction://hlinksldjump"/>
              </a:rPr>
              <a:t>Cadastro Atual</a:t>
            </a:r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  <a:hlinkClick r:id="rId6" action="ppaction://hlinksldjump"/>
              </a:rPr>
              <a:t>Informações do cadastro</a:t>
            </a:r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  <a:hlinkClick r:id="rId7" action="ppaction://hlinksldjump"/>
              </a:rPr>
              <a:t>Metodologia de Desenvolvimento</a:t>
            </a:r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  <a:hlinkClick r:id="rId8" action="ppaction://hlinksldjump"/>
              </a:rPr>
              <a:t>Diagrama de caso de uso</a:t>
            </a:r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  <a:hlinkClick r:id="rId9" action="ppaction://hlinksldjump"/>
              </a:rPr>
              <a:t>Descrição textual dos atores</a:t>
            </a:r>
            <a:endParaRPr lang="pt-BR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791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textual dos atores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“Administrador” é definido a partir do momento que ele se </a:t>
            </a:r>
            <a:r>
              <a:rPr lang="pt-BR" dirty="0" err="1"/>
              <a:t>loga</a:t>
            </a:r>
            <a:r>
              <a:rPr lang="pt-BR" dirty="0"/>
              <a:t> no sistema com usurário e senha de administrador possuindo todas as funcionalidades de um recepcionista além de possuir a funcionalidade de gerar relatórios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de caso de uso – </a:t>
            </a:r>
            <a:r>
              <a:rPr lang="pt-BR" sz="2800" dirty="0"/>
              <a:t>R</a:t>
            </a:r>
            <a:r>
              <a:rPr lang="pt-BR" sz="2800" dirty="0" smtClean="0"/>
              <a:t>ealizar check-in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3" y="1772816"/>
            <a:ext cx="8011682" cy="4676870"/>
          </a:xfrm>
        </p:spPr>
      </p:pic>
    </p:spTree>
    <p:extLst>
      <p:ext uri="{BB962C8B-B14F-4D97-AF65-F5344CB8AC3E}">
        <p14:creationId xmlns:p14="http://schemas.microsoft.com/office/powerpoint/2010/main" val="208747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de caso de uso – </a:t>
            </a:r>
            <a:r>
              <a:rPr lang="pt-BR" sz="2800" dirty="0"/>
              <a:t>R</a:t>
            </a:r>
            <a:r>
              <a:rPr lang="pt-BR" sz="2800" dirty="0" smtClean="0"/>
              <a:t>ealizar check-in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80928"/>
            <a:ext cx="8072065" cy="2373171"/>
          </a:xfrm>
        </p:spPr>
      </p:pic>
    </p:spTree>
    <p:extLst>
      <p:ext uri="{BB962C8B-B14F-4D97-AF65-F5344CB8AC3E}">
        <p14:creationId xmlns:p14="http://schemas.microsoft.com/office/powerpoint/2010/main" val="25813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de caso de uso – </a:t>
            </a:r>
            <a:r>
              <a:rPr lang="pt-BR" sz="2800" dirty="0" smtClean="0"/>
              <a:t>Realizar reserva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8144073" cy="4450357"/>
          </a:xfrm>
        </p:spPr>
      </p:pic>
    </p:spTree>
    <p:extLst>
      <p:ext uri="{BB962C8B-B14F-4D97-AF65-F5344CB8AC3E}">
        <p14:creationId xmlns:p14="http://schemas.microsoft.com/office/powerpoint/2010/main" val="36722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de caso de uso – </a:t>
            </a:r>
            <a:r>
              <a:rPr lang="pt-BR" sz="2800" dirty="0" smtClean="0"/>
              <a:t>Gerar relatório de ocupação por período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00" y="1988840"/>
            <a:ext cx="7997125" cy="4248472"/>
          </a:xfrm>
        </p:spPr>
      </p:pic>
    </p:spTree>
    <p:extLst>
      <p:ext uri="{BB962C8B-B14F-4D97-AF65-F5344CB8AC3E}">
        <p14:creationId xmlns:p14="http://schemas.microsoft.com/office/powerpoint/2010/main" val="1983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de caso de </a:t>
            </a:r>
            <a:r>
              <a:rPr lang="pt-BR" dirty="0"/>
              <a:t>uso – </a:t>
            </a:r>
            <a:r>
              <a:rPr lang="pt-BR" sz="2800" dirty="0"/>
              <a:t>Gerar relatório de ocupação por período</a:t>
            </a: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08920"/>
            <a:ext cx="8205371" cy="2016224"/>
          </a:xfrm>
        </p:spPr>
      </p:pic>
    </p:spTree>
    <p:extLst>
      <p:ext uri="{BB962C8B-B14F-4D97-AF65-F5344CB8AC3E}">
        <p14:creationId xmlns:p14="http://schemas.microsoft.com/office/powerpoint/2010/main" val="214707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Diagrama de classes modelo conceitual</a:t>
            </a:r>
            <a:endParaRPr lang="pt-BR" sz="3200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35" b="28062"/>
          <a:stretch/>
        </p:blipFill>
        <p:spPr>
          <a:xfrm>
            <a:off x="899592" y="2204864"/>
            <a:ext cx="7905528" cy="4032448"/>
          </a:xfrm>
        </p:spPr>
      </p:pic>
    </p:spTree>
    <p:extLst>
      <p:ext uri="{BB962C8B-B14F-4D97-AF65-F5344CB8AC3E}">
        <p14:creationId xmlns:p14="http://schemas.microsoft.com/office/powerpoint/2010/main" val="2774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Diagrama de sequência</a:t>
            </a:r>
            <a:endParaRPr lang="pt-BR" sz="32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2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Projeto do banco de dados</a:t>
            </a:r>
            <a:endParaRPr lang="pt-BR" sz="3200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827212"/>
            <a:ext cx="8039350" cy="4698132"/>
          </a:xfrm>
        </p:spPr>
      </p:pic>
    </p:spTree>
    <p:extLst>
      <p:ext uri="{BB962C8B-B14F-4D97-AF65-F5344CB8AC3E}">
        <p14:creationId xmlns:p14="http://schemas.microsoft.com/office/powerpoint/2010/main" val="31121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Conclusão</a:t>
            </a:r>
            <a:endParaRPr lang="pt-BR" sz="32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Contribuições do trabalho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sz="2000" dirty="0"/>
              <a:t>Com o sistema de auxílio à administração de hotéis, esperamos que forneçam aos usuários (i) agilizar a entrada e saída de hospedes do hotel; (</a:t>
            </a:r>
            <a:r>
              <a:rPr lang="pt-BR" sz="2000" dirty="0" err="1"/>
              <a:t>ii</a:t>
            </a:r>
            <a:r>
              <a:rPr lang="pt-BR" sz="2000" dirty="0"/>
              <a:t>) facilitar a analise do publico alvo; (</a:t>
            </a:r>
            <a:r>
              <a:rPr lang="pt-BR" sz="2000" dirty="0" err="1"/>
              <a:t>iii</a:t>
            </a:r>
            <a:r>
              <a:rPr lang="pt-BR" sz="2000" dirty="0"/>
              <a:t>) economia de tempo na geração de </a:t>
            </a:r>
            <a:r>
              <a:rPr lang="pt-BR" sz="2000" dirty="0" smtClean="0"/>
              <a:t>relatórios </a:t>
            </a:r>
            <a:r>
              <a:rPr lang="pt-BR" sz="2000" dirty="0"/>
              <a:t>para saber como o hotel está indo em determinados </a:t>
            </a:r>
            <a:r>
              <a:rPr lang="pt-BR" sz="2000" dirty="0" smtClean="0"/>
              <a:t>períodos; </a:t>
            </a:r>
            <a:r>
              <a:rPr lang="pt-BR" sz="2000" dirty="0"/>
              <a:t>Acreditamos que com o nosso sistema o </a:t>
            </a:r>
            <a:r>
              <a:rPr lang="pt-BR" sz="2000" dirty="0" smtClean="0"/>
              <a:t>usuário terá </a:t>
            </a:r>
            <a:r>
              <a:rPr lang="pt-BR" sz="2000" dirty="0"/>
              <a:t>em mãos uma </a:t>
            </a:r>
            <a:r>
              <a:rPr lang="pt-BR" sz="2000" dirty="0" smtClean="0"/>
              <a:t>ótima </a:t>
            </a:r>
            <a:r>
              <a:rPr lang="pt-BR" sz="2000" dirty="0"/>
              <a:t>ferramenta que ajudará a </a:t>
            </a:r>
            <a:r>
              <a:rPr lang="pt-BR" sz="2000" dirty="0" smtClean="0"/>
              <a:t>administração </a:t>
            </a:r>
            <a:r>
              <a:rPr lang="pt-BR" sz="2000" dirty="0"/>
              <a:t>do hotel, agilizará alguns processos, dando maior comodidade a ambos envolvidos.</a:t>
            </a:r>
            <a:endParaRPr lang="pt-BR" sz="2000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26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914155"/>
          </a:xfrm>
        </p:spPr>
        <p:txBody>
          <a:bodyPr/>
          <a:lstStyle/>
          <a:p>
            <a:r>
              <a:rPr lang="pt-BR" dirty="0" smtClean="0">
                <a:latin typeface="+mj-lt"/>
                <a:hlinkClick r:id="rId2" action="ppaction://hlinksldjump"/>
              </a:rPr>
              <a:t>Descrição de caso de uso – Realizar check-in</a:t>
            </a:r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  <a:hlinkClick r:id="rId3" action="ppaction://hlinksldjump"/>
              </a:rPr>
              <a:t>Descrição de caso de uso – Realizar reserva</a:t>
            </a:r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  <a:hlinkClick r:id="rId4" action="ppaction://hlinksldjump"/>
              </a:rPr>
              <a:t>Descrição de caso de uso – Gerar relatório de ocupação </a:t>
            </a:r>
            <a:r>
              <a:rPr lang="pt-BR" dirty="0" err="1" smtClean="0">
                <a:latin typeface="+mj-lt"/>
                <a:hlinkClick r:id="rId4" action="ppaction://hlinksldjump"/>
              </a:rPr>
              <a:t>po</a:t>
            </a:r>
            <a:r>
              <a:rPr lang="pt-BR" dirty="0" smtClean="0">
                <a:latin typeface="+mj-lt"/>
                <a:hlinkClick r:id="rId4" action="ppaction://hlinksldjump"/>
              </a:rPr>
              <a:t>...</a:t>
            </a:r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  <a:hlinkClick r:id="rId5" action="ppaction://hlinksldjump"/>
              </a:rPr>
              <a:t>Diagrama de classes modelo conceitual</a:t>
            </a:r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  <a:hlinkClick r:id="rId6" action="ppaction://hlinksldjump"/>
              </a:rPr>
              <a:t>Diagrama de sequência</a:t>
            </a:r>
            <a:endParaRPr lang="pt-BR" dirty="0" smtClean="0">
              <a:latin typeface="+mj-lt"/>
            </a:endParaRPr>
          </a:p>
          <a:p>
            <a:endParaRPr lang="pt-BR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29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Conclusão</a:t>
            </a:r>
            <a:endParaRPr lang="pt-BR" sz="32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Trabalhos futuros</a:t>
            </a:r>
          </a:p>
          <a:p>
            <a:pPr marL="0" indent="0">
              <a:buNone/>
            </a:pPr>
            <a:endParaRPr lang="pt-BR" dirty="0" smtClean="0"/>
          </a:p>
          <a:p>
            <a:pPr lvl="0"/>
            <a:r>
              <a:rPr lang="pt-BR" sz="2000" dirty="0"/>
              <a:t>Adicionar gráfico nos relatórios;</a:t>
            </a:r>
            <a:endParaRPr lang="pt-BR" sz="2000" b="1" dirty="0"/>
          </a:p>
          <a:p>
            <a:pPr lvl="0"/>
            <a:r>
              <a:rPr lang="pt-BR" sz="2000" dirty="0"/>
              <a:t>Adicionar suporte para informações como pertences pessoais;</a:t>
            </a:r>
            <a:endParaRPr lang="pt-BR" sz="2000" b="1" dirty="0"/>
          </a:p>
          <a:p>
            <a:pPr lvl="0"/>
            <a:r>
              <a:rPr lang="pt-BR" sz="2000" dirty="0"/>
              <a:t>Adicionar uma relação </a:t>
            </a:r>
            <a:r>
              <a:rPr lang="pt-BR" sz="2000"/>
              <a:t>dos </a:t>
            </a:r>
            <a:r>
              <a:rPr lang="pt-BR" sz="2000" smtClean="0"/>
              <a:t>funcionários </a:t>
            </a:r>
            <a:r>
              <a:rPr lang="pt-BR" sz="2000" dirty="0"/>
              <a:t>para utilizar no feedback</a:t>
            </a:r>
            <a:endParaRPr lang="pt-BR" sz="2000" b="1" dirty="0"/>
          </a:p>
          <a:p>
            <a:pPr lvl="0"/>
            <a:r>
              <a:rPr lang="pt-BR" sz="2000" dirty="0"/>
              <a:t>Integrar o outro hotel da rede ao mesmo sistema</a:t>
            </a:r>
            <a:endParaRPr lang="pt-BR" sz="2000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94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370013" y="1700808"/>
            <a:ext cx="7313612" cy="4241205"/>
          </a:xfrm>
        </p:spPr>
        <p:txBody>
          <a:bodyPr/>
          <a:lstStyle/>
          <a:p>
            <a:r>
              <a:rPr lang="pt-BR" sz="1200" dirty="0">
                <a:latin typeface="+mj-lt"/>
              </a:rPr>
              <a:t>ARAUJO, Vanessa Moreira Guedes </a:t>
            </a:r>
            <a:r>
              <a:rPr lang="pt-BR" sz="1200" dirty="0" err="1">
                <a:latin typeface="+mj-lt"/>
              </a:rPr>
              <a:t>de.</a:t>
            </a:r>
            <a:r>
              <a:rPr lang="pt-BR" sz="1200" b="1" dirty="0" err="1">
                <a:latin typeface="+mj-lt"/>
              </a:rPr>
              <a:t>Qualidade</a:t>
            </a:r>
            <a:r>
              <a:rPr lang="pt-BR" sz="1200" b="1" dirty="0">
                <a:latin typeface="+mj-lt"/>
              </a:rPr>
              <a:t> dos serviços na hotelaria: um estudo na rede de hotéis alfa.</a:t>
            </a:r>
            <a:r>
              <a:rPr lang="pt-BR" sz="1200" dirty="0">
                <a:latin typeface="+mj-lt"/>
              </a:rPr>
              <a:t> Disponível em &lt; </a:t>
            </a:r>
            <a:r>
              <a:rPr lang="pt-BR" sz="1200" dirty="0" smtClean="0">
                <a:latin typeface="+mj-lt"/>
              </a:rPr>
              <a:t>www2.pucpr.br/reol/index.php/turismo?dd99=pdf&amp;dd1=12129 </a:t>
            </a:r>
            <a:r>
              <a:rPr lang="pt-BR" sz="1200" dirty="0">
                <a:latin typeface="+mj-lt"/>
              </a:rPr>
              <a:t>&gt;. Acesso em: 14 set. 2016.</a:t>
            </a:r>
          </a:p>
          <a:p>
            <a:pPr marL="0" indent="0">
              <a:buNone/>
            </a:pPr>
            <a:r>
              <a:rPr lang="pt-BR" sz="1200" dirty="0">
                <a:latin typeface="+mj-lt"/>
              </a:rPr>
              <a:t> </a:t>
            </a:r>
          </a:p>
          <a:p>
            <a:r>
              <a:rPr lang="pt-BR" sz="1200" dirty="0">
                <a:latin typeface="+mj-lt"/>
              </a:rPr>
              <a:t>RAMOS, </a:t>
            </a:r>
            <a:r>
              <a:rPr lang="pt-BR" sz="1200" dirty="0" err="1">
                <a:latin typeface="+mj-lt"/>
              </a:rPr>
              <a:t>Anatália</a:t>
            </a:r>
            <a:r>
              <a:rPr lang="pt-BR" sz="1200" dirty="0">
                <a:latin typeface="+mj-lt"/>
              </a:rPr>
              <a:t> Saraiva Martins e RODRIGUES Augusta </a:t>
            </a:r>
            <a:r>
              <a:rPr lang="pt-BR" sz="1200" dirty="0" err="1">
                <a:latin typeface="+mj-lt"/>
              </a:rPr>
              <a:t>Barbosa.</a:t>
            </a:r>
            <a:r>
              <a:rPr lang="pt-BR" sz="1200" b="1" dirty="0" err="1">
                <a:latin typeface="+mj-lt"/>
              </a:rPr>
              <a:t>Tecnologia</a:t>
            </a:r>
            <a:r>
              <a:rPr lang="pt-BR" sz="1200" b="1" dirty="0">
                <a:latin typeface="+mj-lt"/>
              </a:rPr>
              <a:t> de Informação: Utilização e Vantagem Competitiva no Hotel Pestana Natal .</a:t>
            </a:r>
            <a:r>
              <a:rPr lang="pt-BR" sz="1200" dirty="0">
                <a:latin typeface="+mj-lt"/>
              </a:rPr>
              <a:t>&lt;http://www.simpep.feb.unesp.br/anais/anais_13/artigos/1052.pdf&gt; Acesso em: 14 set. 2016</a:t>
            </a:r>
          </a:p>
          <a:p>
            <a:pPr marL="0" indent="0">
              <a:buNone/>
            </a:pPr>
            <a:r>
              <a:rPr lang="pt-BR" sz="1200" dirty="0">
                <a:latin typeface="+mj-lt"/>
              </a:rPr>
              <a:t> </a:t>
            </a:r>
          </a:p>
          <a:p>
            <a:r>
              <a:rPr lang="pt-BR" sz="1200" dirty="0">
                <a:latin typeface="+mj-lt"/>
              </a:rPr>
              <a:t>FERREIRA, </a:t>
            </a:r>
            <a:r>
              <a:rPr lang="pt-BR" sz="1200" dirty="0" err="1">
                <a:latin typeface="+mj-lt"/>
              </a:rPr>
              <a:t>Elcio</a:t>
            </a:r>
            <a:r>
              <a:rPr lang="pt-BR" sz="1200" dirty="0">
                <a:latin typeface="+mj-lt"/>
              </a:rPr>
              <a:t>, EIS Diego. </a:t>
            </a:r>
            <a:r>
              <a:rPr lang="pt-BR" sz="1200" b="1" dirty="0">
                <a:latin typeface="+mj-lt"/>
              </a:rPr>
              <a:t>HTML5.</a:t>
            </a:r>
            <a:r>
              <a:rPr lang="pt-BR" sz="1200" dirty="0">
                <a:latin typeface="+mj-lt"/>
              </a:rPr>
              <a:t>Curso W3C Escritório Brasil.</a:t>
            </a:r>
          </a:p>
          <a:p>
            <a:pPr marL="0" indent="0">
              <a:buNone/>
            </a:pPr>
            <a:r>
              <a:rPr lang="pt-BR" sz="1200" dirty="0">
                <a:latin typeface="+mj-lt"/>
              </a:rPr>
              <a:t> </a:t>
            </a:r>
          </a:p>
          <a:p>
            <a:r>
              <a:rPr lang="pt-BR" sz="1200" dirty="0" err="1">
                <a:latin typeface="+mj-lt"/>
              </a:rPr>
              <a:t>BARRETO,Maurício</a:t>
            </a:r>
            <a:r>
              <a:rPr lang="pt-BR" sz="1200" dirty="0">
                <a:latin typeface="+mj-lt"/>
              </a:rPr>
              <a:t> Vivas de Souza. </a:t>
            </a:r>
            <a:r>
              <a:rPr lang="pt-BR" sz="1200" b="1" dirty="0">
                <a:latin typeface="+mj-lt"/>
              </a:rPr>
              <a:t>Curso de linguagem PHP. </a:t>
            </a:r>
            <a:r>
              <a:rPr lang="pt-BR" sz="1200" dirty="0">
                <a:latin typeface="+mj-lt"/>
              </a:rPr>
              <a:t>Copyright ©, 2000.</a:t>
            </a:r>
          </a:p>
          <a:p>
            <a:endParaRPr lang="pt-BR" sz="1200" dirty="0">
              <a:latin typeface="+mj-lt"/>
            </a:endParaRPr>
          </a:p>
          <a:p>
            <a:r>
              <a:rPr lang="pt-BR" sz="1200" dirty="0">
                <a:latin typeface="+mj-lt"/>
              </a:rPr>
              <a:t>SILVA, Maurício </a:t>
            </a:r>
            <a:r>
              <a:rPr lang="pt-BR" sz="1200" dirty="0" err="1">
                <a:latin typeface="+mj-lt"/>
              </a:rPr>
              <a:t>Samy</a:t>
            </a:r>
            <a:r>
              <a:rPr lang="pt-BR" sz="1200" dirty="0">
                <a:latin typeface="+mj-lt"/>
              </a:rPr>
              <a:t>. </a:t>
            </a:r>
            <a:r>
              <a:rPr lang="pt-BR" sz="1200" b="1" dirty="0">
                <a:latin typeface="+mj-lt"/>
              </a:rPr>
              <a:t>Aprenda a usar o framework </a:t>
            </a:r>
            <a:r>
              <a:rPr lang="pt-BR" sz="1200" b="1" dirty="0" err="1">
                <a:latin typeface="+mj-lt"/>
              </a:rPr>
              <a:t>Bootstrap</a:t>
            </a:r>
            <a:r>
              <a:rPr lang="pt-BR" sz="1200" b="1" dirty="0">
                <a:latin typeface="+mj-lt"/>
              </a:rPr>
              <a:t> para criar layouts CSS complexos e responsivos. </a:t>
            </a:r>
            <a:r>
              <a:rPr lang="pt-BR" sz="1200" dirty="0">
                <a:latin typeface="+mj-lt"/>
              </a:rPr>
              <a:t> </a:t>
            </a:r>
            <a:r>
              <a:rPr lang="pt-BR" sz="1200" dirty="0" err="1">
                <a:latin typeface="+mj-lt"/>
              </a:rPr>
              <a:t>Novatec</a:t>
            </a:r>
            <a:r>
              <a:rPr lang="pt-BR" sz="1200" dirty="0">
                <a:latin typeface="+mj-lt"/>
              </a:rPr>
              <a:t> Editora Ltda. 2015.</a:t>
            </a:r>
          </a:p>
          <a:p>
            <a:pPr marL="0" indent="0">
              <a:buNone/>
            </a:pPr>
            <a:r>
              <a:rPr lang="pt-BR" sz="1200" dirty="0">
                <a:latin typeface="+mj-lt"/>
              </a:rPr>
              <a:t> </a:t>
            </a:r>
          </a:p>
          <a:p>
            <a:r>
              <a:rPr lang="pt-BR" sz="1200" dirty="0">
                <a:latin typeface="+mj-lt"/>
              </a:rPr>
              <a:t>STEFANOV, </a:t>
            </a:r>
            <a:r>
              <a:rPr lang="pt-BR" sz="1200" dirty="0" err="1">
                <a:latin typeface="+mj-lt"/>
              </a:rPr>
              <a:t>Stoyan.</a:t>
            </a:r>
            <a:r>
              <a:rPr lang="pt-BR" sz="1200" b="1" dirty="0" err="1">
                <a:latin typeface="+mj-lt"/>
              </a:rPr>
              <a:t>Padrões</a:t>
            </a:r>
            <a:r>
              <a:rPr lang="pt-BR" sz="1200" b="1" dirty="0">
                <a:latin typeface="+mj-lt"/>
              </a:rPr>
              <a:t> </a:t>
            </a:r>
            <a:r>
              <a:rPr lang="pt-BR" sz="1200" b="1" dirty="0" err="1">
                <a:latin typeface="+mj-lt"/>
              </a:rPr>
              <a:t>JavaScript.</a:t>
            </a:r>
            <a:r>
              <a:rPr lang="pt-BR" sz="1200" dirty="0" err="1">
                <a:latin typeface="+mj-lt"/>
              </a:rPr>
              <a:t>Novatec</a:t>
            </a:r>
            <a:r>
              <a:rPr lang="pt-BR" sz="1200" dirty="0">
                <a:latin typeface="+mj-lt"/>
              </a:rPr>
              <a:t> Editora Ltda. 2011</a:t>
            </a:r>
          </a:p>
          <a:p>
            <a:endParaRPr lang="pt-BR" sz="1200" dirty="0">
              <a:latin typeface="+mj-lt"/>
            </a:endParaRPr>
          </a:p>
          <a:p>
            <a:r>
              <a:rPr lang="pt-BR" sz="1200" dirty="0">
                <a:latin typeface="+mj-lt"/>
              </a:rPr>
              <a:t>SILVA, Maurício </a:t>
            </a:r>
            <a:r>
              <a:rPr lang="pt-BR" sz="1200" dirty="0" err="1">
                <a:latin typeface="+mj-lt"/>
              </a:rPr>
              <a:t>Samy</a:t>
            </a:r>
            <a:r>
              <a:rPr lang="pt-BR" sz="1200" dirty="0">
                <a:latin typeface="+mj-lt"/>
              </a:rPr>
              <a:t>. </a:t>
            </a:r>
            <a:r>
              <a:rPr lang="pt-BR" sz="1200" b="1" dirty="0">
                <a:latin typeface="+mj-lt"/>
              </a:rPr>
              <a:t>Desenvolva aplicações web profissionais com uso dos poderosos recursos de estilização das css3. </a:t>
            </a:r>
            <a:r>
              <a:rPr lang="pt-BR" sz="1200" dirty="0">
                <a:latin typeface="+mj-lt"/>
              </a:rPr>
              <a:t>Copyright ©, 2012.</a:t>
            </a:r>
          </a:p>
          <a:p>
            <a:pPr marL="0" indent="0">
              <a:buNone/>
            </a:pPr>
            <a:r>
              <a:rPr lang="pt-BR" sz="1200" dirty="0">
                <a:latin typeface="+mj-lt"/>
              </a:rPr>
              <a:t> </a:t>
            </a:r>
          </a:p>
          <a:p>
            <a:r>
              <a:rPr lang="pt-BR" sz="1200" dirty="0">
                <a:latin typeface="+mj-lt"/>
              </a:rPr>
              <a:t>GUEDES, </a:t>
            </a:r>
            <a:r>
              <a:rPr lang="pt-BR" sz="1200" dirty="0" err="1">
                <a:latin typeface="+mj-lt"/>
              </a:rPr>
              <a:t>Gilleanes</a:t>
            </a:r>
            <a:r>
              <a:rPr lang="pt-BR" sz="1200" dirty="0">
                <a:latin typeface="+mj-lt"/>
              </a:rPr>
              <a:t> T. A. </a:t>
            </a:r>
            <a:r>
              <a:rPr lang="pt-BR" sz="1200" b="1" dirty="0">
                <a:latin typeface="+mj-lt"/>
              </a:rPr>
              <a:t>UML 2 Uma Abordagem Prática. </a:t>
            </a:r>
            <a:r>
              <a:rPr lang="pt-BR" sz="1200" dirty="0">
                <a:latin typeface="+mj-lt"/>
              </a:rPr>
              <a:t>2° edição, </a:t>
            </a:r>
            <a:r>
              <a:rPr lang="pt-BR" sz="1200" dirty="0" err="1">
                <a:latin typeface="+mj-lt"/>
              </a:rPr>
              <a:t>Novatec</a:t>
            </a:r>
            <a:r>
              <a:rPr lang="pt-BR" sz="1200" dirty="0">
                <a:latin typeface="+mj-lt"/>
              </a:rPr>
              <a:t>, 2011</a:t>
            </a:r>
            <a:r>
              <a:rPr lang="pt-BR" sz="1200" dirty="0" smtClean="0">
                <a:latin typeface="+mj-lt"/>
              </a:rPr>
              <a:t>.</a:t>
            </a:r>
          </a:p>
          <a:p>
            <a:endParaRPr lang="pt-BR" sz="1200" dirty="0">
              <a:latin typeface="+mj-lt"/>
            </a:endParaRPr>
          </a:p>
          <a:p>
            <a:r>
              <a:rPr lang="pt-BR" sz="1200" dirty="0" smtClean="0"/>
              <a:t>ARZENO, Lorenzo </a:t>
            </a:r>
            <a:r>
              <a:rPr lang="pt-BR" sz="1200" dirty="0" err="1"/>
              <a:t>Pilau</a:t>
            </a:r>
            <a:r>
              <a:rPr lang="pt-BR" sz="1200" dirty="0"/>
              <a:t> </a:t>
            </a:r>
            <a:r>
              <a:rPr lang="pt-BR" sz="1200" dirty="0" err="1" smtClean="0"/>
              <a:t>and</a:t>
            </a:r>
            <a:r>
              <a:rPr lang="pt-BR" sz="1200" dirty="0" smtClean="0"/>
              <a:t> CAMÞELD, </a:t>
            </a:r>
            <a:r>
              <a:rPr lang="pt-BR" sz="1200" dirty="0" err="1" smtClean="0"/>
              <a:t>Luis</a:t>
            </a:r>
            <a:r>
              <a:rPr lang="pt-BR" sz="1200" dirty="0" smtClean="0"/>
              <a:t> </a:t>
            </a:r>
            <a:r>
              <a:rPr lang="pt-BR" sz="1200" dirty="0"/>
              <a:t>Henrique </a:t>
            </a:r>
            <a:r>
              <a:rPr lang="pt-BR" sz="1200" dirty="0" smtClean="0"/>
              <a:t>Ramos. </a:t>
            </a:r>
            <a:r>
              <a:rPr lang="pt-BR" sz="1200" b="1" dirty="0" smtClean="0"/>
              <a:t>O marketing de relacionamento oportunizando um diferencial competitivo.</a:t>
            </a:r>
            <a:r>
              <a:rPr lang="pt-BR" sz="1200" dirty="0" smtClean="0"/>
              <a:t> </a:t>
            </a:r>
            <a:endParaRPr lang="pt-BR" sz="1200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93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914155"/>
          </a:xfrm>
        </p:spPr>
        <p:txBody>
          <a:bodyPr/>
          <a:lstStyle/>
          <a:p>
            <a:r>
              <a:rPr lang="pt-BR" dirty="0" smtClean="0">
                <a:latin typeface="+mj-lt"/>
                <a:hlinkClick r:id="rId2" action="ppaction://hlinksldjump"/>
              </a:rPr>
              <a:t>Projeto do banco de dados</a:t>
            </a:r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  <a:hlinkClick r:id="rId3" action="ppaction://hlinksldjump"/>
              </a:rPr>
              <a:t>Conclusão</a:t>
            </a:r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  <a:hlinkClick r:id="rId4" action="ppaction://hlinksldjump"/>
              </a:rPr>
              <a:t>Referências Bibliográficas</a:t>
            </a:r>
            <a:endParaRPr lang="pt-BR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07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de 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40844" y="5409148"/>
            <a:ext cx="7313612" cy="4114800"/>
          </a:xfrm>
        </p:spPr>
        <p:txBody>
          <a:bodyPr/>
          <a:lstStyle/>
          <a:p>
            <a:r>
              <a:rPr lang="pt-BR" sz="1800" dirty="0" smtClean="0"/>
              <a:t>Fundado em 2011</a:t>
            </a:r>
          </a:p>
          <a:p>
            <a:r>
              <a:rPr lang="pt-BR" sz="1800" dirty="0" smtClean="0"/>
              <a:t>Reside na Rua Dante </a:t>
            </a:r>
            <a:r>
              <a:rPr lang="pt-BR" sz="1800" dirty="0" err="1" smtClean="0"/>
              <a:t>Laginestra</a:t>
            </a:r>
            <a:endParaRPr lang="pt-BR" sz="1800" dirty="0" smtClean="0"/>
          </a:p>
          <a:p>
            <a:r>
              <a:rPr lang="pt-BR" sz="1800" dirty="0" smtClean="0"/>
              <a:t>Micro Empresa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067" y="1672072"/>
            <a:ext cx="4679504" cy="350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9208" y="332656"/>
            <a:ext cx="7313612" cy="1143000"/>
          </a:xfrm>
        </p:spPr>
        <p:txBody>
          <a:bodyPr/>
          <a:lstStyle/>
          <a:p>
            <a:r>
              <a:rPr lang="pt-BR" dirty="0" smtClean="0"/>
              <a:t>Situação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Segundo o Conselho Mundial de Viagens e Turismo (WTTC), o Brasil é o sexto país com maior setor de turismo. Este setor possui um impacto de 9,5% no PIB (Produto Interno Bruto), valor equivalente a R$ 466,6 bilhões da economia brasileira. Trazendo um crescimento para o </a:t>
            </a:r>
            <a:r>
              <a:rPr lang="pt-BR" sz="2400" dirty="0" smtClean="0"/>
              <a:t>país que para esta </a:t>
            </a:r>
            <a:r>
              <a:rPr lang="pt-BR" sz="2400" dirty="0"/>
              <a:t>atividade </a:t>
            </a:r>
            <a:r>
              <a:rPr lang="pt-BR" sz="2400" dirty="0" smtClean="0"/>
              <a:t>realiza </a:t>
            </a:r>
            <a:r>
              <a:rPr lang="pt-BR" sz="2400" dirty="0"/>
              <a:t>eventos com </a:t>
            </a:r>
            <a:r>
              <a:rPr lang="pt-BR" sz="2400" dirty="0" smtClean="0"/>
              <a:t>visibilidades internacionais.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6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9208" y="332656"/>
            <a:ext cx="7313612" cy="1143000"/>
          </a:xfrm>
        </p:spPr>
        <p:txBody>
          <a:bodyPr/>
          <a:lstStyle/>
          <a:p>
            <a:r>
              <a:rPr lang="pt-BR" dirty="0" smtClean="0"/>
              <a:t>Situação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Devido a isto, é necessário se manter competitivo no cenário de hotelaria, de todas as maneiras possíveis.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9208" y="332656"/>
            <a:ext cx="7313612" cy="1143000"/>
          </a:xfrm>
        </p:spPr>
        <p:txBody>
          <a:bodyPr/>
          <a:lstStyle/>
          <a:p>
            <a:r>
              <a:rPr lang="pt-BR" dirty="0" smtClean="0"/>
              <a:t>Situação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Segundo Kotler (1998, p. 46), conquistar novos clientes custa entre 5 a 7 vezes mais do que manter os já existentes. </a:t>
            </a:r>
            <a:endParaRPr lang="pt-BR" sz="2400" dirty="0" smtClean="0"/>
          </a:p>
          <a:p>
            <a:r>
              <a:rPr lang="pt-BR" sz="2400" dirty="0" smtClean="0"/>
              <a:t>Por isto, é necessário saber o que os clientes mais consomem, tanto em termos de serviço como de produtos, bem como o que o cliente achou de sua estadia.</a:t>
            </a:r>
          </a:p>
        </p:txBody>
      </p:sp>
    </p:spTree>
    <p:extLst>
      <p:ext uri="{BB962C8B-B14F-4D97-AF65-F5344CB8AC3E}">
        <p14:creationId xmlns:p14="http://schemas.microsoft.com/office/powerpoint/2010/main" val="145319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Tendo isso em mente, o Hotel Alê deseja um sistema que torne o processamento da informação mais fácil, agilizando o trabalho de seus administradores. </a:t>
            </a:r>
          </a:p>
          <a:p>
            <a:r>
              <a:rPr lang="pt-BR" dirty="0" smtClean="0"/>
              <a:t>Além disso, também torne mais rápido e produtivo o trabalho do recepcionista, diminuindo a chance de erros.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3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3810</TotalTime>
  <Words>854</Words>
  <Application>Microsoft Office PowerPoint</Application>
  <PresentationFormat>Apresentação na tela (4:3)</PresentationFormat>
  <Paragraphs>122</Paragraphs>
  <Slides>31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Arial (Títulos)</vt:lpstr>
      <vt:lpstr>Calibri</vt:lpstr>
      <vt:lpstr>Times New Roman</vt:lpstr>
      <vt:lpstr>Verdana</vt:lpstr>
      <vt:lpstr>Wingdings</vt:lpstr>
      <vt:lpstr>Eclipse</vt:lpstr>
      <vt:lpstr>Programa de Auxílio à Administração de Hotéis </vt:lpstr>
      <vt:lpstr>Sumário </vt:lpstr>
      <vt:lpstr>Sumário </vt:lpstr>
      <vt:lpstr>Sumário </vt:lpstr>
      <vt:lpstr>Descrição de Cliente</vt:lpstr>
      <vt:lpstr>Situação</vt:lpstr>
      <vt:lpstr>Situação</vt:lpstr>
      <vt:lpstr>Situação</vt:lpstr>
      <vt:lpstr>Objetivo</vt:lpstr>
      <vt:lpstr>Objetivo</vt:lpstr>
      <vt:lpstr>Objetivo</vt:lpstr>
      <vt:lpstr>Objetivo</vt:lpstr>
      <vt:lpstr>Cadastro Atual</vt:lpstr>
      <vt:lpstr>Informações do cadastro</vt:lpstr>
      <vt:lpstr>Metodologia de Desenvolvimento</vt:lpstr>
      <vt:lpstr>Metodologia de Desenvolvimento</vt:lpstr>
      <vt:lpstr>Diagrama de caso de uso</vt:lpstr>
      <vt:lpstr>Descrição textual dos atores</vt:lpstr>
      <vt:lpstr>Descrição textual dos atores</vt:lpstr>
      <vt:lpstr>Descrição textual dos atores</vt:lpstr>
      <vt:lpstr>Descrição de caso de uso – Realizar check-in</vt:lpstr>
      <vt:lpstr>Descrição de caso de uso – Realizar check-in</vt:lpstr>
      <vt:lpstr>Descrição de caso de uso – Realizar reserva</vt:lpstr>
      <vt:lpstr>Descrição de caso de uso – Gerar relatório de ocupação por período</vt:lpstr>
      <vt:lpstr>Descrição de caso de uso – Gerar relatório de ocupação por período</vt:lpstr>
      <vt:lpstr>Diagrama de classes modelo conceitual</vt:lpstr>
      <vt:lpstr>Diagrama de sequência</vt:lpstr>
      <vt:lpstr>Projeto do banco de dados</vt:lpstr>
      <vt:lpstr>Conclusão</vt:lpstr>
      <vt:lpstr>Conclusão</vt:lpstr>
      <vt:lpstr>Referências Bibliográficas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Conteúdo</dc:title>
  <dc:creator>Thiago</dc:creator>
  <cp:lastModifiedBy>Familia</cp:lastModifiedBy>
  <cp:revision>490</cp:revision>
  <dcterms:created xsi:type="dcterms:W3CDTF">2010-08-01T16:41:57Z</dcterms:created>
  <dcterms:modified xsi:type="dcterms:W3CDTF">2016-12-07T00:14:30Z</dcterms:modified>
</cp:coreProperties>
</file>