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9" r:id="rId1"/>
  </p:sldMasterIdLst>
  <p:notesMasterIdLst>
    <p:notesMasterId r:id="rId58"/>
  </p:notesMasterIdLst>
  <p:handoutMasterIdLst>
    <p:handoutMasterId r:id="rId59"/>
  </p:handoutMasterIdLst>
  <p:sldIdLst>
    <p:sldId id="667" r:id="rId2"/>
    <p:sldId id="857" r:id="rId3"/>
    <p:sldId id="840" r:id="rId4"/>
    <p:sldId id="886" r:id="rId5"/>
    <p:sldId id="911" r:id="rId6"/>
    <p:sldId id="887" r:id="rId7"/>
    <p:sldId id="916" r:id="rId8"/>
    <p:sldId id="912" r:id="rId9"/>
    <p:sldId id="908" r:id="rId10"/>
    <p:sldId id="858" r:id="rId11"/>
    <p:sldId id="913" r:id="rId12"/>
    <p:sldId id="880" r:id="rId13"/>
    <p:sldId id="842" r:id="rId14"/>
    <p:sldId id="890" r:id="rId15"/>
    <p:sldId id="853" r:id="rId16"/>
    <p:sldId id="760" r:id="rId17"/>
    <p:sldId id="759" r:id="rId18"/>
    <p:sldId id="833" r:id="rId19"/>
    <p:sldId id="834" r:id="rId20"/>
    <p:sldId id="835" r:id="rId21"/>
    <p:sldId id="836" r:id="rId22"/>
    <p:sldId id="837" r:id="rId23"/>
    <p:sldId id="762" r:id="rId24"/>
    <p:sldId id="763" r:id="rId25"/>
    <p:sldId id="764" r:id="rId26"/>
    <p:sldId id="891" r:id="rId27"/>
    <p:sldId id="838" r:id="rId28"/>
    <p:sldId id="839" r:id="rId29"/>
    <p:sldId id="892" r:id="rId30"/>
    <p:sldId id="844" r:id="rId31"/>
    <p:sldId id="776" r:id="rId32"/>
    <p:sldId id="855" r:id="rId33"/>
    <p:sldId id="893" r:id="rId34"/>
    <p:sldId id="843" r:id="rId35"/>
    <p:sldId id="766" r:id="rId36"/>
    <p:sldId id="859" r:id="rId37"/>
    <p:sldId id="914" r:id="rId38"/>
    <p:sldId id="845" r:id="rId39"/>
    <p:sldId id="915" r:id="rId40"/>
    <p:sldId id="723" r:id="rId41"/>
    <p:sldId id="720" r:id="rId42"/>
    <p:sldId id="724" r:id="rId43"/>
    <p:sldId id="828" r:id="rId44"/>
    <p:sldId id="726" r:id="rId45"/>
    <p:sldId id="873" r:id="rId46"/>
    <p:sldId id="894" r:id="rId47"/>
    <p:sldId id="874" r:id="rId48"/>
    <p:sldId id="897" r:id="rId49"/>
    <p:sldId id="846" r:id="rId50"/>
    <p:sldId id="824" r:id="rId51"/>
    <p:sldId id="742" r:id="rId52"/>
    <p:sldId id="744" r:id="rId53"/>
    <p:sldId id="728" r:id="rId54"/>
    <p:sldId id="823" r:id="rId55"/>
    <p:sldId id="910" r:id="rId56"/>
    <p:sldId id="909" r:id="rId57"/>
  </p:sldIdLst>
  <p:sldSz cx="9144000" cy="6858000" type="screen4x3"/>
  <p:notesSz cx="6851650" cy="9747250"/>
  <p:defaultTextStyle>
    <a:defPPr>
      <a:defRPr lang="en-GB"/>
    </a:defPPr>
    <a:lvl1pPr algn="l" rtl="0" fontAlgn="base">
      <a:spcBef>
        <a:spcPct val="0"/>
      </a:spcBef>
      <a:spcAft>
        <a:spcPct val="0"/>
      </a:spcAft>
      <a:defRPr sz="2000" kern="1200">
        <a:solidFill>
          <a:schemeClr val="tx1"/>
        </a:solidFill>
        <a:latin typeface="Helvetica 45 Light" pitchFamily="34" charset="0"/>
        <a:ea typeface="+mn-ea"/>
        <a:cs typeface="+mn-cs"/>
      </a:defRPr>
    </a:lvl1pPr>
    <a:lvl2pPr marL="457200" algn="l" rtl="0" fontAlgn="base">
      <a:spcBef>
        <a:spcPct val="0"/>
      </a:spcBef>
      <a:spcAft>
        <a:spcPct val="0"/>
      </a:spcAft>
      <a:defRPr sz="2000" kern="1200">
        <a:solidFill>
          <a:schemeClr val="tx1"/>
        </a:solidFill>
        <a:latin typeface="Helvetica 45 Light" pitchFamily="34" charset="0"/>
        <a:ea typeface="+mn-ea"/>
        <a:cs typeface="+mn-cs"/>
      </a:defRPr>
    </a:lvl2pPr>
    <a:lvl3pPr marL="914400" algn="l" rtl="0" fontAlgn="base">
      <a:spcBef>
        <a:spcPct val="0"/>
      </a:spcBef>
      <a:spcAft>
        <a:spcPct val="0"/>
      </a:spcAft>
      <a:defRPr sz="2000" kern="1200">
        <a:solidFill>
          <a:schemeClr val="tx1"/>
        </a:solidFill>
        <a:latin typeface="Helvetica 45 Light" pitchFamily="34" charset="0"/>
        <a:ea typeface="+mn-ea"/>
        <a:cs typeface="+mn-cs"/>
      </a:defRPr>
    </a:lvl3pPr>
    <a:lvl4pPr marL="1371600" algn="l" rtl="0" fontAlgn="base">
      <a:spcBef>
        <a:spcPct val="0"/>
      </a:spcBef>
      <a:spcAft>
        <a:spcPct val="0"/>
      </a:spcAft>
      <a:defRPr sz="2000" kern="1200">
        <a:solidFill>
          <a:schemeClr val="tx1"/>
        </a:solidFill>
        <a:latin typeface="Helvetica 45 Light" pitchFamily="34" charset="0"/>
        <a:ea typeface="+mn-ea"/>
        <a:cs typeface="+mn-cs"/>
      </a:defRPr>
    </a:lvl4pPr>
    <a:lvl5pPr marL="1828800" algn="l" rtl="0" fontAlgn="base">
      <a:spcBef>
        <a:spcPct val="0"/>
      </a:spcBef>
      <a:spcAft>
        <a:spcPct val="0"/>
      </a:spcAft>
      <a:defRPr sz="2000" kern="1200">
        <a:solidFill>
          <a:schemeClr val="tx1"/>
        </a:solidFill>
        <a:latin typeface="Helvetica 45 Light" pitchFamily="34" charset="0"/>
        <a:ea typeface="+mn-ea"/>
        <a:cs typeface="+mn-cs"/>
      </a:defRPr>
    </a:lvl5pPr>
    <a:lvl6pPr marL="2286000" algn="l" defTabSz="914400" rtl="0" eaLnBrk="1" latinLnBrk="0" hangingPunct="1">
      <a:defRPr sz="2000" kern="1200">
        <a:solidFill>
          <a:schemeClr val="tx1"/>
        </a:solidFill>
        <a:latin typeface="Helvetica 45 Light" pitchFamily="34" charset="0"/>
        <a:ea typeface="+mn-ea"/>
        <a:cs typeface="+mn-cs"/>
      </a:defRPr>
    </a:lvl6pPr>
    <a:lvl7pPr marL="2743200" algn="l" defTabSz="914400" rtl="0" eaLnBrk="1" latinLnBrk="0" hangingPunct="1">
      <a:defRPr sz="2000" kern="1200">
        <a:solidFill>
          <a:schemeClr val="tx1"/>
        </a:solidFill>
        <a:latin typeface="Helvetica 45 Light" pitchFamily="34" charset="0"/>
        <a:ea typeface="+mn-ea"/>
        <a:cs typeface="+mn-cs"/>
      </a:defRPr>
    </a:lvl7pPr>
    <a:lvl8pPr marL="3200400" algn="l" defTabSz="914400" rtl="0" eaLnBrk="1" latinLnBrk="0" hangingPunct="1">
      <a:defRPr sz="2000" kern="1200">
        <a:solidFill>
          <a:schemeClr val="tx1"/>
        </a:solidFill>
        <a:latin typeface="Helvetica 45 Light" pitchFamily="34" charset="0"/>
        <a:ea typeface="+mn-ea"/>
        <a:cs typeface="+mn-cs"/>
      </a:defRPr>
    </a:lvl8pPr>
    <a:lvl9pPr marL="3657600" algn="l" defTabSz="914400" rtl="0" eaLnBrk="1" latinLnBrk="0" hangingPunct="1">
      <a:defRPr sz="2000" kern="1200">
        <a:solidFill>
          <a:schemeClr val="tx1"/>
        </a:solidFill>
        <a:latin typeface="Helvetica 45 Light" pitchFamily="34" charset="0"/>
        <a:ea typeface="+mn-ea"/>
        <a:cs typeface="+mn-cs"/>
      </a:defRPr>
    </a:lvl9pPr>
  </p:defaultTextStyle>
  <p:extLst>
    <p:ext uri="{EFAFB233-063F-42B5-8137-9DF3F51BA10A}">
      <p15:sldGuideLst xmlns:p15="http://schemas.microsoft.com/office/powerpoint/2012/main" xmlns="">
        <p15:guide id="1" orient="horz" pos="4319">
          <p15:clr>
            <a:srgbClr val="A4A3A4"/>
          </p15:clr>
        </p15:guide>
        <p15:guide id="2" pos="2879">
          <p15:clr>
            <a:srgbClr val="A4A3A4"/>
          </p15:clr>
        </p15:guide>
      </p15:sldGuideLst>
    </p:ext>
    <p:ext uri="{2D200454-40CA-4A62-9FC3-DE9A4176ACB9}">
      <p15:notesGuideLst xmlns:p15="http://schemas.microsoft.com/office/powerpoint/2012/main" xmlns="">
        <p15:guide id="1" orient="horz" pos="3070">
          <p15:clr>
            <a:srgbClr val="A4A3A4"/>
          </p15:clr>
        </p15:guide>
        <p15:guide id="2" pos="215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BED1"/>
    <a:srgbClr val="0000FF"/>
    <a:srgbClr val="FF6600"/>
    <a:srgbClr val="D7D7D7"/>
    <a:srgbClr val="698EA8"/>
    <a:srgbClr val="A8ADB0"/>
    <a:srgbClr val="BFA166"/>
    <a:srgbClr val="E4C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7" autoAdjust="0"/>
    <p:restoredTop sz="89299" autoAdjust="0"/>
  </p:normalViewPr>
  <p:slideViewPr>
    <p:cSldViewPr snapToGrid="0">
      <p:cViewPr varScale="1">
        <p:scale>
          <a:sx n="101" d="100"/>
          <a:sy n="101" d="100"/>
        </p:scale>
        <p:origin x="-1944" y="-96"/>
      </p:cViewPr>
      <p:guideLst>
        <p:guide orient="horz" pos="4319"/>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3" d="100"/>
          <a:sy n="63" d="100"/>
        </p:scale>
        <p:origin x="-3366" y="-96"/>
      </p:cViewPr>
      <p:guideLst>
        <p:guide orient="horz" pos="3070"/>
        <p:guide pos="215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35 Thin" pitchFamily="34" charset="0"/>
              </a:defRPr>
            </a:lvl1pPr>
          </a:lstStyle>
          <a:p>
            <a:pPr>
              <a:defRPr/>
            </a:pPr>
            <a:endParaRPr lang="fr-FR"/>
          </a:p>
        </p:txBody>
      </p:sp>
      <p:sp>
        <p:nvSpPr>
          <p:cNvPr id="64515" name="Rectangle 3"/>
          <p:cNvSpPr>
            <a:spLocks noGrp="1" noChangeArrowheads="1"/>
          </p:cNvSpPr>
          <p:nvPr>
            <p:ph type="dt" sz="quarter" idx="1"/>
          </p:nvPr>
        </p:nvSpPr>
        <p:spPr bwMode="auto">
          <a:xfrm>
            <a:off x="3883025" y="0"/>
            <a:ext cx="2968625" cy="487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35 Thin" pitchFamily="34" charset="0"/>
              </a:defRPr>
            </a:lvl1pPr>
          </a:lstStyle>
          <a:p>
            <a:pPr>
              <a:defRPr/>
            </a:pPr>
            <a:endParaRPr lang="fr-FR"/>
          </a:p>
        </p:txBody>
      </p:sp>
      <p:sp>
        <p:nvSpPr>
          <p:cNvPr id="64516" name="Rectangle 4"/>
          <p:cNvSpPr>
            <a:spLocks noGrp="1" noChangeArrowheads="1"/>
          </p:cNvSpPr>
          <p:nvPr>
            <p:ph type="ftr" sz="quarter" idx="2"/>
          </p:nvPr>
        </p:nvSpPr>
        <p:spPr bwMode="auto">
          <a:xfrm>
            <a:off x="0" y="9259888"/>
            <a:ext cx="2968625"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35 Thin" pitchFamily="34" charset="0"/>
              </a:defRPr>
            </a:lvl1pPr>
          </a:lstStyle>
          <a:p>
            <a:pPr>
              <a:defRPr/>
            </a:pPr>
            <a:r>
              <a:rPr lang="fr-FR"/>
              <a:t>presentation title</a:t>
            </a:r>
          </a:p>
        </p:txBody>
      </p:sp>
      <p:sp>
        <p:nvSpPr>
          <p:cNvPr id="64517" name="Rectangle 5"/>
          <p:cNvSpPr>
            <a:spLocks noGrp="1" noChangeArrowheads="1"/>
          </p:cNvSpPr>
          <p:nvPr>
            <p:ph type="sldNum" sz="quarter" idx="3"/>
          </p:nvPr>
        </p:nvSpPr>
        <p:spPr bwMode="auto">
          <a:xfrm>
            <a:off x="3883025" y="9259888"/>
            <a:ext cx="2968625" cy="4873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35 Thin" pitchFamily="34" charset="0"/>
              </a:defRPr>
            </a:lvl1pPr>
          </a:lstStyle>
          <a:p>
            <a:pPr>
              <a:defRPr/>
            </a:pPr>
            <a:fld id="{82961E16-C711-4CF3-B6C6-72D0E9960D01}" type="slidenum">
              <a:rPr lang="fr-FR"/>
              <a:pPr>
                <a:defRPr/>
              </a:pPr>
              <a:t>‹N°›</a:t>
            </a:fld>
            <a:endParaRPr lang="fr-FR"/>
          </a:p>
        </p:txBody>
      </p:sp>
    </p:spTree>
    <p:extLst>
      <p:ext uri="{BB962C8B-B14F-4D97-AF65-F5344CB8AC3E}">
        <p14:creationId xmlns:p14="http://schemas.microsoft.com/office/powerpoint/2010/main" val="564936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Helvetica 35 Thin" pitchFamily="34" charset="0"/>
              </a:defRPr>
            </a:lvl1pPr>
          </a:lstStyle>
          <a:p>
            <a:pPr>
              <a:defRPr/>
            </a:pPr>
            <a:endParaRPr lang="fr-FR"/>
          </a:p>
        </p:txBody>
      </p:sp>
      <p:sp>
        <p:nvSpPr>
          <p:cNvPr id="778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Helvetica 35 Thin" pitchFamily="34" charset="0"/>
              </a:defRPr>
            </a:lvl1pPr>
          </a:lstStyle>
          <a:p>
            <a:pPr>
              <a:defRPr/>
            </a:pPr>
            <a:endParaRPr lang="fr-FR"/>
          </a:p>
        </p:txBody>
      </p:sp>
      <p:sp>
        <p:nvSpPr>
          <p:cNvPr id="15364" name="Rectangle 4"/>
          <p:cNvSpPr>
            <a:spLocks noGrp="1" noRot="1" noChangeAspect="1" noChangeArrowheads="1" noTextEdit="1"/>
          </p:cNvSpPr>
          <p:nvPr>
            <p:ph type="sldImg" idx="2"/>
          </p:nvPr>
        </p:nvSpPr>
        <p:spPr bwMode="auto">
          <a:xfrm>
            <a:off x="990600" y="762000"/>
            <a:ext cx="4876800" cy="365760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914400" y="4648200"/>
            <a:ext cx="5029200" cy="434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Click to edit Master text styles</a:t>
            </a:r>
          </a:p>
          <a:p>
            <a:pPr lvl="1"/>
            <a:r>
              <a:rPr lang="fr-FR" noProof="0" smtClean="0"/>
              <a:t>Second level</a:t>
            </a:r>
          </a:p>
          <a:p>
            <a:pPr lvl="2"/>
            <a:r>
              <a:rPr lang="fr-FR" noProof="0" smtClean="0"/>
              <a:t>Third level</a:t>
            </a:r>
          </a:p>
          <a:p>
            <a:pPr lvl="3"/>
            <a:r>
              <a:rPr lang="fr-FR" noProof="0" smtClean="0"/>
              <a:t>Fourth level</a:t>
            </a:r>
          </a:p>
          <a:p>
            <a:pPr lvl="4"/>
            <a:r>
              <a:rPr lang="fr-FR" noProof="0" smtClean="0"/>
              <a:t>Fifth level</a:t>
            </a:r>
          </a:p>
        </p:txBody>
      </p:sp>
      <p:sp>
        <p:nvSpPr>
          <p:cNvPr id="77830" name="Rectangle 6"/>
          <p:cNvSpPr>
            <a:spLocks noGrp="1" noChangeArrowheads="1"/>
          </p:cNvSpPr>
          <p:nvPr>
            <p:ph type="ftr" sz="quarter" idx="4"/>
          </p:nvPr>
        </p:nvSpPr>
        <p:spPr bwMode="auto">
          <a:xfrm>
            <a:off x="0" y="92964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Helvetica 35 Thin" pitchFamily="34" charset="0"/>
              </a:defRPr>
            </a:lvl1pPr>
          </a:lstStyle>
          <a:p>
            <a:pPr>
              <a:defRPr/>
            </a:pPr>
            <a:r>
              <a:rPr lang="fr-FR"/>
              <a:t>presentation title</a:t>
            </a:r>
          </a:p>
        </p:txBody>
      </p:sp>
      <p:sp>
        <p:nvSpPr>
          <p:cNvPr id="77831" name="Rectangle 7"/>
          <p:cNvSpPr>
            <a:spLocks noGrp="1" noChangeArrowheads="1"/>
          </p:cNvSpPr>
          <p:nvPr>
            <p:ph type="sldNum" sz="quarter" idx="5"/>
          </p:nvPr>
        </p:nvSpPr>
        <p:spPr bwMode="auto">
          <a:xfrm>
            <a:off x="3886200" y="92964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Helvetica 35 Thin" pitchFamily="34" charset="0"/>
              </a:defRPr>
            </a:lvl1pPr>
          </a:lstStyle>
          <a:p>
            <a:pPr>
              <a:defRPr/>
            </a:pPr>
            <a:fld id="{8B075C43-7E13-4EC7-89DA-FFD318B28FC3}" type="slidenum">
              <a:rPr lang="fr-FR"/>
              <a:pPr>
                <a:defRPr/>
              </a:pPr>
              <a:t>‹N°›</a:t>
            </a:fld>
            <a:endParaRPr lang="fr-FR"/>
          </a:p>
        </p:txBody>
      </p:sp>
    </p:spTree>
    <p:extLst>
      <p:ext uri="{BB962C8B-B14F-4D97-AF65-F5344CB8AC3E}">
        <p14:creationId xmlns:p14="http://schemas.microsoft.com/office/powerpoint/2010/main" val="91274781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6"/>
          <p:cNvSpPr>
            <a:spLocks noGrp="1" noChangeArrowheads="1"/>
          </p:cNvSpPr>
          <p:nvPr>
            <p:ph type="ftr" sz="quarter" idx="4"/>
          </p:nvPr>
        </p:nvSpPr>
        <p:spPr>
          <a:noFill/>
        </p:spPr>
        <p:txBody>
          <a:bodyPr/>
          <a:lstStyle/>
          <a:p>
            <a:r>
              <a:rPr lang="fr-FR" smtClean="0"/>
              <a:t>presentation title</a:t>
            </a:r>
          </a:p>
        </p:txBody>
      </p:sp>
      <p:sp>
        <p:nvSpPr>
          <p:cNvPr id="18434" name="Rectangle 7"/>
          <p:cNvSpPr>
            <a:spLocks noGrp="1" noChangeArrowheads="1"/>
          </p:cNvSpPr>
          <p:nvPr>
            <p:ph type="sldNum" sz="quarter" idx="5"/>
          </p:nvPr>
        </p:nvSpPr>
        <p:spPr>
          <a:noFill/>
        </p:spPr>
        <p:txBody>
          <a:bodyPr/>
          <a:lstStyle/>
          <a:p>
            <a:fld id="{A1999A38-1F94-4E33-80DF-E45B39BEEB73}" type="slidenum">
              <a:rPr lang="fr-FR" smtClean="0"/>
              <a:pPr/>
              <a:t>1</a:t>
            </a:fld>
            <a:endParaRPr lang="fr-FR"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912066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6"/>
          <p:cNvSpPr>
            <a:spLocks noGrp="1" noChangeArrowheads="1"/>
          </p:cNvSpPr>
          <p:nvPr>
            <p:ph type="ftr" sz="quarter" idx="4"/>
          </p:nvPr>
        </p:nvSpPr>
        <p:spPr>
          <a:noFill/>
        </p:spPr>
        <p:txBody>
          <a:bodyPr/>
          <a:lstStyle/>
          <a:p>
            <a:r>
              <a:rPr lang="fr-FR" smtClean="0"/>
              <a:t>presentation title</a:t>
            </a:r>
          </a:p>
        </p:txBody>
      </p:sp>
      <p:sp>
        <p:nvSpPr>
          <p:cNvPr id="38914" name="Rectangle 7"/>
          <p:cNvSpPr>
            <a:spLocks noGrp="1" noChangeArrowheads="1"/>
          </p:cNvSpPr>
          <p:nvPr>
            <p:ph type="sldNum" sz="quarter" idx="5"/>
          </p:nvPr>
        </p:nvSpPr>
        <p:spPr>
          <a:noFill/>
        </p:spPr>
        <p:txBody>
          <a:bodyPr/>
          <a:lstStyle/>
          <a:p>
            <a:fld id="{AD146EDE-E043-483C-8A1C-658ABAA39B9A}" type="slidenum">
              <a:rPr lang="fr-FR" smtClean="0"/>
              <a:pPr/>
              <a:t>20</a:t>
            </a:fld>
            <a:endParaRPr lang="fr-FR"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933006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6"/>
          <p:cNvSpPr>
            <a:spLocks noGrp="1" noChangeArrowheads="1"/>
          </p:cNvSpPr>
          <p:nvPr>
            <p:ph type="ftr" sz="quarter" idx="4"/>
          </p:nvPr>
        </p:nvSpPr>
        <p:spPr>
          <a:noFill/>
        </p:spPr>
        <p:txBody>
          <a:bodyPr/>
          <a:lstStyle/>
          <a:p>
            <a:r>
              <a:rPr lang="fr-FR" smtClean="0"/>
              <a:t>presentation title</a:t>
            </a:r>
          </a:p>
        </p:txBody>
      </p:sp>
      <p:sp>
        <p:nvSpPr>
          <p:cNvPr id="40962" name="Rectangle 7"/>
          <p:cNvSpPr>
            <a:spLocks noGrp="1" noChangeArrowheads="1"/>
          </p:cNvSpPr>
          <p:nvPr>
            <p:ph type="sldNum" sz="quarter" idx="5"/>
          </p:nvPr>
        </p:nvSpPr>
        <p:spPr>
          <a:noFill/>
        </p:spPr>
        <p:txBody>
          <a:bodyPr/>
          <a:lstStyle/>
          <a:p>
            <a:fld id="{4D586A20-87EB-429D-A26C-A8B07D21369A}" type="slidenum">
              <a:rPr lang="fr-FR" smtClean="0"/>
              <a:pPr/>
              <a:t>21</a:t>
            </a:fld>
            <a:endParaRPr lang="fr-FR"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758826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6"/>
          <p:cNvSpPr>
            <a:spLocks noGrp="1" noChangeArrowheads="1"/>
          </p:cNvSpPr>
          <p:nvPr>
            <p:ph type="ftr" sz="quarter" idx="4"/>
          </p:nvPr>
        </p:nvSpPr>
        <p:spPr>
          <a:noFill/>
        </p:spPr>
        <p:txBody>
          <a:bodyPr/>
          <a:lstStyle/>
          <a:p>
            <a:r>
              <a:rPr lang="fr-FR" smtClean="0"/>
              <a:t>presentation title</a:t>
            </a:r>
          </a:p>
        </p:txBody>
      </p:sp>
      <p:sp>
        <p:nvSpPr>
          <p:cNvPr id="43010" name="Rectangle 7"/>
          <p:cNvSpPr>
            <a:spLocks noGrp="1" noChangeArrowheads="1"/>
          </p:cNvSpPr>
          <p:nvPr>
            <p:ph type="sldNum" sz="quarter" idx="5"/>
          </p:nvPr>
        </p:nvSpPr>
        <p:spPr>
          <a:noFill/>
        </p:spPr>
        <p:txBody>
          <a:bodyPr/>
          <a:lstStyle/>
          <a:p>
            <a:fld id="{78111F74-F0D3-4D57-8E6A-B1957D83E120}" type="slidenum">
              <a:rPr lang="fr-FR" smtClean="0"/>
              <a:pPr/>
              <a:t>22</a:t>
            </a:fld>
            <a:endParaRPr lang="fr-FR"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462509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ph type="ftr" sz="quarter" idx="4"/>
          </p:nvPr>
        </p:nvSpPr>
        <p:spPr>
          <a:noFill/>
        </p:spPr>
        <p:txBody>
          <a:bodyPr/>
          <a:lstStyle/>
          <a:p>
            <a:r>
              <a:rPr lang="fr-FR" smtClean="0"/>
              <a:t>presentation title</a:t>
            </a:r>
          </a:p>
        </p:txBody>
      </p:sp>
      <p:sp>
        <p:nvSpPr>
          <p:cNvPr id="45058" name="Rectangle 7"/>
          <p:cNvSpPr>
            <a:spLocks noGrp="1" noChangeArrowheads="1"/>
          </p:cNvSpPr>
          <p:nvPr>
            <p:ph type="sldNum" sz="quarter" idx="5"/>
          </p:nvPr>
        </p:nvSpPr>
        <p:spPr>
          <a:noFill/>
        </p:spPr>
        <p:txBody>
          <a:bodyPr/>
          <a:lstStyle/>
          <a:p>
            <a:fld id="{2535D891-19D6-40C0-B639-7DAF12259E1E}" type="slidenum">
              <a:rPr lang="fr-FR" smtClean="0"/>
              <a:pPr/>
              <a:t>23</a:t>
            </a:fld>
            <a:endParaRPr lang="fr-FR"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2378846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6"/>
          <p:cNvSpPr>
            <a:spLocks noGrp="1" noChangeArrowheads="1"/>
          </p:cNvSpPr>
          <p:nvPr>
            <p:ph type="ftr" sz="quarter" idx="4"/>
          </p:nvPr>
        </p:nvSpPr>
        <p:spPr>
          <a:noFill/>
        </p:spPr>
        <p:txBody>
          <a:bodyPr/>
          <a:lstStyle/>
          <a:p>
            <a:r>
              <a:rPr lang="fr-FR" smtClean="0"/>
              <a:t>presentation title</a:t>
            </a:r>
          </a:p>
        </p:txBody>
      </p:sp>
      <p:sp>
        <p:nvSpPr>
          <p:cNvPr id="49154" name="Rectangle 7"/>
          <p:cNvSpPr>
            <a:spLocks noGrp="1" noChangeArrowheads="1"/>
          </p:cNvSpPr>
          <p:nvPr>
            <p:ph type="sldNum" sz="quarter" idx="5"/>
          </p:nvPr>
        </p:nvSpPr>
        <p:spPr>
          <a:noFill/>
        </p:spPr>
        <p:txBody>
          <a:bodyPr/>
          <a:lstStyle/>
          <a:p>
            <a:fld id="{67E294E4-BF15-43AC-B385-ADEAEE8766B4}" type="slidenum">
              <a:rPr lang="fr-FR" smtClean="0"/>
              <a:pPr/>
              <a:t>24</a:t>
            </a:fld>
            <a:endParaRPr lang="fr-FR"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22734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6"/>
          <p:cNvSpPr>
            <a:spLocks noGrp="1" noChangeArrowheads="1"/>
          </p:cNvSpPr>
          <p:nvPr>
            <p:ph type="ftr" sz="quarter" idx="4"/>
          </p:nvPr>
        </p:nvSpPr>
        <p:spPr>
          <a:noFill/>
        </p:spPr>
        <p:txBody>
          <a:bodyPr/>
          <a:lstStyle/>
          <a:p>
            <a:r>
              <a:rPr lang="fr-FR" smtClean="0"/>
              <a:t>presentation title</a:t>
            </a:r>
          </a:p>
        </p:txBody>
      </p:sp>
      <p:sp>
        <p:nvSpPr>
          <p:cNvPr id="53250" name="Rectangle 7"/>
          <p:cNvSpPr>
            <a:spLocks noGrp="1" noChangeArrowheads="1"/>
          </p:cNvSpPr>
          <p:nvPr>
            <p:ph type="sldNum" sz="quarter" idx="5"/>
          </p:nvPr>
        </p:nvSpPr>
        <p:spPr>
          <a:noFill/>
        </p:spPr>
        <p:txBody>
          <a:bodyPr/>
          <a:lstStyle/>
          <a:p>
            <a:fld id="{B4168756-4B94-4A76-9F19-D30417ED20E8}" type="slidenum">
              <a:rPr lang="fr-FR" smtClean="0"/>
              <a:pPr/>
              <a:t>25</a:t>
            </a:fld>
            <a:endParaRPr lang="fr-FR"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4009908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6"/>
          <p:cNvSpPr>
            <a:spLocks noGrp="1" noChangeArrowheads="1"/>
          </p:cNvSpPr>
          <p:nvPr>
            <p:ph type="ftr" sz="quarter" idx="4"/>
          </p:nvPr>
        </p:nvSpPr>
        <p:spPr>
          <a:noFill/>
        </p:spPr>
        <p:txBody>
          <a:bodyPr/>
          <a:lstStyle/>
          <a:p>
            <a:r>
              <a:rPr lang="fr-FR" smtClean="0"/>
              <a:t>presentation title</a:t>
            </a:r>
          </a:p>
        </p:txBody>
      </p:sp>
      <p:sp>
        <p:nvSpPr>
          <p:cNvPr id="55298" name="Rectangle 7"/>
          <p:cNvSpPr>
            <a:spLocks noGrp="1" noChangeArrowheads="1"/>
          </p:cNvSpPr>
          <p:nvPr>
            <p:ph type="sldNum" sz="quarter" idx="5"/>
          </p:nvPr>
        </p:nvSpPr>
        <p:spPr>
          <a:noFill/>
        </p:spPr>
        <p:txBody>
          <a:bodyPr/>
          <a:lstStyle/>
          <a:p>
            <a:fld id="{9C3457B5-EAEE-43D8-83BD-EC9E6EEB97D7}" type="slidenum">
              <a:rPr lang="fr-FR" smtClean="0"/>
              <a:pPr/>
              <a:t>27</a:t>
            </a:fld>
            <a:endParaRPr lang="fr-FR"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4046710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6"/>
          <p:cNvSpPr>
            <a:spLocks noGrp="1" noChangeArrowheads="1"/>
          </p:cNvSpPr>
          <p:nvPr>
            <p:ph type="ftr" sz="quarter" idx="4"/>
          </p:nvPr>
        </p:nvSpPr>
        <p:spPr>
          <a:noFill/>
        </p:spPr>
        <p:txBody>
          <a:bodyPr/>
          <a:lstStyle/>
          <a:p>
            <a:r>
              <a:rPr lang="fr-FR" smtClean="0"/>
              <a:t>presentation title</a:t>
            </a:r>
          </a:p>
        </p:txBody>
      </p:sp>
      <p:sp>
        <p:nvSpPr>
          <p:cNvPr id="57346" name="Rectangle 7"/>
          <p:cNvSpPr>
            <a:spLocks noGrp="1" noChangeArrowheads="1"/>
          </p:cNvSpPr>
          <p:nvPr>
            <p:ph type="sldNum" sz="quarter" idx="5"/>
          </p:nvPr>
        </p:nvSpPr>
        <p:spPr>
          <a:noFill/>
        </p:spPr>
        <p:txBody>
          <a:bodyPr/>
          <a:lstStyle/>
          <a:p>
            <a:fld id="{FEA6D9DD-B0C2-47F0-A853-5ADB4BB1CFB1}" type="slidenum">
              <a:rPr lang="fr-FR" smtClean="0"/>
              <a:pPr/>
              <a:t>28</a:t>
            </a:fld>
            <a:endParaRPr lang="fr-FR"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51157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6"/>
          <p:cNvSpPr>
            <a:spLocks noGrp="1" noChangeArrowheads="1"/>
          </p:cNvSpPr>
          <p:nvPr>
            <p:ph type="ftr" sz="quarter" idx="4"/>
          </p:nvPr>
        </p:nvSpPr>
        <p:spPr>
          <a:noFill/>
        </p:spPr>
        <p:txBody>
          <a:bodyPr/>
          <a:lstStyle/>
          <a:p>
            <a:r>
              <a:rPr lang="fr-FR" smtClean="0"/>
              <a:t>presentation title</a:t>
            </a:r>
          </a:p>
        </p:txBody>
      </p:sp>
      <p:sp>
        <p:nvSpPr>
          <p:cNvPr id="59394" name="Rectangle 7"/>
          <p:cNvSpPr>
            <a:spLocks noGrp="1" noChangeArrowheads="1"/>
          </p:cNvSpPr>
          <p:nvPr>
            <p:ph type="sldNum" sz="quarter" idx="5"/>
          </p:nvPr>
        </p:nvSpPr>
        <p:spPr>
          <a:noFill/>
        </p:spPr>
        <p:txBody>
          <a:bodyPr/>
          <a:lstStyle/>
          <a:p>
            <a:fld id="{C2A1A65C-17A2-44EC-A77F-423129371BC5}" type="slidenum">
              <a:rPr lang="fr-FR" smtClean="0"/>
              <a:pPr/>
              <a:t>30</a:t>
            </a:fld>
            <a:endParaRPr lang="fr-FR"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33139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6"/>
          <p:cNvSpPr>
            <a:spLocks noGrp="1" noChangeArrowheads="1"/>
          </p:cNvSpPr>
          <p:nvPr>
            <p:ph type="ftr" sz="quarter" idx="4"/>
          </p:nvPr>
        </p:nvSpPr>
        <p:spPr>
          <a:noFill/>
        </p:spPr>
        <p:txBody>
          <a:bodyPr/>
          <a:lstStyle/>
          <a:p>
            <a:r>
              <a:rPr lang="fr-FR" smtClean="0"/>
              <a:t>presentation title</a:t>
            </a:r>
          </a:p>
        </p:txBody>
      </p:sp>
      <p:sp>
        <p:nvSpPr>
          <p:cNvPr id="61442" name="Rectangle 7"/>
          <p:cNvSpPr>
            <a:spLocks noGrp="1" noChangeArrowheads="1"/>
          </p:cNvSpPr>
          <p:nvPr>
            <p:ph type="sldNum" sz="quarter" idx="5"/>
          </p:nvPr>
        </p:nvSpPr>
        <p:spPr>
          <a:noFill/>
        </p:spPr>
        <p:txBody>
          <a:bodyPr/>
          <a:lstStyle/>
          <a:p>
            <a:fld id="{25775E0F-213A-4739-A45D-F642EB34842D}" type="slidenum">
              <a:rPr lang="fr-FR" smtClean="0"/>
              <a:pPr/>
              <a:t>31</a:t>
            </a:fld>
            <a:endParaRPr lang="fr-FR"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fr-FR" smtClean="0"/>
              <a:t>Pour communiquer sa clé publique à ses correspondants potentiels il faut la transmettre par un canal (poste, Internet…) à priori non sécurisé une personne mal intentionnée peut alors intercepter cette clé publique et de la remplacer par une autre clé publique de son cru (attaque de l’homme du milieu).</a:t>
            </a:r>
          </a:p>
        </p:txBody>
      </p:sp>
    </p:spTree>
    <p:extLst>
      <p:ext uri="{BB962C8B-B14F-4D97-AF65-F5344CB8AC3E}">
        <p14:creationId xmlns:p14="http://schemas.microsoft.com/office/powerpoint/2010/main" val="378656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p:cNvSpPr>
            <a:spLocks noGrp="1" noChangeArrowheads="1"/>
          </p:cNvSpPr>
          <p:nvPr>
            <p:ph type="ftr" sz="quarter" idx="4"/>
          </p:nvPr>
        </p:nvSpPr>
        <p:spPr>
          <a:noFill/>
        </p:spPr>
        <p:txBody>
          <a:bodyPr/>
          <a:lstStyle/>
          <a:p>
            <a:r>
              <a:rPr lang="fr-FR" smtClean="0"/>
              <a:t>presentation title</a:t>
            </a:r>
          </a:p>
        </p:txBody>
      </p:sp>
      <p:sp>
        <p:nvSpPr>
          <p:cNvPr id="20482" name="Rectangle 7"/>
          <p:cNvSpPr>
            <a:spLocks noGrp="1" noChangeArrowheads="1"/>
          </p:cNvSpPr>
          <p:nvPr>
            <p:ph type="sldNum" sz="quarter" idx="5"/>
          </p:nvPr>
        </p:nvSpPr>
        <p:spPr>
          <a:noFill/>
        </p:spPr>
        <p:txBody>
          <a:bodyPr/>
          <a:lstStyle/>
          <a:p>
            <a:fld id="{07A2F4DA-FF03-4D8C-8C14-4596E866EB01}" type="slidenum">
              <a:rPr lang="fr-FR" smtClean="0"/>
              <a:pPr/>
              <a:t>2</a:t>
            </a:fld>
            <a:endParaRPr lang="fr-FR"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4049909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6"/>
          <p:cNvSpPr>
            <a:spLocks noGrp="1" noChangeArrowheads="1"/>
          </p:cNvSpPr>
          <p:nvPr>
            <p:ph type="ftr" sz="quarter" idx="4"/>
          </p:nvPr>
        </p:nvSpPr>
        <p:spPr>
          <a:noFill/>
        </p:spPr>
        <p:txBody>
          <a:bodyPr/>
          <a:lstStyle/>
          <a:p>
            <a:r>
              <a:rPr lang="fr-FR" smtClean="0"/>
              <a:t>presentation title</a:t>
            </a:r>
          </a:p>
        </p:txBody>
      </p:sp>
      <p:sp>
        <p:nvSpPr>
          <p:cNvPr id="63490" name="Rectangle 7"/>
          <p:cNvSpPr>
            <a:spLocks noGrp="1" noChangeArrowheads="1"/>
          </p:cNvSpPr>
          <p:nvPr>
            <p:ph type="sldNum" sz="quarter" idx="5"/>
          </p:nvPr>
        </p:nvSpPr>
        <p:spPr>
          <a:noFill/>
        </p:spPr>
        <p:txBody>
          <a:bodyPr/>
          <a:lstStyle/>
          <a:p>
            <a:fld id="{BE568F5B-6F8F-490F-A8F7-057B0F3A514D}" type="slidenum">
              <a:rPr lang="fr-FR" smtClean="0"/>
              <a:pPr/>
              <a:t>32</a:t>
            </a:fld>
            <a:endParaRPr lang="fr-FR"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2389048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6"/>
          <p:cNvSpPr>
            <a:spLocks noGrp="1" noChangeArrowheads="1"/>
          </p:cNvSpPr>
          <p:nvPr>
            <p:ph type="ftr" sz="quarter" idx="4"/>
          </p:nvPr>
        </p:nvSpPr>
        <p:spPr>
          <a:noFill/>
        </p:spPr>
        <p:txBody>
          <a:bodyPr/>
          <a:lstStyle/>
          <a:p>
            <a:r>
              <a:rPr lang="fr-FR" smtClean="0"/>
              <a:t>presentation title</a:t>
            </a:r>
          </a:p>
        </p:txBody>
      </p:sp>
      <p:sp>
        <p:nvSpPr>
          <p:cNvPr id="63490" name="Rectangle 7"/>
          <p:cNvSpPr>
            <a:spLocks noGrp="1" noChangeArrowheads="1"/>
          </p:cNvSpPr>
          <p:nvPr>
            <p:ph type="sldNum" sz="quarter" idx="5"/>
          </p:nvPr>
        </p:nvSpPr>
        <p:spPr>
          <a:noFill/>
        </p:spPr>
        <p:txBody>
          <a:bodyPr/>
          <a:lstStyle/>
          <a:p>
            <a:fld id="{BE568F5B-6F8F-490F-A8F7-057B0F3A514D}" type="slidenum">
              <a:rPr lang="fr-FR" smtClean="0"/>
              <a:pPr/>
              <a:t>33</a:t>
            </a:fld>
            <a:endParaRPr lang="fr-FR"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214858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p:spPr>
        <p:txBody>
          <a:bodyPr/>
          <a:lstStyle/>
          <a:p>
            <a:r>
              <a:rPr lang="fr-FR" smtClean="0"/>
              <a:t>presentation title</a:t>
            </a:r>
          </a:p>
        </p:txBody>
      </p:sp>
      <p:sp>
        <p:nvSpPr>
          <p:cNvPr id="47106" name="Rectangle 7"/>
          <p:cNvSpPr>
            <a:spLocks noGrp="1" noChangeArrowheads="1"/>
          </p:cNvSpPr>
          <p:nvPr>
            <p:ph type="sldNum" sz="quarter" idx="5"/>
          </p:nvPr>
        </p:nvSpPr>
        <p:spPr>
          <a:noFill/>
        </p:spPr>
        <p:txBody>
          <a:bodyPr/>
          <a:lstStyle/>
          <a:p>
            <a:fld id="{FCBA9B5D-BC40-4E9F-8A2E-4DE8B3ABED48}" type="slidenum">
              <a:rPr lang="fr-FR" smtClean="0"/>
              <a:pPr/>
              <a:t>34</a:t>
            </a:fld>
            <a:endParaRPr lang="fr-FR"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0039042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ftr" sz="quarter" idx="4"/>
          </p:nvPr>
        </p:nvSpPr>
        <p:spPr>
          <a:noFill/>
        </p:spPr>
        <p:txBody>
          <a:bodyPr/>
          <a:lstStyle/>
          <a:p>
            <a:r>
              <a:rPr lang="fr-FR" smtClean="0"/>
              <a:t>presentation title</a:t>
            </a:r>
          </a:p>
        </p:txBody>
      </p:sp>
      <p:sp>
        <p:nvSpPr>
          <p:cNvPr id="51202" name="Rectangle 7"/>
          <p:cNvSpPr>
            <a:spLocks noGrp="1" noChangeArrowheads="1"/>
          </p:cNvSpPr>
          <p:nvPr>
            <p:ph type="sldNum" sz="quarter" idx="5"/>
          </p:nvPr>
        </p:nvSpPr>
        <p:spPr>
          <a:noFill/>
        </p:spPr>
        <p:txBody>
          <a:bodyPr/>
          <a:lstStyle/>
          <a:p>
            <a:fld id="{0FCC423D-B839-48DA-80CD-747BFB636FD6}" type="slidenum">
              <a:rPr lang="fr-FR" smtClean="0"/>
              <a:pPr/>
              <a:t>35</a:t>
            </a:fld>
            <a:endParaRPr lang="fr-FR"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08060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6"/>
          <p:cNvSpPr>
            <a:spLocks noGrp="1" noChangeArrowheads="1"/>
          </p:cNvSpPr>
          <p:nvPr>
            <p:ph type="ftr" sz="quarter" idx="4"/>
          </p:nvPr>
        </p:nvSpPr>
        <p:spPr>
          <a:noFill/>
        </p:spPr>
        <p:txBody>
          <a:bodyPr/>
          <a:lstStyle/>
          <a:p>
            <a:r>
              <a:rPr lang="fr-FR" smtClean="0"/>
              <a:t>presentation title</a:t>
            </a:r>
          </a:p>
        </p:txBody>
      </p:sp>
      <p:sp>
        <p:nvSpPr>
          <p:cNvPr id="65538" name="Rectangle 7"/>
          <p:cNvSpPr>
            <a:spLocks noGrp="1" noChangeArrowheads="1"/>
          </p:cNvSpPr>
          <p:nvPr>
            <p:ph type="sldNum" sz="quarter" idx="5"/>
          </p:nvPr>
        </p:nvSpPr>
        <p:spPr>
          <a:noFill/>
        </p:spPr>
        <p:txBody>
          <a:bodyPr/>
          <a:lstStyle/>
          <a:p>
            <a:fld id="{59F0C9E8-5CEF-4B87-B299-7238A3AC962E}" type="slidenum">
              <a:rPr lang="fr-FR" smtClean="0"/>
              <a:pPr/>
              <a:t>36</a:t>
            </a:fld>
            <a:endParaRPr lang="fr-FR"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40833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6"/>
          <p:cNvSpPr>
            <a:spLocks noGrp="1" noChangeArrowheads="1"/>
          </p:cNvSpPr>
          <p:nvPr>
            <p:ph type="ftr" sz="quarter" idx="4"/>
          </p:nvPr>
        </p:nvSpPr>
        <p:spPr>
          <a:noFill/>
        </p:spPr>
        <p:txBody>
          <a:bodyPr/>
          <a:lstStyle/>
          <a:p>
            <a:r>
              <a:rPr lang="fr-FR" smtClean="0"/>
              <a:t>presentation title</a:t>
            </a:r>
          </a:p>
        </p:txBody>
      </p:sp>
      <p:sp>
        <p:nvSpPr>
          <p:cNvPr id="67586" name="Rectangle 7"/>
          <p:cNvSpPr>
            <a:spLocks noGrp="1" noChangeArrowheads="1"/>
          </p:cNvSpPr>
          <p:nvPr>
            <p:ph type="sldNum" sz="quarter" idx="5"/>
          </p:nvPr>
        </p:nvSpPr>
        <p:spPr>
          <a:noFill/>
        </p:spPr>
        <p:txBody>
          <a:bodyPr/>
          <a:lstStyle/>
          <a:p>
            <a:fld id="{3C58C7A2-E079-4BAE-8702-320A2872A6B6}" type="slidenum">
              <a:rPr lang="fr-FR" smtClean="0"/>
              <a:pPr/>
              <a:t>37</a:t>
            </a:fld>
            <a:endParaRPr lang="fr-FR"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fr-FR" dirty="0" smtClean="0"/>
          </a:p>
        </p:txBody>
      </p:sp>
    </p:spTree>
    <p:extLst>
      <p:ext uri="{BB962C8B-B14F-4D97-AF65-F5344CB8AC3E}">
        <p14:creationId xmlns:p14="http://schemas.microsoft.com/office/powerpoint/2010/main" val="546688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6"/>
          <p:cNvSpPr>
            <a:spLocks noGrp="1" noChangeArrowheads="1"/>
          </p:cNvSpPr>
          <p:nvPr>
            <p:ph type="ftr" sz="quarter" idx="4"/>
          </p:nvPr>
        </p:nvSpPr>
        <p:spPr>
          <a:noFill/>
        </p:spPr>
        <p:txBody>
          <a:bodyPr/>
          <a:lstStyle/>
          <a:p>
            <a:r>
              <a:rPr lang="fr-FR" smtClean="0"/>
              <a:t>presentation title</a:t>
            </a:r>
          </a:p>
        </p:txBody>
      </p:sp>
      <p:sp>
        <p:nvSpPr>
          <p:cNvPr id="67586" name="Rectangle 7"/>
          <p:cNvSpPr>
            <a:spLocks noGrp="1" noChangeArrowheads="1"/>
          </p:cNvSpPr>
          <p:nvPr>
            <p:ph type="sldNum" sz="quarter" idx="5"/>
          </p:nvPr>
        </p:nvSpPr>
        <p:spPr>
          <a:noFill/>
        </p:spPr>
        <p:txBody>
          <a:bodyPr/>
          <a:lstStyle/>
          <a:p>
            <a:fld id="{3C58C7A2-E079-4BAE-8702-320A2872A6B6}" type="slidenum">
              <a:rPr lang="fr-FR" smtClean="0"/>
              <a:pPr/>
              <a:t>38</a:t>
            </a:fld>
            <a:endParaRPr lang="fr-FR"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042255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6"/>
          <p:cNvSpPr>
            <a:spLocks noGrp="1" noChangeArrowheads="1"/>
          </p:cNvSpPr>
          <p:nvPr>
            <p:ph type="ftr" sz="quarter" idx="4"/>
          </p:nvPr>
        </p:nvSpPr>
        <p:spPr>
          <a:noFill/>
        </p:spPr>
        <p:txBody>
          <a:bodyPr/>
          <a:lstStyle/>
          <a:p>
            <a:r>
              <a:rPr lang="fr-FR" smtClean="0"/>
              <a:t>presentation title</a:t>
            </a:r>
          </a:p>
        </p:txBody>
      </p:sp>
      <p:sp>
        <p:nvSpPr>
          <p:cNvPr id="67586" name="Rectangle 7"/>
          <p:cNvSpPr>
            <a:spLocks noGrp="1" noChangeArrowheads="1"/>
          </p:cNvSpPr>
          <p:nvPr>
            <p:ph type="sldNum" sz="quarter" idx="5"/>
          </p:nvPr>
        </p:nvSpPr>
        <p:spPr>
          <a:noFill/>
        </p:spPr>
        <p:txBody>
          <a:bodyPr/>
          <a:lstStyle/>
          <a:p>
            <a:fld id="{3C58C7A2-E079-4BAE-8702-320A2872A6B6}" type="slidenum">
              <a:rPr lang="fr-FR" smtClean="0"/>
              <a:pPr/>
              <a:t>39</a:t>
            </a:fld>
            <a:endParaRPr lang="fr-FR"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462338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6"/>
          <p:cNvSpPr>
            <a:spLocks noGrp="1" noChangeArrowheads="1"/>
          </p:cNvSpPr>
          <p:nvPr>
            <p:ph type="ftr" sz="quarter" idx="4"/>
          </p:nvPr>
        </p:nvSpPr>
        <p:spPr>
          <a:noFill/>
        </p:spPr>
        <p:txBody>
          <a:bodyPr/>
          <a:lstStyle/>
          <a:p>
            <a:r>
              <a:rPr lang="fr-FR" smtClean="0"/>
              <a:t>presentation title</a:t>
            </a:r>
          </a:p>
        </p:txBody>
      </p:sp>
      <p:sp>
        <p:nvSpPr>
          <p:cNvPr id="69634" name="Rectangle 7"/>
          <p:cNvSpPr>
            <a:spLocks noGrp="1" noChangeArrowheads="1"/>
          </p:cNvSpPr>
          <p:nvPr>
            <p:ph type="sldNum" sz="quarter" idx="5"/>
          </p:nvPr>
        </p:nvSpPr>
        <p:spPr>
          <a:noFill/>
        </p:spPr>
        <p:txBody>
          <a:bodyPr/>
          <a:lstStyle/>
          <a:p>
            <a:fld id="{C1CA0011-DD6C-44B9-92BA-BE05D193F477}" type="slidenum">
              <a:rPr lang="fr-FR" smtClean="0"/>
              <a:pPr/>
              <a:t>40</a:t>
            </a:fld>
            <a:endParaRPr lang="fr-FR"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856354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6"/>
          <p:cNvSpPr>
            <a:spLocks noGrp="1" noChangeArrowheads="1"/>
          </p:cNvSpPr>
          <p:nvPr>
            <p:ph type="ftr" sz="quarter" idx="4"/>
          </p:nvPr>
        </p:nvSpPr>
        <p:spPr>
          <a:noFill/>
        </p:spPr>
        <p:txBody>
          <a:bodyPr/>
          <a:lstStyle/>
          <a:p>
            <a:r>
              <a:rPr lang="fr-FR" smtClean="0"/>
              <a:t>presentation title</a:t>
            </a:r>
          </a:p>
        </p:txBody>
      </p:sp>
      <p:sp>
        <p:nvSpPr>
          <p:cNvPr id="71682" name="Rectangle 7"/>
          <p:cNvSpPr>
            <a:spLocks noGrp="1" noChangeArrowheads="1"/>
          </p:cNvSpPr>
          <p:nvPr>
            <p:ph type="sldNum" sz="quarter" idx="5"/>
          </p:nvPr>
        </p:nvSpPr>
        <p:spPr>
          <a:noFill/>
        </p:spPr>
        <p:txBody>
          <a:bodyPr/>
          <a:lstStyle/>
          <a:p>
            <a:fld id="{3589149E-3312-420D-B587-25A140059EE6}" type="slidenum">
              <a:rPr lang="fr-FR" smtClean="0"/>
              <a:pPr/>
              <a:t>41</a:t>
            </a:fld>
            <a:endParaRPr lang="fr-FR"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666997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Grp="1" noChangeArrowheads="1"/>
          </p:cNvSpPr>
          <p:nvPr>
            <p:ph type="ftr" sz="quarter" idx="4"/>
          </p:nvPr>
        </p:nvSpPr>
        <p:spPr>
          <a:noFill/>
        </p:spPr>
        <p:txBody>
          <a:bodyPr/>
          <a:lstStyle/>
          <a:p>
            <a:r>
              <a:rPr lang="fr-FR" smtClean="0"/>
              <a:t>presentation title</a:t>
            </a:r>
          </a:p>
        </p:txBody>
      </p:sp>
      <p:sp>
        <p:nvSpPr>
          <p:cNvPr id="22530" name="Rectangle 7"/>
          <p:cNvSpPr>
            <a:spLocks noGrp="1" noChangeArrowheads="1"/>
          </p:cNvSpPr>
          <p:nvPr>
            <p:ph type="sldNum" sz="quarter" idx="5"/>
          </p:nvPr>
        </p:nvSpPr>
        <p:spPr>
          <a:noFill/>
        </p:spPr>
        <p:txBody>
          <a:bodyPr/>
          <a:lstStyle/>
          <a:p>
            <a:fld id="{2AF18B25-CAC3-4C8A-8E38-309C3B1C8775}" type="slidenum">
              <a:rPr lang="fr-FR" smtClean="0"/>
              <a:pPr/>
              <a:t>3</a:t>
            </a:fld>
            <a:endParaRPr lang="fr-FR"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26524699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6"/>
          <p:cNvSpPr>
            <a:spLocks noGrp="1" noChangeArrowheads="1"/>
          </p:cNvSpPr>
          <p:nvPr>
            <p:ph type="ftr" sz="quarter" idx="4"/>
          </p:nvPr>
        </p:nvSpPr>
        <p:spPr>
          <a:noFill/>
        </p:spPr>
        <p:txBody>
          <a:bodyPr/>
          <a:lstStyle/>
          <a:p>
            <a:r>
              <a:rPr lang="fr-FR" smtClean="0"/>
              <a:t>presentation title</a:t>
            </a:r>
          </a:p>
        </p:txBody>
      </p:sp>
      <p:sp>
        <p:nvSpPr>
          <p:cNvPr id="79874" name="Rectangle 7"/>
          <p:cNvSpPr>
            <a:spLocks noGrp="1" noChangeArrowheads="1"/>
          </p:cNvSpPr>
          <p:nvPr>
            <p:ph type="sldNum" sz="quarter" idx="5"/>
          </p:nvPr>
        </p:nvSpPr>
        <p:spPr>
          <a:noFill/>
        </p:spPr>
        <p:txBody>
          <a:bodyPr/>
          <a:lstStyle/>
          <a:p>
            <a:fld id="{149632DD-579C-43C5-A41D-666B608CAA03}" type="slidenum">
              <a:rPr lang="fr-FR" smtClean="0"/>
              <a:pPr/>
              <a:t>42</a:t>
            </a:fld>
            <a:endParaRPr lang="fr-FR"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757797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6"/>
          <p:cNvSpPr>
            <a:spLocks noGrp="1" noChangeArrowheads="1"/>
          </p:cNvSpPr>
          <p:nvPr>
            <p:ph type="ftr" sz="quarter" idx="4"/>
          </p:nvPr>
        </p:nvSpPr>
        <p:spPr>
          <a:noFill/>
        </p:spPr>
        <p:txBody>
          <a:bodyPr/>
          <a:lstStyle/>
          <a:p>
            <a:r>
              <a:rPr lang="fr-FR" smtClean="0"/>
              <a:t>presentation title</a:t>
            </a:r>
          </a:p>
        </p:txBody>
      </p:sp>
      <p:sp>
        <p:nvSpPr>
          <p:cNvPr id="81922" name="Rectangle 7"/>
          <p:cNvSpPr>
            <a:spLocks noGrp="1" noChangeArrowheads="1"/>
          </p:cNvSpPr>
          <p:nvPr>
            <p:ph type="sldNum" sz="quarter" idx="5"/>
          </p:nvPr>
        </p:nvSpPr>
        <p:spPr>
          <a:noFill/>
        </p:spPr>
        <p:txBody>
          <a:bodyPr/>
          <a:lstStyle/>
          <a:p>
            <a:fld id="{3397A9D7-5CC9-48D6-9BE3-FAD8AB6B12FA}" type="slidenum">
              <a:rPr lang="fr-FR" smtClean="0"/>
              <a:pPr/>
              <a:t>43</a:t>
            </a:fld>
            <a:endParaRPr lang="fr-FR"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057340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6"/>
          <p:cNvSpPr>
            <a:spLocks noGrp="1" noChangeArrowheads="1"/>
          </p:cNvSpPr>
          <p:nvPr>
            <p:ph type="ftr" sz="quarter" idx="4"/>
          </p:nvPr>
        </p:nvSpPr>
        <p:spPr>
          <a:noFill/>
        </p:spPr>
        <p:txBody>
          <a:bodyPr/>
          <a:lstStyle/>
          <a:p>
            <a:r>
              <a:rPr lang="fr-FR" smtClean="0"/>
              <a:t>presentation title</a:t>
            </a:r>
          </a:p>
        </p:txBody>
      </p:sp>
      <p:sp>
        <p:nvSpPr>
          <p:cNvPr id="83970" name="Rectangle 7"/>
          <p:cNvSpPr>
            <a:spLocks noGrp="1" noChangeArrowheads="1"/>
          </p:cNvSpPr>
          <p:nvPr>
            <p:ph type="sldNum" sz="quarter" idx="5"/>
          </p:nvPr>
        </p:nvSpPr>
        <p:spPr>
          <a:noFill/>
        </p:spPr>
        <p:txBody>
          <a:bodyPr/>
          <a:lstStyle/>
          <a:p>
            <a:fld id="{E113949E-CF04-4157-971F-E3262754D2C7}" type="slidenum">
              <a:rPr lang="fr-FR" smtClean="0"/>
              <a:pPr/>
              <a:t>44</a:t>
            </a:fld>
            <a:endParaRPr lang="fr-FR"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20400648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Arial" charset="0"/>
                <a:ea typeface="+mn-ea"/>
                <a:cs typeface="+mn-cs"/>
              </a:rPr>
              <a:t>SSL et TLS se comportent comme une couche intermédiaire supplémentaire, car ils sont indépendants du protocole utilisé au niveau application. Cela signifie donc qu'il peut aussi bien être employé pour sécuriser une transaction web, l'envoi ou la réception d'email, etc. SSL et TLS sont donc transparents pour l'utilisateur et ne nécessitent pas l'emploi de protocoles de niveau Application spécifiques.</a:t>
            </a:r>
            <a:endParaRPr lang="fr-FR" dirty="0"/>
          </a:p>
        </p:txBody>
      </p:sp>
      <p:sp>
        <p:nvSpPr>
          <p:cNvPr id="4" name="Espace réservé du pied de page 3"/>
          <p:cNvSpPr>
            <a:spLocks noGrp="1"/>
          </p:cNvSpPr>
          <p:nvPr>
            <p:ph type="ftr" sz="quarter" idx="10"/>
          </p:nvPr>
        </p:nvSpPr>
        <p:spPr/>
        <p:txBody>
          <a:bodyPr/>
          <a:lstStyle/>
          <a:p>
            <a:pPr>
              <a:defRPr/>
            </a:pPr>
            <a:r>
              <a:rPr lang="fr-FR" smtClean="0"/>
              <a:t>presentation title</a:t>
            </a:r>
            <a:endParaRPr lang="fr-FR"/>
          </a:p>
        </p:txBody>
      </p:sp>
      <p:sp>
        <p:nvSpPr>
          <p:cNvPr id="5" name="Espace réservé du numéro de diapositive 4"/>
          <p:cNvSpPr>
            <a:spLocks noGrp="1"/>
          </p:cNvSpPr>
          <p:nvPr>
            <p:ph type="sldNum" sz="quarter" idx="11"/>
          </p:nvPr>
        </p:nvSpPr>
        <p:spPr/>
        <p:txBody>
          <a:bodyPr/>
          <a:lstStyle/>
          <a:p>
            <a:pPr>
              <a:defRPr/>
            </a:pPr>
            <a:fld id="{8B075C43-7E13-4EC7-89DA-FFD318B28FC3}" type="slidenum">
              <a:rPr lang="fr-FR" smtClean="0"/>
              <a:pPr>
                <a:defRPr/>
              </a:pPr>
              <a:t>47</a:t>
            </a:fld>
            <a:endParaRPr lang="fr-FR"/>
          </a:p>
        </p:txBody>
      </p:sp>
    </p:spTree>
    <p:extLst>
      <p:ext uri="{BB962C8B-B14F-4D97-AF65-F5344CB8AC3E}">
        <p14:creationId xmlns:p14="http://schemas.microsoft.com/office/powerpoint/2010/main" val="3158730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presentation title</a:t>
            </a:r>
            <a:endParaRPr lang="fr-FR"/>
          </a:p>
        </p:txBody>
      </p:sp>
      <p:sp>
        <p:nvSpPr>
          <p:cNvPr id="5" name="Espace réservé du numéro de diapositive 4"/>
          <p:cNvSpPr>
            <a:spLocks noGrp="1"/>
          </p:cNvSpPr>
          <p:nvPr>
            <p:ph type="sldNum" sz="quarter" idx="11"/>
          </p:nvPr>
        </p:nvSpPr>
        <p:spPr/>
        <p:txBody>
          <a:bodyPr/>
          <a:lstStyle/>
          <a:p>
            <a:pPr>
              <a:defRPr/>
            </a:pPr>
            <a:fld id="{8B075C43-7E13-4EC7-89DA-FFD318B28FC3}" type="slidenum">
              <a:rPr lang="fr-FR" smtClean="0"/>
              <a:pPr>
                <a:defRPr/>
              </a:pPr>
              <a:t>48</a:t>
            </a:fld>
            <a:endParaRPr lang="fr-FR"/>
          </a:p>
        </p:txBody>
      </p:sp>
    </p:spTree>
    <p:extLst>
      <p:ext uri="{BB962C8B-B14F-4D97-AF65-F5344CB8AC3E}">
        <p14:creationId xmlns:p14="http://schemas.microsoft.com/office/powerpoint/2010/main" val="31587309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6"/>
          <p:cNvSpPr>
            <a:spLocks noGrp="1" noChangeArrowheads="1"/>
          </p:cNvSpPr>
          <p:nvPr>
            <p:ph type="ftr" sz="quarter" idx="4"/>
          </p:nvPr>
        </p:nvSpPr>
        <p:spPr>
          <a:noFill/>
        </p:spPr>
        <p:txBody>
          <a:bodyPr/>
          <a:lstStyle/>
          <a:p>
            <a:r>
              <a:rPr lang="fr-FR" smtClean="0"/>
              <a:t>presentation title</a:t>
            </a:r>
          </a:p>
        </p:txBody>
      </p:sp>
      <p:sp>
        <p:nvSpPr>
          <p:cNvPr id="75778" name="Rectangle 7"/>
          <p:cNvSpPr>
            <a:spLocks noGrp="1" noChangeArrowheads="1"/>
          </p:cNvSpPr>
          <p:nvPr>
            <p:ph type="sldNum" sz="quarter" idx="5"/>
          </p:nvPr>
        </p:nvSpPr>
        <p:spPr>
          <a:noFill/>
        </p:spPr>
        <p:txBody>
          <a:bodyPr/>
          <a:lstStyle/>
          <a:p>
            <a:fld id="{C59DA9FC-0561-408E-9831-AE0CE0BC8933}" type="slidenum">
              <a:rPr lang="fr-FR" smtClean="0"/>
              <a:pPr/>
              <a:t>49</a:t>
            </a:fld>
            <a:endParaRPr lang="fr-FR"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63745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6"/>
          <p:cNvSpPr>
            <a:spLocks noGrp="1" noChangeArrowheads="1"/>
          </p:cNvSpPr>
          <p:nvPr>
            <p:ph type="ftr" sz="quarter" idx="4"/>
          </p:nvPr>
        </p:nvSpPr>
        <p:spPr>
          <a:noFill/>
        </p:spPr>
        <p:txBody>
          <a:bodyPr/>
          <a:lstStyle/>
          <a:p>
            <a:r>
              <a:rPr lang="fr-FR" smtClean="0"/>
              <a:t>presentation title</a:t>
            </a:r>
          </a:p>
        </p:txBody>
      </p:sp>
      <p:sp>
        <p:nvSpPr>
          <p:cNvPr id="77826" name="Rectangle 7"/>
          <p:cNvSpPr>
            <a:spLocks noGrp="1" noChangeArrowheads="1"/>
          </p:cNvSpPr>
          <p:nvPr>
            <p:ph type="sldNum" sz="quarter" idx="5"/>
          </p:nvPr>
        </p:nvSpPr>
        <p:spPr>
          <a:noFill/>
        </p:spPr>
        <p:txBody>
          <a:bodyPr/>
          <a:lstStyle/>
          <a:p>
            <a:fld id="{80FBA000-FB74-4205-814C-F7AB2F9D3DF3}" type="slidenum">
              <a:rPr lang="fr-FR" smtClean="0"/>
              <a:pPr/>
              <a:t>50</a:t>
            </a:fld>
            <a:endParaRPr lang="fr-FR"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6671995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6"/>
          <p:cNvSpPr>
            <a:spLocks noGrp="1" noChangeArrowheads="1"/>
          </p:cNvSpPr>
          <p:nvPr>
            <p:ph type="ftr" sz="quarter" idx="4"/>
          </p:nvPr>
        </p:nvSpPr>
        <p:spPr>
          <a:noFill/>
        </p:spPr>
        <p:txBody>
          <a:bodyPr/>
          <a:lstStyle/>
          <a:p>
            <a:r>
              <a:rPr lang="fr-FR" smtClean="0"/>
              <a:t>presentation title</a:t>
            </a:r>
          </a:p>
        </p:txBody>
      </p:sp>
      <p:sp>
        <p:nvSpPr>
          <p:cNvPr id="86018" name="Rectangle 7"/>
          <p:cNvSpPr>
            <a:spLocks noGrp="1" noChangeArrowheads="1"/>
          </p:cNvSpPr>
          <p:nvPr>
            <p:ph type="sldNum" sz="quarter" idx="5"/>
          </p:nvPr>
        </p:nvSpPr>
        <p:spPr>
          <a:noFill/>
        </p:spPr>
        <p:txBody>
          <a:bodyPr/>
          <a:lstStyle/>
          <a:p>
            <a:fld id="{2CD6CACC-1F52-468F-94DB-0C2B440AED09}" type="slidenum">
              <a:rPr lang="fr-FR" smtClean="0"/>
              <a:pPr/>
              <a:t>51</a:t>
            </a:fld>
            <a:endParaRPr lang="fr-FR"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9025680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6"/>
          <p:cNvSpPr>
            <a:spLocks noGrp="1" noChangeArrowheads="1"/>
          </p:cNvSpPr>
          <p:nvPr>
            <p:ph type="ftr" sz="quarter" idx="4"/>
          </p:nvPr>
        </p:nvSpPr>
        <p:spPr>
          <a:noFill/>
        </p:spPr>
        <p:txBody>
          <a:bodyPr/>
          <a:lstStyle/>
          <a:p>
            <a:r>
              <a:rPr lang="fr-FR" smtClean="0"/>
              <a:t>presentation title</a:t>
            </a:r>
          </a:p>
        </p:txBody>
      </p:sp>
      <p:sp>
        <p:nvSpPr>
          <p:cNvPr id="88066" name="Rectangle 7"/>
          <p:cNvSpPr>
            <a:spLocks noGrp="1" noChangeArrowheads="1"/>
          </p:cNvSpPr>
          <p:nvPr>
            <p:ph type="sldNum" sz="quarter" idx="5"/>
          </p:nvPr>
        </p:nvSpPr>
        <p:spPr>
          <a:noFill/>
        </p:spPr>
        <p:txBody>
          <a:bodyPr/>
          <a:lstStyle/>
          <a:p>
            <a:fld id="{9A72A3EF-9515-4AB2-9FAE-577FBC016FE6}" type="slidenum">
              <a:rPr lang="fr-FR" smtClean="0"/>
              <a:pPr/>
              <a:t>52</a:t>
            </a:fld>
            <a:endParaRPr lang="fr-FR"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518683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6"/>
          <p:cNvSpPr>
            <a:spLocks noGrp="1" noChangeArrowheads="1"/>
          </p:cNvSpPr>
          <p:nvPr>
            <p:ph type="ftr" sz="quarter" idx="4"/>
          </p:nvPr>
        </p:nvSpPr>
        <p:spPr>
          <a:noFill/>
        </p:spPr>
        <p:txBody>
          <a:bodyPr/>
          <a:lstStyle/>
          <a:p>
            <a:r>
              <a:rPr lang="fr-FR" smtClean="0"/>
              <a:t>presentation title</a:t>
            </a:r>
          </a:p>
        </p:txBody>
      </p:sp>
      <p:sp>
        <p:nvSpPr>
          <p:cNvPr id="90114" name="Rectangle 7"/>
          <p:cNvSpPr>
            <a:spLocks noGrp="1" noChangeArrowheads="1"/>
          </p:cNvSpPr>
          <p:nvPr>
            <p:ph type="sldNum" sz="quarter" idx="5"/>
          </p:nvPr>
        </p:nvSpPr>
        <p:spPr>
          <a:noFill/>
        </p:spPr>
        <p:txBody>
          <a:bodyPr/>
          <a:lstStyle/>
          <a:p>
            <a:fld id="{D87881C4-44AE-4650-B95B-05C98DBACE3C}" type="slidenum">
              <a:rPr lang="fr-FR" smtClean="0"/>
              <a:pPr/>
              <a:t>53</a:t>
            </a:fld>
            <a:endParaRPr lang="fr-FR"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2059323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10"/>
          </p:nvPr>
        </p:nvSpPr>
        <p:spPr/>
        <p:txBody>
          <a:bodyPr/>
          <a:lstStyle/>
          <a:p>
            <a:pPr>
              <a:defRPr/>
            </a:pPr>
            <a:r>
              <a:rPr lang="fr-FR" smtClean="0"/>
              <a:t>presentation title</a:t>
            </a:r>
            <a:endParaRPr lang="fr-FR"/>
          </a:p>
        </p:txBody>
      </p:sp>
      <p:sp>
        <p:nvSpPr>
          <p:cNvPr id="5" name="Espace réservé du numéro de diapositive 4"/>
          <p:cNvSpPr>
            <a:spLocks noGrp="1"/>
          </p:cNvSpPr>
          <p:nvPr>
            <p:ph type="sldNum" sz="quarter" idx="11"/>
          </p:nvPr>
        </p:nvSpPr>
        <p:spPr/>
        <p:txBody>
          <a:bodyPr/>
          <a:lstStyle/>
          <a:p>
            <a:pPr>
              <a:defRPr/>
            </a:pPr>
            <a:fld id="{8B075C43-7E13-4EC7-89DA-FFD318B28FC3}" type="slidenum">
              <a:rPr lang="fr-FR" smtClean="0"/>
              <a:pPr>
                <a:defRPr/>
              </a:pPr>
              <a:t>12</a:t>
            </a:fld>
            <a:endParaRPr lang="fr-FR"/>
          </a:p>
        </p:txBody>
      </p:sp>
    </p:spTree>
    <p:extLst>
      <p:ext uri="{BB962C8B-B14F-4D97-AF65-F5344CB8AC3E}">
        <p14:creationId xmlns:p14="http://schemas.microsoft.com/office/powerpoint/2010/main" val="25806063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6"/>
          <p:cNvSpPr>
            <a:spLocks noGrp="1" noChangeArrowheads="1"/>
          </p:cNvSpPr>
          <p:nvPr>
            <p:ph type="ftr" sz="quarter" idx="4"/>
          </p:nvPr>
        </p:nvSpPr>
        <p:spPr>
          <a:noFill/>
        </p:spPr>
        <p:txBody>
          <a:bodyPr/>
          <a:lstStyle/>
          <a:p>
            <a:r>
              <a:rPr lang="fr-FR" smtClean="0"/>
              <a:t>presentation title</a:t>
            </a:r>
          </a:p>
        </p:txBody>
      </p:sp>
      <p:sp>
        <p:nvSpPr>
          <p:cNvPr id="94210" name="Rectangle 7"/>
          <p:cNvSpPr>
            <a:spLocks noGrp="1" noChangeArrowheads="1"/>
          </p:cNvSpPr>
          <p:nvPr>
            <p:ph type="sldNum" sz="quarter" idx="5"/>
          </p:nvPr>
        </p:nvSpPr>
        <p:spPr>
          <a:noFill/>
        </p:spPr>
        <p:txBody>
          <a:bodyPr/>
          <a:lstStyle/>
          <a:p>
            <a:fld id="{3D35159F-0CE4-45BD-AF6F-6D8201AA9AF1}" type="slidenum">
              <a:rPr lang="fr-FR" smtClean="0"/>
              <a:pPr/>
              <a:t>54</a:t>
            </a:fld>
            <a:endParaRPr lang="fr-FR"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6961142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GB"/>
              <a:t>presentation title</a:t>
            </a:r>
          </a:p>
        </p:txBody>
      </p:sp>
      <p:sp>
        <p:nvSpPr>
          <p:cNvPr id="5" name="Rectangle 7"/>
          <p:cNvSpPr>
            <a:spLocks noGrp="1" noChangeArrowheads="1"/>
          </p:cNvSpPr>
          <p:nvPr>
            <p:ph type="sldNum" sz="quarter" idx="5"/>
          </p:nvPr>
        </p:nvSpPr>
        <p:spPr>
          <a:ln/>
        </p:spPr>
        <p:txBody>
          <a:bodyPr/>
          <a:lstStyle/>
          <a:p>
            <a:fld id="{2477A45E-8827-473E-9911-52BC4FA0C147}" type="slidenum">
              <a:rPr lang="en-GB"/>
              <a:pPr/>
              <a:t>55</a:t>
            </a:fld>
            <a:endParaRPr lang="en-GB"/>
          </a:p>
        </p:txBody>
      </p:sp>
      <p:sp>
        <p:nvSpPr>
          <p:cNvPr id="670722" name="Rectangle 1026"/>
          <p:cNvSpPr>
            <a:spLocks noGrp="1" noRot="1" noChangeAspect="1" noChangeArrowheads="1" noTextEdit="1"/>
          </p:cNvSpPr>
          <p:nvPr>
            <p:ph type="sldImg"/>
          </p:nvPr>
        </p:nvSpPr>
        <p:spPr>
          <a:ln/>
        </p:spPr>
      </p:sp>
      <p:sp>
        <p:nvSpPr>
          <p:cNvPr id="670723" name="Rectangle 1027"/>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33216476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6"/>
          <p:cNvSpPr>
            <a:spLocks noGrp="1" noChangeArrowheads="1"/>
          </p:cNvSpPr>
          <p:nvPr>
            <p:ph type="ftr" sz="quarter" idx="4"/>
          </p:nvPr>
        </p:nvSpPr>
        <p:spPr>
          <a:noFill/>
        </p:spPr>
        <p:txBody>
          <a:bodyPr/>
          <a:lstStyle/>
          <a:p>
            <a:r>
              <a:rPr lang="fr-FR" smtClean="0"/>
              <a:t>presentation title</a:t>
            </a:r>
          </a:p>
        </p:txBody>
      </p:sp>
      <p:sp>
        <p:nvSpPr>
          <p:cNvPr id="150530" name="Rectangle 7"/>
          <p:cNvSpPr>
            <a:spLocks noGrp="1" noChangeArrowheads="1"/>
          </p:cNvSpPr>
          <p:nvPr>
            <p:ph type="sldNum" sz="quarter" idx="5"/>
          </p:nvPr>
        </p:nvSpPr>
        <p:spPr>
          <a:noFill/>
        </p:spPr>
        <p:txBody>
          <a:bodyPr/>
          <a:lstStyle/>
          <a:p>
            <a:fld id="{DBA0BD37-FF75-488F-9777-2CA5A952B31B}" type="slidenum">
              <a:rPr lang="fr-FR" smtClean="0"/>
              <a:pPr/>
              <a:t>56</a:t>
            </a:fld>
            <a:endParaRPr lang="fr-FR"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464416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ftr" sz="quarter" idx="4"/>
          </p:nvPr>
        </p:nvSpPr>
        <p:spPr>
          <a:noFill/>
        </p:spPr>
        <p:txBody>
          <a:bodyPr/>
          <a:lstStyle/>
          <a:p>
            <a:r>
              <a:rPr lang="fr-FR" smtClean="0"/>
              <a:t>presentation title</a:t>
            </a:r>
          </a:p>
        </p:txBody>
      </p:sp>
      <p:sp>
        <p:nvSpPr>
          <p:cNvPr id="28674" name="Rectangle 7"/>
          <p:cNvSpPr>
            <a:spLocks noGrp="1" noChangeArrowheads="1"/>
          </p:cNvSpPr>
          <p:nvPr>
            <p:ph type="sldNum" sz="quarter" idx="5"/>
          </p:nvPr>
        </p:nvSpPr>
        <p:spPr>
          <a:noFill/>
        </p:spPr>
        <p:txBody>
          <a:bodyPr/>
          <a:lstStyle/>
          <a:p>
            <a:fld id="{03DC6D48-58D5-4E2A-BE00-B6F26E2F159F}" type="slidenum">
              <a:rPr lang="fr-FR" smtClean="0"/>
              <a:pPr/>
              <a:t>15</a:t>
            </a:fld>
            <a:endParaRPr lang="fr-FR"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1669303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6"/>
          <p:cNvSpPr>
            <a:spLocks noGrp="1" noChangeArrowheads="1"/>
          </p:cNvSpPr>
          <p:nvPr>
            <p:ph type="ftr" sz="quarter" idx="4"/>
          </p:nvPr>
        </p:nvSpPr>
        <p:spPr>
          <a:noFill/>
        </p:spPr>
        <p:txBody>
          <a:bodyPr/>
          <a:lstStyle/>
          <a:p>
            <a:r>
              <a:rPr lang="fr-FR" smtClean="0"/>
              <a:t>presentation title</a:t>
            </a:r>
          </a:p>
        </p:txBody>
      </p:sp>
      <p:sp>
        <p:nvSpPr>
          <p:cNvPr id="30722" name="Rectangle 7"/>
          <p:cNvSpPr>
            <a:spLocks noGrp="1" noChangeArrowheads="1"/>
          </p:cNvSpPr>
          <p:nvPr>
            <p:ph type="sldNum" sz="quarter" idx="5"/>
          </p:nvPr>
        </p:nvSpPr>
        <p:spPr>
          <a:noFill/>
        </p:spPr>
        <p:txBody>
          <a:bodyPr/>
          <a:lstStyle/>
          <a:p>
            <a:fld id="{CC2F3008-9A2C-4ECC-93FC-748CC135B472}" type="slidenum">
              <a:rPr lang="fr-FR" smtClean="0"/>
              <a:pPr/>
              <a:t>16</a:t>
            </a:fld>
            <a:endParaRPr lang="fr-FR"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097188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6"/>
          <p:cNvSpPr>
            <a:spLocks noGrp="1" noChangeArrowheads="1"/>
          </p:cNvSpPr>
          <p:nvPr>
            <p:ph type="ftr" sz="quarter" idx="4"/>
          </p:nvPr>
        </p:nvSpPr>
        <p:spPr>
          <a:noFill/>
        </p:spPr>
        <p:txBody>
          <a:bodyPr/>
          <a:lstStyle/>
          <a:p>
            <a:r>
              <a:rPr lang="fr-FR" smtClean="0"/>
              <a:t>presentation title</a:t>
            </a:r>
          </a:p>
        </p:txBody>
      </p:sp>
      <p:sp>
        <p:nvSpPr>
          <p:cNvPr id="32770" name="Rectangle 7"/>
          <p:cNvSpPr>
            <a:spLocks noGrp="1" noChangeArrowheads="1"/>
          </p:cNvSpPr>
          <p:nvPr>
            <p:ph type="sldNum" sz="quarter" idx="5"/>
          </p:nvPr>
        </p:nvSpPr>
        <p:spPr>
          <a:noFill/>
        </p:spPr>
        <p:txBody>
          <a:bodyPr/>
          <a:lstStyle/>
          <a:p>
            <a:fld id="{6F948363-13D8-4E10-B610-0361C40FB458}" type="slidenum">
              <a:rPr lang="fr-FR" smtClean="0"/>
              <a:pPr/>
              <a:t>17</a:t>
            </a:fld>
            <a:endParaRPr lang="fr-FR"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148980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6"/>
          <p:cNvSpPr>
            <a:spLocks noGrp="1" noChangeArrowheads="1"/>
          </p:cNvSpPr>
          <p:nvPr>
            <p:ph type="ftr" sz="quarter" idx="4"/>
          </p:nvPr>
        </p:nvSpPr>
        <p:spPr>
          <a:noFill/>
        </p:spPr>
        <p:txBody>
          <a:bodyPr/>
          <a:lstStyle/>
          <a:p>
            <a:r>
              <a:rPr lang="fr-FR" smtClean="0"/>
              <a:t>presentation title</a:t>
            </a:r>
          </a:p>
        </p:txBody>
      </p:sp>
      <p:sp>
        <p:nvSpPr>
          <p:cNvPr id="34818" name="Rectangle 7"/>
          <p:cNvSpPr>
            <a:spLocks noGrp="1" noChangeArrowheads="1"/>
          </p:cNvSpPr>
          <p:nvPr>
            <p:ph type="sldNum" sz="quarter" idx="5"/>
          </p:nvPr>
        </p:nvSpPr>
        <p:spPr>
          <a:noFill/>
        </p:spPr>
        <p:txBody>
          <a:bodyPr/>
          <a:lstStyle/>
          <a:p>
            <a:fld id="{ADD246FC-CCB1-4D8D-B6AD-A2DCADC76002}" type="slidenum">
              <a:rPr lang="fr-FR" smtClean="0"/>
              <a:pPr/>
              <a:t>18</a:t>
            </a:fld>
            <a:endParaRPr lang="fr-FR"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3752120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6"/>
          <p:cNvSpPr>
            <a:spLocks noGrp="1" noChangeArrowheads="1"/>
          </p:cNvSpPr>
          <p:nvPr>
            <p:ph type="ftr" sz="quarter" idx="4"/>
          </p:nvPr>
        </p:nvSpPr>
        <p:spPr>
          <a:noFill/>
        </p:spPr>
        <p:txBody>
          <a:bodyPr/>
          <a:lstStyle/>
          <a:p>
            <a:r>
              <a:rPr lang="fr-FR" smtClean="0"/>
              <a:t>presentation title</a:t>
            </a:r>
          </a:p>
        </p:txBody>
      </p:sp>
      <p:sp>
        <p:nvSpPr>
          <p:cNvPr id="36866" name="Rectangle 7"/>
          <p:cNvSpPr>
            <a:spLocks noGrp="1" noChangeArrowheads="1"/>
          </p:cNvSpPr>
          <p:nvPr>
            <p:ph type="sldNum" sz="quarter" idx="5"/>
          </p:nvPr>
        </p:nvSpPr>
        <p:spPr>
          <a:noFill/>
        </p:spPr>
        <p:txBody>
          <a:bodyPr/>
          <a:lstStyle/>
          <a:p>
            <a:fld id="{8AE451A2-2F18-4161-BFF3-7A00C747A49E}" type="slidenum">
              <a:rPr lang="fr-FR" smtClean="0"/>
              <a:pPr/>
              <a:t>19</a:t>
            </a:fld>
            <a:endParaRPr lang="fr-FR"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fr-FR" smtClean="0"/>
          </a:p>
        </p:txBody>
      </p:sp>
    </p:spTree>
    <p:extLst>
      <p:ext uri="{BB962C8B-B14F-4D97-AF65-F5344CB8AC3E}">
        <p14:creationId xmlns:p14="http://schemas.microsoft.com/office/powerpoint/2010/main" val="6336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3"/>
          <p:cNvSpPr>
            <a:spLocks noChangeArrowheads="1"/>
          </p:cNvSpPr>
          <p:nvPr/>
        </p:nvSpPr>
        <p:spPr bwMode="auto">
          <a:xfrm>
            <a:off x="8823325" y="2314575"/>
            <a:ext cx="184150" cy="1052513"/>
          </a:xfrm>
          <a:prstGeom prst="rect">
            <a:avLst/>
          </a:prstGeom>
          <a:noFill/>
          <a:ln w="9525">
            <a:noFill/>
            <a:miter lim="800000"/>
            <a:headEnd/>
            <a:tailEnd/>
          </a:ln>
          <a:effectLst/>
        </p:spPr>
        <p:txBody>
          <a:bodyPr wrap="none">
            <a:spAutoFit/>
          </a:bodyPr>
          <a:lstStyle/>
          <a:p>
            <a:pPr algn="l">
              <a:defRPr/>
            </a:pPr>
            <a:endParaRPr lang="fr-FR" sz="6300">
              <a:latin typeface="Helvetica 35 Thin" pitchFamily="34" charset="0"/>
            </a:endParaRPr>
          </a:p>
        </p:txBody>
      </p:sp>
      <p:sp>
        <p:nvSpPr>
          <p:cNvPr id="6" name="Rectangle 11"/>
          <p:cNvSpPr>
            <a:spLocks noChangeArrowheads="1"/>
          </p:cNvSpPr>
          <p:nvPr/>
        </p:nvSpPr>
        <p:spPr bwMode="auto">
          <a:xfrm>
            <a:off x="735013" y="6091237"/>
            <a:ext cx="1050925" cy="331787"/>
          </a:xfrm>
          <a:prstGeom prst="rect">
            <a:avLst/>
          </a:prstGeom>
          <a:noFill/>
          <a:ln w="9525">
            <a:noFill/>
            <a:miter lim="800000"/>
            <a:headEnd/>
            <a:tailEnd/>
          </a:ln>
          <a:effectLst/>
        </p:spPr>
        <p:txBody>
          <a:bodyPr/>
          <a:lstStyle/>
          <a:p>
            <a:pPr>
              <a:defRPr/>
            </a:pPr>
            <a:r>
              <a:rPr lang="fr-FR" sz="1200" dirty="0"/>
              <a:t>© </a:t>
            </a:r>
            <a:r>
              <a:rPr lang="fr-FR" sz="1200" dirty="0" smtClean="0"/>
              <a:t>OAB</a:t>
            </a:r>
            <a:r>
              <a:rPr lang="fr-FR" dirty="0" smtClean="0"/>
              <a:t> </a:t>
            </a:r>
            <a:endParaRPr lang="fr-FR" dirty="0"/>
          </a:p>
        </p:txBody>
      </p:sp>
      <p:sp>
        <p:nvSpPr>
          <p:cNvPr id="614403" name="Rectangle 3"/>
          <p:cNvSpPr>
            <a:spLocks noGrp="1" noChangeArrowheads="1"/>
          </p:cNvSpPr>
          <p:nvPr>
            <p:ph type="subTitle" idx="1"/>
          </p:nvPr>
        </p:nvSpPr>
        <p:spPr>
          <a:xfrm>
            <a:off x="1011238" y="4519613"/>
            <a:ext cx="6400800" cy="546100"/>
          </a:xfrm>
        </p:spPr>
        <p:txBody>
          <a:bodyPr/>
          <a:lstStyle>
            <a:lvl1pPr marL="0" indent="0">
              <a:buFont typeface="Wingdings" pitchFamily="2" charset="2"/>
              <a:buNone/>
              <a:defRPr sz="1400"/>
            </a:lvl1pPr>
          </a:lstStyle>
          <a:p>
            <a:r>
              <a:rPr lang="fr-FR" smtClean="0"/>
              <a:t>Cliquez pour modifier le style des sous-titres du masque</a:t>
            </a:r>
            <a:endParaRPr lang="fr-FR"/>
          </a:p>
        </p:txBody>
      </p:sp>
      <p:sp>
        <p:nvSpPr>
          <p:cNvPr id="614404" name="Rectangle 4"/>
          <p:cNvSpPr>
            <a:spLocks noGrp="1" noChangeArrowheads="1"/>
          </p:cNvSpPr>
          <p:nvPr>
            <p:ph type="ctrTitle"/>
          </p:nvPr>
        </p:nvSpPr>
        <p:spPr>
          <a:xfrm>
            <a:off x="1011238" y="2286000"/>
            <a:ext cx="7989887" cy="1665288"/>
          </a:xfrm>
        </p:spPr>
        <p:txBody>
          <a:bodyPr/>
          <a:lstStyle>
            <a:lvl1pPr>
              <a:defRPr sz="4800">
                <a:latin typeface="Helvetica 35 Thin" pitchFamily="34" charset="0"/>
              </a:defRPr>
            </a:lvl1pPr>
          </a:lstStyle>
          <a:p>
            <a:r>
              <a:rPr lang="fr-FR" smtClean="0"/>
              <a:t>Cliquez pour modifier le style du titre</a:t>
            </a:r>
            <a:endParaRPr lang="fr-FR"/>
          </a:p>
        </p:txBody>
      </p:sp>
      <p:pic>
        <p:nvPicPr>
          <p:cNvPr id="8" name="Picture 9" descr="PP_orange"/>
          <p:cNvPicPr>
            <a:picLocks noChangeAspect="1" noChangeArrowheads="1"/>
          </p:cNvPicPr>
          <p:nvPr userDrawn="1"/>
        </p:nvPicPr>
        <p:blipFill>
          <a:blip r:embed="rId2" cstate="print"/>
          <a:srcRect l="74669"/>
          <a:stretch>
            <a:fillRect/>
          </a:stretch>
        </p:blipFill>
        <p:spPr bwMode="auto">
          <a:xfrm>
            <a:off x="-81485" y="5775325"/>
            <a:ext cx="1093787" cy="1082675"/>
          </a:xfrm>
          <a:prstGeom prst="rect">
            <a:avLst/>
          </a:prstGeom>
          <a:noFill/>
          <a:ln w="9525">
            <a:noFill/>
            <a:miter lim="800000"/>
            <a:headEnd/>
            <a:tailEnd/>
          </a:ln>
        </p:spPr>
      </p:pic>
      <p:pic>
        <p:nvPicPr>
          <p:cNvPr id="9" name="Picture 2" descr="univ-rennes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22923" y="6330491"/>
            <a:ext cx="1025184" cy="35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744"/>
          <p:cNvSpPr>
            <a:spLocks noGrp="1" noChangeArrowheads="1"/>
          </p:cNvSpPr>
          <p:nvPr>
            <p:ph type="ftr" sz="quarter" idx="10"/>
          </p:nvPr>
        </p:nvSpPr>
        <p:spPr>
          <a:ln/>
        </p:spPr>
        <p:txBody>
          <a:bodyPr/>
          <a:lstStyle>
            <a:lvl1pPr>
              <a:defRPr/>
            </a:lvl1pPr>
          </a:lstStyle>
          <a:p>
            <a:pPr>
              <a:defRPr/>
            </a:pPr>
            <a:r>
              <a:rPr lang="fr-FR" smtClean="0"/>
              <a:t>PKI</a:t>
            </a:r>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335713" y="412750"/>
            <a:ext cx="1773237" cy="58261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11238" y="412750"/>
            <a:ext cx="5172075" cy="58261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744"/>
          <p:cNvSpPr>
            <a:spLocks noGrp="1" noChangeArrowheads="1"/>
          </p:cNvSpPr>
          <p:nvPr>
            <p:ph type="ftr" sz="quarter" idx="10"/>
          </p:nvPr>
        </p:nvSpPr>
        <p:spPr>
          <a:ln/>
        </p:spPr>
        <p:txBody>
          <a:bodyPr/>
          <a:lstStyle>
            <a:lvl1pPr>
              <a:defRPr/>
            </a:lvl1pPr>
          </a:lstStyle>
          <a:p>
            <a:pPr>
              <a:defRPr/>
            </a:pPr>
            <a:r>
              <a:rPr lang="fr-FR" smtClean="0"/>
              <a:t>PKI</a:t>
            </a:r>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tableau">
    <p:spTree>
      <p:nvGrpSpPr>
        <p:cNvPr id="1" name=""/>
        <p:cNvGrpSpPr/>
        <p:nvPr/>
      </p:nvGrpSpPr>
      <p:grpSpPr>
        <a:xfrm>
          <a:off x="0" y="0"/>
          <a:ext cx="0" cy="0"/>
          <a:chOff x="0" y="0"/>
          <a:chExt cx="0" cy="0"/>
        </a:xfrm>
      </p:grpSpPr>
      <p:sp>
        <p:nvSpPr>
          <p:cNvPr id="3" name="Espace réservé du tableau 2"/>
          <p:cNvSpPr>
            <a:spLocks noGrp="1"/>
          </p:cNvSpPr>
          <p:nvPr>
            <p:ph type="tbl" idx="1"/>
          </p:nvPr>
        </p:nvSpPr>
        <p:spPr>
          <a:xfrm>
            <a:off x="1011238" y="1758950"/>
            <a:ext cx="7097712" cy="4479925"/>
          </a:xfrm>
        </p:spPr>
        <p:txBody>
          <a:bodyPr/>
          <a:lstStyle/>
          <a:p>
            <a:pPr lvl="0"/>
            <a:r>
              <a:rPr lang="fr-FR" noProof="0" smtClean="0"/>
              <a:t>Cliquez sur l'icône pour ajouter un tableau</a:t>
            </a:r>
          </a:p>
        </p:txBody>
      </p:sp>
      <p:sp>
        <p:nvSpPr>
          <p:cNvPr id="5"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Texte et 2 contenus">
    <p:spTree>
      <p:nvGrpSpPr>
        <p:cNvPr id="1" name=""/>
        <p:cNvGrpSpPr/>
        <p:nvPr/>
      </p:nvGrpSpPr>
      <p:grpSpPr>
        <a:xfrm>
          <a:off x="0" y="0"/>
          <a:ext cx="0" cy="0"/>
          <a:chOff x="0" y="0"/>
          <a:chExt cx="0" cy="0"/>
        </a:xfrm>
      </p:grpSpPr>
      <p:sp>
        <p:nvSpPr>
          <p:cNvPr id="3" name="Espace réservé du texte 2"/>
          <p:cNvSpPr>
            <a:spLocks noGrp="1"/>
          </p:cNvSpPr>
          <p:nvPr>
            <p:ph type="body" sz="half" idx="1"/>
          </p:nvPr>
        </p:nvSpPr>
        <p:spPr>
          <a:xfrm>
            <a:off x="1011238" y="1758950"/>
            <a:ext cx="3471862" cy="44799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4635500" y="1758950"/>
            <a:ext cx="3473450" cy="21637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4635500" y="4075113"/>
            <a:ext cx="3473450" cy="2163762"/>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1011238" y="412750"/>
            <a:ext cx="7097712" cy="58261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Texte et contenu">
    <p:spTree>
      <p:nvGrpSpPr>
        <p:cNvPr id="1" name=""/>
        <p:cNvGrpSpPr/>
        <p:nvPr/>
      </p:nvGrpSpPr>
      <p:grpSpPr>
        <a:xfrm>
          <a:off x="0" y="0"/>
          <a:ext cx="0" cy="0"/>
          <a:chOff x="0" y="0"/>
          <a:chExt cx="0" cy="0"/>
        </a:xfrm>
      </p:grpSpPr>
      <p:sp>
        <p:nvSpPr>
          <p:cNvPr id="3" name="Espace réservé du texte 2"/>
          <p:cNvSpPr>
            <a:spLocks noGrp="1"/>
          </p:cNvSpPr>
          <p:nvPr>
            <p:ph type="body" sz="half" idx="1"/>
          </p:nvPr>
        </p:nvSpPr>
        <p:spPr>
          <a:xfrm>
            <a:off x="1011238" y="1758950"/>
            <a:ext cx="3471862" cy="44799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35500" y="1758950"/>
            <a:ext cx="3473450" cy="447992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32000" y="180000"/>
            <a:ext cx="7096125" cy="984250"/>
          </a:xfrm>
        </p:spPr>
        <p:txBody>
          <a:bodyPr/>
          <a:lstStyle/>
          <a:p>
            <a:r>
              <a:rPr lang="fr-FR" dirty="0" smtClean="0"/>
              <a:t>Cliquez pour modifier le style du titre</a:t>
            </a:r>
            <a:endParaRPr lang="fr-FR" dirty="0"/>
          </a:p>
        </p:txBody>
      </p:sp>
      <p:sp>
        <p:nvSpPr>
          <p:cNvPr id="3" name="Espace réservé du contenu 2"/>
          <p:cNvSpPr>
            <a:spLocks noGrp="1"/>
          </p:cNvSpPr>
          <p:nvPr>
            <p:ph idx="1"/>
          </p:nvPr>
        </p:nvSpPr>
        <p:spPr/>
        <p:txBody>
          <a:bodyPr/>
          <a:lstStyle>
            <a:lvl1pPr>
              <a:buSzPct val="100000"/>
              <a:defRPr/>
            </a:lvl1pPr>
            <a:lvl2pPr>
              <a:buClr>
                <a:schemeClr val="tx2"/>
              </a:buClr>
              <a:defRPr/>
            </a:lvl2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11238" y="1758950"/>
            <a:ext cx="3471862"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35500" y="1758950"/>
            <a:ext cx="347345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744"/>
          <p:cNvSpPr>
            <a:spLocks noGrp="1" noChangeArrowheads="1"/>
          </p:cNvSpPr>
          <p:nvPr>
            <p:ph type="ftr" sz="quarter" idx="10"/>
          </p:nvPr>
        </p:nvSpPr>
        <p:spPr>
          <a:ln/>
        </p:spPr>
        <p:txBody>
          <a:bodyPr/>
          <a:lstStyle>
            <a:lvl1pPr>
              <a:defRPr/>
            </a:lvl1pPr>
          </a:lstStyle>
          <a:p>
            <a:pPr>
              <a:defRPr/>
            </a:pPr>
            <a:r>
              <a:rPr lang="fr-FR" smtClean="0"/>
              <a:t>PKI</a:t>
            </a:r>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744"/>
          <p:cNvSpPr>
            <a:spLocks noGrp="1" noChangeArrowheads="1"/>
          </p:cNvSpPr>
          <p:nvPr>
            <p:ph type="ftr" sz="quarter" idx="10"/>
          </p:nvPr>
        </p:nvSpPr>
        <p:spPr>
          <a:ln/>
        </p:spPr>
        <p:txBody>
          <a:bodyPr/>
          <a:lstStyle>
            <a:lvl1pPr>
              <a:defRPr/>
            </a:lvl1pPr>
          </a:lstStyle>
          <a:p>
            <a:pPr>
              <a:defRPr/>
            </a:pPr>
            <a:r>
              <a:rPr lang="fr-FR" smtClean="0"/>
              <a:t>PKI</a:t>
            </a:r>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011238" y="1758950"/>
            <a:ext cx="7097712" cy="44799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1027" name="Rectangle 2"/>
          <p:cNvSpPr>
            <a:spLocks noGrp="1" noChangeArrowheads="1"/>
          </p:cNvSpPr>
          <p:nvPr>
            <p:ph type="title"/>
          </p:nvPr>
        </p:nvSpPr>
        <p:spPr bwMode="auto">
          <a:xfrm>
            <a:off x="432000" y="180000"/>
            <a:ext cx="7096125" cy="9842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dirty="0" smtClean="0"/>
              <a:t>Cliquez pour modifier le style du titre</a:t>
            </a:r>
          </a:p>
        </p:txBody>
      </p:sp>
      <p:sp>
        <p:nvSpPr>
          <p:cNvPr id="1768" name="Rectangle 744"/>
          <p:cNvSpPr>
            <a:spLocks noGrp="1" noChangeArrowheads="1"/>
          </p:cNvSpPr>
          <p:nvPr>
            <p:ph type="ftr" sz="quarter" idx="3"/>
          </p:nvPr>
        </p:nvSpPr>
        <p:spPr bwMode="auto">
          <a:xfrm>
            <a:off x="829740" y="6423024"/>
            <a:ext cx="1144587" cy="2159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a:defRPr sz="700" smtClean="0">
                <a:latin typeface="Helvetica 55 Roman" pitchFamily="34" charset="0"/>
              </a:defRPr>
            </a:lvl1pPr>
          </a:lstStyle>
          <a:p>
            <a:pPr>
              <a:defRPr/>
            </a:pPr>
            <a:r>
              <a:rPr lang="fr-FR" smtClean="0"/>
              <a:t>PKI</a:t>
            </a:r>
            <a:endParaRPr lang="fr-FR"/>
          </a:p>
        </p:txBody>
      </p:sp>
      <p:sp>
        <p:nvSpPr>
          <p:cNvPr id="1782" name="Rectangle 758"/>
          <p:cNvSpPr>
            <a:spLocks noChangeArrowheads="1"/>
          </p:cNvSpPr>
          <p:nvPr/>
        </p:nvSpPr>
        <p:spPr bwMode="auto">
          <a:xfrm>
            <a:off x="4137025" y="6353175"/>
            <a:ext cx="736600" cy="215900"/>
          </a:xfrm>
          <a:prstGeom prst="rect">
            <a:avLst/>
          </a:prstGeom>
          <a:noFill/>
          <a:ln w="9525">
            <a:noFill/>
            <a:miter lim="800000"/>
            <a:headEnd/>
            <a:tailEnd/>
          </a:ln>
          <a:effectLst/>
        </p:spPr>
        <p:txBody>
          <a:bodyPr/>
          <a:lstStyle/>
          <a:p>
            <a:pPr>
              <a:defRPr/>
            </a:pPr>
            <a:fld id="{F56C5075-27C4-4CBB-8E78-41BA33186A11}" type="slidenum">
              <a:rPr lang="fr-FR" sz="800">
                <a:latin typeface="Helvetica 55 Roman" pitchFamily="34" charset="0"/>
              </a:rPr>
              <a:pPr>
                <a:defRPr/>
              </a:pPr>
              <a:t>‹N°›</a:t>
            </a:fld>
            <a:endParaRPr lang="fr-FR" sz="800">
              <a:latin typeface="Helvetica 55 Roman" pitchFamily="34" charset="0"/>
            </a:endParaRPr>
          </a:p>
          <a:p>
            <a:pPr>
              <a:defRPr/>
            </a:pPr>
            <a:endParaRPr lang="fr-FR" sz="800">
              <a:latin typeface="Helvetica 55 Roman" pitchFamily="34" charset="0"/>
            </a:endParaRPr>
          </a:p>
        </p:txBody>
      </p:sp>
      <p:sp>
        <p:nvSpPr>
          <p:cNvPr id="9" name="Rectangle 11"/>
          <p:cNvSpPr>
            <a:spLocks noChangeArrowheads="1"/>
          </p:cNvSpPr>
          <p:nvPr userDrawn="1"/>
        </p:nvSpPr>
        <p:spPr bwMode="auto">
          <a:xfrm>
            <a:off x="735013" y="6091237"/>
            <a:ext cx="1050925" cy="331787"/>
          </a:xfrm>
          <a:prstGeom prst="rect">
            <a:avLst/>
          </a:prstGeom>
          <a:noFill/>
          <a:ln w="9525">
            <a:noFill/>
            <a:miter lim="800000"/>
            <a:headEnd/>
            <a:tailEnd/>
          </a:ln>
          <a:effectLst/>
        </p:spPr>
        <p:txBody>
          <a:bodyPr/>
          <a:lstStyle/>
          <a:p>
            <a:pPr>
              <a:defRPr/>
            </a:pPr>
            <a:r>
              <a:rPr lang="fr-FR" sz="1200" dirty="0"/>
              <a:t>© </a:t>
            </a:r>
            <a:r>
              <a:rPr lang="fr-FR" sz="1200" dirty="0" smtClean="0"/>
              <a:t>OAB</a:t>
            </a:r>
            <a:r>
              <a:rPr lang="fr-FR" dirty="0" smtClean="0"/>
              <a:t> </a:t>
            </a:r>
            <a:endParaRPr lang="fr-FR" dirty="0"/>
          </a:p>
        </p:txBody>
      </p:sp>
      <p:pic>
        <p:nvPicPr>
          <p:cNvPr id="11" name="Picture 2" descr="univ-rennes1"/>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822923" y="6330491"/>
            <a:ext cx="1025184" cy="35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PP_orange"/>
          <p:cNvPicPr>
            <a:picLocks noChangeAspect="1" noChangeArrowheads="1"/>
          </p:cNvPicPr>
          <p:nvPr userDrawn="1"/>
        </p:nvPicPr>
        <p:blipFill>
          <a:blip r:embed="rId18" cstate="print"/>
          <a:srcRect l="74669"/>
          <a:stretch>
            <a:fillRect/>
          </a:stretch>
        </p:blipFill>
        <p:spPr bwMode="auto">
          <a:xfrm>
            <a:off x="-81485" y="5775325"/>
            <a:ext cx="1093787" cy="1082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Lst>
  <p:hf hdr="0" dt="0"/>
  <p:txStyles>
    <p:titleStyle>
      <a:lvl1pPr algn="l" rtl="0" eaLnBrk="1" fontAlgn="base" hangingPunct="1">
        <a:spcBef>
          <a:spcPct val="0"/>
        </a:spcBef>
        <a:spcAft>
          <a:spcPct val="0"/>
        </a:spcAft>
        <a:defRPr sz="2400">
          <a:solidFill>
            <a:schemeClr val="tx2"/>
          </a:solidFill>
          <a:latin typeface="+mj-lt"/>
          <a:ea typeface="+mj-ea"/>
          <a:cs typeface="+mj-cs"/>
        </a:defRPr>
      </a:lvl1pPr>
      <a:lvl2pPr algn="l" rtl="0" eaLnBrk="1" fontAlgn="base" hangingPunct="1">
        <a:spcBef>
          <a:spcPct val="0"/>
        </a:spcBef>
        <a:spcAft>
          <a:spcPct val="0"/>
        </a:spcAft>
        <a:defRPr sz="2400">
          <a:solidFill>
            <a:schemeClr val="tx2"/>
          </a:solidFill>
          <a:latin typeface="Helvetica 65 Medium" pitchFamily="34" charset="0"/>
        </a:defRPr>
      </a:lvl2pPr>
      <a:lvl3pPr algn="l" rtl="0" eaLnBrk="1" fontAlgn="base" hangingPunct="1">
        <a:spcBef>
          <a:spcPct val="0"/>
        </a:spcBef>
        <a:spcAft>
          <a:spcPct val="0"/>
        </a:spcAft>
        <a:defRPr sz="2400">
          <a:solidFill>
            <a:schemeClr val="tx2"/>
          </a:solidFill>
          <a:latin typeface="Helvetica 65 Medium" pitchFamily="34" charset="0"/>
        </a:defRPr>
      </a:lvl3pPr>
      <a:lvl4pPr algn="l" rtl="0" eaLnBrk="1" fontAlgn="base" hangingPunct="1">
        <a:spcBef>
          <a:spcPct val="0"/>
        </a:spcBef>
        <a:spcAft>
          <a:spcPct val="0"/>
        </a:spcAft>
        <a:defRPr sz="2400">
          <a:solidFill>
            <a:schemeClr val="tx2"/>
          </a:solidFill>
          <a:latin typeface="Helvetica 65 Medium" pitchFamily="34" charset="0"/>
        </a:defRPr>
      </a:lvl4pPr>
      <a:lvl5pPr algn="l" rtl="0" eaLnBrk="1" fontAlgn="base" hangingPunct="1">
        <a:spcBef>
          <a:spcPct val="0"/>
        </a:spcBef>
        <a:spcAft>
          <a:spcPct val="0"/>
        </a:spcAft>
        <a:defRPr sz="2400">
          <a:solidFill>
            <a:schemeClr val="tx2"/>
          </a:solidFill>
          <a:latin typeface="Helvetica 65 Medium" pitchFamily="34" charset="0"/>
        </a:defRPr>
      </a:lvl5pPr>
      <a:lvl6pPr marL="457200" algn="l" rtl="0" eaLnBrk="1" fontAlgn="base" hangingPunct="1">
        <a:spcBef>
          <a:spcPct val="0"/>
        </a:spcBef>
        <a:spcAft>
          <a:spcPct val="0"/>
        </a:spcAft>
        <a:defRPr sz="2400">
          <a:solidFill>
            <a:schemeClr val="tx2"/>
          </a:solidFill>
          <a:latin typeface="Helvetica 65 Medium" pitchFamily="34" charset="0"/>
        </a:defRPr>
      </a:lvl6pPr>
      <a:lvl7pPr marL="914400" algn="l" rtl="0" eaLnBrk="1" fontAlgn="base" hangingPunct="1">
        <a:spcBef>
          <a:spcPct val="0"/>
        </a:spcBef>
        <a:spcAft>
          <a:spcPct val="0"/>
        </a:spcAft>
        <a:defRPr sz="2400">
          <a:solidFill>
            <a:schemeClr val="tx2"/>
          </a:solidFill>
          <a:latin typeface="Helvetica 65 Medium" pitchFamily="34" charset="0"/>
        </a:defRPr>
      </a:lvl7pPr>
      <a:lvl8pPr marL="1371600" algn="l" rtl="0" eaLnBrk="1" fontAlgn="base" hangingPunct="1">
        <a:spcBef>
          <a:spcPct val="0"/>
        </a:spcBef>
        <a:spcAft>
          <a:spcPct val="0"/>
        </a:spcAft>
        <a:defRPr sz="2400">
          <a:solidFill>
            <a:schemeClr val="tx2"/>
          </a:solidFill>
          <a:latin typeface="Helvetica 65 Medium" pitchFamily="34" charset="0"/>
        </a:defRPr>
      </a:lvl8pPr>
      <a:lvl9pPr marL="1828800" algn="l" rtl="0" eaLnBrk="1" fontAlgn="base" hangingPunct="1">
        <a:spcBef>
          <a:spcPct val="0"/>
        </a:spcBef>
        <a:spcAft>
          <a:spcPct val="0"/>
        </a:spcAft>
        <a:defRPr sz="2400">
          <a:solidFill>
            <a:schemeClr val="tx2"/>
          </a:solidFill>
          <a:latin typeface="Helvetica 65 Medium" pitchFamily="34" charset="0"/>
        </a:defRPr>
      </a:lvl9pPr>
    </p:titleStyle>
    <p:bodyStyle>
      <a:lvl1pPr marL="193675" indent="-193675" algn="l" rtl="0" eaLnBrk="1" fontAlgn="base" hangingPunct="1">
        <a:spcBef>
          <a:spcPct val="0"/>
        </a:spcBef>
        <a:spcAft>
          <a:spcPct val="50000"/>
        </a:spcAft>
        <a:buClr>
          <a:schemeClr val="tx2"/>
        </a:buClr>
        <a:buSzPct val="100000"/>
        <a:buFont typeface="Wingdings" pitchFamily="2" charset="2"/>
        <a:buChar char="§"/>
        <a:defRPr sz="2000">
          <a:solidFill>
            <a:schemeClr val="tx1"/>
          </a:solidFill>
          <a:latin typeface="+mn-lt"/>
          <a:ea typeface="+mn-ea"/>
          <a:cs typeface="+mn-cs"/>
        </a:defRPr>
      </a:lvl1pPr>
      <a:lvl2pPr marL="768350" indent="-285750" algn="l" rtl="0" eaLnBrk="1" fontAlgn="base" hangingPunct="1">
        <a:spcBef>
          <a:spcPct val="0"/>
        </a:spcBef>
        <a:spcAft>
          <a:spcPct val="25000"/>
        </a:spcAft>
        <a:buClr>
          <a:schemeClr val="tx2"/>
        </a:buClr>
        <a:buChar char="–"/>
        <a:defRPr>
          <a:solidFill>
            <a:schemeClr val="tx1"/>
          </a:solidFill>
          <a:latin typeface="+mn-lt"/>
        </a:defRPr>
      </a:lvl2pPr>
      <a:lvl3pPr marL="1187450" indent="-228600" algn="l" rtl="0" eaLnBrk="1" fontAlgn="base" hangingPunct="1">
        <a:spcBef>
          <a:spcPct val="0"/>
        </a:spcBef>
        <a:spcAft>
          <a:spcPct val="25000"/>
        </a:spcAft>
        <a:buClr>
          <a:schemeClr val="tx1"/>
        </a:buClr>
        <a:buFont typeface="Times New Roman" pitchFamily="18" charset="0"/>
        <a:buChar char="–"/>
        <a:defRPr>
          <a:solidFill>
            <a:schemeClr val="tx1"/>
          </a:solidFill>
          <a:latin typeface="+mn-lt"/>
        </a:defRPr>
      </a:lvl3pPr>
      <a:lvl4pPr marL="1606550" indent="-228600" algn="l" rtl="0" eaLnBrk="1" fontAlgn="base" hangingPunct="1">
        <a:spcBef>
          <a:spcPct val="0"/>
        </a:spcBef>
        <a:spcAft>
          <a:spcPct val="25000"/>
        </a:spcAft>
        <a:buChar char="–"/>
        <a:defRPr>
          <a:solidFill>
            <a:schemeClr val="tx1"/>
          </a:solidFill>
          <a:latin typeface="+mn-lt"/>
        </a:defRPr>
      </a:lvl4pPr>
      <a:lvl5pPr marL="2057400" indent="-228600" algn="l" rtl="0" eaLnBrk="1" fontAlgn="base" hangingPunct="1">
        <a:spcBef>
          <a:spcPct val="0"/>
        </a:spcBef>
        <a:spcAft>
          <a:spcPct val="25000"/>
        </a:spcAft>
        <a:buChar char="–"/>
        <a:defRPr sz="1600">
          <a:solidFill>
            <a:schemeClr val="tx1"/>
          </a:solidFill>
          <a:latin typeface="+mn-lt"/>
        </a:defRPr>
      </a:lvl5pPr>
      <a:lvl6pPr marL="2514600" indent="-228600" algn="l" rtl="0" eaLnBrk="1" fontAlgn="base" hangingPunct="1">
        <a:spcBef>
          <a:spcPct val="0"/>
        </a:spcBef>
        <a:spcAft>
          <a:spcPct val="25000"/>
        </a:spcAft>
        <a:buChar char="–"/>
        <a:defRPr sz="1600">
          <a:solidFill>
            <a:schemeClr val="tx1"/>
          </a:solidFill>
          <a:latin typeface="+mn-lt"/>
        </a:defRPr>
      </a:lvl6pPr>
      <a:lvl7pPr marL="2971800" indent="-228600" algn="l" rtl="0" eaLnBrk="1" fontAlgn="base" hangingPunct="1">
        <a:spcBef>
          <a:spcPct val="0"/>
        </a:spcBef>
        <a:spcAft>
          <a:spcPct val="25000"/>
        </a:spcAft>
        <a:buChar char="–"/>
        <a:defRPr sz="1600">
          <a:solidFill>
            <a:schemeClr val="tx1"/>
          </a:solidFill>
          <a:latin typeface="+mn-lt"/>
        </a:defRPr>
      </a:lvl7pPr>
      <a:lvl8pPr marL="3429000" indent="-228600" algn="l" rtl="0" eaLnBrk="1" fontAlgn="base" hangingPunct="1">
        <a:spcBef>
          <a:spcPct val="0"/>
        </a:spcBef>
        <a:spcAft>
          <a:spcPct val="25000"/>
        </a:spcAft>
        <a:buChar char="–"/>
        <a:defRPr sz="1600">
          <a:solidFill>
            <a:schemeClr val="tx1"/>
          </a:solidFill>
          <a:latin typeface="+mn-lt"/>
        </a:defRPr>
      </a:lvl8pPr>
      <a:lvl9pPr marL="3886200" indent="-228600" algn="l" rtl="0" eaLnBrk="1" fontAlgn="base" hangingPunct="1">
        <a:spcBef>
          <a:spcPct val="0"/>
        </a:spcBef>
        <a:spcAft>
          <a:spcPct val="2500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8.pn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19.png"/><Relationship Id="rId7"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ssi.gouv.fr/IMG/pdf/RGS_B_1.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csrc.nist.gov/groups/STM/cavp/index.html#01"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34.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7.png"/><Relationship Id="rId5" Type="http://schemas.openxmlformats.org/officeDocument/2006/relationships/image" Target="../media/image36.emf"/><Relationship Id="rId4" Type="http://schemas.openxmlformats.org/officeDocument/2006/relationships/oleObject" Target="../embeddings/oleObject2.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gi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ctrTitle"/>
          </p:nvPr>
        </p:nvSpPr>
        <p:spPr>
          <a:xfrm>
            <a:off x="488950" y="2605088"/>
            <a:ext cx="7696200" cy="1535112"/>
          </a:xfrm>
          <a:noFill/>
        </p:spPr>
        <p:txBody>
          <a:bodyPr wrap="none"/>
          <a:lstStyle/>
          <a:p>
            <a:pPr eaLnBrk="1" hangingPunct="1"/>
            <a:r>
              <a:rPr lang="fr-FR" sz="1000" i="1" dirty="0" smtClean="0">
                <a:solidFill>
                  <a:srgbClr val="0000FF"/>
                </a:solidFill>
              </a:rPr>
              <a:t/>
            </a:r>
            <a:br>
              <a:rPr lang="fr-FR" sz="1000" i="1" dirty="0" smtClean="0">
                <a:solidFill>
                  <a:srgbClr val="0000FF"/>
                </a:solidFill>
              </a:rPr>
            </a:br>
            <a:r>
              <a:rPr lang="fr-FR" sz="1000" i="1" dirty="0" smtClean="0">
                <a:solidFill>
                  <a:srgbClr val="0000FF"/>
                </a:solidFill>
              </a:rPr>
              <a:t/>
            </a:r>
            <a:br>
              <a:rPr lang="fr-FR" sz="1000" i="1" dirty="0" smtClean="0">
                <a:solidFill>
                  <a:srgbClr val="0000FF"/>
                </a:solidFill>
              </a:rPr>
            </a:br>
            <a:r>
              <a:rPr lang="fr-FR" sz="3200" dirty="0" smtClean="0">
                <a:latin typeface="Helvetica 45 Light" pitchFamily="34" charset="0"/>
              </a:rPr>
              <a:t>Formation PKI d’entreprise</a:t>
            </a:r>
            <a:endParaRPr lang="fr-FR" sz="2000" dirty="0" smtClean="0"/>
          </a:p>
        </p:txBody>
      </p:sp>
      <p:sp>
        <p:nvSpPr>
          <p:cNvPr id="9" name="Rectangle 3"/>
          <p:cNvSpPr>
            <a:spLocks noGrp="1" noChangeArrowheads="1"/>
          </p:cNvSpPr>
          <p:nvPr>
            <p:ph type="subTitle" idx="1"/>
          </p:nvPr>
        </p:nvSpPr>
        <p:spPr>
          <a:xfrm>
            <a:off x="472281" y="4859339"/>
            <a:ext cx="2447132" cy="947736"/>
          </a:xfrm>
          <a:noFill/>
        </p:spPr>
        <p:txBody>
          <a:bodyPr/>
          <a:lstStyle/>
          <a:p>
            <a:pPr algn="ctr" eaLnBrk="1" hangingPunct="1"/>
            <a:endParaRPr lang="fr-FR" b="1" dirty="0" smtClean="0"/>
          </a:p>
          <a:p>
            <a:pPr algn="ctr" eaLnBrk="1" hangingPunct="1"/>
            <a:r>
              <a:rPr lang="fr-FR" b="1" dirty="0" smtClean="0"/>
              <a:t>date de la formation :</a:t>
            </a:r>
          </a:p>
          <a:p>
            <a:pPr algn="ctr" eaLnBrk="1" hangingPunct="1"/>
            <a:r>
              <a:rPr lang="fr-FR" dirty="0" smtClean="0"/>
              <a:t>22/01/2019</a:t>
            </a:r>
          </a:p>
        </p:txBody>
      </p:sp>
      <p:sp>
        <p:nvSpPr>
          <p:cNvPr id="11" name="Rectangle 8"/>
          <p:cNvSpPr>
            <a:spLocks noChangeArrowheads="1"/>
          </p:cNvSpPr>
          <p:nvPr/>
        </p:nvSpPr>
        <p:spPr bwMode="auto">
          <a:xfrm>
            <a:off x="492125" y="4859338"/>
            <a:ext cx="2427288" cy="984250"/>
          </a:xfrm>
          <a:prstGeom prst="rect">
            <a:avLst/>
          </a:prstGeom>
          <a:noFill/>
          <a:ln w="19050">
            <a:solidFill>
              <a:schemeClr val="folHlink"/>
            </a:solidFill>
            <a:miter lim="800000"/>
            <a:headEnd/>
            <a:tailEnd/>
          </a:ln>
        </p:spPr>
        <p:txBody>
          <a:bodyPr wrap="none" lIns="98746" tIns="49373" rIns="98746" bIns="49373" anchor="ctr"/>
          <a:lstStyle/>
          <a:p>
            <a:pPr defTabSz="987425" eaLnBrk="0" hangingPunct="0"/>
            <a:endParaRPr lang="fr-FR" sz="2600" b="1">
              <a:latin typeface="Times New Roman" pitchFamily="18" charset="0"/>
            </a:endParaRPr>
          </a:p>
        </p:txBody>
      </p:sp>
      <p:sp>
        <p:nvSpPr>
          <p:cNvPr id="12" name="Rectangle 10"/>
          <p:cNvSpPr>
            <a:spLocks noChangeArrowheads="1"/>
          </p:cNvSpPr>
          <p:nvPr/>
        </p:nvSpPr>
        <p:spPr bwMode="auto">
          <a:xfrm>
            <a:off x="4883150" y="4833937"/>
            <a:ext cx="3956050" cy="973138"/>
          </a:xfrm>
          <a:prstGeom prst="rect">
            <a:avLst/>
          </a:prstGeom>
          <a:noFill/>
          <a:ln w="19050">
            <a:solidFill>
              <a:schemeClr val="folHlink"/>
            </a:solidFill>
            <a:miter lim="800000"/>
            <a:headEnd/>
            <a:tailEnd/>
          </a:ln>
        </p:spPr>
        <p:txBody>
          <a:bodyPr wrap="none" lIns="98746" tIns="49373" rIns="98746" bIns="49373" anchor="ctr"/>
          <a:lstStyle/>
          <a:p>
            <a:pPr defTabSz="987425" eaLnBrk="0" hangingPunct="0"/>
            <a:endParaRPr lang="fr-FR" sz="2600" b="1">
              <a:latin typeface="Times New Roman" pitchFamily="18" charset="0"/>
            </a:endParaRPr>
          </a:p>
        </p:txBody>
      </p:sp>
      <p:pic>
        <p:nvPicPr>
          <p:cNvPr id="13" name="Picture 11" descr="date"/>
          <p:cNvPicPr>
            <a:picLocks noChangeAspect="1" noChangeArrowheads="1"/>
          </p:cNvPicPr>
          <p:nvPr/>
        </p:nvPicPr>
        <p:blipFill>
          <a:blip r:embed="rId3" cstate="print"/>
          <a:srcRect/>
          <a:stretch>
            <a:fillRect/>
          </a:stretch>
        </p:blipFill>
        <p:spPr bwMode="auto">
          <a:xfrm>
            <a:off x="312738" y="5168900"/>
            <a:ext cx="319087" cy="303213"/>
          </a:xfrm>
          <a:prstGeom prst="rect">
            <a:avLst/>
          </a:prstGeom>
          <a:noFill/>
          <a:ln w="9525">
            <a:noFill/>
            <a:miter lim="800000"/>
            <a:headEnd/>
            <a:tailEnd/>
          </a:ln>
        </p:spPr>
      </p:pic>
      <p:pic>
        <p:nvPicPr>
          <p:cNvPr id="14" name="Picture 9"/>
          <p:cNvPicPr>
            <a:picLocks noChangeAspect="1" noChangeArrowheads="1"/>
          </p:cNvPicPr>
          <p:nvPr/>
        </p:nvPicPr>
        <p:blipFill>
          <a:blip r:embed="rId4" cstate="print"/>
          <a:srcRect/>
          <a:stretch>
            <a:fillRect/>
          </a:stretch>
        </p:blipFill>
        <p:spPr bwMode="auto">
          <a:xfrm>
            <a:off x="4673600" y="5162550"/>
            <a:ext cx="395288" cy="377825"/>
          </a:xfrm>
          <a:prstGeom prst="rect">
            <a:avLst/>
          </a:prstGeom>
          <a:noFill/>
          <a:ln w="9525">
            <a:noFill/>
            <a:miter lim="800000"/>
            <a:headEnd/>
            <a:tailEnd/>
          </a:ln>
        </p:spPr>
      </p:pic>
      <p:sp>
        <p:nvSpPr>
          <p:cNvPr id="15" name="Text Box 13"/>
          <p:cNvSpPr txBox="1">
            <a:spLocks noChangeArrowheads="1"/>
          </p:cNvSpPr>
          <p:nvPr/>
        </p:nvSpPr>
        <p:spPr bwMode="auto">
          <a:xfrm>
            <a:off x="5076825" y="5176838"/>
            <a:ext cx="3649663" cy="307777"/>
          </a:xfrm>
          <a:prstGeom prst="rect">
            <a:avLst/>
          </a:prstGeom>
          <a:noFill/>
          <a:ln w="9525">
            <a:noFill/>
            <a:miter lim="800000"/>
            <a:headEnd/>
            <a:tailEnd/>
          </a:ln>
        </p:spPr>
        <p:txBody>
          <a:bodyPr>
            <a:spAutoFit/>
          </a:bodyPr>
          <a:lstStyle/>
          <a:p>
            <a:pPr algn="l"/>
            <a:r>
              <a:rPr lang="fr-FR" sz="1400" b="1" dirty="0"/>
              <a:t>lieu de la </a:t>
            </a:r>
            <a:r>
              <a:rPr lang="fr-FR" sz="1400" b="1" dirty="0" smtClean="0"/>
              <a:t>formation : </a:t>
            </a:r>
            <a:r>
              <a:rPr lang="fr-FR" sz="1400" dirty="0" smtClean="0"/>
              <a:t>Rennes</a:t>
            </a:r>
            <a:endParaRPr lang="fr-FR" sz="1300" dirty="0"/>
          </a:p>
        </p:txBody>
      </p:sp>
      <p:pic>
        <p:nvPicPr>
          <p:cNvPr id="159746" name="Picture 2" descr="univ-rennes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582" y="361950"/>
            <a:ext cx="5914961" cy="202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a:xfrm>
            <a:off x="432000" y="180000"/>
            <a:ext cx="7956550" cy="1143000"/>
          </a:xfrm>
        </p:spPr>
        <p:txBody>
          <a:bodyPr/>
          <a:lstStyle/>
          <a:p>
            <a:pPr eaLnBrk="1" hangingPunct="1"/>
            <a:r>
              <a:rPr lang="fr-FR" dirty="0" smtClean="0"/>
              <a:t>PKI : Base de la confiance électronique</a:t>
            </a:r>
          </a:p>
        </p:txBody>
      </p:sp>
      <p:sp>
        <p:nvSpPr>
          <p:cNvPr id="23555" name="Espace réservé du contenu 2"/>
          <p:cNvSpPr>
            <a:spLocks noGrp="1"/>
          </p:cNvSpPr>
          <p:nvPr>
            <p:ph idx="1"/>
          </p:nvPr>
        </p:nvSpPr>
        <p:spPr>
          <a:xfrm>
            <a:off x="430213" y="1125538"/>
            <a:ext cx="8288337" cy="4899025"/>
          </a:xfrm>
        </p:spPr>
        <p:txBody>
          <a:bodyPr/>
          <a:lstStyle/>
          <a:p>
            <a:pPr marL="180000" indent="-180000" algn="just" eaLnBrk="1" hangingPunct="1">
              <a:spcAft>
                <a:spcPts val="60"/>
              </a:spcAft>
            </a:pPr>
            <a:r>
              <a:rPr lang="fr-FR" b="0" dirty="0" smtClean="0"/>
              <a:t>La sécurité est un vecteur de </a:t>
            </a:r>
            <a:r>
              <a:rPr lang="fr-FR" b="1" dirty="0" smtClean="0">
                <a:solidFill>
                  <a:schemeClr val="tx2"/>
                </a:solidFill>
              </a:rPr>
              <a:t>confiance</a:t>
            </a:r>
            <a:r>
              <a:rPr lang="fr-FR" b="0" dirty="0" smtClean="0"/>
              <a:t>.</a:t>
            </a:r>
            <a:r>
              <a:rPr lang="fr-FR" b="0" dirty="0" smtClean="0">
                <a:solidFill>
                  <a:schemeClr val="tx2"/>
                </a:solidFill>
              </a:rPr>
              <a:t> </a:t>
            </a:r>
          </a:p>
          <a:p>
            <a:pPr marL="180000" indent="-180000" algn="just" eaLnBrk="1" hangingPunct="1">
              <a:spcAft>
                <a:spcPts val="60"/>
              </a:spcAft>
            </a:pPr>
            <a:endParaRPr lang="fr-FR" dirty="0">
              <a:solidFill>
                <a:schemeClr val="tx2"/>
              </a:solidFill>
            </a:endParaRPr>
          </a:p>
          <a:p>
            <a:pPr marL="180000" indent="-180000" algn="just" eaLnBrk="1" hangingPunct="1">
              <a:spcAft>
                <a:spcPts val="60"/>
              </a:spcAft>
            </a:pPr>
            <a:endParaRPr lang="fr-FR" b="0" dirty="0" smtClean="0"/>
          </a:p>
          <a:p>
            <a:pPr marL="180000" indent="-180000" algn="just" eaLnBrk="1" hangingPunct="1">
              <a:spcAft>
                <a:spcPts val="60"/>
              </a:spcAft>
            </a:pPr>
            <a:endParaRPr lang="fr-FR" dirty="0"/>
          </a:p>
          <a:p>
            <a:pPr marL="180000" indent="-180000" algn="just" eaLnBrk="1" hangingPunct="1">
              <a:spcAft>
                <a:spcPts val="60"/>
              </a:spcAft>
            </a:pPr>
            <a:endParaRPr lang="fr-FR" b="0" dirty="0" smtClean="0"/>
          </a:p>
          <a:p>
            <a:pPr marL="180000" indent="-180000" algn="just" eaLnBrk="1" hangingPunct="1">
              <a:spcAft>
                <a:spcPts val="60"/>
              </a:spcAft>
            </a:pPr>
            <a:endParaRPr lang="fr-FR" dirty="0"/>
          </a:p>
          <a:p>
            <a:pPr marL="180000" indent="-180000" algn="just" eaLnBrk="1" hangingPunct="1">
              <a:spcAft>
                <a:spcPts val="60"/>
              </a:spcAft>
            </a:pPr>
            <a:r>
              <a:rPr lang="fr-FR" b="0" dirty="0" smtClean="0"/>
              <a:t>Si la </a:t>
            </a:r>
            <a:r>
              <a:rPr lang="fr-FR" dirty="0" smtClean="0"/>
              <a:t>sécurité</a:t>
            </a:r>
            <a:r>
              <a:rPr lang="fr-FR" b="0" dirty="0" smtClean="0"/>
              <a:t> dans un élément d’une infrastructure est compromise, toute la </a:t>
            </a:r>
            <a:r>
              <a:rPr lang="fr-FR" b="1" dirty="0" smtClean="0">
                <a:solidFill>
                  <a:schemeClr val="tx2"/>
                </a:solidFill>
              </a:rPr>
              <a:t>confiance</a:t>
            </a:r>
            <a:r>
              <a:rPr lang="fr-FR" b="0" dirty="0" smtClean="0"/>
              <a:t>  envers l'infrastructure l'est.</a:t>
            </a:r>
          </a:p>
          <a:p>
            <a:pPr marL="180000" indent="-180000" algn="just" eaLnBrk="1" hangingPunct="1">
              <a:spcAft>
                <a:spcPts val="60"/>
              </a:spcAft>
            </a:pPr>
            <a:endParaRPr lang="fr-FR" dirty="0" smtClean="0"/>
          </a:p>
          <a:p>
            <a:pPr marL="180000" indent="-180000" algn="just" eaLnBrk="1" hangingPunct="1">
              <a:spcAft>
                <a:spcPts val="60"/>
              </a:spcAft>
            </a:pPr>
            <a:endParaRPr lang="fr-FR" dirty="0"/>
          </a:p>
          <a:p>
            <a:pPr marL="180000" indent="-180000" algn="just" eaLnBrk="1" hangingPunct="1">
              <a:spcAft>
                <a:spcPts val="60"/>
              </a:spcAft>
            </a:pPr>
            <a:endParaRPr lang="fr-FR" dirty="0" smtClean="0"/>
          </a:p>
          <a:p>
            <a:pPr marL="180000" indent="-180000" algn="just" eaLnBrk="1" hangingPunct="1">
              <a:spcAft>
                <a:spcPts val="60"/>
              </a:spcAft>
            </a:pPr>
            <a:endParaRPr lang="fr-FR" dirty="0"/>
          </a:p>
          <a:p>
            <a:pPr marL="180000" indent="-180000" algn="just" eaLnBrk="1" hangingPunct="1">
              <a:spcAft>
                <a:spcPts val="60"/>
              </a:spcAft>
            </a:pPr>
            <a:r>
              <a:rPr lang="fr-FR" dirty="0" smtClean="0"/>
              <a:t>Si la sécurité est un vecteur de confiance la réciproque n’est pas vraie, la confiance nécessite</a:t>
            </a:r>
            <a:r>
              <a:rPr lang="fr-FR" dirty="0" smtClean="0">
                <a:solidFill>
                  <a:schemeClr val="tx2"/>
                </a:solidFill>
              </a:rPr>
              <a:t> </a:t>
            </a:r>
            <a:r>
              <a:rPr lang="fr-FR" dirty="0" smtClean="0"/>
              <a:t>des </a:t>
            </a:r>
            <a:r>
              <a:rPr lang="fr-FR" b="1" dirty="0" smtClean="0">
                <a:solidFill>
                  <a:schemeClr val="tx2"/>
                </a:solidFill>
              </a:rPr>
              <a:t>garanties</a:t>
            </a:r>
          </a:p>
          <a:p>
            <a:pPr marL="0" indent="0" algn="just" eaLnBrk="1" hangingPunct="1"/>
            <a:endParaRPr lang="fr-FR" dirty="0" smtClean="0">
              <a:solidFill>
                <a:schemeClr val="tx2"/>
              </a:solidFill>
            </a:endParaRPr>
          </a:p>
        </p:txBody>
      </p:sp>
      <p:sp>
        <p:nvSpPr>
          <p:cNvPr id="6"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re 1"/>
          <p:cNvSpPr>
            <a:spLocks noGrp="1"/>
          </p:cNvSpPr>
          <p:nvPr>
            <p:ph type="title"/>
          </p:nvPr>
        </p:nvSpPr>
        <p:spPr>
          <a:xfrm>
            <a:off x="432000" y="180000"/>
            <a:ext cx="7956550" cy="1143000"/>
          </a:xfrm>
        </p:spPr>
        <p:txBody>
          <a:bodyPr/>
          <a:lstStyle/>
          <a:p>
            <a:pPr eaLnBrk="1" hangingPunct="1"/>
            <a:r>
              <a:rPr lang="fr-FR" dirty="0" smtClean="0"/>
              <a:t>PKI : Base de la confiance électronique</a:t>
            </a:r>
          </a:p>
        </p:txBody>
      </p:sp>
      <p:sp>
        <p:nvSpPr>
          <p:cNvPr id="23555" name="Espace réservé du contenu 2"/>
          <p:cNvSpPr>
            <a:spLocks noGrp="1"/>
          </p:cNvSpPr>
          <p:nvPr>
            <p:ph idx="1"/>
          </p:nvPr>
        </p:nvSpPr>
        <p:spPr>
          <a:xfrm>
            <a:off x="430213" y="1125538"/>
            <a:ext cx="8288337" cy="4899025"/>
          </a:xfrm>
        </p:spPr>
        <p:txBody>
          <a:bodyPr/>
          <a:lstStyle/>
          <a:p>
            <a:pPr marL="180000" indent="-180000" eaLnBrk="1" hangingPunct="1">
              <a:spcAft>
                <a:spcPts val="60"/>
              </a:spcAft>
            </a:pPr>
            <a:r>
              <a:rPr lang="fr-FR" b="0" dirty="0" smtClean="0"/>
              <a:t>L’objectif d’une PKI est d’établir de solides </a:t>
            </a:r>
            <a:r>
              <a:rPr lang="fr-FR" b="1" dirty="0" smtClean="0">
                <a:solidFill>
                  <a:schemeClr val="tx2"/>
                </a:solidFill>
              </a:rPr>
              <a:t>garanties</a:t>
            </a:r>
            <a:r>
              <a:rPr lang="fr-FR" b="0" dirty="0" smtClean="0">
                <a:solidFill>
                  <a:schemeClr val="tx2"/>
                </a:solidFill>
              </a:rPr>
              <a:t> </a:t>
            </a:r>
            <a:r>
              <a:rPr lang="fr-FR" b="0" dirty="0" smtClean="0"/>
              <a:t>électroniques afin d’établir la confian</a:t>
            </a:r>
            <a:r>
              <a:rPr lang="fr-FR" dirty="0" smtClean="0"/>
              <a:t>ce</a:t>
            </a:r>
            <a:endParaRPr lang="fr-FR" b="0" dirty="0" smtClean="0"/>
          </a:p>
          <a:p>
            <a:pPr marL="180000" indent="-180000" eaLnBrk="1" hangingPunct="1">
              <a:spcAft>
                <a:spcPts val="60"/>
              </a:spcAft>
            </a:pPr>
            <a:endParaRPr lang="fr-FR" dirty="0"/>
          </a:p>
          <a:p>
            <a:pPr marL="180000" indent="-180000" eaLnBrk="1" hangingPunct="1">
              <a:spcAft>
                <a:spcPts val="60"/>
              </a:spcAft>
            </a:pPr>
            <a:endParaRPr lang="fr-FR" b="0" dirty="0" smtClean="0"/>
          </a:p>
          <a:p>
            <a:pPr marL="180000" indent="-180000" eaLnBrk="1" hangingPunct="1">
              <a:spcAft>
                <a:spcPts val="60"/>
              </a:spcAft>
            </a:pPr>
            <a:endParaRPr lang="fr-FR" b="0" dirty="0" smtClean="0"/>
          </a:p>
          <a:p>
            <a:pPr marL="180000" indent="-180000" eaLnBrk="1" hangingPunct="1">
              <a:spcAft>
                <a:spcPts val="60"/>
              </a:spcAft>
            </a:pPr>
            <a:r>
              <a:rPr lang="fr-FR" b="0" dirty="0" smtClean="0"/>
              <a:t>Ces garanties doivent être d’un niveau équivalent ou supérieur à celles présentes dans le monde physique :</a:t>
            </a:r>
          </a:p>
          <a:p>
            <a:pPr marL="756000" lvl="1" indent="-288000" algn="just">
              <a:spcAft>
                <a:spcPts val="30"/>
              </a:spcAft>
              <a:buSzPct val="100000"/>
            </a:pPr>
            <a:r>
              <a:rPr lang="fr-FR" dirty="0" smtClean="0"/>
              <a:t>Authentification : Carte Nationale d’Identité</a:t>
            </a:r>
          </a:p>
          <a:p>
            <a:pPr marL="756000" lvl="1" indent="-288000" algn="just">
              <a:spcAft>
                <a:spcPts val="30"/>
              </a:spcAft>
              <a:buSzPct val="100000"/>
            </a:pPr>
            <a:r>
              <a:rPr lang="fr-FR" dirty="0" smtClean="0"/>
              <a:t>Confidentialité &amp; Intégrité de l’information : coffre fort</a:t>
            </a:r>
          </a:p>
          <a:p>
            <a:pPr marL="756000" lvl="1" indent="-288000" algn="just">
              <a:spcAft>
                <a:spcPts val="30"/>
              </a:spcAft>
              <a:buSzPct val="100000"/>
            </a:pPr>
            <a:r>
              <a:rPr lang="fr-FR" dirty="0" smtClean="0"/>
              <a:t>Non répudiation : </a:t>
            </a:r>
            <a:r>
              <a:rPr lang="fr-FR" dirty="0"/>
              <a:t>scellés ou </a:t>
            </a:r>
            <a:r>
              <a:rPr lang="fr-FR" dirty="0" smtClean="0"/>
              <a:t>signatures</a:t>
            </a:r>
          </a:p>
          <a:p>
            <a:pPr marL="180000" indent="-180000" algn="just">
              <a:spcAft>
                <a:spcPts val="60"/>
              </a:spcAft>
            </a:pPr>
            <a:endParaRPr lang="fr-FR" dirty="0" smtClean="0"/>
          </a:p>
          <a:p>
            <a:pPr marL="180000" indent="-180000" algn="just">
              <a:spcAft>
                <a:spcPts val="60"/>
              </a:spcAft>
            </a:pPr>
            <a:endParaRPr lang="fr-FR" dirty="0"/>
          </a:p>
          <a:p>
            <a:pPr marL="180000" indent="-180000" algn="just">
              <a:spcAft>
                <a:spcPts val="60"/>
              </a:spcAft>
            </a:pPr>
            <a:endParaRPr lang="fr-FR" dirty="0" smtClean="0"/>
          </a:p>
          <a:p>
            <a:pPr marL="180000" indent="-180000" algn="just">
              <a:spcAft>
                <a:spcPts val="60"/>
              </a:spcAft>
            </a:pPr>
            <a:r>
              <a:rPr lang="fr-FR" dirty="0" smtClean="0"/>
              <a:t>Une PKI permet d’instaurer un domaine de confiance entre les utilisateurs/systèmes</a:t>
            </a:r>
          </a:p>
          <a:p>
            <a:pPr marL="0" indent="0" eaLnBrk="1" hangingPunct="1"/>
            <a:endParaRPr lang="fr-FR" sz="2000" b="0" dirty="0" smtClean="0"/>
          </a:p>
        </p:txBody>
      </p:sp>
      <p:sp>
        <p:nvSpPr>
          <p:cNvPr id="6"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extLst>
      <p:ext uri="{BB962C8B-B14F-4D97-AF65-F5344CB8AC3E}">
        <p14:creationId xmlns:p14="http://schemas.microsoft.com/office/powerpoint/2010/main" val="2463538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idx="4294967295"/>
          </p:nvPr>
        </p:nvSpPr>
        <p:spPr>
          <a:xfrm>
            <a:off x="432000" y="180000"/>
            <a:ext cx="7956550" cy="1143000"/>
          </a:xfrm>
          <a:noFill/>
          <a:ln w="9525">
            <a:noFill/>
            <a:miter lim="800000"/>
            <a:headEnd/>
            <a:tailEnd/>
          </a:ln>
        </p:spPr>
        <p:txBody>
          <a:bodyPr vert="horz" wrap="square" lIns="0" tIns="0" rIns="0" bIns="0" numCol="1" anchor="t" anchorCtr="0" compatLnSpc="1">
            <a:prstTxWarp prst="textNoShape">
              <a:avLst/>
            </a:prstTxWarp>
          </a:bodyPr>
          <a:lstStyle/>
          <a:p>
            <a:r>
              <a:rPr lang="fr-FR" dirty="0" smtClean="0"/>
              <a:t>PKI : Base de la confiance électronique</a:t>
            </a:r>
          </a:p>
        </p:txBody>
      </p:sp>
      <p:sp>
        <p:nvSpPr>
          <p:cNvPr id="24579" name="Espace réservé du contenu 2"/>
          <p:cNvSpPr>
            <a:spLocks noGrp="1"/>
          </p:cNvSpPr>
          <p:nvPr>
            <p:ph idx="4294967295"/>
          </p:nvPr>
        </p:nvSpPr>
        <p:spPr>
          <a:xfrm>
            <a:off x="608013" y="947738"/>
            <a:ext cx="8302523" cy="5326062"/>
          </a:xfrm>
        </p:spPr>
        <p:txBody>
          <a:bodyPr/>
          <a:lstStyle/>
          <a:p>
            <a:pPr marL="0" indent="0" algn="just" eaLnBrk="1" hangingPunct="1">
              <a:buFontTx/>
              <a:buNone/>
            </a:pPr>
            <a:endParaRPr lang="fr-FR" sz="2000" b="0" dirty="0" smtClean="0"/>
          </a:p>
          <a:p>
            <a:pPr marL="0" indent="0" eaLnBrk="1" hangingPunct="1">
              <a:buClr>
                <a:schemeClr val="tx2"/>
              </a:buClr>
            </a:pPr>
            <a:r>
              <a:rPr lang="fr-FR" b="0" dirty="0" smtClean="0"/>
              <a:t> La présence des PKI dans le monde </a:t>
            </a:r>
            <a:r>
              <a:rPr lang="fr-FR" b="1" dirty="0" smtClean="0">
                <a:solidFill>
                  <a:schemeClr val="tx2"/>
                </a:solidFill>
              </a:rPr>
              <a:t>électronique</a:t>
            </a:r>
            <a:r>
              <a:rPr lang="fr-FR" b="0" dirty="0" smtClean="0"/>
              <a:t> est requise car :</a:t>
            </a:r>
          </a:p>
          <a:p>
            <a:pPr marL="742950" lvl="1" eaLnBrk="1" hangingPunct="1">
              <a:buClr>
                <a:schemeClr val="tx2"/>
              </a:buClr>
              <a:buSzPct val="100000"/>
            </a:pPr>
            <a:r>
              <a:rPr lang="fr-FR" b="0" dirty="0" smtClean="0"/>
              <a:t>Les échanges électroniques se sont multipliés avec des interlocuteurs distants et inconnus</a:t>
            </a:r>
          </a:p>
          <a:p>
            <a:pPr marL="742950" lvl="1" eaLnBrk="1" hangingPunct="1">
              <a:buClr>
                <a:schemeClr val="tx2"/>
              </a:buClr>
              <a:buSzPct val="100000"/>
            </a:pPr>
            <a:r>
              <a:rPr lang="fr-FR" b="0" dirty="0" smtClean="0"/>
              <a:t>Les procédures électroniques et la </a:t>
            </a:r>
            <a:r>
              <a:rPr lang="fr-FR" b="1" dirty="0" smtClean="0">
                <a:solidFill>
                  <a:schemeClr val="tx2"/>
                </a:solidFill>
              </a:rPr>
              <a:t>dématérialisation</a:t>
            </a:r>
            <a:r>
              <a:rPr lang="fr-FR" b="0" dirty="0" smtClean="0"/>
              <a:t> prennent l’ascendant sur les échanges papier : </a:t>
            </a:r>
          </a:p>
          <a:p>
            <a:pPr marL="1162050" lvl="2">
              <a:buClrTx/>
              <a:buSzPct val="130000"/>
            </a:pPr>
            <a:r>
              <a:rPr lang="fr-FR" dirty="0" smtClean="0"/>
              <a:t>administration électronique (impôts, état civil)</a:t>
            </a:r>
          </a:p>
          <a:p>
            <a:pPr marL="1162050" lvl="2">
              <a:buClrTx/>
              <a:buSzPct val="130000"/>
            </a:pPr>
            <a:r>
              <a:rPr lang="fr-FR" dirty="0" smtClean="0"/>
              <a:t>simplification et accélération des démarches</a:t>
            </a:r>
          </a:p>
          <a:p>
            <a:pPr marL="1143000" lvl="2" eaLnBrk="1" hangingPunct="1">
              <a:buClrTx/>
              <a:buSzPct val="130000"/>
            </a:pPr>
            <a:r>
              <a:rPr lang="fr-FR" dirty="0" smtClean="0"/>
              <a:t>diminution des coûts</a:t>
            </a:r>
          </a:p>
          <a:p>
            <a:pPr marL="723900" lvl="1">
              <a:buSzPct val="100000"/>
            </a:pPr>
            <a:r>
              <a:rPr lang="fr-FR" dirty="0" smtClean="0"/>
              <a:t>De plus en plus d’</a:t>
            </a:r>
            <a:r>
              <a:rPr lang="fr-FR" b="1" dirty="0" smtClean="0">
                <a:solidFill>
                  <a:schemeClr val="tx2"/>
                </a:solidFill>
              </a:rPr>
              <a:t>objets</a:t>
            </a:r>
            <a:r>
              <a:rPr lang="fr-FR" dirty="0" smtClean="0"/>
              <a:t> sont reliés à Internet et communiquent entre eux (Internet Of </a:t>
            </a:r>
            <a:r>
              <a:rPr lang="fr-FR" dirty="0" err="1" smtClean="0"/>
              <a:t>Things</a:t>
            </a:r>
            <a:r>
              <a:rPr lang="fr-FR" dirty="0" smtClean="0"/>
              <a:t>)</a:t>
            </a:r>
          </a:p>
          <a:p>
            <a:pPr marL="723900" lvl="1">
              <a:buSzPct val="100000"/>
            </a:pPr>
            <a:endParaRPr lang="fr-FR" dirty="0" smtClean="0"/>
          </a:p>
          <a:p>
            <a:pPr marL="149225"/>
            <a:r>
              <a:rPr lang="fr-FR" dirty="0" smtClean="0"/>
              <a:t>Les utilisateurs veulent avoir a minima le même niveau de sécurité dans le monde électronique que dans le monde physique</a:t>
            </a:r>
          </a:p>
        </p:txBody>
      </p:sp>
      <p:sp>
        <p:nvSpPr>
          <p:cNvPr id="6"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t>Analogie physique / numérique</a:t>
            </a:r>
          </a:p>
        </p:txBody>
      </p:sp>
      <p:sp>
        <p:nvSpPr>
          <p:cNvPr id="25603"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7" name="Ellipse 6"/>
          <p:cNvSpPr/>
          <p:nvPr/>
        </p:nvSpPr>
        <p:spPr>
          <a:xfrm>
            <a:off x="1657350" y="1828800"/>
            <a:ext cx="3689350" cy="4206875"/>
          </a:xfrm>
          <a:prstGeom prst="ellipse">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chemeClr val="tx2">
                  <a:lumMod val="50000"/>
                </a:schemeClr>
              </a:solidFill>
            </a:endParaRPr>
          </a:p>
        </p:txBody>
      </p:sp>
      <p:sp>
        <p:nvSpPr>
          <p:cNvPr id="8" name="Ellipse 7"/>
          <p:cNvSpPr/>
          <p:nvPr/>
        </p:nvSpPr>
        <p:spPr>
          <a:xfrm>
            <a:off x="4713288" y="1819275"/>
            <a:ext cx="3690937" cy="4225925"/>
          </a:xfrm>
          <a:prstGeom prst="ellipse">
            <a:avLst/>
          </a:prstGeom>
          <a:solidFill>
            <a:schemeClr val="tx2">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tx2">
                  <a:lumMod val="50000"/>
                </a:schemeClr>
              </a:solidFill>
            </a:endParaRPr>
          </a:p>
        </p:txBody>
      </p:sp>
      <p:sp>
        <p:nvSpPr>
          <p:cNvPr id="25606" name="ZoneTexte 8"/>
          <p:cNvSpPr txBox="1">
            <a:spLocks noChangeArrowheads="1"/>
          </p:cNvSpPr>
          <p:nvPr/>
        </p:nvSpPr>
        <p:spPr bwMode="auto">
          <a:xfrm>
            <a:off x="2430463" y="1398588"/>
            <a:ext cx="2006600" cy="396875"/>
          </a:xfrm>
          <a:prstGeom prst="rect">
            <a:avLst/>
          </a:prstGeom>
          <a:noFill/>
          <a:ln w="9525">
            <a:noFill/>
            <a:miter lim="800000"/>
            <a:headEnd/>
            <a:tailEnd/>
          </a:ln>
        </p:spPr>
        <p:txBody>
          <a:bodyPr wrap="none">
            <a:spAutoFit/>
          </a:bodyPr>
          <a:lstStyle/>
          <a:p>
            <a:r>
              <a:rPr lang="fr-FR" b="1">
                <a:solidFill>
                  <a:srgbClr val="091337"/>
                </a:solidFill>
              </a:rPr>
              <a:t>Monde physique</a:t>
            </a:r>
          </a:p>
        </p:txBody>
      </p:sp>
      <p:sp>
        <p:nvSpPr>
          <p:cNvPr id="25607" name="ZoneTexte 9"/>
          <p:cNvSpPr txBox="1">
            <a:spLocks noChangeArrowheads="1"/>
          </p:cNvSpPr>
          <p:nvPr/>
        </p:nvSpPr>
        <p:spPr bwMode="auto">
          <a:xfrm>
            <a:off x="5413375" y="1389063"/>
            <a:ext cx="2179638" cy="396875"/>
          </a:xfrm>
          <a:prstGeom prst="rect">
            <a:avLst/>
          </a:prstGeom>
          <a:noFill/>
          <a:ln w="9525">
            <a:noFill/>
            <a:miter lim="800000"/>
            <a:headEnd/>
            <a:tailEnd/>
          </a:ln>
        </p:spPr>
        <p:txBody>
          <a:bodyPr wrap="none">
            <a:spAutoFit/>
          </a:bodyPr>
          <a:lstStyle/>
          <a:p>
            <a:r>
              <a:rPr lang="fr-FR" b="1">
                <a:solidFill>
                  <a:srgbClr val="091337"/>
                </a:solidFill>
              </a:rPr>
              <a:t>Monde numérique</a:t>
            </a:r>
          </a:p>
        </p:txBody>
      </p:sp>
      <p:sp>
        <p:nvSpPr>
          <p:cNvPr id="11" name="Rectangle 10"/>
          <p:cNvSpPr/>
          <p:nvPr/>
        </p:nvSpPr>
        <p:spPr>
          <a:xfrm>
            <a:off x="344488" y="1817688"/>
            <a:ext cx="8434387" cy="1646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tx2">
                  <a:lumMod val="50000"/>
                </a:schemeClr>
              </a:solidFill>
            </a:endParaRPr>
          </a:p>
        </p:txBody>
      </p:sp>
      <p:sp>
        <p:nvSpPr>
          <p:cNvPr id="12" name="Rectangle 11"/>
          <p:cNvSpPr/>
          <p:nvPr/>
        </p:nvSpPr>
        <p:spPr>
          <a:xfrm>
            <a:off x="357188" y="3571875"/>
            <a:ext cx="8434387" cy="15271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solidFill>
                <a:schemeClr val="tx2">
                  <a:lumMod val="50000"/>
                </a:schemeClr>
              </a:solidFill>
            </a:endParaRPr>
          </a:p>
        </p:txBody>
      </p:sp>
      <p:sp>
        <p:nvSpPr>
          <p:cNvPr id="25610" name="ZoneTexte 13"/>
          <p:cNvSpPr txBox="1">
            <a:spLocks noChangeArrowheads="1"/>
          </p:cNvSpPr>
          <p:nvPr/>
        </p:nvSpPr>
        <p:spPr bwMode="auto">
          <a:xfrm rot="-5400000">
            <a:off x="-219075" y="4124326"/>
            <a:ext cx="1527175" cy="400050"/>
          </a:xfrm>
          <a:prstGeom prst="rect">
            <a:avLst/>
          </a:prstGeom>
          <a:noFill/>
          <a:ln w="9525">
            <a:noFill/>
            <a:miter lim="800000"/>
            <a:headEnd/>
            <a:tailEnd/>
          </a:ln>
        </p:spPr>
        <p:txBody>
          <a:bodyPr>
            <a:spAutoFit/>
          </a:bodyPr>
          <a:lstStyle/>
          <a:p>
            <a:pPr algn="ctr"/>
            <a:r>
              <a:rPr lang="fr-FR" b="1">
                <a:solidFill>
                  <a:srgbClr val="091337"/>
                </a:solidFill>
              </a:rPr>
              <a:t>Identité</a:t>
            </a:r>
          </a:p>
        </p:txBody>
      </p:sp>
      <p:sp>
        <p:nvSpPr>
          <p:cNvPr id="25611" name="ZoneTexte 14"/>
          <p:cNvSpPr txBox="1">
            <a:spLocks noChangeArrowheads="1"/>
          </p:cNvSpPr>
          <p:nvPr/>
        </p:nvSpPr>
        <p:spPr bwMode="auto">
          <a:xfrm rot="-5400000">
            <a:off x="-148431" y="2278856"/>
            <a:ext cx="1646238" cy="701675"/>
          </a:xfrm>
          <a:prstGeom prst="rect">
            <a:avLst/>
          </a:prstGeom>
          <a:noFill/>
          <a:ln w="9525">
            <a:noFill/>
            <a:miter lim="800000"/>
            <a:headEnd/>
            <a:tailEnd/>
          </a:ln>
        </p:spPr>
        <p:txBody>
          <a:bodyPr>
            <a:spAutoFit/>
          </a:bodyPr>
          <a:lstStyle/>
          <a:p>
            <a:pPr algn="ctr"/>
            <a:r>
              <a:rPr lang="fr-FR" b="1">
                <a:solidFill>
                  <a:srgbClr val="091337"/>
                </a:solidFill>
              </a:rPr>
              <a:t>Echange</a:t>
            </a:r>
          </a:p>
          <a:p>
            <a:pPr algn="ctr"/>
            <a:r>
              <a:rPr lang="fr-FR" b="1">
                <a:solidFill>
                  <a:srgbClr val="091337"/>
                </a:solidFill>
              </a:rPr>
              <a:t>Documents</a:t>
            </a:r>
          </a:p>
        </p:txBody>
      </p:sp>
      <p:sp>
        <p:nvSpPr>
          <p:cNvPr id="7179" name="ZoneTexte 17"/>
          <p:cNvSpPr txBox="1">
            <a:spLocks noChangeArrowheads="1"/>
          </p:cNvSpPr>
          <p:nvPr/>
        </p:nvSpPr>
        <p:spPr bwMode="auto">
          <a:xfrm>
            <a:off x="2316163" y="2312988"/>
            <a:ext cx="2393950" cy="708025"/>
          </a:xfrm>
          <a:prstGeom prst="rect">
            <a:avLst/>
          </a:prstGeom>
          <a:noFill/>
          <a:ln w="9525">
            <a:noFill/>
            <a:miter lim="800000"/>
            <a:headEnd/>
            <a:tailEnd/>
          </a:ln>
        </p:spPr>
        <p:txBody>
          <a:bodyPr wrap="none">
            <a:spAutoFit/>
          </a:bodyPr>
          <a:lstStyle/>
          <a:p>
            <a:pPr algn="ctr">
              <a:defRPr/>
            </a:pPr>
            <a:r>
              <a:rPr lang="fr-FR">
                <a:solidFill>
                  <a:schemeClr val="tx2">
                    <a:lumMod val="50000"/>
                  </a:schemeClr>
                </a:solidFill>
              </a:rPr>
              <a:t>Documents papiers</a:t>
            </a:r>
          </a:p>
          <a:p>
            <a:pPr algn="ctr">
              <a:defRPr/>
            </a:pPr>
            <a:r>
              <a:rPr lang="fr-FR">
                <a:solidFill>
                  <a:schemeClr val="tx2">
                    <a:lumMod val="50000"/>
                  </a:schemeClr>
                </a:solidFill>
              </a:rPr>
              <a:t>courriers</a:t>
            </a:r>
          </a:p>
        </p:txBody>
      </p:sp>
      <p:sp>
        <p:nvSpPr>
          <p:cNvPr id="7180" name="ZoneTexte 18"/>
          <p:cNvSpPr txBox="1">
            <a:spLocks noChangeArrowheads="1"/>
          </p:cNvSpPr>
          <p:nvPr/>
        </p:nvSpPr>
        <p:spPr bwMode="auto">
          <a:xfrm>
            <a:off x="5251450" y="2314575"/>
            <a:ext cx="2681288" cy="708025"/>
          </a:xfrm>
          <a:prstGeom prst="rect">
            <a:avLst/>
          </a:prstGeom>
          <a:noFill/>
          <a:ln w="9525">
            <a:noFill/>
            <a:miter lim="800000"/>
            <a:headEnd/>
            <a:tailEnd/>
          </a:ln>
        </p:spPr>
        <p:txBody>
          <a:bodyPr wrap="none">
            <a:spAutoFit/>
          </a:bodyPr>
          <a:lstStyle/>
          <a:p>
            <a:pPr algn="ctr">
              <a:defRPr/>
            </a:pPr>
            <a:r>
              <a:rPr lang="fr-FR">
                <a:solidFill>
                  <a:schemeClr val="tx2">
                    <a:lumMod val="50000"/>
                  </a:schemeClr>
                </a:solidFill>
              </a:rPr>
              <a:t>Fichiers électroniques</a:t>
            </a:r>
          </a:p>
          <a:p>
            <a:pPr algn="ctr">
              <a:defRPr/>
            </a:pPr>
            <a:r>
              <a:rPr lang="fr-FR">
                <a:solidFill>
                  <a:schemeClr val="tx2">
                    <a:lumMod val="50000"/>
                  </a:schemeClr>
                </a:solidFill>
              </a:rPr>
              <a:t>courriels</a:t>
            </a:r>
          </a:p>
        </p:txBody>
      </p:sp>
      <p:sp>
        <p:nvSpPr>
          <p:cNvPr id="7181" name="ZoneTexte 19"/>
          <p:cNvSpPr txBox="1">
            <a:spLocks noChangeArrowheads="1"/>
          </p:cNvSpPr>
          <p:nvPr/>
        </p:nvSpPr>
        <p:spPr bwMode="auto">
          <a:xfrm>
            <a:off x="2141538" y="3754438"/>
            <a:ext cx="2538412" cy="1016000"/>
          </a:xfrm>
          <a:prstGeom prst="rect">
            <a:avLst/>
          </a:prstGeom>
          <a:noFill/>
          <a:ln w="9525">
            <a:noFill/>
            <a:miter lim="800000"/>
            <a:headEnd/>
            <a:tailEnd/>
          </a:ln>
        </p:spPr>
        <p:txBody>
          <a:bodyPr>
            <a:spAutoFit/>
          </a:bodyPr>
          <a:lstStyle/>
          <a:p>
            <a:pPr algn="ctr">
              <a:defRPr/>
            </a:pPr>
            <a:r>
              <a:rPr lang="fr-FR">
                <a:solidFill>
                  <a:schemeClr val="tx2">
                    <a:lumMod val="50000"/>
                  </a:schemeClr>
                </a:solidFill>
              </a:rPr>
              <a:t>Signatures, tampons, papiers d’identité, badges</a:t>
            </a:r>
          </a:p>
        </p:txBody>
      </p:sp>
      <p:sp>
        <p:nvSpPr>
          <p:cNvPr id="7182" name="ZoneTexte 20"/>
          <p:cNvSpPr txBox="1">
            <a:spLocks noChangeArrowheads="1"/>
          </p:cNvSpPr>
          <p:nvPr/>
        </p:nvSpPr>
        <p:spPr bwMode="auto">
          <a:xfrm>
            <a:off x="5370513" y="3584575"/>
            <a:ext cx="2538412" cy="1322388"/>
          </a:xfrm>
          <a:prstGeom prst="rect">
            <a:avLst/>
          </a:prstGeom>
          <a:noFill/>
          <a:ln w="9525">
            <a:noFill/>
            <a:miter lim="800000"/>
            <a:headEnd/>
            <a:tailEnd/>
          </a:ln>
        </p:spPr>
        <p:txBody>
          <a:bodyPr>
            <a:spAutoFit/>
          </a:bodyPr>
          <a:lstStyle/>
          <a:p>
            <a:pPr algn="ctr">
              <a:defRPr/>
            </a:pPr>
            <a:r>
              <a:rPr lang="fr-FR" dirty="0">
                <a:solidFill>
                  <a:schemeClr val="tx2">
                    <a:lumMod val="50000"/>
                  </a:schemeClr>
                </a:solidFill>
              </a:rPr>
              <a:t>Signatures </a:t>
            </a:r>
            <a:r>
              <a:rPr lang="fr-FR" dirty="0" smtClean="0">
                <a:solidFill>
                  <a:schemeClr val="tx2">
                    <a:lumMod val="50000"/>
                  </a:schemeClr>
                </a:solidFill>
              </a:rPr>
              <a:t>électroniques,</a:t>
            </a:r>
            <a:endParaRPr lang="fr-FR" dirty="0">
              <a:solidFill>
                <a:schemeClr val="tx2">
                  <a:lumMod val="50000"/>
                </a:schemeClr>
              </a:solidFill>
            </a:endParaRPr>
          </a:p>
          <a:p>
            <a:pPr algn="ctr">
              <a:defRPr/>
            </a:pPr>
            <a:r>
              <a:rPr lang="fr-FR" dirty="0">
                <a:solidFill>
                  <a:schemeClr val="tx2">
                    <a:lumMod val="50000"/>
                  </a:schemeClr>
                </a:solidFill>
              </a:rPr>
              <a:t>Certificats numériques</a:t>
            </a:r>
          </a:p>
        </p:txBody>
      </p:sp>
      <p:sp>
        <p:nvSpPr>
          <p:cNvPr id="7183" name="ZoneTexte 21"/>
          <p:cNvSpPr txBox="1">
            <a:spLocks noChangeArrowheads="1"/>
          </p:cNvSpPr>
          <p:nvPr/>
        </p:nvSpPr>
        <p:spPr bwMode="auto">
          <a:xfrm>
            <a:off x="2065338" y="5141913"/>
            <a:ext cx="2905125" cy="708025"/>
          </a:xfrm>
          <a:prstGeom prst="rect">
            <a:avLst/>
          </a:prstGeom>
          <a:noFill/>
          <a:ln w="25400">
            <a:solidFill>
              <a:srgbClr val="FF0000"/>
            </a:solidFill>
            <a:miter lim="800000"/>
            <a:headEnd/>
            <a:tailEnd/>
          </a:ln>
        </p:spPr>
        <p:txBody>
          <a:bodyPr>
            <a:spAutoFit/>
          </a:bodyPr>
          <a:lstStyle/>
          <a:p>
            <a:pPr algn="ctr">
              <a:defRPr/>
            </a:pPr>
            <a:r>
              <a:rPr lang="fr-FR">
                <a:solidFill>
                  <a:schemeClr val="tx2">
                    <a:lumMod val="50000"/>
                  </a:schemeClr>
                </a:solidFill>
              </a:rPr>
              <a:t>Alarme, cadenas, coffres</a:t>
            </a:r>
          </a:p>
        </p:txBody>
      </p:sp>
      <p:sp>
        <p:nvSpPr>
          <p:cNvPr id="7184" name="ZoneTexte 22"/>
          <p:cNvSpPr txBox="1">
            <a:spLocks noChangeArrowheads="1"/>
          </p:cNvSpPr>
          <p:nvPr/>
        </p:nvSpPr>
        <p:spPr bwMode="auto">
          <a:xfrm>
            <a:off x="5100638" y="5154613"/>
            <a:ext cx="2905125" cy="708025"/>
          </a:xfrm>
          <a:prstGeom prst="rect">
            <a:avLst/>
          </a:prstGeom>
          <a:noFill/>
          <a:ln w="25400">
            <a:solidFill>
              <a:srgbClr val="FF0000"/>
            </a:solidFill>
            <a:miter lim="800000"/>
            <a:headEnd/>
            <a:tailEnd/>
          </a:ln>
        </p:spPr>
        <p:txBody>
          <a:bodyPr>
            <a:spAutoFit/>
          </a:bodyPr>
          <a:lstStyle/>
          <a:p>
            <a:pPr algn="ctr">
              <a:defRPr/>
            </a:pPr>
            <a:r>
              <a:rPr lang="fr-FR">
                <a:solidFill>
                  <a:schemeClr val="tx2">
                    <a:lumMod val="50000"/>
                  </a:schemeClr>
                </a:solidFill>
              </a:rPr>
              <a:t>Mathématiques, Cryptographie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Ellipse 30"/>
          <p:cNvSpPr/>
          <p:nvPr/>
        </p:nvSpPr>
        <p:spPr>
          <a:xfrm>
            <a:off x="5280537" y="921493"/>
            <a:ext cx="3689350" cy="5594554"/>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chemeClr val="tx2">
                  <a:lumMod val="50000"/>
                </a:schemeClr>
              </a:solidFill>
            </a:endParaRPr>
          </a:p>
        </p:txBody>
      </p:sp>
      <p:sp>
        <p:nvSpPr>
          <p:cNvPr id="30" name="Ellipse 29"/>
          <p:cNvSpPr/>
          <p:nvPr/>
        </p:nvSpPr>
        <p:spPr>
          <a:xfrm>
            <a:off x="182511" y="884904"/>
            <a:ext cx="3689350" cy="5594554"/>
          </a:xfrm>
          <a:prstGeom prst="ellipse">
            <a:avLst/>
          </a:prstGeom>
          <a:gradFill>
            <a:gsLst>
              <a:gs pos="0">
                <a:srgbClr val="5E9EFF"/>
              </a:gs>
              <a:gs pos="39999">
                <a:srgbClr val="85C2FF"/>
              </a:gs>
              <a:gs pos="70000">
                <a:srgbClr val="C4D6EB"/>
              </a:gs>
              <a:gs pos="100000">
                <a:srgbClr val="FFEBFA"/>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solidFill>
                <a:schemeClr val="tx2">
                  <a:lumMod val="50000"/>
                </a:schemeClr>
              </a:solidFill>
            </a:endParaRPr>
          </a:p>
        </p:txBody>
      </p:sp>
      <p:sp>
        <p:nvSpPr>
          <p:cNvPr id="2662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cxnSp>
        <p:nvCxnSpPr>
          <p:cNvPr id="10" name="Connecteur droit avec flèche 9"/>
          <p:cNvCxnSpPr/>
          <p:nvPr/>
        </p:nvCxnSpPr>
        <p:spPr>
          <a:xfrm>
            <a:off x="2962110" y="2171724"/>
            <a:ext cx="3517348"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2962110" y="5554441"/>
            <a:ext cx="3274492"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2038760" y="3418995"/>
            <a:ext cx="2" cy="858224"/>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638" name="ZoneTexte 22"/>
          <p:cNvSpPr txBox="1">
            <a:spLocks noChangeArrowheads="1"/>
          </p:cNvSpPr>
          <p:nvPr/>
        </p:nvSpPr>
        <p:spPr bwMode="auto">
          <a:xfrm>
            <a:off x="3315390" y="4811886"/>
            <a:ext cx="2503692" cy="707886"/>
          </a:xfrm>
          <a:prstGeom prst="rect">
            <a:avLst/>
          </a:prstGeom>
          <a:noFill/>
          <a:ln w="9525">
            <a:noFill/>
            <a:miter lim="800000"/>
            <a:headEnd/>
            <a:tailEnd/>
          </a:ln>
        </p:spPr>
        <p:txBody>
          <a:bodyPr wrap="square">
            <a:spAutoFit/>
          </a:bodyPr>
          <a:lstStyle/>
          <a:p>
            <a:pPr algn="ctr"/>
            <a:r>
              <a:rPr lang="fr-FR" b="1" dirty="0" smtClean="0"/>
              <a:t>Preuve </a:t>
            </a:r>
          </a:p>
          <a:p>
            <a:pPr algn="ctr"/>
            <a:r>
              <a:rPr lang="fr-FR" b="1" dirty="0" smtClean="0"/>
              <a:t>d’Identité</a:t>
            </a:r>
            <a:endParaRPr lang="fr-FR" b="1" dirty="0"/>
          </a:p>
        </p:txBody>
      </p:sp>
      <p:sp>
        <p:nvSpPr>
          <p:cNvPr id="26639" name="ZoneTexte 23"/>
          <p:cNvSpPr txBox="1">
            <a:spLocks noChangeArrowheads="1"/>
          </p:cNvSpPr>
          <p:nvPr/>
        </p:nvSpPr>
        <p:spPr bwMode="auto">
          <a:xfrm>
            <a:off x="3395662" y="1646474"/>
            <a:ext cx="2363787" cy="396875"/>
          </a:xfrm>
          <a:prstGeom prst="rect">
            <a:avLst/>
          </a:prstGeom>
          <a:noFill/>
          <a:ln w="9525">
            <a:noFill/>
            <a:miter lim="800000"/>
            <a:headEnd/>
            <a:tailEnd/>
          </a:ln>
        </p:spPr>
        <p:txBody>
          <a:bodyPr>
            <a:spAutoFit/>
          </a:bodyPr>
          <a:lstStyle/>
          <a:p>
            <a:pPr algn="ctr"/>
            <a:r>
              <a:rPr lang="fr-FR" b="1" dirty="0"/>
              <a:t>Infrastructure</a:t>
            </a:r>
          </a:p>
        </p:txBody>
      </p:sp>
      <p:sp>
        <p:nvSpPr>
          <p:cNvPr id="19"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t>Analogie physique / numérique</a:t>
            </a:r>
          </a:p>
        </p:txBody>
      </p:sp>
      <p:cxnSp>
        <p:nvCxnSpPr>
          <p:cNvPr id="23" name="Connecteur droit avec flèche 22"/>
          <p:cNvCxnSpPr/>
          <p:nvPr/>
        </p:nvCxnSpPr>
        <p:spPr>
          <a:xfrm flipH="1" flipV="1">
            <a:off x="4562473" y="2624775"/>
            <a:ext cx="0" cy="1906622"/>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rot="5400000">
            <a:off x="3946765" y="3381238"/>
            <a:ext cx="1913036" cy="400110"/>
          </a:xfrm>
          <a:prstGeom prst="rect">
            <a:avLst/>
          </a:prstGeom>
          <a:noFill/>
        </p:spPr>
        <p:txBody>
          <a:bodyPr wrap="square" rtlCol="0">
            <a:spAutoFit/>
          </a:bodyPr>
          <a:lstStyle/>
          <a:p>
            <a:pPr algn="ctr"/>
            <a:r>
              <a:rPr lang="fr-FR" dirty="0" smtClean="0"/>
              <a:t>Délivre</a:t>
            </a:r>
            <a:endParaRPr lang="fr-FR" dirty="0"/>
          </a:p>
        </p:txBody>
      </p:sp>
      <p:pic>
        <p:nvPicPr>
          <p:cNvPr id="21" name="Image 6"/>
          <p:cNvPicPr>
            <a:picLocks noChangeAspect="1"/>
          </p:cNvPicPr>
          <p:nvPr/>
        </p:nvPicPr>
        <p:blipFill rotWithShape="1">
          <a:blip r:embed="rId3" cstate="print"/>
          <a:srcRect l="3525" t="4204" r="2649" b="3784"/>
          <a:stretch/>
        </p:blipFill>
        <p:spPr bwMode="auto">
          <a:xfrm>
            <a:off x="1092262" y="4534289"/>
            <a:ext cx="1869848" cy="1263078"/>
          </a:xfrm>
          <a:prstGeom prst="rect">
            <a:avLst/>
          </a:prstGeom>
          <a:noFill/>
          <a:ln w="9525">
            <a:noFill/>
            <a:miter lim="800000"/>
            <a:headEnd/>
            <a:tailEnd/>
          </a:ln>
        </p:spPr>
      </p:pic>
      <p:pic>
        <p:nvPicPr>
          <p:cNvPr id="22" name="Image 10"/>
          <p:cNvPicPr>
            <a:picLocks noChangeAspect="1"/>
          </p:cNvPicPr>
          <p:nvPr/>
        </p:nvPicPr>
        <p:blipFill>
          <a:blip r:embed="rId4" cstate="print"/>
          <a:srcRect/>
          <a:stretch>
            <a:fillRect/>
          </a:stretch>
        </p:blipFill>
        <p:spPr bwMode="auto">
          <a:xfrm>
            <a:off x="1186274" y="1507329"/>
            <a:ext cx="1704975" cy="1682750"/>
          </a:xfrm>
          <a:prstGeom prst="rect">
            <a:avLst/>
          </a:prstGeom>
          <a:noFill/>
          <a:ln w="9525">
            <a:solidFill>
              <a:schemeClr val="tx2">
                <a:lumMod val="50000"/>
              </a:schemeClr>
            </a:solidFill>
            <a:miter lim="800000"/>
            <a:headEnd/>
            <a:tailEnd/>
          </a:ln>
        </p:spPr>
      </p:pic>
      <p:pic>
        <p:nvPicPr>
          <p:cNvPr id="27" name="Picture 121" descr="E:\RNVN8938\Documents\Recherches\icones\safe_mai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6602" y="4277219"/>
            <a:ext cx="1777219" cy="177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t 1"/>
          <p:cNvGraphicFramePr>
            <a:graphicFrameLocks noChangeAspect="1"/>
          </p:cNvGraphicFramePr>
          <p:nvPr>
            <p:extLst>
              <p:ext uri="{D42A27DB-BD31-4B8C-83A1-F6EECF244321}">
                <p14:modId xmlns:p14="http://schemas.microsoft.com/office/powerpoint/2010/main" val="3082554850"/>
              </p:ext>
            </p:extLst>
          </p:nvPr>
        </p:nvGraphicFramePr>
        <p:xfrm>
          <a:off x="6504461" y="1215872"/>
          <a:ext cx="1241502" cy="1774152"/>
        </p:xfrm>
        <a:graphic>
          <a:graphicData uri="http://schemas.openxmlformats.org/presentationml/2006/ole">
            <mc:AlternateContent xmlns:mc="http://schemas.openxmlformats.org/markup-compatibility/2006">
              <mc:Choice xmlns:v="urn:schemas-microsoft-com:vml" Requires="v">
                <p:oleObj spid="_x0000_s157756" name="Visio" r:id="rId6" imgW="741578" imgH="1059180" progId="Visio.Drawing.11">
                  <p:embed/>
                </p:oleObj>
              </mc:Choice>
              <mc:Fallback>
                <p:oleObj name="Visio" r:id="rId6" imgW="741578" imgH="1059180" progId="Visio.Drawing.11">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4461" y="1215872"/>
                        <a:ext cx="1241502" cy="1774152"/>
                      </a:xfrm>
                      <a:prstGeom prst="rect">
                        <a:avLst/>
                      </a:prstGeom>
                      <a:noFill/>
                      <a:ln>
                        <a:noFill/>
                      </a:ln>
                      <a:effectLst/>
                    </p:spPr>
                  </p:pic>
                </p:oleObj>
              </mc:Fallback>
            </mc:AlternateContent>
          </a:graphicData>
        </a:graphic>
      </p:graphicFrame>
      <p:sp>
        <p:nvSpPr>
          <p:cNvPr id="3" name="ZoneTexte 2"/>
          <p:cNvSpPr txBox="1"/>
          <p:nvPr/>
        </p:nvSpPr>
        <p:spPr>
          <a:xfrm>
            <a:off x="6738576" y="2990024"/>
            <a:ext cx="639919" cy="400110"/>
          </a:xfrm>
          <a:prstGeom prst="rect">
            <a:avLst/>
          </a:prstGeom>
          <a:noFill/>
        </p:spPr>
        <p:txBody>
          <a:bodyPr wrap="none" rtlCol="0">
            <a:spAutoFit/>
          </a:bodyPr>
          <a:lstStyle/>
          <a:p>
            <a:r>
              <a:rPr lang="fr-FR" dirty="0" smtClean="0"/>
              <a:t>IGC</a:t>
            </a:r>
            <a:endParaRPr lang="fr-FR" dirty="0"/>
          </a:p>
        </p:txBody>
      </p:sp>
      <p:cxnSp>
        <p:nvCxnSpPr>
          <p:cNvPr id="32" name="Connecteur droit avec flèche 31"/>
          <p:cNvCxnSpPr/>
          <p:nvPr/>
        </p:nvCxnSpPr>
        <p:spPr>
          <a:xfrm flipV="1">
            <a:off x="7125209" y="3473862"/>
            <a:ext cx="2" cy="858224"/>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087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1"/>
          <p:cNvSpPr>
            <a:spLocks noGrp="1" noChangeArrowheads="1"/>
          </p:cNvSpPr>
          <p:nvPr>
            <p:ph idx="1"/>
          </p:nvPr>
        </p:nvSpPr>
        <p:spPr>
          <a:xfrm>
            <a:off x="457200" y="1600200"/>
            <a:ext cx="6565900" cy="3389313"/>
          </a:xfrm>
        </p:spPr>
        <p:txBody>
          <a:bodyPr/>
          <a:lstStyle/>
          <a:p>
            <a:pPr eaLnBrk="1" hangingPunct="1">
              <a:buFont typeface="Wingdings" pitchFamily="2" charset="2"/>
              <a:buNone/>
              <a:defRPr/>
            </a:pPr>
            <a:r>
              <a:rPr lang="fr-FR" dirty="0" smtClean="0">
                <a:solidFill>
                  <a:schemeClr val="accent4">
                    <a:lumMod val="20000"/>
                    <a:lumOff val="80000"/>
                  </a:schemeClr>
                </a:solidFill>
              </a:rPr>
              <a:t>partie 1 : Introduction</a:t>
            </a:r>
          </a:p>
          <a:p>
            <a:pPr eaLnBrk="1" hangingPunct="1">
              <a:buFont typeface="Wingdings" pitchFamily="2" charset="2"/>
              <a:buNone/>
              <a:defRPr/>
            </a:pPr>
            <a:r>
              <a:rPr lang="fr-FR" dirty="0" smtClean="0">
                <a:solidFill>
                  <a:schemeClr val="tx2"/>
                </a:solidFill>
              </a:rPr>
              <a:t>partie 2</a:t>
            </a:r>
            <a:r>
              <a:rPr lang="fr-FR" dirty="0" smtClean="0">
                <a:solidFill>
                  <a:schemeClr val="accent4">
                    <a:lumMod val="20000"/>
                    <a:lumOff val="80000"/>
                  </a:schemeClr>
                </a:solidFill>
              </a:rPr>
              <a:t> </a:t>
            </a:r>
            <a:r>
              <a:rPr lang="fr-FR" dirty="0" smtClean="0"/>
              <a:t>: Rappels de Cryptologie</a:t>
            </a:r>
          </a:p>
          <a:p>
            <a:pPr eaLnBrk="1" hangingPunct="1">
              <a:buFont typeface="Wingdings" pitchFamily="2" charset="2"/>
              <a:buNone/>
              <a:defRPr/>
            </a:pPr>
            <a:r>
              <a:rPr lang="fr-FR" dirty="0" smtClean="0">
                <a:solidFill>
                  <a:schemeClr val="accent4">
                    <a:lumMod val="20000"/>
                    <a:lumOff val="80000"/>
                  </a:schemeClr>
                </a:solidFill>
              </a:rPr>
              <a:t>partie 3 : Certificats numériques</a:t>
            </a:r>
          </a:p>
          <a:p>
            <a:pPr eaLnBrk="1" hangingPunct="1">
              <a:buFont typeface="Wingdings" pitchFamily="2" charset="2"/>
              <a:buNone/>
              <a:defRPr/>
            </a:pPr>
            <a:r>
              <a:rPr lang="fr-FR" dirty="0" smtClean="0">
                <a:solidFill>
                  <a:schemeClr val="accent4">
                    <a:lumMod val="20000"/>
                    <a:lumOff val="80000"/>
                  </a:schemeClr>
                </a:solidFill>
              </a:rPr>
              <a:t>partie 4 : PKI / IGC</a:t>
            </a:r>
          </a:p>
          <a:p>
            <a:pPr eaLnBrk="1" hangingPunct="1">
              <a:buFont typeface="Wingdings" pitchFamily="2" charset="2"/>
              <a:buNone/>
              <a:defRPr/>
            </a:pPr>
            <a:r>
              <a:rPr lang="fr-FR" dirty="0" smtClean="0">
                <a:solidFill>
                  <a:schemeClr val="accent4">
                    <a:lumMod val="20000"/>
                    <a:lumOff val="80000"/>
                  </a:schemeClr>
                </a:solidFill>
              </a:rPr>
              <a:t>partie 5 : Bonnes pratiques IGC</a:t>
            </a:r>
          </a:p>
          <a:p>
            <a:pPr eaLnBrk="1" hangingPunct="1">
              <a:buFontTx/>
              <a:buNone/>
              <a:defRPr/>
            </a:pPr>
            <a:endParaRPr lang="fr-FR" dirty="0" smtClean="0"/>
          </a:p>
          <a:p>
            <a:pPr eaLnBrk="1" hangingPunct="1">
              <a:defRPr/>
            </a:pPr>
            <a:endParaRPr lang="fr-FR" dirty="0" smtClean="0"/>
          </a:p>
        </p:txBody>
      </p:sp>
      <p:sp>
        <p:nvSpPr>
          <p:cNvPr id="27650"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4"/>
          <p:cNvSpPr>
            <a:spLocks noGrp="1" noChangeArrowheads="1"/>
          </p:cNvSpPr>
          <p:nvPr>
            <p:ph type="title"/>
          </p:nvPr>
        </p:nvSpPr>
        <p:spPr>
          <a:xfrm>
            <a:off x="432000" y="180000"/>
            <a:ext cx="7096125" cy="432000"/>
          </a:xfrm>
        </p:spPr>
        <p:txBody>
          <a:bodyPr/>
          <a:lstStyle/>
          <a:p>
            <a:pPr eaLnBrk="1" hangingPunct="1">
              <a:tabLst>
                <a:tab pos="3903663" algn="l"/>
              </a:tabLst>
            </a:pPr>
            <a:r>
              <a:rPr lang="fr-FR" dirty="0" smtClean="0"/>
              <a:t>Qu’est-ce que la cryptologie ?</a:t>
            </a:r>
          </a:p>
        </p:txBody>
      </p:sp>
      <p:sp>
        <p:nvSpPr>
          <p:cNvPr id="32" name="Text Box 3"/>
          <p:cNvSpPr txBox="1">
            <a:spLocks noChangeArrowheads="1"/>
          </p:cNvSpPr>
          <p:nvPr/>
        </p:nvSpPr>
        <p:spPr bwMode="auto">
          <a:xfrm>
            <a:off x="3027363" y="1439863"/>
            <a:ext cx="2520950" cy="457200"/>
          </a:xfrm>
          <a:prstGeom prst="rect">
            <a:avLst/>
          </a:prstGeom>
          <a:noFill/>
          <a:ln w="9525">
            <a:noFill/>
            <a:miter lim="800000"/>
            <a:headEnd/>
            <a:tailEnd/>
          </a:ln>
        </p:spPr>
        <p:txBody>
          <a:bodyPr>
            <a:spAutoFit/>
          </a:bodyPr>
          <a:lstStyle/>
          <a:p>
            <a:pPr algn="ctr">
              <a:spcBef>
                <a:spcPct val="50000"/>
              </a:spcBef>
              <a:defRPr/>
            </a:pPr>
            <a:r>
              <a:rPr lang="fr-FR" sz="2400" b="1" dirty="0">
                <a:latin typeface="+mn-lt"/>
              </a:rPr>
              <a:t>CRYPTOLOGIE</a:t>
            </a:r>
          </a:p>
        </p:txBody>
      </p:sp>
      <p:sp>
        <p:nvSpPr>
          <p:cNvPr id="33" name="Text Box 4"/>
          <p:cNvSpPr txBox="1">
            <a:spLocks noChangeArrowheads="1"/>
          </p:cNvSpPr>
          <p:nvPr/>
        </p:nvSpPr>
        <p:spPr bwMode="auto">
          <a:xfrm>
            <a:off x="974725" y="3036888"/>
            <a:ext cx="2843213" cy="457200"/>
          </a:xfrm>
          <a:prstGeom prst="rect">
            <a:avLst/>
          </a:prstGeom>
          <a:noFill/>
          <a:ln w="9525">
            <a:noFill/>
            <a:miter lim="800000"/>
            <a:headEnd/>
            <a:tailEnd/>
          </a:ln>
        </p:spPr>
        <p:txBody>
          <a:bodyPr wrap="none">
            <a:spAutoFit/>
          </a:bodyPr>
          <a:lstStyle/>
          <a:p>
            <a:pPr>
              <a:defRPr/>
            </a:pPr>
            <a:r>
              <a:rPr lang="fr-FR" sz="2400" b="1" dirty="0">
                <a:solidFill>
                  <a:schemeClr val="tx2"/>
                </a:solidFill>
                <a:latin typeface="+mn-lt"/>
              </a:rPr>
              <a:t>CRYPTOGRAPHIE</a:t>
            </a:r>
          </a:p>
        </p:txBody>
      </p:sp>
      <p:sp>
        <p:nvSpPr>
          <p:cNvPr id="34" name="Text Box 5"/>
          <p:cNvSpPr txBox="1">
            <a:spLocks noChangeArrowheads="1"/>
          </p:cNvSpPr>
          <p:nvPr/>
        </p:nvSpPr>
        <p:spPr bwMode="auto">
          <a:xfrm>
            <a:off x="4826000" y="3038475"/>
            <a:ext cx="2674938" cy="457200"/>
          </a:xfrm>
          <a:prstGeom prst="rect">
            <a:avLst/>
          </a:prstGeom>
          <a:noFill/>
          <a:ln w="9525">
            <a:noFill/>
            <a:miter lim="800000"/>
            <a:headEnd/>
            <a:tailEnd/>
          </a:ln>
        </p:spPr>
        <p:txBody>
          <a:bodyPr wrap="none">
            <a:spAutoFit/>
          </a:bodyPr>
          <a:lstStyle/>
          <a:p>
            <a:pPr>
              <a:defRPr/>
            </a:pPr>
            <a:r>
              <a:rPr lang="fr-FR" sz="2400" b="1" dirty="0">
                <a:solidFill>
                  <a:schemeClr val="accent4">
                    <a:lumMod val="50000"/>
                    <a:lumOff val="50000"/>
                  </a:schemeClr>
                </a:solidFill>
                <a:latin typeface="+mn-lt"/>
              </a:rPr>
              <a:t>CRYPTANALYSE</a:t>
            </a:r>
          </a:p>
        </p:txBody>
      </p:sp>
      <p:sp>
        <p:nvSpPr>
          <p:cNvPr id="36" name="Text Box 7"/>
          <p:cNvSpPr txBox="1">
            <a:spLocks noChangeArrowheads="1"/>
          </p:cNvSpPr>
          <p:nvPr/>
        </p:nvSpPr>
        <p:spPr bwMode="auto">
          <a:xfrm rot="5400000">
            <a:off x="3459956" y="2543969"/>
            <a:ext cx="1711325" cy="769938"/>
          </a:xfrm>
          <a:prstGeom prst="rect">
            <a:avLst/>
          </a:prstGeom>
          <a:noFill/>
          <a:ln w="9525">
            <a:noFill/>
            <a:miter lim="800000"/>
            <a:headEnd/>
            <a:tailEnd/>
          </a:ln>
        </p:spPr>
        <p:txBody>
          <a:bodyPr>
            <a:spAutoFit/>
          </a:bodyPr>
          <a:lstStyle/>
          <a:p>
            <a:pPr algn="ctr">
              <a:spcBef>
                <a:spcPct val="50000"/>
              </a:spcBef>
              <a:defRPr/>
            </a:pPr>
            <a:r>
              <a:rPr lang="fr-FR" sz="4400" b="1">
                <a:solidFill>
                  <a:srgbClr val="FF0000"/>
                </a:solidFill>
                <a:latin typeface="+mn-lt"/>
              </a:rPr>
              <a:t>=   +</a:t>
            </a:r>
          </a:p>
        </p:txBody>
      </p:sp>
      <p:sp>
        <p:nvSpPr>
          <p:cNvPr id="37" name="Text Box 9"/>
          <p:cNvSpPr txBox="1">
            <a:spLocks noChangeArrowheads="1"/>
          </p:cNvSpPr>
          <p:nvPr/>
        </p:nvSpPr>
        <p:spPr bwMode="auto">
          <a:xfrm>
            <a:off x="1903413" y="4721225"/>
            <a:ext cx="2157412" cy="831850"/>
          </a:xfrm>
          <a:prstGeom prst="rect">
            <a:avLst/>
          </a:prstGeom>
          <a:noFill/>
          <a:ln w="9525">
            <a:noFill/>
            <a:miter lim="800000"/>
            <a:headEnd/>
            <a:tailEnd/>
          </a:ln>
        </p:spPr>
        <p:txBody>
          <a:bodyPr>
            <a:spAutoFit/>
          </a:bodyPr>
          <a:lstStyle/>
          <a:p>
            <a:pPr>
              <a:defRPr/>
            </a:pPr>
            <a:r>
              <a:rPr lang="fr-FR" sz="2400" dirty="0">
                <a:solidFill>
                  <a:schemeClr val="tx2"/>
                </a:solidFill>
                <a:latin typeface="+mn-lt"/>
              </a:rPr>
              <a:t>Cryptographie</a:t>
            </a:r>
            <a:endParaRPr lang="fr-FR" sz="2400" dirty="0">
              <a:latin typeface="+mn-lt"/>
            </a:endParaRPr>
          </a:p>
          <a:p>
            <a:pPr>
              <a:defRPr/>
            </a:pPr>
            <a:r>
              <a:rPr lang="fr-FR" sz="2400" dirty="0">
                <a:solidFill>
                  <a:schemeClr val="accent4">
                    <a:lumMod val="50000"/>
                    <a:lumOff val="50000"/>
                  </a:schemeClr>
                </a:solidFill>
                <a:latin typeface="+mn-lt"/>
              </a:rPr>
              <a:t>Cryptanalyse</a:t>
            </a:r>
          </a:p>
        </p:txBody>
      </p:sp>
      <p:sp>
        <p:nvSpPr>
          <p:cNvPr id="10" name="Rectangle 9"/>
          <p:cNvSpPr/>
          <p:nvPr/>
        </p:nvSpPr>
        <p:spPr>
          <a:xfrm>
            <a:off x="2628900" y="1204913"/>
            <a:ext cx="3270250" cy="869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1" name="Text Box 9"/>
          <p:cNvSpPr txBox="1">
            <a:spLocks noChangeArrowheads="1"/>
          </p:cNvSpPr>
          <p:nvPr/>
        </p:nvSpPr>
        <p:spPr bwMode="auto">
          <a:xfrm>
            <a:off x="4667250" y="4732338"/>
            <a:ext cx="3411538" cy="831850"/>
          </a:xfrm>
          <a:prstGeom prst="rect">
            <a:avLst/>
          </a:prstGeom>
          <a:noFill/>
          <a:ln w="9525">
            <a:noFill/>
            <a:miter lim="800000"/>
            <a:headEnd/>
            <a:tailEnd/>
          </a:ln>
        </p:spPr>
        <p:txBody>
          <a:bodyPr>
            <a:spAutoFit/>
          </a:bodyPr>
          <a:lstStyle/>
          <a:p>
            <a:pPr>
              <a:defRPr/>
            </a:pPr>
            <a:r>
              <a:rPr lang="fr-FR" sz="2400" dirty="0">
                <a:latin typeface="+mn-lt"/>
              </a:rPr>
              <a:t>protection d’un système</a:t>
            </a:r>
          </a:p>
          <a:p>
            <a:pPr>
              <a:defRPr/>
            </a:pPr>
            <a:r>
              <a:rPr lang="fr-FR" sz="2400" dirty="0">
                <a:latin typeface="+mn-lt"/>
              </a:rPr>
              <a:t>attaque d’un système </a:t>
            </a:r>
          </a:p>
        </p:txBody>
      </p:sp>
      <p:sp>
        <p:nvSpPr>
          <p:cNvPr id="12" name="Text Box 9"/>
          <p:cNvSpPr txBox="1">
            <a:spLocks noChangeArrowheads="1"/>
          </p:cNvSpPr>
          <p:nvPr/>
        </p:nvSpPr>
        <p:spPr bwMode="auto">
          <a:xfrm>
            <a:off x="4133850" y="4770438"/>
            <a:ext cx="411163" cy="831850"/>
          </a:xfrm>
          <a:prstGeom prst="rect">
            <a:avLst/>
          </a:prstGeom>
          <a:noFill/>
          <a:ln w="9525">
            <a:noFill/>
            <a:miter lim="800000"/>
            <a:headEnd/>
            <a:tailEnd/>
          </a:ln>
        </p:spPr>
        <p:txBody>
          <a:bodyPr>
            <a:spAutoFit/>
          </a:bodyPr>
          <a:lstStyle/>
          <a:p>
            <a:pPr algn="ctr">
              <a:defRPr/>
            </a:pPr>
            <a:r>
              <a:rPr lang="fr-FR" sz="2400" dirty="0">
                <a:latin typeface="+mn-lt"/>
              </a:rPr>
              <a:t>=</a:t>
            </a:r>
          </a:p>
          <a:p>
            <a:pPr algn="ctr">
              <a:defRPr/>
            </a:pPr>
            <a:r>
              <a:rPr lang="fr-FR" sz="2400" dirty="0">
                <a:latin typeface="+mn-lt"/>
              </a:rPr>
              <a:t>=</a:t>
            </a:r>
          </a:p>
        </p:txBody>
      </p:sp>
      <p:sp>
        <p:nvSpPr>
          <p:cNvPr id="13"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heckerboard(across)">
                                      <p:cBhvr>
                                        <p:cTn id="7" dur="500"/>
                                        <p:tgtEl>
                                          <p:spTgt spid="3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checkerboard(across)">
                                      <p:cBhvr>
                                        <p:cTn id="13" dur="500"/>
                                        <p:tgtEl>
                                          <p:spTgt spid="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box(in)">
                                      <p:cBhvr>
                                        <p:cTn id="18" dur="500"/>
                                        <p:tgtEl>
                                          <p:spTgt spid="36"/>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ox(in)">
                                      <p:cBhvr>
                                        <p:cTn id="21" dur="500"/>
                                        <p:tgtEl>
                                          <p:spTgt spid="37"/>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i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6" grpId="0"/>
      <p:bldP spid="37"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solidFill>
                  <a:schemeClr val="tx2"/>
                </a:solidFill>
                <a:latin typeface="Helvetica 65 Medium" pitchFamily="34" charset="0"/>
              </a:rPr>
              <a:t>La cryptographie, dans quel but ?</a:t>
            </a:r>
            <a:endParaRPr lang="fr-FR" dirty="0" smtClean="0"/>
          </a:p>
        </p:txBody>
      </p:sp>
      <p:sp>
        <p:nvSpPr>
          <p:cNvPr id="11267" name="Rectangle 12"/>
          <p:cNvSpPr>
            <a:spLocks noGrp="1" noChangeArrowheads="1"/>
          </p:cNvSpPr>
          <p:nvPr>
            <p:ph idx="1"/>
          </p:nvPr>
        </p:nvSpPr>
        <p:spPr>
          <a:xfrm>
            <a:off x="317500" y="1366838"/>
            <a:ext cx="8359775" cy="4114800"/>
          </a:xfrm>
        </p:spPr>
        <p:txBody>
          <a:bodyPr/>
          <a:lstStyle/>
          <a:p>
            <a:pPr marL="0" indent="0" eaLnBrk="1" hangingPunct="1">
              <a:buFont typeface="Wingdings" pitchFamily="2" charset="2"/>
              <a:buNone/>
              <a:defRPr/>
            </a:pPr>
            <a:r>
              <a:rPr lang="fr-FR" dirty="0" smtClean="0"/>
              <a:t> </a:t>
            </a:r>
          </a:p>
          <a:p>
            <a:pPr marL="180000" indent="-180000" eaLnBrk="1" hangingPunct="1">
              <a:defRPr/>
            </a:pPr>
            <a:r>
              <a:rPr lang="fr-FR" dirty="0" smtClean="0"/>
              <a:t>La cryptologie permet d’assurer les fonctions de sécurité suivantes : </a:t>
            </a:r>
          </a:p>
          <a:p>
            <a:pPr marL="756000" lvl="1" indent="-288000">
              <a:spcAft>
                <a:spcPts val="30"/>
              </a:spcAft>
              <a:buClr>
                <a:schemeClr val="tx2"/>
              </a:buClr>
              <a:buSzPct val="100000"/>
              <a:defRPr/>
            </a:pPr>
            <a:r>
              <a:rPr lang="fr-FR" b="0" dirty="0" smtClean="0"/>
              <a:t>Confidentialité</a:t>
            </a:r>
          </a:p>
          <a:p>
            <a:pPr marL="756000" lvl="1" indent="-288000">
              <a:spcAft>
                <a:spcPts val="30"/>
              </a:spcAft>
              <a:buClr>
                <a:schemeClr val="tx2"/>
              </a:buClr>
              <a:buSzPct val="100000"/>
              <a:defRPr/>
            </a:pPr>
            <a:r>
              <a:rPr lang="fr-FR" b="0" dirty="0" smtClean="0"/>
              <a:t>Intégrité</a:t>
            </a:r>
          </a:p>
          <a:p>
            <a:pPr marL="756000" lvl="1" indent="-288000">
              <a:spcAft>
                <a:spcPts val="30"/>
              </a:spcAft>
              <a:buClr>
                <a:schemeClr val="tx2"/>
              </a:buClr>
              <a:buSzPct val="100000"/>
              <a:defRPr/>
            </a:pPr>
            <a:r>
              <a:rPr lang="fr-FR" b="0" dirty="0" smtClean="0"/>
              <a:t>Authentification</a:t>
            </a:r>
          </a:p>
          <a:p>
            <a:pPr marL="756000" lvl="1" indent="-288000">
              <a:spcAft>
                <a:spcPts val="30"/>
              </a:spcAft>
              <a:buClr>
                <a:schemeClr val="tx2"/>
              </a:buClr>
              <a:buSzPct val="100000"/>
              <a:defRPr/>
            </a:pPr>
            <a:r>
              <a:rPr lang="fr-FR" b="0" dirty="0" smtClean="0"/>
              <a:t>Non répudiation</a:t>
            </a:r>
          </a:p>
          <a:p>
            <a:pPr marL="181325" indent="-288000">
              <a:spcAft>
                <a:spcPts val="30"/>
              </a:spcAft>
              <a:defRPr/>
            </a:pPr>
            <a:endParaRPr lang="fr-FR" dirty="0" smtClean="0"/>
          </a:p>
          <a:p>
            <a:pPr marL="181325" indent="-180000">
              <a:spcAft>
                <a:spcPts val="60"/>
              </a:spcAft>
              <a:defRPr/>
            </a:pPr>
            <a:r>
              <a:rPr lang="fr-FR" dirty="0" smtClean="0"/>
              <a:t>La cryptologie ne permet pas d’assurer </a:t>
            </a:r>
            <a:r>
              <a:rPr lang="fr-FR" b="1" dirty="0" smtClean="0">
                <a:solidFill>
                  <a:schemeClr val="tx2"/>
                </a:solidFill>
              </a:rPr>
              <a:t>directement</a:t>
            </a:r>
            <a:r>
              <a:rPr lang="fr-FR" dirty="0" smtClean="0"/>
              <a:t> les fonctions de sécurité suivantes : </a:t>
            </a:r>
          </a:p>
          <a:p>
            <a:pPr marL="756000" lvl="1" indent="-288000">
              <a:spcAft>
                <a:spcPts val="60"/>
              </a:spcAft>
              <a:defRPr/>
            </a:pPr>
            <a:r>
              <a:rPr lang="fr-FR" b="0" dirty="0" smtClean="0"/>
              <a:t>Disponibilité</a:t>
            </a:r>
          </a:p>
          <a:p>
            <a:pPr marL="756000" lvl="1" indent="-288000">
              <a:spcAft>
                <a:spcPts val="60"/>
              </a:spcAft>
              <a:defRPr/>
            </a:pPr>
            <a:r>
              <a:rPr lang="fr-FR" dirty="0" smtClean="0"/>
              <a:t>Contrôles des accès</a:t>
            </a:r>
          </a:p>
          <a:p>
            <a:pPr marL="756000" lvl="1" indent="-288000">
              <a:spcAft>
                <a:spcPts val="60"/>
              </a:spcAft>
              <a:defRPr/>
            </a:pPr>
            <a:r>
              <a:rPr lang="fr-FR" b="0" dirty="0" smtClean="0"/>
              <a:t>Contrôles des flux</a:t>
            </a:r>
          </a:p>
          <a:p>
            <a:pPr marL="0" lvl="1" indent="0" eaLnBrk="1" hangingPunct="1">
              <a:spcAft>
                <a:spcPct val="50000"/>
              </a:spcAft>
              <a:buClr>
                <a:schemeClr val="tx2"/>
              </a:buClr>
              <a:buSzPct val="70000"/>
              <a:buFontTx/>
              <a:buNone/>
              <a:defRPr/>
            </a:pPr>
            <a:r>
              <a:rPr lang="fr-FR" dirty="0" smtClean="0"/>
              <a:t>    </a:t>
            </a:r>
            <a:endParaRPr lang="fr-FR" sz="2000" dirty="0" smtClean="0"/>
          </a:p>
        </p:txBody>
      </p:sp>
      <p:sp>
        <p:nvSpPr>
          <p:cNvPr id="3174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ensées 78"/>
          <p:cNvSpPr/>
          <p:nvPr/>
        </p:nvSpPr>
        <p:spPr>
          <a:xfrm>
            <a:off x="5938838" y="4879975"/>
            <a:ext cx="3059112" cy="1225550"/>
          </a:xfrm>
          <a:prstGeom prst="cloudCallout">
            <a:avLst>
              <a:gd name="adj1" fmla="val -71927"/>
              <a:gd name="adj2" fmla="val 1290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000" dirty="0"/>
              <a:t> </a:t>
            </a:r>
          </a:p>
          <a:p>
            <a:pPr algn="ctr">
              <a:defRPr/>
            </a:pPr>
            <a:endParaRPr lang="fr-FR" sz="1000" dirty="0"/>
          </a:p>
          <a:p>
            <a:pPr algn="ctr">
              <a:defRPr/>
            </a:pPr>
            <a:r>
              <a:rPr lang="fr-FR" sz="1000" dirty="0">
                <a:solidFill>
                  <a:schemeClr val="tx1"/>
                </a:solidFill>
              </a:rPr>
              <a:t>µ$#</a:t>
            </a:r>
            <a:r>
              <a:rPr lang="fr-FR" sz="1000" dirty="0" err="1">
                <a:solidFill>
                  <a:schemeClr val="tx1"/>
                </a:solidFill>
              </a:rPr>
              <a:t>mlskd</a:t>
            </a:r>
            <a:r>
              <a:rPr lang="fr-FR" sz="1000" dirty="0">
                <a:solidFill>
                  <a:schemeClr val="tx1"/>
                </a:solidFill>
              </a:rPr>
              <a:t>£==159}@1’ »’</a:t>
            </a:r>
            <a:r>
              <a:rPr lang="fr-FR" sz="1000" dirty="0" err="1">
                <a:solidFill>
                  <a:schemeClr val="tx1"/>
                </a:solidFill>
              </a:rPr>
              <a:t>lkjf</a:t>
            </a:r>
            <a:r>
              <a:rPr lang="fr-FR" sz="1000" dirty="0">
                <a:solidFill>
                  <a:schemeClr val="tx1"/>
                </a:solidFill>
              </a:rPr>
              <a:t>..</a:t>
            </a:r>
          </a:p>
          <a:p>
            <a:pPr algn="ctr">
              <a:defRPr/>
            </a:pPr>
            <a:r>
              <a:rPr lang="fr-FR" sz="1000" dirty="0" err="1">
                <a:solidFill>
                  <a:schemeClr val="tx1"/>
                </a:solidFill>
              </a:rPr>
              <a:t>Sqmlkjfe</a:t>
            </a:r>
            <a:r>
              <a:rPr lang="fr-FR" sz="1000" dirty="0">
                <a:solidFill>
                  <a:schemeClr val="tx1"/>
                </a:solidFill>
              </a:rPr>
              <a:t>£¤{]</a:t>
            </a:r>
          </a:p>
          <a:p>
            <a:pPr algn="ctr">
              <a:defRPr/>
            </a:pPr>
            <a:endParaRPr lang="fr-FR" dirty="0"/>
          </a:p>
        </p:txBody>
      </p:sp>
      <p:sp>
        <p:nvSpPr>
          <p:cNvPr id="3379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6" name="Text Box 4"/>
          <p:cNvSpPr txBox="1">
            <a:spLocks noChangeArrowheads="1"/>
          </p:cNvSpPr>
          <p:nvPr/>
        </p:nvSpPr>
        <p:spPr bwMode="auto">
          <a:xfrm>
            <a:off x="579438" y="1931988"/>
            <a:ext cx="8135937" cy="1016000"/>
          </a:xfrm>
          <a:prstGeom prst="rect">
            <a:avLst/>
          </a:prstGeom>
          <a:noFill/>
          <a:ln w="9525">
            <a:noFill/>
            <a:miter lim="800000"/>
            <a:headEnd/>
            <a:tailEnd/>
          </a:ln>
          <a:effectLst/>
        </p:spPr>
        <p:txBody>
          <a:bodyPr>
            <a:spAutoFit/>
          </a:bodyPr>
          <a:lstStyle/>
          <a:p>
            <a:pPr algn="just">
              <a:spcBef>
                <a:spcPct val="50000"/>
              </a:spcBef>
              <a:defRPr/>
            </a:pPr>
            <a:r>
              <a:rPr lang="fr-FR" dirty="0">
                <a:latin typeface="+mn-lt"/>
              </a:rPr>
              <a:t>Permettre à Alice et Bob de communiquer au travers d’un canal peu sûr de telle sorte qu’un opposant, Oscar, ne puisse pas </a:t>
            </a:r>
            <a:r>
              <a:rPr lang="fr-FR" b="1" dirty="0">
                <a:solidFill>
                  <a:srgbClr val="FF0000"/>
                </a:solidFill>
                <a:latin typeface="+mn-lt"/>
              </a:rPr>
              <a:t>comprendre</a:t>
            </a:r>
            <a:r>
              <a:rPr lang="fr-FR" dirty="0">
                <a:latin typeface="+mn-lt"/>
              </a:rPr>
              <a:t> ce qui est échangé.</a:t>
            </a:r>
          </a:p>
        </p:txBody>
      </p:sp>
      <p:sp>
        <p:nvSpPr>
          <p:cNvPr id="33796" name="Rectangle 6"/>
          <p:cNvSpPr>
            <a:spLocks noChangeArrowheads="1"/>
          </p:cNvSpPr>
          <p:nvPr/>
        </p:nvSpPr>
        <p:spPr bwMode="auto">
          <a:xfrm>
            <a:off x="730250" y="1216025"/>
            <a:ext cx="7288213" cy="396875"/>
          </a:xfrm>
          <a:prstGeom prst="rect">
            <a:avLst/>
          </a:prstGeom>
          <a:noFill/>
          <a:ln w="9525">
            <a:noFill/>
            <a:miter lim="800000"/>
            <a:headEnd/>
            <a:tailEnd/>
          </a:ln>
        </p:spPr>
        <p:txBody>
          <a:bodyPr>
            <a:spAutoFit/>
          </a:bodyPr>
          <a:lstStyle/>
          <a:p>
            <a:pPr>
              <a:buFont typeface="Wingdings" pitchFamily="2" charset="2"/>
              <a:buNone/>
            </a:pPr>
            <a:r>
              <a:rPr lang="fr-FR" b="1">
                <a:solidFill>
                  <a:schemeClr val="tx2"/>
                </a:solidFill>
              </a:rPr>
              <a:t>Confidentialité des données : </a:t>
            </a:r>
          </a:p>
        </p:txBody>
      </p:sp>
      <p:pic>
        <p:nvPicPr>
          <p:cNvPr id="33797" name="Picture 2" descr="E:\RNVN8938\Documents\Recherches\icones\user_female.png"/>
          <p:cNvPicPr>
            <a:picLocks noChangeAspect="1" noChangeArrowheads="1"/>
          </p:cNvPicPr>
          <p:nvPr/>
        </p:nvPicPr>
        <p:blipFill>
          <a:blip r:embed="rId3" cstate="print"/>
          <a:srcRect/>
          <a:stretch>
            <a:fillRect/>
          </a:stretch>
        </p:blipFill>
        <p:spPr bwMode="auto">
          <a:xfrm>
            <a:off x="927100" y="3562350"/>
            <a:ext cx="1219200" cy="1219200"/>
          </a:xfrm>
          <a:prstGeom prst="rect">
            <a:avLst/>
          </a:prstGeom>
          <a:noFill/>
          <a:ln w="9525">
            <a:noFill/>
            <a:miter lim="800000"/>
            <a:headEnd/>
            <a:tailEnd/>
          </a:ln>
        </p:spPr>
      </p:pic>
      <p:pic>
        <p:nvPicPr>
          <p:cNvPr id="33798" name="Picture 3" descr="E:\RNVN8938\Documents\Recherches\icones\User.png"/>
          <p:cNvPicPr>
            <a:picLocks noChangeAspect="1" noChangeArrowheads="1"/>
          </p:cNvPicPr>
          <p:nvPr/>
        </p:nvPicPr>
        <p:blipFill>
          <a:blip r:embed="rId4" cstate="print"/>
          <a:srcRect/>
          <a:stretch>
            <a:fillRect/>
          </a:stretch>
        </p:blipFill>
        <p:spPr bwMode="auto">
          <a:xfrm>
            <a:off x="7404100" y="3611563"/>
            <a:ext cx="1219200" cy="1219200"/>
          </a:xfrm>
          <a:prstGeom prst="rect">
            <a:avLst/>
          </a:prstGeom>
          <a:noFill/>
          <a:ln w="9525">
            <a:noFill/>
            <a:miter lim="800000"/>
            <a:headEnd/>
            <a:tailEnd/>
          </a:ln>
        </p:spPr>
      </p:pic>
      <p:pic>
        <p:nvPicPr>
          <p:cNvPr id="33799" name="Picture 4" descr="E:\RNVN8938\Documents\Recherches\icones\intruder.png"/>
          <p:cNvPicPr>
            <a:picLocks noChangeAspect="1" noChangeArrowheads="1"/>
          </p:cNvPicPr>
          <p:nvPr/>
        </p:nvPicPr>
        <p:blipFill>
          <a:blip r:embed="rId5" cstate="print"/>
          <a:srcRect/>
          <a:stretch>
            <a:fillRect/>
          </a:stretch>
        </p:blipFill>
        <p:spPr bwMode="auto">
          <a:xfrm>
            <a:off x="4132263" y="5006975"/>
            <a:ext cx="1219200" cy="1219200"/>
          </a:xfrm>
          <a:prstGeom prst="rect">
            <a:avLst/>
          </a:prstGeom>
          <a:noFill/>
          <a:ln w="9525">
            <a:noFill/>
            <a:miter lim="800000"/>
            <a:headEnd/>
            <a:tailEnd/>
          </a:ln>
        </p:spPr>
      </p:pic>
      <p:cxnSp>
        <p:nvCxnSpPr>
          <p:cNvPr id="15" name="Connecteur droit avec flèche 14"/>
          <p:cNvCxnSpPr/>
          <p:nvPr/>
        </p:nvCxnSpPr>
        <p:spPr>
          <a:xfrm>
            <a:off x="2039938" y="4378325"/>
            <a:ext cx="525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H="1">
            <a:off x="4708525" y="4387850"/>
            <a:ext cx="0" cy="592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V="1">
            <a:off x="1987550" y="4391025"/>
            <a:ext cx="5338763"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à coins arrondis 46"/>
          <p:cNvSpPr/>
          <p:nvPr/>
        </p:nvSpPr>
        <p:spPr>
          <a:xfrm>
            <a:off x="2830513" y="2884488"/>
            <a:ext cx="4114800" cy="1089025"/>
          </a:xfrm>
          <a:prstGeom prst="wedgeRoundRectCallout">
            <a:avLst>
              <a:gd name="adj1" fmla="val -20833"/>
              <a:gd name="adj2" fmla="val 7780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endParaRPr lang="fr-FR" sz="1400" dirty="0"/>
          </a:p>
          <a:p>
            <a:pPr algn="ctr">
              <a:defRPr/>
            </a:pPr>
            <a:r>
              <a:rPr lang="fr-FR" sz="1200" dirty="0">
                <a:solidFill>
                  <a:schemeClr val="accent1"/>
                </a:solidFill>
              </a:rPr>
              <a:t>« Le département d’état niera blablabla…</a:t>
            </a:r>
          </a:p>
          <a:p>
            <a:pPr algn="ctr">
              <a:defRPr/>
            </a:pPr>
            <a:r>
              <a:rPr lang="fr-FR" sz="1200" dirty="0">
                <a:solidFill>
                  <a:schemeClr val="accent1"/>
                </a:solidFill>
              </a:rPr>
              <a:t>Ce message s’autodétruira dans 5 secondes »</a:t>
            </a:r>
          </a:p>
          <a:p>
            <a:pPr algn="ctr">
              <a:defRPr/>
            </a:pPr>
            <a:endParaRPr lang="fr-FR" dirty="0"/>
          </a:p>
        </p:txBody>
      </p:sp>
      <p:sp>
        <p:nvSpPr>
          <p:cNvPr id="76" name="Pensées 75"/>
          <p:cNvSpPr/>
          <p:nvPr/>
        </p:nvSpPr>
        <p:spPr>
          <a:xfrm>
            <a:off x="5938838" y="4894263"/>
            <a:ext cx="3059112" cy="1225550"/>
          </a:xfrm>
          <a:prstGeom prst="cloudCallout">
            <a:avLst>
              <a:gd name="adj1" fmla="val -70973"/>
              <a:gd name="adj2" fmla="val 11321"/>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1000" dirty="0"/>
              <a:t> </a:t>
            </a:r>
          </a:p>
          <a:p>
            <a:pPr algn="ctr">
              <a:defRPr/>
            </a:pPr>
            <a:endParaRPr lang="fr-FR" sz="1000" dirty="0"/>
          </a:p>
          <a:p>
            <a:pPr algn="ctr">
              <a:defRPr/>
            </a:pPr>
            <a:r>
              <a:rPr lang="fr-FR" sz="1000" dirty="0">
                <a:solidFill>
                  <a:schemeClr val="tx1"/>
                </a:solidFill>
              </a:rPr>
              <a:t>« Le département d’état niera blablabla…</a:t>
            </a:r>
          </a:p>
          <a:p>
            <a:pPr algn="ctr">
              <a:defRPr/>
            </a:pPr>
            <a:r>
              <a:rPr lang="fr-FR" sz="1000" dirty="0">
                <a:solidFill>
                  <a:schemeClr val="tx1"/>
                </a:solidFill>
              </a:rPr>
              <a:t>Ce message s’autodétruira dans 5 secondes »</a:t>
            </a:r>
          </a:p>
          <a:p>
            <a:pPr algn="ctr">
              <a:defRPr/>
            </a:pPr>
            <a:endParaRPr lang="fr-FR" dirty="0"/>
          </a:p>
        </p:txBody>
      </p:sp>
      <p:sp>
        <p:nvSpPr>
          <p:cNvPr id="33806" name="ZoneTexte 79"/>
          <p:cNvSpPr txBox="1">
            <a:spLocks noChangeArrowheads="1"/>
          </p:cNvSpPr>
          <p:nvPr/>
        </p:nvSpPr>
        <p:spPr bwMode="auto">
          <a:xfrm>
            <a:off x="330200" y="3700463"/>
            <a:ext cx="741363" cy="400050"/>
          </a:xfrm>
          <a:prstGeom prst="rect">
            <a:avLst/>
          </a:prstGeom>
          <a:noFill/>
          <a:ln w="9525">
            <a:noFill/>
            <a:miter lim="800000"/>
            <a:headEnd/>
            <a:tailEnd/>
          </a:ln>
        </p:spPr>
        <p:txBody>
          <a:bodyPr wrap="none">
            <a:spAutoFit/>
          </a:bodyPr>
          <a:lstStyle/>
          <a:p>
            <a:r>
              <a:rPr lang="fr-FR"/>
              <a:t>Alice</a:t>
            </a:r>
          </a:p>
        </p:txBody>
      </p:sp>
      <p:sp>
        <p:nvSpPr>
          <p:cNvPr id="33807" name="ZoneTexte 80"/>
          <p:cNvSpPr txBox="1">
            <a:spLocks noChangeArrowheads="1"/>
          </p:cNvSpPr>
          <p:nvPr/>
        </p:nvSpPr>
        <p:spPr bwMode="auto">
          <a:xfrm>
            <a:off x="8232775" y="3660775"/>
            <a:ext cx="641350" cy="400050"/>
          </a:xfrm>
          <a:prstGeom prst="rect">
            <a:avLst/>
          </a:prstGeom>
          <a:noFill/>
          <a:ln w="9525">
            <a:noFill/>
            <a:miter lim="800000"/>
            <a:headEnd/>
            <a:tailEnd/>
          </a:ln>
        </p:spPr>
        <p:txBody>
          <a:bodyPr wrap="none">
            <a:spAutoFit/>
          </a:bodyPr>
          <a:lstStyle/>
          <a:p>
            <a:r>
              <a:rPr lang="fr-FR"/>
              <a:t>Bob</a:t>
            </a:r>
          </a:p>
        </p:txBody>
      </p:sp>
      <p:sp>
        <p:nvSpPr>
          <p:cNvPr id="33808" name="ZoneTexte 81"/>
          <p:cNvSpPr txBox="1">
            <a:spLocks noChangeArrowheads="1"/>
          </p:cNvSpPr>
          <p:nvPr/>
        </p:nvSpPr>
        <p:spPr bwMode="auto">
          <a:xfrm>
            <a:off x="3395663" y="5535613"/>
            <a:ext cx="868362" cy="400050"/>
          </a:xfrm>
          <a:prstGeom prst="rect">
            <a:avLst/>
          </a:prstGeom>
          <a:noFill/>
          <a:ln w="9525">
            <a:noFill/>
            <a:miter lim="800000"/>
            <a:headEnd/>
            <a:tailEnd/>
          </a:ln>
        </p:spPr>
        <p:txBody>
          <a:bodyPr wrap="none">
            <a:spAutoFit/>
          </a:bodyPr>
          <a:lstStyle/>
          <a:p>
            <a:r>
              <a:rPr lang="fr-FR"/>
              <a:t>Oscar</a:t>
            </a:r>
          </a:p>
        </p:txBody>
      </p:sp>
      <p:sp>
        <p:nvSpPr>
          <p:cNvPr id="20"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solidFill>
                  <a:schemeClr val="tx2"/>
                </a:solidFill>
                <a:latin typeface="Helvetica 65 Medium" pitchFamily="34" charset="0"/>
              </a:rPr>
              <a:t>La cryptographie, dans quel but ?</a:t>
            </a:r>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xit" presetSubtype="0" fill="hold" grpId="0" nodeType="clickEffect">
                                  <p:stCondLst>
                                    <p:cond delay="0"/>
                                  </p:stCondLst>
                                  <p:childTnLst>
                                    <p:anim calcmode="lin" valueType="num">
                                      <p:cBhvr>
                                        <p:cTn id="12" dur="1000"/>
                                        <p:tgtEl>
                                          <p:spTgt spid="76"/>
                                        </p:tgtEl>
                                        <p:attrNameLst>
                                          <p:attrName>ppt_w</p:attrName>
                                        </p:attrNameLst>
                                      </p:cBhvr>
                                      <p:tavLst>
                                        <p:tav tm="0">
                                          <p:val>
                                            <p:strVal val="ppt_w"/>
                                          </p:val>
                                        </p:tav>
                                        <p:tav tm="100000">
                                          <p:val>
                                            <p:strVal val="ppt_w*0.70"/>
                                          </p:val>
                                        </p:tav>
                                      </p:tavLst>
                                    </p:anim>
                                    <p:anim calcmode="lin" valueType="num">
                                      <p:cBhvr>
                                        <p:cTn id="13" dur="1000"/>
                                        <p:tgtEl>
                                          <p:spTgt spid="76"/>
                                        </p:tgtEl>
                                        <p:attrNameLst>
                                          <p:attrName>ppt_h</p:attrName>
                                        </p:attrNameLst>
                                      </p:cBhvr>
                                      <p:tavLst>
                                        <p:tav tm="0">
                                          <p:val>
                                            <p:strVal val="ppt_h"/>
                                          </p:val>
                                        </p:tav>
                                        <p:tav tm="100000">
                                          <p:val>
                                            <p:strVal val="ppt_h"/>
                                          </p:val>
                                        </p:tav>
                                      </p:tavLst>
                                    </p:anim>
                                    <p:animEffect transition="out" filter="fade">
                                      <p:cBhvr>
                                        <p:cTn id="14" dur="1000"/>
                                        <p:tgtEl>
                                          <p:spTgt spid="76"/>
                                        </p:tgtEl>
                                      </p:cBhvr>
                                    </p:animEffect>
                                    <p:set>
                                      <p:cBhvr>
                                        <p:cTn id="15" dur="1" fill="hold">
                                          <p:stCondLst>
                                            <p:cond delay="999"/>
                                          </p:stCondLst>
                                        </p:cTn>
                                        <p:tgtEl>
                                          <p:spTgt spid="76"/>
                                        </p:tgtEl>
                                        <p:attrNameLst>
                                          <p:attrName>style.visibility</p:attrName>
                                        </p:attrNameLst>
                                      </p:cBhvr>
                                      <p:to>
                                        <p:strVal val="hidden"/>
                                      </p:to>
                                    </p:set>
                                  </p:childTnLst>
                                </p:cTn>
                              </p:par>
                              <p:par>
                                <p:cTn id="16" presetID="53" presetClass="entr" presetSubtype="0" fill="hold" grpId="0" nodeType="withEffect">
                                  <p:stCondLst>
                                    <p:cond delay="0"/>
                                  </p:stCondLst>
                                  <p:childTnLst>
                                    <p:set>
                                      <p:cBhvr>
                                        <p:cTn id="17" dur="1" fill="hold">
                                          <p:stCondLst>
                                            <p:cond delay="0"/>
                                          </p:stCondLst>
                                        </p:cTn>
                                        <p:tgtEl>
                                          <p:spTgt spid="79"/>
                                        </p:tgtEl>
                                        <p:attrNameLst>
                                          <p:attrName>style.visibility</p:attrName>
                                        </p:attrNameLst>
                                      </p:cBhvr>
                                      <p:to>
                                        <p:strVal val="visible"/>
                                      </p:to>
                                    </p:set>
                                    <p:anim calcmode="lin" valueType="num">
                                      <p:cBhvr>
                                        <p:cTn id="18" dur="500" fill="hold"/>
                                        <p:tgtEl>
                                          <p:spTgt spid="79"/>
                                        </p:tgtEl>
                                        <p:attrNameLst>
                                          <p:attrName>ppt_w</p:attrName>
                                        </p:attrNameLst>
                                      </p:cBhvr>
                                      <p:tavLst>
                                        <p:tav tm="0">
                                          <p:val>
                                            <p:fltVal val="0"/>
                                          </p:val>
                                        </p:tav>
                                        <p:tav tm="100000">
                                          <p:val>
                                            <p:strVal val="#ppt_w"/>
                                          </p:val>
                                        </p:tav>
                                      </p:tavLst>
                                    </p:anim>
                                    <p:anim calcmode="lin" valueType="num">
                                      <p:cBhvr>
                                        <p:cTn id="19" dur="500" fill="hold"/>
                                        <p:tgtEl>
                                          <p:spTgt spid="79"/>
                                        </p:tgtEl>
                                        <p:attrNameLst>
                                          <p:attrName>ppt_h</p:attrName>
                                        </p:attrNameLst>
                                      </p:cBhvr>
                                      <p:tavLst>
                                        <p:tav tm="0">
                                          <p:val>
                                            <p:fltVal val="0"/>
                                          </p:val>
                                        </p:tav>
                                        <p:tav tm="100000">
                                          <p:val>
                                            <p:strVal val="#ppt_h"/>
                                          </p:val>
                                        </p:tav>
                                      </p:tavLst>
                                    </p:anim>
                                    <p:animEffect transition="in" filter="fade">
                                      <p:cBhvr>
                                        <p:cTn id="2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6" name="Text Box 4"/>
          <p:cNvSpPr txBox="1">
            <a:spLocks noChangeArrowheads="1"/>
          </p:cNvSpPr>
          <p:nvPr/>
        </p:nvSpPr>
        <p:spPr bwMode="auto">
          <a:xfrm>
            <a:off x="579438" y="1931988"/>
            <a:ext cx="8135937" cy="1016000"/>
          </a:xfrm>
          <a:prstGeom prst="rect">
            <a:avLst/>
          </a:prstGeom>
          <a:noFill/>
          <a:ln w="9525">
            <a:noFill/>
            <a:miter lim="800000"/>
            <a:headEnd/>
            <a:tailEnd/>
          </a:ln>
          <a:effectLst/>
        </p:spPr>
        <p:txBody>
          <a:bodyPr>
            <a:spAutoFit/>
          </a:bodyPr>
          <a:lstStyle/>
          <a:p>
            <a:pPr algn="just">
              <a:spcBef>
                <a:spcPct val="50000"/>
              </a:spcBef>
              <a:defRPr/>
            </a:pPr>
            <a:r>
              <a:rPr lang="fr-FR" dirty="0">
                <a:latin typeface="+mn-lt"/>
              </a:rPr>
              <a:t>Permettre à Alice et Bob de communiquer au travers d’un canal peu sûr de telle sorte qu’un opposant, Oscar, ne puisse pas </a:t>
            </a:r>
            <a:r>
              <a:rPr lang="fr-FR" b="1" dirty="0">
                <a:solidFill>
                  <a:srgbClr val="FF0000"/>
                </a:solidFill>
                <a:latin typeface="+mn-lt"/>
              </a:rPr>
              <a:t>modifier</a:t>
            </a:r>
            <a:r>
              <a:rPr lang="fr-FR" dirty="0">
                <a:latin typeface="+mn-lt"/>
              </a:rPr>
              <a:t> ce qui est échangé.</a:t>
            </a:r>
          </a:p>
        </p:txBody>
      </p:sp>
      <p:sp>
        <p:nvSpPr>
          <p:cNvPr id="35844" name="Rectangle 6"/>
          <p:cNvSpPr>
            <a:spLocks noChangeArrowheads="1"/>
          </p:cNvSpPr>
          <p:nvPr/>
        </p:nvSpPr>
        <p:spPr bwMode="auto">
          <a:xfrm>
            <a:off x="730250" y="1216025"/>
            <a:ext cx="7288213" cy="396875"/>
          </a:xfrm>
          <a:prstGeom prst="rect">
            <a:avLst/>
          </a:prstGeom>
          <a:noFill/>
          <a:ln w="9525">
            <a:noFill/>
            <a:miter lim="800000"/>
            <a:headEnd/>
            <a:tailEnd/>
          </a:ln>
        </p:spPr>
        <p:txBody>
          <a:bodyPr>
            <a:spAutoFit/>
          </a:bodyPr>
          <a:lstStyle/>
          <a:p>
            <a:r>
              <a:rPr lang="fr-FR" b="1">
                <a:solidFill>
                  <a:schemeClr val="tx2"/>
                </a:solidFill>
              </a:rPr>
              <a:t>Intégrité des données : </a:t>
            </a:r>
          </a:p>
        </p:txBody>
      </p:sp>
      <p:pic>
        <p:nvPicPr>
          <p:cNvPr id="35845" name="Picture 2" descr="E:\RNVN8938\Documents\Recherches\icones\user_female.png"/>
          <p:cNvPicPr>
            <a:picLocks noChangeAspect="1" noChangeArrowheads="1"/>
          </p:cNvPicPr>
          <p:nvPr/>
        </p:nvPicPr>
        <p:blipFill>
          <a:blip r:embed="rId3" cstate="print"/>
          <a:srcRect/>
          <a:stretch>
            <a:fillRect/>
          </a:stretch>
        </p:blipFill>
        <p:spPr bwMode="auto">
          <a:xfrm>
            <a:off x="927100" y="3562350"/>
            <a:ext cx="1219200" cy="1219200"/>
          </a:xfrm>
          <a:prstGeom prst="rect">
            <a:avLst/>
          </a:prstGeom>
          <a:noFill/>
          <a:ln w="9525">
            <a:noFill/>
            <a:miter lim="800000"/>
            <a:headEnd/>
            <a:tailEnd/>
          </a:ln>
        </p:spPr>
      </p:pic>
      <p:pic>
        <p:nvPicPr>
          <p:cNvPr id="35846" name="Picture 3" descr="E:\RNVN8938\Documents\Recherches\icones\User.png"/>
          <p:cNvPicPr>
            <a:picLocks noChangeAspect="1" noChangeArrowheads="1"/>
          </p:cNvPicPr>
          <p:nvPr/>
        </p:nvPicPr>
        <p:blipFill>
          <a:blip r:embed="rId4" cstate="print"/>
          <a:srcRect/>
          <a:stretch>
            <a:fillRect/>
          </a:stretch>
        </p:blipFill>
        <p:spPr bwMode="auto">
          <a:xfrm>
            <a:off x="7404100" y="3611563"/>
            <a:ext cx="1219200" cy="1219200"/>
          </a:xfrm>
          <a:prstGeom prst="rect">
            <a:avLst/>
          </a:prstGeom>
          <a:noFill/>
          <a:ln w="9525">
            <a:noFill/>
            <a:miter lim="800000"/>
            <a:headEnd/>
            <a:tailEnd/>
          </a:ln>
        </p:spPr>
      </p:pic>
      <p:cxnSp>
        <p:nvCxnSpPr>
          <p:cNvPr id="15" name="Connecteur droit avec flèche 14"/>
          <p:cNvCxnSpPr/>
          <p:nvPr/>
        </p:nvCxnSpPr>
        <p:spPr>
          <a:xfrm>
            <a:off x="4968000" y="4667250"/>
            <a:ext cx="24558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à coins arrondis 46"/>
          <p:cNvSpPr/>
          <p:nvPr/>
        </p:nvSpPr>
        <p:spPr>
          <a:xfrm>
            <a:off x="2300288" y="3465513"/>
            <a:ext cx="2079625" cy="884237"/>
          </a:xfrm>
          <a:prstGeom prst="wedgeRoundRectCallout">
            <a:avLst>
              <a:gd name="adj1" fmla="val -20833"/>
              <a:gd name="adj2" fmla="val 7780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endParaRPr lang="fr-FR" sz="1400" dirty="0"/>
          </a:p>
          <a:p>
            <a:pPr algn="ctr">
              <a:defRPr/>
            </a:pPr>
            <a:r>
              <a:rPr lang="fr-FR" sz="1200" b="1" dirty="0">
                <a:solidFill>
                  <a:schemeClr val="accent1"/>
                </a:solidFill>
              </a:rPr>
              <a:t>« Dépêchez-vous »</a:t>
            </a:r>
          </a:p>
          <a:p>
            <a:pPr algn="ctr">
              <a:defRPr/>
            </a:pPr>
            <a:endParaRPr lang="fr-FR" dirty="0"/>
          </a:p>
        </p:txBody>
      </p:sp>
      <p:cxnSp>
        <p:nvCxnSpPr>
          <p:cNvPr id="18" name="Connecteur droit avec flèche 17"/>
          <p:cNvCxnSpPr/>
          <p:nvPr/>
        </p:nvCxnSpPr>
        <p:spPr>
          <a:xfrm>
            <a:off x="2124000" y="4678363"/>
            <a:ext cx="2360613"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1" name="Rectangle à coins arrondis 20"/>
          <p:cNvSpPr/>
          <p:nvPr/>
        </p:nvSpPr>
        <p:spPr>
          <a:xfrm>
            <a:off x="4983163" y="3436938"/>
            <a:ext cx="2079625" cy="884237"/>
          </a:xfrm>
          <a:prstGeom prst="wedgeRoundRectCallout">
            <a:avLst>
              <a:gd name="adj1" fmla="val -20833"/>
              <a:gd name="adj2" fmla="val 7780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endParaRPr lang="fr-FR" sz="1400" dirty="0"/>
          </a:p>
          <a:p>
            <a:pPr algn="ctr">
              <a:defRPr/>
            </a:pPr>
            <a:r>
              <a:rPr lang="fr-FR" sz="1200" b="1" dirty="0">
                <a:solidFill>
                  <a:schemeClr val="accent1"/>
                </a:solidFill>
              </a:rPr>
              <a:t>« Détendez-vous »</a:t>
            </a:r>
          </a:p>
          <a:p>
            <a:pPr algn="ctr">
              <a:defRPr/>
            </a:pPr>
            <a:endParaRPr lang="fr-FR" dirty="0"/>
          </a:p>
        </p:txBody>
      </p:sp>
      <p:cxnSp>
        <p:nvCxnSpPr>
          <p:cNvPr id="33" name="Connecteur droit 32"/>
          <p:cNvCxnSpPr/>
          <p:nvPr/>
        </p:nvCxnSpPr>
        <p:spPr>
          <a:xfrm>
            <a:off x="4476750" y="4678363"/>
            <a:ext cx="222250" cy="393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V="1">
            <a:off x="4752975" y="4678363"/>
            <a:ext cx="223838" cy="403225"/>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60" name="Pensées 59"/>
          <p:cNvSpPr/>
          <p:nvPr/>
        </p:nvSpPr>
        <p:spPr>
          <a:xfrm>
            <a:off x="7964488" y="2754313"/>
            <a:ext cx="966787" cy="563562"/>
          </a:xfrm>
          <a:prstGeom prst="cloudCallout">
            <a:avLst>
              <a:gd name="adj1" fmla="val -35119"/>
              <a:gd name="adj2" fmla="val 90802"/>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solidFill>
                  <a:schemeClr val="tx1"/>
                </a:solidFill>
              </a:rPr>
              <a:t>???</a:t>
            </a:r>
          </a:p>
        </p:txBody>
      </p:sp>
      <p:sp>
        <p:nvSpPr>
          <p:cNvPr id="61" name="Rectangle 60"/>
          <p:cNvSpPr/>
          <p:nvPr/>
        </p:nvSpPr>
        <p:spPr>
          <a:xfrm>
            <a:off x="4103688" y="3551238"/>
            <a:ext cx="203200" cy="701675"/>
          </a:xfrm>
          <a:prstGeom prst="rect">
            <a:avLst/>
          </a:prstGeom>
          <a:noFill/>
          <a:ln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62" name="Rectangle 61"/>
          <p:cNvSpPr/>
          <p:nvPr/>
        </p:nvSpPr>
        <p:spPr>
          <a:xfrm>
            <a:off x="6786563" y="3511550"/>
            <a:ext cx="203200" cy="703263"/>
          </a:xfrm>
          <a:prstGeom prst="rect">
            <a:avLst/>
          </a:prstGeom>
          <a:noFill/>
          <a:ln cmpd="dbl">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35856" name="ZoneTexte 62"/>
          <p:cNvSpPr txBox="1">
            <a:spLocks noChangeArrowheads="1"/>
          </p:cNvSpPr>
          <p:nvPr/>
        </p:nvSpPr>
        <p:spPr bwMode="auto">
          <a:xfrm>
            <a:off x="330200" y="3700463"/>
            <a:ext cx="741363" cy="400050"/>
          </a:xfrm>
          <a:prstGeom prst="rect">
            <a:avLst/>
          </a:prstGeom>
          <a:noFill/>
          <a:ln w="9525">
            <a:noFill/>
            <a:miter lim="800000"/>
            <a:headEnd/>
            <a:tailEnd/>
          </a:ln>
        </p:spPr>
        <p:txBody>
          <a:bodyPr wrap="none">
            <a:spAutoFit/>
          </a:bodyPr>
          <a:lstStyle/>
          <a:p>
            <a:r>
              <a:rPr lang="fr-FR"/>
              <a:t>Alice</a:t>
            </a:r>
          </a:p>
        </p:txBody>
      </p:sp>
      <p:sp>
        <p:nvSpPr>
          <p:cNvPr id="35857" name="ZoneTexte 63"/>
          <p:cNvSpPr txBox="1">
            <a:spLocks noChangeArrowheads="1"/>
          </p:cNvSpPr>
          <p:nvPr/>
        </p:nvSpPr>
        <p:spPr bwMode="auto">
          <a:xfrm>
            <a:off x="8232775" y="3660775"/>
            <a:ext cx="641350" cy="400050"/>
          </a:xfrm>
          <a:prstGeom prst="rect">
            <a:avLst/>
          </a:prstGeom>
          <a:noFill/>
          <a:ln w="9525">
            <a:noFill/>
            <a:miter lim="800000"/>
            <a:headEnd/>
            <a:tailEnd/>
          </a:ln>
        </p:spPr>
        <p:txBody>
          <a:bodyPr wrap="none">
            <a:spAutoFit/>
          </a:bodyPr>
          <a:lstStyle/>
          <a:p>
            <a:r>
              <a:rPr lang="fr-FR"/>
              <a:t>Bob</a:t>
            </a:r>
          </a:p>
        </p:txBody>
      </p:sp>
      <p:pic>
        <p:nvPicPr>
          <p:cNvPr id="35859" name="Picture 4" descr="E:\RNVN8938\Documents\Recherches\icones\intruder.png"/>
          <p:cNvPicPr>
            <a:picLocks noChangeAspect="1" noChangeArrowheads="1"/>
          </p:cNvPicPr>
          <p:nvPr/>
        </p:nvPicPr>
        <p:blipFill>
          <a:blip r:embed="rId5" cstate="print"/>
          <a:srcRect/>
          <a:stretch>
            <a:fillRect/>
          </a:stretch>
        </p:blipFill>
        <p:spPr bwMode="auto">
          <a:xfrm>
            <a:off x="4132263" y="5006975"/>
            <a:ext cx="1219200" cy="1219200"/>
          </a:xfrm>
          <a:prstGeom prst="rect">
            <a:avLst/>
          </a:prstGeom>
          <a:noFill/>
          <a:ln w="9525">
            <a:noFill/>
            <a:miter lim="800000"/>
            <a:headEnd/>
            <a:tailEnd/>
          </a:ln>
        </p:spPr>
      </p:pic>
      <p:sp>
        <p:nvSpPr>
          <p:cNvPr id="35860" name="ZoneTexte 81"/>
          <p:cNvSpPr txBox="1">
            <a:spLocks noChangeArrowheads="1"/>
          </p:cNvSpPr>
          <p:nvPr/>
        </p:nvSpPr>
        <p:spPr bwMode="auto">
          <a:xfrm>
            <a:off x="3395663" y="5535613"/>
            <a:ext cx="868362" cy="400050"/>
          </a:xfrm>
          <a:prstGeom prst="rect">
            <a:avLst/>
          </a:prstGeom>
          <a:noFill/>
          <a:ln w="9525">
            <a:noFill/>
            <a:miter lim="800000"/>
            <a:headEnd/>
            <a:tailEnd/>
          </a:ln>
        </p:spPr>
        <p:txBody>
          <a:bodyPr wrap="none">
            <a:spAutoFit/>
          </a:bodyPr>
          <a:lstStyle/>
          <a:p>
            <a:r>
              <a:rPr lang="fr-FR"/>
              <a:t>Oscar</a:t>
            </a:r>
          </a:p>
        </p:txBody>
      </p:sp>
      <p:sp>
        <p:nvSpPr>
          <p:cNvPr id="23"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solidFill>
                  <a:schemeClr val="tx2"/>
                </a:solidFill>
                <a:latin typeface="Helvetica 65 Medium" pitchFamily="34" charset="0"/>
              </a:rPr>
              <a:t>La cryptographie, dans quel but ?</a:t>
            </a:r>
            <a:endParaRPr lang="fr-FR"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checkerboard(across)">
                                      <p:cBhvr>
                                        <p:cTn id="7" dur="500"/>
                                        <p:tgtEl>
                                          <p:spTgt spid="6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checkerboard(across)">
                                      <p:cBhvr>
                                        <p:cTn id="10" dur="500"/>
                                        <p:tgtEl>
                                          <p:spTgt spid="6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ppt_x"/>
                                          </p:val>
                                        </p:tav>
                                        <p:tav tm="100000">
                                          <p:val>
                                            <p:strVal val="#ppt_x"/>
                                          </p:val>
                                        </p:tav>
                                      </p:tavLst>
                                    </p:anim>
                                    <p:anim calcmode="lin" valueType="num">
                                      <p:cBhvr additive="base">
                                        <p:cTn id="1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4"/>
          <p:cNvSpPr>
            <a:spLocks noGrp="1"/>
          </p:cNvSpPr>
          <p:nvPr>
            <p:ph type="title"/>
          </p:nvPr>
        </p:nvSpPr>
        <p:spPr>
          <a:xfrm>
            <a:off x="432000" y="180000"/>
            <a:ext cx="7096125" cy="984250"/>
          </a:xfrm>
        </p:spPr>
        <p:txBody>
          <a:bodyPr/>
          <a:lstStyle/>
          <a:p>
            <a:pPr eaLnBrk="1" hangingPunct="1"/>
            <a:r>
              <a:rPr lang="fr-FR" dirty="0" smtClean="0"/>
              <a:t>Sommaire</a:t>
            </a:r>
          </a:p>
        </p:txBody>
      </p:sp>
      <p:sp>
        <p:nvSpPr>
          <p:cNvPr id="19459" name="Rectangle 11"/>
          <p:cNvSpPr>
            <a:spLocks noGrp="1" noChangeArrowheads="1"/>
          </p:cNvSpPr>
          <p:nvPr>
            <p:ph idx="1"/>
          </p:nvPr>
        </p:nvSpPr>
        <p:spPr>
          <a:xfrm>
            <a:off x="457200" y="1600200"/>
            <a:ext cx="6565900" cy="3389313"/>
          </a:xfrm>
        </p:spPr>
        <p:txBody>
          <a:bodyPr/>
          <a:lstStyle/>
          <a:p>
            <a:pPr eaLnBrk="1" hangingPunct="1">
              <a:buFont typeface="Wingdings" pitchFamily="2" charset="2"/>
              <a:buNone/>
            </a:pPr>
            <a:r>
              <a:rPr lang="fr-FR" dirty="0" smtClean="0">
                <a:solidFill>
                  <a:schemeClr val="tx2"/>
                </a:solidFill>
              </a:rPr>
              <a:t>partie 1 </a:t>
            </a:r>
            <a:r>
              <a:rPr lang="fr-FR" dirty="0" smtClean="0"/>
              <a:t>: Introduction</a:t>
            </a:r>
          </a:p>
          <a:p>
            <a:pPr eaLnBrk="1" hangingPunct="1">
              <a:buFont typeface="Wingdings" pitchFamily="2" charset="2"/>
              <a:buNone/>
            </a:pPr>
            <a:r>
              <a:rPr lang="fr-FR" dirty="0" smtClean="0">
                <a:solidFill>
                  <a:schemeClr val="tx2"/>
                </a:solidFill>
              </a:rPr>
              <a:t>partie 2</a:t>
            </a:r>
            <a:r>
              <a:rPr lang="fr-FR" dirty="0" smtClean="0"/>
              <a:t> : Rappels de Cryptologie</a:t>
            </a:r>
            <a:endParaRPr lang="fr-FR" dirty="0" smtClean="0">
              <a:solidFill>
                <a:schemeClr val="tx2"/>
              </a:solidFill>
            </a:endParaRPr>
          </a:p>
          <a:p>
            <a:pPr eaLnBrk="1" hangingPunct="1">
              <a:buFont typeface="Wingdings" pitchFamily="2" charset="2"/>
              <a:buNone/>
            </a:pPr>
            <a:r>
              <a:rPr lang="fr-FR" dirty="0" smtClean="0">
                <a:solidFill>
                  <a:schemeClr val="tx2"/>
                </a:solidFill>
              </a:rPr>
              <a:t>partie 3</a:t>
            </a:r>
            <a:r>
              <a:rPr lang="fr-FR" dirty="0" smtClean="0"/>
              <a:t> : Certificats numériques</a:t>
            </a:r>
          </a:p>
          <a:p>
            <a:pPr eaLnBrk="1" hangingPunct="1">
              <a:buFont typeface="Wingdings" pitchFamily="2" charset="2"/>
              <a:buNone/>
            </a:pPr>
            <a:r>
              <a:rPr lang="fr-FR" dirty="0" smtClean="0">
                <a:solidFill>
                  <a:schemeClr val="accent6">
                    <a:lumMod val="75000"/>
                  </a:schemeClr>
                </a:solidFill>
              </a:rPr>
              <a:t>partie 4 : PKI / IGC</a:t>
            </a:r>
          </a:p>
          <a:p>
            <a:pPr eaLnBrk="1" hangingPunct="1">
              <a:buFont typeface="Wingdings" pitchFamily="2" charset="2"/>
              <a:buNone/>
            </a:pPr>
            <a:r>
              <a:rPr lang="fr-FR" dirty="0" smtClean="0">
                <a:solidFill>
                  <a:schemeClr val="accent6">
                    <a:lumMod val="75000"/>
                  </a:schemeClr>
                </a:solidFill>
              </a:rPr>
              <a:t>partie 5 : Bonnes pratiques IGC</a:t>
            </a:r>
          </a:p>
          <a:p>
            <a:pPr eaLnBrk="1" hangingPunct="1">
              <a:buFontTx/>
              <a:buNone/>
            </a:pPr>
            <a:endParaRPr lang="fr-FR" dirty="0" smtClean="0"/>
          </a:p>
          <a:p>
            <a:pPr eaLnBrk="1" hangingPunct="1">
              <a:buFontTx/>
              <a:buChar char="•"/>
            </a:pPr>
            <a:endParaRPr lang="fr-FR" dirty="0" smtClean="0"/>
          </a:p>
        </p:txBody>
      </p:sp>
      <p:sp>
        <p:nvSpPr>
          <p:cNvPr id="19460"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6" name="Text Box 4"/>
          <p:cNvSpPr txBox="1">
            <a:spLocks noChangeArrowheads="1"/>
          </p:cNvSpPr>
          <p:nvPr/>
        </p:nvSpPr>
        <p:spPr bwMode="auto">
          <a:xfrm>
            <a:off x="579438" y="1931988"/>
            <a:ext cx="8135937" cy="1477962"/>
          </a:xfrm>
          <a:prstGeom prst="rect">
            <a:avLst/>
          </a:prstGeom>
          <a:noFill/>
          <a:ln w="9525">
            <a:noFill/>
            <a:miter lim="800000"/>
            <a:headEnd/>
            <a:tailEnd/>
          </a:ln>
          <a:effectLst/>
        </p:spPr>
        <p:txBody>
          <a:bodyPr>
            <a:spAutoFit/>
          </a:bodyPr>
          <a:lstStyle/>
          <a:p>
            <a:pPr algn="just">
              <a:spcBef>
                <a:spcPct val="50000"/>
              </a:spcBef>
              <a:defRPr/>
            </a:pPr>
            <a:r>
              <a:rPr lang="fr-FR" dirty="0"/>
              <a:t>Permettre à Alice de s’authentifier auprès d’une entité au travers d’un canal peu sûr de telle sorte qu’un opposant, Oscar, ne puisse pas </a:t>
            </a:r>
            <a:r>
              <a:rPr lang="fr-FR" b="1" dirty="0">
                <a:solidFill>
                  <a:srgbClr val="FF0000"/>
                </a:solidFill>
              </a:rPr>
              <a:t>se faire passer</a:t>
            </a:r>
            <a:r>
              <a:rPr lang="fr-FR" dirty="0"/>
              <a:t> pour elle.</a:t>
            </a:r>
          </a:p>
          <a:p>
            <a:pPr algn="just">
              <a:spcBef>
                <a:spcPct val="50000"/>
              </a:spcBef>
              <a:defRPr/>
            </a:pPr>
            <a:endParaRPr lang="fr-FR" dirty="0">
              <a:latin typeface="+mn-lt"/>
            </a:endParaRPr>
          </a:p>
        </p:txBody>
      </p:sp>
      <p:sp>
        <p:nvSpPr>
          <p:cNvPr id="37892" name="Rectangle 6"/>
          <p:cNvSpPr>
            <a:spLocks noChangeArrowheads="1"/>
          </p:cNvSpPr>
          <p:nvPr/>
        </p:nvSpPr>
        <p:spPr bwMode="auto">
          <a:xfrm>
            <a:off x="730250" y="1216025"/>
            <a:ext cx="7288213" cy="396875"/>
          </a:xfrm>
          <a:prstGeom prst="rect">
            <a:avLst/>
          </a:prstGeom>
          <a:noFill/>
          <a:ln w="9525">
            <a:noFill/>
            <a:miter lim="800000"/>
            <a:headEnd/>
            <a:tailEnd/>
          </a:ln>
        </p:spPr>
        <p:txBody>
          <a:bodyPr>
            <a:spAutoFit/>
          </a:bodyPr>
          <a:lstStyle/>
          <a:p>
            <a:r>
              <a:rPr lang="fr-FR" b="1">
                <a:solidFill>
                  <a:schemeClr val="tx2"/>
                </a:solidFill>
              </a:rPr>
              <a:t>Authentification : </a:t>
            </a:r>
          </a:p>
        </p:txBody>
      </p:sp>
      <p:pic>
        <p:nvPicPr>
          <p:cNvPr id="37893" name="Picture 2" descr="E:\RNVN8938\Documents\Recherches\icones\user_female.png"/>
          <p:cNvPicPr>
            <a:picLocks noChangeAspect="1" noChangeArrowheads="1"/>
          </p:cNvPicPr>
          <p:nvPr/>
        </p:nvPicPr>
        <p:blipFill>
          <a:blip r:embed="rId3" cstate="print"/>
          <a:srcRect/>
          <a:stretch>
            <a:fillRect/>
          </a:stretch>
        </p:blipFill>
        <p:spPr bwMode="auto">
          <a:xfrm>
            <a:off x="927100" y="3562350"/>
            <a:ext cx="1219200" cy="1219200"/>
          </a:xfrm>
          <a:prstGeom prst="rect">
            <a:avLst/>
          </a:prstGeom>
          <a:noFill/>
          <a:ln w="9525">
            <a:noFill/>
            <a:miter lim="800000"/>
            <a:headEnd/>
            <a:tailEnd/>
          </a:ln>
        </p:spPr>
      </p:pic>
      <p:sp>
        <p:nvSpPr>
          <p:cNvPr id="37894" name="ZoneTexte 64"/>
          <p:cNvSpPr txBox="1">
            <a:spLocks noChangeArrowheads="1"/>
          </p:cNvSpPr>
          <p:nvPr/>
        </p:nvSpPr>
        <p:spPr bwMode="auto">
          <a:xfrm>
            <a:off x="149225" y="5124450"/>
            <a:ext cx="866775" cy="400050"/>
          </a:xfrm>
          <a:prstGeom prst="rect">
            <a:avLst/>
          </a:prstGeom>
          <a:noFill/>
          <a:ln w="9525">
            <a:noFill/>
            <a:miter lim="800000"/>
            <a:headEnd/>
            <a:tailEnd/>
          </a:ln>
        </p:spPr>
        <p:txBody>
          <a:bodyPr wrap="none">
            <a:spAutoFit/>
          </a:bodyPr>
          <a:lstStyle/>
          <a:p>
            <a:r>
              <a:rPr lang="fr-FR"/>
              <a:t>Oscar</a:t>
            </a:r>
          </a:p>
        </p:txBody>
      </p:sp>
      <p:pic>
        <p:nvPicPr>
          <p:cNvPr id="37895" name="Picture 4" descr="E:\RNVN8938\Documents\Recherches\icones\intruder.png"/>
          <p:cNvPicPr>
            <a:picLocks noChangeAspect="1" noChangeArrowheads="1"/>
          </p:cNvPicPr>
          <p:nvPr/>
        </p:nvPicPr>
        <p:blipFill>
          <a:blip r:embed="rId4" cstate="print"/>
          <a:srcRect/>
          <a:stretch>
            <a:fillRect/>
          </a:stretch>
        </p:blipFill>
        <p:spPr bwMode="auto">
          <a:xfrm>
            <a:off x="919163" y="4983163"/>
            <a:ext cx="1219200" cy="1219200"/>
          </a:xfrm>
          <a:prstGeom prst="rect">
            <a:avLst/>
          </a:prstGeom>
          <a:noFill/>
          <a:ln w="9525">
            <a:noFill/>
            <a:miter lim="800000"/>
            <a:headEnd/>
            <a:tailEnd/>
          </a:ln>
        </p:spPr>
      </p:pic>
      <p:pic>
        <p:nvPicPr>
          <p:cNvPr id="37896" name="Picture 2" descr="E:\RNVN8938\Documents\Recherches\icones\Bank.jpg"/>
          <p:cNvPicPr>
            <a:picLocks noChangeAspect="1" noChangeArrowheads="1"/>
          </p:cNvPicPr>
          <p:nvPr/>
        </p:nvPicPr>
        <p:blipFill>
          <a:blip r:embed="rId5" cstate="print"/>
          <a:srcRect t="5258"/>
          <a:stretch>
            <a:fillRect/>
          </a:stretch>
        </p:blipFill>
        <p:spPr bwMode="auto">
          <a:xfrm>
            <a:off x="7055020" y="3519489"/>
            <a:ext cx="1457325" cy="1033462"/>
          </a:xfrm>
          <a:prstGeom prst="rect">
            <a:avLst/>
          </a:prstGeom>
          <a:noFill/>
          <a:ln w="9525">
            <a:noFill/>
            <a:miter lim="800000"/>
            <a:headEnd/>
            <a:tailEnd/>
          </a:ln>
        </p:spPr>
      </p:pic>
      <p:cxnSp>
        <p:nvCxnSpPr>
          <p:cNvPr id="24" name="Connecteur droit avec flèche 23"/>
          <p:cNvCxnSpPr/>
          <p:nvPr/>
        </p:nvCxnSpPr>
        <p:spPr>
          <a:xfrm>
            <a:off x="2317750" y="4348163"/>
            <a:ext cx="4764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à coins arrondis 25"/>
          <p:cNvSpPr/>
          <p:nvPr/>
        </p:nvSpPr>
        <p:spPr>
          <a:xfrm>
            <a:off x="3224213" y="3146425"/>
            <a:ext cx="2081212" cy="884238"/>
          </a:xfrm>
          <a:prstGeom prst="wedgeRoundRectCallout">
            <a:avLst>
              <a:gd name="adj1" fmla="val -20833"/>
              <a:gd name="adj2" fmla="val 7780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endParaRPr lang="fr-FR" sz="1400" dirty="0"/>
          </a:p>
          <a:p>
            <a:pPr algn="ctr">
              <a:defRPr/>
            </a:pPr>
            <a:r>
              <a:rPr lang="fr-FR" sz="1200" b="1" dirty="0">
                <a:solidFill>
                  <a:schemeClr val="accent1"/>
                </a:solidFill>
              </a:rPr>
              <a:t>« Je suis Alice »</a:t>
            </a:r>
          </a:p>
          <a:p>
            <a:pPr algn="ctr">
              <a:defRPr/>
            </a:pPr>
            <a:endParaRPr lang="fr-FR" dirty="0"/>
          </a:p>
        </p:txBody>
      </p:sp>
      <p:pic>
        <p:nvPicPr>
          <p:cNvPr id="37899" name="Picture 2" descr="E:\RNVN8938\Documents\Recherches\icones\Bank.jpg"/>
          <p:cNvPicPr>
            <a:picLocks noChangeAspect="1" noChangeArrowheads="1"/>
          </p:cNvPicPr>
          <p:nvPr/>
        </p:nvPicPr>
        <p:blipFill>
          <a:blip r:embed="rId5" cstate="print"/>
          <a:srcRect t="5258"/>
          <a:stretch>
            <a:fillRect/>
          </a:stretch>
        </p:blipFill>
        <p:spPr bwMode="auto">
          <a:xfrm>
            <a:off x="7149053" y="4996031"/>
            <a:ext cx="1457325" cy="1035050"/>
          </a:xfrm>
          <a:prstGeom prst="rect">
            <a:avLst/>
          </a:prstGeom>
          <a:noFill/>
          <a:ln w="9525">
            <a:noFill/>
            <a:miter lim="800000"/>
            <a:headEnd/>
            <a:tailEnd/>
          </a:ln>
        </p:spPr>
      </p:pic>
      <p:sp>
        <p:nvSpPr>
          <p:cNvPr id="28" name="Rectangle à coins arrondis 27"/>
          <p:cNvSpPr/>
          <p:nvPr/>
        </p:nvSpPr>
        <p:spPr>
          <a:xfrm>
            <a:off x="3154363" y="4573588"/>
            <a:ext cx="2079625" cy="885825"/>
          </a:xfrm>
          <a:prstGeom prst="wedgeRoundRectCallout">
            <a:avLst>
              <a:gd name="adj1" fmla="val -20833"/>
              <a:gd name="adj2" fmla="val 7780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spAutoFit/>
          </a:bodyPr>
          <a:lstStyle/>
          <a:p>
            <a:pPr algn="ctr">
              <a:defRPr/>
            </a:pPr>
            <a:endParaRPr lang="fr-FR" sz="1400" dirty="0"/>
          </a:p>
          <a:p>
            <a:pPr algn="ctr">
              <a:defRPr/>
            </a:pPr>
            <a:r>
              <a:rPr lang="fr-FR" sz="1200" b="1" dirty="0">
                <a:solidFill>
                  <a:schemeClr val="accent1"/>
                </a:solidFill>
              </a:rPr>
              <a:t>« Je suis Alice »</a:t>
            </a:r>
          </a:p>
          <a:p>
            <a:pPr algn="ctr">
              <a:defRPr/>
            </a:pPr>
            <a:endParaRPr lang="fr-FR" dirty="0"/>
          </a:p>
        </p:txBody>
      </p:sp>
      <p:cxnSp>
        <p:nvCxnSpPr>
          <p:cNvPr id="29" name="Connecteur droit avec flèche 28"/>
          <p:cNvCxnSpPr/>
          <p:nvPr/>
        </p:nvCxnSpPr>
        <p:spPr>
          <a:xfrm>
            <a:off x="2374900" y="5765800"/>
            <a:ext cx="47625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ZoneTexte 30"/>
          <p:cNvSpPr txBox="1">
            <a:spLocks noChangeArrowheads="1"/>
          </p:cNvSpPr>
          <p:nvPr/>
        </p:nvSpPr>
        <p:spPr bwMode="auto">
          <a:xfrm>
            <a:off x="5678488" y="5199063"/>
            <a:ext cx="690562" cy="1150937"/>
          </a:xfrm>
          <a:prstGeom prst="rect">
            <a:avLst/>
          </a:prstGeom>
          <a:noFill/>
          <a:ln w="9525">
            <a:noFill/>
            <a:miter lim="800000"/>
            <a:headEnd/>
            <a:tailEnd/>
          </a:ln>
        </p:spPr>
        <p:txBody>
          <a:bodyPr>
            <a:spAutoFit/>
          </a:bodyPr>
          <a:lstStyle/>
          <a:p>
            <a:r>
              <a:rPr lang="fr-FR" sz="6600" b="1" dirty="0">
                <a:solidFill>
                  <a:srgbClr val="FF0000"/>
                </a:solidFill>
              </a:rPr>
              <a:t>X</a:t>
            </a:r>
          </a:p>
        </p:txBody>
      </p:sp>
      <p:sp>
        <p:nvSpPr>
          <p:cNvPr id="37903" name="ZoneTexte 31"/>
          <p:cNvSpPr txBox="1">
            <a:spLocks noChangeArrowheads="1"/>
          </p:cNvSpPr>
          <p:nvPr/>
        </p:nvSpPr>
        <p:spPr bwMode="auto">
          <a:xfrm>
            <a:off x="330200" y="3700463"/>
            <a:ext cx="741363" cy="400050"/>
          </a:xfrm>
          <a:prstGeom prst="rect">
            <a:avLst/>
          </a:prstGeom>
          <a:noFill/>
          <a:ln w="9525">
            <a:noFill/>
            <a:miter lim="800000"/>
            <a:headEnd/>
            <a:tailEnd/>
          </a:ln>
        </p:spPr>
        <p:txBody>
          <a:bodyPr wrap="none">
            <a:spAutoFit/>
          </a:bodyPr>
          <a:lstStyle/>
          <a:p>
            <a:r>
              <a:rPr lang="fr-FR"/>
              <a:t>Alice</a:t>
            </a:r>
          </a:p>
        </p:txBody>
      </p:sp>
      <p:sp>
        <p:nvSpPr>
          <p:cNvPr id="19"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solidFill>
                  <a:schemeClr val="tx2"/>
                </a:solidFill>
                <a:latin typeface="Helvetica 65 Medium" pitchFamily="34" charset="0"/>
              </a:rPr>
              <a:t>La cryptographie, dans quel but ?</a:t>
            </a:r>
            <a:endParaRPr lang="fr-FR" dirty="0" smtClean="0"/>
          </a:p>
        </p:txBody>
      </p:sp>
      <p:pic>
        <p:nvPicPr>
          <p:cNvPr id="17" name="Picture 127" descr="Security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6657351" y="5150951"/>
            <a:ext cx="795338"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ox(in)">
                                      <p:cBhvr>
                                        <p:cTn id="7" dur="500"/>
                                        <p:tgtEl>
                                          <p:spTgt spid="31"/>
                                        </p:tgtEl>
                                      </p:cBhvr>
                                    </p:animEffect>
                                  </p:childTnLst>
                                </p:cTn>
                              </p:par>
                              <p:par>
                                <p:cTn id="8" presetID="1"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ZoneTexte 26"/>
          <p:cNvSpPr txBox="1">
            <a:spLocks noChangeArrowheads="1"/>
          </p:cNvSpPr>
          <p:nvPr/>
        </p:nvSpPr>
        <p:spPr bwMode="auto">
          <a:xfrm>
            <a:off x="2320925" y="3905250"/>
            <a:ext cx="4954588" cy="400050"/>
          </a:xfrm>
          <a:prstGeom prst="rect">
            <a:avLst/>
          </a:prstGeom>
          <a:noFill/>
          <a:ln w="9525">
            <a:noFill/>
            <a:miter lim="800000"/>
            <a:headEnd/>
            <a:tailEnd/>
          </a:ln>
        </p:spPr>
        <p:txBody>
          <a:bodyPr>
            <a:spAutoFit/>
          </a:bodyPr>
          <a:lstStyle/>
          <a:p>
            <a:pPr algn="ctr"/>
            <a:r>
              <a:rPr lang="fr-FR" dirty="0"/>
              <a:t>« </a:t>
            </a:r>
            <a:r>
              <a:rPr lang="fr-FR" dirty="0" smtClean="0"/>
              <a:t>Vraiment ?</a:t>
            </a:r>
            <a:r>
              <a:rPr lang="fr-FR" dirty="0"/>
              <a:t> »</a:t>
            </a:r>
          </a:p>
        </p:txBody>
      </p:sp>
      <p:sp>
        <p:nvSpPr>
          <p:cNvPr id="39938"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6" name="Text Box 4"/>
          <p:cNvSpPr txBox="1">
            <a:spLocks noChangeArrowheads="1"/>
          </p:cNvSpPr>
          <p:nvPr/>
        </p:nvSpPr>
        <p:spPr bwMode="auto">
          <a:xfrm>
            <a:off x="579438" y="1931988"/>
            <a:ext cx="8135937" cy="1016000"/>
          </a:xfrm>
          <a:prstGeom prst="rect">
            <a:avLst/>
          </a:prstGeom>
          <a:noFill/>
          <a:ln w="9525">
            <a:noFill/>
            <a:miter lim="800000"/>
            <a:headEnd/>
            <a:tailEnd/>
          </a:ln>
          <a:effectLst/>
        </p:spPr>
        <p:txBody>
          <a:bodyPr>
            <a:spAutoFit/>
          </a:bodyPr>
          <a:lstStyle/>
          <a:p>
            <a:pPr algn="just">
              <a:spcBef>
                <a:spcPct val="50000"/>
              </a:spcBef>
              <a:defRPr/>
            </a:pPr>
            <a:r>
              <a:rPr lang="fr-FR" dirty="0">
                <a:latin typeface="+mn-lt"/>
              </a:rPr>
              <a:t>Permettre à Alice, lorsqu’elle communique avec Bob, de </a:t>
            </a:r>
            <a:r>
              <a:rPr lang="fr-FR" b="1" dirty="0">
                <a:solidFill>
                  <a:srgbClr val="FF0000"/>
                </a:solidFill>
                <a:latin typeface="+mn-lt"/>
              </a:rPr>
              <a:t>prouver</a:t>
            </a:r>
            <a:r>
              <a:rPr lang="fr-FR" dirty="0">
                <a:latin typeface="+mn-lt"/>
              </a:rPr>
              <a:t> qu’il a bien reçu ses messages et inversement à Bob de prouver qu’elle les a envoyés.</a:t>
            </a:r>
          </a:p>
        </p:txBody>
      </p:sp>
      <p:sp>
        <p:nvSpPr>
          <p:cNvPr id="39940" name="Rectangle 6"/>
          <p:cNvSpPr>
            <a:spLocks noChangeArrowheads="1"/>
          </p:cNvSpPr>
          <p:nvPr/>
        </p:nvSpPr>
        <p:spPr bwMode="auto">
          <a:xfrm>
            <a:off x="730250" y="1216025"/>
            <a:ext cx="7288213" cy="396875"/>
          </a:xfrm>
          <a:prstGeom prst="rect">
            <a:avLst/>
          </a:prstGeom>
          <a:noFill/>
          <a:ln w="9525">
            <a:noFill/>
            <a:miter lim="800000"/>
            <a:headEnd/>
            <a:tailEnd/>
          </a:ln>
        </p:spPr>
        <p:txBody>
          <a:bodyPr>
            <a:spAutoFit/>
          </a:bodyPr>
          <a:lstStyle/>
          <a:p>
            <a:r>
              <a:rPr lang="fr-FR" b="1">
                <a:solidFill>
                  <a:schemeClr val="tx2"/>
                </a:solidFill>
              </a:rPr>
              <a:t>Non répudiation : </a:t>
            </a:r>
          </a:p>
        </p:txBody>
      </p:sp>
      <p:pic>
        <p:nvPicPr>
          <p:cNvPr id="39941" name="Picture 3" descr="E:\RNVN8938\Documents\Recherches\icones\User.png"/>
          <p:cNvPicPr>
            <a:picLocks noChangeAspect="1" noChangeArrowheads="1"/>
          </p:cNvPicPr>
          <p:nvPr/>
        </p:nvPicPr>
        <p:blipFill>
          <a:blip r:embed="rId3" cstate="print"/>
          <a:srcRect/>
          <a:stretch>
            <a:fillRect/>
          </a:stretch>
        </p:blipFill>
        <p:spPr bwMode="auto">
          <a:xfrm>
            <a:off x="7496175" y="3952875"/>
            <a:ext cx="1219200" cy="1219200"/>
          </a:xfrm>
          <a:prstGeom prst="rect">
            <a:avLst/>
          </a:prstGeom>
          <a:noFill/>
          <a:ln w="9525">
            <a:noFill/>
            <a:miter lim="800000"/>
            <a:headEnd/>
            <a:tailEnd/>
          </a:ln>
        </p:spPr>
      </p:pic>
      <p:sp>
        <p:nvSpPr>
          <p:cNvPr id="39942" name="ZoneTexte 62"/>
          <p:cNvSpPr txBox="1">
            <a:spLocks noChangeArrowheads="1"/>
          </p:cNvSpPr>
          <p:nvPr/>
        </p:nvSpPr>
        <p:spPr bwMode="auto">
          <a:xfrm>
            <a:off x="208756" y="3827463"/>
            <a:ext cx="741363" cy="400050"/>
          </a:xfrm>
          <a:prstGeom prst="rect">
            <a:avLst/>
          </a:prstGeom>
          <a:noFill/>
          <a:ln w="9525">
            <a:noFill/>
            <a:miter lim="800000"/>
            <a:headEnd/>
            <a:tailEnd/>
          </a:ln>
        </p:spPr>
        <p:txBody>
          <a:bodyPr wrap="none">
            <a:spAutoFit/>
          </a:bodyPr>
          <a:lstStyle/>
          <a:p>
            <a:r>
              <a:rPr lang="fr-FR" dirty="0"/>
              <a:t>Alice</a:t>
            </a:r>
          </a:p>
        </p:txBody>
      </p:sp>
      <p:sp>
        <p:nvSpPr>
          <p:cNvPr id="39943" name="ZoneTexte 63"/>
          <p:cNvSpPr txBox="1">
            <a:spLocks noChangeArrowheads="1"/>
          </p:cNvSpPr>
          <p:nvPr/>
        </p:nvSpPr>
        <p:spPr bwMode="auto">
          <a:xfrm>
            <a:off x="8394700" y="3771900"/>
            <a:ext cx="641350" cy="400050"/>
          </a:xfrm>
          <a:prstGeom prst="rect">
            <a:avLst/>
          </a:prstGeom>
          <a:noFill/>
          <a:ln w="9525">
            <a:noFill/>
            <a:miter lim="800000"/>
            <a:headEnd/>
            <a:tailEnd/>
          </a:ln>
        </p:spPr>
        <p:txBody>
          <a:bodyPr wrap="none">
            <a:spAutoFit/>
          </a:bodyPr>
          <a:lstStyle/>
          <a:p>
            <a:r>
              <a:rPr lang="fr-FR"/>
              <a:t>Bob</a:t>
            </a:r>
          </a:p>
        </p:txBody>
      </p:sp>
      <p:cxnSp>
        <p:nvCxnSpPr>
          <p:cNvPr id="23" name="Connecteur droit avec flèche 22"/>
          <p:cNvCxnSpPr/>
          <p:nvPr/>
        </p:nvCxnSpPr>
        <p:spPr>
          <a:xfrm>
            <a:off x="2317750" y="3827463"/>
            <a:ext cx="4954588"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a:off x="2265363" y="4284663"/>
            <a:ext cx="5070475"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a:spLocks noChangeArrowheads="1"/>
          </p:cNvSpPr>
          <p:nvPr/>
        </p:nvSpPr>
        <p:spPr bwMode="auto">
          <a:xfrm>
            <a:off x="2306638" y="3413125"/>
            <a:ext cx="4956175" cy="400050"/>
          </a:xfrm>
          <a:prstGeom prst="rect">
            <a:avLst/>
          </a:prstGeom>
          <a:noFill/>
          <a:ln w="9525">
            <a:noFill/>
            <a:miter lim="800000"/>
            <a:headEnd/>
            <a:tailEnd/>
          </a:ln>
        </p:spPr>
        <p:txBody>
          <a:bodyPr>
            <a:spAutoFit/>
          </a:bodyPr>
          <a:lstStyle/>
          <a:p>
            <a:pPr algn="ctr"/>
            <a:r>
              <a:rPr lang="fr-FR" dirty="0"/>
              <a:t>« </a:t>
            </a:r>
            <a:r>
              <a:rPr lang="fr-FR" dirty="0" smtClean="0"/>
              <a:t>Je vous augmente </a:t>
            </a:r>
            <a:r>
              <a:rPr lang="fr-FR" dirty="0"/>
              <a:t>!! »</a:t>
            </a:r>
          </a:p>
        </p:txBody>
      </p:sp>
      <p:cxnSp>
        <p:nvCxnSpPr>
          <p:cNvPr id="28" name="Connecteur droit avec flèche 27"/>
          <p:cNvCxnSpPr/>
          <p:nvPr/>
        </p:nvCxnSpPr>
        <p:spPr>
          <a:xfrm flipV="1">
            <a:off x="2268538" y="4773613"/>
            <a:ext cx="5110162" cy="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9" name="ZoneTexte 28"/>
          <p:cNvSpPr txBox="1">
            <a:spLocks noChangeArrowheads="1"/>
          </p:cNvSpPr>
          <p:nvPr/>
        </p:nvSpPr>
        <p:spPr bwMode="auto">
          <a:xfrm>
            <a:off x="2286000" y="4362450"/>
            <a:ext cx="5064125" cy="400050"/>
          </a:xfrm>
          <a:prstGeom prst="rect">
            <a:avLst/>
          </a:prstGeom>
          <a:noFill/>
          <a:ln w="9525">
            <a:noFill/>
            <a:miter lim="800000"/>
            <a:headEnd/>
            <a:tailEnd/>
          </a:ln>
        </p:spPr>
        <p:txBody>
          <a:bodyPr>
            <a:spAutoFit/>
          </a:bodyPr>
          <a:lstStyle/>
          <a:p>
            <a:pPr algn="ctr"/>
            <a:r>
              <a:rPr lang="fr-FR" dirty="0"/>
              <a:t>« J’ai rien dit c’est Oscar !! »</a:t>
            </a:r>
          </a:p>
        </p:txBody>
      </p:sp>
      <p:pic>
        <p:nvPicPr>
          <p:cNvPr id="39950" name="Picture 2" descr="E:\RNVN8938\Documents\Recherches\icones\user_female.png"/>
          <p:cNvPicPr>
            <a:picLocks noChangeAspect="1" noChangeArrowheads="1"/>
          </p:cNvPicPr>
          <p:nvPr/>
        </p:nvPicPr>
        <p:blipFill>
          <a:blip r:embed="rId4" cstate="print"/>
          <a:srcRect/>
          <a:stretch>
            <a:fillRect/>
          </a:stretch>
        </p:blipFill>
        <p:spPr bwMode="auto">
          <a:xfrm>
            <a:off x="730250" y="3752850"/>
            <a:ext cx="1219200" cy="1219200"/>
          </a:xfrm>
          <a:prstGeom prst="rect">
            <a:avLst/>
          </a:prstGeom>
          <a:noFill/>
          <a:ln w="9525">
            <a:noFill/>
            <a:miter lim="800000"/>
            <a:headEnd/>
            <a:tailEnd/>
          </a:ln>
        </p:spPr>
      </p:pic>
      <p:sp>
        <p:nvSpPr>
          <p:cNvPr id="18"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solidFill>
                  <a:schemeClr val="tx2"/>
                </a:solidFill>
                <a:latin typeface="Helvetica 65 Medium" pitchFamily="34" charset="0"/>
              </a:rPr>
              <a:t>La cryptographie, dans quel but ?</a:t>
            </a:r>
            <a:endParaRPr lang="fr-FR" dirty="0" smtClean="0"/>
          </a:p>
        </p:txBody>
      </p:sp>
      <p:sp>
        <p:nvSpPr>
          <p:cNvPr id="16" name="ZoneTexte 15"/>
          <p:cNvSpPr txBox="1">
            <a:spLocks noChangeArrowheads="1"/>
          </p:cNvSpPr>
          <p:nvPr/>
        </p:nvSpPr>
        <p:spPr bwMode="auto">
          <a:xfrm>
            <a:off x="2381250" y="4936166"/>
            <a:ext cx="4954588" cy="400050"/>
          </a:xfrm>
          <a:prstGeom prst="rect">
            <a:avLst/>
          </a:prstGeom>
          <a:noFill/>
          <a:ln w="9525">
            <a:noFill/>
            <a:miter lim="800000"/>
            <a:headEnd/>
            <a:tailEnd/>
          </a:ln>
        </p:spPr>
        <p:txBody>
          <a:bodyPr>
            <a:spAutoFit/>
          </a:bodyPr>
          <a:lstStyle/>
          <a:p>
            <a:pPr algn="ctr"/>
            <a:r>
              <a:rPr lang="fr-FR" dirty="0"/>
              <a:t>« </a:t>
            </a:r>
            <a:r>
              <a:rPr lang="fr-FR" dirty="0" smtClean="0"/>
              <a:t>J’ai la preuve que vous l’avez dit ! </a:t>
            </a:r>
            <a:r>
              <a:rPr lang="fr-FR" dirty="0"/>
              <a:t> »</a:t>
            </a:r>
          </a:p>
        </p:txBody>
      </p:sp>
      <p:cxnSp>
        <p:nvCxnSpPr>
          <p:cNvPr id="17" name="Connecteur droit avec flèche 16"/>
          <p:cNvCxnSpPr/>
          <p:nvPr/>
        </p:nvCxnSpPr>
        <p:spPr>
          <a:xfrm flipH="1">
            <a:off x="2249487" y="5340203"/>
            <a:ext cx="5070475"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amond(in)">
                                      <p:cBhvr>
                                        <p:cTn id="7" dur="2000"/>
                                        <p:tgtEl>
                                          <p:spTgt spid="2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amond(in)">
                                      <p:cBhvr>
                                        <p:cTn id="10" dur="2000"/>
                                        <p:tgtEl>
                                          <p:spTgt spid="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amond(in)">
                                      <p:cBhvr>
                                        <p:cTn id="15" dur="2000"/>
                                        <p:tgtEl>
                                          <p:spTgt spid="25"/>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amond(in)">
                                      <p:cBhvr>
                                        <p:cTn id="18" dur="2000"/>
                                        <p:tgtEl>
                                          <p:spTgt spid="2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amond(in)">
                                      <p:cBhvr>
                                        <p:cTn id="23" dur="2000"/>
                                        <p:tgtEl>
                                          <p:spTgt spid="28"/>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diamond(in)">
                                      <p:cBhvr>
                                        <p:cTn id="26" dur="20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amond(in)">
                                      <p:cBhvr>
                                        <p:cTn id="31" dur="2000"/>
                                        <p:tgtEl>
                                          <p:spTgt spid="16"/>
                                        </p:tgtEl>
                                      </p:cBhvr>
                                    </p:animEffect>
                                  </p:childTnLst>
                                </p:cTn>
                              </p:par>
                              <p:par>
                                <p:cTn id="32" presetID="8" presetClass="entr" presetSubtype="16"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amond(in)">
                                      <p:cBhvr>
                                        <p:cTn id="3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6" grpId="0"/>
      <p:bldP spid="29"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solidFill>
                  <a:schemeClr val="tx2"/>
                </a:solidFill>
                <a:latin typeface="Helvetica 65 Medium" pitchFamily="34" charset="0"/>
              </a:rPr>
              <a:t>La cryptographie, les composantes</a:t>
            </a:r>
            <a:endParaRPr lang="fr-FR" dirty="0" smtClean="0"/>
          </a:p>
        </p:txBody>
      </p:sp>
      <p:sp>
        <p:nvSpPr>
          <p:cNvPr id="41987" name="Espace réservé du contenu 8"/>
          <p:cNvSpPr>
            <a:spLocks noGrp="1"/>
          </p:cNvSpPr>
          <p:nvPr>
            <p:ph idx="1"/>
          </p:nvPr>
        </p:nvSpPr>
        <p:spPr>
          <a:xfrm>
            <a:off x="457200" y="1347788"/>
            <a:ext cx="8229600" cy="4525962"/>
          </a:xfrm>
        </p:spPr>
        <p:txBody>
          <a:bodyPr/>
          <a:lstStyle/>
          <a:p>
            <a:pPr marL="0" indent="0" eaLnBrk="1" hangingPunct="1">
              <a:buFontTx/>
              <a:buNone/>
            </a:pPr>
            <a:r>
              <a:rPr lang="fr-FR" dirty="0" smtClean="0"/>
              <a:t>La cryptographie pour assurer les  fonctions de sécurité utilise : </a:t>
            </a:r>
          </a:p>
          <a:p>
            <a:pPr marL="0" indent="0" eaLnBrk="1" hangingPunct="1">
              <a:buFontTx/>
              <a:buNone/>
            </a:pPr>
            <a:endParaRPr lang="fr-FR" dirty="0" smtClean="0"/>
          </a:p>
          <a:p>
            <a:pPr marL="180000" indent="-180000" algn="just"/>
            <a:r>
              <a:rPr lang="fr-FR" dirty="0"/>
              <a:t>Des </a:t>
            </a:r>
            <a:r>
              <a:rPr lang="fr-FR" b="1" dirty="0">
                <a:solidFill>
                  <a:schemeClr val="tx2"/>
                </a:solidFill>
              </a:rPr>
              <a:t>algorithmes</a:t>
            </a:r>
            <a:r>
              <a:rPr lang="fr-FR" dirty="0"/>
              <a:t> cryptographiques : </a:t>
            </a:r>
          </a:p>
          <a:p>
            <a:pPr marL="756000" lvl="1" indent="-288000" algn="just"/>
            <a:r>
              <a:rPr lang="fr-FR" dirty="0"/>
              <a:t>procédures de calcul qui permet de réaliser des opérations sur un message en utilisant une ou plusieurs clés.</a:t>
            </a:r>
          </a:p>
          <a:p>
            <a:pPr marL="180000" indent="-180000" algn="just" eaLnBrk="1" hangingPunct="1"/>
            <a:endParaRPr lang="fr-FR" dirty="0"/>
          </a:p>
          <a:p>
            <a:pPr marL="180000" indent="-180000" algn="just" eaLnBrk="1" hangingPunct="1"/>
            <a:r>
              <a:rPr lang="fr-FR" b="0" dirty="0" smtClean="0"/>
              <a:t>Des </a:t>
            </a:r>
            <a:r>
              <a:rPr lang="fr-FR" b="1" dirty="0" smtClean="0">
                <a:solidFill>
                  <a:schemeClr val="tx2"/>
                </a:solidFill>
              </a:rPr>
              <a:t>clés</a:t>
            </a:r>
            <a:r>
              <a:rPr lang="fr-FR" b="0" dirty="0" smtClean="0"/>
              <a:t> cryptographiques : </a:t>
            </a:r>
          </a:p>
          <a:p>
            <a:pPr marL="756000" lvl="1" indent="-288000" algn="just"/>
            <a:r>
              <a:rPr lang="fr-FR" b="0" dirty="0" smtClean="0"/>
              <a:t>paramètre utilisé en entrée d’une opération cryptographique, ce paramètre peut se présenter sous la forme d’un mot, d’une procédure, d’une chaîne de bits…</a:t>
            </a:r>
          </a:p>
          <a:p>
            <a:pPr marL="0" indent="0" algn="just" eaLnBrk="1" hangingPunct="1"/>
            <a:endParaRPr lang="fr-FR" b="0" dirty="0" smtClean="0"/>
          </a:p>
          <a:p>
            <a:pPr marL="482600" lvl="1" indent="0" eaLnBrk="1" hangingPunct="1">
              <a:buNone/>
            </a:pPr>
            <a:endParaRPr lang="fr-FR" dirty="0" smtClean="0"/>
          </a:p>
        </p:txBody>
      </p:sp>
      <p:sp>
        <p:nvSpPr>
          <p:cNvPr id="41986"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4"/>
          <p:cNvSpPr txBox="1">
            <a:spLocks noChangeArrowheads="1"/>
          </p:cNvSpPr>
          <p:nvPr/>
        </p:nvSpPr>
        <p:spPr bwMode="auto">
          <a:xfrm>
            <a:off x="150607" y="1370013"/>
            <a:ext cx="8875060" cy="2895600"/>
          </a:xfrm>
          <a:prstGeom prst="rect">
            <a:avLst/>
          </a:prstGeom>
          <a:noFill/>
          <a:ln w="9525">
            <a:noFill/>
            <a:miter lim="800000"/>
            <a:headEnd/>
            <a:tailEnd/>
          </a:ln>
        </p:spPr>
        <p:txBody>
          <a:bodyPr wrap="square">
            <a:spAutoFit/>
          </a:bodyPr>
          <a:lstStyle/>
          <a:p>
            <a:pPr algn="ctr"/>
            <a:r>
              <a:rPr lang="fr-FR" sz="2400" b="1" dirty="0">
                <a:solidFill>
                  <a:schemeClr val="accent4">
                    <a:lumMod val="65000"/>
                    <a:lumOff val="35000"/>
                  </a:schemeClr>
                </a:solidFill>
              </a:rPr>
              <a:t>Principe de </a:t>
            </a:r>
            <a:r>
              <a:rPr lang="fr-FR" sz="2400" b="1" dirty="0" err="1">
                <a:solidFill>
                  <a:schemeClr val="accent4">
                    <a:lumMod val="65000"/>
                    <a:lumOff val="35000"/>
                  </a:schemeClr>
                </a:solidFill>
              </a:rPr>
              <a:t>Kerckhoff</a:t>
            </a:r>
            <a:endParaRPr lang="fr-FR" sz="2400" b="1" dirty="0">
              <a:solidFill>
                <a:schemeClr val="accent4">
                  <a:lumMod val="65000"/>
                  <a:lumOff val="35000"/>
                </a:schemeClr>
              </a:solidFill>
            </a:endParaRPr>
          </a:p>
          <a:p>
            <a:pPr algn="ctr"/>
            <a:endParaRPr lang="fr-FR" sz="2400" b="1" dirty="0">
              <a:solidFill>
                <a:srgbClr val="0000FF"/>
              </a:solidFill>
            </a:endParaRPr>
          </a:p>
          <a:p>
            <a:endParaRPr lang="fr-FR" sz="2400" b="1" dirty="0">
              <a:solidFill>
                <a:srgbClr val="0000FF"/>
              </a:solidFill>
            </a:endParaRPr>
          </a:p>
          <a:p>
            <a:pPr algn="ctr"/>
            <a:r>
              <a:rPr lang="fr-FR" sz="2800" b="1" dirty="0">
                <a:solidFill>
                  <a:schemeClr val="tx2"/>
                </a:solidFill>
              </a:rPr>
              <a:t>LA SECURITE DU PROTOCOLE REPOSE DANS LE SECRET DES CLES ET NON PAS CELUI DES ALGORITHMES</a:t>
            </a:r>
          </a:p>
          <a:p>
            <a:endParaRPr lang="fr-FR" sz="2800" b="1" dirty="0">
              <a:solidFill>
                <a:srgbClr val="FF0000"/>
              </a:solidFill>
            </a:endParaRPr>
          </a:p>
        </p:txBody>
      </p:sp>
      <p:sp>
        <p:nvSpPr>
          <p:cNvPr id="44038" name="Rectangle 54"/>
          <p:cNvSpPr>
            <a:spLocks noGrp="1" noChangeArrowheads="1"/>
          </p:cNvSpPr>
          <p:nvPr>
            <p:ph type="title"/>
          </p:nvPr>
        </p:nvSpPr>
        <p:spPr>
          <a:xfrm>
            <a:off x="432000" y="180000"/>
            <a:ext cx="8394700" cy="1143000"/>
          </a:xfrm>
        </p:spPr>
        <p:txBody>
          <a:bodyPr/>
          <a:lstStyle/>
          <a:p>
            <a:pPr eaLnBrk="1" hangingPunct="1">
              <a:tabLst>
                <a:tab pos="3903663" algn="l"/>
              </a:tabLst>
            </a:pPr>
            <a:r>
              <a:rPr lang="fr-FR" dirty="0" smtClean="0">
                <a:solidFill>
                  <a:schemeClr val="tx2"/>
                </a:solidFill>
                <a:latin typeface="Helvetica 65 Medium" pitchFamily="34" charset="0"/>
              </a:rPr>
              <a:t>La cryptographie, ce qui doit rester secret</a:t>
            </a:r>
            <a:endParaRPr lang="fr-FR" dirty="0" smtClean="0"/>
          </a:p>
        </p:txBody>
      </p:sp>
      <p:sp>
        <p:nvSpPr>
          <p:cNvPr id="4403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44036" name="ZoneTexte 5"/>
          <p:cNvSpPr txBox="1">
            <a:spLocks noChangeArrowheads="1"/>
          </p:cNvSpPr>
          <p:nvPr/>
        </p:nvSpPr>
        <p:spPr bwMode="auto">
          <a:xfrm>
            <a:off x="150606" y="4306888"/>
            <a:ext cx="8875061" cy="915987"/>
          </a:xfrm>
          <a:prstGeom prst="rect">
            <a:avLst/>
          </a:prstGeom>
          <a:noFill/>
          <a:ln w="9525">
            <a:noFill/>
            <a:miter lim="800000"/>
            <a:headEnd/>
            <a:tailEnd/>
          </a:ln>
        </p:spPr>
        <p:txBody>
          <a:bodyPr wrap="square">
            <a:spAutoFit/>
          </a:bodyPr>
          <a:lstStyle/>
          <a:p>
            <a:pPr algn="ctr"/>
            <a:r>
              <a:rPr lang="fr-FR" sz="1800" dirty="0"/>
              <a:t>« </a:t>
            </a:r>
            <a:r>
              <a:rPr lang="fr-FR" sz="1800" i="1" dirty="0"/>
              <a:t>la sécurité d'un système de chiffrement ne doit pas reposer sur le secret de sa procédure, mais uniquement sur le secret d'un paramètre utilisé à chacune de ses mises en œuvre, paramètre appelé </a:t>
            </a:r>
            <a:r>
              <a:rPr lang="fr-FR" sz="1800" b="1" i="1" dirty="0">
                <a:solidFill>
                  <a:schemeClr val="tx2"/>
                </a:solidFill>
              </a:rPr>
              <a:t>clé</a:t>
            </a:r>
            <a:r>
              <a:rPr lang="fr-FR" sz="1800" dirty="0"/>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1"/>
          <p:cNvSpPr>
            <a:spLocks noGrp="1" noChangeArrowheads="1"/>
          </p:cNvSpPr>
          <p:nvPr>
            <p:ph type="title"/>
          </p:nvPr>
        </p:nvSpPr>
        <p:spPr>
          <a:xfrm>
            <a:off x="432000" y="180000"/>
            <a:ext cx="7096125" cy="984250"/>
          </a:xfrm>
        </p:spPr>
        <p:txBody>
          <a:bodyPr/>
          <a:lstStyle/>
          <a:p>
            <a:pPr eaLnBrk="1" hangingPunct="1"/>
            <a:r>
              <a:rPr lang="fr-FR" dirty="0" smtClean="0"/>
              <a:t>Deux catégories de cryptographie</a:t>
            </a:r>
          </a:p>
        </p:txBody>
      </p:sp>
      <p:sp>
        <p:nvSpPr>
          <p:cNvPr id="48131" name="Rectangle 12"/>
          <p:cNvSpPr>
            <a:spLocks noGrp="1" noChangeArrowheads="1"/>
          </p:cNvSpPr>
          <p:nvPr>
            <p:ph idx="1"/>
          </p:nvPr>
        </p:nvSpPr>
        <p:spPr>
          <a:xfrm>
            <a:off x="587375" y="1087438"/>
            <a:ext cx="8283575" cy="5157787"/>
          </a:xfrm>
        </p:spPr>
        <p:txBody>
          <a:bodyPr/>
          <a:lstStyle/>
          <a:p>
            <a:pPr marL="0" indent="0" eaLnBrk="1" hangingPunct="1"/>
            <a:r>
              <a:rPr lang="fr-FR" dirty="0" smtClean="0"/>
              <a:t> Cryptographie symétrique (clé secrète) </a:t>
            </a:r>
          </a:p>
          <a:p>
            <a:pPr marL="468000" lvl="1" indent="288000" eaLnBrk="1" hangingPunct="1">
              <a:spcAft>
                <a:spcPts val="600"/>
              </a:spcAft>
            </a:pPr>
            <a:r>
              <a:rPr lang="fr-FR" b="0" dirty="0" smtClean="0"/>
              <a:t>une clé commune pour chiffrer / déchiffrer</a:t>
            </a:r>
          </a:p>
          <a:p>
            <a:pPr marL="468000" lvl="1" indent="288000" eaLnBrk="1" hangingPunct="1">
              <a:spcAft>
                <a:spcPts val="600"/>
              </a:spcAft>
            </a:pPr>
            <a:r>
              <a:rPr lang="fr-FR" b="0" dirty="0" smtClean="0"/>
              <a:t>la clé est choisie aléatoirement</a:t>
            </a:r>
          </a:p>
          <a:p>
            <a:pPr marL="468000" lvl="1" indent="288000" eaLnBrk="1" hangingPunct="1">
              <a:spcAft>
                <a:spcPts val="600"/>
              </a:spcAft>
            </a:pPr>
            <a:r>
              <a:rPr lang="fr-FR" b="0" dirty="0" smtClean="0"/>
              <a:t>calculs rapides</a:t>
            </a:r>
          </a:p>
          <a:p>
            <a:pPr marL="468000" lvl="1" indent="288000" eaLnBrk="1" hangingPunct="1">
              <a:spcAft>
                <a:spcPts val="600"/>
              </a:spcAft>
            </a:pPr>
            <a:r>
              <a:rPr lang="fr-FR" b="0" dirty="0" smtClean="0"/>
              <a:t>problématique d’échange de la clé</a:t>
            </a:r>
          </a:p>
          <a:p>
            <a:pPr marL="468000" lvl="1" indent="288000" eaLnBrk="1" hangingPunct="1">
              <a:spcAft>
                <a:spcPts val="600"/>
              </a:spcAft>
            </a:pPr>
            <a:r>
              <a:rPr lang="fr-FR" dirty="0"/>
              <a:t>p</a:t>
            </a:r>
            <a:r>
              <a:rPr lang="fr-FR" b="0" dirty="0" smtClean="0"/>
              <a:t>rincipalement utiliser pour la confidentialité</a:t>
            </a:r>
            <a:endParaRPr lang="fr-FR" b="0" dirty="0" smtClean="0"/>
          </a:p>
          <a:p>
            <a:pPr marL="673100" lvl="1" indent="0" eaLnBrk="1" hangingPunct="1"/>
            <a:endParaRPr lang="fr-FR" b="0" dirty="0" smtClean="0"/>
          </a:p>
          <a:p>
            <a:pPr marL="673100" lvl="1" indent="0" eaLnBrk="1" hangingPunct="1"/>
            <a:endParaRPr lang="fr-FR" b="0" dirty="0" smtClean="0"/>
          </a:p>
          <a:p>
            <a:pPr marL="0" indent="0" eaLnBrk="1" hangingPunct="1"/>
            <a:r>
              <a:rPr lang="fr-FR" b="0" dirty="0" smtClean="0"/>
              <a:t> </a:t>
            </a:r>
            <a:r>
              <a:rPr lang="fr-FR" dirty="0" smtClean="0"/>
              <a:t>Cryptographie asymétrique (clé publique)</a:t>
            </a:r>
          </a:p>
          <a:p>
            <a:pPr marL="468000" lvl="1" indent="288000" eaLnBrk="1" hangingPunct="1">
              <a:spcAft>
                <a:spcPts val="600"/>
              </a:spcAft>
            </a:pPr>
            <a:r>
              <a:rPr lang="fr-FR" b="0" dirty="0" smtClean="0"/>
              <a:t>deux clés = 1 publique + 1 privée</a:t>
            </a:r>
          </a:p>
          <a:p>
            <a:pPr marL="468000" lvl="1" indent="288000" eaLnBrk="1" hangingPunct="1">
              <a:spcAft>
                <a:spcPts val="600"/>
              </a:spcAft>
            </a:pPr>
            <a:r>
              <a:rPr lang="fr-FR" dirty="0"/>
              <a:t>l</a:t>
            </a:r>
            <a:r>
              <a:rPr lang="fr-FR" dirty="0" smtClean="0"/>
              <a:t>es sont choisies mathématiquement</a:t>
            </a:r>
            <a:endParaRPr lang="fr-FR" b="0" dirty="0" smtClean="0"/>
          </a:p>
          <a:p>
            <a:pPr marL="468000" lvl="1" indent="288000" eaLnBrk="1" hangingPunct="1">
              <a:spcAft>
                <a:spcPts val="600"/>
              </a:spcAft>
            </a:pPr>
            <a:r>
              <a:rPr lang="fr-FR" b="0" dirty="0" smtClean="0"/>
              <a:t>calculs lents</a:t>
            </a:r>
          </a:p>
          <a:p>
            <a:pPr marL="468000" lvl="1" indent="288000" eaLnBrk="1" hangingPunct="1">
              <a:spcAft>
                <a:spcPts val="600"/>
              </a:spcAft>
            </a:pPr>
            <a:r>
              <a:rPr lang="fr-FR" b="0" dirty="0" smtClean="0"/>
              <a:t>pas de problématique d’échange de clé</a:t>
            </a:r>
          </a:p>
        </p:txBody>
      </p:sp>
      <p:sp>
        <p:nvSpPr>
          <p:cNvPr id="4813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t>La cryptographie symétrique</a:t>
            </a:r>
          </a:p>
        </p:txBody>
      </p:sp>
      <p:sp>
        <p:nvSpPr>
          <p:cNvPr id="5222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grpSp>
        <p:nvGrpSpPr>
          <p:cNvPr id="52228" name="Groupe 35"/>
          <p:cNvGrpSpPr>
            <a:grpSpLocks/>
          </p:cNvGrpSpPr>
          <p:nvPr/>
        </p:nvGrpSpPr>
        <p:grpSpPr bwMode="auto">
          <a:xfrm>
            <a:off x="800100" y="2243138"/>
            <a:ext cx="1219200" cy="1655762"/>
            <a:chOff x="852785" y="2785663"/>
            <a:chExt cx="1219200" cy="1654820"/>
          </a:xfrm>
        </p:grpSpPr>
        <p:sp>
          <p:nvSpPr>
            <p:cNvPr id="52249" name="ZoneTexte 26"/>
            <p:cNvSpPr txBox="1">
              <a:spLocks noChangeArrowheads="1"/>
            </p:cNvSpPr>
            <p:nvPr/>
          </p:nvSpPr>
          <p:spPr bwMode="auto">
            <a:xfrm>
              <a:off x="1105786" y="4040373"/>
              <a:ext cx="742511" cy="400110"/>
            </a:xfrm>
            <a:prstGeom prst="rect">
              <a:avLst/>
            </a:prstGeom>
            <a:noFill/>
            <a:ln w="9525">
              <a:noFill/>
              <a:miter lim="800000"/>
              <a:headEnd/>
              <a:tailEnd/>
            </a:ln>
          </p:spPr>
          <p:txBody>
            <a:bodyPr wrap="none">
              <a:spAutoFit/>
            </a:bodyPr>
            <a:lstStyle/>
            <a:p>
              <a:r>
                <a:rPr lang="fr-FR"/>
                <a:t>Alice</a:t>
              </a:r>
            </a:p>
          </p:txBody>
        </p:sp>
        <p:pic>
          <p:nvPicPr>
            <p:cNvPr id="52250" name="Picture 2" descr="E:\RNVN8938\Documents\Recherches\icones\user_female.png"/>
            <p:cNvPicPr>
              <a:picLocks noChangeAspect="1" noChangeArrowheads="1"/>
            </p:cNvPicPr>
            <p:nvPr/>
          </p:nvPicPr>
          <p:blipFill>
            <a:blip r:embed="rId3" cstate="print"/>
            <a:srcRect/>
            <a:stretch>
              <a:fillRect/>
            </a:stretch>
          </p:blipFill>
          <p:spPr bwMode="auto">
            <a:xfrm>
              <a:off x="852785" y="2785663"/>
              <a:ext cx="1219200" cy="1219200"/>
            </a:xfrm>
            <a:prstGeom prst="rect">
              <a:avLst/>
            </a:prstGeom>
            <a:noFill/>
            <a:ln w="9525">
              <a:noFill/>
              <a:miter lim="800000"/>
              <a:headEnd/>
              <a:tailEnd/>
            </a:ln>
          </p:spPr>
        </p:pic>
      </p:grpSp>
      <p:grpSp>
        <p:nvGrpSpPr>
          <p:cNvPr id="52229" name="Groupe 36"/>
          <p:cNvGrpSpPr>
            <a:grpSpLocks/>
          </p:cNvGrpSpPr>
          <p:nvPr/>
        </p:nvGrpSpPr>
        <p:grpSpPr bwMode="auto">
          <a:xfrm>
            <a:off x="885825" y="4503738"/>
            <a:ext cx="1198563" cy="1704975"/>
            <a:chOff x="928644" y="4206743"/>
            <a:chExt cx="1197868" cy="1704575"/>
          </a:xfrm>
        </p:grpSpPr>
        <p:pic>
          <p:nvPicPr>
            <p:cNvPr id="52247" name="Picture 3" descr="E:\RNVN8938\Documents\Recherches\icones\User.png"/>
            <p:cNvPicPr>
              <a:picLocks noChangeAspect="1" noChangeArrowheads="1"/>
            </p:cNvPicPr>
            <p:nvPr/>
          </p:nvPicPr>
          <p:blipFill>
            <a:blip r:embed="rId4" cstate="print"/>
            <a:srcRect/>
            <a:stretch>
              <a:fillRect/>
            </a:stretch>
          </p:blipFill>
          <p:spPr bwMode="auto">
            <a:xfrm>
              <a:off x="928644" y="4206743"/>
              <a:ext cx="1197868" cy="1219200"/>
            </a:xfrm>
            <a:prstGeom prst="rect">
              <a:avLst/>
            </a:prstGeom>
            <a:noFill/>
            <a:ln w="9525">
              <a:noFill/>
              <a:miter lim="800000"/>
              <a:headEnd/>
              <a:tailEnd/>
            </a:ln>
          </p:spPr>
        </p:pic>
        <p:sp>
          <p:nvSpPr>
            <p:cNvPr id="52248" name="ZoneTexte 32"/>
            <p:cNvSpPr txBox="1">
              <a:spLocks noChangeArrowheads="1"/>
            </p:cNvSpPr>
            <p:nvPr/>
          </p:nvSpPr>
          <p:spPr bwMode="auto">
            <a:xfrm>
              <a:off x="1088066" y="5511208"/>
              <a:ext cx="641522" cy="400110"/>
            </a:xfrm>
            <a:prstGeom prst="rect">
              <a:avLst/>
            </a:prstGeom>
            <a:noFill/>
            <a:ln w="9525">
              <a:noFill/>
              <a:miter lim="800000"/>
              <a:headEnd/>
              <a:tailEnd/>
            </a:ln>
          </p:spPr>
          <p:txBody>
            <a:bodyPr wrap="none">
              <a:spAutoFit/>
            </a:bodyPr>
            <a:lstStyle/>
            <a:p>
              <a:r>
                <a:rPr lang="fr-FR"/>
                <a:t>Bob</a:t>
              </a:r>
            </a:p>
          </p:txBody>
        </p:sp>
      </p:grpSp>
      <p:pic>
        <p:nvPicPr>
          <p:cNvPr id="52230" name="Picture 28" descr="E:\RNVN8938\Documents\Recherches\icones\11_02_osa_icons_png\osa_contract.png"/>
          <p:cNvPicPr>
            <a:picLocks noChangeAspect="1" noChangeArrowheads="1"/>
          </p:cNvPicPr>
          <p:nvPr/>
        </p:nvPicPr>
        <p:blipFill>
          <a:blip r:embed="rId5" cstate="print"/>
          <a:srcRect/>
          <a:stretch>
            <a:fillRect/>
          </a:stretch>
        </p:blipFill>
        <p:spPr bwMode="auto">
          <a:xfrm>
            <a:off x="2687638" y="2522538"/>
            <a:ext cx="1039812" cy="1039812"/>
          </a:xfrm>
          <a:prstGeom prst="rect">
            <a:avLst/>
          </a:prstGeom>
          <a:noFill/>
          <a:ln w="9525">
            <a:noFill/>
            <a:miter lim="800000"/>
            <a:headEnd/>
            <a:tailEnd/>
          </a:ln>
        </p:spPr>
      </p:pic>
      <p:grpSp>
        <p:nvGrpSpPr>
          <p:cNvPr id="52231" name="Groupe 39"/>
          <p:cNvGrpSpPr>
            <a:grpSpLocks/>
          </p:cNvGrpSpPr>
          <p:nvPr/>
        </p:nvGrpSpPr>
        <p:grpSpPr bwMode="auto">
          <a:xfrm>
            <a:off x="4448175" y="1819275"/>
            <a:ext cx="1547813" cy="1149350"/>
            <a:chOff x="3894506" y="1043761"/>
            <a:chExt cx="1547812" cy="1149424"/>
          </a:xfrm>
        </p:grpSpPr>
        <p:sp>
          <p:nvSpPr>
            <p:cNvPr id="52245" name="Text Box 8"/>
            <p:cNvSpPr txBox="1">
              <a:spLocks noChangeArrowheads="1"/>
            </p:cNvSpPr>
            <p:nvPr/>
          </p:nvSpPr>
          <p:spPr bwMode="auto">
            <a:xfrm>
              <a:off x="3894506" y="1796310"/>
              <a:ext cx="1547812" cy="396875"/>
            </a:xfrm>
            <a:prstGeom prst="rect">
              <a:avLst/>
            </a:prstGeom>
            <a:noFill/>
            <a:ln w="9525">
              <a:noFill/>
              <a:miter lim="800000"/>
              <a:headEnd/>
              <a:tailEnd/>
            </a:ln>
          </p:spPr>
          <p:txBody>
            <a:bodyPr>
              <a:spAutoFit/>
            </a:bodyPr>
            <a:lstStyle/>
            <a:p>
              <a:pPr algn="ctr">
                <a:spcBef>
                  <a:spcPct val="50000"/>
                </a:spcBef>
              </a:pPr>
              <a:r>
                <a:rPr lang="fr-FR"/>
                <a:t>Clé K</a:t>
              </a:r>
              <a:r>
                <a:rPr lang="fr-FR" baseline="-25000"/>
                <a:t>alice_bob</a:t>
              </a:r>
            </a:p>
          </p:txBody>
        </p:sp>
        <p:pic>
          <p:nvPicPr>
            <p:cNvPr id="52246" name="Picture 29" descr="E:\RNVN8938\Documents\Recherches\icones\application-pgp-signature.png"/>
            <p:cNvPicPr>
              <a:picLocks noChangeAspect="1" noChangeArrowheads="1"/>
            </p:cNvPicPr>
            <p:nvPr/>
          </p:nvPicPr>
          <p:blipFill>
            <a:blip r:embed="rId6" cstate="print"/>
            <a:srcRect/>
            <a:stretch>
              <a:fillRect/>
            </a:stretch>
          </p:blipFill>
          <p:spPr bwMode="auto">
            <a:xfrm>
              <a:off x="4238845" y="1043761"/>
              <a:ext cx="811619" cy="811619"/>
            </a:xfrm>
            <a:prstGeom prst="rect">
              <a:avLst/>
            </a:prstGeom>
            <a:noFill/>
            <a:ln w="9525">
              <a:noFill/>
              <a:miter lim="800000"/>
              <a:headEnd/>
              <a:tailEnd/>
            </a:ln>
          </p:spPr>
        </p:pic>
      </p:grpSp>
      <p:grpSp>
        <p:nvGrpSpPr>
          <p:cNvPr id="52232" name="Groupe 42"/>
          <p:cNvGrpSpPr>
            <a:grpSpLocks/>
          </p:cNvGrpSpPr>
          <p:nvPr/>
        </p:nvGrpSpPr>
        <p:grpSpPr bwMode="auto">
          <a:xfrm>
            <a:off x="6975475" y="2600325"/>
            <a:ext cx="1095375" cy="1089025"/>
            <a:chOff x="6274464" y="1877901"/>
            <a:chExt cx="1093900" cy="1088583"/>
          </a:xfrm>
        </p:grpSpPr>
        <p:pic>
          <p:nvPicPr>
            <p:cNvPr id="52243" name="Picture 28" descr="E:\RNVN8938\Documents\Recherches\icones\11_02_osa_icons_png\osa_contract.png"/>
            <p:cNvPicPr>
              <a:picLocks noChangeAspect="1" noChangeArrowheads="1"/>
            </p:cNvPicPr>
            <p:nvPr/>
          </p:nvPicPr>
          <p:blipFill>
            <a:blip r:embed="rId5" cstate="print"/>
            <a:srcRect/>
            <a:stretch>
              <a:fillRect/>
            </a:stretch>
          </p:blipFill>
          <p:spPr bwMode="auto">
            <a:xfrm>
              <a:off x="6274464" y="1877901"/>
              <a:ext cx="1038965" cy="1038965"/>
            </a:xfrm>
            <a:prstGeom prst="rect">
              <a:avLst/>
            </a:prstGeom>
            <a:noFill/>
            <a:ln w="9525">
              <a:noFill/>
              <a:miter lim="800000"/>
              <a:headEnd/>
              <a:tailEnd/>
            </a:ln>
          </p:spPr>
        </p:pic>
        <p:pic>
          <p:nvPicPr>
            <p:cNvPr id="52244" name="Picture 31" descr="E:\RNVN8938\Documents\Recherches\icones\lock-icone-6201-128.png"/>
            <p:cNvPicPr>
              <a:picLocks noChangeAspect="1" noChangeArrowheads="1"/>
            </p:cNvPicPr>
            <p:nvPr/>
          </p:nvPicPr>
          <p:blipFill>
            <a:blip r:embed="rId7" cstate="print"/>
            <a:srcRect/>
            <a:stretch>
              <a:fillRect/>
            </a:stretch>
          </p:blipFill>
          <p:spPr bwMode="auto">
            <a:xfrm>
              <a:off x="6556746" y="2075122"/>
              <a:ext cx="811618" cy="891362"/>
            </a:xfrm>
            <a:prstGeom prst="rect">
              <a:avLst/>
            </a:prstGeom>
            <a:noFill/>
            <a:ln w="9525">
              <a:noFill/>
              <a:miter lim="800000"/>
              <a:headEnd/>
              <a:tailEnd/>
            </a:ln>
          </p:spPr>
        </p:pic>
      </p:grpSp>
      <p:cxnSp>
        <p:nvCxnSpPr>
          <p:cNvPr id="45" name="Connecteur droit avec flèche 44"/>
          <p:cNvCxnSpPr/>
          <p:nvPr/>
        </p:nvCxnSpPr>
        <p:spPr>
          <a:xfrm>
            <a:off x="3775075" y="3114675"/>
            <a:ext cx="30511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2234" name="Picture 28" descr="E:\RNVN8938\Documents\Recherches\icones\11_02_osa_icons_png\osa_contract.png"/>
          <p:cNvPicPr>
            <a:picLocks noChangeAspect="1" noChangeArrowheads="1"/>
          </p:cNvPicPr>
          <p:nvPr/>
        </p:nvPicPr>
        <p:blipFill>
          <a:blip r:embed="rId5" cstate="print"/>
          <a:srcRect/>
          <a:stretch>
            <a:fillRect/>
          </a:stretch>
        </p:blipFill>
        <p:spPr bwMode="auto">
          <a:xfrm>
            <a:off x="7008813" y="4610100"/>
            <a:ext cx="1038225" cy="1039813"/>
          </a:xfrm>
          <a:prstGeom prst="rect">
            <a:avLst/>
          </a:prstGeom>
          <a:noFill/>
          <a:ln w="9525">
            <a:noFill/>
            <a:miter lim="800000"/>
            <a:headEnd/>
            <a:tailEnd/>
          </a:ln>
        </p:spPr>
      </p:pic>
      <p:grpSp>
        <p:nvGrpSpPr>
          <p:cNvPr id="52235" name="Groupe 48"/>
          <p:cNvGrpSpPr>
            <a:grpSpLocks/>
          </p:cNvGrpSpPr>
          <p:nvPr/>
        </p:nvGrpSpPr>
        <p:grpSpPr bwMode="auto">
          <a:xfrm>
            <a:off x="4600575" y="3865563"/>
            <a:ext cx="1547813" cy="1149350"/>
            <a:chOff x="3894506" y="1043761"/>
            <a:chExt cx="1547812" cy="1149424"/>
          </a:xfrm>
        </p:grpSpPr>
        <p:sp>
          <p:nvSpPr>
            <p:cNvPr id="52241" name="Text Box 8"/>
            <p:cNvSpPr txBox="1">
              <a:spLocks noChangeArrowheads="1"/>
            </p:cNvSpPr>
            <p:nvPr/>
          </p:nvSpPr>
          <p:spPr bwMode="auto">
            <a:xfrm>
              <a:off x="3894506" y="1796310"/>
              <a:ext cx="1547812" cy="396875"/>
            </a:xfrm>
            <a:prstGeom prst="rect">
              <a:avLst/>
            </a:prstGeom>
            <a:noFill/>
            <a:ln w="9525">
              <a:noFill/>
              <a:miter lim="800000"/>
              <a:headEnd/>
              <a:tailEnd/>
            </a:ln>
          </p:spPr>
          <p:txBody>
            <a:bodyPr>
              <a:spAutoFit/>
            </a:bodyPr>
            <a:lstStyle/>
            <a:p>
              <a:pPr algn="ctr">
                <a:spcBef>
                  <a:spcPct val="50000"/>
                </a:spcBef>
              </a:pPr>
              <a:r>
                <a:rPr lang="fr-FR"/>
                <a:t>Clé K</a:t>
              </a:r>
              <a:r>
                <a:rPr lang="fr-FR" baseline="-25000"/>
                <a:t>alice_bob</a:t>
              </a:r>
            </a:p>
          </p:txBody>
        </p:sp>
        <p:pic>
          <p:nvPicPr>
            <p:cNvPr id="52242" name="Picture 29" descr="E:\RNVN8938\Documents\Recherches\icones\application-pgp-signature.png"/>
            <p:cNvPicPr>
              <a:picLocks noChangeAspect="1" noChangeArrowheads="1"/>
            </p:cNvPicPr>
            <p:nvPr/>
          </p:nvPicPr>
          <p:blipFill>
            <a:blip r:embed="rId6" cstate="print"/>
            <a:srcRect/>
            <a:stretch>
              <a:fillRect/>
            </a:stretch>
          </p:blipFill>
          <p:spPr bwMode="auto">
            <a:xfrm>
              <a:off x="4238845" y="1043761"/>
              <a:ext cx="811619" cy="811619"/>
            </a:xfrm>
            <a:prstGeom prst="rect">
              <a:avLst/>
            </a:prstGeom>
            <a:noFill/>
            <a:ln w="9525">
              <a:noFill/>
              <a:miter lim="800000"/>
              <a:headEnd/>
              <a:tailEnd/>
            </a:ln>
          </p:spPr>
        </p:pic>
      </p:grpSp>
      <p:grpSp>
        <p:nvGrpSpPr>
          <p:cNvPr id="52236" name="Groupe 51"/>
          <p:cNvGrpSpPr>
            <a:grpSpLocks/>
          </p:cNvGrpSpPr>
          <p:nvPr/>
        </p:nvGrpSpPr>
        <p:grpSpPr bwMode="auto">
          <a:xfrm>
            <a:off x="2747963" y="4613275"/>
            <a:ext cx="1093787" cy="1089025"/>
            <a:chOff x="6274464" y="1877901"/>
            <a:chExt cx="1093900" cy="1088583"/>
          </a:xfrm>
        </p:grpSpPr>
        <p:pic>
          <p:nvPicPr>
            <p:cNvPr id="52239" name="Picture 28" descr="E:\RNVN8938\Documents\Recherches\icones\11_02_osa_icons_png\osa_contract.png"/>
            <p:cNvPicPr>
              <a:picLocks noChangeAspect="1" noChangeArrowheads="1"/>
            </p:cNvPicPr>
            <p:nvPr/>
          </p:nvPicPr>
          <p:blipFill>
            <a:blip r:embed="rId5" cstate="print"/>
            <a:srcRect/>
            <a:stretch>
              <a:fillRect/>
            </a:stretch>
          </p:blipFill>
          <p:spPr bwMode="auto">
            <a:xfrm>
              <a:off x="6274464" y="1877901"/>
              <a:ext cx="1038965" cy="1038965"/>
            </a:xfrm>
            <a:prstGeom prst="rect">
              <a:avLst/>
            </a:prstGeom>
            <a:noFill/>
            <a:ln w="9525">
              <a:noFill/>
              <a:miter lim="800000"/>
              <a:headEnd/>
              <a:tailEnd/>
            </a:ln>
          </p:spPr>
        </p:pic>
        <p:pic>
          <p:nvPicPr>
            <p:cNvPr id="52240" name="Picture 31" descr="E:\RNVN8938\Documents\Recherches\icones\lock-icone-6201-128.png"/>
            <p:cNvPicPr>
              <a:picLocks noChangeAspect="1" noChangeArrowheads="1"/>
            </p:cNvPicPr>
            <p:nvPr/>
          </p:nvPicPr>
          <p:blipFill>
            <a:blip r:embed="rId7" cstate="print"/>
            <a:srcRect/>
            <a:stretch>
              <a:fillRect/>
            </a:stretch>
          </p:blipFill>
          <p:spPr bwMode="auto">
            <a:xfrm>
              <a:off x="6556746" y="2075122"/>
              <a:ext cx="811618" cy="891362"/>
            </a:xfrm>
            <a:prstGeom prst="rect">
              <a:avLst/>
            </a:prstGeom>
            <a:noFill/>
            <a:ln w="9525">
              <a:noFill/>
              <a:miter lim="800000"/>
              <a:headEnd/>
              <a:tailEnd/>
            </a:ln>
          </p:spPr>
        </p:pic>
      </p:grpSp>
      <p:cxnSp>
        <p:nvCxnSpPr>
          <p:cNvPr id="55" name="Connecteur droit avec flèche 54"/>
          <p:cNvCxnSpPr/>
          <p:nvPr/>
        </p:nvCxnSpPr>
        <p:spPr>
          <a:xfrm>
            <a:off x="3927475" y="5160963"/>
            <a:ext cx="30511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17" name="Rectangle 55"/>
          <p:cNvSpPr>
            <a:spLocks noChangeArrowheads="1"/>
          </p:cNvSpPr>
          <p:nvPr/>
        </p:nvSpPr>
        <p:spPr bwMode="auto">
          <a:xfrm>
            <a:off x="0" y="906463"/>
            <a:ext cx="9144000" cy="400050"/>
          </a:xfrm>
          <a:prstGeom prst="rect">
            <a:avLst/>
          </a:prstGeom>
          <a:noFill/>
          <a:ln w="9525">
            <a:noFill/>
            <a:miter lim="800000"/>
            <a:headEnd/>
            <a:tailEnd/>
          </a:ln>
        </p:spPr>
        <p:txBody>
          <a:bodyPr>
            <a:spAutoFit/>
          </a:bodyPr>
          <a:lstStyle/>
          <a:p>
            <a:pPr algn="ctr">
              <a:defRPr/>
            </a:pPr>
            <a:r>
              <a:rPr lang="fr-FR" dirty="0">
                <a:latin typeface="+mn-lt"/>
              </a:rPr>
              <a:t>Une clé commune à Alice et Bob pour chiffrer et déchiffrer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750" y="962884"/>
            <a:ext cx="7874579" cy="4996852"/>
          </a:xfrm>
        </p:spPr>
        <p:txBody>
          <a:bodyPr/>
          <a:lstStyle/>
          <a:p>
            <a:r>
              <a:rPr lang="fr-FR" dirty="0" smtClean="0"/>
              <a:t>Chiffrement « idéal » </a:t>
            </a:r>
            <a:r>
              <a:rPr lang="fr-FR" dirty="0"/>
              <a:t>(masque jetable)</a:t>
            </a:r>
          </a:p>
          <a:p>
            <a:pPr lvl="1"/>
            <a:r>
              <a:rPr lang="fr-FR" dirty="0"/>
              <a:t>Chiffrement de </a:t>
            </a:r>
            <a:r>
              <a:rPr lang="fr-FR" dirty="0" err="1"/>
              <a:t>Vernam</a:t>
            </a:r>
            <a:r>
              <a:rPr lang="fr-FR" dirty="0"/>
              <a:t> </a:t>
            </a:r>
            <a:r>
              <a:rPr lang="fr-FR" dirty="0" smtClean="0"/>
              <a:t>: </a:t>
            </a:r>
            <a:r>
              <a:rPr lang="fr-FR" dirty="0"/>
              <a:t>clé de même longueur que le message à </a:t>
            </a:r>
            <a:r>
              <a:rPr lang="fr-FR" dirty="0" smtClean="0"/>
              <a:t>chiffrer</a:t>
            </a:r>
          </a:p>
          <a:p>
            <a:pPr lvl="1"/>
            <a:endParaRPr lang="fr-FR" dirty="0" smtClean="0"/>
          </a:p>
          <a:p>
            <a:r>
              <a:rPr lang="fr-FR" dirty="0" smtClean="0"/>
              <a:t>Chiffrement par flot (</a:t>
            </a:r>
            <a:r>
              <a:rPr lang="fr-FR" dirty="0" err="1" smtClean="0"/>
              <a:t>stream</a:t>
            </a:r>
            <a:r>
              <a:rPr lang="fr-FR" dirty="0" smtClean="0"/>
              <a:t> </a:t>
            </a:r>
            <a:r>
              <a:rPr lang="fr-FR" dirty="0" err="1" smtClean="0"/>
              <a:t>cipher</a:t>
            </a:r>
            <a:r>
              <a:rPr lang="fr-FR" dirty="0" smtClean="0"/>
              <a:t>)</a:t>
            </a:r>
          </a:p>
          <a:p>
            <a:pPr lvl="1"/>
            <a:r>
              <a:rPr lang="fr-FR" dirty="0" smtClean="0"/>
              <a:t>RC4 : utilisé dans SSL/TLS ou WEP</a:t>
            </a:r>
          </a:p>
          <a:p>
            <a:pPr lvl="1"/>
            <a:r>
              <a:rPr lang="fr-FR" dirty="0"/>
              <a:t>A5/1 : utilisé dans les communications </a:t>
            </a:r>
            <a:r>
              <a:rPr lang="fr-FR" dirty="0" smtClean="0"/>
              <a:t>GSM</a:t>
            </a:r>
          </a:p>
          <a:p>
            <a:pPr lvl="1"/>
            <a:r>
              <a:rPr lang="fr-FR" dirty="0" err="1" smtClean="0"/>
              <a:t>ChaCha</a:t>
            </a:r>
            <a:r>
              <a:rPr lang="fr-FR" dirty="0" smtClean="0"/>
              <a:t> : </a:t>
            </a:r>
            <a:r>
              <a:rPr lang="fr-FR" dirty="0" smtClean="0"/>
              <a:t>principalement software</a:t>
            </a:r>
            <a:endParaRPr lang="fr-FR" dirty="0" smtClean="0"/>
          </a:p>
          <a:p>
            <a:pPr lvl="1"/>
            <a:endParaRPr lang="fr-FR" dirty="0" smtClean="0"/>
          </a:p>
          <a:p>
            <a:r>
              <a:rPr lang="fr-FR" dirty="0"/>
              <a:t>Chiffrement par blocs (blocs </a:t>
            </a:r>
            <a:r>
              <a:rPr lang="fr-FR" dirty="0" err="1"/>
              <a:t>cipher</a:t>
            </a:r>
            <a:r>
              <a:rPr lang="fr-FR" dirty="0"/>
              <a:t>)</a:t>
            </a:r>
          </a:p>
          <a:p>
            <a:pPr lvl="1"/>
            <a:r>
              <a:rPr lang="fr-FR" dirty="0"/>
              <a:t>DES : blocs de 64 bits, clés de 56 bits</a:t>
            </a:r>
          </a:p>
          <a:p>
            <a:pPr lvl="1"/>
            <a:r>
              <a:rPr lang="fr-FR" dirty="0" smtClean="0"/>
              <a:t>3DES : </a:t>
            </a:r>
            <a:r>
              <a:rPr lang="fr-FR" dirty="0"/>
              <a:t>blocs de 64 bits, </a:t>
            </a:r>
            <a:r>
              <a:rPr lang="fr-FR" dirty="0" smtClean="0"/>
              <a:t>2 à 3 clés </a:t>
            </a:r>
            <a:r>
              <a:rPr lang="fr-FR" dirty="0"/>
              <a:t>de 56 </a:t>
            </a:r>
            <a:r>
              <a:rPr lang="fr-FR" dirty="0" smtClean="0"/>
              <a:t>bits</a:t>
            </a:r>
            <a:endParaRPr lang="fr-FR" dirty="0"/>
          </a:p>
          <a:p>
            <a:pPr lvl="1"/>
            <a:r>
              <a:rPr lang="fr-FR" dirty="0"/>
              <a:t>AES </a:t>
            </a:r>
            <a:r>
              <a:rPr lang="fr-FR" dirty="0" smtClean="0"/>
              <a:t>(</a:t>
            </a:r>
            <a:r>
              <a:rPr lang="fr-FR" dirty="0" err="1" smtClean="0"/>
              <a:t>Rijndael</a:t>
            </a:r>
            <a:r>
              <a:rPr lang="fr-FR" dirty="0" smtClean="0"/>
              <a:t>) : </a:t>
            </a:r>
            <a:r>
              <a:rPr lang="fr-FR" dirty="0"/>
              <a:t>blocs de 128 </a:t>
            </a:r>
            <a:r>
              <a:rPr lang="fr-FR" dirty="0" smtClean="0"/>
              <a:t>bits, </a:t>
            </a:r>
            <a:r>
              <a:rPr lang="fr-FR" dirty="0"/>
              <a:t>clés de </a:t>
            </a:r>
            <a:r>
              <a:rPr lang="fr-FR" dirty="0" smtClean="0"/>
              <a:t>128 à 256 bits</a:t>
            </a:r>
            <a:endParaRPr lang="fr-FR" dirty="0"/>
          </a:p>
          <a:p>
            <a:pPr lvl="1"/>
            <a:endParaRPr lang="fr-FR" dirty="0" smtClean="0"/>
          </a:p>
        </p:txBody>
      </p:sp>
      <p:sp>
        <p:nvSpPr>
          <p:cNvPr id="4" name="Espace réservé du pied de page 3"/>
          <p:cNvSpPr>
            <a:spLocks noGrp="1"/>
          </p:cNvSpPr>
          <p:nvPr>
            <p:ph type="ftr" sz="quarter" idx="4294967295"/>
          </p:nvPr>
        </p:nvSpPr>
        <p:spPr>
          <a:xfrm>
            <a:off x="862013" y="6464300"/>
            <a:ext cx="1144587" cy="215900"/>
          </a:xfrm>
        </p:spPr>
        <p:txBody>
          <a:bodyPr/>
          <a:lstStyle/>
          <a:p>
            <a:pPr>
              <a:defRPr/>
            </a:pPr>
            <a:r>
              <a:rPr lang="fr-FR" smtClean="0"/>
              <a:t>PKI</a:t>
            </a:r>
            <a:endParaRPr lang="fr-FR"/>
          </a:p>
        </p:txBody>
      </p:sp>
      <p:sp>
        <p:nvSpPr>
          <p:cNvPr id="5"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t>La cryptographie symétrique</a:t>
            </a:r>
          </a:p>
        </p:txBody>
      </p:sp>
    </p:spTree>
    <p:extLst>
      <p:ext uri="{BB962C8B-B14F-4D97-AF65-F5344CB8AC3E}">
        <p14:creationId xmlns:p14="http://schemas.microsoft.com/office/powerpoint/2010/main" val="2391236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6" name="Groupe 26"/>
          <p:cNvGrpSpPr>
            <a:grpSpLocks/>
          </p:cNvGrpSpPr>
          <p:nvPr/>
        </p:nvGrpSpPr>
        <p:grpSpPr bwMode="auto">
          <a:xfrm>
            <a:off x="844550" y="1519238"/>
            <a:ext cx="1219200" cy="1651000"/>
            <a:chOff x="852785" y="2785663"/>
            <a:chExt cx="1219200" cy="1651644"/>
          </a:xfrm>
        </p:grpSpPr>
        <p:sp>
          <p:nvSpPr>
            <p:cNvPr id="54342" name="ZoneTexte 27"/>
            <p:cNvSpPr txBox="1">
              <a:spLocks noChangeArrowheads="1"/>
            </p:cNvSpPr>
            <p:nvPr/>
          </p:nvSpPr>
          <p:spPr bwMode="auto">
            <a:xfrm>
              <a:off x="1105198" y="4040277"/>
              <a:ext cx="703262" cy="397030"/>
            </a:xfrm>
            <a:prstGeom prst="rect">
              <a:avLst/>
            </a:prstGeom>
            <a:noFill/>
            <a:ln w="9525">
              <a:noFill/>
              <a:miter lim="800000"/>
              <a:headEnd/>
              <a:tailEnd/>
            </a:ln>
          </p:spPr>
          <p:txBody>
            <a:bodyPr wrap="none">
              <a:spAutoFit/>
            </a:bodyPr>
            <a:lstStyle/>
            <a:p>
              <a:r>
                <a:rPr lang="fr-FR"/>
                <a:t>Alice</a:t>
              </a:r>
            </a:p>
          </p:txBody>
        </p:sp>
        <p:pic>
          <p:nvPicPr>
            <p:cNvPr id="54343" name="Picture 2" descr="E:\RNVN8938\Documents\Recherches\icones\user_female.png"/>
            <p:cNvPicPr>
              <a:picLocks noChangeAspect="1" noChangeArrowheads="1"/>
            </p:cNvPicPr>
            <p:nvPr/>
          </p:nvPicPr>
          <p:blipFill>
            <a:blip r:embed="rId3" cstate="print"/>
            <a:srcRect/>
            <a:stretch>
              <a:fillRect/>
            </a:stretch>
          </p:blipFill>
          <p:spPr bwMode="auto">
            <a:xfrm>
              <a:off x="852785" y="2785663"/>
              <a:ext cx="1219200" cy="1219200"/>
            </a:xfrm>
            <a:prstGeom prst="rect">
              <a:avLst/>
            </a:prstGeom>
            <a:noFill/>
            <a:ln w="9525">
              <a:noFill/>
              <a:miter lim="800000"/>
              <a:headEnd/>
              <a:tailEnd/>
            </a:ln>
          </p:spPr>
        </p:pic>
      </p:grpSp>
      <p:grpSp>
        <p:nvGrpSpPr>
          <p:cNvPr id="54277" name="Groupe 37"/>
          <p:cNvGrpSpPr>
            <a:grpSpLocks/>
          </p:cNvGrpSpPr>
          <p:nvPr/>
        </p:nvGrpSpPr>
        <p:grpSpPr bwMode="auto">
          <a:xfrm>
            <a:off x="7215188" y="1462088"/>
            <a:ext cx="1198562" cy="1647825"/>
            <a:chOff x="928644" y="4206743"/>
            <a:chExt cx="1197868" cy="1648236"/>
          </a:xfrm>
        </p:grpSpPr>
        <p:pic>
          <p:nvPicPr>
            <p:cNvPr id="54340" name="Picture 3" descr="E:\RNVN8938\Documents\Recherches\icones\User.png"/>
            <p:cNvPicPr>
              <a:picLocks noChangeAspect="1" noChangeArrowheads="1"/>
            </p:cNvPicPr>
            <p:nvPr/>
          </p:nvPicPr>
          <p:blipFill>
            <a:blip r:embed="rId4" cstate="print"/>
            <a:srcRect/>
            <a:stretch>
              <a:fillRect/>
            </a:stretch>
          </p:blipFill>
          <p:spPr bwMode="auto">
            <a:xfrm>
              <a:off x="928644" y="4206743"/>
              <a:ext cx="1197868" cy="1219200"/>
            </a:xfrm>
            <a:prstGeom prst="rect">
              <a:avLst/>
            </a:prstGeom>
            <a:noFill/>
            <a:ln w="9525">
              <a:noFill/>
              <a:miter lim="800000"/>
              <a:headEnd/>
              <a:tailEnd/>
            </a:ln>
          </p:spPr>
        </p:pic>
        <p:sp>
          <p:nvSpPr>
            <p:cNvPr id="54341" name="ZoneTexte 39"/>
            <p:cNvSpPr txBox="1">
              <a:spLocks noChangeArrowheads="1"/>
            </p:cNvSpPr>
            <p:nvPr/>
          </p:nvSpPr>
          <p:spPr bwMode="auto">
            <a:xfrm>
              <a:off x="1098408" y="5458005"/>
              <a:ext cx="640978" cy="396974"/>
            </a:xfrm>
            <a:prstGeom prst="rect">
              <a:avLst/>
            </a:prstGeom>
            <a:noFill/>
            <a:ln w="9525">
              <a:noFill/>
              <a:miter lim="800000"/>
              <a:headEnd/>
              <a:tailEnd/>
            </a:ln>
          </p:spPr>
          <p:txBody>
            <a:bodyPr wrap="none">
              <a:spAutoFit/>
            </a:bodyPr>
            <a:lstStyle/>
            <a:p>
              <a:r>
                <a:rPr lang="fr-FR"/>
                <a:t>Bob</a:t>
              </a:r>
            </a:p>
          </p:txBody>
        </p:sp>
      </p:grpSp>
      <p:grpSp>
        <p:nvGrpSpPr>
          <p:cNvPr id="4" name="Groupe 45"/>
          <p:cNvGrpSpPr>
            <a:grpSpLocks/>
          </p:cNvGrpSpPr>
          <p:nvPr/>
        </p:nvGrpSpPr>
        <p:grpSpPr bwMode="auto">
          <a:xfrm>
            <a:off x="776288" y="3956050"/>
            <a:ext cx="1300162" cy="1830388"/>
            <a:chOff x="784520" y="4032766"/>
            <a:chExt cx="1300163" cy="1829306"/>
          </a:xfrm>
        </p:grpSpPr>
        <p:pic>
          <p:nvPicPr>
            <p:cNvPr id="54338" name="Picture 2" descr="E:\RNVN8938\Documents\Recherches\icones\emblem-people.png"/>
            <p:cNvPicPr>
              <a:picLocks noChangeAspect="1" noChangeArrowheads="1"/>
            </p:cNvPicPr>
            <p:nvPr/>
          </p:nvPicPr>
          <p:blipFill>
            <a:blip r:embed="rId5" cstate="print"/>
            <a:srcRect/>
            <a:stretch>
              <a:fillRect/>
            </a:stretch>
          </p:blipFill>
          <p:spPr bwMode="auto">
            <a:xfrm>
              <a:off x="784520" y="4032766"/>
              <a:ext cx="1300163" cy="1300163"/>
            </a:xfrm>
            <a:prstGeom prst="rect">
              <a:avLst/>
            </a:prstGeom>
            <a:noFill/>
            <a:ln w="9525">
              <a:noFill/>
              <a:miter lim="800000"/>
              <a:headEnd/>
              <a:tailEnd/>
            </a:ln>
          </p:spPr>
        </p:pic>
        <p:sp>
          <p:nvSpPr>
            <p:cNvPr id="54339" name="ZoneTexte 44"/>
            <p:cNvSpPr txBox="1">
              <a:spLocks noChangeArrowheads="1"/>
            </p:cNvSpPr>
            <p:nvPr/>
          </p:nvSpPr>
          <p:spPr bwMode="auto">
            <a:xfrm>
              <a:off x="935333" y="5465431"/>
              <a:ext cx="938212" cy="396641"/>
            </a:xfrm>
            <a:prstGeom prst="rect">
              <a:avLst/>
            </a:prstGeom>
            <a:noFill/>
            <a:ln w="9525">
              <a:noFill/>
              <a:miter lim="800000"/>
              <a:headEnd/>
              <a:tailEnd/>
            </a:ln>
          </p:spPr>
          <p:txBody>
            <a:bodyPr wrap="none">
              <a:spAutoFit/>
            </a:bodyPr>
            <a:lstStyle/>
            <a:p>
              <a:r>
                <a:rPr lang="fr-FR"/>
                <a:t>Charlie</a:t>
              </a:r>
            </a:p>
          </p:txBody>
        </p:sp>
      </p:grpSp>
      <p:grpSp>
        <p:nvGrpSpPr>
          <p:cNvPr id="5" name="Groupe 47"/>
          <p:cNvGrpSpPr>
            <a:grpSpLocks/>
          </p:cNvGrpSpPr>
          <p:nvPr/>
        </p:nvGrpSpPr>
        <p:grpSpPr bwMode="auto">
          <a:xfrm>
            <a:off x="4135438" y="3594100"/>
            <a:ext cx="1219200" cy="1728788"/>
            <a:chOff x="4153785" y="3500213"/>
            <a:chExt cx="1219200" cy="1729233"/>
          </a:xfrm>
        </p:grpSpPr>
        <p:pic>
          <p:nvPicPr>
            <p:cNvPr id="54336" name="Picture 3" descr="E:\RNVN8938\Documents\Recherches\icones\personal.png"/>
            <p:cNvPicPr>
              <a:picLocks noChangeAspect="1" noChangeArrowheads="1"/>
            </p:cNvPicPr>
            <p:nvPr/>
          </p:nvPicPr>
          <p:blipFill>
            <a:blip r:embed="rId6" cstate="print"/>
            <a:srcRect/>
            <a:stretch>
              <a:fillRect/>
            </a:stretch>
          </p:blipFill>
          <p:spPr bwMode="auto">
            <a:xfrm>
              <a:off x="4153785" y="4010246"/>
              <a:ext cx="1219200" cy="1219200"/>
            </a:xfrm>
            <a:prstGeom prst="rect">
              <a:avLst/>
            </a:prstGeom>
            <a:noFill/>
            <a:ln w="9525">
              <a:noFill/>
              <a:miter lim="800000"/>
              <a:headEnd/>
              <a:tailEnd/>
            </a:ln>
          </p:spPr>
        </p:pic>
        <p:sp>
          <p:nvSpPr>
            <p:cNvPr id="54337" name="ZoneTexte 46"/>
            <p:cNvSpPr txBox="1">
              <a:spLocks noChangeArrowheads="1"/>
            </p:cNvSpPr>
            <p:nvPr/>
          </p:nvSpPr>
          <p:spPr bwMode="auto">
            <a:xfrm>
              <a:off x="4285548" y="3500213"/>
              <a:ext cx="739775" cy="396977"/>
            </a:xfrm>
            <a:prstGeom prst="rect">
              <a:avLst/>
            </a:prstGeom>
            <a:noFill/>
            <a:ln w="9525">
              <a:noFill/>
              <a:miter lim="800000"/>
              <a:headEnd/>
              <a:tailEnd/>
            </a:ln>
          </p:spPr>
          <p:txBody>
            <a:bodyPr wrap="none">
              <a:spAutoFit/>
            </a:bodyPr>
            <a:lstStyle/>
            <a:p>
              <a:r>
                <a:rPr lang="fr-FR"/>
                <a:t>Dave</a:t>
              </a:r>
            </a:p>
          </p:txBody>
        </p:sp>
      </p:grpSp>
      <p:grpSp>
        <p:nvGrpSpPr>
          <p:cNvPr id="6" name="Groupe 49"/>
          <p:cNvGrpSpPr>
            <a:grpSpLocks/>
          </p:cNvGrpSpPr>
          <p:nvPr/>
        </p:nvGrpSpPr>
        <p:grpSpPr bwMode="auto">
          <a:xfrm>
            <a:off x="7100888" y="3986213"/>
            <a:ext cx="1370012" cy="1778000"/>
            <a:chOff x="7087191" y="3902738"/>
            <a:chExt cx="1371009" cy="1778577"/>
          </a:xfrm>
        </p:grpSpPr>
        <p:pic>
          <p:nvPicPr>
            <p:cNvPr id="54334" name="Picture 4" descr="E:\RNVN8938\Documents\Recherches\icones\female_user2.png"/>
            <p:cNvPicPr>
              <a:picLocks noChangeAspect="1" noChangeArrowheads="1"/>
            </p:cNvPicPr>
            <p:nvPr/>
          </p:nvPicPr>
          <p:blipFill>
            <a:blip r:embed="rId7" cstate="print"/>
            <a:srcRect/>
            <a:stretch>
              <a:fillRect/>
            </a:stretch>
          </p:blipFill>
          <p:spPr bwMode="auto">
            <a:xfrm>
              <a:off x="7087191" y="3902738"/>
              <a:ext cx="1371009" cy="1371009"/>
            </a:xfrm>
            <a:prstGeom prst="rect">
              <a:avLst/>
            </a:prstGeom>
            <a:noFill/>
            <a:ln w="9525">
              <a:noFill/>
              <a:miter lim="800000"/>
              <a:headEnd/>
              <a:tailEnd/>
            </a:ln>
          </p:spPr>
        </p:pic>
        <p:sp>
          <p:nvSpPr>
            <p:cNvPr id="54335" name="ZoneTexte 48"/>
            <p:cNvSpPr txBox="1">
              <a:spLocks noChangeArrowheads="1"/>
            </p:cNvSpPr>
            <p:nvPr/>
          </p:nvSpPr>
          <p:spPr bwMode="auto">
            <a:xfrm>
              <a:off x="7474823" y="5284311"/>
              <a:ext cx="584625" cy="397004"/>
            </a:xfrm>
            <a:prstGeom prst="rect">
              <a:avLst/>
            </a:prstGeom>
            <a:noFill/>
            <a:ln w="9525">
              <a:noFill/>
              <a:miter lim="800000"/>
              <a:headEnd/>
              <a:tailEnd/>
            </a:ln>
          </p:spPr>
          <p:txBody>
            <a:bodyPr wrap="none">
              <a:spAutoFit/>
            </a:bodyPr>
            <a:lstStyle/>
            <a:p>
              <a:r>
                <a:rPr lang="fr-FR"/>
                <a:t>Eve</a:t>
              </a:r>
            </a:p>
          </p:txBody>
        </p:sp>
      </p:grpSp>
      <p:grpSp>
        <p:nvGrpSpPr>
          <p:cNvPr id="7" name="Groupe 117"/>
          <p:cNvGrpSpPr>
            <a:grpSpLocks/>
          </p:cNvGrpSpPr>
          <p:nvPr/>
        </p:nvGrpSpPr>
        <p:grpSpPr bwMode="auto">
          <a:xfrm>
            <a:off x="2119313" y="2576513"/>
            <a:ext cx="4975225" cy="1355725"/>
            <a:chOff x="2126512" y="2897369"/>
            <a:chExt cx="4976037" cy="1355654"/>
          </a:xfrm>
        </p:grpSpPr>
        <p:cxnSp>
          <p:nvCxnSpPr>
            <p:cNvPr id="57" name="Connecteur droit avec flèche 56"/>
            <p:cNvCxnSpPr/>
            <p:nvPr/>
          </p:nvCxnSpPr>
          <p:spPr>
            <a:xfrm>
              <a:off x="2126512" y="2913243"/>
              <a:ext cx="4976037" cy="13397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4331" name="Groupe 60"/>
            <p:cNvGrpSpPr>
              <a:grpSpLocks/>
            </p:cNvGrpSpPr>
            <p:nvPr/>
          </p:nvGrpSpPr>
          <p:grpSpPr bwMode="auto">
            <a:xfrm>
              <a:off x="3260096" y="2897369"/>
              <a:ext cx="961029" cy="850213"/>
              <a:chOff x="3894506" y="1043761"/>
              <a:chExt cx="1547812" cy="1250495"/>
            </a:xfrm>
          </p:grpSpPr>
          <p:sp>
            <p:nvSpPr>
              <p:cNvPr id="54332" name="Text Box 8"/>
              <p:cNvSpPr txBox="1">
                <a:spLocks noChangeArrowheads="1"/>
              </p:cNvSpPr>
              <p:nvPr/>
            </p:nvSpPr>
            <p:spPr bwMode="auto">
              <a:xfrm>
                <a:off x="3894506" y="1796310"/>
                <a:ext cx="1547812" cy="497946"/>
              </a:xfrm>
              <a:prstGeom prst="rect">
                <a:avLst/>
              </a:prstGeom>
              <a:noFill/>
              <a:ln w="9525">
                <a:noFill/>
                <a:miter lim="800000"/>
                <a:headEnd/>
                <a:tailEnd/>
              </a:ln>
            </p:spPr>
            <p:txBody>
              <a:bodyPr>
                <a:spAutoFit/>
              </a:bodyPr>
              <a:lstStyle/>
              <a:p>
                <a:pPr algn="ctr">
                  <a:spcBef>
                    <a:spcPct val="50000"/>
                  </a:spcBef>
                </a:pPr>
                <a:r>
                  <a:rPr lang="fr-FR" sz="1600"/>
                  <a:t>Clé AE</a:t>
                </a:r>
                <a:endParaRPr lang="fr-FR" sz="1600" baseline="-25000"/>
              </a:p>
            </p:txBody>
          </p:sp>
          <p:pic>
            <p:nvPicPr>
              <p:cNvPr id="54333" name="Picture 29" descr="E:\RNVN8938\Documents\Recherches\icones\application-pgp-signature.png"/>
              <p:cNvPicPr>
                <a:picLocks noChangeAspect="1" noChangeArrowheads="1"/>
              </p:cNvPicPr>
              <p:nvPr/>
            </p:nvPicPr>
            <p:blipFill>
              <a:blip r:embed="rId8" cstate="print"/>
              <a:srcRect/>
              <a:stretch>
                <a:fillRect/>
              </a:stretch>
            </p:blipFill>
            <p:spPr bwMode="auto">
              <a:xfrm>
                <a:off x="4238845" y="1043761"/>
                <a:ext cx="811619" cy="811619"/>
              </a:xfrm>
              <a:prstGeom prst="rect">
                <a:avLst/>
              </a:prstGeom>
              <a:noFill/>
              <a:ln w="9525">
                <a:noFill/>
                <a:miter lim="800000"/>
                <a:headEnd/>
                <a:tailEnd/>
              </a:ln>
            </p:spPr>
          </p:pic>
        </p:grpSp>
      </p:grpSp>
      <p:grpSp>
        <p:nvGrpSpPr>
          <p:cNvPr id="54282" name="Groupe 116"/>
          <p:cNvGrpSpPr>
            <a:grpSpLocks/>
          </p:cNvGrpSpPr>
          <p:nvPr/>
        </p:nvGrpSpPr>
        <p:grpSpPr bwMode="auto">
          <a:xfrm>
            <a:off x="2139950" y="2016125"/>
            <a:ext cx="4730750" cy="850900"/>
            <a:chOff x="2147777" y="2337388"/>
            <a:chExt cx="4731488" cy="850213"/>
          </a:xfrm>
        </p:grpSpPr>
        <p:cxnSp>
          <p:nvCxnSpPr>
            <p:cNvPr id="37" name="Connecteur droit avec flèche 36"/>
            <p:cNvCxnSpPr/>
            <p:nvPr/>
          </p:nvCxnSpPr>
          <p:spPr>
            <a:xfrm>
              <a:off x="2147777" y="2711736"/>
              <a:ext cx="473148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4327" name="Groupe 63"/>
            <p:cNvGrpSpPr>
              <a:grpSpLocks/>
            </p:cNvGrpSpPr>
            <p:nvPr/>
          </p:nvGrpSpPr>
          <p:grpSpPr bwMode="auto">
            <a:xfrm>
              <a:off x="4199307" y="2337388"/>
              <a:ext cx="961029" cy="850213"/>
              <a:chOff x="3894506" y="1043761"/>
              <a:chExt cx="1547812" cy="1250495"/>
            </a:xfrm>
          </p:grpSpPr>
          <p:sp>
            <p:nvSpPr>
              <p:cNvPr id="54328" name="Text Box 8"/>
              <p:cNvSpPr txBox="1">
                <a:spLocks noChangeArrowheads="1"/>
              </p:cNvSpPr>
              <p:nvPr/>
            </p:nvSpPr>
            <p:spPr bwMode="auto">
              <a:xfrm>
                <a:off x="3894506" y="1796310"/>
                <a:ext cx="1547812" cy="497946"/>
              </a:xfrm>
              <a:prstGeom prst="rect">
                <a:avLst/>
              </a:prstGeom>
              <a:noFill/>
              <a:ln w="9525">
                <a:noFill/>
                <a:miter lim="800000"/>
                <a:headEnd/>
                <a:tailEnd/>
              </a:ln>
            </p:spPr>
            <p:txBody>
              <a:bodyPr>
                <a:spAutoFit/>
              </a:bodyPr>
              <a:lstStyle/>
              <a:p>
                <a:pPr algn="ctr">
                  <a:spcBef>
                    <a:spcPct val="50000"/>
                  </a:spcBef>
                </a:pPr>
                <a:r>
                  <a:rPr lang="fr-FR" sz="1600"/>
                  <a:t>Clé AB</a:t>
                </a:r>
                <a:endParaRPr lang="fr-FR" sz="1600" baseline="-25000"/>
              </a:p>
            </p:txBody>
          </p:sp>
          <p:pic>
            <p:nvPicPr>
              <p:cNvPr id="54329" name="Picture 29" descr="E:\RNVN8938\Documents\Recherches\icones\application-pgp-signature.png"/>
              <p:cNvPicPr>
                <a:picLocks noChangeAspect="1" noChangeArrowheads="1"/>
              </p:cNvPicPr>
              <p:nvPr/>
            </p:nvPicPr>
            <p:blipFill>
              <a:blip r:embed="rId8" cstate="print"/>
              <a:srcRect/>
              <a:stretch>
                <a:fillRect/>
              </a:stretch>
            </p:blipFill>
            <p:spPr bwMode="auto">
              <a:xfrm>
                <a:off x="4238845" y="1043761"/>
                <a:ext cx="811619" cy="811619"/>
              </a:xfrm>
              <a:prstGeom prst="rect">
                <a:avLst/>
              </a:prstGeom>
              <a:noFill/>
              <a:ln w="9525">
                <a:noFill/>
                <a:miter lim="800000"/>
                <a:headEnd/>
                <a:tailEnd/>
              </a:ln>
            </p:spPr>
          </p:pic>
        </p:grpSp>
      </p:grpSp>
      <p:grpSp>
        <p:nvGrpSpPr>
          <p:cNvPr id="11" name="Groupe 111"/>
          <p:cNvGrpSpPr>
            <a:grpSpLocks/>
          </p:cNvGrpSpPr>
          <p:nvPr/>
        </p:nvGrpSpPr>
        <p:grpSpPr bwMode="auto">
          <a:xfrm>
            <a:off x="2065338" y="2847975"/>
            <a:ext cx="2360612" cy="1371600"/>
            <a:chOff x="2073349" y="3168502"/>
            <a:chExt cx="2360428" cy="1371600"/>
          </a:xfrm>
        </p:grpSpPr>
        <p:cxnSp>
          <p:nvCxnSpPr>
            <p:cNvPr id="55" name="Connecteur droit avec flèche 54"/>
            <p:cNvCxnSpPr/>
            <p:nvPr/>
          </p:nvCxnSpPr>
          <p:spPr>
            <a:xfrm>
              <a:off x="2073349" y="3168502"/>
              <a:ext cx="2360428" cy="1371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4323" name="Groupe 66"/>
            <p:cNvGrpSpPr>
              <a:grpSpLocks/>
            </p:cNvGrpSpPr>
            <p:nvPr/>
          </p:nvGrpSpPr>
          <p:grpSpPr bwMode="auto">
            <a:xfrm>
              <a:off x="2161401" y="3287230"/>
              <a:ext cx="961029" cy="850213"/>
              <a:chOff x="3894506" y="1043761"/>
              <a:chExt cx="1547812" cy="1250495"/>
            </a:xfrm>
          </p:grpSpPr>
          <p:sp>
            <p:nvSpPr>
              <p:cNvPr id="54324" name="Text Box 8"/>
              <p:cNvSpPr txBox="1">
                <a:spLocks noChangeArrowheads="1"/>
              </p:cNvSpPr>
              <p:nvPr/>
            </p:nvSpPr>
            <p:spPr bwMode="auto">
              <a:xfrm>
                <a:off x="3894506" y="1796310"/>
                <a:ext cx="1547812" cy="497946"/>
              </a:xfrm>
              <a:prstGeom prst="rect">
                <a:avLst/>
              </a:prstGeom>
              <a:noFill/>
              <a:ln w="9525">
                <a:noFill/>
                <a:miter lim="800000"/>
                <a:headEnd/>
                <a:tailEnd/>
              </a:ln>
            </p:spPr>
            <p:txBody>
              <a:bodyPr>
                <a:spAutoFit/>
              </a:bodyPr>
              <a:lstStyle/>
              <a:p>
                <a:pPr algn="ctr">
                  <a:spcBef>
                    <a:spcPct val="50000"/>
                  </a:spcBef>
                </a:pPr>
                <a:r>
                  <a:rPr lang="fr-FR" sz="1600"/>
                  <a:t>Clé AD</a:t>
                </a:r>
                <a:endParaRPr lang="fr-FR" sz="1600" baseline="-25000"/>
              </a:p>
            </p:txBody>
          </p:sp>
          <p:pic>
            <p:nvPicPr>
              <p:cNvPr id="54325" name="Picture 29" descr="E:\RNVN8938\Documents\Recherches\icones\application-pgp-signature.png"/>
              <p:cNvPicPr>
                <a:picLocks noChangeAspect="1" noChangeArrowheads="1"/>
              </p:cNvPicPr>
              <p:nvPr/>
            </p:nvPicPr>
            <p:blipFill>
              <a:blip r:embed="rId8" cstate="print"/>
              <a:srcRect/>
              <a:stretch>
                <a:fillRect/>
              </a:stretch>
            </p:blipFill>
            <p:spPr bwMode="auto">
              <a:xfrm>
                <a:off x="4238845" y="1043761"/>
                <a:ext cx="811619" cy="811619"/>
              </a:xfrm>
              <a:prstGeom prst="rect">
                <a:avLst/>
              </a:prstGeom>
              <a:noFill/>
              <a:ln w="9525">
                <a:noFill/>
                <a:miter lim="800000"/>
                <a:headEnd/>
                <a:tailEnd/>
              </a:ln>
            </p:spPr>
          </p:pic>
        </p:grpSp>
      </p:grpSp>
      <p:grpSp>
        <p:nvGrpSpPr>
          <p:cNvPr id="13" name="Groupe 109"/>
          <p:cNvGrpSpPr>
            <a:grpSpLocks/>
          </p:cNvGrpSpPr>
          <p:nvPr/>
        </p:nvGrpSpPr>
        <p:grpSpPr bwMode="auto">
          <a:xfrm>
            <a:off x="504825" y="3221038"/>
            <a:ext cx="962025" cy="850900"/>
            <a:chOff x="513355" y="3542413"/>
            <a:chExt cx="961029" cy="850213"/>
          </a:xfrm>
        </p:grpSpPr>
        <p:cxnSp>
          <p:nvCxnSpPr>
            <p:cNvPr id="52" name="Connecteur droit avec flèche 51"/>
            <p:cNvCxnSpPr/>
            <p:nvPr/>
          </p:nvCxnSpPr>
          <p:spPr>
            <a:xfrm>
              <a:off x="1414121" y="3593172"/>
              <a:ext cx="0" cy="6170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4319" name="Groupe 69"/>
            <p:cNvGrpSpPr>
              <a:grpSpLocks/>
            </p:cNvGrpSpPr>
            <p:nvPr/>
          </p:nvGrpSpPr>
          <p:grpSpPr bwMode="auto">
            <a:xfrm>
              <a:off x="513355" y="3542413"/>
              <a:ext cx="961029" cy="850213"/>
              <a:chOff x="3894506" y="1043761"/>
              <a:chExt cx="1547812" cy="1250495"/>
            </a:xfrm>
          </p:grpSpPr>
          <p:sp>
            <p:nvSpPr>
              <p:cNvPr id="54320" name="Text Box 8"/>
              <p:cNvSpPr txBox="1">
                <a:spLocks noChangeArrowheads="1"/>
              </p:cNvSpPr>
              <p:nvPr/>
            </p:nvSpPr>
            <p:spPr bwMode="auto">
              <a:xfrm>
                <a:off x="3894506" y="1796310"/>
                <a:ext cx="1547812" cy="497946"/>
              </a:xfrm>
              <a:prstGeom prst="rect">
                <a:avLst/>
              </a:prstGeom>
              <a:noFill/>
              <a:ln w="9525">
                <a:noFill/>
                <a:miter lim="800000"/>
                <a:headEnd/>
                <a:tailEnd/>
              </a:ln>
            </p:spPr>
            <p:txBody>
              <a:bodyPr>
                <a:spAutoFit/>
              </a:bodyPr>
              <a:lstStyle/>
              <a:p>
                <a:pPr algn="ctr">
                  <a:spcBef>
                    <a:spcPct val="50000"/>
                  </a:spcBef>
                </a:pPr>
                <a:r>
                  <a:rPr lang="fr-FR" sz="1600"/>
                  <a:t>Clé AC</a:t>
                </a:r>
                <a:endParaRPr lang="fr-FR" sz="1600" baseline="-25000"/>
              </a:p>
            </p:txBody>
          </p:sp>
          <p:pic>
            <p:nvPicPr>
              <p:cNvPr id="54321" name="Picture 29" descr="E:\RNVN8938\Documents\Recherches\icones\application-pgp-signature.png"/>
              <p:cNvPicPr>
                <a:picLocks noChangeAspect="1" noChangeArrowheads="1"/>
              </p:cNvPicPr>
              <p:nvPr/>
            </p:nvPicPr>
            <p:blipFill>
              <a:blip r:embed="rId8" cstate="print"/>
              <a:srcRect/>
              <a:stretch>
                <a:fillRect/>
              </a:stretch>
            </p:blipFill>
            <p:spPr bwMode="auto">
              <a:xfrm>
                <a:off x="4238845" y="1043761"/>
                <a:ext cx="811619" cy="811619"/>
              </a:xfrm>
              <a:prstGeom prst="rect">
                <a:avLst/>
              </a:prstGeom>
              <a:noFill/>
              <a:ln w="9525">
                <a:noFill/>
                <a:miter lim="800000"/>
                <a:headEnd/>
                <a:tailEnd/>
              </a:ln>
            </p:spPr>
          </p:pic>
        </p:grpSp>
      </p:grpSp>
      <p:grpSp>
        <p:nvGrpSpPr>
          <p:cNvPr id="15" name="Groupe 112"/>
          <p:cNvGrpSpPr>
            <a:grpSpLocks/>
          </p:cNvGrpSpPr>
          <p:nvPr/>
        </p:nvGrpSpPr>
        <p:grpSpPr bwMode="auto">
          <a:xfrm>
            <a:off x="1820863" y="4468813"/>
            <a:ext cx="2413000" cy="850900"/>
            <a:chOff x="1828800" y="4789965"/>
            <a:chExt cx="2413591" cy="850213"/>
          </a:xfrm>
        </p:grpSpPr>
        <p:cxnSp>
          <p:nvCxnSpPr>
            <p:cNvPr id="75" name="Connecteur droit avec flèche 74"/>
            <p:cNvCxnSpPr/>
            <p:nvPr/>
          </p:nvCxnSpPr>
          <p:spPr>
            <a:xfrm>
              <a:off x="1828800" y="4901000"/>
              <a:ext cx="24135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4315" name="Groupe 80"/>
            <p:cNvGrpSpPr>
              <a:grpSpLocks/>
            </p:cNvGrpSpPr>
            <p:nvPr/>
          </p:nvGrpSpPr>
          <p:grpSpPr bwMode="auto">
            <a:xfrm>
              <a:off x="2696573" y="4789965"/>
              <a:ext cx="961029" cy="850213"/>
              <a:chOff x="3894506" y="1043761"/>
              <a:chExt cx="1547812" cy="1250495"/>
            </a:xfrm>
          </p:grpSpPr>
          <p:sp>
            <p:nvSpPr>
              <p:cNvPr id="54316" name="Text Box 8"/>
              <p:cNvSpPr txBox="1">
                <a:spLocks noChangeArrowheads="1"/>
              </p:cNvSpPr>
              <p:nvPr/>
            </p:nvSpPr>
            <p:spPr bwMode="auto">
              <a:xfrm>
                <a:off x="3894506" y="1796310"/>
                <a:ext cx="1547812" cy="497946"/>
              </a:xfrm>
              <a:prstGeom prst="rect">
                <a:avLst/>
              </a:prstGeom>
              <a:noFill/>
              <a:ln w="9525">
                <a:noFill/>
                <a:miter lim="800000"/>
                <a:headEnd/>
                <a:tailEnd/>
              </a:ln>
            </p:spPr>
            <p:txBody>
              <a:bodyPr>
                <a:spAutoFit/>
              </a:bodyPr>
              <a:lstStyle/>
              <a:p>
                <a:pPr algn="ctr">
                  <a:spcBef>
                    <a:spcPct val="50000"/>
                  </a:spcBef>
                </a:pPr>
                <a:r>
                  <a:rPr lang="fr-FR" sz="1600"/>
                  <a:t>Clé CD</a:t>
                </a:r>
                <a:endParaRPr lang="fr-FR" sz="1600" baseline="-25000"/>
              </a:p>
            </p:txBody>
          </p:sp>
          <p:pic>
            <p:nvPicPr>
              <p:cNvPr id="54317" name="Picture 29" descr="E:\RNVN8938\Documents\Recherches\icones\application-pgp-signature.png"/>
              <p:cNvPicPr>
                <a:picLocks noChangeAspect="1" noChangeArrowheads="1"/>
              </p:cNvPicPr>
              <p:nvPr/>
            </p:nvPicPr>
            <p:blipFill>
              <a:blip r:embed="rId8" cstate="print"/>
              <a:srcRect/>
              <a:stretch>
                <a:fillRect/>
              </a:stretch>
            </p:blipFill>
            <p:spPr bwMode="auto">
              <a:xfrm>
                <a:off x="4238845" y="1043761"/>
                <a:ext cx="811619" cy="811619"/>
              </a:xfrm>
              <a:prstGeom prst="rect">
                <a:avLst/>
              </a:prstGeom>
              <a:noFill/>
              <a:ln w="9525">
                <a:noFill/>
                <a:miter lim="800000"/>
                <a:headEnd/>
                <a:tailEnd/>
              </a:ln>
            </p:spPr>
          </p:pic>
        </p:grpSp>
      </p:grpSp>
      <p:grpSp>
        <p:nvGrpSpPr>
          <p:cNvPr id="17" name="Groupe 113"/>
          <p:cNvGrpSpPr>
            <a:grpSpLocks/>
          </p:cNvGrpSpPr>
          <p:nvPr/>
        </p:nvGrpSpPr>
        <p:grpSpPr bwMode="auto">
          <a:xfrm>
            <a:off x="5386388" y="4270375"/>
            <a:ext cx="1687512" cy="850900"/>
            <a:chOff x="5394252" y="4591490"/>
            <a:chExt cx="1687032" cy="850213"/>
          </a:xfrm>
        </p:grpSpPr>
        <p:cxnSp>
          <p:nvCxnSpPr>
            <p:cNvPr id="85" name="Connecteur droit avec flèche 84"/>
            <p:cNvCxnSpPr/>
            <p:nvPr/>
          </p:nvCxnSpPr>
          <p:spPr>
            <a:xfrm flipV="1">
              <a:off x="5394252" y="4859561"/>
              <a:ext cx="16870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4311" name="Groupe 86"/>
            <p:cNvGrpSpPr>
              <a:grpSpLocks/>
            </p:cNvGrpSpPr>
            <p:nvPr/>
          </p:nvGrpSpPr>
          <p:grpSpPr bwMode="auto">
            <a:xfrm>
              <a:off x="5836722" y="4591490"/>
              <a:ext cx="961029" cy="850213"/>
              <a:chOff x="3894506" y="1043761"/>
              <a:chExt cx="1547812" cy="1250495"/>
            </a:xfrm>
          </p:grpSpPr>
          <p:sp>
            <p:nvSpPr>
              <p:cNvPr id="54312" name="Text Box 8"/>
              <p:cNvSpPr txBox="1">
                <a:spLocks noChangeArrowheads="1"/>
              </p:cNvSpPr>
              <p:nvPr/>
            </p:nvSpPr>
            <p:spPr bwMode="auto">
              <a:xfrm>
                <a:off x="3894506" y="1796310"/>
                <a:ext cx="1547812" cy="497946"/>
              </a:xfrm>
              <a:prstGeom prst="rect">
                <a:avLst/>
              </a:prstGeom>
              <a:noFill/>
              <a:ln w="9525">
                <a:noFill/>
                <a:miter lim="800000"/>
                <a:headEnd/>
                <a:tailEnd/>
              </a:ln>
            </p:spPr>
            <p:txBody>
              <a:bodyPr>
                <a:spAutoFit/>
              </a:bodyPr>
              <a:lstStyle/>
              <a:p>
                <a:pPr algn="ctr">
                  <a:spcBef>
                    <a:spcPct val="50000"/>
                  </a:spcBef>
                </a:pPr>
                <a:r>
                  <a:rPr lang="fr-FR" sz="1600"/>
                  <a:t>Clé DE</a:t>
                </a:r>
                <a:endParaRPr lang="fr-FR" sz="1600" baseline="-25000"/>
              </a:p>
            </p:txBody>
          </p:sp>
          <p:pic>
            <p:nvPicPr>
              <p:cNvPr id="54313" name="Picture 29" descr="E:\RNVN8938\Documents\Recherches\icones\application-pgp-signature.png"/>
              <p:cNvPicPr>
                <a:picLocks noChangeAspect="1" noChangeArrowheads="1"/>
              </p:cNvPicPr>
              <p:nvPr/>
            </p:nvPicPr>
            <p:blipFill>
              <a:blip r:embed="rId8" cstate="print"/>
              <a:srcRect/>
              <a:stretch>
                <a:fillRect/>
              </a:stretch>
            </p:blipFill>
            <p:spPr bwMode="auto">
              <a:xfrm>
                <a:off x="4238845" y="1043761"/>
                <a:ext cx="811619" cy="811619"/>
              </a:xfrm>
              <a:prstGeom prst="rect">
                <a:avLst/>
              </a:prstGeom>
              <a:noFill/>
              <a:ln w="9525">
                <a:noFill/>
                <a:miter lim="800000"/>
                <a:headEnd/>
                <a:tailEnd/>
              </a:ln>
            </p:spPr>
          </p:pic>
        </p:grpSp>
      </p:grpSp>
      <p:grpSp>
        <p:nvGrpSpPr>
          <p:cNvPr id="19" name="Groupe 115"/>
          <p:cNvGrpSpPr>
            <a:grpSpLocks/>
          </p:cNvGrpSpPr>
          <p:nvPr/>
        </p:nvGrpSpPr>
        <p:grpSpPr bwMode="auto">
          <a:xfrm>
            <a:off x="5032375" y="2614613"/>
            <a:ext cx="1976438" cy="1530350"/>
            <a:chOff x="5039833" y="2934586"/>
            <a:chExt cx="1977656" cy="1531088"/>
          </a:xfrm>
        </p:grpSpPr>
        <p:cxnSp>
          <p:nvCxnSpPr>
            <p:cNvPr id="90" name="Connecteur droit avec flèche 89"/>
            <p:cNvCxnSpPr/>
            <p:nvPr/>
          </p:nvCxnSpPr>
          <p:spPr>
            <a:xfrm flipV="1">
              <a:off x="5039833" y="2934586"/>
              <a:ext cx="1957005" cy="1531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4307" name="Groupe 93"/>
            <p:cNvGrpSpPr>
              <a:grpSpLocks/>
            </p:cNvGrpSpPr>
            <p:nvPr/>
          </p:nvGrpSpPr>
          <p:grpSpPr bwMode="auto">
            <a:xfrm>
              <a:off x="6056460" y="3131287"/>
              <a:ext cx="961029" cy="850213"/>
              <a:chOff x="3894506" y="1043761"/>
              <a:chExt cx="1547812" cy="1250495"/>
            </a:xfrm>
          </p:grpSpPr>
          <p:sp>
            <p:nvSpPr>
              <p:cNvPr id="54308" name="Text Box 8"/>
              <p:cNvSpPr txBox="1">
                <a:spLocks noChangeArrowheads="1"/>
              </p:cNvSpPr>
              <p:nvPr/>
            </p:nvSpPr>
            <p:spPr bwMode="auto">
              <a:xfrm>
                <a:off x="3894506" y="1796310"/>
                <a:ext cx="1547812" cy="497946"/>
              </a:xfrm>
              <a:prstGeom prst="rect">
                <a:avLst/>
              </a:prstGeom>
              <a:noFill/>
              <a:ln w="9525">
                <a:noFill/>
                <a:miter lim="800000"/>
                <a:headEnd/>
                <a:tailEnd/>
              </a:ln>
            </p:spPr>
            <p:txBody>
              <a:bodyPr>
                <a:spAutoFit/>
              </a:bodyPr>
              <a:lstStyle/>
              <a:p>
                <a:pPr algn="ctr">
                  <a:spcBef>
                    <a:spcPct val="50000"/>
                  </a:spcBef>
                </a:pPr>
                <a:r>
                  <a:rPr lang="fr-FR" sz="1600"/>
                  <a:t>Clé DB</a:t>
                </a:r>
                <a:endParaRPr lang="fr-FR" sz="1600" baseline="-25000"/>
              </a:p>
            </p:txBody>
          </p:sp>
          <p:pic>
            <p:nvPicPr>
              <p:cNvPr id="54309" name="Picture 29" descr="E:\RNVN8938\Documents\Recherches\icones\application-pgp-signature.png"/>
              <p:cNvPicPr>
                <a:picLocks noChangeAspect="1" noChangeArrowheads="1"/>
              </p:cNvPicPr>
              <p:nvPr/>
            </p:nvPicPr>
            <p:blipFill>
              <a:blip r:embed="rId8" cstate="print"/>
              <a:srcRect/>
              <a:stretch>
                <a:fillRect/>
              </a:stretch>
            </p:blipFill>
            <p:spPr bwMode="auto">
              <a:xfrm>
                <a:off x="4238845" y="1043761"/>
                <a:ext cx="811619" cy="811619"/>
              </a:xfrm>
              <a:prstGeom prst="rect">
                <a:avLst/>
              </a:prstGeom>
              <a:noFill/>
              <a:ln w="9525">
                <a:noFill/>
                <a:miter lim="800000"/>
                <a:headEnd/>
                <a:tailEnd/>
              </a:ln>
            </p:spPr>
          </p:pic>
        </p:grpSp>
      </p:grpSp>
      <p:grpSp>
        <p:nvGrpSpPr>
          <p:cNvPr id="21" name="Groupe 114"/>
          <p:cNvGrpSpPr>
            <a:grpSpLocks/>
          </p:cNvGrpSpPr>
          <p:nvPr/>
        </p:nvGrpSpPr>
        <p:grpSpPr bwMode="auto">
          <a:xfrm>
            <a:off x="7621588" y="3113088"/>
            <a:ext cx="962025" cy="887412"/>
            <a:chOff x="7630081" y="3433931"/>
            <a:chExt cx="961029" cy="887811"/>
          </a:xfrm>
        </p:grpSpPr>
        <p:cxnSp>
          <p:nvCxnSpPr>
            <p:cNvPr id="99" name="Connecteur droit avec flèche 98"/>
            <p:cNvCxnSpPr>
              <a:stCxn id="54341" idx="2"/>
            </p:cNvCxnSpPr>
            <p:nvPr/>
          </p:nvCxnSpPr>
          <p:spPr>
            <a:xfrm>
              <a:off x="7714131" y="3433931"/>
              <a:ext cx="7930" cy="7162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4303" name="Groupe 99"/>
            <p:cNvGrpSpPr>
              <a:grpSpLocks/>
            </p:cNvGrpSpPr>
            <p:nvPr/>
          </p:nvGrpSpPr>
          <p:grpSpPr bwMode="auto">
            <a:xfrm>
              <a:off x="7630081" y="3471529"/>
              <a:ext cx="961029" cy="850213"/>
              <a:chOff x="3894506" y="1043761"/>
              <a:chExt cx="1547812" cy="1250495"/>
            </a:xfrm>
          </p:grpSpPr>
          <p:sp>
            <p:nvSpPr>
              <p:cNvPr id="54304" name="Text Box 8"/>
              <p:cNvSpPr txBox="1">
                <a:spLocks noChangeArrowheads="1"/>
              </p:cNvSpPr>
              <p:nvPr/>
            </p:nvSpPr>
            <p:spPr bwMode="auto">
              <a:xfrm>
                <a:off x="3894506" y="1796310"/>
                <a:ext cx="1547812" cy="497946"/>
              </a:xfrm>
              <a:prstGeom prst="rect">
                <a:avLst/>
              </a:prstGeom>
              <a:noFill/>
              <a:ln w="9525">
                <a:noFill/>
                <a:miter lim="800000"/>
                <a:headEnd/>
                <a:tailEnd/>
              </a:ln>
            </p:spPr>
            <p:txBody>
              <a:bodyPr>
                <a:spAutoFit/>
              </a:bodyPr>
              <a:lstStyle/>
              <a:p>
                <a:pPr algn="ctr">
                  <a:spcBef>
                    <a:spcPct val="50000"/>
                  </a:spcBef>
                </a:pPr>
                <a:r>
                  <a:rPr lang="fr-FR" sz="1600"/>
                  <a:t>Clé BE</a:t>
                </a:r>
                <a:endParaRPr lang="fr-FR" sz="1600" baseline="-25000"/>
              </a:p>
            </p:txBody>
          </p:sp>
          <p:pic>
            <p:nvPicPr>
              <p:cNvPr id="54305" name="Picture 29" descr="E:\RNVN8938\Documents\Recherches\icones\application-pgp-signature.png"/>
              <p:cNvPicPr>
                <a:picLocks noChangeAspect="1" noChangeArrowheads="1"/>
              </p:cNvPicPr>
              <p:nvPr/>
            </p:nvPicPr>
            <p:blipFill>
              <a:blip r:embed="rId8" cstate="print"/>
              <a:srcRect/>
              <a:stretch>
                <a:fillRect/>
              </a:stretch>
            </p:blipFill>
            <p:spPr bwMode="auto">
              <a:xfrm>
                <a:off x="4238845" y="1043761"/>
                <a:ext cx="811619" cy="811619"/>
              </a:xfrm>
              <a:prstGeom prst="rect">
                <a:avLst/>
              </a:prstGeom>
              <a:noFill/>
              <a:ln w="9525">
                <a:noFill/>
                <a:miter lim="800000"/>
                <a:headEnd/>
                <a:tailEnd/>
              </a:ln>
            </p:spPr>
          </p:pic>
        </p:grpSp>
      </p:grpSp>
      <p:grpSp>
        <p:nvGrpSpPr>
          <p:cNvPr id="23" name="Groupe 110"/>
          <p:cNvGrpSpPr>
            <a:grpSpLocks/>
          </p:cNvGrpSpPr>
          <p:nvPr/>
        </p:nvGrpSpPr>
        <p:grpSpPr bwMode="auto">
          <a:xfrm>
            <a:off x="1789113" y="2528888"/>
            <a:ext cx="5124450" cy="1808162"/>
            <a:chOff x="1796902" y="2849526"/>
            <a:chExt cx="5124893" cy="1807535"/>
          </a:xfrm>
        </p:grpSpPr>
        <p:cxnSp>
          <p:nvCxnSpPr>
            <p:cNvPr id="103" name="Connecteur droit avec flèche 102"/>
            <p:cNvCxnSpPr/>
            <p:nvPr/>
          </p:nvCxnSpPr>
          <p:spPr>
            <a:xfrm flipV="1">
              <a:off x="1796902" y="2849526"/>
              <a:ext cx="5124893" cy="18075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4299" name="Groupe 105"/>
            <p:cNvGrpSpPr>
              <a:grpSpLocks/>
            </p:cNvGrpSpPr>
            <p:nvPr/>
          </p:nvGrpSpPr>
          <p:grpSpPr bwMode="auto">
            <a:xfrm>
              <a:off x="5251931" y="2869018"/>
              <a:ext cx="961029" cy="850213"/>
              <a:chOff x="3894506" y="1043761"/>
              <a:chExt cx="1547812" cy="1250495"/>
            </a:xfrm>
          </p:grpSpPr>
          <p:sp>
            <p:nvSpPr>
              <p:cNvPr id="54300" name="Text Box 8"/>
              <p:cNvSpPr txBox="1">
                <a:spLocks noChangeArrowheads="1"/>
              </p:cNvSpPr>
              <p:nvPr/>
            </p:nvSpPr>
            <p:spPr bwMode="auto">
              <a:xfrm>
                <a:off x="3894506" y="1796310"/>
                <a:ext cx="1547812" cy="497946"/>
              </a:xfrm>
              <a:prstGeom prst="rect">
                <a:avLst/>
              </a:prstGeom>
              <a:noFill/>
              <a:ln w="9525">
                <a:noFill/>
                <a:miter lim="800000"/>
                <a:headEnd/>
                <a:tailEnd/>
              </a:ln>
            </p:spPr>
            <p:txBody>
              <a:bodyPr>
                <a:spAutoFit/>
              </a:bodyPr>
              <a:lstStyle/>
              <a:p>
                <a:pPr algn="ctr">
                  <a:spcBef>
                    <a:spcPct val="50000"/>
                  </a:spcBef>
                </a:pPr>
                <a:r>
                  <a:rPr lang="fr-FR" sz="1600"/>
                  <a:t>Clé BC</a:t>
                </a:r>
                <a:endParaRPr lang="fr-FR" sz="1600" baseline="-25000"/>
              </a:p>
            </p:txBody>
          </p:sp>
          <p:pic>
            <p:nvPicPr>
              <p:cNvPr id="54301" name="Picture 29" descr="E:\RNVN8938\Documents\Recherches\icones\application-pgp-signature.png"/>
              <p:cNvPicPr>
                <a:picLocks noChangeAspect="1" noChangeArrowheads="1"/>
              </p:cNvPicPr>
              <p:nvPr/>
            </p:nvPicPr>
            <p:blipFill>
              <a:blip r:embed="rId8" cstate="print"/>
              <a:srcRect/>
              <a:stretch>
                <a:fillRect/>
              </a:stretch>
            </p:blipFill>
            <p:spPr bwMode="auto">
              <a:xfrm>
                <a:off x="4238845" y="1043761"/>
                <a:ext cx="811619" cy="811619"/>
              </a:xfrm>
              <a:prstGeom prst="rect">
                <a:avLst/>
              </a:prstGeom>
              <a:noFill/>
              <a:ln w="9525">
                <a:noFill/>
                <a:miter lim="800000"/>
                <a:headEnd/>
                <a:tailEnd/>
              </a:ln>
            </p:spPr>
          </p:pic>
        </p:grpSp>
      </p:grpSp>
      <p:sp>
        <p:nvSpPr>
          <p:cNvPr id="22546" name="Rectangle 118"/>
          <p:cNvSpPr>
            <a:spLocks noChangeArrowheads="1"/>
          </p:cNvSpPr>
          <p:nvPr/>
        </p:nvSpPr>
        <p:spPr bwMode="auto">
          <a:xfrm>
            <a:off x="0" y="906463"/>
            <a:ext cx="9144000" cy="400050"/>
          </a:xfrm>
          <a:prstGeom prst="rect">
            <a:avLst/>
          </a:prstGeom>
          <a:noFill/>
          <a:ln w="9525">
            <a:noFill/>
            <a:miter lim="800000"/>
            <a:headEnd/>
            <a:tailEnd/>
          </a:ln>
        </p:spPr>
        <p:txBody>
          <a:bodyPr>
            <a:spAutoFit/>
          </a:bodyPr>
          <a:lstStyle/>
          <a:p>
            <a:pPr algn="ctr">
              <a:defRPr/>
            </a:pPr>
            <a:r>
              <a:rPr lang="fr-FR" dirty="0">
                <a:latin typeface="+mn-lt"/>
              </a:rPr>
              <a:t>Problématique d’échange de la clé</a:t>
            </a:r>
          </a:p>
        </p:txBody>
      </p:sp>
      <p:grpSp>
        <p:nvGrpSpPr>
          <p:cNvPr id="84" name="Groupe 83"/>
          <p:cNvGrpSpPr>
            <a:grpSpLocks/>
          </p:cNvGrpSpPr>
          <p:nvPr/>
        </p:nvGrpSpPr>
        <p:grpSpPr bwMode="auto">
          <a:xfrm>
            <a:off x="1985963" y="5214938"/>
            <a:ext cx="5184775" cy="974725"/>
            <a:chOff x="1994171" y="5535038"/>
            <a:chExt cx="5184842" cy="975691"/>
          </a:xfrm>
        </p:grpSpPr>
        <p:cxnSp>
          <p:nvCxnSpPr>
            <p:cNvPr id="73" name="Connecteur droit avec flèche 72"/>
            <p:cNvCxnSpPr/>
            <p:nvPr/>
          </p:nvCxnSpPr>
          <p:spPr>
            <a:xfrm flipV="1">
              <a:off x="4864408" y="5535038"/>
              <a:ext cx="2314605" cy="700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Connecteur droit avec flèche 73"/>
            <p:cNvCxnSpPr/>
            <p:nvPr/>
          </p:nvCxnSpPr>
          <p:spPr>
            <a:xfrm flipH="1" flipV="1">
              <a:off x="1994171" y="5535038"/>
              <a:ext cx="2840074" cy="700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4296" name="Picture 29" descr="E:\RNVN8938\Documents\Recherches\icones\application-pgp-signature.png"/>
            <p:cNvPicPr>
              <a:picLocks noChangeAspect="1" noChangeArrowheads="1"/>
            </p:cNvPicPr>
            <p:nvPr/>
          </p:nvPicPr>
          <p:blipFill>
            <a:blip r:embed="rId8" cstate="print"/>
            <a:srcRect/>
            <a:stretch>
              <a:fillRect/>
            </a:stretch>
          </p:blipFill>
          <p:spPr bwMode="auto">
            <a:xfrm>
              <a:off x="4550837" y="5958462"/>
              <a:ext cx="503807" cy="552267"/>
            </a:xfrm>
            <a:prstGeom prst="rect">
              <a:avLst/>
            </a:prstGeom>
            <a:noFill/>
            <a:ln w="9525">
              <a:noFill/>
              <a:miter lim="800000"/>
              <a:headEnd/>
              <a:tailEnd/>
            </a:ln>
          </p:spPr>
        </p:pic>
        <p:sp>
          <p:nvSpPr>
            <p:cNvPr id="54297" name="Text Box 8"/>
            <p:cNvSpPr txBox="1">
              <a:spLocks noChangeArrowheads="1"/>
            </p:cNvSpPr>
            <p:nvPr/>
          </p:nvSpPr>
          <p:spPr bwMode="auto">
            <a:xfrm>
              <a:off x="4297663" y="5725727"/>
              <a:ext cx="962038" cy="336883"/>
            </a:xfrm>
            <a:prstGeom prst="rect">
              <a:avLst/>
            </a:prstGeom>
            <a:noFill/>
            <a:ln w="9525">
              <a:noFill/>
              <a:miter lim="800000"/>
              <a:headEnd/>
              <a:tailEnd/>
            </a:ln>
          </p:spPr>
          <p:txBody>
            <a:bodyPr>
              <a:spAutoFit/>
            </a:bodyPr>
            <a:lstStyle/>
            <a:p>
              <a:pPr algn="ctr">
                <a:spcBef>
                  <a:spcPct val="50000"/>
                </a:spcBef>
              </a:pPr>
              <a:r>
                <a:rPr lang="fr-FR" sz="1600"/>
                <a:t>Clé CE</a:t>
              </a:r>
              <a:endParaRPr lang="fr-FR" sz="1600" baseline="-25000"/>
            </a:p>
          </p:txBody>
        </p:sp>
      </p:grpSp>
      <p:sp>
        <p:nvSpPr>
          <p:cNvPr id="86" name="ZoneTexte 85"/>
          <p:cNvSpPr txBox="1"/>
          <p:nvPr/>
        </p:nvSpPr>
        <p:spPr>
          <a:xfrm>
            <a:off x="3584575" y="1430338"/>
            <a:ext cx="2127250" cy="396875"/>
          </a:xfrm>
          <a:prstGeom prst="rect">
            <a:avLst/>
          </a:prstGeom>
          <a:noFill/>
        </p:spPr>
        <p:txBody>
          <a:bodyPr wrap="none">
            <a:spAutoFit/>
          </a:bodyPr>
          <a:lstStyle/>
          <a:p>
            <a:pPr>
              <a:defRPr/>
            </a:pPr>
            <a:r>
              <a:rPr lang="fr-FR" b="1" dirty="0">
                <a:solidFill>
                  <a:srgbClr val="FF0000"/>
                </a:solidFill>
                <a:latin typeface="+mn-lt"/>
              </a:rPr>
              <a:t>(N(N-1)/2) clés !!</a:t>
            </a:r>
          </a:p>
        </p:txBody>
      </p:sp>
      <p:sp>
        <p:nvSpPr>
          <p:cNvPr id="54293" name="Espace réservé du pied de page 3"/>
          <p:cNvSpPr txBox="1">
            <a:spLocks/>
          </p:cNvSpPr>
          <p:nvPr/>
        </p:nvSpPr>
        <p:spPr bwMode="auto">
          <a:xfrm>
            <a:off x="1620838" y="6319838"/>
            <a:ext cx="4559300" cy="476250"/>
          </a:xfrm>
          <a:prstGeom prst="rect">
            <a:avLst/>
          </a:prstGeom>
          <a:noFill/>
          <a:ln w="9525">
            <a:noFill/>
            <a:miter lim="800000"/>
            <a:headEnd/>
            <a:tailEnd/>
          </a:ln>
        </p:spPr>
        <p:txBody>
          <a:bodyPr anchor="b"/>
          <a:lstStyle/>
          <a:p>
            <a:r>
              <a:rPr lang="fr-FR" sz="1200">
                <a:solidFill>
                  <a:srgbClr val="EAEAEA"/>
                </a:solidFill>
              </a:rPr>
              <a:t>PKI</a:t>
            </a:r>
          </a:p>
        </p:txBody>
      </p:sp>
      <p:sp>
        <p:nvSpPr>
          <p:cNvPr id="76"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
        <p:nvSpPr>
          <p:cNvPr id="78"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t>La cryptographie symétrique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8" presetClass="entr" presetSubtype="16"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diamond(in)">
                                      <p:cBhvr>
                                        <p:cTn id="14" dur="2000"/>
                                        <p:tgtEl>
                                          <p:spTgt spid="13"/>
                                        </p:tgtEl>
                                      </p:cBhvr>
                                    </p:animEffect>
                                  </p:childTnLst>
                                </p:cTn>
                              </p:par>
                              <p:par>
                                <p:cTn id="15" presetID="8" presetClass="entr" presetSubtype="16"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amond(in)">
                                      <p:cBhvr>
                                        <p:cTn id="17" dur="2000"/>
                                        <p:tgtEl>
                                          <p:spTgt spid="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8"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amond(in)">
                                      <p:cBhvr>
                                        <p:cTn id="34" dur="2000"/>
                                        <p:tgtEl>
                                          <p:spTgt spid="15"/>
                                        </p:tgtEl>
                                      </p:cBhvr>
                                    </p:animEffect>
                                  </p:childTnLst>
                                </p:cTn>
                              </p:par>
                              <p:par>
                                <p:cTn id="35" presetID="8" presetClass="entr" presetSubtype="16"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amond(in)">
                                      <p:cBhvr>
                                        <p:cTn id="37" dur="2000"/>
                                        <p:tgtEl>
                                          <p:spTgt spid="17"/>
                                        </p:tgtEl>
                                      </p:cBhvr>
                                    </p:animEffect>
                                  </p:childTnLst>
                                </p:cTn>
                              </p:par>
                              <p:par>
                                <p:cTn id="38" presetID="8" presetClass="entr" presetSubtype="16"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amond(in)">
                                      <p:cBhvr>
                                        <p:cTn id="40" dur="2000"/>
                                        <p:tgtEl>
                                          <p:spTgt spid="19"/>
                                        </p:tgtEl>
                                      </p:cBhvr>
                                    </p:animEffect>
                                  </p:childTnLst>
                                </p:cTn>
                              </p:par>
                              <p:par>
                                <p:cTn id="41" presetID="8" presetClass="entr" presetSubtype="16"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amond(in)">
                                      <p:cBhvr>
                                        <p:cTn id="43" dur="2000"/>
                                        <p:tgtEl>
                                          <p:spTgt spid="7"/>
                                        </p:tgtEl>
                                      </p:cBhvr>
                                    </p:animEffect>
                                  </p:childTnLst>
                                </p:cTn>
                              </p:par>
                              <p:par>
                                <p:cTn id="44" presetID="8" presetClass="entr" presetSubtype="16"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amond(in)">
                                      <p:cBhvr>
                                        <p:cTn id="46" dur="2000"/>
                                        <p:tgtEl>
                                          <p:spTgt spid="11"/>
                                        </p:tgtEl>
                                      </p:cBhvr>
                                    </p:animEffect>
                                  </p:childTnLst>
                                </p:cTn>
                              </p:par>
                              <p:par>
                                <p:cTn id="47" presetID="8" presetClass="entr" presetSubtype="16"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amond(in)">
                                      <p:cBhvr>
                                        <p:cTn id="49" dur="2000"/>
                                        <p:tgtEl>
                                          <p:spTgt spid="21"/>
                                        </p:tgtEl>
                                      </p:cBhvr>
                                    </p:animEffect>
                                  </p:childTnLst>
                                </p:cTn>
                              </p:par>
                              <p:par>
                                <p:cTn id="50" presetID="5" presetClass="entr" presetSubtype="10" fill="hold" nodeType="withEffect">
                                  <p:stCondLst>
                                    <p:cond delay="0"/>
                                  </p:stCondLst>
                                  <p:childTnLst>
                                    <p:set>
                                      <p:cBhvr>
                                        <p:cTn id="51" dur="1" fill="hold">
                                          <p:stCondLst>
                                            <p:cond delay="0"/>
                                          </p:stCondLst>
                                        </p:cTn>
                                        <p:tgtEl>
                                          <p:spTgt spid="84"/>
                                        </p:tgtEl>
                                        <p:attrNameLst>
                                          <p:attrName>style.visibility</p:attrName>
                                        </p:attrNameLst>
                                      </p:cBhvr>
                                      <p:to>
                                        <p:strVal val="visible"/>
                                      </p:to>
                                    </p:set>
                                    <p:animEffect transition="in" filter="checkerboard(across)">
                                      <p:cBhvr>
                                        <p:cTn id="52" dur="500"/>
                                        <p:tgtEl>
                                          <p:spTgt spid="8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86"/>
                                        </p:tgtEl>
                                        <p:attrNameLst>
                                          <p:attrName>style.visibility</p:attrName>
                                        </p:attrNameLst>
                                      </p:cBhvr>
                                      <p:to>
                                        <p:strVal val="visible"/>
                                      </p:to>
                                    </p:set>
                                    <p:animEffect transition="in" filter="box(in)">
                                      <p:cBhvr>
                                        <p:cTn id="5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t>La cryptographie asymétrique</a:t>
            </a:r>
          </a:p>
        </p:txBody>
      </p:sp>
      <p:grpSp>
        <p:nvGrpSpPr>
          <p:cNvPr id="56324" name="Groupe 35"/>
          <p:cNvGrpSpPr>
            <a:grpSpLocks/>
          </p:cNvGrpSpPr>
          <p:nvPr/>
        </p:nvGrpSpPr>
        <p:grpSpPr bwMode="auto">
          <a:xfrm>
            <a:off x="863600" y="2254250"/>
            <a:ext cx="1219200" cy="1654175"/>
            <a:chOff x="852785" y="2785663"/>
            <a:chExt cx="1219200" cy="1654820"/>
          </a:xfrm>
        </p:grpSpPr>
        <p:sp>
          <p:nvSpPr>
            <p:cNvPr id="56346" name="ZoneTexte 26"/>
            <p:cNvSpPr txBox="1">
              <a:spLocks noChangeArrowheads="1"/>
            </p:cNvSpPr>
            <p:nvPr/>
          </p:nvSpPr>
          <p:spPr bwMode="auto">
            <a:xfrm>
              <a:off x="1105786" y="4040373"/>
              <a:ext cx="742511" cy="400110"/>
            </a:xfrm>
            <a:prstGeom prst="rect">
              <a:avLst/>
            </a:prstGeom>
            <a:noFill/>
            <a:ln w="9525">
              <a:noFill/>
              <a:miter lim="800000"/>
              <a:headEnd/>
              <a:tailEnd/>
            </a:ln>
          </p:spPr>
          <p:txBody>
            <a:bodyPr wrap="none">
              <a:spAutoFit/>
            </a:bodyPr>
            <a:lstStyle/>
            <a:p>
              <a:r>
                <a:rPr lang="fr-FR"/>
                <a:t>Alice</a:t>
              </a:r>
            </a:p>
          </p:txBody>
        </p:sp>
        <p:pic>
          <p:nvPicPr>
            <p:cNvPr id="56347" name="Picture 2" descr="E:\RNVN8938\Documents\Recherches\icones\user_female.png"/>
            <p:cNvPicPr>
              <a:picLocks noChangeAspect="1" noChangeArrowheads="1"/>
            </p:cNvPicPr>
            <p:nvPr/>
          </p:nvPicPr>
          <p:blipFill>
            <a:blip r:embed="rId3" cstate="print"/>
            <a:srcRect/>
            <a:stretch>
              <a:fillRect/>
            </a:stretch>
          </p:blipFill>
          <p:spPr bwMode="auto">
            <a:xfrm>
              <a:off x="852785" y="2785663"/>
              <a:ext cx="1219200" cy="1219200"/>
            </a:xfrm>
            <a:prstGeom prst="rect">
              <a:avLst/>
            </a:prstGeom>
            <a:noFill/>
            <a:ln w="9525">
              <a:noFill/>
              <a:miter lim="800000"/>
              <a:headEnd/>
              <a:tailEnd/>
            </a:ln>
          </p:spPr>
        </p:pic>
      </p:grpSp>
      <p:grpSp>
        <p:nvGrpSpPr>
          <p:cNvPr id="56325" name="Groupe 36"/>
          <p:cNvGrpSpPr>
            <a:grpSpLocks/>
          </p:cNvGrpSpPr>
          <p:nvPr/>
        </p:nvGrpSpPr>
        <p:grpSpPr bwMode="auto">
          <a:xfrm>
            <a:off x="885825" y="4503738"/>
            <a:ext cx="1198563" cy="1704975"/>
            <a:chOff x="928644" y="4206743"/>
            <a:chExt cx="1197868" cy="1704575"/>
          </a:xfrm>
        </p:grpSpPr>
        <p:pic>
          <p:nvPicPr>
            <p:cNvPr id="56344" name="Picture 3" descr="E:\RNVN8938\Documents\Recherches\icones\User.png"/>
            <p:cNvPicPr>
              <a:picLocks noChangeAspect="1" noChangeArrowheads="1"/>
            </p:cNvPicPr>
            <p:nvPr/>
          </p:nvPicPr>
          <p:blipFill>
            <a:blip r:embed="rId4" cstate="print"/>
            <a:srcRect/>
            <a:stretch>
              <a:fillRect/>
            </a:stretch>
          </p:blipFill>
          <p:spPr bwMode="auto">
            <a:xfrm>
              <a:off x="928644" y="4206743"/>
              <a:ext cx="1197868" cy="1219200"/>
            </a:xfrm>
            <a:prstGeom prst="rect">
              <a:avLst/>
            </a:prstGeom>
            <a:noFill/>
            <a:ln w="9525">
              <a:noFill/>
              <a:miter lim="800000"/>
              <a:headEnd/>
              <a:tailEnd/>
            </a:ln>
          </p:spPr>
        </p:pic>
        <p:sp>
          <p:nvSpPr>
            <p:cNvPr id="56345" name="ZoneTexte 32"/>
            <p:cNvSpPr txBox="1">
              <a:spLocks noChangeArrowheads="1"/>
            </p:cNvSpPr>
            <p:nvPr/>
          </p:nvSpPr>
          <p:spPr bwMode="auto">
            <a:xfrm>
              <a:off x="1088066" y="5511208"/>
              <a:ext cx="641522" cy="400110"/>
            </a:xfrm>
            <a:prstGeom prst="rect">
              <a:avLst/>
            </a:prstGeom>
            <a:noFill/>
            <a:ln w="9525">
              <a:noFill/>
              <a:miter lim="800000"/>
              <a:headEnd/>
              <a:tailEnd/>
            </a:ln>
          </p:spPr>
          <p:txBody>
            <a:bodyPr wrap="none">
              <a:spAutoFit/>
            </a:bodyPr>
            <a:lstStyle/>
            <a:p>
              <a:r>
                <a:rPr lang="fr-FR"/>
                <a:t>Bob</a:t>
              </a:r>
            </a:p>
          </p:txBody>
        </p:sp>
      </p:grpSp>
      <p:pic>
        <p:nvPicPr>
          <p:cNvPr id="56326" name="Picture 28" descr="E:\RNVN8938\Documents\Recherches\icones\11_02_osa_icons_png\osa_contract.png"/>
          <p:cNvPicPr>
            <a:picLocks noChangeAspect="1" noChangeArrowheads="1"/>
          </p:cNvPicPr>
          <p:nvPr/>
        </p:nvPicPr>
        <p:blipFill>
          <a:blip r:embed="rId5" cstate="print"/>
          <a:srcRect/>
          <a:stretch>
            <a:fillRect/>
          </a:stretch>
        </p:blipFill>
        <p:spPr bwMode="auto">
          <a:xfrm>
            <a:off x="2751138" y="2533650"/>
            <a:ext cx="1039812" cy="1038225"/>
          </a:xfrm>
          <a:prstGeom prst="rect">
            <a:avLst/>
          </a:prstGeom>
          <a:noFill/>
          <a:ln w="9525">
            <a:noFill/>
            <a:miter lim="800000"/>
            <a:headEnd/>
            <a:tailEnd/>
          </a:ln>
        </p:spPr>
      </p:pic>
      <p:grpSp>
        <p:nvGrpSpPr>
          <p:cNvPr id="56327" name="Groupe 42"/>
          <p:cNvGrpSpPr>
            <a:grpSpLocks/>
          </p:cNvGrpSpPr>
          <p:nvPr/>
        </p:nvGrpSpPr>
        <p:grpSpPr bwMode="auto">
          <a:xfrm>
            <a:off x="7050088" y="2516188"/>
            <a:ext cx="1093787" cy="1089025"/>
            <a:chOff x="6274464" y="1877901"/>
            <a:chExt cx="1093900" cy="1088583"/>
          </a:xfrm>
        </p:grpSpPr>
        <p:pic>
          <p:nvPicPr>
            <p:cNvPr id="56342" name="Picture 28" descr="E:\RNVN8938\Documents\Recherches\icones\11_02_osa_icons_png\osa_contract.png"/>
            <p:cNvPicPr>
              <a:picLocks noChangeAspect="1" noChangeArrowheads="1"/>
            </p:cNvPicPr>
            <p:nvPr/>
          </p:nvPicPr>
          <p:blipFill>
            <a:blip r:embed="rId5" cstate="print"/>
            <a:srcRect/>
            <a:stretch>
              <a:fillRect/>
            </a:stretch>
          </p:blipFill>
          <p:spPr bwMode="auto">
            <a:xfrm>
              <a:off x="6274464" y="1877901"/>
              <a:ext cx="1038965" cy="1038965"/>
            </a:xfrm>
            <a:prstGeom prst="rect">
              <a:avLst/>
            </a:prstGeom>
            <a:noFill/>
            <a:ln w="9525">
              <a:noFill/>
              <a:miter lim="800000"/>
              <a:headEnd/>
              <a:tailEnd/>
            </a:ln>
          </p:spPr>
        </p:pic>
        <p:pic>
          <p:nvPicPr>
            <p:cNvPr id="56343" name="Picture 31" descr="E:\RNVN8938\Documents\Recherches\icones\lock-icone-6201-128.png"/>
            <p:cNvPicPr>
              <a:picLocks noChangeAspect="1" noChangeArrowheads="1"/>
            </p:cNvPicPr>
            <p:nvPr/>
          </p:nvPicPr>
          <p:blipFill>
            <a:blip r:embed="rId6" cstate="print"/>
            <a:srcRect/>
            <a:stretch>
              <a:fillRect/>
            </a:stretch>
          </p:blipFill>
          <p:spPr bwMode="auto">
            <a:xfrm>
              <a:off x="6556746" y="2075122"/>
              <a:ext cx="811618" cy="891362"/>
            </a:xfrm>
            <a:prstGeom prst="rect">
              <a:avLst/>
            </a:prstGeom>
            <a:noFill/>
            <a:ln w="9525">
              <a:noFill/>
              <a:miter lim="800000"/>
              <a:headEnd/>
              <a:tailEnd/>
            </a:ln>
          </p:spPr>
        </p:pic>
      </p:grpSp>
      <p:cxnSp>
        <p:nvCxnSpPr>
          <p:cNvPr id="45" name="Connecteur droit avec flèche 44"/>
          <p:cNvCxnSpPr/>
          <p:nvPr/>
        </p:nvCxnSpPr>
        <p:spPr>
          <a:xfrm>
            <a:off x="3838575" y="3125788"/>
            <a:ext cx="30511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6329" name="Picture 28" descr="E:\RNVN8938\Documents\Recherches\icones\11_02_osa_icons_png\osa_contract.png"/>
          <p:cNvPicPr>
            <a:picLocks noChangeAspect="1" noChangeArrowheads="1"/>
          </p:cNvPicPr>
          <p:nvPr/>
        </p:nvPicPr>
        <p:blipFill>
          <a:blip r:embed="rId5" cstate="print"/>
          <a:srcRect/>
          <a:stretch>
            <a:fillRect/>
          </a:stretch>
        </p:blipFill>
        <p:spPr bwMode="auto">
          <a:xfrm>
            <a:off x="7008813" y="4610100"/>
            <a:ext cx="1038225" cy="1039813"/>
          </a:xfrm>
          <a:prstGeom prst="rect">
            <a:avLst/>
          </a:prstGeom>
          <a:noFill/>
          <a:ln w="9525">
            <a:noFill/>
            <a:miter lim="800000"/>
            <a:headEnd/>
            <a:tailEnd/>
          </a:ln>
        </p:spPr>
      </p:pic>
      <p:grpSp>
        <p:nvGrpSpPr>
          <p:cNvPr id="56330" name="Groupe 51"/>
          <p:cNvGrpSpPr>
            <a:grpSpLocks/>
          </p:cNvGrpSpPr>
          <p:nvPr/>
        </p:nvGrpSpPr>
        <p:grpSpPr bwMode="auto">
          <a:xfrm>
            <a:off x="2747963" y="4613275"/>
            <a:ext cx="1093787" cy="1089025"/>
            <a:chOff x="6274464" y="1877901"/>
            <a:chExt cx="1093900" cy="1088583"/>
          </a:xfrm>
        </p:grpSpPr>
        <p:pic>
          <p:nvPicPr>
            <p:cNvPr id="56340" name="Picture 28" descr="E:\RNVN8938\Documents\Recherches\icones\11_02_osa_icons_png\osa_contract.png"/>
            <p:cNvPicPr>
              <a:picLocks noChangeAspect="1" noChangeArrowheads="1"/>
            </p:cNvPicPr>
            <p:nvPr/>
          </p:nvPicPr>
          <p:blipFill>
            <a:blip r:embed="rId5" cstate="print"/>
            <a:srcRect/>
            <a:stretch>
              <a:fillRect/>
            </a:stretch>
          </p:blipFill>
          <p:spPr bwMode="auto">
            <a:xfrm>
              <a:off x="6274464" y="1877901"/>
              <a:ext cx="1038965" cy="1038965"/>
            </a:xfrm>
            <a:prstGeom prst="rect">
              <a:avLst/>
            </a:prstGeom>
            <a:noFill/>
            <a:ln w="9525">
              <a:noFill/>
              <a:miter lim="800000"/>
              <a:headEnd/>
              <a:tailEnd/>
            </a:ln>
          </p:spPr>
        </p:pic>
        <p:pic>
          <p:nvPicPr>
            <p:cNvPr id="56341" name="Picture 31" descr="E:\RNVN8938\Documents\Recherches\icones\lock-icone-6201-128.png"/>
            <p:cNvPicPr>
              <a:picLocks noChangeAspect="1" noChangeArrowheads="1"/>
            </p:cNvPicPr>
            <p:nvPr/>
          </p:nvPicPr>
          <p:blipFill>
            <a:blip r:embed="rId6" cstate="print"/>
            <a:srcRect/>
            <a:stretch>
              <a:fillRect/>
            </a:stretch>
          </p:blipFill>
          <p:spPr bwMode="auto">
            <a:xfrm>
              <a:off x="6556746" y="2075122"/>
              <a:ext cx="811618" cy="891362"/>
            </a:xfrm>
            <a:prstGeom prst="rect">
              <a:avLst/>
            </a:prstGeom>
            <a:noFill/>
            <a:ln w="9525">
              <a:noFill/>
              <a:miter lim="800000"/>
              <a:headEnd/>
              <a:tailEnd/>
            </a:ln>
          </p:spPr>
        </p:pic>
      </p:grpSp>
      <p:cxnSp>
        <p:nvCxnSpPr>
          <p:cNvPr id="55" name="Connecteur droit avec flèche 54"/>
          <p:cNvCxnSpPr/>
          <p:nvPr/>
        </p:nvCxnSpPr>
        <p:spPr>
          <a:xfrm>
            <a:off x="3927475" y="5160963"/>
            <a:ext cx="30511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6332" name="Groupe 28"/>
          <p:cNvGrpSpPr>
            <a:grpSpLocks/>
          </p:cNvGrpSpPr>
          <p:nvPr/>
        </p:nvGrpSpPr>
        <p:grpSpPr bwMode="auto">
          <a:xfrm>
            <a:off x="4511675" y="1722438"/>
            <a:ext cx="1547813" cy="1257300"/>
            <a:chOff x="4500562" y="1307251"/>
            <a:chExt cx="1547812" cy="1258073"/>
          </a:xfrm>
        </p:grpSpPr>
        <p:sp>
          <p:nvSpPr>
            <p:cNvPr id="56338" name="Text Box 8"/>
            <p:cNvSpPr txBox="1">
              <a:spLocks noChangeArrowheads="1"/>
            </p:cNvSpPr>
            <p:nvPr/>
          </p:nvSpPr>
          <p:spPr bwMode="auto">
            <a:xfrm>
              <a:off x="4500562" y="2168449"/>
              <a:ext cx="1547812" cy="396875"/>
            </a:xfrm>
            <a:prstGeom prst="rect">
              <a:avLst/>
            </a:prstGeom>
            <a:noFill/>
            <a:ln w="9525">
              <a:noFill/>
              <a:miter lim="800000"/>
              <a:headEnd/>
              <a:tailEnd/>
            </a:ln>
          </p:spPr>
          <p:txBody>
            <a:bodyPr>
              <a:spAutoFit/>
            </a:bodyPr>
            <a:lstStyle/>
            <a:p>
              <a:pPr algn="ctr">
                <a:spcBef>
                  <a:spcPct val="50000"/>
                </a:spcBef>
              </a:pPr>
              <a:r>
                <a:rPr lang="fr-FR"/>
                <a:t>Clé Pub</a:t>
              </a:r>
              <a:r>
                <a:rPr lang="fr-FR" baseline="-25000"/>
                <a:t>bob</a:t>
              </a:r>
            </a:p>
          </p:txBody>
        </p:sp>
        <p:pic>
          <p:nvPicPr>
            <p:cNvPr id="56339" name="Picture 2" descr="E:\RNVN8938\Documents\Recherches\icones\cle.jpg"/>
            <p:cNvPicPr>
              <a:picLocks noChangeAspect="1" noChangeArrowheads="1"/>
            </p:cNvPicPr>
            <p:nvPr/>
          </p:nvPicPr>
          <p:blipFill>
            <a:blip r:embed="rId7" cstate="print"/>
            <a:srcRect/>
            <a:stretch>
              <a:fillRect/>
            </a:stretch>
          </p:blipFill>
          <p:spPr bwMode="auto">
            <a:xfrm>
              <a:off x="4646207" y="1307251"/>
              <a:ext cx="1276350" cy="904875"/>
            </a:xfrm>
            <a:prstGeom prst="rect">
              <a:avLst/>
            </a:prstGeom>
            <a:noFill/>
            <a:ln w="9525">
              <a:noFill/>
              <a:miter lim="800000"/>
              <a:headEnd/>
              <a:tailEnd/>
            </a:ln>
          </p:spPr>
        </p:pic>
      </p:grpSp>
      <p:grpSp>
        <p:nvGrpSpPr>
          <p:cNvPr id="56333" name="Groupe 29"/>
          <p:cNvGrpSpPr>
            <a:grpSpLocks/>
          </p:cNvGrpSpPr>
          <p:nvPr/>
        </p:nvGrpSpPr>
        <p:grpSpPr bwMode="auto">
          <a:xfrm>
            <a:off x="4114800" y="3917950"/>
            <a:ext cx="2562225" cy="1100138"/>
            <a:chOff x="4114799" y="3918098"/>
            <a:chExt cx="2562447" cy="1099494"/>
          </a:xfrm>
        </p:grpSpPr>
        <p:sp>
          <p:nvSpPr>
            <p:cNvPr id="56336" name="Text Box 8"/>
            <p:cNvSpPr txBox="1">
              <a:spLocks noChangeArrowheads="1"/>
            </p:cNvSpPr>
            <p:nvPr/>
          </p:nvSpPr>
          <p:spPr bwMode="auto">
            <a:xfrm>
              <a:off x="4114799" y="4617482"/>
              <a:ext cx="2562447" cy="400110"/>
            </a:xfrm>
            <a:prstGeom prst="rect">
              <a:avLst/>
            </a:prstGeom>
            <a:noFill/>
            <a:ln w="9525">
              <a:noFill/>
              <a:miter lim="800000"/>
              <a:headEnd/>
              <a:tailEnd/>
            </a:ln>
          </p:spPr>
          <p:txBody>
            <a:bodyPr>
              <a:spAutoFit/>
            </a:bodyPr>
            <a:lstStyle/>
            <a:p>
              <a:pPr algn="ctr">
                <a:spcBef>
                  <a:spcPct val="50000"/>
                </a:spcBef>
              </a:pPr>
              <a:r>
                <a:rPr lang="fr-FR"/>
                <a:t>Clé Priv</a:t>
              </a:r>
              <a:r>
                <a:rPr lang="fr-FR" baseline="-25000"/>
                <a:t>bob</a:t>
              </a:r>
            </a:p>
          </p:txBody>
        </p:sp>
        <p:pic>
          <p:nvPicPr>
            <p:cNvPr id="56337" name="Picture 3" descr="E:\RNVN8938\Documents\Recherches\icones\cle2.jpg"/>
            <p:cNvPicPr>
              <a:picLocks noChangeAspect="1" noChangeArrowheads="1"/>
            </p:cNvPicPr>
            <p:nvPr/>
          </p:nvPicPr>
          <p:blipFill>
            <a:blip r:embed="rId8" cstate="print"/>
            <a:srcRect/>
            <a:stretch>
              <a:fillRect/>
            </a:stretch>
          </p:blipFill>
          <p:spPr bwMode="auto">
            <a:xfrm>
              <a:off x="5119577" y="3918098"/>
              <a:ext cx="622004" cy="622004"/>
            </a:xfrm>
            <a:prstGeom prst="rect">
              <a:avLst/>
            </a:prstGeom>
            <a:noFill/>
            <a:ln w="9525">
              <a:noFill/>
              <a:miter lim="800000"/>
              <a:headEnd/>
              <a:tailEnd/>
            </a:ln>
          </p:spPr>
        </p:pic>
      </p:grpSp>
      <p:sp>
        <p:nvSpPr>
          <p:cNvPr id="23566" name="Rectangle 33"/>
          <p:cNvSpPr>
            <a:spLocks noChangeArrowheads="1"/>
          </p:cNvSpPr>
          <p:nvPr/>
        </p:nvSpPr>
        <p:spPr bwMode="auto">
          <a:xfrm>
            <a:off x="0" y="906463"/>
            <a:ext cx="9144000" cy="400050"/>
          </a:xfrm>
          <a:prstGeom prst="rect">
            <a:avLst/>
          </a:prstGeom>
          <a:noFill/>
          <a:ln w="9525">
            <a:noFill/>
            <a:miter lim="800000"/>
            <a:headEnd/>
            <a:tailEnd/>
          </a:ln>
        </p:spPr>
        <p:txBody>
          <a:bodyPr>
            <a:spAutoFit/>
          </a:bodyPr>
          <a:lstStyle/>
          <a:p>
            <a:pPr algn="ctr">
              <a:defRPr/>
            </a:pPr>
            <a:r>
              <a:rPr lang="fr-FR" dirty="0">
                <a:latin typeface="+mn-lt"/>
              </a:rPr>
              <a:t>Une clé pour chiffrer et une pour déchiffrer</a:t>
            </a:r>
          </a:p>
        </p:txBody>
      </p:sp>
      <p:sp>
        <p:nvSpPr>
          <p:cNvPr id="56335" name="Espace réservé du pied de page 3"/>
          <p:cNvSpPr txBox="1">
            <a:spLocks/>
          </p:cNvSpPr>
          <p:nvPr/>
        </p:nvSpPr>
        <p:spPr bwMode="auto">
          <a:xfrm>
            <a:off x="1620838" y="6319838"/>
            <a:ext cx="4559300" cy="476250"/>
          </a:xfrm>
          <a:prstGeom prst="rect">
            <a:avLst/>
          </a:prstGeom>
          <a:noFill/>
          <a:ln w="9525">
            <a:noFill/>
            <a:miter lim="800000"/>
            <a:headEnd/>
            <a:tailEnd/>
          </a:ln>
        </p:spPr>
        <p:txBody>
          <a:bodyPr anchor="b"/>
          <a:lstStyle/>
          <a:p>
            <a:r>
              <a:rPr lang="fr-FR" sz="1200">
                <a:solidFill>
                  <a:srgbClr val="EAEAEA"/>
                </a:solidFill>
              </a:rPr>
              <a:t>PKI</a:t>
            </a:r>
          </a:p>
        </p:txBody>
      </p:sp>
      <p:sp>
        <p:nvSpPr>
          <p:cNvPr id="29"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750" y="962884"/>
            <a:ext cx="7874579" cy="5179732"/>
          </a:xfrm>
        </p:spPr>
        <p:txBody>
          <a:bodyPr/>
          <a:lstStyle/>
          <a:p>
            <a:r>
              <a:rPr lang="fr-FR" dirty="0" smtClean="0"/>
              <a:t>RSA (</a:t>
            </a:r>
            <a:r>
              <a:rPr lang="fr-FR" dirty="0" err="1" smtClean="0"/>
              <a:t>Rivest</a:t>
            </a:r>
            <a:r>
              <a:rPr lang="fr-FR" dirty="0" smtClean="0"/>
              <a:t> Shamir </a:t>
            </a:r>
            <a:r>
              <a:rPr lang="fr-FR" dirty="0" err="1" smtClean="0"/>
              <a:t>Adelman</a:t>
            </a:r>
            <a:r>
              <a:rPr lang="fr-FR" dirty="0" smtClean="0"/>
              <a:t>)</a:t>
            </a:r>
            <a:endParaRPr lang="fr-FR" dirty="0"/>
          </a:p>
          <a:p>
            <a:pPr lvl="1"/>
            <a:r>
              <a:rPr lang="fr-FR" dirty="0" smtClean="0"/>
              <a:t>Basé sur l’exponentiation modulaire et le problème de la factorisation</a:t>
            </a:r>
          </a:p>
          <a:p>
            <a:pPr lvl="1"/>
            <a:r>
              <a:rPr lang="fr-FR" dirty="0" smtClean="0"/>
              <a:t>Algorithme de chiffrement et signature breveté par le MIT</a:t>
            </a:r>
          </a:p>
          <a:p>
            <a:pPr lvl="1"/>
            <a:r>
              <a:rPr lang="fr-FR" dirty="0" smtClean="0"/>
              <a:t>Très répandu dans les échanges électroniques</a:t>
            </a:r>
          </a:p>
          <a:p>
            <a:pPr lvl="1"/>
            <a:r>
              <a:rPr lang="fr-FR" dirty="0" smtClean="0"/>
              <a:t>Grande taille de clé (clé </a:t>
            </a:r>
            <a:r>
              <a:rPr lang="fr-FR" dirty="0"/>
              <a:t>de </a:t>
            </a:r>
            <a:r>
              <a:rPr lang="fr-FR" dirty="0" smtClean="0"/>
              <a:t>3072 </a:t>
            </a:r>
            <a:r>
              <a:rPr lang="fr-FR" dirty="0"/>
              <a:t>bits pour une sécurité de 128 bits</a:t>
            </a:r>
            <a:r>
              <a:rPr lang="fr-FR" dirty="0" smtClean="0"/>
              <a:t>)</a:t>
            </a:r>
          </a:p>
          <a:p>
            <a:pPr lvl="1"/>
            <a:endParaRPr lang="fr-FR" dirty="0" smtClean="0"/>
          </a:p>
          <a:p>
            <a:r>
              <a:rPr lang="fr-FR" dirty="0" smtClean="0"/>
              <a:t>DSA (Digital Signature </a:t>
            </a:r>
            <a:r>
              <a:rPr lang="fr-FR" dirty="0" err="1" smtClean="0"/>
              <a:t>Algorithm</a:t>
            </a:r>
            <a:r>
              <a:rPr lang="fr-FR" dirty="0" smtClean="0"/>
              <a:t>)</a:t>
            </a:r>
          </a:p>
          <a:p>
            <a:pPr lvl="1"/>
            <a:r>
              <a:rPr lang="fr-FR" dirty="0" smtClean="0"/>
              <a:t>Basé sur le problème du logarithme discret dans un groupe fini</a:t>
            </a:r>
          </a:p>
          <a:p>
            <a:pPr lvl="1"/>
            <a:r>
              <a:rPr lang="fr-FR" dirty="0" smtClean="0"/>
              <a:t>Algorithme de signature standard du NIST</a:t>
            </a:r>
          </a:p>
          <a:p>
            <a:pPr lvl="1"/>
            <a:endParaRPr lang="fr-FR" dirty="0" smtClean="0"/>
          </a:p>
          <a:p>
            <a:r>
              <a:rPr lang="fr-FR" dirty="0" smtClean="0"/>
              <a:t>ECC (</a:t>
            </a:r>
            <a:r>
              <a:rPr lang="fr-FR" dirty="0" err="1" smtClean="0"/>
              <a:t>Elliptic</a:t>
            </a:r>
            <a:r>
              <a:rPr lang="fr-FR" dirty="0" smtClean="0"/>
              <a:t> </a:t>
            </a:r>
            <a:r>
              <a:rPr lang="fr-FR" dirty="0" err="1" smtClean="0"/>
              <a:t>Curve</a:t>
            </a:r>
            <a:r>
              <a:rPr lang="fr-FR" dirty="0" smtClean="0"/>
              <a:t> </a:t>
            </a:r>
            <a:r>
              <a:rPr lang="fr-FR" dirty="0" err="1" smtClean="0"/>
              <a:t>Cryptography</a:t>
            </a:r>
            <a:r>
              <a:rPr lang="fr-FR" dirty="0" smtClean="0"/>
              <a:t>)</a:t>
            </a:r>
            <a:endParaRPr lang="fr-FR" dirty="0"/>
          </a:p>
          <a:p>
            <a:pPr lvl="1"/>
            <a:r>
              <a:rPr lang="fr-FR" dirty="0"/>
              <a:t>Basé sur </a:t>
            </a:r>
            <a:r>
              <a:rPr lang="fr-FR" dirty="0" smtClean="0"/>
              <a:t>les courbes elliptiques</a:t>
            </a:r>
            <a:endParaRPr lang="fr-FR" dirty="0"/>
          </a:p>
          <a:p>
            <a:pPr lvl="1"/>
            <a:r>
              <a:rPr lang="fr-FR" dirty="0" smtClean="0"/>
              <a:t>Algorithmes </a:t>
            </a:r>
            <a:r>
              <a:rPr lang="fr-FR" dirty="0"/>
              <a:t>de chiffrement et </a:t>
            </a:r>
            <a:r>
              <a:rPr lang="fr-FR" dirty="0" smtClean="0"/>
              <a:t>signature (ECDSA, ECDH, …)</a:t>
            </a:r>
          </a:p>
          <a:p>
            <a:pPr lvl="1"/>
            <a:r>
              <a:rPr lang="fr-FR" dirty="0" smtClean="0"/>
              <a:t>Taille de clé réduite (clé de 256 bits pour une sécurité de 128 bits)</a:t>
            </a:r>
          </a:p>
        </p:txBody>
      </p:sp>
      <p:sp>
        <p:nvSpPr>
          <p:cNvPr id="4" name="Espace réservé du pied de page 3"/>
          <p:cNvSpPr>
            <a:spLocks noGrp="1"/>
          </p:cNvSpPr>
          <p:nvPr>
            <p:ph type="ftr" sz="quarter" idx="4294967295"/>
          </p:nvPr>
        </p:nvSpPr>
        <p:spPr>
          <a:xfrm>
            <a:off x="862013" y="6464300"/>
            <a:ext cx="1144587" cy="215900"/>
          </a:xfrm>
        </p:spPr>
        <p:txBody>
          <a:bodyPr/>
          <a:lstStyle/>
          <a:p>
            <a:pPr>
              <a:defRPr/>
            </a:pPr>
            <a:r>
              <a:rPr lang="fr-FR" smtClean="0"/>
              <a:t>PKI</a:t>
            </a:r>
            <a:endParaRPr lang="fr-FR"/>
          </a:p>
        </p:txBody>
      </p:sp>
      <p:sp>
        <p:nvSpPr>
          <p:cNvPr id="5" name="Rectangle 54"/>
          <p:cNvSpPr>
            <a:spLocks noGrp="1" noChangeArrowheads="1"/>
          </p:cNvSpPr>
          <p:nvPr>
            <p:ph type="title"/>
          </p:nvPr>
        </p:nvSpPr>
        <p:spPr>
          <a:xfrm>
            <a:off x="432000" y="180000"/>
            <a:ext cx="7096125" cy="594551"/>
          </a:xfrm>
        </p:spPr>
        <p:txBody>
          <a:bodyPr/>
          <a:lstStyle/>
          <a:p>
            <a:pPr eaLnBrk="1" hangingPunct="1">
              <a:tabLst>
                <a:tab pos="3903663" algn="l"/>
              </a:tabLst>
            </a:pPr>
            <a:r>
              <a:rPr lang="fr-FR" dirty="0" smtClean="0"/>
              <a:t>La cryptographie asymétrique</a:t>
            </a:r>
          </a:p>
        </p:txBody>
      </p:sp>
    </p:spTree>
    <p:extLst>
      <p:ext uri="{BB962C8B-B14F-4D97-AF65-F5344CB8AC3E}">
        <p14:creationId xmlns:p14="http://schemas.microsoft.com/office/powerpoint/2010/main" val="259102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idx="1"/>
          </p:nvPr>
        </p:nvSpPr>
        <p:spPr>
          <a:xfrm>
            <a:off x="457200" y="1600200"/>
            <a:ext cx="6565900" cy="3389313"/>
          </a:xfrm>
        </p:spPr>
        <p:txBody>
          <a:bodyPr/>
          <a:lstStyle/>
          <a:p>
            <a:pPr eaLnBrk="1" hangingPunct="1">
              <a:buFont typeface="Wingdings" pitchFamily="2" charset="2"/>
              <a:buNone/>
              <a:defRPr/>
            </a:pPr>
            <a:r>
              <a:rPr lang="fr-FR" dirty="0" smtClean="0">
                <a:solidFill>
                  <a:schemeClr val="tx2"/>
                </a:solidFill>
              </a:rPr>
              <a:t>partie 1 </a:t>
            </a:r>
            <a:r>
              <a:rPr lang="fr-FR" dirty="0" smtClean="0"/>
              <a:t>: Introduction</a:t>
            </a:r>
          </a:p>
          <a:p>
            <a:pPr eaLnBrk="1" hangingPunct="1">
              <a:buFont typeface="Wingdings" pitchFamily="2" charset="2"/>
              <a:buNone/>
              <a:defRPr/>
            </a:pPr>
            <a:r>
              <a:rPr lang="fr-FR" dirty="0" smtClean="0">
                <a:solidFill>
                  <a:schemeClr val="accent4">
                    <a:lumMod val="20000"/>
                    <a:lumOff val="80000"/>
                  </a:schemeClr>
                </a:solidFill>
              </a:rPr>
              <a:t>partie 2 : Rappels de Cryptologie</a:t>
            </a:r>
          </a:p>
          <a:p>
            <a:pPr eaLnBrk="1" hangingPunct="1">
              <a:buFont typeface="Wingdings" pitchFamily="2" charset="2"/>
              <a:buNone/>
              <a:defRPr/>
            </a:pPr>
            <a:r>
              <a:rPr lang="fr-FR" dirty="0" smtClean="0">
                <a:solidFill>
                  <a:schemeClr val="accent4">
                    <a:lumMod val="20000"/>
                    <a:lumOff val="80000"/>
                  </a:schemeClr>
                </a:solidFill>
              </a:rPr>
              <a:t>partie 3 : Certificats numériques</a:t>
            </a:r>
          </a:p>
          <a:p>
            <a:pPr eaLnBrk="1" hangingPunct="1">
              <a:buFont typeface="Wingdings" pitchFamily="2" charset="2"/>
              <a:buNone/>
              <a:defRPr/>
            </a:pPr>
            <a:r>
              <a:rPr lang="fr-FR" dirty="0" smtClean="0">
                <a:solidFill>
                  <a:schemeClr val="accent4">
                    <a:lumMod val="20000"/>
                    <a:lumOff val="80000"/>
                  </a:schemeClr>
                </a:solidFill>
              </a:rPr>
              <a:t>partie 4 : PKI / IGC</a:t>
            </a:r>
          </a:p>
          <a:p>
            <a:pPr eaLnBrk="1" hangingPunct="1">
              <a:buFont typeface="Wingdings" pitchFamily="2" charset="2"/>
              <a:buNone/>
              <a:defRPr/>
            </a:pPr>
            <a:r>
              <a:rPr lang="fr-FR" dirty="0" smtClean="0">
                <a:solidFill>
                  <a:schemeClr val="accent4">
                    <a:lumMod val="20000"/>
                    <a:lumOff val="80000"/>
                  </a:schemeClr>
                </a:solidFill>
              </a:rPr>
              <a:t>partie 5 : Bonnes pratiques IGC</a:t>
            </a:r>
          </a:p>
          <a:p>
            <a:pPr eaLnBrk="1" hangingPunct="1">
              <a:buFontTx/>
              <a:buNone/>
              <a:defRPr/>
            </a:pPr>
            <a:endParaRPr lang="fr-FR" dirty="0" smtClean="0"/>
          </a:p>
          <a:p>
            <a:pPr eaLnBrk="1" hangingPunct="1">
              <a:defRPr/>
            </a:pPr>
            <a:endParaRPr lang="fr-FR" dirty="0" smtClean="0"/>
          </a:p>
        </p:txBody>
      </p:sp>
      <p:sp>
        <p:nvSpPr>
          <p:cNvPr id="21506"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4"/>
          <p:cNvSpPr>
            <a:spLocks noGrp="1" noChangeArrowheads="1"/>
          </p:cNvSpPr>
          <p:nvPr>
            <p:ph type="title"/>
          </p:nvPr>
        </p:nvSpPr>
        <p:spPr>
          <a:xfrm>
            <a:off x="432000" y="180000"/>
            <a:ext cx="8083550" cy="1143000"/>
          </a:xfrm>
        </p:spPr>
        <p:txBody>
          <a:bodyPr/>
          <a:lstStyle/>
          <a:p>
            <a:pPr eaLnBrk="1" hangingPunct="1">
              <a:tabLst>
                <a:tab pos="3903663" algn="l"/>
              </a:tabLst>
            </a:pPr>
            <a:r>
              <a:rPr lang="fr-FR" dirty="0" smtClean="0"/>
              <a:t>La cryptographie asymétrique : les avantages</a:t>
            </a:r>
          </a:p>
        </p:txBody>
      </p:sp>
      <p:sp>
        <p:nvSpPr>
          <p:cNvPr id="58372" name="Rectangle 12"/>
          <p:cNvSpPr>
            <a:spLocks noGrp="1" noChangeArrowheads="1"/>
          </p:cNvSpPr>
          <p:nvPr>
            <p:ph idx="1"/>
          </p:nvPr>
        </p:nvSpPr>
        <p:spPr>
          <a:xfrm>
            <a:off x="577850" y="1438275"/>
            <a:ext cx="8283575" cy="4573588"/>
          </a:xfrm>
        </p:spPr>
        <p:txBody>
          <a:bodyPr/>
          <a:lstStyle/>
          <a:p>
            <a:pPr marL="180000" indent="-180000" algn="just" eaLnBrk="1" hangingPunct="1"/>
            <a:r>
              <a:rPr lang="fr-FR" b="0" dirty="0" smtClean="0"/>
              <a:t>Pas de problématique d’échange ou de multiplication de clés</a:t>
            </a:r>
          </a:p>
          <a:p>
            <a:pPr marL="0" indent="0" eaLnBrk="1" hangingPunct="1"/>
            <a:endParaRPr lang="fr-FR" b="0" dirty="0" smtClean="0"/>
          </a:p>
          <a:p>
            <a:pPr marL="0" indent="0" eaLnBrk="1" hangingPunct="1"/>
            <a:endParaRPr lang="fr-FR" b="0" dirty="0" smtClean="0"/>
          </a:p>
          <a:p>
            <a:pPr marL="180000" indent="-180000" eaLnBrk="1" hangingPunct="1"/>
            <a:r>
              <a:rPr lang="fr-FR" b="0" dirty="0" smtClean="0"/>
              <a:t>Permet d’assurer la </a:t>
            </a:r>
            <a:r>
              <a:rPr lang="fr-FR" b="1" dirty="0" smtClean="0">
                <a:solidFill>
                  <a:schemeClr val="tx2"/>
                </a:solidFill>
              </a:rPr>
              <a:t>confidentialité</a:t>
            </a:r>
            <a:r>
              <a:rPr lang="fr-FR" b="0" dirty="0" smtClean="0"/>
              <a:t> mais aussi l’</a:t>
            </a:r>
            <a:r>
              <a:rPr lang="fr-FR" b="1" dirty="0" smtClean="0">
                <a:solidFill>
                  <a:schemeClr val="tx2"/>
                </a:solidFill>
              </a:rPr>
              <a:t>authentification</a:t>
            </a:r>
          </a:p>
          <a:p>
            <a:pPr marL="0" indent="0" eaLnBrk="1" hangingPunct="1"/>
            <a:endParaRPr lang="fr-FR" b="0" dirty="0" smtClean="0">
              <a:solidFill>
                <a:schemeClr val="tx2"/>
              </a:solidFill>
            </a:endParaRPr>
          </a:p>
          <a:p>
            <a:pPr marL="0" indent="0" eaLnBrk="1" hangingPunct="1"/>
            <a:endParaRPr lang="fr-FR" b="0" dirty="0" smtClean="0">
              <a:solidFill>
                <a:schemeClr val="tx2"/>
              </a:solidFill>
            </a:endParaRPr>
          </a:p>
          <a:p>
            <a:pPr marL="180000" indent="-180000" algn="just" eaLnBrk="1" hangingPunct="1"/>
            <a:r>
              <a:rPr lang="fr-FR" b="0" dirty="0" smtClean="0"/>
              <a:t>Permet de mettre en place des mécanismes tels que la signature numérique qui assure la fonction de </a:t>
            </a:r>
            <a:r>
              <a:rPr lang="fr-FR" b="1" dirty="0" smtClean="0">
                <a:solidFill>
                  <a:schemeClr val="tx2"/>
                </a:solidFill>
              </a:rPr>
              <a:t>non répudiation</a:t>
            </a:r>
            <a:endParaRPr lang="fr-FR" b="1" dirty="0" smtClean="0"/>
          </a:p>
        </p:txBody>
      </p:sp>
      <p:sp>
        <p:nvSpPr>
          <p:cNvPr id="58373" name="Espace réservé du pied de page 3"/>
          <p:cNvSpPr txBox="1">
            <a:spLocks/>
          </p:cNvSpPr>
          <p:nvPr/>
        </p:nvSpPr>
        <p:spPr bwMode="auto">
          <a:xfrm>
            <a:off x="1620838" y="6319838"/>
            <a:ext cx="4559300" cy="476250"/>
          </a:xfrm>
          <a:prstGeom prst="rect">
            <a:avLst/>
          </a:prstGeom>
          <a:noFill/>
          <a:ln w="9525">
            <a:noFill/>
            <a:miter lim="800000"/>
            <a:headEnd/>
            <a:tailEnd/>
          </a:ln>
        </p:spPr>
        <p:txBody>
          <a:bodyPr anchor="b"/>
          <a:lstStyle/>
          <a:p>
            <a:r>
              <a:rPr lang="fr-FR" sz="1200">
                <a:solidFill>
                  <a:srgbClr val="EAEAEA"/>
                </a:solidFill>
              </a:rPr>
              <a:t>PKI</a:t>
            </a:r>
          </a:p>
        </p:txBody>
      </p:sp>
      <p:sp>
        <p:nvSpPr>
          <p:cNvPr id="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54"/>
          <p:cNvSpPr>
            <a:spLocks noGrp="1" noChangeArrowheads="1"/>
          </p:cNvSpPr>
          <p:nvPr>
            <p:ph type="title"/>
          </p:nvPr>
        </p:nvSpPr>
        <p:spPr>
          <a:xfrm>
            <a:off x="432000" y="180000"/>
            <a:ext cx="8512175" cy="1143000"/>
          </a:xfrm>
        </p:spPr>
        <p:txBody>
          <a:bodyPr/>
          <a:lstStyle/>
          <a:p>
            <a:pPr eaLnBrk="1" hangingPunct="1">
              <a:tabLst>
                <a:tab pos="3903663" algn="l"/>
              </a:tabLst>
            </a:pPr>
            <a:r>
              <a:rPr lang="fr-FR" dirty="0" smtClean="0"/>
              <a:t>La cryptographie asymétrique : les défauts</a:t>
            </a:r>
          </a:p>
        </p:txBody>
      </p:sp>
      <p:sp>
        <p:nvSpPr>
          <p:cNvPr id="60421" name="Rectangle 12"/>
          <p:cNvSpPr>
            <a:spLocks noGrp="1" noChangeArrowheads="1"/>
          </p:cNvSpPr>
          <p:nvPr>
            <p:ph idx="1"/>
          </p:nvPr>
        </p:nvSpPr>
        <p:spPr>
          <a:xfrm>
            <a:off x="577850" y="1438275"/>
            <a:ext cx="8283575" cy="4573588"/>
          </a:xfrm>
        </p:spPr>
        <p:txBody>
          <a:bodyPr/>
          <a:lstStyle/>
          <a:p>
            <a:pPr marL="180000" indent="-180000" algn="just" eaLnBrk="1" hangingPunct="1"/>
            <a:r>
              <a:rPr lang="fr-FR" b="0" dirty="0" smtClean="0"/>
              <a:t>Cryptographie très </a:t>
            </a:r>
            <a:r>
              <a:rPr lang="fr-FR" b="1" dirty="0" smtClean="0">
                <a:solidFill>
                  <a:schemeClr val="tx2"/>
                </a:solidFill>
              </a:rPr>
              <a:t>lente</a:t>
            </a:r>
            <a:r>
              <a:rPr lang="fr-FR" b="0" dirty="0" smtClean="0"/>
              <a:t> (pour la même sécurité ~1000 fois plus lente) </a:t>
            </a:r>
          </a:p>
          <a:p>
            <a:pPr marL="180000" indent="-180000" algn="just" eaLnBrk="1" hangingPunct="1"/>
            <a:endParaRPr lang="fr-FR" b="0" dirty="0" smtClean="0"/>
          </a:p>
          <a:p>
            <a:pPr marL="180000" indent="-180000" algn="just" eaLnBrk="1" hangingPunct="1"/>
            <a:r>
              <a:rPr lang="fr-FR" b="0" dirty="0" smtClean="0"/>
              <a:t>Il est aisé de fabriquer un couple clé privée / clé publique donc :</a:t>
            </a:r>
          </a:p>
          <a:p>
            <a:pPr marL="756000" lvl="1" indent="-288000" algn="just"/>
            <a:r>
              <a:rPr lang="fr-FR" b="0" dirty="0" smtClean="0"/>
              <a:t>comment être sûr qu’une clé publique reçue </a:t>
            </a:r>
            <a:r>
              <a:rPr lang="fr-FR" b="1" dirty="0" smtClean="0">
                <a:solidFill>
                  <a:schemeClr val="tx2"/>
                </a:solidFill>
              </a:rPr>
              <a:t>provient bien</a:t>
            </a:r>
            <a:r>
              <a:rPr lang="fr-FR" b="0" dirty="0" smtClean="0"/>
              <a:t> de l’expéditeur annoncé ?</a:t>
            </a:r>
          </a:p>
          <a:p>
            <a:pPr marL="756000" lvl="1" indent="-288000" algn="just"/>
            <a:endParaRPr lang="fr-FR" b="0" dirty="0" smtClean="0"/>
          </a:p>
          <a:p>
            <a:pPr marL="180000" indent="-180000" algn="just" eaLnBrk="1" hangingPunct="1"/>
            <a:r>
              <a:rPr lang="fr-FR" b="0" dirty="0" smtClean="0"/>
              <a:t>Où et comment conserver les clés qui doivent rester </a:t>
            </a:r>
            <a:r>
              <a:rPr lang="fr-FR" b="1" dirty="0" smtClean="0">
                <a:solidFill>
                  <a:schemeClr val="tx2"/>
                </a:solidFill>
              </a:rPr>
              <a:t>secrètes</a:t>
            </a:r>
            <a:r>
              <a:rPr lang="fr-FR" b="0" dirty="0" smtClean="0">
                <a:solidFill>
                  <a:srgbClr val="FF6600"/>
                </a:solidFill>
              </a:rPr>
              <a:t> </a:t>
            </a:r>
            <a:r>
              <a:rPr lang="fr-FR" b="0" dirty="0" smtClean="0"/>
              <a:t>?</a:t>
            </a:r>
            <a:r>
              <a:rPr lang="fr-FR" b="0" dirty="0" smtClean="0">
                <a:solidFill>
                  <a:srgbClr val="FF6600"/>
                </a:solidFill>
              </a:rPr>
              <a:t> </a:t>
            </a:r>
          </a:p>
          <a:p>
            <a:pPr marL="180000" indent="-180000" algn="just" eaLnBrk="1" hangingPunct="1"/>
            <a:endParaRPr lang="fr-FR" b="0" dirty="0" smtClean="0">
              <a:solidFill>
                <a:srgbClr val="FF6600"/>
              </a:solidFill>
            </a:endParaRPr>
          </a:p>
          <a:p>
            <a:pPr marL="180000" indent="-180000" algn="just" eaLnBrk="1" hangingPunct="1"/>
            <a:r>
              <a:rPr lang="fr-FR" b="0" dirty="0" smtClean="0"/>
              <a:t>Comment être sûr qu’une </a:t>
            </a:r>
            <a:r>
              <a:rPr lang="fr-FR" b="1" dirty="0" smtClean="0">
                <a:solidFill>
                  <a:schemeClr val="tx2"/>
                </a:solidFill>
              </a:rPr>
              <a:t>clé</a:t>
            </a:r>
            <a:r>
              <a:rPr lang="fr-FR" b="0" dirty="0" smtClean="0">
                <a:solidFill>
                  <a:schemeClr val="tx2"/>
                </a:solidFill>
              </a:rPr>
              <a:t> </a:t>
            </a:r>
            <a:r>
              <a:rPr lang="fr-FR" b="0" dirty="0" smtClean="0"/>
              <a:t>n’a pas été </a:t>
            </a:r>
            <a:r>
              <a:rPr lang="fr-FR" b="1" dirty="0" smtClean="0">
                <a:solidFill>
                  <a:schemeClr val="tx2"/>
                </a:solidFill>
              </a:rPr>
              <a:t>volée</a:t>
            </a:r>
            <a:r>
              <a:rPr lang="fr-FR" b="0" dirty="0" smtClean="0">
                <a:solidFill>
                  <a:schemeClr val="tx2"/>
                </a:solidFill>
              </a:rPr>
              <a:t> </a:t>
            </a:r>
            <a:r>
              <a:rPr lang="fr-FR" b="0" dirty="0" smtClean="0"/>
              <a:t>?</a:t>
            </a:r>
          </a:p>
        </p:txBody>
      </p:sp>
      <p:sp>
        <p:nvSpPr>
          <p:cNvPr id="60420" name="Espace réservé du pied de page 3"/>
          <p:cNvSpPr txBox="1">
            <a:spLocks/>
          </p:cNvSpPr>
          <p:nvPr/>
        </p:nvSpPr>
        <p:spPr bwMode="auto">
          <a:xfrm>
            <a:off x="1620838" y="6319838"/>
            <a:ext cx="4559300" cy="476250"/>
          </a:xfrm>
          <a:prstGeom prst="rect">
            <a:avLst/>
          </a:prstGeom>
          <a:noFill/>
          <a:ln w="9525">
            <a:noFill/>
            <a:miter lim="800000"/>
            <a:headEnd/>
            <a:tailEnd/>
          </a:ln>
        </p:spPr>
        <p:txBody>
          <a:bodyPr anchor="b"/>
          <a:lstStyle/>
          <a:p>
            <a:r>
              <a:rPr lang="fr-FR" sz="1200">
                <a:solidFill>
                  <a:srgbClr val="EAEAEA"/>
                </a:solidFill>
              </a:rPr>
              <a:t>PKI</a:t>
            </a:r>
          </a:p>
        </p:txBody>
      </p:sp>
      <p:sp>
        <p:nvSpPr>
          <p:cNvPr id="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4"/>
          <p:cNvSpPr>
            <a:spLocks noGrp="1" noChangeArrowheads="1"/>
          </p:cNvSpPr>
          <p:nvPr>
            <p:ph type="title"/>
          </p:nvPr>
        </p:nvSpPr>
        <p:spPr>
          <a:xfrm>
            <a:off x="432000" y="180000"/>
            <a:ext cx="8512175" cy="1143000"/>
          </a:xfrm>
        </p:spPr>
        <p:txBody>
          <a:bodyPr/>
          <a:lstStyle/>
          <a:p>
            <a:pPr eaLnBrk="1" hangingPunct="1">
              <a:tabLst>
                <a:tab pos="3903663" algn="l"/>
              </a:tabLst>
            </a:pPr>
            <a:r>
              <a:rPr lang="fr-FR" dirty="0" smtClean="0">
                <a:solidFill>
                  <a:schemeClr val="tx2"/>
                </a:solidFill>
              </a:rPr>
              <a:t>Les </a:t>
            </a:r>
            <a:r>
              <a:rPr lang="fr-FR" dirty="0" smtClean="0"/>
              <a:t>fonction de condensation</a:t>
            </a:r>
          </a:p>
        </p:txBody>
      </p:sp>
      <p:sp>
        <p:nvSpPr>
          <p:cNvPr id="62470" name="Rectangle 12"/>
          <p:cNvSpPr>
            <a:spLocks noGrp="1" noChangeArrowheads="1"/>
          </p:cNvSpPr>
          <p:nvPr>
            <p:ph idx="1"/>
          </p:nvPr>
        </p:nvSpPr>
        <p:spPr>
          <a:xfrm>
            <a:off x="587375" y="903289"/>
            <a:ext cx="8283575" cy="5002660"/>
          </a:xfrm>
        </p:spPr>
        <p:txBody>
          <a:bodyPr/>
          <a:lstStyle/>
          <a:p>
            <a:pPr marL="180000" indent="-180000" algn="just" eaLnBrk="1" hangingPunct="1"/>
            <a:r>
              <a:rPr lang="fr-FR" b="0" dirty="0" smtClean="0"/>
              <a:t>Appelées aussi fonctions de </a:t>
            </a:r>
            <a:r>
              <a:rPr lang="fr-FR" b="0" dirty="0" err="1" smtClean="0"/>
              <a:t>hashage</a:t>
            </a:r>
            <a:r>
              <a:rPr lang="fr-FR" b="0" dirty="0" smtClean="0"/>
              <a:t>, de calcul d’empreinte, de somme de contrôle  (checksum)</a:t>
            </a:r>
          </a:p>
          <a:p>
            <a:pPr marL="0" indent="0" algn="just" eaLnBrk="1" hangingPunct="1"/>
            <a:endParaRPr lang="fr-FR" b="0" dirty="0" smtClean="0"/>
          </a:p>
          <a:p>
            <a:pPr marL="180000" indent="-180000" algn="just" eaLnBrk="1" hangingPunct="1"/>
            <a:r>
              <a:rPr lang="fr-FR" b="0" dirty="0" smtClean="0"/>
              <a:t>Calcule une </a:t>
            </a:r>
            <a:r>
              <a:rPr lang="fr-FR" b="1" dirty="0" smtClean="0">
                <a:solidFill>
                  <a:schemeClr val="tx2"/>
                </a:solidFill>
              </a:rPr>
              <a:t>empreinte</a:t>
            </a:r>
            <a:r>
              <a:rPr lang="fr-FR" b="0" dirty="0" smtClean="0">
                <a:solidFill>
                  <a:schemeClr val="tx2"/>
                </a:solidFill>
              </a:rPr>
              <a:t> </a:t>
            </a:r>
            <a:r>
              <a:rPr lang="fr-FR" b="0" dirty="0" smtClean="0"/>
              <a:t>unique d’une donnée fournie en entrée :</a:t>
            </a:r>
          </a:p>
          <a:p>
            <a:pPr marL="756000" lvl="1" indent="-288000" eaLnBrk="1" hangingPunct="1"/>
            <a:r>
              <a:rPr lang="fr-FR" b="0" dirty="0" smtClean="0"/>
              <a:t> « donnée » : d41d8cd98f00b204e9800998ecf8427e</a:t>
            </a:r>
          </a:p>
          <a:p>
            <a:pPr marL="756000" lvl="1" indent="-288000" eaLnBrk="1" hangingPunct="1"/>
            <a:r>
              <a:rPr lang="fr-FR" b="0" smtClean="0"/>
              <a:t> « </a:t>
            </a:r>
            <a:r>
              <a:rPr lang="fr-FR" b="0" smtClean="0">
                <a:solidFill>
                  <a:srgbClr val="FF0000"/>
                </a:solidFill>
              </a:rPr>
              <a:t>D</a:t>
            </a:r>
            <a:r>
              <a:rPr lang="fr-FR" b="0" smtClean="0"/>
              <a:t>onnée » </a:t>
            </a:r>
            <a:r>
              <a:rPr lang="fr-FR" b="0" dirty="0" smtClean="0"/>
              <a:t>: 3b7a7b4bb91ce3a25adab34a9d2533a4</a:t>
            </a:r>
          </a:p>
          <a:p>
            <a:pPr marL="673100" lvl="1" indent="0" eaLnBrk="1" hangingPunct="1"/>
            <a:endParaRPr lang="fr-FR" sz="2000" b="0" dirty="0" smtClean="0"/>
          </a:p>
          <a:p>
            <a:pPr marL="180000" indent="-180000" eaLnBrk="1" hangingPunct="1"/>
            <a:r>
              <a:rPr lang="fr-FR" b="0" dirty="0" smtClean="0"/>
              <a:t>Ces fonctions permettent d’assurer </a:t>
            </a:r>
            <a:r>
              <a:rPr lang="fr-FR" dirty="0" smtClean="0"/>
              <a:t>l’</a:t>
            </a:r>
            <a:r>
              <a:rPr lang="fr-FR" b="1" dirty="0" smtClean="0">
                <a:solidFill>
                  <a:schemeClr val="tx2"/>
                </a:solidFill>
              </a:rPr>
              <a:t>intégrité</a:t>
            </a:r>
            <a:r>
              <a:rPr lang="fr-FR" b="0" dirty="0" smtClean="0"/>
              <a:t> des données </a:t>
            </a:r>
          </a:p>
          <a:p>
            <a:pPr marL="756000" lvl="1" indent="-288000" eaLnBrk="1" hangingPunct="1"/>
            <a:r>
              <a:rPr lang="fr-FR" b="0" dirty="0" smtClean="0"/>
              <a:t> 2 données ne doivent pas avoir la même empreinte</a:t>
            </a:r>
          </a:p>
          <a:p>
            <a:pPr marL="756000" lvl="1" indent="-288000" eaLnBrk="1" hangingPunct="1"/>
            <a:r>
              <a:rPr lang="fr-FR" b="0" dirty="0" smtClean="0"/>
              <a:t> fonctions à sens unique (impossibilité de retrouver la donnée à partir du hash)</a:t>
            </a:r>
          </a:p>
          <a:p>
            <a:pPr marL="756000" lvl="1" indent="-288000" eaLnBrk="1" hangingPunct="1"/>
            <a:r>
              <a:rPr lang="fr-FR" b="0" dirty="0" smtClean="0"/>
              <a:t> la longueur du hash est définie par l’algorithme  </a:t>
            </a:r>
          </a:p>
        </p:txBody>
      </p:sp>
      <p:sp>
        <p:nvSpPr>
          <p:cNvPr id="62469" name="Espace réservé du pied de page 3"/>
          <p:cNvSpPr txBox="1">
            <a:spLocks/>
          </p:cNvSpPr>
          <p:nvPr/>
        </p:nvSpPr>
        <p:spPr bwMode="auto">
          <a:xfrm>
            <a:off x="1620838" y="6319838"/>
            <a:ext cx="4559300" cy="476250"/>
          </a:xfrm>
          <a:prstGeom prst="rect">
            <a:avLst/>
          </a:prstGeom>
          <a:noFill/>
          <a:ln w="9525">
            <a:noFill/>
            <a:miter lim="800000"/>
            <a:headEnd/>
            <a:tailEnd/>
          </a:ln>
        </p:spPr>
        <p:txBody>
          <a:bodyPr anchor="b"/>
          <a:lstStyle/>
          <a:p>
            <a:r>
              <a:rPr lang="fr-FR" sz="1200">
                <a:solidFill>
                  <a:srgbClr val="EAEAEA"/>
                </a:solidFill>
              </a:rPr>
              <a:t>PKI</a:t>
            </a:r>
          </a:p>
        </p:txBody>
      </p:sp>
      <p:sp>
        <p:nvSpPr>
          <p:cNvPr id="8"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54"/>
          <p:cNvSpPr>
            <a:spLocks noGrp="1" noChangeArrowheads="1"/>
          </p:cNvSpPr>
          <p:nvPr>
            <p:ph type="title"/>
          </p:nvPr>
        </p:nvSpPr>
        <p:spPr>
          <a:xfrm>
            <a:off x="432000" y="180000"/>
            <a:ext cx="8512175" cy="1143000"/>
          </a:xfrm>
        </p:spPr>
        <p:txBody>
          <a:bodyPr/>
          <a:lstStyle/>
          <a:p>
            <a:pPr eaLnBrk="1" hangingPunct="1">
              <a:tabLst>
                <a:tab pos="3903663" algn="l"/>
              </a:tabLst>
            </a:pPr>
            <a:r>
              <a:rPr lang="fr-FR" dirty="0" smtClean="0">
                <a:solidFill>
                  <a:schemeClr val="tx2"/>
                </a:solidFill>
              </a:rPr>
              <a:t>Les </a:t>
            </a:r>
            <a:r>
              <a:rPr lang="fr-FR" dirty="0" smtClean="0"/>
              <a:t>fonction de condensation</a:t>
            </a:r>
          </a:p>
        </p:txBody>
      </p:sp>
      <p:sp>
        <p:nvSpPr>
          <p:cNvPr id="62470" name="Rectangle 12"/>
          <p:cNvSpPr>
            <a:spLocks noGrp="1" noChangeArrowheads="1"/>
          </p:cNvSpPr>
          <p:nvPr>
            <p:ph idx="1"/>
          </p:nvPr>
        </p:nvSpPr>
        <p:spPr>
          <a:xfrm>
            <a:off x="587375" y="903289"/>
            <a:ext cx="8283575" cy="5416550"/>
          </a:xfrm>
        </p:spPr>
        <p:txBody>
          <a:bodyPr/>
          <a:lstStyle/>
          <a:p>
            <a:pPr marL="180000" indent="-180000" algn="just" eaLnBrk="1" hangingPunct="1"/>
            <a:r>
              <a:rPr lang="fr-FR" b="0" dirty="0" smtClean="0"/>
              <a:t>MD5  (Message Digest #5)</a:t>
            </a:r>
          </a:p>
          <a:p>
            <a:pPr marL="754675" lvl="1" indent="-180000" algn="just"/>
            <a:r>
              <a:rPr lang="fr-FR" dirty="0" smtClean="0"/>
              <a:t>conçu </a:t>
            </a:r>
            <a:r>
              <a:rPr lang="fr-FR" b="0" dirty="0" smtClean="0"/>
              <a:t>par Ronald </a:t>
            </a:r>
            <a:r>
              <a:rPr lang="fr-FR" b="0" dirty="0" err="1" smtClean="0"/>
              <a:t>Rivest</a:t>
            </a:r>
            <a:r>
              <a:rPr lang="fr-FR" b="0" dirty="0" smtClean="0"/>
              <a:t> en 1991</a:t>
            </a:r>
          </a:p>
          <a:p>
            <a:pPr marL="754675" lvl="1" indent="-180000" algn="just"/>
            <a:r>
              <a:rPr lang="fr-FR" b="0" dirty="0" smtClean="0"/>
              <a:t>créé une empreinte de 16 octets de la donnée d’entrée</a:t>
            </a:r>
          </a:p>
          <a:p>
            <a:pPr marL="754675" lvl="1" indent="-180000" algn="just"/>
            <a:r>
              <a:rPr lang="fr-FR" dirty="0" smtClean="0"/>
              <a:t>considéré comme « non sûr » depuis 2004</a:t>
            </a:r>
            <a:endParaRPr lang="fr-FR" b="0" dirty="0" smtClean="0"/>
          </a:p>
          <a:p>
            <a:pPr marL="180000" indent="-180000" algn="just" eaLnBrk="1" hangingPunct="1"/>
            <a:r>
              <a:rPr lang="fr-FR" b="0" dirty="0" smtClean="0"/>
              <a:t>SHA-1 (Secure Hash </a:t>
            </a:r>
            <a:r>
              <a:rPr lang="fr-FR" b="0" dirty="0" err="1" smtClean="0"/>
              <a:t>Algorithm</a:t>
            </a:r>
            <a:r>
              <a:rPr lang="fr-FR" b="0" dirty="0" smtClean="0"/>
              <a:t> #1)</a:t>
            </a:r>
          </a:p>
          <a:p>
            <a:pPr marL="754675" lvl="1" indent="-180000" algn="just"/>
            <a:r>
              <a:rPr lang="fr-FR" b="0" dirty="0" smtClean="0"/>
              <a:t>conçu pa</a:t>
            </a:r>
            <a:r>
              <a:rPr lang="fr-FR" dirty="0" smtClean="0"/>
              <a:t>r la NSA et standardisé par le NIST en 1995</a:t>
            </a:r>
          </a:p>
          <a:p>
            <a:pPr marL="754675" lvl="1" indent="-180000" algn="just"/>
            <a:r>
              <a:rPr lang="fr-FR" dirty="0" smtClean="0"/>
              <a:t>créé </a:t>
            </a:r>
            <a:r>
              <a:rPr lang="fr-FR" dirty="0"/>
              <a:t>une empreinte de </a:t>
            </a:r>
            <a:r>
              <a:rPr lang="fr-FR" dirty="0" smtClean="0"/>
              <a:t>20 </a:t>
            </a:r>
            <a:r>
              <a:rPr lang="fr-FR" dirty="0"/>
              <a:t>octets de la donnée d’entrée</a:t>
            </a:r>
          </a:p>
          <a:p>
            <a:pPr marL="754675" lvl="1" indent="-180000" algn="just"/>
            <a:r>
              <a:rPr lang="fr-FR" b="0" dirty="0" smtClean="0"/>
              <a:t>déconseillé pour une utilisation après 2015</a:t>
            </a:r>
            <a:endParaRPr lang="fr-FR" sz="2000" b="0" dirty="0" smtClean="0"/>
          </a:p>
          <a:p>
            <a:pPr marL="180000" indent="-180000"/>
            <a:r>
              <a:rPr lang="fr-FR" dirty="0"/>
              <a:t>SHA-2 (Secure Hash </a:t>
            </a:r>
            <a:r>
              <a:rPr lang="fr-FR" dirty="0" err="1"/>
              <a:t>Algorithm</a:t>
            </a:r>
            <a:r>
              <a:rPr lang="fr-FR" dirty="0"/>
              <a:t> </a:t>
            </a:r>
            <a:r>
              <a:rPr lang="fr-FR" dirty="0" smtClean="0"/>
              <a:t>#2)</a:t>
            </a:r>
          </a:p>
          <a:p>
            <a:pPr marL="754675" lvl="1" indent="-180000"/>
            <a:r>
              <a:rPr lang="fr-FR" dirty="0" smtClean="0"/>
              <a:t>conçu </a:t>
            </a:r>
            <a:r>
              <a:rPr lang="fr-FR" dirty="0"/>
              <a:t>par la NSA et standardisé par le NIST en </a:t>
            </a:r>
            <a:r>
              <a:rPr lang="fr-FR" dirty="0" smtClean="0"/>
              <a:t>2002</a:t>
            </a:r>
          </a:p>
          <a:p>
            <a:pPr marL="754675" lvl="1" indent="-180000"/>
            <a:r>
              <a:rPr lang="fr-FR" dirty="0" smtClean="0"/>
              <a:t>créé </a:t>
            </a:r>
            <a:r>
              <a:rPr lang="fr-FR" dirty="0"/>
              <a:t>une empreinte de </a:t>
            </a:r>
            <a:r>
              <a:rPr lang="fr-FR" dirty="0" smtClean="0"/>
              <a:t>32 à 64 </a:t>
            </a:r>
            <a:r>
              <a:rPr lang="fr-FR" dirty="0"/>
              <a:t>octets de la donnée </a:t>
            </a:r>
            <a:r>
              <a:rPr lang="fr-FR" dirty="0" smtClean="0"/>
              <a:t>d’entrée</a:t>
            </a:r>
            <a:endParaRPr lang="fr-FR" b="0" dirty="0" smtClean="0"/>
          </a:p>
          <a:p>
            <a:pPr marL="180000" indent="-180000"/>
            <a:r>
              <a:rPr lang="fr-FR" dirty="0" smtClean="0"/>
              <a:t>SHA-3 </a:t>
            </a:r>
            <a:r>
              <a:rPr lang="fr-FR" dirty="0"/>
              <a:t>(Secure Hash </a:t>
            </a:r>
            <a:r>
              <a:rPr lang="fr-FR" dirty="0" err="1"/>
              <a:t>Algorithm</a:t>
            </a:r>
            <a:r>
              <a:rPr lang="fr-FR" dirty="0"/>
              <a:t> </a:t>
            </a:r>
            <a:r>
              <a:rPr lang="fr-FR" dirty="0" smtClean="0"/>
              <a:t>#3)</a:t>
            </a:r>
          </a:p>
          <a:p>
            <a:pPr marL="754675" lvl="1" indent="-180000"/>
            <a:r>
              <a:rPr lang="fr-FR" dirty="0" smtClean="0"/>
              <a:t>Issu d’une compétition organisée par le NIST (oct. 2012) standardisé 2015</a:t>
            </a:r>
          </a:p>
          <a:p>
            <a:pPr marL="754675" lvl="1" indent="-180000"/>
            <a:r>
              <a:rPr lang="fr-FR" dirty="0" smtClean="0"/>
              <a:t>Alternative à SHA-2</a:t>
            </a:r>
            <a:endParaRPr lang="fr-FR" dirty="0"/>
          </a:p>
          <a:p>
            <a:pPr marL="180000" indent="-180000" eaLnBrk="1" hangingPunct="1"/>
            <a:endParaRPr lang="fr-FR" b="0" dirty="0" smtClean="0"/>
          </a:p>
        </p:txBody>
      </p:sp>
      <p:sp>
        <p:nvSpPr>
          <p:cNvPr id="62469" name="Espace réservé du pied de page 3"/>
          <p:cNvSpPr txBox="1">
            <a:spLocks/>
          </p:cNvSpPr>
          <p:nvPr/>
        </p:nvSpPr>
        <p:spPr bwMode="auto">
          <a:xfrm>
            <a:off x="1620838" y="6319838"/>
            <a:ext cx="4559300" cy="476250"/>
          </a:xfrm>
          <a:prstGeom prst="rect">
            <a:avLst/>
          </a:prstGeom>
          <a:noFill/>
          <a:ln w="9525">
            <a:noFill/>
            <a:miter lim="800000"/>
            <a:headEnd/>
            <a:tailEnd/>
          </a:ln>
        </p:spPr>
        <p:txBody>
          <a:bodyPr anchor="b"/>
          <a:lstStyle/>
          <a:p>
            <a:r>
              <a:rPr lang="fr-FR" sz="1200">
                <a:solidFill>
                  <a:srgbClr val="EAEAEA"/>
                </a:solidFill>
              </a:rPr>
              <a:t>PKI</a:t>
            </a:r>
          </a:p>
        </p:txBody>
      </p:sp>
      <p:sp>
        <p:nvSpPr>
          <p:cNvPr id="8"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extLst>
      <p:ext uri="{BB962C8B-B14F-4D97-AF65-F5344CB8AC3E}">
        <p14:creationId xmlns:p14="http://schemas.microsoft.com/office/powerpoint/2010/main" val="23447666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p:cNvSpPr>
            <a:spLocks noGrp="1" noChangeArrowheads="1"/>
          </p:cNvSpPr>
          <p:nvPr>
            <p:ph type="title"/>
          </p:nvPr>
        </p:nvSpPr>
        <p:spPr>
          <a:xfrm>
            <a:off x="432000" y="180000"/>
            <a:ext cx="7096125" cy="984250"/>
          </a:xfrm>
        </p:spPr>
        <p:txBody>
          <a:bodyPr/>
          <a:lstStyle/>
          <a:p>
            <a:pPr eaLnBrk="1" hangingPunct="1"/>
            <a:r>
              <a:rPr lang="fr-FR" dirty="0" smtClean="0"/>
              <a:t>Quel algorithme choisir ? </a:t>
            </a:r>
          </a:p>
        </p:txBody>
      </p:sp>
      <p:sp>
        <p:nvSpPr>
          <p:cNvPr id="46083"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8" name="Espace réservé du contenu 8"/>
          <p:cNvSpPr>
            <a:spLocks noGrp="1"/>
          </p:cNvSpPr>
          <p:nvPr>
            <p:ph idx="1"/>
          </p:nvPr>
        </p:nvSpPr>
        <p:spPr>
          <a:xfrm>
            <a:off x="846306" y="1206230"/>
            <a:ext cx="8229600" cy="4464996"/>
          </a:xfrm>
        </p:spPr>
        <p:txBody>
          <a:bodyPr/>
          <a:lstStyle/>
          <a:p>
            <a:pPr marL="180000" indent="-180000" algn="just"/>
            <a:r>
              <a:rPr lang="fr-FR" b="1" dirty="0" smtClean="0"/>
              <a:t>Approuvé par l’ANSSI (France)</a:t>
            </a:r>
          </a:p>
          <a:p>
            <a:pPr marL="756000" lvl="1" indent="-288000" algn="just"/>
            <a:r>
              <a:rPr lang="fr-FR" b="1" dirty="0" smtClean="0">
                <a:solidFill>
                  <a:schemeClr val="tx2"/>
                </a:solidFill>
              </a:rPr>
              <a:t> A</a:t>
            </a:r>
            <a:r>
              <a:rPr lang="fr-FR" dirty="0" smtClean="0"/>
              <a:t>gence </a:t>
            </a:r>
            <a:r>
              <a:rPr lang="fr-FR" b="1" dirty="0" smtClean="0">
                <a:solidFill>
                  <a:schemeClr val="tx2"/>
                </a:solidFill>
              </a:rPr>
              <a:t>N</a:t>
            </a:r>
            <a:r>
              <a:rPr lang="fr-FR" dirty="0" smtClean="0"/>
              <a:t>ationale de la </a:t>
            </a:r>
            <a:r>
              <a:rPr lang="fr-FR" b="1" dirty="0" smtClean="0">
                <a:solidFill>
                  <a:schemeClr val="tx2"/>
                </a:solidFill>
              </a:rPr>
              <a:t>S</a:t>
            </a:r>
            <a:r>
              <a:rPr lang="fr-FR" dirty="0" smtClean="0"/>
              <a:t>écurité des </a:t>
            </a:r>
            <a:r>
              <a:rPr lang="fr-FR" b="1" dirty="0" smtClean="0">
                <a:solidFill>
                  <a:schemeClr val="tx2"/>
                </a:solidFill>
              </a:rPr>
              <a:t>S</a:t>
            </a:r>
            <a:r>
              <a:rPr lang="fr-FR" dirty="0" smtClean="0"/>
              <a:t>ystèmes  d’</a:t>
            </a:r>
            <a:r>
              <a:rPr lang="fr-FR" b="1" dirty="0" smtClean="0">
                <a:solidFill>
                  <a:schemeClr val="tx2"/>
                </a:solidFill>
              </a:rPr>
              <a:t>I</a:t>
            </a:r>
            <a:r>
              <a:rPr lang="fr-FR" dirty="0" smtClean="0"/>
              <a:t>nformation</a:t>
            </a:r>
          </a:p>
          <a:p>
            <a:pPr marL="756000" lvl="1" indent="-288000" algn="just"/>
            <a:r>
              <a:rPr lang="fr-FR" dirty="0" smtClean="0">
                <a:hlinkClick r:id="rId3"/>
              </a:rPr>
              <a:t> http://www.ssi.gouv.fr/IMG/pdf/RGS_B_1.pdf</a:t>
            </a:r>
            <a:endParaRPr lang="fr-FR" dirty="0" smtClean="0"/>
          </a:p>
          <a:p>
            <a:pPr marL="0" indent="0" algn="just"/>
            <a:endParaRPr lang="fr-FR" b="0" dirty="0" smtClean="0"/>
          </a:p>
          <a:p>
            <a:pPr marL="180000" indent="-180000" algn="just"/>
            <a:r>
              <a:rPr lang="fr-FR" b="1" dirty="0" smtClean="0"/>
              <a:t>Approuvé par le NIST (Etats-Unis)</a:t>
            </a:r>
          </a:p>
          <a:p>
            <a:pPr marL="756000" lvl="1" indent="-288000" algn="just"/>
            <a:r>
              <a:rPr lang="fr-FR" b="1" dirty="0" smtClean="0">
                <a:solidFill>
                  <a:schemeClr val="tx2"/>
                </a:solidFill>
              </a:rPr>
              <a:t> N</a:t>
            </a:r>
            <a:r>
              <a:rPr lang="fr-FR" dirty="0" smtClean="0"/>
              <a:t>ational </a:t>
            </a:r>
            <a:r>
              <a:rPr lang="fr-FR" b="1" dirty="0" smtClean="0">
                <a:solidFill>
                  <a:schemeClr val="tx2"/>
                </a:solidFill>
              </a:rPr>
              <a:t>I</a:t>
            </a:r>
            <a:r>
              <a:rPr lang="fr-FR" dirty="0" smtClean="0"/>
              <a:t>nstitut of </a:t>
            </a:r>
            <a:r>
              <a:rPr lang="fr-FR" b="1" dirty="0" smtClean="0">
                <a:solidFill>
                  <a:schemeClr val="tx2"/>
                </a:solidFill>
              </a:rPr>
              <a:t>S</a:t>
            </a:r>
            <a:r>
              <a:rPr lang="fr-FR" dirty="0" smtClean="0"/>
              <a:t>tandards and </a:t>
            </a:r>
            <a:r>
              <a:rPr lang="fr-FR" b="1" dirty="0" err="1" smtClean="0">
                <a:solidFill>
                  <a:schemeClr val="tx2"/>
                </a:solidFill>
              </a:rPr>
              <a:t>T</a:t>
            </a:r>
            <a:r>
              <a:rPr lang="fr-FR" dirty="0" err="1" smtClean="0"/>
              <a:t>echnology</a:t>
            </a:r>
            <a:endParaRPr lang="fr-FR" dirty="0" smtClean="0"/>
          </a:p>
          <a:p>
            <a:pPr marL="756000" lvl="1" indent="-288000" algn="just"/>
            <a:r>
              <a:rPr lang="fr-FR" u="sng" dirty="0" smtClean="0">
                <a:solidFill>
                  <a:schemeClr val="tx2"/>
                </a:solidFill>
              </a:rPr>
              <a:t> </a:t>
            </a:r>
            <a:r>
              <a:rPr lang="fr-FR" u="sng" dirty="0" smtClean="0">
                <a:solidFill>
                  <a:schemeClr val="tx2"/>
                </a:solidFill>
                <a:hlinkClick r:id="rId4"/>
              </a:rPr>
              <a:t>h</a:t>
            </a:r>
            <a:r>
              <a:rPr lang="fr-FR" dirty="0" smtClean="0">
                <a:hlinkClick r:id="rId4"/>
              </a:rPr>
              <a:t>ttp://csrc.nist.gov/groups/STM/cavp/index.html#01</a:t>
            </a:r>
            <a:endParaRPr lang="fr-FR" dirty="0" smtClean="0"/>
          </a:p>
          <a:p>
            <a:pPr marL="180000" indent="-180000" algn="just"/>
            <a:endParaRPr lang="fr-FR" b="1" dirty="0" smtClean="0"/>
          </a:p>
          <a:p>
            <a:pPr marL="180000" indent="-180000" algn="just"/>
            <a:r>
              <a:rPr lang="fr-FR" b="1" dirty="0" smtClean="0"/>
              <a:t>Approuvé </a:t>
            </a:r>
            <a:r>
              <a:rPr lang="fr-FR" b="1" dirty="0"/>
              <a:t>par </a:t>
            </a:r>
            <a:r>
              <a:rPr lang="fr-FR" b="1" dirty="0" smtClean="0"/>
              <a:t>l’ENISA (UE)</a:t>
            </a:r>
            <a:endParaRPr lang="fr-FR" b="1" dirty="0"/>
          </a:p>
          <a:p>
            <a:pPr marL="756000" lvl="1" indent="-288000" algn="just"/>
            <a:r>
              <a:rPr lang="en-US" b="1" dirty="0" smtClean="0">
                <a:solidFill>
                  <a:schemeClr val="tx2"/>
                </a:solidFill>
              </a:rPr>
              <a:t>E</a:t>
            </a:r>
            <a:r>
              <a:rPr lang="en-US" dirty="0" smtClean="0"/>
              <a:t>uropean union </a:t>
            </a:r>
            <a:r>
              <a:rPr lang="en-US" b="1" dirty="0" smtClean="0">
                <a:solidFill>
                  <a:schemeClr val="tx2"/>
                </a:solidFill>
              </a:rPr>
              <a:t>N</a:t>
            </a:r>
            <a:r>
              <a:rPr lang="en-US" dirty="0" smtClean="0"/>
              <a:t>etwork </a:t>
            </a:r>
            <a:r>
              <a:rPr lang="en-US" dirty="0"/>
              <a:t>and </a:t>
            </a:r>
            <a:r>
              <a:rPr lang="en-US" b="1" dirty="0">
                <a:solidFill>
                  <a:schemeClr val="tx2"/>
                </a:solidFill>
              </a:rPr>
              <a:t>I</a:t>
            </a:r>
            <a:r>
              <a:rPr lang="en-US" dirty="0"/>
              <a:t>nformation </a:t>
            </a:r>
            <a:r>
              <a:rPr lang="en-US" b="1" dirty="0" smtClean="0">
                <a:solidFill>
                  <a:schemeClr val="tx2"/>
                </a:solidFill>
              </a:rPr>
              <a:t>S</a:t>
            </a:r>
            <a:r>
              <a:rPr lang="en-US" dirty="0" smtClean="0"/>
              <a:t>ecurity </a:t>
            </a:r>
            <a:r>
              <a:rPr lang="en-US" b="1" dirty="0" smtClean="0">
                <a:solidFill>
                  <a:schemeClr val="tx2"/>
                </a:solidFill>
              </a:rPr>
              <a:t>A</a:t>
            </a:r>
            <a:r>
              <a:rPr lang="en-US" dirty="0" smtClean="0"/>
              <a:t>gency</a:t>
            </a:r>
            <a:endParaRPr lang="en-US" dirty="0"/>
          </a:p>
          <a:p>
            <a:pPr marL="756000" lvl="1" indent="-288000" algn="just"/>
            <a:r>
              <a:rPr lang="fr-FR" u="sng" dirty="0">
                <a:solidFill>
                  <a:schemeClr val="tx2"/>
                </a:solidFill>
              </a:rPr>
              <a:t>https://www.enisa.europa.eu/</a:t>
            </a:r>
            <a:endParaRPr lang="fr-FR" b="0" dirty="0" smtClean="0"/>
          </a:p>
          <a:p>
            <a:pPr lvl="1" eaLnBrk="1" hangingPunct="1"/>
            <a:endParaRPr lang="fr-FR"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4"/>
          <p:cNvSpPr>
            <a:spLocks noGrp="1" noChangeArrowheads="1"/>
          </p:cNvSpPr>
          <p:nvPr>
            <p:ph type="title"/>
          </p:nvPr>
        </p:nvSpPr>
        <p:spPr>
          <a:xfrm>
            <a:off x="432000" y="180000"/>
            <a:ext cx="7096125" cy="984250"/>
          </a:xfrm>
        </p:spPr>
        <p:txBody>
          <a:bodyPr/>
          <a:lstStyle/>
          <a:p>
            <a:pPr eaLnBrk="1" hangingPunct="1">
              <a:tabLst>
                <a:tab pos="3903663" algn="l"/>
              </a:tabLst>
            </a:pPr>
            <a:r>
              <a:rPr lang="fr-FR" dirty="0" smtClean="0"/>
              <a:t>Tailles de clés acceptées par l’ANSSI</a:t>
            </a:r>
          </a:p>
        </p:txBody>
      </p:sp>
      <p:graphicFrame>
        <p:nvGraphicFramePr>
          <p:cNvPr id="50207" name="Group 31"/>
          <p:cNvGraphicFramePr>
            <a:graphicFrameLocks noGrp="1"/>
          </p:cNvGraphicFramePr>
          <p:nvPr>
            <p:extLst>
              <p:ext uri="{D42A27DB-BD31-4B8C-83A1-F6EECF244321}">
                <p14:modId xmlns:p14="http://schemas.microsoft.com/office/powerpoint/2010/main" val="3199422554"/>
              </p:ext>
            </p:extLst>
          </p:nvPr>
        </p:nvGraphicFramePr>
        <p:xfrm>
          <a:off x="315913" y="1143237"/>
          <a:ext cx="8462962" cy="4370388"/>
        </p:xfrm>
        <a:graphic>
          <a:graphicData uri="http://schemas.openxmlformats.org/drawingml/2006/table">
            <a:tbl>
              <a:tblPr/>
              <a:tblGrid>
                <a:gridCol w="5891212"/>
                <a:gridCol w="2571750"/>
              </a:tblGrid>
              <a:tr h="74453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FFFFFF"/>
                          </a:solidFill>
                          <a:effectLst/>
                          <a:latin typeface="Arial" charset="0"/>
                        </a:rPr>
                        <a:t>Algorithmes symétriques</a:t>
                      </a:r>
                    </a:p>
                  </a:txBody>
                  <a:tcPr marL="91447" marR="91447"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fr-FR"/>
                    </a:p>
                  </a:txBody>
                  <a:tcPr/>
                </a:tc>
              </a:tr>
              <a:tr h="552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charset="0"/>
                        </a:rPr>
                        <a:t>Taille minimale des clés utilisées jusqu’en 2020</a:t>
                      </a:r>
                    </a:p>
                  </a:txBody>
                  <a:tcPr marL="91447" marR="91447"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Arial" charset="0"/>
                        </a:rPr>
                        <a:t>100 bits</a:t>
                      </a:r>
                    </a:p>
                  </a:txBody>
                  <a:tcPr marL="91447" marR="91447"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42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charset="0"/>
                        </a:rPr>
                        <a:t>Taille minimale des clés utilisées au-delà de 2020</a:t>
                      </a:r>
                    </a:p>
                  </a:txBody>
                  <a:tcPr marL="91447" marR="91447"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98EA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charset="0"/>
                        </a:rPr>
                        <a:t>128 bits</a:t>
                      </a:r>
                    </a:p>
                  </a:txBody>
                  <a:tcPr marL="91447" marR="91447"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98EA8"/>
                    </a:solidFill>
                  </a:tcPr>
                </a:tc>
              </a:tr>
              <a:tr h="89217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smtClean="0">
                          <a:ln>
                            <a:noFill/>
                          </a:ln>
                          <a:solidFill>
                            <a:schemeClr val="bg1"/>
                          </a:solidFill>
                          <a:effectLst/>
                          <a:latin typeface="Arial" charset="0"/>
                        </a:rPr>
                        <a:t>Algorithmes asymétriques</a:t>
                      </a:r>
                    </a:p>
                  </a:txBody>
                  <a:tcPr marL="91447" marR="91447" marT="45717" marB="4571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hMerge="1">
                  <a:txBody>
                    <a:bodyPr/>
                    <a:lstStyle/>
                    <a:p>
                      <a:endParaRPr lang="fr-FR"/>
                    </a:p>
                  </a:txBody>
                  <a:tcPr/>
                </a:tc>
              </a:tr>
              <a:tr h="819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charset="0"/>
                        </a:rPr>
                        <a:t>Taille minimale du module RSA pour une utilisation ne devant pas dépasser 2020</a:t>
                      </a:r>
                    </a:p>
                  </a:txBody>
                  <a:tcPr marL="91447" marR="91447"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smtClean="0">
                          <a:ln>
                            <a:noFill/>
                          </a:ln>
                          <a:solidFill>
                            <a:schemeClr val="tx1"/>
                          </a:solidFill>
                          <a:effectLst/>
                          <a:latin typeface="Arial" charset="0"/>
                        </a:rPr>
                        <a:t>2048 bits</a:t>
                      </a:r>
                    </a:p>
                  </a:txBody>
                  <a:tcPr marL="91447" marR="91447"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19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charset="0"/>
                        </a:rPr>
                        <a:t>Taille minimale du module RSA pour une utilisation au-delà de 2020</a:t>
                      </a:r>
                    </a:p>
                  </a:txBody>
                  <a:tcPr marL="91447" marR="91447"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98EA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charset="0"/>
                        </a:rPr>
                        <a:t>3072 bits</a:t>
                      </a:r>
                    </a:p>
                  </a:txBody>
                  <a:tcPr marL="91447" marR="91447"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98EA8"/>
                    </a:solidFill>
                  </a:tcPr>
                </a:tc>
              </a:tr>
            </a:tbl>
          </a:graphicData>
        </a:graphic>
      </p:graphicFrame>
      <p:sp>
        <p:nvSpPr>
          <p:cNvPr id="50201" name="Espace réservé du pied de page 3"/>
          <p:cNvSpPr txBox="1">
            <a:spLocks/>
          </p:cNvSpPr>
          <p:nvPr/>
        </p:nvSpPr>
        <p:spPr bwMode="auto">
          <a:xfrm>
            <a:off x="1620838" y="6319838"/>
            <a:ext cx="4559300" cy="476250"/>
          </a:xfrm>
          <a:prstGeom prst="rect">
            <a:avLst/>
          </a:prstGeom>
          <a:noFill/>
          <a:ln w="9525">
            <a:noFill/>
            <a:miter lim="800000"/>
            <a:headEnd/>
            <a:tailEnd/>
          </a:ln>
        </p:spPr>
        <p:txBody>
          <a:bodyPr anchor="b"/>
          <a:lstStyle/>
          <a:p>
            <a:r>
              <a:rPr lang="fr-FR" sz="1200">
                <a:solidFill>
                  <a:srgbClr val="EAEAEA"/>
                </a:solidFill>
              </a:rPr>
              <a:t>PKI</a:t>
            </a:r>
          </a:p>
        </p:txBody>
      </p:sp>
      <p:sp>
        <p:nvSpPr>
          <p:cNvPr id="6"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1"/>
          <p:cNvSpPr>
            <a:spLocks noGrp="1" noChangeArrowheads="1"/>
          </p:cNvSpPr>
          <p:nvPr>
            <p:ph idx="1"/>
          </p:nvPr>
        </p:nvSpPr>
        <p:spPr>
          <a:xfrm>
            <a:off x="457200" y="1600200"/>
            <a:ext cx="6565900" cy="3389313"/>
          </a:xfrm>
        </p:spPr>
        <p:txBody>
          <a:bodyPr/>
          <a:lstStyle/>
          <a:p>
            <a:pPr eaLnBrk="1" hangingPunct="1">
              <a:buFont typeface="Wingdings" pitchFamily="2" charset="2"/>
              <a:buNone/>
              <a:defRPr/>
            </a:pPr>
            <a:r>
              <a:rPr lang="fr-FR" dirty="0" smtClean="0">
                <a:solidFill>
                  <a:schemeClr val="accent4">
                    <a:lumMod val="20000"/>
                    <a:lumOff val="80000"/>
                  </a:schemeClr>
                </a:solidFill>
              </a:rPr>
              <a:t>partie 1 : Introduction</a:t>
            </a:r>
          </a:p>
          <a:p>
            <a:pPr eaLnBrk="1" hangingPunct="1">
              <a:buFont typeface="Wingdings" pitchFamily="2" charset="2"/>
              <a:buNone/>
              <a:defRPr/>
            </a:pPr>
            <a:r>
              <a:rPr lang="fr-FR" dirty="0" smtClean="0">
                <a:solidFill>
                  <a:schemeClr val="accent4">
                    <a:lumMod val="20000"/>
                    <a:lumOff val="80000"/>
                  </a:schemeClr>
                </a:solidFill>
              </a:rPr>
              <a:t>partie 2 : Rappels de Cryptologie</a:t>
            </a:r>
          </a:p>
          <a:p>
            <a:pPr eaLnBrk="1" hangingPunct="1">
              <a:buFont typeface="Wingdings" pitchFamily="2" charset="2"/>
              <a:buNone/>
              <a:defRPr/>
            </a:pPr>
            <a:r>
              <a:rPr lang="fr-FR" dirty="0" smtClean="0">
                <a:solidFill>
                  <a:schemeClr val="tx2"/>
                </a:solidFill>
              </a:rPr>
              <a:t>partie 3 </a:t>
            </a:r>
            <a:r>
              <a:rPr lang="fr-FR" dirty="0" smtClean="0"/>
              <a:t>: Certificats numériques</a:t>
            </a:r>
          </a:p>
          <a:p>
            <a:pPr eaLnBrk="1" hangingPunct="1">
              <a:buFont typeface="Wingdings" pitchFamily="2" charset="2"/>
              <a:buNone/>
              <a:defRPr/>
            </a:pPr>
            <a:r>
              <a:rPr lang="fr-FR" dirty="0" smtClean="0">
                <a:solidFill>
                  <a:schemeClr val="accent4">
                    <a:lumMod val="20000"/>
                    <a:lumOff val="80000"/>
                  </a:schemeClr>
                </a:solidFill>
              </a:rPr>
              <a:t>partie 4 : PKI / IGC</a:t>
            </a:r>
          </a:p>
          <a:p>
            <a:pPr eaLnBrk="1" hangingPunct="1">
              <a:buFont typeface="Wingdings" pitchFamily="2" charset="2"/>
              <a:buNone/>
              <a:defRPr/>
            </a:pPr>
            <a:r>
              <a:rPr lang="fr-FR" dirty="0" smtClean="0">
                <a:solidFill>
                  <a:schemeClr val="accent4">
                    <a:lumMod val="20000"/>
                    <a:lumOff val="80000"/>
                  </a:schemeClr>
                </a:solidFill>
              </a:rPr>
              <a:t>partie 5 : Bonnes pratiques IGC</a:t>
            </a:r>
          </a:p>
          <a:p>
            <a:pPr eaLnBrk="1" hangingPunct="1">
              <a:buFontTx/>
              <a:buNone/>
              <a:defRPr/>
            </a:pPr>
            <a:endParaRPr lang="fr-FR" dirty="0" smtClean="0"/>
          </a:p>
          <a:p>
            <a:pPr eaLnBrk="1" hangingPunct="1">
              <a:defRPr/>
            </a:pPr>
            <a:endParaRPr lang="fr-FR" dirty="0" smtClean="0"/>
          </a:p>
        </p:txBody>
      </p:sp>
      <p:sp>
        <p:nvSpPr>
          <p:cNvPr id="6451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7"/>
          <p:cNvSpPr>
            <a:spLocks noGrp="1" noChangeArrowheads="1"/>
          </p:cNvSpPr>
          <p:nvPr>
            <p:ph type="title"/>
          </p:nvPr>
        </p:nvSpPr>
        <p:spPr>
          <a:xfrm>
            <a:off x="432000" y="180000"/>
            <a:ext cx="8156575" cy="720725"/>
          </a:xfrm>
        </p:spPr>
        <p:txBody>
          <a:bodyPr/>
          <a:lstStyle/>
          <a:p>
            <a:pPr eaLnBrk="1" hangingPunct="1"/>
            <a:r>
              <a:rPr lang="fr-FR" dirty="0" smtClean="0"/>
              <a:t>Clés + Autorité = Certificats</a:t>
            </a:r>
          </a:p>
        </p:txBody>
      </p:sp>
      <p:sp>
        <p:nvSpPr>
          <p:cNvPr id="66562" name="Rectangle 12"/>
          <p:cNvSpPr>
            <a:spLocks noGrp="1" noChangeArrowheads="1"/>
          </p:cNvSpPr>
          <p:nvPr>
            <p:ph idx="1"/>
          </p:nvPr>
        </p:nvSpPr>
        <p:spPr>
          <a:xfrm>
            <a:off x="587375" y="1370013"/>
            <a:ext cx="8283575" cy="4009383"/>
          </a:xfrm>
        </p:spPr>
        <p:txBody>
          <a:bodyPr/>
          <a:lstStyle/>
          <a:p>
            <a:pPr marL="180000" indent="-180000" algn="just">
              <a:spcAft>
                <a:spcPts val="60"/>
              </a:spcAft>
            </a:pPr>
            <a:r>
              <a:rPr lang="fr-FR" dirty="0" smtClean="0"/>
              <a:t>Rappel : comment </a:t>
            </a:r>
            <a:r>
              <a:rPr lang="fr-FR" dirty="0"/>
              <a:t>être sûr qu’une clé publique reçue </a:t>
            </a:r>
            <a:r>
              <a:rPr lang="fr-FR" b="1" dirty="0">
                <a:solidFill>
                  <a:schemeClr val="tx2"/>
                </a:solidFill>
              </a:rPr>
              <a:t>provient bien</a:t>
            </a:r>
            <a:r>
              <a:rPr lang="fr-FR" dirty="0"/>
              <a:t> de l’expéditeur </a:t>
            </a:r>
            <a:r>
              <a:rPr lang="fr-FR" dirty="0" smtClean="0"/>
              <a:t>annoncé ?</a:t>
            </a:r>
          </a:p>
          <a:p>
            <a:pPr marL="180000" indent="-180000" algn="just">
              <a:spcAft>
                <a:spcPts val="60"/>
              </a:spcAft>
            </a:pPr>
            <a:endParaRPr lang="fr-FR" dirty="0"/>
          </a:p>
          <a:p>
            <a:pPr marL="180000" indent="-180000" algn="just" eaLnBrk="1" hangingPunct="1">
              <a:spcAft>
                <a:spcPts val="60"/>
              </a:spcAft>
            </a:pPr>
            <a:endParaRPr lang="fr-FR" b="0" dirty="0" smtClean="0"/>
          </a:p>
          <a:p>
            <a:pPr marL="180000" indent="-180000" algn="just" eaLnBrk="1" hangingPunct="1">
              <a:spcAft>
                <a:spcPts val="60"/>
              </a:spcAft>
            </a:pPr>
            <a:endParaRPr lang="fr-FR" dirty="0"/>
          </a:p>
          <a:p>
            <a:pPr marL="180000" indent="-180000" algn="just" eaLnBrk="1" hangingPunct="1">
              <a:spcAft>
                <a:spcPts val="60"/>
              </a:spcAft>
            </a:pPr>
            <a:r>
              <a:rPr lang="fr-FR" b="0" dirty="0" smtClean="0"/>
              <a:t>Pour certifier qu’une clé publique </a:t>
            </a:r>
            <a:r>
              <a:rPr lang="fr-FR" b="1" dirty="0" smtClean="0">
                <a:solidFill>
                  <a:schemeClr val="tx2"/>
                </a:solidFill>
              </a:rPr>
              <a:t>provient</a:t>
            </a:r>
            <a:r>
              <a:rPr lang="fr-FR" b="0" dirty="0" smtClean="0"/>
              <a:t> bien de son expéditeur, les certificats numériques sont utilisés. </a:t>
            </a:r>
          </a:p>
          <a:p>
            <a:pPr marL="0" indent="0" algn="just" eaLnBrk="1" hangingPunct="1"/>
            <a:endParaRPr lang="fr-FR" b="0" dirty="0" smtClean="0"/>
          </a:p>
          <a:p>
            <a:pPr marL="180000" indent="-180000" algn="just" eaLnBrk="1" hangingPunct="1">
              <a:spcAft>
                <a:spcPts val="60"/>
              </a:spcAft>
            </a:pPr>
            <a:endParaRPr lang="fr-FR" b="0" dirty="0" smtClean="0"/>
          </a:p>
          <a:p>
            <a:pPr marL="180000" indent="-180000" algn="just" eaLnBrk="1" hangingPunct="1">
              <a:spcAft>
                <a:spcPts val="60"/>
              </a:spcAft>
            </a:pPr>
            <a:endParaRPr lang="fr-FR" b="0" dirty="0" smtClean="0"/>
          </a:p>
          <a:p>
            <a:pPr marL="180000" indent="-180000" algn="just" eaLnBrk="1" hangingPunct="1">
              <a:spcAft>
                <a:spcPts val="60"/>
              </a:spcAft>
            </a:pPr>
            <a:r>
              <a:rPr lang="fr-FR" b="0" dirty="0" smtClean="0"/>
              <a:t>L’information certifiée est de ce fait transportée dans un certificat électronique délivré et </a:t>
            </a:r>
            <a:r>
              <a:rPr lang="fr-FR" b="1" dirty="0" smtClean="0">
                <a:solidFill>
                  <a:schemeClr val="tx2"/>
                </a:solidFill>
              </a:rPr>
              <a:t>signé</a:t>
            </a:r>
            <a:r>
              <a:rPr lang="fr-FR" b="0" dirty="0" smtClean="0"/>
              <a:t> par une autorité.</a:t>
            </a:r>
          </a:p>
        </p:txBody>
      </p:sp>
      <p:sp>
        <p:nvSpPr>
          <p:cNvPr id="6656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extLst>
      <p:ext uri="{BB962C8B-B14F-4D97-AF65-F5344CB8AC3E}">
        <p14:creationId xmlns:p14="http://schemas.microsoft.com/office/powerpoint/2010/main" val="23501383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7"/>
          <p:cNvSpPr>
            <a:spLocks noGrp="1" noChangeArrowheads="1"/>
          </p:cNvSpPr>
          <p:nvPr>
            <p:ph type="title"/>
          </p:nvPr>
        </p:nvSpPr>
        <p:spPr>
          <a:xfrm>
            <a:off x="432000" y="180000"/>
            <a:ext cx="8156575" cy="720725"/>
          </a:xfrm>
        </p:spPr>
        <p:txBody>
          <a:bodyPr/>
          <a:lstStyle/>
          <a:p>
            <a:pPr eaLnBrk="1" hangingPunct="1"/>
            <a:r>
              <a:rPr lang="fr-FR" dirty="0" smtClean="0"/>
              <a:t>Clés + Autorité = Certificats</a:t>
            </a:r>
          </a:p>
        </p:txBody>
      </p:sp>
      <p:sp>
        <p:nvSpPr>
          <p:cNvPr id="6656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pic>
        <p:nvPicPr>
          <p:cNvPr id="14" name="Image 6"/>
          <p:cNvPicPr>
            <a:picLocks noChangeAspect="1"/>
          </p:cNvPicPr>
          <p:nvPr/>
        </p:nvPicPr>
        <p:blipFill rotWithShape="1">
          <a:blip r:embed="rId3" cstate="print"/>
          <a:srcRect l="3525" t="4204" r="2649" b="3784"/>
          <a:stretch/>
        </p:blipFill>
        <p:spPr bwMode="auto">
          <a:xfrm>
            <a:off x="3765915" y="4587820"/>
            <a:ext cx="1986830" cy="1342099"/>
          </a:xfrm>
          <a:prstGeom prst="rect">
            <a:avLst/>
          </a:prstGeom>
          <a:noFill/>
          <a:ln w="9525">
            <a:noFill/>
            <a:miter lim="800000"/>
            <a:headEnd/>
            <a:tailEnd/>
          </a:ln>
        </p:spPr>
      </p:pic>
      <p:pic>
        <p:nvPicPr>
          <p:cNvPr id="15" name="Image 10"/>
          <p:cNvPicPr>
            <a:picLocks noChangeAspect="1"/>
          </p:cNvPicPr>
          <p:nvPr/>
        </p:nvPicPr>
        <p:blipFill>
          <a:blip r:embed="rId4" cstate="print"/>
          <a:srcRect/>
          <a:stretch>
            <a:fillRect/>
          </a:stretch>
        </p:blipFill>
        <p:spPr bwMode="auto">
          <a:xfrm>
            <a:off x="6208456" y="1277192"/>
            <a:ext cx="1873131" cy="1848714"/>
          </a:xfrm>
          <a:prstGeom prst="rect">
            <a:avLst/>
          </a:prstGeom>
          <a:noFill/>
          <a:ln w="9525">
            <a:solidFill>
              <a:schemeClr val="tx2">
                <a:lumMod val="50000"/>
              </a:schemeClr>
            </a:solidFill>
            <a:miter lim="800000"/>
            <a:headEnd/>
            <a:tailEnd/>
          </a:ln>
        </p:spPr>
      </p:pic>
      <p:pic>
        <p:nvPicPr>
          <p:cNvPr id="16077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713345" y="1429973"/>
            <a:ext cx="854311" cy="10908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772" name="Picture 4" descr="See original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6826" y="1523064"/>
            <a:ext cx="1809412" cy="904706"/>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8"/>
          <p:cNvSpPr txBox="1">
            <a:spLocks noChangeArrowheads="1"/>
          </p:cNvSpPr>
          <p:nvPr/>
        </p:nvSpPr>
        <p:spPr bwMode="auto">
          <a:xfrm>
            <a:off x="1222657" y="3125906"/>
            <a:ext cx="1881187" cy="707886"/>
          </a:xfrm>
          <a:prstGeom prst="rect">
            <a:avLst/>
          </a:prstGeom>
          <a:noFill/>
          <a:ln w="9525">
            <a:noFill/>
            <a:miter lim="800000"/>
            <a:headEnd/>
            <a:tailEnd/>
          </a:ln>
        </p:spPr>
        <p:txBody>
          <a:bodyPr>
            <a:spAutoFit/>
          </a:bodyPr>
          <a:lstStyle/>
          <a:p>
            <a:pPr algn="ctr">
              <a:spcBef>
                <a:spcPct val="50000"/>
              </a:spcBef>
            </a:pPr>
            <a:r>
              <a:rPr lang="fr-FR" dirty="0" smtClean="0"/>
              <a:t>Photo &amp; facture EDF</a:t>
            </a:r>
            <a:endParaRPr lang="fr-FR" baseline="-25000" dirty="0"/>
          </a:p>
        </p:txBody>
      </p:sp>
      <p:sp>
        <p:nvSpPr>
          <p:cNvPr id="3" name="Ellipse 2"/>
          <p:cNvSpPr/>
          <p:nvPr/>
        </p:nvSpPr>
        <p:spPr bwMode="auto">
          <a:xfrm>
            <a:off x="211701" y="862240"/>
            <a:ext cx="3903098" cy="222635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20" name="ZoneTexte 14"/>
          <p:cNvSpPr txBox="1">
            <a:spLocks noChangeArrowheads="1"/>
          </p:cNvSpPr>
          <p:nvPr/>
        </p:nvSpPr>
        <p:spPr bwMode="auto">
          <a:xfrm>
            <a:off x="4432020" y="1496741"/>
            <a:ext cx="800219" cy="1323439"/>
          </a:xfrm>
          <a:prstGeom prst="rect">
            <a:avLst/>
          </a:prstGeom>
          <a:noFill/>
          <a:ln w="9525">
            <a:noFill/>
            <a:miter lim="800000"/>
            <a:headEnd/>
            <a:tailEnd/>
          </a:ln>
        </p:spPr>
        <p:txBody>
          <a:bodyPr wrap="none">
            <a:spAutoFit/>
          </a:bodyPr>
          <a:lstStyle/>
          <a:p>
            <a:r>
              <a:rPr lang="fr-FR" sz="8000" dirty="0">
                <a:solidFill>
                  <a:schemeClr val="tx2"/>
                </a:solidFill>
              </a:rPr>
              <a:t>+</a:t>
            </a:r>
          </a:p>
        </p:txBody>
      </p:sp>
      <p:sp>
        <p:nvSpPr>
          <p:cNvPr id="21" name="Text Box 8"/>
          <p:cNvSpPr txBox="1">
            <a:spLocks noChangeArrowheads="1"/>
          </p:cNvSpPr>
          <p:nvPr/>
        </p:nvSpPr>
        <p:spPr bwMode="auto">
          <a:xfrm>
            <a:off x="6200399" y="3272448"/>
            <a:ext cx="1881187" cy="400110"/>
          </a:xfrm>
          <a:prstGeom prst="rect">
            <a:avLst/>
          </a:prstGeom>
          <a:noFill/>
          <a:ln w="9525">
            <a:noFill/>
            <a:miter lim="800000"/>
            <a:headEnd/>
            <a:tailEnd/>
          </a:ln>
        </p:spPr>
        <p:txBody>
          <a:bodyPr>
            <a:spAutoFit/>
          </a:bodyPr>
          <a:lstStyle/>
          <a:p>
            <a:pPr algn="ctr">
              <a:spcBef>
                <a:spcPct val="50000"/>
              </a:spcBef>
            </a:pPr>
            <a:r>
              <a:rPr lang="fr-FR" dirty="0" smtClean="0"/>
              <a:t>Autorité</a:t>
            </a:r>
            <a:endParaRPr lang="fr-FR" baseline="-25000" dirty="0"/>
          </a:p>
        </p:txBody>
      </p:sp>
      <p:sp>
        <p:nvSpPr>
          <p:cNvPr id="22" name="ZoneTexte 15"/>
          <p:cNvSpPr txBox="1">
            <a:spLocks noChangeArrowheads="1"/>
          </p:cNvSpPr>
          <p:nvPr/>
        </p:nvSpPr>
        <p:spPr bwMode="auto">
          <a:xfrm>
            <a:off x="4487868" y="3833792"/>
            <a:ext cx="542925" cy="831850"/>
          </a:xfrm>
          <a:prstGeom prst="rect">
            <a:avLst/>
          </a:prstGeom>
          <a:noFill/>
          <a:ln w="9525">
            <a:noFill/>
            <a:miter lim="800000"/>
            <a:headEnd/>
            <a:tailEnd/>
          </a:ln>
        </p:spPr>
        <p:txBody>
          <a:bodyPr wrap="none">
            <a:spAutoFit/>
          </a:bodyPr>
          <a:lstStyle/>
          <a:p>
            <a:r>
              <a:rPr lang="fr-FR" sz="4800" dirty="0">
                <a:solidFill>
                  <a:schemeClr val="tx2"/>
                </a:solidFill>
              </a:rPr>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7"/>
          <p:cNvSpPr>
            <a:spLocks noGrp="1" noChangeArrowheads="1"/>
          </p:cNvSpPr>
          <p:nvPr>
            <p:ph type="title"/>
          </p:nvPr>
        </p:nvSpPr>
        <p:spPr>
          <a:xfrm>
            <a:off x="432000" y="180000"/>
            <a:ext cx="8156575" cy="720725"/>
          </a:xfrm>
        </p:spPr>
        <p:txBody>
          <a:bodyPr/>
          <a:lstStyle/>
          <a:p>
            <a:pPr eaLnBrk="1" hangingPunct="1"/>
            <a:r>
              <a:rPr lang="fr-FR" dirty="0" smtClean="0"/>
              <a:t>Clés + Autorité = Certificats</a:t>
            </a:r>
          </a:p>
        </p:txBody>
      </p:sp>
      <p:sp>
        <p:nvSpPr>
          <p:cNvPr id="66564"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66566" name="Text Box 8"/>
          <p:cNvSpPr txBox="1">
            <a:spLocks noChangeArrowheads="1"/>
          </p:cNvSpPr>
          <p:nvPr/>
        </p:nvSpPr>
        <p:spPr bwMode="auto">
          <a:xfrm>
            <a:off x="1152356" y="2776408"/>
            <a:ext cx="1881187" cy="400050"/>
          </a:xfrm>
          <a:prstGeom prst="rect">
            <a:avLst/>
          </a:prstGeom>
          <a:noFill/>
          <a:ln w="9525">
            <a:noFill/>
            <a:miter lim="800000"/>
            <a:headEnd/>
            <a:tailEnd/>
          </a:ln>
        </p:spPr>
        <p:txBody>
          <a:bodyPr>
            <a:spAutoFit/>
          </a:bodyPr>
          <a:lstStyle/>
          <a:p>
            <a:pPr algn="ctr">
              <a:spcBef>
                <a:spcPct val="50000"/>
              </a:spcBef>
            </a:pPr>
            <a:r>
              <a:rPr lang="fr-FR" dirty="0"/>
              <a:t>Clé Publique</a:t>
            </a:r>
            <a:endParaRPr lang="fr-FR" baseline="-25000" dirty="0"/>
          </a:p>
        </p:txBody>
      </p:sp>
      <p:pic>
        <p:nvPicPr>
          <p:cNvPr id="66567" name="Picture 2" descr="E:\RNVN8938\Documents\Recherches\icones\cle.jpg"/>
          <p:cNvPicPr>
            <a:picLocks noChangeAspect="1" noChangeArrowheads="1"/>
          </p:cNvPicPr>
          <p:nvPr/>
        </p:nvPicPr>
        <p:blipFill>
          <a:blip r:embed="rId3" cstate="print"/>
          <a:srcRect/>
          <a:stretch>
            <a:fillRect/>
          </a:stretch>
        </p:blipFill>
        <p:spPr bwMode="auto">
          <a:xfrm>
            <a:off x="1492081" y="1627058"/>
            <a:ext cx="1276350" cy="904875"/>
          </a:xfrm>
          <a:prstGeom prst="rect">
            <a:avLst/>
          </a:prstGeom>
          <a:noFill/>
          <a:ln w="9525">
            <a:noFill/>
            <a:miter lim="800000"/>
            <a:headEnd/>
            <a:tailEnd/>
          </a:ln>
        </p:spPr>
      </p:pic>
      <p:pic>
        <p:nvPicPr>
          <p:cNvPr id="66568" name="Picture 6" descr="http://t3.gstatic.com/images?q=tbn:ANd9GcSBWkz0TBZispkwVJ6iuxR0Ke8WCno8qIMF6wjx2xrLoAIjxV731A"/>
          <p:cNvPicPr>
            <a:picLocks noChangeAspect="1" noChangeArrowheads="1"/>
          </p:cNvPicPr>
          <p:nvPr/>
        </p:nvPicPr>
        <p:blipFill>
          <a:blip r:embed="rId4" cstate="print"/>
          <a:srcRect/>
          <a:stretch>
            <a:fillRect/>
          </a:stretch>
        </p:blipFill>
        <p:spPr bwMode="auto">
          <a:xfrm>
            <a:off x="6021388" y="1017982"/>
            <a:ext cx="1958451" cy="1958451"/>
          </a:xfrm>
          <a:prstGeom prst="rect">
            <a:avLst/>
          </a:prstGeom>
          <a:noFill/>
          <a:ln w="9525">
            <a:noFill/>
            <a:miter lim="800000"/>
            <a:headEnd/>
            <a:tailEnd/>
          </a:ln>
        </p:spPr>
      </p:pic>
      <p:sp>
        <p:nvSpPr>
          <p:cNvPr id="66569" name="ZoneTexte 14"/>
          <p:cNvSpPr txBox="1">
            <a:spLocks noChangeArrowheads="1"/>
          </p:cNvSpPr>
          <p:nvPr/>
        </p:nvSpPr>
        <p:spPr bwMode="auto">
          <a:xfrm>
            <a:off x="4382754" y="1627058"/>
            <a:ext cx="692818" cy="1107996"/>
          </a:xfrm>
          <a:prstGeom prst="rect">
            <a:avLst/>
          </a:prstGeom>
          <a:noFill/>
          <a:ln w="9525">
            <a:noFill/>
            <a:miter lim="800000"/>
            <a:headEnd/>
            <a:tailEnd/>
          </a:ln>
        </p:spPr>
        <p:txBody>
          <a:bodyPr wrap="none">
            <a:spAutoFit/>
          </a:bodyPr>
          <a:lstStyle/>
          <a:p>
            <a:r>
              <a:rPr lang="fr-FR" sz="6600" dirty="0">
                <a:solidFill>
                  <a:schemeClr val="tx2"/>
                </a:solidFill>
              </a:rPr>
              <a:t>+</a:t>
            </a:r>
          </a:p>
        </p:txBody>
      </p:sp>
      <p:sp>
        <p:nvSpPr>
          <p:cNvPr id="66570" name="ZoneTexte 15"/>
          <p:cNvSpPr txBox="1">
            <a:spLocks noChangeArrowheads="1"/>
          </p:cNvSpPr>
          <p:nvPr/>
        </p:nvSpPr>
        <p:spPr bwMode="auto">
          <a:xfrm>
            <a:off x="4457699" y="3594765"/>
            <a:ext cx="542925" cy="831850"/>
          </a:xfrm>
          <a:prstGeom prst="rect">
            <a:avLst/>
          </a:prstGeom>
          <a:noFill/>
          <a:ln w="9525">
            <a:noFill/>
            <a:miter lim="800000"/>
            <a:headEnd/>
            <a:tailEnd/>
          </a:ln>
        </p:spPr>
        <p:txBody>
          <a:bodyPr wrap="none">
            <a:spAutoFit/>
          </a:bodyPr>
          <a:lstStyle/>
          <a:p>
            <a:r>
              <a:rPr lang="fr-FR" sz="4800" dirty="0">
                <a:solidFill>
                  <a:schemeClr val="tx2"/>
                </a:solidFill>
              </a:rPr>
              <a:t>=</a:t>
            </a:r>
          </a:p>
        </p:txBody>
      </p:sp>
      <p:sp>
        <p:nvSpPr>
          <p:cNvPr id="66571" name="Text Box 8"/>
          <p:cNvSpPr txBox="1">
            <a:spLocks noChangeArrowheads="1"/>
          </p:cNvSpPr>
          <p:nvPr/>
        </p:nvSpPr>
        <p:spPr bwMode="auto">
          <a:xfrm>
            <a:off x="5933839" y="3125957"/>
            <a:ext cx="1879600" cy="400050"/>
          </a:xfrm>
          <a:prstGeom prst="rect">
            <a:avLst/>
          </a:prstGeom>
          <a:noFill/>
          <a:ln w="9525">
            <a:noFill/>
            <a:miter lim="800000"/>
            <a:headEnd/>
            <a:tailEnd/>
          </a:ln>
        </p:spPr>
        <p:txBody>
          <a:bodyPr>
            <a:spAutoFit/>
          </a:bodyPr>
          <a:lstStyle/>
          <a:p>
            <a:pPr algn="ctr">
              <a:spcBef>
                <a:spcPct val="50000"/>
              </a:spcBef>
            </a:pPr>
            <a:r>
              <a:rPr lang="fr-FR" dirty="0"/>
              <a:t>Autorité</a:t>
            </a:r>
            <a:endParaRPr lang="fr-FR" baseline="-25000" dirty="0"/>
          </a:p>
        </p:txBody>
      </p:sp>
      <p:sp>
        <p:nvSpPr>
          <p:cNvPr id="66572" name="Text Box 8"/>
          <p:cNvSpPr txBox="1">
            <a:spLocks noChangeArrowheads="1"/>
          </p:cNvSpPr>
          <p:nvPr/>
        </p:nvSpPr>
        <p:spPr bwMode="auto">
          <a:xfrm>
            <a:off x="3789361" y="5645633"/>
            <a:ext cx="1879600" cy="400050"/>
          </a:xfrm>
          <a:prstGeom prst="rect">
            <a:avLst/>
          </a:prstGeom>
          <a:noFill/>
          <a:ln w="9525">
            <a:noFill/>
            <a:miter lim="800000"/>
            <a:headEnd/>
            <a:tailEnd/>
          </a:ln>
        </p:spPr>
        <p:txBody>
          <a:bodyPr>
            <a:spAutoFit/>
          </a:bodyPr>
          <a:lstStyle/>
          <a:p>
            <a:pPr algn="ctr">
              <a:spcBef>
                <a:spcPct val="50000"/>
              </a:spcBef>
            </a:pPr>
            <a:r>
              <a:rPr lang="fr-FR" dirty="0"/>
              <a:t>Certificat</a:t>
            </a:r>
            <a:endParaRPr lang="fr-FR" baseline="-25000" dirty="0"/>
          </a:p>
        </p:txBody>
      </p:sp>
      <p:pic>
        <p:nvPicPr>
          <p:cNvPr id="13" name="Picture 121" descr="E:\RNVN8938\Documents\Recherches\icones\safe_mai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6151" y="4319610"/>
            <a:ext cx="1326023" cy="13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3940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contenu 2"/>
          <p:cNvSpPr>
            <a:spLocks noGrp="1"/>
          </p:cNvSpPr>
          <p:nvPr>
            <p:ph idx="1"/>
          </p:nvPr>
        </p:nvSpPr>
        <p:spPr>
          <a:xfrm>
            <a:off x="440370" y="827342"/>
            <a:ext cx="8313166" cy="3657858"/>
          </a:xfrm>
        </p:spPr>
        <p:txBody>
          <a:bodyPr/>
          <a:lstStyle/>
          <a:p>
            <a:pPr algn="just"/>
            <a:r>
              <a:rPr lang="fr-FR" dirty="0" smtClean="0"/>
              <a:t>Comprendre les raisons et le cheminement qui ont conduit à l’émergence des PKI</a:t>
            </a:r>
          </a:p>
          <a:p>
            <a:pPr algn="just"/>
            <a:endParaRPr lang="fr-FR" dirty="0" smtClean="0"/>
          </a:p>
          <a:p>
            <a:pPr algn="just"/>
            <a:r>
              <a:rPr lang="fr-FR" dirty="0" smtClean="0"/>
              <a:t>Comprendre qu’est-ce qu’une PKI peut apporter dans une entreprise</a:t>
            </a:r>
          </a:p>
          <a:p>
            <a:pPr algn="just"/>
            <a:endParaRPr lang="fr-FR" dirty="0" smtClean="0"/>
          </a:p>
          <a:p>
            <a:pPr algn="just"/>
            <a:r>
              <a:rPr lang="fr-FR" dirty="0" smtClean="0"/>
              <a:t>Comprendre les mécanismes mis en œuvre dans la mise en place et autour d’une PKI</a:t>
            </a:r>
          </a:p>
          <a:p>
            <a:pPr algn="just"/>
            <a:endParaRPr lang="fr-FR" dirty="0" smtClean="0"/>
          </a:p>
          <a:p>
            <a:pPr algn="just"/>
            <a:r>
              <a:rPr lang="fr-FR" dirty="0" smtClean="0"/>
              <a:t>Comprendre les principes fonctionnels, techniques et organisationnels d’une PKI</a:t>
            </a:r>
          </a:p>
          <a:p>
            <a:pPr algn="just"/>
            <a:endParaRPr lang="fr-FR" dirty="0" smtClean="0"/>
          </a:p>
          <a:p>
            <a:r>
              <a:rPr lang="fr-FR" dirty="0" smtClean="0"/>
              <a:t>Comprendre pourquoi                        est mieux que  </a:t>
            </a:r>
            <a:endParaRPr lang="fr-FR" dirty="0"/>
          </a:p>
        </p:txBody>
      </p:sp>
      <p:sp>
        <p:nvSpPr>
          <p:cNvPr id="2" name="Titre 1"/>
          <p:cNvSpPr>
            <a:spLocks noGrp="1"/>
          </p:cNvSpPr>
          <p:nvPr>
            <p:ph type="title"/>
          </p:nvPr>
        </p:nvSpPr>
        <p:spPr/>
        <p:txBody>
          <a:bodyPr/>
          <a:lstStyle/>
          <a:p>
            <a:r>
              <a:rPr lang="fr-FR" dirty="0" smtClean="0"/>
              <a:t>Objectifs</a:t>
            </a:r>
            <a:endParaRPr lang="fr-FR" dirty="0"/>
          </a:p>
        </p:txBody>
      </p:sp>
      <p:sp>
        <p:nvSpPr>
          <p:cNvPr id="4" name="Espace réservé du pied de page 3"/>
          <p:cNvSpPr>
            <a:spLocks noGrp="1"/>
          </p:cNvSpPr>
          <p:nvPr>
            <p:ph type="ftr" sz="quarter" idx="4294967295"/>
          </p:nvPr>
        </p:nvSpPr>
        <p:spPr>
          <a:xfrm>
            <a:off x="862013" y="6464300"/>
            <a:ext cx="1144587" cy="215900"/>
          </a:xfrm>
        </p:spPr>
        <p:txBody>
          <a:bodyPr/>
          <a:lstStyle/>
          <a:p>
            <a:pPr>
              <a:defRPr/>
            </a:pPr>
            <a:r>
              <a:rPr lang="fr-FR" smtClean="0"/>
              <a:t>PKI</a:t>
            </a:r>
            <a:endParaRPr lang="fr-FR"/>
          </a:p>
        </p:txBody>
      </p:sp>
      <p:pic>
        <p:nvPicPr>
          <p:cNvPr id="1607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094" y="5268032"/>
            <a:ext cx="1608198" cy="5575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592" y="5279446"/>
            <a:ext cx="1364361" cy="5346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7"/>
          <p:cNvSpPr>
            <a:spLocks noGrp="1" noChangeArrowheads="1"/>
          </p:cNvSpPr>
          <p:nvPr>
            <p:ph type="title"/>
          </p:nvPr>
        </p:nvSpPr>
        <p:spPr>
          <a:xfrm>
            <a:off x="457200" y="190500"/>
            <a:ext cx="8156575" cy="984250"/>
          </a:xfrm>
        </p:spPr>
        <p:txBody>
          <a:bodyPr/>
          <a:lstStyle/>
          <a:p>
            <a:pPr eaLnBrk="1" hangingPunct="1"/>
            <a:r>
              <a:rPr lang="fr-FR" dirty="0" smtClean="0"/>
              <a:t>Qu’est-ce qu’un certificat électronique ?</a:t>
            </a:r>
          </a:p>
        </p:txBody>
      </p:sp>
      <p:sp>
        <p:nvSpPr>
          <p:cNvPr id="68610" name="Rectangle 12"/>
          <p:cNvSpPr>
            <a:spLocks noGrp="1" noChangeArrowheads="1"/>
          </p:cNvSpPr>
          <p:nvPr>
            <p:ph idx="1"/>
          </p:nvPr>
        </p:nvSpPr>
        <p:spPr>
          <a:xfrm>
            <a:off x="587375" y="1370013"/>
            <a:ext cx="8283575" cy="4514850"/>
          </a:xfrm>
        </p:spPr>
        <p:txBody>
          <a:bodyPr/>
          <a:lstStyle/>
          <a:p>
            <a:pPr marL="0" indent="0" algn="just" eaLnBrk="1" hangingPunct="1"/>
            <a:r>
              <a:rPr lang="fr-FR" dirty="0" smtClean="0"/>
              <a:t> </a:t>
            </a:r>
            <a:r>
              <a:rPr lang="fr-FR" b="0" dirty="0" smtClean="0"/>
              <a:t>C’est une </a:t>
            </a:r>
            <a:r>
              <a:rPr lang="fr-FR" b="1" dirty="0" smtClean="0">
                <a:solidFill>
                  <a:schemeClr val="tx2"/>
                </a:solidFill>
              </a:rPr>
              <a:t>carte d’identité</a:t>
            </a:r>
            <a:r>
              <a:rPr lang="fr-FR" b="0" dirty="0" smtClean="0">
                <a:solidFill>
                  <a:schemeClr val="tx2"/>
                </a:solidFill>
              </a:rPr>
              <a:t> </a:t>
            </a:r>
            <a:r>
              <a:rPr lang="fr-FR" b="0" dirty="0" smtClean="0"/>
              <a:t>informatique.</a:t>
            </a:r>
          </a:p>
          <a:p>
            <a:pPr marL="0" indent="0" algn="just" eaLnBrk="1" hangingPunct="1"/>
            <a:endParaRPr lang="fr-FR" b="0" dirty="0" smtClean="0"/>
          </a:p>
          <a:p>
            <a:pPr marL="0" indent="0" algn="just" eaLnBrk="1" hangingPunct="1"/>
            <a:r>
              <a:rPr lang="fr-FR" b="0" dirty="0" smtClean="0"/>
              <a:t> C’est un document </a:t>
            </a:r>
            <a:r>
              <a:rPr lang="fr-FR" b="1" dirty="0" smtClean="0">
                <a:solidFill>
                  <a:schemeClr val="tx2"/>
                </a:solidFill>
              </a:rPr>
              <a:t>public</a:t>
            </a:r>
            <a:r>
              <a:rPr lang="fr-FR" b="0" dirty="0" smtClean="0"/>
              <a:t>, voué à être distribué à tout le monde.</a:t>
            </a:r>
          </a:p>
          <a:p>
            <a:pPr marL="0" indent="0" algn="just" eaLnBrk="1" hangingPunct="1"/>
            <a:endParaRPr lang="fr-FR" b="0" dirty="0" smtClean="0"/>
          </a:p>
          <a:p>
            <a:pPr marL="0" indent="0" algn="just" eaLnBrk="1" hangingPunct="1"/>
            <a:r>
              <a:rPr lang="fr-FR" b="0" dirty="0" smtClean="0"/>
              <a:t> Il possède d’une période de </a:t>
            </a:r>
            <a:r>
              <a:rPr lang="fr-FR" b="1" dirty="0" smtClean="0">
                <a:solidFill>
                  <a:schemeClr val="tx2"/>
                </a:solidFill>
              </a:rPr>
              <a:t>validité</a:t>
            </a:r>
            <a:r>
              <a:rPr lang="fr-FR" b="0" dirty="0" smtClean="0">
                <a:solidFill>
                  <a:schemeClr val="tx2"/>
                </a:solidFill>
              </a:rPr>
              <a:t> </a:t>
            </a:r>
            <a:r>
              <a:rPr lang="fr-FR" b="0" dirty="0" smtClean="0"/>
              <a:t>et des </a:t>
            </a:r>
            <a:r>
              <a:rPr lang="fr-FR" b="1" dirty="0" smtClean="0">
                <a:solidFill>
                  <a:schemeClr val="tx2"/>
                </a:solidFill>
              </a:rPr>
              <a:t>usages</a:t>
            </a:r>
            <a:r>
              <a:rPr lang="fr-FR" b="0" dirty="0" smtClean="0"/>
              <a:t> précis</a:t>
            </a:r>
          </a:p>
          <a:p>
            <a:pPr marL="0" indent="0" algn="just" eaLnBrk="1" hangingPunct="1"/>
            <a:endParaRPr lang="fr-FR" b="0" dirty="0" smtClean="0"/>
          </a:p>
          <a:p>
            <a:pPr marL="0" indent="0" algn="just" eaLnBrk="1" hangingPunct="1"/>
            <a:r>
              <a:rPr lang="fr-FR" b="0" dirty="0" smtClean="0"/>
              <a:t> Il est </a:t>
            </a:r>
            <a:r>
              <a:rPr lang="fr-FR" b="1" dirty="0" smtClean="0">
                <a:solidFill>
                  <a:schemeClr val="tx2"/>
                </a:solidFill>
              </a:rPr>
              <a:t>signé</a:t>
            </a:r>
            <a:r>
              <a:rPr lang="fr-FR" b="0" dirty="0" smtClean="0">
                <a:solidFill>
                  <a:schemeClr val="tx2"/>
                </a:solidFill>
              </a:rPr>
              <a:t> </a:t>
            </a:r>
            <a:r>
              <a:rPr lang="fr-FR" b="0" dirty="0" smtClean="0"/>
              <a:t>par un tiers de </a:t>
            </a:r>
            <a:r>
              <a:rPr lang="fr-FR" b="1" dirty="0" smtClean="0"/>
              <a:t>confiance</a:t>
            </a:r>
            <a:r>
              <a:rPr lang="fr-FR" dirty="0"/>
              <a:t> </a:t>
            </a:r>
            <a:r>
              <a:rPr lang="fr-FR" b="0" dirty="0" smtClean="0"/>
              <a:t>(l’</a:t>
            </a:r>
            <a:r>
              <a:rPr lang="fr-FR" b="1" dirty="0" smtClean="0">
                <a:solidFill>
                  <a:schemeClr val="tx2"/>
                </a:solidFill>
              </a:rPr>
              <a:t>Autorité</a:t>
            </a:r>
            <a:r>
              <a:rPr lang="fr-FR" b="0" dirty="0" smtClean="0"/>
              <a:t>)</a:t>
            </a:r>
          </a:p>
          <a:p>
            <a:pPr marL="0" indent="0" algn="just" eaLnBrk="1" hangingPunct="1"/>
            <a:endParaRPr lang="fr-FR" b="0" dirty="0" smtClean="0"/>
          </a:p>
          <a:p>
            <a:pPr marL="0" indent="0" algn="just" eaLnBrk="1" hangingPunct="1"/>
            <a:r>
              <a:rPr lang="fr-FR" b="0" dirty="0" smtClean="0"/>
              <a:t> Seul le </a:t>
            </a:r>
            <a:r>
              <a:rPr lang="fr-FR" b="1" dirty="0" smtClean="0">
                <a:solidFill>
                  <a:schemeClr val="tx2"/>
                </a:solidFill>
              </a:rPr>
              <a:t>titulaire</a:t>
            </a:r>
            <a:r>
              <a:rPr lang="fr-FR" b="0" dirty="0" smtClean="0"/>
              <a:t> d’un certificat possède la clé privée associée.</a:t>
            </a:r>
          </a:p>
        </p:txBody>
      </p:sp>
      <p:sp>
        <p:nvSpPr>
          <p:cNvPr id="6861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7"/>
          <p:cNvSpPr>
            <a:spLocks noGrp="1" noChangeArrowheads="1"/>
          </p:cNvSpPr>
          <p:nvPr>
            <p:ph type="title"/>
          </p:nvPr>
        </p:nvSpPr>
        <p:spPr>
          <a:xfrm>
            <a:off x="457200" y="190500"/>
            <a:ext cx="8156575" cy="984250"/>
          </a:xfrm>
        </p:spPr>
        <p:txBody>
          <a:bodyPr/>
          <a:lstStyle/>
          <a:p>
            <a:pPr eaLnBrk="1" hangingPunct="1"/>
            <a:r>
              <a:rPr lang="fr-FR" dirty="0" smtClean="0"/>
              <a:t>Que contient un certificat électronique ?</a:t>
            </a:r>
          </a:p>
        </p:txBody>
      </p:sp>
      <p:sp>
        <p:nvSpPr>
          <p:cNvPr id="35846" name="Rectangle 12"/>
          <p:cNvSpPr>
            <a:spLocks noGrp="1" noChangeArrowheads="1"/>
          </p:cNvSpPr>
          <p:nvPr>
            <p:ph idx="1"/>
          </p:nvPr>
        </p:nvSpPr>
        <p:spPr>
          <a:xfrm>
            <a:off x="566841" y="1271217"/>
            <a:ext cx="8243887" cy="4989734"/>
          </a:xfrm>
        </p:spPr>
        <p:txBody>
          <a:bodyPr/>
          <a:lstStyle/>
          <a:p>
            <a:pPr marL="0" indent="360000" eaLnBrk="1" hangingPunct="1">
              <a:lnSpc>
                <a:spcPct val="150000"/>
              </a:lnSpc>
              <a:defRPr/>
            </a:pPr>
            <a:r>
              <a:rPr lang="fr-FR" b="0" dirty="0" smtClean="0"/>
              <a:t>Une clé </a:t>
            </a:r>
            <a:r>
              <a:rPr lang="fr-FR" b="1" dirty="0" smtClean="0">
                <a:solidFill>
                  <a:schemeClr val="tx2"/>
                </a:solidFill>
              </a:rPr>
              <a:t>publique</a:t>
            </a:r>
            <a:endParaRPr lang="fr-FR" b="0" dirty="0" smtClean="0"/>
          </a:p>
          <a:p>
            <a:pPr marL="0" indent="360000" eaLnBrk="1" hangingPunct="1">
              <a:lnSpc>
                <a:spcPct val="150000"/>
              </a:lnSpc>
              <a:defRPr/>
            </a:pPr>
            <a:r>
              <a:rPr lang="fr-FR" b="0" dirty="0" smtClean="0"/>
              <a:t>Un numéro de Série, unique dans une AC</a:t>
            </a:r>
          </a:p>
          <a:p>
            <a:pPr marL="576000" lvl="1" indent="360000" eaLnBrk="1" hangingPunct="1">
              <a:buSzPct val="100000"/>
              <a:defRPr/>
            </a:pPr>
            <a:r>
              <a:rPr lang="fr-FR" b="0" dirty="0" smtClean="0"/>
              <a:t>aléatoire ou incrémenté</a:t>
            </a:r>
          </a:p>
          <a:p>
            <a:pPr marL="0" indent="360000" eaLnBrk="1" hangingPunct="1">
              <a:lnSpc>
                <a:spcPct val="150000"/>
              </a:lnSpc>
              <a:defRPr/>
            </a:pPr>
            <a:r>
              <a:rPr lang="fr-FR" b="0" dirty="0" smtClean="0"/>
              <a:t>Des informations d’identification</a:t>
            </a:r>
          </a:p>
          <a:p>
            <a:pPr marL="574675" lvl="1" indent="360000">
              <a:defRPr/>
            </a:pPr>
            <a:r>
              <a:rPr lang="fr-FR" b="0" dirty="0" smtClean="0"/>
              <a:t>nom,  localisation,  adresse email, etc.</a:t>
            </a:r>
          </a:p>
          <a:p>
            <a:pPr marL="0" indent="360000">
              <a:lnSpc>
                <a:spcPct val="150000"/>
              </a:lnSpc>
              <a:defRPr/>
            </a:pPr>
            <a:r>
              <a:rPr lang="fr-FR" b="0" dirty="0" smtClean="0"/>
              <a:t>Des informations de durée de validité </a:t>
            </a:r>
            <a:endParaRPr lang="fr-FR" dirty="0" smtClean="0"/>
          </a:p>
          <a:p>
            <a:pPr marL="0" indent="360000">
              <a:lnSpc>
                <a:spcPct val="150000"/>
              </a:lnSpc>
              <a:defRPr/>
            </a:pPr>
            <a:r>
              <a:rPr lang="fr-FR" dirty="0" smtClean="0"/>
              <a:t>Des informations sur son émetteur </a:t>
            </a:r>
            <a:endParaRPr lang="fr-FR" b="0" dirty="0" smtClean="0"/>
          </a:p>
          <a:p>
            <a:pPr marL="0" indent="360000">
              <a:lnSpc>
                <a:spcPct val="150000"/>
              </a:lnSpc>
              <a:defRPr/>
            </a:pPr>
            <a:r>
              <a:rPr lang="fr-FR" b="0" dirty="0" smtClean="0"/>
              <a:t>Une </a:t>
            </a:r>
            <a:r>
              <a:rPr lang="fr-FR" b="1" dirty="0" smtClean="0">
                <a:solidFill>
                  <a:schemeClr val="tx2"/>
                </a:solidFill>
              </a:rPr>
              <a:t>signature</a:t>
            </a:r>
            <a:endParaRPr lang="fr-FR" dirty="0" smtClean="0"/>
          </a:p>
          <a:p>
            <a:pPr marL="0" indent="360000">
              <a:lnSpc>
                <a:spcPct val="150000"/>
              </a:lnSpc>
              <a:defRPr/>
            </a:pPr>
            <a:r>
              <a:rPr lang="fr-FR" dirty="0" smtClean="0"/>
              <a:t>Des informations sur son </a:t>
            </a:r>
            <a:r>
              <a:rPr lang="fr-FR" b="1" dirty="0" smtClean="0">
                <a:solidFill>
                  <a:schemeClr val="tx2"/>
                </a:solidFill>
              </a:rPr>
              <a:t>usage</a:t>
            </a:r>
          </a:p>
        </p:txBody>
      </p:sp>
      <p:sp>
        <p:nvSpPr>
          <p:cNvPr id="70660"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pic>
        <p:nvPicPr>
          <p:cNvPr id="6" name="Picture 121" descr="E:\RNVN8938\Documents\Recherches\icones\safe_mai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779" y="2364353"/>
            <a:ext cx="2282953" cy="2282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title"/>
          </p:nvPr>
        </p:nvSpPr>
        <p:spPr>
          <a:xfrm>
            <a:off x="457200" y="190500"/>
            <a:ext cx="8156575" cy="984250"/>
          </a:xfrm>
        </p:spPr>
        <p:txBody>
          <a:bodyPr/>
          <a:lstStyle/>
          <a:p>
            <a:pPr eaLnBrk="1" hangingPunct="1"/>
            <a:r>
              <a:rPr lang="fr-FR" smtClean="0"/>
              <a:t>Quel est le format des certificats ?</a:t>
            </a:r>
          </a:p>
        </p:txBody>
      </p:sp>
      <p:sp>
        <p:nvSpPr>
          <p:cNvPr id="78852" name="Espace réservé du contenu 6"/>
          <p:cNvSpPr>
            <a:spLocks noGrp="1"/>
          </p:cNvSpPr>
          <p:nvPr>
            <p:ph idx="1"/>
          </p:nvPr>
        </p:nvSpPr>
        <p:spPr>
          <a:xfrm>
            <a:off x="593117" y="947940"/>
            <a:ext cx="8229600" cy="5122119"/>
          </a:xfrm>
        </p:spPr>
        <p:txBody>
          <a:bodyPr/>
          <a:lstStyle/>
          <a:p>
            <a:pPr eaLnBrk="1" hangingPunct="1"/>
            <a:r>
              <a:rPr lang="fr-FR" dirty="0" smtClean="0"/>
              <a:t>Certificat X509</a:t>
            </a:r>
          </a:p>
          <a:p>
            <a:pPr lvl="1" eaLnBrk="1" hangingPunct="1"/>
            <a:r>
              <a:rPr lang="fr-FR" b="0" dirty="0" smtClean="0"/>
              <a:t>défini dans les RFC 3280 &amp; 5280.</a:t>
            </a:r>
          </a:p>
          <a:p>
            <a:pPr lvl="1" eaLnBrk="1" hangingPunct="1"/>
            <a:r>
              <a:rPr lang="fr-FR" b="0" dirty="0" smtClean="0"/>
              <a:t>basé sur une IGC (hiérarchie </a:t>
            </a:r>
            <a:r>
              <a:rPr lang="fr-FR" dirty="0" smtClean="0">
                <a:solidFill>
                  <a:schemeClr val="tx2"/>
                </a:solidFill>
              </a:rPr>
              <a:t>d’Autorités de Certification</a:t>
            </a:r>
            <a:r>
              <a:rPr lang="fr-FR" b="0" dirty="0" smtClean="0"/>
              <a:t>).</a:t>
            </a:r>
          </a:p>
          <a:p>
            <a:pPr lvl="1" eaLnBrk="1" hangingPunct="1"/>
            <a:r>
              <a:rPr lang="fr-FR" b="0" dirty="0" smtClean="0"/>
              <a:t>certificat signé par </a:t>
            </a:r>
            <a:r>
              <a:rPr lang="fr-FR" dirty="0" smtClean="0">
                <a:solidFill>
                  <a:schemeClr val="tx2"/>
                </a:solidFill>
              </a:rPr>
              <a:t>une seule </a:t>
            </a:r>
            <a:r>
              <a:rPr lang="fr-FR" b="0" dirty="0" smtClean="0"/>
              <a:t>autorité de certification.</a:t>
            </a:r>
          </a:p>
          <a:p>
            <a:pPr lvl="1" eaLnBrk="1" hangingPunct="1"/>
            <a:endParaRPr lang="fr-FR" b="0" dirty="0" smtClean="0"/>
          </a:p>
          <a:p>
            <a:pPr eaLnBrk="1" hangingPunct="1"/>
            <a:r>
              <a:rPr lang="fr-FR" dirty="0" smtClean="0"/>
              <a:t>Certificat PGP</a:t>
            </a:r>
          </a:p>
          <a:p>
            <a:pPr lvl="1" eaLnBrk="1" hangingPunct="1"/>
            <a:r>
              <a:rPr lang="fr-FR" b="0" dirty="0" smtClean="0"/>
              <a:t>défini dans la RFC 4880.</a:t>
            </a:r>
          </a:p>
          <a:p>
            <a:pPr lvl="1" eaLnBrk="1" hangingPunct="1"/>
            <a:r>
              <a:rPr lang="fr-FR" b="0" dirty="0" smtClean="0"/>
              <a:t>basé sur des </a:t>
            </a:r>
            <a:r>
              <a:rPr lang="fr-FR" dirty="0" smtClean="0">
                <a:solidFill>
                  <a:schemeClr val="tx2"/>
                </a:solidFill>
              </a:rPr>
              <a:t>réseaux de confiance</a:t>
            </a:r>
            <a:r>
              <a:rPr lang="fr-FR" b="0" dirty="0" smtClean="0"/>
              <a:t>.</a:t>
            </a:r>
          </a:p>
          <a:p>
            <a:pPr lvl="1" eaLnBrk="1" hangingPunct="1"/>
            <a:r>
              <a:rPr lang="fr-FR" dirty="0"/>
              <a:t>c</a:t>
            </a:r>
            <a:r>
              <a:rPr lang="fr-FR" b="0" dirty="0" smtClean="0"/>
              <a:t>ertificat signé par </a:t>
            </a:r>
            <a:r>
              <a:rPr lang="fr-FR" dirty="0" smtClean="0">
                <a:solidFill>
                  <a:schemeClr val="tx2"/>
                </a:solidFill>
              </a:rPr>
              <a:t>plusieurs</a:t>
            </a:r>
            <a:r>
              <a:rPr lang="fr-FR" b="0" dirty="0" smtClean="0"/>
              <a:t> personnes.</a:t>
            </a:r>
          </a:p>
          <a:p>
            <a:pPr lvl="1" eaLnBrk="1" hangingPunct="1"/>
            <a:endParaRPr lang="fr-FR" dirty="0"/>
          </a:p>
          <a:p>
            <a:r>
              <a:rPr lang="fr-FR" dirty="0"/>
              <a:t>Certificat </a:t>
            </a:r>
            <a:r>
              <a:rPr lang="fr-FR" dirty="0" smtClean="0"/>
              <a:t>CVC </a:t>
            </a:r>
          </a:p>
          <a:p>
            <a:pPr lvl="1"/>
            <a:r>
              <a:rPr lang="fr-FR" dirty="0" smtClean="0"/>
              <a:t>Défini </a:t>
            </a:r>
            <a:r>
              <a:rPr lang="fr-FR" dirty="0"/>
              <a:t>dans </a:t>
            </a:r>
            <a:r>
              <a:rPr lang="fr-FR" dirty="0" smtClean="0"/>
              <a:t>les normes 7816 &amp; EAC (Extended Access Control).</a:t>
            </a:r>
            <a:endParaRPr lang="fr-FR" dirty="0"/>
          </a:p>
          <a:p>
            <a:pPr lvl="1"/>
            <a:r>
              <a:rPr lang="fr-FR" dirty="0"/>
              <a:t>Basé sur une IGC </a:t>
            </a:r>
            <a:r>
              <a:rPr lang="fr-FR" dirty="0" smtClean="0"/>
              <a:t>CSCA (hiérarchie </a:t>
            </a:r>
            <a:r>
              <a:rPr lang="fr-FR" dirty="0">
                <a:solidFill>
                  <a:schemeClr val="tx2"/>
                </a:solidFill>
              </a:rPr>
              <a:t>d’Autorités de Certification</a:t>
            </a:r>
            <a:r>
              <a:rPr lang="fr-FR" dirty="0"/>
              <a:t>).</a:t>
            </a:r>
          </a:p>
          <a:p>
            <a:pPr lvl="1"/>
            <a:r>
              <a:rPr lang="fr-FR" dirty="0"/>
              <a:t>certificat signé par </a:t>
            </a:r>
            <a:r>
              <a:rPr lang="fr-FR" dirty="0">
                <a:solidFill>
                  <a:schemeClr val="tx2"/>
                </a:solidFill>
              </a:rPr>
              <a:t>une seule </a:t>
            </a:r>
            <a:r>
              <a:rPr lang="fr-FR" dirty="0"/>
              <a:t>autorité de certification.</a:t>
            </a:r>
          </a:p>
          <a:p>
            <a:endParaRPr lang="fr-FR" b="0" dirty="0" smtClean="0"/>
          </a:p>
        </p:txBody>
      </p:sp>
      <p:sp>
        <p:nvSpPr>
          <p:cNvPr id="78851"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title"/>
          </p:nvPr>
        </p:nvSpPr>
        <p:spPr>
          <a:xfrm>
            <a:off x="457200" y="190500"/>
            <a:ext cx="8156575" cy="984250"/>
          </a:xfrm>
        </p:spPr>
        <p:txBody>
          <a:bodyPr/>
          <a:lstStyle/>
          <a:p>
            <a:pPr eaLnBrk="1" hangingPunct="1"/>
            <a:r>
              <a:rPr lang="fr-FR" dirty="0" smtClean="0"/>
              <a:t>Le format des certificats - </a:t>
            </a:r>
            <a:r>
              <a:rPr lang="fr-FR" dirty="0" err="1" smtClean="0"/>
              <a:t>OpenPGP</a:t>
            </a:r>
            <a:endParaRPr lang="fr-FR" dirty="0" smtClean="0"/>
          </a:p>
        </p:txBody>
      </p:sp>
      <p:sp>
        <p:nvSpPr>
          <p:cNvPr id="80901" name="Espace réservé du contenu 6"/>
          <p:cNvSpPr>
            <a:spLocks noGrp="1"/>
          </p:cNvSpPr>
          <p:nvPr>
            <p:ph idx="1"/>
          </p:nvPr>
        </p:nvSpPr>
        <p:spPr>
          <a:xfrm>
            <a:off x="631825" y="1093788"/>
            <a:ext cx="8229600" cy="4525962"/>
          </a:xfrm>
        </p:spPr>
        <p:txBody>
          <a:bodyPr/>
          <a:lstStyle/>
          <a:p>
            <a:r>
              <a:rPr lang="fr-FR" dirty="0" smtClean="0"/>
              <a:t>Principe de l'anneau de confiance (« Web Of Trust »)</a:t>
            </a:r>
          </a:p>
          <a:p>
            <a:pPr lvl="1"/>
            <a:r>
              <a:rPr lang="fr-FR" dirty="0" smtClean="0"/>
              <a:t>Utilisation adaptée aux communautés...</a:t>
            </a:r>
          </a:p>
          <a:p>
            <a:pPr eaLnBrk="1" hangingPunct="1"/>
            <a:r>
              <a:rPr lang="fr-FR" b="0" dirty="0" smtClean="0"/>
              <a:t>La confiance dans une paire de clé PGP est associée à :</a:t>
            </a:r>
          </a:p>
          <a:p>
            <a:pPr lvl="1" eaLnBrk="1" hangingPunct="1"/>
            <a:r>
              <a:rPr lang="fr-FR" b="0" dirty="0" smtClean="0"/>
              <a:t>Un niveau de confiance en l’identité du propriétaire</a:t>
            </a:r>
          </a:p>
          <a:p>
            <a:pPr lvl="1" eaLnBrk="1" hangingPunct="1"/>
            <a:r>
              <a:rPr lang="fr-FR" b="0" dirty="0" smtClean="0"/>
              <a:t>Un niveau de confiance en la capacité du propriétaire à signer correctement les clés des autres.</a:t>
            </a:r>
          </a:p>
        </p:txBody>
      </p:sp>
      <p:sp>
        <p:nvSpPr>
          <p:cNvPr id="80899"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pic>
        <p:nvPicPr>
          <p:cNvPr id="80900" name="Picture 2"/>
          <p:cNvPicPr>
            <a:picLocks noChangeAspect="1" noChangeArrowheads="1"/>
          </p:cNvPicPr>
          <p:nvPr/>
        </p:nvPicPr>
        <p:blipFill>
          <a:blip r:embed="rId3" cstate="print"/>
          <a:srcRect l="3568" t="35938" r="43111" b="43192"/>
          <a:stretch>
            <a:fillRect/>
          </a:stretch>
        </p:blipFill>
        <p:spPr bwMode="auto">
          <a:xfrm>
            <a:off x="204788" y="3416300"/>
            <a:ext cx="8761412" cy="26074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60" name="Rectangle 7"/>
          <p:cNvSpPr>
            <a:spLocks noGrp="1" noChangeArrowheads="1"/>
          </p:cNvSpPr>
          <p:nvPr>
            <p:ph type="title"/>
          </p:nvPr>
        </p:nvSpPr>
        <p:spPr/>
        <p:txBody>
          <a:bodyPr/>
          <a:lstStyle/>
          <a:p>
            <a:pPr eaLnBrk="1" hangingPunct="1"/>
            <a:r>
              <a:rPr lang="fr-FR" smtClean="0"/>
              <a:t>Le format des certificats – X509</a:t>
            </a:r>
          </a:p>
        </p:txBody>
      </p:sp>
      <p:sp>
        <p:nvSpPr>
          <p:cNvPr id="82946"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82947" name="Rectangle 4"/>
          <p:cNvSpPr>
            <a:spLocks noChangeArrowheads="1"/>
          </p:cNvSpPr>
          <p:nvPr/>
        </p:nvSpPr>
        <p:spPr bwMode="auto">
          <a:xfrm>
            <a:off x="153988" y="1214438"/>
            <a:ext cx="8964612" cy="5184775"/>
          </a:xfrm>
          <a:prstGeom prst="rect">
            <a:avLst/>
          </a:prstGeom>
          <a:noFill/>
          <a:ln w="9525">
            <a:noFill/>
            <a:miter lim="800000"/>
            <a:headEnd/>
            <a:tailEnd/>
          </a:ln>
        </p:spPr>
        <p:txBody>
          <a:bodyPr lIns="100013" tIns="50800" rIns="100013" bIns="50800"/>
          <a:lstStyle/>
          <a:p>
            <a:pPr marL="742950" lvl="1" indent="-285750">
              <a:spcBef>
                <a:spcPct val="20000"/>
              </a:spcBef>
              <a:buFont typeface="Wingdings" pitchFamily="2" charset="2"/>
              <a:buNone/>
            </a:pPr>
            <a:endParaRPr lang="fr-FR">
              <a:cs typeface="Arial" charset="0"/>
            </a:endParaRPr>
          </a:p>
        </p:txBody>
      </p:sp>
      <p:sp>
        <p:nvSpPr>
          <p:cNvPr id="31" name="Rectangle 3"/>
          <p:cNvSpPr txBox="1">
            <a:spLocks noChangeArrowheads="1"/>
          </p:cNvSpPr>
          <p:nvPr/>
        </p:nvSpPr>
        <p:spPr>
          <a:xfrm>
            <a:off x="4260850" y="1217613"/>
            <a:ext cx="4608513" cy="4537075"/>
          </a:xfrm>
          <a:prstGeom prst="rect">
            <a:avLst/>
          </a:prstGeom>
        </p:spPr>
        <p:txBody>
          <a:bodyPr/>
          <a:lstStyle/>
          <a:p>
            <a:pPr marL="193675" indent="-193675" eaLnBrk="0" hangingPunct="0">
              <a:lnSpc>
                <a:spcPct val="90000"/>
              </a:lnSpc>
              <a:spcAft>
                <a:spcPct val="50000"/>
              </a:spcAft>
              <a:buClr>
                <a:schemeClr val="tx2"/>
              </a:buClr>
              <a:buSzPct val="70000"/>
              <a:buFont typeface="Wingdings" pitchFamily="2" charset="2"/>
              <a:buChar char="§"/>
              <a:defRPr/>
            </a:pPr>
            <a:r>
              <a:rPr lang="fr-FR" sz="1600" b="1" kern="0" dirty="0">
                <a:latin typeface="+mn-lt"/>
              </a:rPr>
              <a:t>Version du format de certificat (1, 2 ou 3)</a:t>
            </a:r>
          </a:p>
          <a:p>
            <a:pPr marL="193675" indent="-193675" eaLnBrk="0" hangingPunct="0">
              <a:lnSpc>
                <a:spcPct val="90000"/>
              </a:lnSpc>
              <a:spcAft>
                <a:spcPct val="50000"/>
              </a:spcAft>
              <a:buClr>
                <a:schemeClr val="tx2"/>
              </a:buClr>
              <a:buSzPct val="70000"/>
              <a:buFont typeface="Wingdings" pitchFamily="2" charset="2"/>
              <a:buChar char="§"/>
              <a:defRPr/>
            </a:pPr>
            <a:r>
              <a:rPr lang="fr-FR" sz="1600" b="1" kern="0" dirty="0">
                <a:latin typeface="+mn-lt"/>
              </a:rPr>
              <a:t>N° de série UNIQUE du certificat</a:t>
            </a:r>
          </a:p>
          <a:p>
            <a:pPr marL="193675" indent="-193675" eaLnBrk="0" hangingPunct="0">
              <a:lnSpc>
                <a:spcPct val="90000"/>
              </a:lnSpc>
              <a:spcAft>
                <a:spcPct val="50000"/>
              </a:spcAft>
              <a:buClr>
                <a:schemeClr val="tx2"/>
              </a:buClr>
              <a:buSzPct val="70000"/>
              <a:buFont typeface="Wingdings" pitchFamily="2" charset="2"/>
              <a:buChar char="§"/>
              <a:defRPr/>
            </a:pPr>
            <a:r>
              <a:rPr lang="fr-FR" sz="1600" b="1" kern="0" dirty="0">
                <a:latin typeface="+mn-lt"/>
              </a:rPr>
              <a:t>Identification des algorithmes utilisés pour signer le certificat</a:t>
            </a:r>
          </a:p>
          <a:p>
            <a:pPr marL="193675" indent="-193675" eaLnBrk="0" hangingPunct="0">
              <a:lnSpc>
                <a:spcPct val="90000"/>
              </a:lnSpc>
              <a:spcAft>
                <a:spcPct val="50000"/>
              </a:spcAft>
              <a:buClr>
                <a:schemeClr val="tx2"/>
              </a:buClr>
              <a:buSzPct val="70000"/>
              <a:buFont typeface="Wingdings" pitchFamily="2" charset="2"/>
              <a:buChar char="§"/>
              <a:defRPr/>
            </a:pPr>
            <a:r>
              <a:rPr lang="fr-FR" sz="1600" b="1" kern="0" dirty="0" smtClean="0">
                <a:latin typeface="+mn-lt"/>
              </a:rPr>
              <a:t>Noms </a:t>
            </a:r>
            <a:r>
              <a:rPr lang="fr-FR" sz="1600" b="1" kern="0" dirty="0">
                <a:latin typeface="+mn-lt"/>
              </a:rPr>
              <a:t>X.500 de </a:t>
            </a:r>
            <a:r>
              <a:rPr lang="fr-FR" sz="1600" b="1" kern="0" dirty="0" smtClean="0">
                <a:latin typeface="+mn-lt"/>
              </a:rPr>
              <a:t>l’AC et du détenteur</a:t>
            </a:r>
            <a:endParaRPr lang="fr-FR" sz="1600" b="1" kern="0" dirty="0">
              <a:latin typeface="+mn-lt"/>
            </a:endParaRPr>
          </a:p>
          <a:p>
            <a:pPr marL="193675" indent="-193675" eaLnBrk="0" hangingPunct="0">
              <a:lnSpc>
                <a:spcPct val="90000"/>
              </a:lnSpc>
              <a:spcAft>
                <a:spcPct val="50000"/>
              </a:spcAft>
              <a:buClr>
                <a:schemeClr val="tx2"/>
              </a:buClr>
              <a:buSzPct val="70000"/>
              <a:buFont typeface="Wingdings" pitchFamily="2" charset="2"/>
              <a:buChar char="§"/>
              <a:defRPr/>
            </a:pPr>
            <a:r>
              <a:rPr lang="fr-FR" sz="1600" b="1" kern="0" dirty="0" smtClean="0">
                <a:latin typeface="+mn-lt"/>
              </a:rPr>
              <a:t>Période </a:t>
            </a:r>
            <a:r>
              <a:rPr lang="fr-FR" sz="1600" b="1" kern="0" dirty="0">
                <a:latin typeface="+mn-lt"/>
              </a:rPr>
              <a:t>de validité du certificat (date de début, date de fin)</a:t>
            </a:r>
          </a:p>
          <a:p>
            <a:pPr marL="193675" indent="-193675" eaLnBrk="0" hangingPunct="0">
              <a:lnSpc>
                <a:spcPct val="90000"/>
              </a:lnSpc>
              <a:spcAft>
                <a:spcPct val="50000"/>
              </a:spcAft>
              <a:buClr>
                <a:schemeClr val="tx2"/>
              </a:buClr>
              <a:buSzPct val="70000"/>
              <a:buFont typeface="Wingdings" pitchFamily="2" charset="2"/>
              <a:buChar char="§"/>
              <a:defRPr/>
            </a:pPr>
            <a:r>
              <a:rPr lang="fr-FR" sz="1600" b="1" kern="0" dirty="0">
                <a:latin typeface="+mn-lt"/>
              </a:rPr>
              <a:t>Identification des algorithmes utilisés pour générer la clé privée &amp; publique de l’utilisateur</a:t>
            </a:r>
          </a:p>
          <a:p>
            <a:pPr marL="193675" indent="-193675" eaLnBrk="0" hangingPunct="0">
              <a:lnSpc>
                <a:spcPct val="90000"/>
              </a:lnSpc>
              <a:spcAft>
                <a:spcPct val="50000"/>
              </a:spcAft>
              <a:buClr>
                <a:schemeClr val="tx2"/>
              </a:buClr>
              <a:buSzPct val="70000"/>
              <a:buFont typeface="Wingdings" pitchFamily="2" charset="2"/>
              <a:buChar char="§"/>
              <a:defRPr/>
            </a:pPr>
            <a:endParaRPr lang="fr-FR" sz="1600" b="1" kern="0" dirty="0">
              <a:latin typeface="+mn-lt"/>
            </a:endParaRPr>
          </a:p>
          <a:p>
            <a:pPr marL="193675" indent="-193675" eaLnBrk="0" hangingPunct="0">
              <a:lnSpc>
                <a:spcPct val="90000"/>
              </a:lnSpc>
              <a:spcAft>
                <a:spcPct val="50000"/>
              </a:spcAft>
              <a:buClr>
                <a:schemeClr val="tx2"/>
              </a:buClr>
              <a:buSzPct val="70000"/>
              <a:buFont typeface="Wingdings" pitchFamily="2" charset="2"/>
              <a:buChar char="§"/>
              <a:defRPr/>
            </a:pPr>
            <a:r>
              <a:rPr lang="fr-FR" sz="1600" b="1" kern="0" dirty="0">
                <a:solidFill>
                  <a:schemeClr val="tx2"/>
                </a:solidFill>
                <a:latin typeface="+mn-lt"/>
              </a:rPr>
              <a:t>Extensions du certificat </a:t>
            </a:r>
            <a:r>
              <a:rPr lang="fr-FR" sz="1600" b="1" kern="0" dirty="0">
                <a:latin typeface="+mn-lt"/>
              </a:rPr>
              <a:t>(</a:t>
            </a:r>
            <a:r>
              <a:rPr lang="fr-FR" sz="1600" b="1" kern="0" dirty="0" smtClean="0">
                <a:latin typeface="+mn-lt"/>
              </a:rPr>
              <a:t>options). </a:t>
            </a:r>
            <a:r>
              <a:rPr lang="fr-FR" sz="1600" b="1" kern="0" dirty="0">
                <a:latin typeface="+mn-lt"/>
              </a:rPr>
              <a:t>Valable à partir de la version 3</a:t>
            </a:r>
          </a:p>
          <a:p>
            <a:pPr marL="193675" indent="-193675" eaLnBrk="0" hangingPunct="0">
              <a:lnSpc>
                <a:spcPct val="90000"/>
              </a:lnSpc>
              <a:spcAft>
                <a:spcPct val="50000"/>
              </a:spcAft>
              <a:buClr>
                <a:schemeClr val="tx2"/>
              </a:buClr>
              <a:buSzPct val="70000"/>
              <a:buFont typeface="Wingdings" pitchFamily="2" charset="2"/>
              <a:buChar char="§"/>
              <a:defRPr/>
            </a:pPr>
            <a:endParaRPr lang="fr-FR" sz="1600" b="1" kern="0" dirty="0">
              <a:latin typeface="+mn-lt"/>
            </a:endParaRPr>
          </a:p>
          <a:p>
            <a:pPr marL="193675" indent="-193675" eaLnBrk="0" hangingPunct="0">
              <a:lnSpc>
                <a:spcPct val="90000"/>
              </a:lnSpc>
              <a:spcAft>
                <a:spcPct val="50000"/>
              </a:spcAft>
              <a:buClr>
                <a:schemeClr val="tx2"/>
              </a:buClr>
              <a:buSzPct val="70000"/>
              <a:buFont typeface="Wingdings" pitchFamily="2" charset="2"/>
              <a:buChar char="§"/>
              <a:defRPr/>
            </a:pPr>
            <a:r>
              <a:rPr lang="fr-FR" sz="1600" b="1" kern="0" dirty="0">
                <a:latin typeface="+mn-lt"/>
              </a:rPr>
              <a:t>Signature du certificat par l ’Autorité de Certification</a:t>
            </a:r>
          </a:p>
        </p:txBody>
      </p:sp>
      <p:sp>
        <p:nvSpPr>
          <p:cNvPr id="82949" name="Rectangle 5"/>
          <p:cNvSpPr>
            <a:spLocks noChangeArrowheads="1"/>
          </p:cNvSpPr>
          <p:nvPr/>
        </p:nvSpPr>
        <p:spPr bwMode="auto">
          <a:xfrm>
            <a:off x="517525" y="1219200"/>
            <a:ext cx="3576638" cy="349250"/>
          </a:xfrm>
          <a:prstGeom prst="rect">
            <a:avLst/>
          </a:prstGeom>
          <a:noFill/>
          <a:ln w="19050">
            <a:solidFill>
              <a:schemeClr val="tx1"/>
            </a:solidFill>
            <a:miter lim="800000"/>
            <a:headEnd/>
            <a:tailEnd/>
          </a:ln>
        </p:spPr>
        <p:txBody>
          <a:bodyPr wrap="none" anchor="ctr"/>
          <a:lstStyle/>
          <a:p>
            <a:pPr algn="ctr" eaLnBrk="0" hangingPunct="0"/>
            <a:r>
              <a:rPr lang="en-US" sz="1400" dirty="0"/>
              <a:t>Version</a:t>
            </a:r>
          </a:p>
        </p:txBody>
      </p:sp>
      <p:sp>
        <p:nvSpPr>
          <p:cNvPr id="82950" name="Rectangle 6"/>
          <p:cNvSpPr>
            <a:spLocks noChangeArrowheads="1"/>
          </p:cNvSpPr>
          <p:nvPr/>
        </p:nvSpPr>
        <p:spPr bwMode="auto">
          <a:xfrm>
            <a:off x="517525" y="1568450"/>
            <a:ext cx="3576638" cy="349250"/>
          </a:xfrm>
          <a:prstGeom prst="rect">
            <a:avLst/>
          </a:prstGeom>
          <a:noFill/>
          <a:ln w="19050">
            <a:solidFill>
              <a:schemeClr val="tx1"/>
            </a:solidFill>
            <a:miter lim="800000"/>
            <a:headEnd/>
            <a:tailEnd/>
          </a:ln>
        </p:spPr>
        <p:txBody>
          <a:bodyPr wrap="none" anchor="ctr"/>
          <a:lstStyle/>
          <a:p>
            <a:pPr algn="ctr" eaLnBrk="0" hangingPunct="0"/>
            <a:r>
              <a:rPr lang="en-US" sz="1400"/>
              <a:t>Certificate serial number</a:t>
            </a:r>
          </a:p>
        </p:txBody>
      </p:sp>
      <p:sp>
        <p:nvSpPr>
          <p:cNvPr id="82951" name="Rectangle 7"/>
          <p:cNvSpPr>
            <a:spLocks noChangeArrowheads="1"/>
          </p:cNvSpPr>
          <p:nvPr/>
        </p:nvSpPr>
        <p:spPr bwMode="auto">
          <a:xfrm>
            <a:off x="517525" y="1917700"/>
            <a:ext cx="3576638" cy="350838"/>
          </a:xfrm>
          <a:prstGeom prst="rect">
            <a:avLst/>
          </a:prstGeom>
          <a:noFill/>
          <a:ln w="19050">
            <a:solidFill>
              <a:schemeClr val="tx1"/>
            </a:solidFill>
            <a:miter lim="800000"/>
            <a:headEnd/>
            <a:tailEnd/>
          </a:ln>
        </p:spPr>
        <p:txBody>
          <a:bodyPr wrap="none" anchor="ctr"/>
          <a:lstStyle/>
          <a:p>
            <a:pPr algn="ctr" eaLnBrk="0" hangingPunct="0"/>
            <a:r>
              <a:rPr lang="en-US" sz="1400"/>
              <a:t>Signature Algorithm identifier</a:t>
            </a:r>
          </a:p>
        </p:txBody>
      </p:sp>
      <p:sp>
        <p:nvSpPr>
          <p:cNvPr id="82952" name="Rectangle 8"/>
          <p:cNvSpPr>
            <a:spLocks noChangeArrowheads="1"/>
          </p:cNvSpPr>
          <p:nvPr/>
        </p:nvSpPr>
        <p:spPr bwMode="auto">
          <a:xfrm>
            <a:off x="517525" y="2268538"/>
            <a:ext cx="3576638" cy="349250"/>
          </a:xfrm>
          <a:prstGeom prst="rect">
            <a:avLst/>
          </a:prstGeom>
          <a:noFill/>
          <a:ln w="19050">
            <a:solidFill>
              <a:schemeClr val="tx1"/>
            </a:solidFill>
            <a:miter lim="800000"/>
            <a:headEnd/>
            <a:tailEnd/>
          </a:ln>
        </p:spPr>
        <p:txBody>
          <a:bodyPr wrap="none" anchor="ctr"/>
          <a:lstStyle/>
          <a:p>
            <a:pPr algn="ctr" eaLnBrk="0" hangingPunct="0"/>
            <a:r>
              <a:rPr lang="en-US" sz="1400"/>
              <a:t>Issuer X.500 name</a:t>
            </a:r>
          </a:p>
        </p:txBody>
      </p:sp>
      <p:sp>
        <p:nvSpPr>
          <p:cNvPr id="82953" name="Rectangle 9"/>
          <p:cNvSpPr>
            <a:spLocks noChangeArrowheads="1"/>
          </p:cNvSpPr>
          <p:nvPr/>
        </p:nvSpPr>
        <p:spPr bwMode="auto">
          <a:xfrm>
            <a:off x="517525" y="2968625"/>
            <a:ext cx="3576638" cy="349250"/>
          </a:xfrm>
          <a:prstGeom prst="rect">
            <a:avLst/>
          </a:prstGeom>
          <a:noFill/>
          <a:ln w="19050">
            <a:solidFill>
              <a:schemeClr val="tx1"/>
            </a:solidFill>
            <a:miter lim="800000"/>
            <a:headEnd/>
            <a:tailEnd/>
          </a:ln>
        </p:spPr>
        <p:txBody>
          <a:bodyPr wrap="none" anchor="ctr"/>
          <a:lstStyle/>
          <a:p>
            <a:pPr algn="ctr" eaLnBrk="0" hangingPunct="0"/>
            <a:r>
              <a:rPr lang="en-US" sz="1400"/>
              <a:t>Validity period</a:t>
            </a:r>
          </a:p>
        </p:txBody>
      </p:sp>
      <p:sp>
        <p:nvSpPr>
          <p:cNvPr id="82954" name="Rectangle 10"/>
          <p:cNvSpPr>
            <a:spLocks noChangeArrowheads="1"/>
          </p:cNvSpPr>
          <p:nvPr/>
        </p:nvSpPr>
        <p:spPr bwMode="auto">
          <a:xfrm>
            <a:off x="517525" y="2616200"/>
            <a:ext cx="3576638" cy="349250"/>
          </a:xfrm>
          <a:prstGeom prst="rect">
            <a:avLst/>
          </a:prstGeom>
          <a:noFill/>
          <a:ln w="19050">
            <a:solidFill>
              <a:schemeClr val="tx1"/>
            </a:solidFill>
            <a:miter lim="800000"/>
            <a:headEnd/>
            <a:tailEnd/>
          </a:ln>
        </p:spPr>
        <p:txBody>
          <a:bodyPr wrap="none" anchor="ctr"/>
          <a:lstStyle/>
          <a:p>
            <a:pPr algn="ctr" eaLnBrk="0" hangingPunct="0"/>
            <a:r>
              <a:rPr lang="en-US" sz="1400"/>
              <a:t>Subject X.500 name</a:t>
            </a:r>
          </a:p>
        </p:txBody>
      </p:sp>
      <p:sp>
        <p:nvSpPr>
          <p:cNvPr id="82955" name="Rectangle 11"/>
          <p:cNvSpPr>
            <a:spLocks noChangeArrowheads="1"/>
          </p:cNvSpPr>
          <p:nvPr/>
        </p:nvSpPr>
        <p:spPr bwMode="auto">
          <a:xfrm>
            <a:off x="517525" y="3316288"/>
            <a:ext cx="3576638" cy="350837"/>
          </a:xfrm>
          <a:prstGeom prst="rect">
            <a:avLst/>
          </a:prstGeom>
          <a:noFill/>
          <a:ln w="19050">
            <a:solidFill>
              <a:schemeClr val="tx1"/>
            </a:solidFill>
            <a:miter lim="800000"/>
            <a:headEnd/>
            <a:tailEnd/>
          </a:ln>
        </p:spPr>
        <p:txBody>
          <a:bodyPr wrap="none" anchor="ctr"/>
          <a:lstStyle/>
          <a:p>
            <a:pPr algn="ctr" eaLnBrk="0" hangingPunct="0"/>
            <a:r>
              <a:rPr lang="en-US" sz="1400" dirty="0"/>
              <a:t>public key information</a:t>
            </a:r>
          </a:p>
        </p:txBody>
      </p:sp>
      <p:sp>
        <p:nvSpPr>
          <p:cNvPr id="82956" name="Rectangle 12"/>
          <p:cNvSpPr>
            <a:spLocks noChangeArrowheads="1"/>
          </p:cNvSpPr>
          <p:nvPr/>
        </p:nvSpPr>
        <p:spPr bwMode="auto">
          <a:xfrm>
            <a:off x="517525" y="3667125"/>
            <a:ext cx="3576638" cy="349250"/>
          </a:xfrm>
          <a:prstGeom prst="rect">
            <a:avLst/>
          </a:prstGeom>
          <a:noFill/>
          <a:ln w="19050">
            <a:solidFill>
              <a:schemeClr val="tx1"/>
            </a:solidFill>
            <a:miter lim="800000"/>
            <a:headEnd/>
            <a:tailEnd/>
          </a:ln>
        </p:spPr>
        <p:txBody>
          <a:bodyPr wrap="none" anchor="ctr"/>
          <a:lstStyle/>
          <a:p>
            <a:pPr algn="ctr" eaLnBrk="0" hangingPunct="0"/>
            <a:r>
              <a:rPr lang="en-US" sz="1400" i="1"/>
              <a:t>Authority key identifier</a:t>
            </a:r>
          </a:p>
        </p:txBody>
      </p:sp>
      <p:sp>
        <p:nvSpPr>
          <p:cNvPr id="82957" name="Rectangle 13"/>
          <p:cNvSpPr>
            <a:spLocks noChangeArrowheads="1"/>
          </p:cNvSpPr>
          <p:nvPr/>
        </p:nvSpPr>
        <p:spPr bwMode="auto">
          <a:xfrm>
            <a:off x="517525" y="4016375"/>
            <a:ext cx="3576638" cy="349250"/>
          </a:xfrm>
          <a:prstGeom prst="rect">
            <a:avLst/>
          </a:prstGeom>
          <a:noFill/>
          <a:ln w="19050">
            <a:solidFill>
              <a:schemeClr val="tx1"/>
            </a:solidFill>
            <a:miter lim="800000"/>
            <a:headEnd/>
            <a:tailEnd/>
          </a:ln>
        </p:spPr>
        <p:txBody>
          <a:bodyPr wrap="none" anchor="ctr"/>
          <a:lstStyle/>
          <a:p>
            <a:pPr algn="ctr" eaLnBrk="0" hangingPunct="0"/>
            <a:r>
              <a:rPr lang="en-US" sz="1400" i="1"/>
              <a:t>Subject key identifier</a:t>
            </a:r>
          </a:p>
        </p:txBody>
      </p:sp>
      <p:sp>
        <p:nvSpPr>
          <p:cNvPr id="82958" name="Rectangle 14"/>
          <p:cNvSpPr>
            <a:spLocks noChangeArrowheads="1"/>
          </p:cNvSpPr>
          <p:nvPr/>
        </p:nvSpPr>
        <p:spPr bwMode="auto">
          <a:xfrm>
            <a:off x="517525" y="4365625"/>
            <a:ext cx="3576638" cy="787400"/>
          </a:xfrm>
          <a:prstGeom prst="rect">
            <a:avLst/>
          </a:prstGeom>
          <a:noFill/>
          <a:ln w="19050">
            <a:solidFill>
              <a:schemeClr val="tx1"/>
            </a:solidFill>
            <a:miter lim="800000"/>
            <a:headEnd/>
            <a:tailEnd/>
          </a:ln>
        </p:spPr>
        <p:txBody>
          <a:bodyPr wrap="none" anchor="ctr"/>
          <a:lstStyle/>
          <a:p>
            <a:pPr algn="ctr" eaLnBrk="0" hangingPunct="0"/>
            <a:r>
              <a:rPr lang="en-US" sz="1400" i="1"/>
              <a:t>Extensions</a:t>
            </a:r>
            <a:endParaRPr lang="en-US" sz="1400"/>
          </a:p>
        </p:txBody>
      </p:sp>
      <p:sp>
        <p:nvSpPr>
          <p:cNvPr id="82959" name="Rectangle 15"/>
          <p:cNvSpPr>
            <a:spLocks noChangeArrowheads="1"/>
          </p:cNvSpPr>
          <p:nvPr/>
        </p:nvSpPr>
        <p:spPr bwMode="auto">
          <a:xfrm>
            <a:off x="517525" y="5153025"/>
            <a:ext cx="3576638" cy="698500"/>
          </a:xfrm>
          <a:prstGeom prst="rect">
            <a:avLst/>
          </a:prstGeom>
          <a:solidFill>
            <a:schemeClr val="tx2"/>
          </a:solidFill>
          <a:ln w="19050">
            <a:solidFill>
              <a:schemeClr val="tx1"/>
            </a:solidFill>
            <a:miter lim="800000"/>
            <a:headEnd/>
            <a:tailEnd/>
          </a:ln>
        </p:spPr>
        <p:txBody>
          <a:bodyPr wrap="none" anchor="ctr"/>
          <a:lstStyle/>
          <a:p>
            <a:pPr algn="ctr" eaLnBrk="0" hangingPunct="0"/>
            <a:r>
              <a:rPr lang="en-US" sz="1400" b="1" dirty="0">
                <a:solidFill>
                  <a:schemeClr val="bg1"/>
                </a:solidFill>
              </a:rPr>
              <a:t>CA Signature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fr-FR" smtClean="0"/>
              <a:t>Applications des certificats X509</a:t>
            </a:r>
          </a:p>
        </p:txBody>
      </p:sp>
      <p:sp>
        <p:nvSpPr>
          <p:cNvPr id="72707" name="Rectangle 12"/>
          <p:cNvSpPr>
            <a:spLocks noGrp="1" noChangeArrowheads="1"/>
          </p:cNvSpPr>
          <p:nvPr>
            <p:ph idx="1"/>
          </p:nvPr>
        </p:nvSpPr>
        <p:spPr>
          <a:xfrm>
            <a:off x="617538" y="1184275"/>
            <a:ext cx="8243887" cy="4681538"/>
          </a:xfrm>
        </p:spPr>
        <p:txBody>
          <a:bodyPr/>
          <a:lstStyle/>
          <a:p>
            <a:pPr eaLnBrk="1" hangingPunct="1"/>
            <a:r>
              <a:rPr lang="fr-FR" b="0" dirty="0" smtClean="0"/>
              <a:t> SSL/TLS</a:t>
            </a:r>
          </a:p>
          <a:p>
            <a:pPr lvl="1" eaLnBrk="1" hangingPunct="1"/>
            <a:r>
              <a:rPr lang="fr-FR" sz="2000" b="0" dirty="0" smtClean="0"/>
              <a:t>Secure Sockets Layer/Transport Layer Security</a:t>
            </a:r>
          </a:p>
          <a:p>
            <a:pPr lvl="1" eaLnBrk="1" hangingPunct="1"/>
            <a:r>
              <a:rPr lang="fr-FR" sz="2000" b="0" dirty="0" smtClean="0"/>
              <a:t>Sécurisation des échanges sur internet</a:t>
            </a:r>
          </a:p>
          <a:p>
            <a:pPr eaLnBrk="1" hangingPunct="1"/>
            <a:r>
              <a:rPr lang="fr-FR" b="0" dirty="0" err="1" smtClean="0"/>
              <a:t>IPSec</a:t>
            </a:r>
            <a:r>
              <a:rPr lang="fr-FR" b="0" dirty="0" smtClean="0"/>
              <a:t> (VPN)</a:t>
            </a:r>
          </a:p>
          <a:p>
            <a:pPr lvl="1" eaLnBrk="1" hangingPunct="1"/>
            <a:r>
              <a:rPr lang="fr-FR" sz="2000" b="0" dirty="0" smtClean="0"/>
              <a:t>Internet Protocol Security</a:t>
            </a:r>
          </a:p>
          <a:p>
            <a:pPr lvl="1" eaLnBrk="1" hangingPunct="1"/>
            <a:r>
              <a:rPr lang="fr-FR" sz="2000" b="0" dirty="0" smtClean="0"/>
              <a:t>Sécurisation des communications sur réseau IP</a:t>
            </a:r>
          </a:p>
          <a:p>
            <a:pPr eaLnBrk="1" hangingPunct="1"/>
            <a:r>
              <a:rPr lang="fr-FR" b="0" dirty="0" smtClean="0"/>
              <a:t>S/MIME</a:t>
            </a:r>
          </a:p>
          <a:p>
            <a:pPr lvl="1" eaLnBrk="1" hangingPunct="1"/>
            <a:r>
              <a:rPr lang="fr-FR" sz="2000" b="0" dirty="0" smtClean="0"/>
              <a:t>Secure / Multipurpose Internet Mail Extensions</a:t>
            </a:r>
          </a:p>
          <a:p>
            <a:pPr lvl="1" eaLnBrk="1" hangingPunct="1"/>
            <a:r>
              <a:rPr lang="fr-FR" sz="2000" b="0" dirty="0" smtClean="0"/>
              <a:t>Norme de cryptographie et de signature numérique de mail encapsulés en format MIME</a:t>
            </a:r>
            <a:endParaRPr lang="fr-FR" b="0" dirty="0" smtClean="0">
              <a:solidFill>
                <a:schemeClr val="tx2"/>
              </a:solidFill>
            </a:endParaRPr>
          </a:p>
        </p:txBody>
      </p:sp>
      <p:sp>
        <p:nvSpPr>
          <p:cNvPr id="5"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89723" y="1339402"/>
            <a:ext cx="7097712" cy="4479925"/>
          </a:xfrm>
        </p:spPr>
        <p:txBody>
          <a:bodyPr/>
          <a:lstStyle/>
          <a:p>
            <a:r>
              <a:rPr lang="fr-FR" dirty="0" smtClean="0"/>
              <a:t>SSL (Secure Socket Layer) et TLS (Transport </a:t>
            </a:r>
            <a:r>
              <a:rPr lang="fr-FR" dirty="0" err="1" smtClean="0"/>
              <a:t>Secured</a:t>
            </a:r>
            <a:r>
              <a:rPr lang="fr-FR" dirty="0" smtClean="0"/>
              <a:t> Layer) sont deux protocoles permettant de sécuriser les échanges de la couche application (HTTP, LDAP, etc.)</a:t>
            </a:r>
          </a:p>
          <a:p>
            <a:pPr lvl="1"/>
            <a:r>
              <a:rPr lang="fr-FR" dirty="0" smtClean="0"/>
              <a:t>SSLv1 &amp; SSLv2 (obsolètes)</a:t>
            </a:r>
          </a:p>
          <a:p>
            <a:pPr lvl="1"/>
            <a:r>
              <a:rPr lang="fr-FR" dirty="0" smtClean="0"/>
              <a:t>SSLv3 (déconseillé)</a:t>
            </a:r>
          </a:p>
          <a:p>
            <a:pPr lvl="1"/>
            <a:r>
              <a:rPr lang="fr-FR" dirty="0" smtClean="0"/>
              <a:t>TLS 1.0</a:t>
            </a:r>
          </a:p>
          <a:p>
            <a:pPr lvl="1"/>
            <a:r>
              <a:rPr lang="fr-FR" dirty="0" smtClean="0"/>
              <a:t>TLS 1.1 &amp; TLS 1.2 (recommandés mais…)</a:t>
            </a:r>
          </a:p>
          <a:p>
            <a:pPr lvl="1"/>
            <a:endParaRPr lang="fr-FR" dirty="0" smtClean="0"/>
          </a:p>
          <a:p>
            <a:r>
              <a:rPr lang="fr-FR" dirty="0" smtClean="0"/>
              <a:t>Ils permettent :</a:t>
            </a:r>
          </a:p>
          <a:p>
            <a:pPr lvl="1"/>
            <a:r>
              <a:rPr lang="fr-FR" dirty="0" smtClean="0"/>
              <a:t>L’authentification du serveur notamment mais aussi du client</a:t>
            </a:r>
          </a:p>
          <a:p>
            <a:pPr lvl="1"/>
            <a:r>
              <a:rPr lang="fr-FR" dirty="0" smtClean="0"/>
              <a:t>La confidentialité des échanges</a:t>
            </a:r>
          </a:p>
          <a:p>
            <a:pPr lvl="1"/>
            <a:r>
              <a:rPr lang="fr-FR" dirty="0" smtClean="0"/>
              <a:t>L’identification et l’intégrité des échanges</a:t>
            </a:r>
          </a:p>
        </p:txBody>
      </p:sp>
      <p:sp>
        <p:nvSpPr>
          <p:cNvPr id="4" name="Espace réservé du pied de page 3"/>
          <p:cNvSpPr>
            <a:spLocks noGrp="1"/>
          </p:cNvSpPr>
          <p:nvPr>
            <p:ph type="ftr" sz="quarter" idx="4294967295"/>
          </p:nvPr>
        </p:nvSpPr>
        <p:spPr>
          <a:xfrm>
            <a:off x="862013" y="6464300"/>
            <a:ext cx="1144587" cy="215900"/>
          </a:xfrm>
        </p:spPr>
        <p:txBody>
          <a:bodyPr/>
          <a:lstStyle/>
          <a:p>
            <a:pPr>
              <a:defRPr/>
            </a:pPr>
            <a:r>
              <a:rPr lang="fr-FR" smtClean="0"/>
              <a:t>PKI</a:t>
            </a:r>
            <a:endParaRPr lang="fr-FR"/>
          </a:p>
        </p:txBody>
      </p:sp>
      <p:sp>
        <p:nvSpPr>
          <p:cNvPr id="5" name="Rectangle 2"/>
          <p:cNvSpPr>
            <a:spLocks noGrp="1" noChangeArrowheads="1"/>
          </p:cNvSpPr>
          <p:nvPr>
            <p:ph type="title"/>
          </p:nvPr>
        </p:nvSpPr>
        <p:spPr>
          <a:xfrm>
            <a:off x="432000" y="180000"/>
            <a:ext cx="7096125" cy="486974"/>
          </a:xfrm>
        </p:spPr>
        <p:txBody>
          <a:bodyPr/>
          <a:lstStyle/>
          <a:p>
            <a:pPr eaLnBrk="1" hangingPunct="1"/>
            <a:r>
              <a:rPr lang="fr-FR" dirty="0" smtClean="0"/>
              <a:t>Applications des certificats X509 : SSL</a:t>
            </a:r>
          </a:p>
        </p:txBody>
      </p:sp>
    </p:spTree>
    <p:extLst>
      <p:ext uri="{BB962C8B-B14F-4D97-AF65-F5344CB8AC3E}">
        <p14:creationId xmlns:p14="http://schemas.microsoft.com/office/powerpoint/2010/main" val="817607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32000" y="180000"/>
            <a:ext cx="7096125" cy="486974"/>
          </a:xfrm>
        </p:spPr>
        <p:txBody>
          <a:bodyPr/>
          <a:lstStyle/>
          <a:p>
            <a:pPr eaLnBrk="1" hangingPunct="1"/>
            <a:r>
              <a:rPr lang="fr-FR" dirty="0" smtClean="0"/>
              <a:t>Applications des certificats X509 : SSL</a:t>
            </a:r>
          </a:p>
        </p:txBody>
      </p:sp>
      <p:sp>
        <p:nvSpPr>
          <p:cNvPr id="5"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grpSp>
        <p:nvGrpSpPr>
          <p:cNvPr id="7" name="Groupe 6"/>
          <p:cNvGrpSpPr/>
          <p:nvPr/>
        </p:nvGrpSpPr>
        <p:grpSpPr>
          <a:xfrm>
            <a:off x="2043946" y="2226647"/>
            <a:ext cx="1678207" cy="2800770"/>
            <a:chOff x="1645907" y="1226372"/>
            <a:chExt cx="1678207" cy="2800770"/>
          </a:xfrm>
        </p:grpSpPr>
        <p:grpSp>
          <p:nvGrpSpPr>
            <p:cNvPr id="6" name="Groupe 5"/>
            <p:cNvGrpSpPr/>
            <p:nvPr/>
          </p:nvGrpSpPr>
          <p:grpSpPr>
            <a:xfrm>
              <a:off x="1645917" y="1226372"/>
              <a:ext cx="1678195" cy="400110"/>
              <a:chOff x="1645917" y="1226372"/>
              <a:chExt cx="1678195" cy="400110"/>
            </a:xfrm>
          </p:grpSpPr>
          <p:sp>
            <p:nvSpPr>
              <p:cNvPr id="3" name="Rectangle 2"/>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4" name="ZoneTexte 3"/>
              <p:cNvSpPr txBox="1"/>
              <p:nvPr/>
            </p:nvSpPr>
            <p:spPr>
              <a:xfrm>
                <a:off x="1645917" y="1226372"/>
                <a:ext cx="1678193" cy="400110"/>
              </a:xfrm>
              <a:prstGeom prst="rect">
                <a:avLst/>
              </a:prstGeom>
              <a:noFill/>
              <a:ln>
                <a:solidFill>
                  <a:schemeClr val="tx1"/>
                </a:solidFill>
              </a:ln>
            </p:spPr>
            <p:txBody>
              <a:bodyPr wrap="square" rtlCol="0">
                <a:spAutoFit/>
              </a:bodyPr>
              <a:lstStyle/>
              <a:p>
                <a:pPr algn="ctr"/>
                <a:r>
                  <a:rPr lang="fr-FR" dirty="0" smtClean="0"/>
                  <a:t>Application</a:t>
                </a:r>
                <a:endParaRPr lang="fr-FR" dirty="0"/>
              </a:p>
            </p:txBody>
          </p:sp>
        </p:grpSp>
        <p:grpSp>
          <p:nvGrpSpPr>
            <p:cNvPr id="9" name="Groupe 8"/>
            <p:cNvGrpSpPr/>
            <p:nvPr/>
          </p:nvGrpSpPr>
          <p:grpSpPr>
            <a:xfrm>
              <a:off x="1645915" y="1626482"/>
              <a:ext cx="1678195" cy="400110"/>
              <a:chOff x="1645917" y="1226372"/>
              <a:chExt cx="1678195" cy="400110"/>
            </a:xfrm>
          </p:grpSpPr>
          <p:sp>
            <p:nvSpPr>
              <p:cNvPr id="10" name="Rectangle 9"/>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11" name="ZoneTexte 10"/>
              <p:cNvSpPr txBox="1"/>
              <p:nvPr/>
            </p:nvSpPr>
            <p:spPr>
              <a:xfrm>
                <a:off x="1645917" y="1226372"/>
                <a:ext cx="1678193" cy="400110"/>
              </a:xfrm>
              <a:prstGeom prst="rect">
                <a:avLst/>
              </a:prstGeom>
              <a:noFill/>
            </p:spPr>
            <p:txBody>
              <a:bodyPr wrap="square" rtlCol="0">
                <a:spAutoFit/>
              </a:bodyPr>
              <a:lstStyle/>
              <a:p>
                <a:pPr algn="ctr"/>
                <a:r>
                  <a:rPr lang="fr-FR" dirty="0" smtClean="0"/>
                  <a:t>Présentation</a:t>
                </a:r>
                <a:endParaRPr lang="fr-FR" dirty="0"/>
              </a:p>
            </p:txBody>
          </p:sp>
        </p:grpSp>
        <p:grpSp>
          <p:nvGrpSpPr>
            <p:cNvPr id="12" name="Groupe 11"/>
            <p:cNvGrpSpPr/>
            <p:nvPr/>
          </p:nvGrpSpPr>
          <p:grpSpPr>
            <a:xfrm>
              <a:off x="1645913" y="2026592"/>
              <a:ext cx="1678195" cy="400110"/>
              <a:chOff x="1645917" y="1226372"/>
              <a:chExt cx="1678195" cy="400110"/>
            </a:xfrm>
          </p:grpSpPr>
          <p:sp>
            <p:nvSpPr>
              <p:cNvPr id="13" name="Rectangle 12"/>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14" name="ZoneTexte 13"/>
              <p:cNvSpPr txBox="1"/>
              <p:nvPr/>
            </p:nvSpPr>
            <p:spPr>
              <a:xfrm>
                <a:off x="1645917" y="1226372"/>
                <a:ext cx="1678193" cy="400110"/>
              </a:xfrm>
              <a:prstGeom prst="rect">
                <a:avLst/>
              </a:prstGeom>
              <a:noFill/>
            </p:spPr>
            <p:txBody>
              <a:bodyPr wrap="square" rtlCol="0">
                <a:spAutoFit/>
              </a:bodyPr>
              <a:lstStyle/>
              <a:p>
                <a:pPr algn="ctr"/>
                <a:r>
                  <a:rPr lang="fr-FR" dirty="0" smtClean="0"/>
                  <a:t>Session</a:t>
                </a:r>
                <a:endParaRPr lang="fr-FR" dirty="0"/>
              </a:p>
            </p:txBody>
          </p:sp>
        </p:grpSp>
        <p:grpSp>
          <p:nvGrpSpPr>
            <p:cNvPr id="15" name="Groupe 14"/>
            <p:cNvGrpSpPr/>
            <p:nvPr/>
          </p:nvGrpSpPr>
          <p:grpSpPr>
            <a:xfrm>
              <a:off x="1645911" y="2426702"/>
              <a:ext cx="1678195" cy="400110"/>
              <a:chOff x="1645917" y="1226372"/>
              <a:chExt cx="1678195" cy="400110"/>
            </a:xfrm>
          </p:grpSpPr>
          <p:sp>
            <p:nvSpPr>
              <p:cNvPr id="16" name="Rectangle 15"/>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17" name="ZoneTexte 16"/>
              <p:cNvSpPr txBox="1"/>
              <p:nvPr/>
            </p:nvSpPr>
            <p:spPr>
              <a:xfrm>
                <a:off x="1645917" y="1226372"/>
                <a:ext cx="1678193" cy="400110"/>
              </a:xfrm>
              <a:prstGeom prst="rect">
                <a:avLst/>
              </a:prstGeom>
              <a:noFill/>
            </p:spPr>
            <p:txBody>
              <a:bodyPr wrap="square" rtlCol="0">
                <a:spAutoFit/>
              </a:bodyPr>
              <a:lstStyle/>
              <a:p>
                <a:pPr algn="ctr"/>
                <a:r>
                  <a:rPr lang="fr-FR" dirty="0" smtClean="0"/>
                  <a:t>Transport</a:t>
                </a:r>
                <a:endParaRPr lang="fr-FR" dirty="0"/>
              </a:p>
            </p:txBody>
          </p:sp>
        </p:grpSp>
        <p:grpSp>
          <p:nvGrpSpPr>
            <p:cNvPr id="18" name="Groupe 17"/>
            <p:cNvGrpSpPr/>
            <p:nvPr/>
          </p:nvGrpSpPr>
          <p:grpSpPr>
            <a:xfrm>
              <a:off x="1645909" y="2826812"/>
              <a:ext cx="1678195" cy="400110"/>
              <a:chOff x="1645917" y="1226372"/>
              <a:chExt cx="1678195" cy="400110"/>
            </a:xfrm>
          </p:grpSpPr>
          <p:sp>
            <p:nvSpPr>
              <p:cNvPr id="19" name="Rectangle 18"/>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20" name="ZoneTexte 19"/>
              <p:cNvSpPr txBox="1"/>
              <p:nvPr/>
            </p:nvSpPr>
            <p:spPr>
              <a:xfrm>
                <a:off x="1645917" y="1226372"/>
                <a:ext cx="1678193" cy="400110"/>
              </a:xfrm>
              <a:prstGeom prst="rect">
                <a:avLst/>
              </a:prstGeom>
              <a:noFill/>
            </p:spPr>
            <p:txBody>
              <a:bodyPr wrap="square" rtlCol="0">
                <a:spAutoFit/>
              </a:bodyPr>
              <a:lstStyle/>
              <a:p>
                <a:pPr algn="ctr"/>
                <a:r>
                  <a:rPr lang="fr-FR" dirty="0" smtClean="0"/>
                  <a:t>Réseau</a:t>
                </a:r>
                <a:endParaRPr lang="fr-FR" dirty="0"/>
              </a:p>
            </p:txBody>
          </p:sp>
        </p:grpSp>
        <p:grpSp>
          <p:nvGrpSpPr>
            <p:cNvPr id="21" name="Groupe 20"/>
            <p:cNvGrpSpPr/>
            <p:nvPr/>
          </p:nvGrpSpPr>
          <p:grpSpPr>
            <a:xfrm>
              <a:off x="1645919" y="3226922"/>
              <a:ext cx="1678195" cy="400110"/>
              <a:chOff x="1645917" y="1226372"/>
              <a:chExt cx="1678195" cy="400110"/>
            </a:xfrm>
          </p:grpSpPr>
          <p:sp>
            <p:nvSpPr>
              <p:cNvPr id="22" name="Rectangle 21"/>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23" name="ZoneTexte 22"/>
              <p:cNvSpPr txBox="1"/>
              <p:nvPr/>
            </p:nvSpPr>
            <p:spPr>
              <a:xfrm>
                <a:off x="1645917" y="1226372"/>
                <a:ext cx="1678193" cy="400110"/>
              </a:xfrm>
              <a:prstGeom prst="rect">
                <a:avLst/>
              </a:prstGeom>
              <a:noFill/>
            </p:spPr>
            <p:txBody>
              <a:bodyPr wrap="square" rtlCol="0">
                <a:spAutoFit/>
              </a:bodyPr>
              <a:lstStyle/>
              <a:p>
                <a:pPr algn="ctr"/>
                <a:r>
                  <a:rPr lang="fr-FR" dirty="0" smtClean="0"/>
                  <a:t>Liaison</a:t>
                </a:r>
                <a:endParaRPr lang="fr-FR" dirty="0"/>
              </a:p>
            </p:txBody>
          </p:sp>
        </p:grpSp>
        <p:grpSp>
          <p:nvGrpSpPr>
            <p:cNvPr id="24" name="Groupe 23"/>
            <p:cNvGrpSpPr/>
            <p:nvPr/>
          </p:nvGrpSpPr>
          <p:grpSpPr>
            <a:xfrm>
              <a:off x="1645907" y="3627032"/>
              <a:ext cx="1678195" cy="400110"/>
              <a:chOff x="1645917" y="1226372"/>
              <a:chExt cx="1678195" cy="400110"/>
            </a:xfrm>
          </p:grpSpPr>
          <p:sp>
            <p:nvSpPr>
              <p:cNvPr id="25" name="Rectangle 24"/>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26" name="ZoneTexte 25"/>
              <p:cNvSpPr txBox="1"/>
              <p:nvPr/>
            </p:nvSpPr>
            <p:spPr>
              <a:xfrm>
                <a:off x="1645917" y="1226372"/>
                <a:ext cx="1678193" cy="400110"/>
              </a:xfrm>
              <a:prstGeom prst="rect">
                <a:avLst/>
              </a:prstGeom>
              <a:noFill/>
            </p:spPr>
            <p:txBody>
              <a:bodyPr wrap="square" rtlCol="0">
                <a:spAutoFit/>
              </a:bodyPr>
              <a:lstStyle/>
              <a:p>
                <a:pPr algn="ctr"/>
                <a:r>
                  <a:rPr lang="fr-FR" dirty="0" smtClean="0"/>
                  <a:t>Physique</a:t>
                </a:r>
                <a:endParaRPr lang="fr-FR" dirty="0"/>
              </a:p>
            </p:txBody>
          </p:sp>
        </p:grpSp>
      </p:grpSp>
      <p:grpSp>
        <p:nvGrpSpPr>
          <p:cNvPr id="29" name="Groupe 28"/>
          <p:cNvGrpSpPr/>
          <p:nvPr/>
        </p:nvGrpSpPr>
        <p:grpSpPr>
          <a:xfrm>
            <a:off x="5047145" y="3026867"/>
            <a:ext cx="1678195" cy="400110"/>
            <a:chOff x="1645917" y="1226372"/>
            <a:chExt cx="1678195" cy="400110"/>
          </a:xfrm>
          <a:solidFill>
            <a:schemeClr val="tx2">
              <a:lumMod val="40000"/>
              <a:lumOff val="60000"/>
            </a:schemeClr>
          </a:solidFill>
        </p:grpSpPr>
        <p:sp>
          <p:nvSpPr>
            <p:cNvPr id="48" name="Rectangle 47"/>
            <p:cNvSpPr/>
            <p:nvPr/>
          </p:nvSpPr>
          <p:spPr bwMode="auto">
            <a:xfrm>
              <a:off x="1645919" y="1226372"/>
              <a:ext cx="1678193" cy="40011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49" name="ZoneTexte 48"/>
            <p:cNvSpPr txBox="1"/>
            <p:nvPr/>
          </p:nvSpPr>
          <p:spPr>
            <a:xfrm>
              <a:off x="1645917" y="1226372"/>
              <a:ext cx="1678193" cy="400110"/>
            </a:xfrm>
            <a:prstGeom prst="rect">
              <a:avLst/>
            </a:prstGeom>
            <a:grpFill/>
            <a:ln>
              <a:solidFill>
                <a:schemeClr val="tx1"/>
              </a:solidFill>
            </a:ln>
          </p:spPr>
          <p:txBody>
            <a:bodyPr wrap="square" rtlCol="0">
              <a:spAutoFit/>
            </a:bodyPr>
            <a:lstStyle/>
            <a:p>
              <a:pPr algn="ctr"/>
              <a:r>
                <a:rPr lang="fr-FR" b="1" dirty="0" smtClean="0"/>
                <a:t>SSL-TLS</a:t>
              </a:r>
              <a:endParaRPr lang="fr-FR" b="1" dirty="0"/>
            </a:p>
          </p:txBody>
        </p:sp>
      </p:grpSp>
      <p:grpSp>
        <p:nvGrpSpPr>
          <p:cNvPr id="32" name="Groupe 31"/>
          <p:cNvGrpSpPr/>
          <p:nvPr/>
        </p:nvGrpSpPr>
        <p:grpSpPr>
          <a:xfrm>
            <a:off x="5047149" y="3426977"/>
            <a:ext cx="1678195" cy="400110"/>
            <a:chOff x="1645917" y="1226372"/>
            <a:chExt cx="1678195" cy="400110"/>
          </a:xfrm>
        </p:grpSpPr>
        <p:sp>
          <p:nvSpPr>
            <p:cNvPr id="42" name="Rectangle 41"/>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43" name="ZoneTexte 42"/>
            <p:cNvSpPr txBox="1"/>
            <p:nvPr/>
          </p:nvSpPr>
          <p:spPr>
            <a:xfrm>
              <a:off x="1645917" y="1226372"/>
              <a:ext cx="1678193" cy="400110"/>
            </a:xfrm>
            <a:prstGeom prst="rect">
              <a:avLst/>
            </a:prstGeom>
            <a:noFill/>
          </p:spPr>
          <p:txBody>
            <a:bodyPr wrap="square" rtlCol="0">
              <a:spAutoFit/>
            </a:bodyPr>
            <a:lstStyle/>
            <a:p>
              <a:pPr algn="ctr"/>
              <a:r>
                <a:rPr lang="fr-FR" dirty="0" smtClean="0"/>
                <a:t>Transport</a:t>
              </a:r>
              <a:endParaRPr lang="fr-FR" dirty="0"/>
            </a:p>
          </p:txBody>
        </p:sp>
      </p:grpSp>
      <p:grpSp>
        <p:nvGrpSpPr>
          <p:cNvPr id="33" name="Groupe 32"/>
          <p:cNvGrpSpPr/>
          <p:nvPr/>
        </p:nvGrpSpPr>
        <p:grpSpPr>
          <a:xfrm>
            <a:off x="5047147" y="3827087"/>
            <a:ext cx="1678195" cy="400110"/>
            <a:chOff x="1645917" y="1226372"/>
            <a:chExt cx="1678195" cy="400110"/>
          </a:xfrm>
        </p:grpSpPr>
        <p:sp>
          <p:nvSpPr>
            <p:cNvPr id="40" name="Rectangle 39"/>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41" name="ZoneTexte 40"/>
            <p:cNvSpPr txBox="1"/>
            <p:nvPr/>
          </p:nvSpPr>
          <p:spPr>
            <a:xfrm>
              <a:off x="1645917" y="1226372"/>
              <a:ext cx="1678193" cy="400110"/>
            </a:xfrm>
            <a:prstGeom prst="rect">
              <a:avLst/>
            </a:prstGeom>
            <a:noFill/>
          </p:spPr>
          <p:txBody>
            <a:bodyPr wrap="square" rtlCol="0">
              <a:spAutoFit/>
            </a:bodyPr>
            <a:lstStyle/>
            <a:p>
              <a:pPr algn="ctr"/>
              <a:r>
                <a:rPr lang="fr-FR" dirty="0" smtClean="0"/>
                <a:t>Internet</a:t>
              </a:r>
              <a:endParaRPr lang="fr-FR" dirty="0"/>
            </a:p>
          </p:txBody>
        </p:sp>
      </p:grpSp>
      <p:grpSp>
        <p:nvGrpSpPr>
          <p:cNvPr id="34" name="Groupe 33"/>
          <p:cNvGrpSpPr/>
          <p:nvPr/>
        </p:nvGrpSpPr>
        <p:grpSpPr>
          <a:xfrm>
            <a:off x="5047157" y="4227197"/>
            <a:ext cx="1678195" cy="800220"/>
            <a:chOff x="1645917" y="1226372"/>
            <a:chExt cx="1678195" cy="400110"/>
          </a:xfrm>
        </p:grpSpPr>
        <p:sp>
          <p:nvSpPr>
            <p:cNvPr id="38" name="Rectangle 37"/>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39" name="ZoneTexte 38"/>
            <p:cNvSpPr txBox="1"/>
            <p:nvPr/>
          </p:nvSpPr>
          <p:spPr>
            <a:xfrm>
              <a:off x="1645917" y="1226372"/>
              <a:ext cx="1678193" cy="400110"/>
            </a:xfrm>
            <a:prstGeom prst="rect">
              <a:avLst/>
            </a:prstGeom>
            <a:noFill/>
          </p:spPr>
          <p:txBody>
            <a:bodyPr wrap="square" rtlCol="0">
              <a:spAutoFit/>
            </a:bodyPr>
            <a:lstStyle/>
            <a:p>
              <a:pPr algn="ctr"/>
              <a:endParaRPr lang="fr-FR" dirty="0"/>
            </a:p>
          </p:txBody>
        </p:sp>
      </p:grpSp>
      <p:sp>
        <p:nvSpPr>
          <p:cNvPr id="8" name="Rectangle 7"/>
          <p:cNvSpPr/>
          <p:nvPr/>
        </p:nvSpPr>
        <p:spPr>
          <a:xfrm>
            <a:off x="5047147" y="4448394"/>
            <a:ext cx="1678193" cy="400110"/>
          </a:xfrm>
          <a:prstGeom prst="rect">
            <a:avLst/>
          </a:prstGeom>
        </p:spPr>
        <p:txBody>
          <a:bodyPr wrap="square">
            <a:spAutoFit/>
          </a:bodyPr>
          <a:lstStyle/>
          <a:p>
            <a:pPr algn="ctr"/>
            <a:r>
              <a:rPr lang="fr-FR" dirty="0" smtClean="0"/>
              <a:t>Réseau</a:t>
            </a:r>
            <a:endParaRPr lang="fr-FR" dirty="0"/>
          </a:p>
        </p:txBody>
      </p:sp>
      <p:grpSp>
        <p:nvGrpSpPr>
          <p:cNvPr id="53" name="Groupe 52"/>
          <p:cNvGrpSpPr/>
          <p:nvPr/>
        </p:nvGrpSpPr>
        <p:grpSpPr>
          <a:xfrm>
            <a:off x="2043960" y="1357070"/>
            <a:ext cx="1678195" cy="400110"/>
            <a:chOff x="1645917" y="1226372"/>
            <a:chExt cx="1678195" cy="400110"/>
          </a:xfrm>
        </p:grpSpPr>
        <p:sp>
          <p:nvSpPr>
            <p:cNvPr id="54" name="Rectangle 53"/>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55" name="ZoneTexte 54"/>
            <p:cNvSpPr txBox="1"/>
            <p:nvPr/>
          </p:nvSpPr>
          <p:spPr>
            <a:xfrm>
              <a:off x="1645917" y="1226372"/>
              <a:ext cx="1678193" cy="400110"/>
            </a:xfrm>
            <a:prstGeom prst="rect">
              <a:avLst/>
            </a:prstGeom>
            <a:noFill/>
          </p:spPr>
          <p:txBody>
            <a:bodyPr wrap="square" rtlCol="0">
              <a:spAutoFit/>
            </a:bodyPr>
            <a:lstStyle/>
            <a:p>
              <a:pPr algn="ctr"/>
              <a:r>
                <a:rPr lang="fr-FR" b="1" dirty="0" smtClean="0"/>
                <a:t>Modèle OSI</a:t>
              </a:r>
              <a:endParaRPr lang="fr-FR" b="1" dirty="0"/>
            </a:p>
          </p:txBody>
        </p:sp>
      </p:grpSp>
      <p:grpSp>
        <p:nvGrpSpPr>
          <p:cNvPr id="56" name="Groupe 55"/>
          <p:cNvGrpSpPr/>
          <p:nvPr/>
        </p:nvGrpSpPr>
        <p:grpSpPr>
          <a:xfrm>
            <a:off x="5047159" y="1357070"/>
            <a:ext cx="1678195" cy="400110"/>
            <a:chOff x="1645917" y="1226372"/>
            <a:chExt cx="1678195" cy="400110"/>
          </a:xfrm>
        </p:grpSpPr>
        <p:sp>
          <p:nvSpPr>
            <p:cNvPr id="57" name="Rectangle 56"/>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58" name="ZoneTexte 57"/>
            <p:cNvSpPr txBox="1"/>
            <p:nvPr/>
          </p:nvSpPr>
          <p:spPr>
            <a:xfrm>
              <a:off x="1645917" y="1226372"/>
              <a:ext cx="1678193" cy="400110"/>
            </a:xfrm>
            <a:prstGeom prst="rect">
              <a:avLst/>
            </a:prstGeom>
            <a:noFill/>
          </p:spPr>
          <p:txBody>
            <a:bodyPr wrap="square" rtlCol="0">
              <a:spAutoFit/>
            </a:bodyPr>
            <a:lstStyle/>
            <a:p>
              <a:pPr algn="ctr"/>
              <a:r>
                <a:rPr lang="fr-FR" b="1" dirty="0" smtClean="0"/>
                <a:t>TCP/IP</a:t>
              </a:r>
              <a:endParaRPr lang="fr-FR" b="1" dirty="0"/>
            </a:p>
          </p:txBody>
        </p:sp>
      </p:grpSp>
      <p:grpSp>
        <p:nvGrpSpPr>
          <p:cNvPr id="59" name="Groupe 58"/>
          <p:cNvGrpSpPr/>
          <p:nvPr/>
        </p:nvGrpSpPr>
        <p:grpSpPr>
          <a:xfrm>
            <a:off x="1430760" y="2226647"/>
            <a:ext cx="613186" cy="2800770"/>
            <a:chOff x="1645907" y="1226372"/>
            <a:chExt cx="1678207" cy="2800770"/>
          </a:xfrm>
        </p:grpSpPr>
        <p:grpSp>
          <p:nvGrpSpPr>
            <p:cNvPr id="60" name="Groupe 59"/>
            <p:cNvGrpSpPr/>
            <p:nvPr/>
          </p:nvGrpSpPr>
          <p:grpSpPr>
            <a:xfrm>
              <a:off x="1645917" y="1226372"/>
              <a:ext cx="1678195" cy="400110"/>
              <a:chOff x="1645917" y="1226372"/>
              <a:chExt cx="1678195" cy="400110"/>
            </a:xfrm>
          </p:grpSpPr>
          <p:sp>
            <p:nvSpPr>
              <p:cNvPr id="79" name="Rectangle 78"/>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80" name="ZoneTexte 79"/>
              <p:cNvSpPr txBox="1"/>
              <p:nvPr/>
            </p:nvSpPr>
            <p:spPr>
              <a:xfrm>
                <a:off x="1645917" y="1226372"/>
                <a:ext cx="1678193" cy="400110"/>
              </a:xfrm>
              <a:prstGeom prst="rect">
                <a:avLst/>
              </a:prstGeom>
              <a:noFill/>
            </p:spPr>
            <p:txBody>
              <a:bodyPr wrap="square" rtlCol="0">
                <a:spAutoFit/>
              </a:bodyPr>
              <a:lstStyle/>
              <a:p>
                <a:pPr algn="ctr"/>
                <a:r>
                  <a:rPr lang="fr-FR" dirty="0" smtClean="0"/>
                  <a:t>7</a:t>
                </a:r>
                <a:endParaRPr lang="fr-FR" dirty="0"/>
              </a:p>
            </p:txBody>
          </p:sp>
        </p:grpSp>
        <p:grpSp>
          <p:nvGrpSpPr>
            <p:cNvPr id="61" name="Groupe 60"/>
            <p:cNvGrpSpPr/>
            <p:nvPr/>
          </p:nvGrpSpPr>
          <p:grpSpPr>
            <a:xfrm>
              <a:off x="1645915" y="1626482"/>
              <a:ext cx="1678195" cy="400110"/>
              <a:chOff x="1645917" y="1226372"/>
              <a:chExt cx="1678195" cy="400110"/>
            </a:xfrm>
          </p:grpSpPr>
          <p:sp>
            <p:nvSpPr>
              <p:cNvPr id="77" name="Rectangle 76"/>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78" name="ZoneTexte 77"/>
              <p:cNvSpPr txBox="1"/>
              <p:nvPr/>
            </p:nvSpPr>
            <p:spPr>
              <a:xfrm>
                <a:off x="1645917" y="1226372"/>
                <a:ext cx="1678193" cy="400110"/>
              </a:xfrm>
              <a:prstGeom prst="rect">
                <a:avLst/>
              </a:prstGeom>
              <a:noFill/>
            </p:spPr>
            <p:txBody>
              <a:bodyPr wrap="square" rtlCol="0">
                <a:spAutoFit/>
              </a:bodyPr>
              <a:lstStyle/>
              <a:p>
                <a:pPr algn="ctr"/>
                <a:r>
                  <a:rPr lang="fr-FR" dirty="0" smtClean="0"/>
                  <a:t>6</a:t>
                </a:r>
                <a:endParaRPr lang="fr-FR" dirty="0"/>
              </a:p>
            </p:txBody>
          </p:sp>
        </p:grpSp>
        <p:grpSp>
          <p:nvGrpSpPr>
            <p:cNvPr id="62" name="Groupe 61"/>
            <p:cNvGrpSpPr/>
            <p:nvPr/>
          </p:nvGrpSpPr>
          <p:grpSpPr>
            <a:xfrm>
              <a:off x="1645913" y="2026592"/>
              <a:ext cx="1678195" cy="400110"/>
              <a:chOff x="1645917" y="1226372"/>
              <a:chExt cx="1678195" cy="400110"/>
            </a:xfrm>
          </p:grpSpPr>
          <p:sp>
            <p:nvSpPr>
              <p:cNvPr id="75" name="Rectangle 74"/>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76" name="ZoneTexte 75"/>
              <p:cNvSpPr txBox="1"/>
              <p:nvPr/>
            </p:nvSpPr>
            <p:spPr>
              <a:xfrm>
                <a:off x="1645917" y="1226372"/>
                <a:ext cx="1678193" cy="400110"/>
              </a:xfrm>
              <a:prstGeom prst="rect">
                <a:avLst/>
              </a:prstGeom>
              <a:noFill/>
            </p:spPr>
            <p:txBody>
              <a:bodyPr wrap="square" rtlCol="0">
                <a:spAutoFit/>
              </a:bodyPr>
              <a:lstStyle/>
              <a:p>
                <a:pPr algn="ctr"/>
                <a:r>
                  <a:rPr lang="fr-FR" dirty="0" smtClean="0"/>
                  <a:t>5</a:t>
                </a:r>
                <a:endParaRPr lang="fr-FR" dirty="0"/>
              </a:p>
            </p:txBody>
          </p:sp>
        </p:grpSp>
        <p:grpSp>
          <p:nvGrpSpPr>
            <p:cNvPr id="63" name="Groupe 62"/>
            <p:cNvGrpSpPr/>
            <p:nvPr/>
          </p:nvGrpSpPr>
          <p:grpSpPr>
            <a:xfrm>
              <a:off x="1645911" y="2426702"/>
              <a:ext cx="1678195" cy="400110"/>
              <a:chOff x="1645917" y="1226372"/>
              <a:chExt cx="1678195" cy="400110"/>
            </a:xfrm>
          </p:grpSpPr>
          <p:sp>
            <p:nvSpPr>
              <p:cNvPr id="73" name="Rectangle 72"/>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74" name="ZoneTexte 73"/>
              <p:cNvSpPr txBox="1"/>
              <p:nvPr/>
            </p:nvSpPr>
            <p:spPr>
              <a:xfrm>
                <a:off x="1645917" y="1226372"/>
                <a:ext cx="1678193" cy="400110"/>
              </a:xfrm>
              <a:prstGeom prst="rect">
                <a:avLst/>
              </a:prstGeom>
              <a:noFill/>
            </p:spPr>
            <p:txBody>
              <a:bodyPr wrap="square" rtlCol="0">
                <a:spAutoFit/>
              </a:bodyPr>
              <a:lstStyle/>
              <a:p>
                <a:pPr algn="ctr"/>
                <a:r>
                  <a:rPr lang="fr-FR" dirty="0" smtClean="0"/>
                  <a:t>4</a:t>
                </a:r>
                <a:endParaRPr lang="fr-FR" dirty="0"/>
              </a:p>
            </p:txBody>
          </p:sp>
        </p:grpSp>
        <p:grpSp>
          <p:nvGrpSpPr>
            <p:cNvPr id="64" name="Groupe 63"/>
            <p:cNvGrpSpPr/>
            <p:nvPr/>
          </p:nvGrpSpPr>
          <p:grpSpPr>
            <a:xfrm>
              <a:off x="1645909" y="2826812"/>
              <a:ext cx="1678195" cy="400110"/>
              <a:chOff x="1645917" y="1226372"/>
              <a:chExt cx="1678195" cy="400110"/>
            </a:xfrm>
          </p:grpSpPr>
          <p:sp>
            <p:nvSpPr>
              <p:cNvPr id="71" name="Rectangle 70"/>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72" name="ZoneTexte 71"/>
              <p:cNvSpPr txBox="1"/>
              <p:nvPr/>
            </p:nvSpPr>
            <p:spPr>
              <a:xfrm>
                <a:off x="1645917" y="1226372"/>
                <a:ext cx="1678193" cy="400110"/>
              </a:xfrm>
              <a:prstGeom prst="rect">
                <a:avLst/>
              </a:prstGeom>
              <a:noFill/>
            </p:spPr>
            <p:txBody>
              <a:bodyPr wrap="square" rtlCol="0">
                <a:spAutoFit/>
              </a:bodyPr>
              <a:lstStyle/>
              <a:p>
                <a:pPr algn="ctr"/>
                <a:r>
                  <a:rPr lang="fr-FR" dirty="0" smtClean="0"/>
                  <a:t>3</a:t>
                </a:r>
                <a:endParaRPr lang="fr-FR" dirty="0"/>
              </a:p>
            </p:txBody>
          </p:sp>
        </p:grpSp>
        <p:grpSp>
          <p:nvGrpSpPr>
            <p:cNvPr id="65" name="Groupe 64"/>
            <p:cNvGrpSpPr/>
            <p:nvPr/>
          </p:nvGrpSpPr>
          <p:grpSpPr>
            <a:xfrm>
              <a:off x="1645919" y="3226922"/>
              <a:ext cx="1678195" cy="400110"/>
              <a:chOff x="1645917" y="1226372"/>
              <a:chExt cx="1678195" cy="400110"/>
            </a:xfrm>
          </p:grpSpPr>
          <p:sp>
            <p:nvSpPr>
              <p:cNvPr id="69" name="Rectangle 68"/>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70" name="ZoneTexte 69"/>
              <p:cNvSpPr txBox="1"/>
              <p:nvPr/>
            </p:nvSpPr>
            <p:spPr>
              <a:xfrm>
                <a:off x="1645917" y="1226372"/>
                <a:ext cx="1678193" cy="400110"/>
              </a:xfrm>
              <a:prstGeom prst="rect">
                <a:avLst/>
              </a:prstGeom>
              <a:noFill/>
            </p:spPr>
            <p:txBody>
              <a:bodyPr wrap="square" rtlCol="0">
                <a:spAutoFit/>
              </a:bodyPr>
              <a:lstStyle/>
              <a:p>
                <a:pPr algn="ctr"/>
                <a:r>
                  <a:rPr lang="fr-FR" dirty="0" smtClean="0"/>
                  <a:t>2</a:t>
                </a:r>
                <a:endParaRPr lang="fr-FR" dirty="0"/>
              </a:p>
            </p:txBody>
          </p:sp>
        </p:grpSp>
        <p:grpSp>
          <p:nvGrpSpPr>
            <p:cNvPr id="66" name="Groupe 65"/>
            <p:cNvGrpSpPr/>
            <p:nvPr/>
          </p:nvGrpSpPr>
          <p:grpSpPr>
            <a:xfrm>
              <a:off x="1645907" y="3627032"/>
              <a:ext cx="1678195" cy="400110"/>
              <a:chOff x="1645917" y="1226372"/>
              <a:chExt cx="1678195" cy="400110"/>
            </a:xfrm>
          </p:grpSpPr>
          <p:sp>
            <p:nvSpPr>
              <p:cNvPr id="67" name="Rectangle 66"/>
              <p:cNvSpPr/>
              <p:nvPr/>
            </p:nvSpPr>
            <p:spPr bwMode="auto">
              <a:xfrm>
                <a:off x="1645919" y="1226372"/>
                <a:ext cx="1678193" cy="40011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68" name="ZoneTexte 67"/>
              <p:cNvSpPr txBox="1"/>
              <p:nvPr/>
            </p:nvSpPr>
            <p:spPr>
              <a:xfrm>
                <a:off x="1645917" y="1226372"/>
                <a:ext cx="1678193" cy="400110"/>
              </a:xfrm>
              <a:prstGeom prst="rect">
                <a:avLst/>
              </a:prstGeom>
              <a:noFill/>
            </p:spPr>
            <p:txBody>
              <a:bodyPr wrap="square" rtlCol="0">
                <a:spAutoFit/>
              </a:bodyPr>
              <a:lstStyle/>
              <a:p>
                <a:pPr algn="ctr"/>
                <a:r>
                  <a:rPr lang="fr-FR" dirty="0" smtClean="0"/>
                  <a:t>1</a:t>
                </a:r>
                <a:endParaRPr lang="fr-FR" dirty="0"/>
              </a:p>
            </p:txBody>
          </p:sp>
        </p:grpSp>
      </p:grpSp>
      <p:cxnSp>
        <p:nvCxnSpPr>
          <p:cNvPr id="73732" name="Connecteur droit avec flèche 73731"/>
          <p:cNvCxnSpPr/>
          <p:nvPr/>
        </p:nvCxnSpPr>
        <p:spPr bwMode="auto">
          <a:xfrm>
            <a:off x="3948057" y="3228627"/>
            <a:ext cx="925157" cy="0"/>
          </a:xfrm>
          <a:prstGeom prst="straightConnector1">
            <a:avLst/>
          </a:prstGeom>
          <a:solidFill>
            <a:schemeClr val="accent1"/>
          </a:solidFill>
          <a:ln w="9525" cap="flat" cmpd="sng" algn="ctr">
            <a:solidFill>
              <a:schemeClr val="tx1"/>
            </a:solidFill>
            <a:prstDash val="solid"/>
            <a:round/>
            <a:headEnd type="arrow" w="med" len="med"/>
            <a:tailEnd type="arrow"/>
          </a:ln>
          <a:effectLst/>
        </p:spPr>
      </p:cxnSp>
      <p:grpSp>
        <p:nvGrpSpPr>
          <p:cNvPr id="85" name="Groupe 84"/>
          <p:cNvGrpSpPr/>
          <p:nvPr/>
        </p:nvGrpSpPr>
        <p:grpSpPr>
          <a:xfrm>
            <a:off x="5047161" y="2226647"/>
            <a:ext cx="1678195" cy="400110"/>
            <a:chOff x="1645917" y="1226372"/>
            <a:chExt cx="1678195" cy="400110"/>
          </a:xfrm>
          <a:noFill/>
        </p:grpSpPr>
        <p:sp>
          <p:nvSpPr>
            <p:cNvPr id="86" name="Rectangle 85"/>
            <p:cNvSpPr/>
            <p:nvPr/>
          </p:nvSpPr>
          <p:spPr bwMode="auto">
            <a:xfrm>
              <a:off x="1645919" y="1226372"/>
              <a:ext cx="1678193" cy="40011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87" name="ZoneTexte 86"/>
            <p:cNvSpPr txBox="1"/>
            <p:nvPr/>
          </p:nvSpPr>
          <p:spPr>
            <a:xfrm>
              <a:off x="1645917" y="1226372"/>
              <a:ext cx="1678193" cy="400110"/>
            </a:xfrm>
            <a:prstGeom prst="rect">
              <a:avLst/>
            </a:prstGeom>
            <a:grpFill/>
            <a:ln>
              <a:solidFill>
                <a:schemeClr val="tx1"/>
              </a:solidFill>
            </a:ln>
          </p:spPr>
          <p:txBody>
            <a:bodyPr wrap="square" rtlCol="0">
              <a:spAutoFit/>
            </a:bodyPr>
            <a:lstStyle/>
            <a:p>
              <a:pPr algn="ctr"/>
              <a:r>
                <a:rPr lang="fr-FR" dirty="0" smtClean="0"/>
                <a:t>Application</a:t>
              </a:r>
              <a:endParaRPr lang="fr-FR" dirty="0"/>
            </a:p>
          </p:txBody>
        </p:sp>
      </p:grpSp>
      <p:cxnSp>
        <p:nvCxnSpPr>
          <p:cNvPr id="73740" name="Connecteur droit avec flèche 73739"/>
          <p:cNvCxnSpPr>
            <a:endCxn id="86" idx="2"/>
          </p:cNvCxnSpPr>
          <p:nvPr/>
        </p:nvCxnSpPr>
        <p:spPr bwMode="auto">
          <a:xfrm flipV="1">
            <a:off x="5886259" y="2626757"/>
            <a:ext cx="1" cy="31008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32000" y="180000"/>
            <a:ext cx="7096125" cy="486974"/>
          </a:xfrm>
        </p:spPr>
        <p:txBody>
          <a:bodyPr/>
          <a:lstStyle/>
          <a:p>
            <a:pPr eaLnBrk="1" hangingPunct="1"/>
            <a:r>
              <a:rPr lang="fr-FR" dirty="0" smtClean="0"/>
              <a:t>Applications des certificats X509 : SSL</a:t>
            </a:r>
          </a:p>
        </p:txBody>
      </p:sp>
      <p:sp>
        <p:nvSpPr>
          <p:cNvPr id="5"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graphicFrame>
        <p:nvGraphicFramePr>
          <p:cNvPr id="2" name="Objet 1"/>
          <p:cNvGraphicFramePr>
            <a:graphicFrameLocks noChangeAspect="1"/>
          </p:cNvGraphicFramePr>
          <p:nvPr>
            <p:extLst>
              <p:ext uri="{D42A27DB-BD31-4B8C-83A1-F6EECF244321}">
                <p14:modId xmlns:p14="http://schemas.microsoft.com/office/powerpoint/2010/main" val="1782029683"/>
              </p:ext>
            </p:extLst>
          </p:nvPr>
        </p:nvGraphicFramePr>
        <p:xfrm>
          <a:off x="7010910" y="595256"/>
          <a:ext cx="694642" cy="904282"/>
        </p:xfrm>
        <a:graphic>
          <a:graphicData uri="http://schemas.openxmlformats.org/presentationml/2006/ole">
            <mc:AlternateContent xmlns:mc="http://schemas.openxmlformats.org/markup-compatibility/2006">
              <mc:Choice xmlns:v="urn:schemas-microsoft-com:vml" Requires="v">
                <p:oleObj spid="_x0000_s158776" name="Visio" r:id="rId4" imgW="741883" imgH="965606" progId="Visio.Drawing.11">
                  <p:embed/>
                </p:oleObj>
              </mc:Choice>
              <mc:Fallback>
                <p:oleObj name="Visio" r:id="rId4" imgW="741883" imgH="965606"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910" y="595256"/>
                        <a:ext cx="694642" cy="904282"/>
                      </a:xfrm>
                      <a:prstGeom prst="rect">
                        <a:avLst/>
                      </a:prstGeom>
                      <a:noFill/>
                      <a:ln>
                        <a:noFill/>
                      </a:ln>
                      <a:effectLst/>
                    </p:spPr>
                  </p:pic>
                </p:oleObj>
              </mc:Fallback>
            </mc:AlternateContent>
          </a:graphicData>
        </a:graphic>
      </p:graphicFrame>
      <p:pic>
        <p:nvPicPr>
          <p:cNvPr id="81" name="Picture 16" descr="COMPUTER POWERBOOKG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431" y="651142"/>
            <a:ext cx="730155" cy="958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28" name="ZoneTexte 73727"/>
          <p:cNvSpPr txBox="1"/>
          <p:nvPr/>
        </p:nvSpPr>
        <p:spPr>
          <a:xfrm>
            <a:off x="1647169" y="1051302"/>
            <a:ext cx="4830184" cy="523220"/>
          </a:xfrm>
          <a:prstGeom prst="rect">
            <a:avLst/>
          </a:prstGeom>
          <a:noFill/>
        </p:spPr>
        <p:txBody>
          <a:bodyPr wrap="square" rtlCol="0">
            <a:spAutoFit/>
          </a:bodyPr>
          <a:lstStyle/>
          <a:p>
            <a:pPr algn="ctr"/>
            <a:r>
              <a:rPr lang="fr-FR" sz="1400" b="1" dirty="0" smtClean="0"/>
              <a:t>1</a:t>
            </a:r>
            <a:r>
              <a:rPr lang="fr-FR" sz="1400" dirty="0" smtClean="0"/>
              <a:t>. CLIENT_HELLO </a:t>
            </a:r>
          </a:p>
          <a:p>
            <a:pPr algn="ctr"/>
            <a:r>
              <a:rPr lang="fr-FR" sz="1400" dirty="0" smtClean="0"/>
              <a:t>(version, </a:t>
            </a:r>
            <a:r>
              <a:rPr lang="fr-FR" sz="1400" dirty="0" err="1" smtClean="0"/>
              <a:t>random</a:t>
            </a:r>
            <a:r>
              <a:rPr lang="fr-FR" sz="1400" dirty="0" smtClean="0"/>
              <a:t>, </a:t>
            </a:r>
            <a:r>
              <a:rPr lang="fr-FR" sz="1400" dirty="0" err="1" smtClean="0"/>
              <a:t>sessionId</a:t>
            </a:r>
            <a:r>
              <a:rPr lang="fr-FR" sz="1400" dirty="0" smtClean="0"/>
              <a:t>, </a:t>
            </a:r>
            <a:r>
              <a:rPr lang="fr-FR" sz="1400" dirty="0" err="1" smtClean="0"/>
              <a:t>cipherSuite</a:t>
            </a:r>
            <a:r>
              <a:rPr lang="fr-FR" sz="1400" dirty="0" smtClean="0"/>
              <a:t>, compression)</a:t>
            </a:r>
            <a:endParaRPr lang="fr-FR" sz="1400" dirty="0"/>
          </a:p>
        </p:txBody>
      </p:sp>
      <p:sp>
        <p:nvSpPr>
          <p:cNvPr id="82" name="Arc 81"/>
          <p:cNvSpPr/>
          <p:nvPr/>
        </p:nvSpPr>
        <p:spPr bwMode="auto">
          <a:xfrm flipV="1">
            <a:off x="933127" y="3044414"/>
            <a:ext cx="1290918" cy="951737"/>
          </a:xfrm>
          <a:prstGeom prst="arc">
            <a:avLst>
              <a:gd name="adj1" fmla="val 15383348"/>
              <a:gd name="adj2" fmla="val 6134901"/>
            </a:avLst>
          </a:prstGeom>
          <a:noFill/>
          <a:ln w="9525"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84" name="ZoneTexte 83"/>
          <p:cNvSpPr txBox="1"/>
          <p:nvPr/>
        </p:nvSpPr>
        <p:spPr>
          <a:xfrm>
            <a:off x="3158039" y="1826523"/>
            <a:ext cx="2012026" cy="307777"/>
          </a:xfrm>
          <a:prstGeom prst="rect">
            <a:avLst/>
          </a:prstGeom>
          <a:noFill/>
        </p:spPr>
        <p:txBody>
          <a:bodyPr wrap="none" rtlCol="0">
            <a:spAutoFit/>
          </a:bodyPr>
          <a:lstStyle/>
          <a:p>
            <a:r>
              <a:rPr lang="fr-FR" sz="1400" b="1" dirty="0"/>
              <a:t>2</a:t>
            </a:r>
            <a:r>
              <a:rPr lang="fr-FR" sz="1400" dirty="0" smtClean="0"/>
              <a:t>. SERVER_HELLO + </a:t>
            </a:r>
            <a:endParaRPr lang="fr-FR" sz="1400" dirty="0"/>
          </a:p>
        </p:txBody>
      </p:sp>
      <p:pic>
        <p:nvPicPr>
          <p:cNvPr id="88" name="Picture 121" descr="E:\RNVN8938\Documents\Recherches\icones\safe_mai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70065" y="1740372"/>
            <a:ext cx="480078" cy="48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ZoneTexte 89"/>
          <p:cNvSpPr txBox="1"/>
          <p:nvPr/>
        </p:nvSpPr>
        <p:spPr>
          <a:xfrm>
            <a:off x="2374925" y="3212637"/>
            <a:ext cx="3910053" cy="523220"/>
          </a:xfrm>
          <a:prstGeom prst="rect">
            <a:avLst/>
          </a:prstGeom>
          <a:noFill/>
        </p:spPr>
        <p:txBody>
          <a:bodyPr wrap="square" rtlCol="0">
            <a:spAutoFit/>
          </a:bodyPr>
          <a:lstStyle/>
          <a:p>
            <a:pPr algn="ctr"/>
            <a:r>
              <a:rPr lang="fr-FR" sz="1400" b="1" dirty="0" smtClean="0"/>
              <a:t>3</a:t>
            </a:r>
            <a:r>
              <a:rPr lang="fr-FR" sz="1400" dirty="0" smtClean="0"/>
              <a:t>. Génération des clés symétriques</a:t>
            </a:r>
          </a:p>
          <a:p>
            <a:pPr algn="ctr"/>
            <a:r>
              <a:rPr lang="fr-FR" sz="1400" dirty="0" smtClean="0"/>
              <a:t>(1 pré-clé + 4 clés : 2 mac + 2 session)</a:t>
            </a:r>
            <a:endParaRPr lang="fr-FR" sz="1400" dirty="0"/>
          </a:p>
        </p:txBody>
      </p:sp>
      <p:cxnSp>
        <p:nvCxnSpPr>
          <p:cNvPr id="73734" name="Connecteur droit avec flèche 73733"/>
          <p:cNvCxnSpPr/>
          <p:nvPr/>
        </p:nvCxnSpPr>
        <p:spPr bwMode="auto">
          <a:xfrm>
            <a:off x="1559859" y="1631506"/>
            <a:ext cx="55401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3737" name="Connecteur droit 73736"/>
          <p:cNvCxnSpPr/>
          <p:nvPr/>
        </p:nvCxnSpPr>
        <p:spPr bwMode="auto">
          <a:xfrm>
            <a:off x="7358231" y="1667956"/>
            <a:ext cx="0" cy="43885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2" name="Connecteur droit 91"/>
          <p:cNvCxnSpPr/>
          <p:nvPr/>
        </p:nvCxnSpPr>
        <p:spPr bwMode="auto">
          <a:xfrm>
            <a:off x="1317810" y="1631506"/>
            <a:ext cx="0" cy="41196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5" name="Connecteur droit avec flèche 94"/>
          <p:cNvCxnSpPr/>
          <p:nvPr/>
        </p:nvCxnSpPr>
        <p:spPr bwMode="auto">
          <a:xfrm>
            <a:off x="1559859" y="2150348"/>
            <a:ext cx="5540188" cy="0"/>
          </a:xfrm>
          <a:prstGeom prst="straightConnector1">
            <a:avLst/>
          </a:prstGeom>
          <a:solidFill>
            <a:schemeClr val="accent1"/>
          </a:solidFill>
          <a:ln w="9525" cap="flat" cmpd="sng" algn="ctr">
            <a:solidFill>
              <a:schemeClr val="tx1"/>
            </a:solidFill>
            <a:prstDash val="solid"/>
            <a:round/>
            <a:headEnd type="arrow" w="med" len="med"/>
            <a:tailEnd type="none"/>
          </a:ln>
          <a:effectLst/>
        </p:spPr>
      </p:cxnSp>
      <p:cxnSp>
        <p:nvCxnSpPr>
          <p:cNvPr id="98" name="Connecteur droit avec flèche 97"/>
          <p:cNvCxnSpPr/>
          <p:nvPr/>
        </p:nvCxnSpPr>
        <p:spPr bwMode="auto">
          <a:xfrm>
            <a:off x="1647169" y="4950831"/>
            <a:ext cx="55401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9" name="ZoneTexte 98"/>
          <p:cNvSpPr txBox="1"/>
          <p:nvPr/>
        </p:nvSpPr>
        <p:spPr>
          <a:xfrm>
            <a:off x="1914859" y="4427611"/>
            <a:ext cx="4830184" cy="523220"/>
          </a:xfrm>
          <a:prstGeom prst="rect">
            <a:avLst/>
          </a:prstGeom>
          <a:noFill/>
        </p:spPr>
        <p:txBody>
          <a:bodyPr wrap="square" rtlCol="0">
            <a:spAutoFit/>
          </a:bodyPr>
          <a:lstStyle/>
          <a:p>
            <a:pPr algn="ctr"/>
            <a:r>
              <a:rPr lang="fr-FR" sz="1400" b="1" dirty="0" smtClean="0"/>
              <a:t>4</a:t>
            </a:r>
            <a:r>
              <a:rPr lang="fr-FR" sz="1400" dirty="0" smtClean="0"/>
              <a:t>. CLIENT_FINISHED </a:t>
            </a:r>
          </a:p>
          <a:p>
            <a:pPr algn="ctr"/>
            <a:r>
              <a:rPr lang="fr-FR" sz="1400" dirty="0" smtClean="0"/>
              <a:t>(message signé + chiffré)</a:t>
            </a:r>
            <a:endParaRPr lang="fr-FR" sz="1400" dirty="0"/>
          </a:p>
        </p:txBody>
      </p:sp>
      <p:cxnSp>
        <p:nvCxnSpPr>
          <p:cNvPr id="100" name="Connecteur droit avec flèche 99"/>
          <p:cNvCxnSpPr/>
          <p:nvPr/>
        </p:nvCxnSpPr>
        <p:spPr bwMode="auto">
          <a:xfrm>
            <a:off x="1647169" y="5425961"/>
            <a:ext cx="5540188" cy="0"/>
          </a:xfrm>
          <a:prstGeom prst="straightConnector1">
            <a:avLst/>
          </a:prstGeom>
          <a:solidFill>
            <a:schemeClr val="accent1"/>
          </a:solidFill>
          <a:ln w="19050" cap="flat" cmpd="sng" algn="ctr">
            <a:solidFill>
              <a:srgbClr val="FF0000"/>
            </a:solidFill>
            <a:prstDash val="solid"/>
            <a:round/>
            <a:headEnd type="arrow" w="med" len="med"/>
            <a:tailEnd type="arrow"/>
          </a:ln>
          <a:effectLst/>
        </p:spPr>
      </p:cxnSp>
      <p:sp>
        <p:nvSpPr>
          <p:cNvPr id="101" name="ZoneTexte 100"/>
          <p:cNvSpPr txBox="1"/>
          <p:nvPr/>
        </p:nvSpPr>
        <p:spPr>
          <a:xfrm>
            <a:off x="1914861" y="5056839"/>
            <a:ext cx="4830184" cy="307777"/>
          </a:xfrm>
          <a:prstGeom prst="rect">
            <a:avLst/>
          </a:prstGeom>
          <a:noFill/>
        </p:spPr>
        <p:txBody>
          <a:bodyPr wrap="square" rtlCol="0">
            <a:spAutoFit/>
          </a:bodyPr>
          <a:lstStyle/>
          <a:p>
            <a:pPr algn="ctr"/>
            <a:r>
              <a:rPr lang="fr-FR" sz="1400" b="1" dirty="0" smtClean="0"/>
              <a:t>5</a:t>
            </a:r>
            <a:r>
              <a:rPr lang="fr-FR" sz="1400" dirty="0" smtClean="0"/>
              <a:t>. Echanges</a:t>
            </a:r>
            <a:endParaRPr lang="fr-FR" sz="1400" dirty="0"/>
          </a:p>
        </p:txBody>
      </p:sp>
      <p:sp>
        <p:nvSpPr>
          <p:cNvPr id="102" name="Arc 101"/>
          <p:cNvSpPr/>
          <p:nvPr/>
        </p:nvSpPr>
        <p:spPr bwMode="auto">
          <a:xfrm flipH="1" flipV="1">
            <a:off x="626532" y="2220450"/>
            <a:ext cx="613187" cy="572156"/>
          </a:xfrm>
          <a:prstGeom prst="arc">
            <a:avLst>
              <a:gd name="adj1" fmla="val 15165441"/>
              <a:gd name="adj2" fmla="val 5952703"/>
            </a:avLst>
          </a:prstGeom>
          <a:noFill/>
          <a:ln w="9525" cap="flat" cmpd="sng" algn="ctr">
            <a:solidFill>
              <a:srgbClr val="FF0000"/>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sp>
        <p:nvSpPr>
          <p:cNvPr id="73743" name="ZoneTexte 73742"/>
          <p:cNvSpPr txBox="1"/>
          <p:nvPr/>
        </p:nvSpPr>
        <p:spPr>
          <a:xfrm>
            <a:off x="1543721" y="2680003"/>
            <a:ext cx="5414816" cy="276999"/>
          </a:xfrm>
          <a:prstGeom prst="rect">
            <a:avLst/>
          </a:prstGeom>
          <a:noFill/>
        </p:spPr>
        <p:txBody>
          <a:bodyPr wrap="none" rtlCol="0">
            <a:spAutoFit/>
          </a:bodyPr>
          <a:lstStyle/>
          <a:p>
            <a:r>
              <a:rPr lang="fr-FR" sz="1200" b="1" dirty="0" smtClean="0">
                <a:solidFill>
                  <a:srgbClr val="FF0000"/>
                </a:solidFill>
              </a:rPr>
              <a:t>Validation du certificat (chaîne de certification + expiration + révocation)</a:t>
            </a:r>
            <a:endParaRPr lang="fr-FR" sz="1200" b="1" dirty="0">
              <a:solidFill>
                <a:srgbClr val="FF0000"/>
              </a:solidFill>
            </a:endParaRPr>
          </a:p>
        </p:txBody>
      </p:sp>
      <p:cxnSp>
        <p:nvCxnSpPr>
          <p:cNvPr id="104" name="Connecteur droit avec flèche 103"/>
          <p:cNvCxnSpPr/>
          <p:nvPr/>
        </p:nvCxnSpPr>
        <p:spPr bwMode="auto">
          <a:xfrm>
            <a:off x="1647168" y="4286175"/>
            <a:ext cx="5540188"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5" name="ZoneTexte 104"/>
          <p:cNvSpPr txBox="1"/>
          <p:nvPr/>
        </p:nvSpPr>
        <p:spPr>
          <a:xfrm>
            <a:off x="2462236" y="3978398"/>
            <a:ext cx="3910053" cy="307777"/>
          </a:xfrm>
          <a:prstGeom prst="rect">
            <a:avLst/>
          </a:prstGeom>
          <a:noFill/>
        </p:spPr>
        <p:txBody>
          <a:bodyPr wrap="square" rtlCol="0">
            <a:spAutoFit/>
          </a:bodyPr>
          <a:lstStyle/>
          <a:p>
            <a:pPr algn="ctr"/>
            <a:r>
              <a:rPr lang="fr-FR" sz="1400" b="1" dirty="0" smtClean="0"/>
              <a:t>3’</a:t>
            </a:r>
            <a:r>
              <a:rPr lang="fr-FR" sz="1400" dirty="0" smtClean="0"/>
              <a:t>. CLIENT_KEY_EXCHANGE</a:t>
            </a:r>
            <a:endParaRPr lang="fr-FR" sz="1400" dirty="0"/>
          </a:p>
        </p:txBody>
      </p:sp>
      <p:sp>
        <p:nvSpPr>
          <p:cNvPr id="73744" name="Ellipse 73743"/>
          <p:cNvSpPr/>
          <p:nvPr/>
        </p:nvSpPr>
        <p:spPr bwMode="auto">
          <a:xfrm>
            <a:off x="1213508" y="2743200"/>
            <a:ext cx="195744" cy="150607"/>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smtClean="0">
              <a:ln>
                <a:noFill/>
              </a:ln>
              <a:solidFill>
                <a:schemeClr val="tx1"/>
              </a:solidFill>
              <a:effectLst/>
              <a:latin typeface="Helvetica 45 Light" pitchFamily="34" charset="0"/>
            </a:endParaRPr>
          </a:p>
        </p:txBody>
      </p:sp>
      <p:pic>
        <p:nvPicPr>
          <p:cNvPr id="107" name="Picture 45" descr="Ke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74135" y="4058170"/>
            <a:ext cx="347525" cy="45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09663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title"/>
          </p:nvPr>
        </p:nvSpPr>
        <p:spPr>
          <a:xfrm>
            <a:off x="457200" y="190500"/>
            <a:ext cx="8156575" cy="984250"/>
          </a:xfrm>
        </p:spPr>
        <p:txBody>
          <a:bodyPr/>
          <a:lstStyle/>
          <a:p>
            <a:pPr eaLnBrk="1" hangingPunct="1"/>
            <a:r>
              <a:rPr lang="fr-FR" smtClean="0"/>
              <a:t>Un certificat par usage…</a:t>
            </a:r>
          </a:p>
        </p:txBody>
      </p:sp>
      <p:sp>
        <p:nvSpPr>
          <p:cNvPr id="74756" name="Rectangle 12"/>
          <p:cNvSpPr>
            <a:spLocks noGrp="1" noChangeArrowheads="1"/>
          </p:cNvSpPr>
          <p:nvPr>
            <p:ph idx="1"/>
          </p:nvPr>
        </p:nvSpPr>
        <p:spPr>
          <a:xfrm>
            <a:off x="627063" y="1368425"/>
            <a:ext cx="8243887" cy="4273550"/>
          </a:xfrm>
        </p:spPr>
        <p:txBody>
          <a:bodyPr/>
          <a:lstStyle/>
          <a:p>
            <a:pPr eaLnBrk="1" hangingPunct="1">
              <a:buClr>
                <a:schemeClr val="tx2"/>
              </a:buClr>
            </a:pPr>
            <a:r>
              <a:rPr lang="fr-FR" dirty="0" smtClean="0"/>
              <a:t>Certificat d’authentification</a:t>
            </a:r>
          </a:p>
          <a:p>
            <a:pPr lvl="1" eaLnBrk="1" hangingPunct="1">
              <a:buClr>
                <a:schemeClr val="tx2"/>
              </a:buClr>
            </a:pPr>
            <a:r>
              <a:rPr lang="fr-FR" b="0" dirty="0" smtClean="0"/>
              <a:t>Pour assurer la fonction d’</a:t>
            </a:r>
            <a:r>
              <a:rPr lang="fr-FR" b="1" dirty="0" smtClean="0">
                <a:solidFill>
                  <a:schemeClr val="tx2"/>
                </a:solidFill>
              </a:rPr>
              <a:t>authentification</a:t>
            </a:r>
          </a:p>
          <a:p>
            <a:pPr lvl="1" eaLnBrk="1" hangingPunct="1">
              <a:buClr>
                <a:schemeClr val="tx2"/>
              </a:buClr>
            </a:pPr>
            <a:endParaRPr lang="fr-FR" dirty="0" smtClean="0">
              <a:solidFill>
                <a:schemeClr val="tx2"/>
              </a:solidFill>
            </a:endParaRPr>
          </a:p>
          <a:p>
            <a:pPr eaLnBrk="1" hangingPunct="1">
              <a:buClr>
                <a:schemeClr val="tx2"/>
              </a:buClr>
            </a:pPr>
            <a:r>
              <a:rPr lang="fr-FR" dirty="0" smtClean="0"/>
              <a:t>Certificat de Signature</a:t>
            </a:r>
          </a:p>
          <a:p>
            <a:pPr lvl="1" eaLnBrk="1" hangingPunct="1">
              <a:buClr>
                <a:schemeClr val="tx2"/>
              </a:buClr>
            </a:pPr>
            <a:r>
              <a:rPr lang="fr-FR" b="0" dirty="0" smtClean="0"/>
              <a:t>Pour assurer les fonctions d’</a:t>
            </a:r>
            <a:r>
              <a:rPr lang="fr-FR" b="1" dirty="0" smtClean="0">
                <a:solidFill>
                  <a:schemeClr val="tx2"/>
                </a:solidFill>
              </a:rPr>
              <a:t>intégrité</a:t>
            </a:r>
            <a:r>
              <a:rPr lang="fr-FR" b="0" dirty="0" smtClean="0"/>
              <a:t> et de </a:t>
            </a:r>
            <a:r>
              <a:rPr lang="fr-FR" b="1" dirty="0" smtClean="0">
                <a:solidFill>
                  <a:schemeClr val="tx2"/>
                </a:solidFill>
              </a:rPr>
              <a:t>non-répudiation</a:t>
            </a:r>
          </a:p>
          <a:p>
            <a:pPr lvl="1" eaLnBrk="1" hangingPunct="1">
              <a:buClr>
                <a:schemeClr val="tx2"/>
              </a:buClr>
            </a:pPr>
            <a:endParaRPr lang="fr-FR" dirty="0" smtClean="0">
              <a:solidFill>
                <a:schemeClr val="tx2"/>
              </a:solidFill>
            </a:endParaRPr>
          </a:p>
          <a:p>
            <a:pPr eaLnBrk="1" hangingPunct="1">
              <a:buClr>
                <a:schemeClr val="tx2"/>
              </a:buClr>
            </a:pPr>
            <a:r>
              <a:rPr lang="fr-FR" dirty="0" smtClean="0"/>
              <a:t>Certificat de chiffrement</a:t>
            </a:r>
          </a:p>
          <a:p>
            <a:pPr lvl="1" eaLnBrk="1" hangingPunct="1">
              <a:buClr>
                <a:schemeClr val="tx2"/>
              </a:buClr>
            </a:pPr>
            <a:r>
              <a:rPr lang="fr-FR" b="0" dirty="0" smtClean="0"/>
              <a:t>Pour assurer la fonction de </a:t>
            </a:r>
            <a:r>
              <a:rPr lang="fr-FR" b="1" dirty="0" smtClean="0">
                <a:solidFill>
                  <a:schemeClr val="tx2"/>
                </a:solidFill>
              </a:rPr>
              <a:t>confidentialité</a:t>
            </a:r>
          </a:p>
        </p:txBody>
      </p:sp>
      <p:sp>
        <p:nvSpPr>
          <p:cNvPr id="74755"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4294967295"/>
          </p:nvPr>
        </p:nvSpPr>
        <p:spPr>
          <a:xfrm>
            <a:off x="862013" y="6464300"/>
            <a:ext cx="1144587" cy="215900"/>
          </a:xfrm>
        </p:spPr>
        <p:txBody>
          <a:bodyPr/>
          <a:lstStyle/>
          <a:p>
            <a:pPr>
              <a:defRPr/>
            </a:pPr>
            <a:r>
              <a:rPr lang="fr-FR" smtClean="0"/>
              <a:t>PKI</a:t>
            </a:r>
            <a:endParaRPr lang="fr-FR"/>
          </a:p>
        </p:txBody>
      </p:sp>
      <p:pic>
        <p:nvPicPr>
          <p:cNvPr id="159746" name="Picture 2" descr="See original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203" y="512268"/>
            <a:ext cx="3889610" cy="1944805"/>
          </a:xfrm>
          <a:prstGeom prst="rect">
            <a:avLst/>
          </a:prstGeom>
          <a:noFill/>
          <a:extLst>
            <a:ext uri="{909E8E84-426E-40DD-AFC4-6F175D3DCCD1}">
              <a14:hiddenFill xmlns:a14="http://schemas.microsoft.com/office/drawing/2010/main">
                <a:solidFill>
                  <a:srgbClr val="FFFFFF"/>
                </a:solidFill>
              </a14:hiddenFill>
            </a:ext>
          </a:extLst>
        </p:spPr>
      </p:pic>
      <p:pic>
        <p:nvPicPr>
          <p:cNvPr id="159752" name="Picture 8" descr="See original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4095" y="1079770"/>
            <a:ext cx="3891362" cy="2188891"/>
          </a:xfrm>
          <a:prstGeom prst="rect">
            <a:avLst/>
          </a:prstGeom>
          <a:noFill/>
          <a:extLst>
            <a:ext uri="{909E8E84-426E-40DD-AFC4-6F175D3DCCD1}">
              <a14:hiddenFill xmlns:a14="http://schemas.microsoft.com/office/drawing/2010/main">
                <a:solidFill>
                  <a:srgbClr val="FFFFFF"/>
                </a:solidFill>
              </a14:hiddenFill>
            </a:ext>
          </a:extLst>
        </p:spPr>
      </p:pic>
      <p:pic>
        <p:nvPicPr>
          <p:cNvPr id="159754" name="Picture 10" descr="See original imag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016703" y="3163333"/>
            <a:ext cx="2630958" cy="2630959"/>
          </a:xfrm>
          <a:prstGeom prst="rect">
            <a:avLst/>
          </a:prstGeom>
          <a:noFill/>
          <a:extLst>
            <a:ext uri="{909E8E84-426E-40DD-AFC4-6F175D3DCCD1}">
              <a14:hiddenFill xmlns:a14="http://schemas.microsoft.com/office/drawing/2010/main">
                <a:solidFill>
                  <a:srgbClr val="FFFFFF"/>
                </a:solidFill>
              </a14:hiddenFill>
            </a:ext>
          </a:extLst>
        </p:spPr>
      </p:pic>
      <p:pic>
        <p:nvPicPr>
          <p:cNvPr id="159756" name="Picture 12" descr="See original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6910" y="3897592"/>
            <a:ext cx="4455336" cy="189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3554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7"/>
          <p:cNvSpPr>
            <a:spLocks noGrp="1" noChangeArrowheads="1"/>
          </p:cNvSpPr>
          <p:nvPr>
            <p:ph type="title"/>
          </p:nvPr>
        </p:nvSpPr>
        <p:spPr>
          <a:xfrm>
            <a:off x="457200" y="190500"/>
            <a:ext cx="8156575" cy="984250"/>
          </a:xfrm>
        </p:spPr>
        <p:txBody>
          <a:bodyPr/>
          <a:lstStyle/>
          <a:p>
            <a:pPr eaLnBrk="1" hangingPunct="1"/>
            <a:r>
              <a:rPr lang="fr-FR" smtClean="0"/>
              <a:t>Un certificat par usage…</a:t>
            </a:r>
          </a:p>
        </p:txBody>
      </p:sp>
      <p:sp>
        <p:nvSpPr>
          <p:cNvPr id="76802" name="Rectangle 12"/>
          <p:cNvSpPr>
            <a:spLocks noGrp="1" noChangeArrowheads="1"/>
          </p:cNvSpPr>
          <p:nvPr>
            <p:ph idx="1"/>
          </p:nvPr>
        </p:nvSpPr>
        <p:spPr>
          <a:xfrm>
            <a:off x="627063" y="1368425"/>
            <a:ext cx="8243887" cy="4749800"/>
          </a:xfrm>
        </p:spPr>
        <p:txBody>
          <a:bodyPr/>
          <a:lstStyle/>
          <a:p>
            <a:pPr eaLnBrk="1" hangingPunct="1">
              <a:lnSpc>
                <a:spcPct val="100000"/>
              </a:lnSpc>
              <a:buClr>
                <a:schemeClr val="tx2"/>
              </a:buClr>
            </a:pPr>
            <a:r>
              <a:rPr lang="fr-FR" smtClean="0"/>
              <a:t>Certificat d’authentification</a:t>
            </a:r>
          </a:p>
          <a:p>
            <a:pPr lvl="1" eaLnBrk="1" hangingPunct="1">
              <a:lnSpc>
                <a:spcPct val="100000"/>
              </a:lnSpc>
              <a:buClr>
                <a:schemeClr val="tx2"/>
              </a:buClr>
            </a:pPr>
            <a:r>
              <a:rPr lang="fr-FR" b="0" smtClean="0"/>
              <a:t>authentification TLS cliente, authentification TLS serveur, authentification IP Sec, SmartCard Logon</a:t>
            </a:r>
          </a:p>
          <a:p>
            <a:pPr lvl="1" eaLnBrk="1" hangingPunct="1">
              <a:lnSpc>
                <a:spcPct val="100000"/>
              </a:lnSpc>
              <a:buClr>
                <a:schemeClr val="tx2"/>
              </a:buClr>
            </a:pPr>
            <a:endParaRPr lang="fr-FR" b="0" smtClean="0">
              <a:solidFill>
                <a:schemeClr val="tx2"/>
              </a:solidFill>
            </a:endParaRPr>
          </a:p>
          <a:p>
            <a:pPr eaLnBrk="1" hangingPunct="1">
              <a:buClr>
                <a:schemeClr val="tx2"/>
              </a:buClr>
            </a:pPr>
            <a:r>
              <a:rPr lang="fr-FR" smtClean="0"/>
              <a:t>Certificat de Signature</a:t>
            </a:r>
          </a:p>
          <a:p>
            <a:pPr lvl="1" eaLnBrk="1" hangingPunct="1">
              <a:buClr>
                <a:schemeClr val="tx2"/>
              </a:buClr>
            </a:pPr>
            <a:r>
              <a:rPr lang="fr-FR" b="0" smtClean="0"/>
              <a:t>signature de courriels, de documents, de code, de jetons d’horodatage, de certificats, de LCR</a:t>
            </a:r>
          </a:p>
          <a:p>
            <a:pPr lvl="1" eaLnBrk="1" hangingPunct="1">
              <a:buClr>
                <a:schemeClr val="tx2"/>
              </a:buClr>
            </a:pPr>
            <a:endParaRPr lang="fr-FR" b="0" smtClean="0">
              <a:solidFill>
                <a:schemeClr val="tx2"/>
              </a:solidFill>
            </a:endParaRPr>
          </a:p>
          <a:p>
            <a:pPr eaLnBrk="1" hangingPunct="1">
              <a:buClr>
                <a:schemeClr val="tx2"/>
              </a:buClr>
            </a:pPr>
            <a:r>
              <a:rPr lang="fr-FR" smtClean="0"/>
              <a:t>Certificat de chiffrement</a:t>
            </a:r>
          </a:p>
          <a:p>
            <a:pPr lvl="1" eaLnBrk="1" hangingPunct="1">
              <a:buClr>
                <a:schemeClr val="tx2"/>
              </a:buClr>
            </a:pPr>
            <a:r>
              <a:rPr lang="fr-FR" b="0" smtClean="0"/>
              <a:t>chiffrement de courriels, de documents ou fichiers (EFS)</a:t>
            </a:r>
            <a:endParaRPr lang="fr-FR" b="0" smtClean="0">
              <a:solidFill>
                <a:schemeClr val="tx2"/>
              </a:solidFill>
            </a:endParaRPr>
          </a:p>
        </p:txBody>
      </p:sp>
      <p:sp>
        <p:nvSpPr>
          <p:cNvPr id="76803"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title"/>
          </p:nvPr>
        </p:nvSpPr>
        <p:spPr>
          <a:xfrm>
            <a:off x="457200" y="190500"/>
            <a:ext cx="8156575" cy="984250"/>
          </a:xfrm>
        </p:spPr>
        <p:txBody>
          <a:bodyPr/>
          <a:lstStyle/>
          <a:p>
            <a:pPr eaLnBrk="1" hangingPunct="1"/>
            <a:r>
              <a:rPr lang="fr-FR" dirty="0" smtClean="0"/>
              <a:t>Les extensions X509</a:t>
            </a:r>
          </a:p>
        </p:txBody>
      </p:sp>
      <p:sp>
        <p:nvSpPr>
          <p:cNvPr id="84995"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graphicFrame>
        <p:nvGraphicFramePr>
          <p:cNvPr id="18" name="Tableau 17"/>
          <p:cNvGraphicFramePr>
            <a:graphicFrameLocks noGrp="1"/>
          </p:cNvGraphicFramePr>
          <p:nvPr/>
        </p:nvGraphicFramePr>
        <p:xfrm>
          <a:off x="130175" y="930410"/>
          <a:ext cx="8886825" cy="4938713"/>
        </p:xfrm>
        <a:graphic>
          <a:graphicData uri="http://schemas.openxmlformats.org/drawingml/2006/table">
            <a:tbl>
              <a:tblPr firstRow="1" bandRow="1">
                <a:tableStyleId>{5C22544A-7EE6-4342-B048-85BDC9FD1C3A}</a:tableStyleId>
              </a:tblPr>
              <a:tblGrid>
                <a:gridCol w="1812490"/>
                <a:gridCol w="3368536"/>
                <a:gridCol w="3705799"/>
              </a:tblGrid>
              <a:tr h="628614">
                <a:tc gridSpan="3">
                  <a:txBody>
                    <a:bodyPr/>
                    <a:lstStyle/>
                    <a:p>
                      <a:r>
                        <a:rPr lang="fr-FR" sz="1800" dirty="0" smtClean="0"/>
                        <a:t>Extensions d’informations sur</a:t>
                      </a:r>
                      <a:r>
                        <a:rPr lang="fr-FR" sz="1800" baseline="0" dirty="0" smtClean="0"/>
                        <a:t> les clés</a:t>
                      </a:r>
                      <a:endParaRPr lang="fr-FR" sz="1800" dirty="0"/>
                    </a:p>
                  </a:txBody>
                  <a:tcPr marL="91444" marR="91444" marT="45715" marB="45715" anchor="ctr" anchorCtr="1">
                    <a:lnB w="12700" cap="flat" cmpd="sng" algn="ctr">
                      <a:solidFill>
                        <a:schemeClr val="tx1"/>
                      </a:solidFill>
                      <a:prstDash val="solid"/>
                      <a:round/>
                      <a:headEnd type="none" w="med" len="med"/>
                      <a:tailEnd type="none" w="med" len="med"/>
                    </a:lnB>
                    <a:solidFill>
                      <a:schemeClr val="tx2"/>
                    </a:solidFill>
                  </a:tcPr>
                </a:tc>
                <a:tc hMerge="1">
                  <a:txBody>
                    <a:bodyPr/>
                    <a:lstStyle/>
                    <a:p>
                      <a:endParaRPr lang="fr-FR" dirty="0"/>
                    </a:p>
                  </a:txBody>
                  <a:tcPr/>
                </a:tc>
                <a:tc hMerge="1">
                  <a:txBody>
                    <a:bodyPr/>
                    <a:lstStyle/>
                    <a:p>
                      <a:endParaRPr lang="fr-FR" dirty="0"/>
                    </a:p>
                  </a:txBody>
                  <a:tcPr/>
                </a:tc>
              </a:tr>
              <a:tr h="997112">
                <a:tc>
                  <a:txBody>
                    <a:bodyPr/>
                    <a:lstStyle/>
                    <a:p>
                      <a:r>
                        <a:rPr lang="fr-FR" sz="1400" b="1" dirty="0" smtClean="0">
                          <a:solidFill>
                            <a:schemeClr val="tx1"/>
                          </a:solidFill>
                        </a:rPr>
                        <a:t>Authority</a:t>
                      </a:r>
                      <a:r>
                        <a:rPr lang="fr-FR" sz="1400" b="1" baseline="0" dirty="0" smtClean="0">
                          <a:solidFill>
                            <a:schemeClr val="tx1"/>
                          </a:solidFill>
                        </a:rPr>
                        <a:t> Key Identifier</a:t>
                      </a:r>
                      <a:endParaRPr lang="fr-FR" sz="1400" b="1"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fr-FR" sz="1400" baseline="0" dirty="0" smtClean="0">
                          <a:solidFill>
                            <a:schemeClr val="tx1"/>
                          </a:solidFill>
                        </a:rPr>
                        <a:t>Identifiant de la paire de clé de l’AC utilisée pour signer le certificat.</a:t>
                      </a:r>
                      <a:endParaRPr lang="fr-FR" sz="1400"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just"/>
                      <a:r>
                        <a:rPr lang="fr-FR" sz="1400" baseline="0" dirty="0" smtClean="0">
                          <a:solidFill>
                            <a:schemeClr val="tx1"/>
                          </a:solidFill>
                        </a:rPr>
                        <a:t>Lorsque l’AC utilise plusieurs clés depuis sa mise en œuvre, cette extension permet de connaître la clé publique à utiliser pour vérifier la signature du certificat.</a:t>
                      </a:r>
                      <a:endParaRPr lang="fr-FR" sz="1400"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546804">
                <a:tc>
                  <a:txBody>
                    <a:bodyPr/>
                    <a:lstStyle/>
                    <a:p>
                      <a:r>
                        <a:rPr lang="fr-FR" sz="1400" b="1" dirty="0" err="1" smtClean="0">
                          <a:solidFill>
                            <a:schemeClr val="tx1"/>
                          </a:solidFill>
                        </a:rPr>
                        <a:t>Subject</a:t>
                      </a:r>
                      <a:r>
                        <a:rPr lang="fr-FR" sz="1400" b="1" baseline="0" dirty="0" smtClean="0">
                          <a:solidFill>
                            <a:schemeClr val="tx1"/>
                          </a:solidFill>
                        </a:rPr>
                        <a:t> Key Identifier</a:t>
                      </a:r>
                      <a:endParaRPr lang="fr-FR" sz="1400" b="1"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fr-FR" sz="1400" dirty="0" smtClean="0">
                          <a:solidFill>
                            <a:schemeClr val="tx1"/>
                          </a:solidFill>
                        </a:rPr>
                        <a:t>Identifiant de la clé publique contenue</a:t>
                      </a:r>
                      <a:r>
                        <a:rPr lang="fr-FR" sz="1400" baseline="0" dirty="0" smtClean="0">
                          <a:solidFill>
                            <a:schemeClr val="tx1"/>
                          </a:solidFill>
                        </a:rPr>
                        <a:t> dans le certificat.</a:t>
                      </a:r>
                      <a:endParaRPr lang="fr-FR" sz="1400"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just"/>
                      <a:endParaRPr lang="fr-FR" sz="1400"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1222267">
                <a:tc>
                  <a:txBody>
                    <a:bodyPr/>
                    <a:lstStyle/>
                    <a:p>
                      <a:r>
                        <a:rPr lang="fr-FR" sz="1400" b="1" dirty="0" smtClean="0">
                          <a:solidFill>
                            <a:schemeClr val="tx1"/>
                          </a:solidFill>
                        </a:rPr>
                        <a:t>Key</a:t>
                      </a:r>
                      <a:r>
                        <a:rPr lang="fr-FR" sz="1400" b="1" baseline="0" dirty="0" smtClean="0">
                          <a:solidFill>
                            <a:schemeClr val="tx1"/>
                          </a:solidFill>
                        </a:rPr>
                        <a:t> usage</a:t>
                      </a:r>
                      <a:endParaRPr lang="fr-FR" sz="1400" b="1"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fr-FR" sz="1400" baseline="0" dirty="0" smtClean="0">
                          <a:solidFill>
                            <a:schemeClr val="tx1"/>
                          </a:solidFill>
                        </a:rPr>
                        <a:t>Utilisation qui doit être faite de la clé.</a:t>
                      </a:r>
                      <a:endParaRPr lang="fr-FR" sz="1400"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just"/>
                      <a:r>
                        <a:rPr lang="fr-FR" sz="1400" dirty="0" smtClean="0">
                          <a:solidFill>
                            <a:schemeClr val="tx1"/>
                          </a:solidFill>
                        </a:rPr>
                        <a:t>Non-répudiation,</a:t>
                      </a:r>
                      <a:r>
                        <a:rPr lang="fr-FR" sz="1400" baseline="0" dirty="0" smtClean="0">
                          <a:solidFill>
                            <a:schemeClr val="tx1"/>
                          </a:solidFill>
                        </a:rPr>
                        <a:t> </a:t>
                      </a:r>
                      <a:r>
                        <a:rPr lang="fr-FR" sz="1400" dirty="0" smtClean="0">
                          <a:solidFill>
                            <a:schemeClr val="tx1"/>
                          </a:solidFill>
                        </a:rPr>
                        <a:t>Signature de certificats, Signature</a:t>
                      </a:r>
                      <a:r>
                        <a:rPr lang="fr-FR" sz="1400" baseline="0" dirty="0" smtClean="0">
                          <a:solidFill>
                            <a:schemeClr val="tx1"/>
                          </a:solidFill>
                        </a:rPr>
                        <a:t> de LCR</a:t>
                      </a:r>
                      <a:r>
                        <a:rPr lang="fr-FR" sz="1400" dirty="0" smtClean="0">
                          <a:solidFill>
                            <a:schemeClr val="tx1"/>
                          </a:solidFill>
                        </a:rPr>
                        <a:t>,</a:t>
                      </a:r>
                      <a:r>
                        <a:rPr lang="fr-FR" sz="1400" baseline="0" dirty="0" smtClean="0">
                          <a:solidFill>
                            <a:schemeClr val="tx1"/>
                          </a:solidFill>
                        </a:rPr>
                        <a:t> </a:t>
                      </a:r>
                      <a:r>
                        <a:rPr lang="fr-FR" sz="1400" dirty="0" smtClean="0">
                          <a:solidFill>
                            <a:schemeClr val="tx1"/>
                          </a:solidFill>
                        </a:rPr>
                        <a:t>signature numérique, Chiffrement de données, Chiffrement de clés</a:t>
                      </a:r>
                      <a:r>
                        <a:rPr lang="fr-FR" sz="1400" baseline="0" dirty="0" smtClean="0">
                          <a:solidFill>
                            <a:schemeClr val="tx1"/>
                          </a:solidFill>
                        </a:rPr>
                        <a:t>, Agreement de clés</a:t>
                      </a:r>
                      <a:endParaRPr lang="fr-FR" sz="1400"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r h="771958">
                <a:tc>
                  <a:txBody>
                    <a:bodyPr/>
                    <a:lstStyle/>
                    <a:p>
                      <a:r>
                        <a:rPr lang="fr-FR" sz="1400" b="1" dirty="0" err="1" smtClean="0">
                          <a:solidFill>
                            <a:schemeClr val="tx1"/>
                          </a:solidFill>
                        </a:rPr>
                        <a:t>Extended</a:t>
                      </a:r>
                      <a:r>
                        <a:rPr lang="fr-FR" sz="1400" b="1" baseline="0" dirty="0" smtClean="0">
                          <a:solidFill>
                            <a:schemeClr val="tx1"/>
                          </a:solidFill>
                        </a:rPr>
                        <a:t> Key Usage</a:t>
                      </a:r>
                      <a:endParaRPr lang="fr-FR" sz="1400" b="1"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fr-FR" sz="1400" baseline="0" dirty="0" smtClean="0">
                          <a:solidFill>
                            <a:schemeClr val="tx1"/>
                          </a:solidFill>
                        </a:rPr>
                        <a:t>Spécialisation du certificat</a:t>
                      </a:r>
                      <a:endParaRPr lang="fr-FR" sz="1400"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just"/>
                      <a:r>
                        <a:rPr lang="fr-FR" sz="1400" dirty="0" smtClean="0">
                          <a:solidFill>
                            <a:schemeClr val="tx1"/>
                          </a:solidFill>
                        </a:rPr>
                        <a:t>Authentification cliente, </a:t>
                      </a:r>
                      <a:r>
                        <a:rPr lang="fr-FR" sz="1400" dirty="0" err="1" smtClean="0">
                          <a:solidFill>
                            <a:schemeClr val="tx1"/>
                          </a:solidFill>
                        </a:rPr>
                        <a:t>SmartCard</a:t>
                      </a:r>
                      <a:r>
                        <a:rPr lang="fr-FR" sz="1400" dirty="0" smtClean="0">
                          <a:solidFill>
                            <a:schemeClr val="tx1"/>
                          </a:solidFill>
                        </a:rPr>
                        <a:t> Logon,</a:t>
                      </a:r>
                      <a:r>
                        <a:rPr lang="fr-FR" sz="1400" baseline="0" dirty="0" smtClean="0">
                          <a:solidFill>
                            <a:schemeClr val="tx1"/>
                          </a:solidFill>
                        </a:rPr>
                        <a:t> Signature de code…</a:t>
                      </a:r>
                      <a:endParaRPr lang="fr-FR" sz="1400"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771958">
                <a:tc>
                  <a:txBody>
                    <a:bodyPr/>
                    <a:lstStyle/>
                    <a:p>
                      <a:r>
                        <a:rPr lang="fr-FR" sz="1400" b="1" dirty="0" smtClean="0">
                          <a:solidFill>
                            <a:schemeClr val="tx1"/>
                          </a:solidFill>
                        </a:rPr>
                        <a:t>Certificate</a:t>
                      </a:r>
                      <a:r>
                        <a:rPr lang="fr-FR" sz="1400" b="1" baseline="0" dirty="0" smtClean="0">
                          <a:solidFill>
                            <a:schemeClr val="tx1"/>
                          </a:solidFill>
                        </a:rPr>
                        <a:t> </a:t>
                      </a:r>
                      <a:r>
                        <a:rPr lang="fr-FR" sz="1400" b="1" baseline="0" dirty="0" err="1" smtClean="0">
                          <a:solidFill>
                            <a:schemeClr val="tx1"/>
                          </a:solidFill>
                        </a:rPr>
                        <a:t>Policies</a:t>
                      </a:r>
                      <a:endParaRPr lang="fr-FR" sz="1400" b="1"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just"/>
                      <a:r>
                        <a:rPr lang="fr-FR" sz="1400" dirty="0" smtClean="0">
                          <a:solidFill>
                            <a:schemeClr val="tx1"/>
                          </a:solidFill>
                        </a:rPr>
                        <a:t>Politique de certification qui</a:t>
                      </a:r>
                      <a:r>
                        <a:rPr lang="fr-FR" sz="1400" baseline="0" dirty="0" smtClean="0">
                          <a:solidFill>
                            <a:schemeClr val="tx1"/>
                          </a:solidFill>
                        </a:rPr>
                        <a:t> a présidé à l’émission du certificat.</a:t>
                      </a:r>
                      <a:endParaRPr lang="fr-FR" sz="1400"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just"/>
                      <a:r>
                        <a:rPr lang="fr-FR" sz="1400" dirty="0" smtClean="0">
                          <a:solidFill>
                            <a:schemeClr val="tx1"/>
                          </a:solidFill>
                        </a:rPr>
                        <a:t>OID de la PC de l’AC</a:t>
                      </a:r>
                      <a:r>
                        <a:rPr lang="fr-FR" sz="1400" baseline="0" dirty="0" smtClean="0">
                          <a:solidFill>
                            <a:schemeClr val="tx1"/>
                          </a:solidFill>
                        </a:rPr>
                        <a:t> émettrice</a:t>
                      </a:r>
                      <a:endParaRPr lang="fr-FR" sz="1400" dirty="0">
                        <a:solidFill>
                          <a:schemeClr val="tx1"/>
                        </a:solidFill>
                      </a:endParaRPr>
                    </a:p>
                  </a:txBody>
                  <a:tcPr marL="91444" marR="91444" marT="45715" marB="4571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68" name="Rectangle 7"/>
          <p:cNvSpPr>
            <a:spLocks noGrp="1" noChangeArrowheads="1"/>
          </p:cNvSpPr>
          <p:nvPr>
            <p:ph type="title"/>
          </p:nvPr>
        </p:nvSpPr>
        <p:spPr>
          <a:xfrm>
            <a:off x="457200" y="190500"/>
            <a:ext cx="8156575" cy="984250"/>
          </a:xfrm>
        </p:spPr>
        <p:txBody>
          <a:bodyPr/>
          <a:lstStyle/>
          <a:p>
            <a:pPr eaLnBrk="1" hangingPunct="1"/>
            <a:r>
              <a:rPr lang="fr-FR" smtClean="0"/>
              <a:t>Les extensions X509</a:t>
            </a:r>
          </a:p>
        </p:txBody>
      </p:sp>
      <p:sp>
        <p:nvSpPr>
          <p:cNvPr id="87042"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sp>
        <p:nvSpPr>
          <p:cNvPr id="87043" name="Rectangle 4"/>
          <p:cNvSpPr>
            <a:spLocks noChangeArrowheads="1"/>
          </p:cNvSpPr>
          <p:nvPr/>
        </p:nvSpPr>
        <p:spPr bwMode="auto">
          <a:xfrm>
            <a:off x="153988" y="1214438"/>
            <a:ext cx="8964612" cy="5184775"/>
          </a:xfrm>
          <a:prstGeom prst="rect">
            <a:avLst/>
          </a:prstGeom>
          <a:noFill/>
          <a:ln w="9525">
            <a:noFill/>
            <a:miter lim="800000"/>
            <a:headEnd/>
            <a:tailEnd/>
          </a:ln>
        </p:spPr>
        <p:txBody>
          <a:bodyPr lIns="100013" tIns="50800" rIns="100013" bIns="50800"/>
          <a:lstStyle/>
          <a:p>
            <a:pPr marL="742950" lvl="1" indent="-285750">
              <a:spcBef>
                <a:spcPct val="20000"/>
              </a:spcBef>
              <a:buFont typeface="Wingdings" pitchFamily="2" charset="2"/>
              <a:buNone/>
            </a:pPr>
            <a:endParaRPr lang="fr-FR">
              <a:cs typeface="Arial" charset="0"/>
            </a:endParaRPr>
          </a:p>
        </p:txBody>
      </p:sp>
      <p:graphicFrame>
        <p:nvGraphicFramePr>
          <p:cNvPr id="18" name="Tableau 17"/>
          <p:cNvGraphicFramePr>
            <a:graphicFrameLocks noGrp="1"/>
          </p:cNvGraphicFramePr>
          <p:nvPr/>
        </p:nvGraphicFramePr>
        <p:xfrm>
          <a:off x="160135" y="811888"/>
          <a:ext cx="8845550" cy="5036371"/>
        </p:xfrm>
        <a:graphic>
          <a:graphicData uri="http://schemas.openxmlformats.org/drawingml/2006/table">
            <a:tbl>
              <a:tblPr firstRow="1" bandRow="1">
                <a:tableStyleId>{5C22544A-7EE6-4342-B048-85BDC9FD1C3A}</a:tableStyleId>
              </a:tblPr>
              <a:tblGrid>
                <a:gridCol w="2144675"/>
                <a:gridCol w="2144675"/>
                <a:gridCol w="4556200"/>
              </a:tblGrid>
              <a:tr h="779346">
                <a:tc gridSpan="3">
                  <a:txBody>
                    <a:bodyPr/>
                    <a:lstStyle/>
                    <a:p>
                      <a:r>
                        <a:rPr lang="fr-FR" sz="1800" dirty="0" smtClean="0"/>
                        <a:t>Extensions sur</a:t>
                      </a:r>
                      <a:r>
                        <a:rPr lang="fr-FR" sz="1800" baseline="0" dirty="0" smtClean="0"/>
                        <a:t> les attributs des utilisateurs et des AC</a:t>
                      </a:r>
                      <a:endParaRPr lang="fr-FR" sz="1800" dirty="0"/>
                    </a:p>
                  </a:txBody>
                  <a:tcPr marL="91432" marR="91432" marT="45719" marB="45719" anchor="ctr" anchorCtr="1">
                    <a:lnB w="12700" cap="flat" cmpd="sng" algn="ctr">
                      <a:solidFill>
                        <a:schemeClr val="tx1"/>
                      </a:solidFill>
                      <a:prstDash val="solid"/>
                      <a:round/>
                      <a:headEnd type="none" w="med" len="med"/>
                      <a:tailEnd type="none" w="med" len="med"/>
                    </a:lnB>
                    <a:solidFill>
                      <a:schemeClr val="tx2"/>
                    </a:solidFill>
                  </a:tcPr>
                </a:tc>
                <a:tc hMerge="1">
                  <a:txBody>
                    <a:bodyPr/>
                    <a:lstStyle/>
                    <a:p>
                      <a:endParaRPr lang="fr-FR"/>
                    </a:p>
                  </a:txBody>
                  <a:tcPr/>
                </a:tc>
                <a:tc hMerge="1">
                  <a:txBody>
                    <a:bodyPr/>
                    <a:lstStyle/>
                    <a:p>
                      <a:endParaRPr lang="fr-FR" dirty="0"/>
                    </a:p>
                  </a:txBody>
                  <a:tcPr/>
                </a:tc>
              </a:tr>
              <a:tr h="2651716">
                <a:tc>
                  <a:txBody>
                    <a:bodyPr/>
                    <a:lstStyle/>
                    <a:p>
                      <a:r>
                        <a:rPr lang="fr-FR" sz="1400" b="1" dirty="0" err="1" smtClean="0">
                          <a:solidFill>
                            <a:schemeClr val="tx1"/>
                          </a:solidFill>
                        </a:rPr>
                        <a:t>Subject</a:t>
                      </a:r>
                      <a:r>
                        <a:rPr lang="fr-FR" sz="1400" b="1" dirty="0" smtClean="0">
                          <a:solidFill>
                            <a:schemeClr val="tx1"/>
                          </a:solidFill>
                        </a:rPr>
                        <a:t> Alternative Name</a:t>
                      </a:r>
                      <a:endParaRPr lang="fr-FR" sz="1400" b="1" dirty="0">
                        <a:solidFill>
                          <a:schemeClr val="tx1"/>
                        </a:solidFill>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400" b="0" dirty="0" smtClean="0">
                          <a:solidFill>
                            <a:schemeClr val="tx1"/>
                          </a:solidFill>
                        </a:rPr>
                        <a:t>Autre</a:t>
                      </a:r>
                      <a:r>
                        <a:rPr lang="fr-FR" sz="1400" b="0" baseline="0" dirty="0" smtClean="0">
                          <a:solidFill>
                            <a:schemeClr val="tx1"/>
                          </a:solidFill>
                        </a:rPr>
                        <a:t> nom du propriétaire</a:t>
                      </a:r>
                      <a:endParaRPr lang="fr-FR" sz="1400" b="0" dirty="0">
                        <a:solidFill>
                          <a:schemeClr val="tx1"/>
                        </a:solidFill>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400" dirty="0" smtClean="0">
                          <a:solidFill>
                            <a:schemeClr val="tx1"/>
                          </a:solidFill>
                        </a:rPr>
                        <a:t>Informations sur le propriétaire du certificat. Les valeurs autorisées sont :</a:t>
                      </a:r>
                    </a:p>
                    <a:p>
                      <a:pPr marL="266700" marR="0" lvl="0" indent="-266700" algn="l" defTabSz="914400" rtl="0" eaLnBrk="1" fontAlgn="base" latinLnBrk="0" hangingPunct="1">
                        <a:lnSpc>
                          <a:spcPct val="100000"/>
                        </a:lnSpc>
                        <a:spcBef>
                          <a:spcPct val="0"/>
                        </a:spcBef>
                        <a:spcAft>
                          <a:spcPct val="50000"/>
                        </a:spcAft>
                        <a:buClr>
                          <a:schemeClr val="tx2"/>
                        </a:buClr>
                        <a:buSzPct val="130000"/>
                        <a:buFont typeface="Wingdings" pitchFamily="2" charset="2"/>
                        <a:buChar char="§"/>
                        <a:tabLst/>
                        <a:defRPr/>
                      </a:pPr>
                      <a:r>
                        <a:rPr lang="fr-FR" sz="1400" dirty="0" smtClean="0">
                          <a:solidFill>
                            <a:schemeClr val="tx1"/>
                          </a:solidFill>
                        </a:rPr>
                        <a:t> Adresse</a:t>
                      </a:r>
                      <a:r>
                        <a:rPr lang="fr-FR" sz="1400" baseline="0" dirty="0" smtClean="0">
                          <a:solidFill>
                            <a:schemeClr val="tx1"/>
                          </a:solidFill>
                        </a:rPr>
                        <a:t> mail (RFC 822)</a:t>
                      </a:r>
                    </a:p>
                    <a:p>
                      <a:pPr marL="266700" marR="0" lvl="0" indent="-266700" algn="l" defTabSz="914400" rtl="0" eaLnBrk="1" fontAlgn="base" latinLnBrk="0" hangingPunct="1">
                        <a:lnSpc>
                          <a:spcPct val="100000"/>
                        </a:lnSpc>
                        <a:spcBef>
                          <a:spcPct val="0"/>
                        </a:spcBef>
                        <a:spcAft>
                          <a:spcPct val="50000"/>
                        </a:spcAft>
                        <a:buClr>
                          <a:schemeClr val="tx2"/>
                        </a:buClr>
                        <a:buSzPct val="130000"/>
                        <a:buFont typeface="Wingdings" pitchFamily="2" charset="2"/>
                        <a:buChar char="§"/>
                        <a:tabLst/>
                        <a:defRPr/>
                      </a:pPr>
                      <a:r>
                        <a:rPr lang="fr-FR" sz="1400" baseline="0" dirty="0" smtClean="0">
                          <a:solidFill>
                            <a:schemeClr val="tx1"/>
                          </a:solidFill>
                        </a:rPr>
                        <a:t> Nom de domaine</a:t>
                      </a:r>
                    </a:p>
                    <a:p>
                      <a:pPr marL="266700" marR="0" lvl="0" indent="-266700" algn="l" defTabSz="914400" rtl="0" eaLnBrk="1" fontAlgn="base" latinLnBrk="0" hangingPunct="1">
                        <a:lnSpc>
                          <a:spcPct val="100000"/>
                        </a:lnSpc>
                        <a:spcBef>
                          <a:spcPct val="0"/>
                        </a:spcBef>
                        <a:spcAft>
                          <a:spcPct val="50000"/>
                        </a:spcAft>
                        <a:buClr>
                          <a:schemeClr val="tx2"/>
                        </a:buClr>
                        <a:buSzPct val="130000"/>
                        <a:buFont typeface="Wingdings" pitchFamily="2" charset="2"/>
                        <a:buChar char="§"/>
                        <a:tabLst/>
                        <a:defRPr/>
                      </a:pPr>
                      <a:r>
                        <a:rPr lang="fr-FR" sz="1400" baseline="0" dirty="0" smtClean="0">
                          <a:solidFill>
                            <a:schemeClr val="tx1"/>
                          </a:solidFill>
                        </a:rPr>
                        <a:t> Adresse IP</a:t>
                      </a:r>
                    </a:p>
                    <a:p>
                      <a:pPr marL="266700" marR="0" lvl="0" indent="-266700" algn="l" defTabSz="914400" rtl="0" eaLnBrk="1" fontAlgn="base" latinLnBrk="0" hangingPunct="1">
                        <a:lnSpc>
                          <a:spcPct val="100000"/>
                        </a:lnSpc>
                        <a:spcBef>
                          <a:spcPct val="0"/>
                        </a:spcBef>
                        <a:spcAft>
                          <a:spcPct val="50000"/>
                        </a:spcAft>
                        <a:buClr>
                          <a:schemeClr val="tx2"/>
                        </a:buClr>
                        <a:buSzPct val="130000"/>
                        <a:buFont typeface="Wingdings" pitchFamily="2" charset="2"/>
                        <a:buChar char="§"/>
                        <a:tabLst/>
                        <a:defRPr/>
                      </a:pPr>
                      <a:r>
                        <a:rPr lang="fr-FR" sz="1400" baseline="0" dirty="0" smtClean="0">
                          <a:solidFill>
                            <a:schemeClr val="tx1"/>
                          </a:solidFill>
                        </a:rPr>
                        <a:t> Adresse mail X400</a:t>
                      </a:r>
                    </a:p>
                    <a:p>
                      <a:pPr marL="266700" marR="0" lvl="0" indent="-266700" algn="l" defTabSz="914400" rtl="0" eaLnBrk="1" fontAlgn="base" latinLnBrk="0" hangingPunct="1">
                        <a:lnSpc>
                          <a:spcPct val="100000"/>
                        </a:lnSpc>
                        <a:spcBef>
                          <a:spcPct val="0"/>
                        </a:spcBef>
                        <a:spcAft>
                          <a:spcPct val="50000"/>
                        </a:spcAft>
                        <a:buClr>
                          <a:schemeClr val="tx2"/>
                        </a:buClr>
                        <a:buSzPct val="130000"/>
                        <a:buFont typeface="Wingdings" pitchFamily="2" charset="2"/>
                        <a:buChar char="§"/>
                        <a:tabLst/>
                        <a:defRPr/>
                      </a:pPr>
                      <a:r>
                        <a:rPr lang="fr-FR" sz="1400" baseline="0" dirty="0" smtClean="0">
                          <a:solidFill>
                            <a:schemeClr val="tx1"/>
                          </a:solidFill>
                        </a:rPr>
                        <a:t> Nom EDI</a:t>
                      </a:r>
                    </a:p>
                    <a:p>
                      <a:pPr marL="266700" marR="0" lvl="0" indent="-266700" algn="l" defTabSz="914400" rtl="0" eaLnBrk="1" fontAlgn="base" latinLnBrk="0" hangingPunct="1">
                        <a:lnSpc>
                          <a:spcPct val="100000"/>
                        </a:lnSpc>
                        <a:spcBef>
                          <a:spcPct val="0"/>
                        </a:spcBef>
                        <a:spcAft>
                          <a:spcPct val="50000"/>
                        </a:spcAft>
                        <a:buClr>
                          <a:schemeClr val="tx2"/>
                        </a:buClr>
                        <a:buSzPct val="130000"/>
                        <a:buFont typeface="Wingdings" pitchFamily="2" charset="2"/>
                        <a:buChar char="§"/>
                        <a:tabLst/>
                        <a:defRPr/>
                      </a:pPr>
                      <a:r>
                        <a:rPr lang="fr-FR" sz="1400" baseline="0" dirty="0" smtClean="0">
                          <a:solidFill>
                            <a:schemeClr val="tx1"/>
                          </a:solidFill>
                        </a:rPr>
                        <a:t> URL</a:t>
                      </a:r>
                    </a:p>
                    <a:p>
                      <a:pPr marL="266700" marR="0" lvl="0" indent="-266700" algn="l" defTabSz="914400" rtl="0" eaLnBrk="1" fontAlgn="base" latinLnBrk="0" hangingPunct="1">
                        <a:lnSpc>
                          <a:spcPct val="100000"/>
                        </a:lnSpc>
                        <a:spcBef>
                          <a:spcPct val="0"/>
                        </a:spcBef>
                        <a:spcAft>
                          <a:spcPct val="50000"/>
                        </a:spcAft>
                        <a:buClr>
                          <a:schemeClr val="tx2"/>
                        </a:buClr>
                        <a:buSzPct val="130000"/>
                        <a:buFont typeface="Wingdings" pitchFamily="2" charset="2"/>
                        <a:buChar char="§"/>
                        <a:tabLst/>
                        <a:defRPr/>
                      </a:pPr>
                      <a:r>
                        <a:rPr lang="fr-FR" sz="1400" baseline="0" dirty="0" smtClean="0">
                          <a:solidFill>
                            <a:schemeClr val="tx1"/>
                          </a:solidFill>
                        </a:rPr>
                        <a:t> Nom défini par une OID (UPN par exemple)</a:t>
                      </a:r>
                      <a:endParaRPr lang="fr-FR" sz="1400" dirty="0">
                        <a:solidFill>
                          <a:schemeClr val="tx1"/>
                        </a:solidFill>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18151">
                <a:tc>
                  <a:txBody>
                    <a:bodyPr/>
                    <a:lstStyle/>
                    <a:p>
                      <a:pPr marL="0" algn="l" defTabSz="914400" rtl="0" eaLnBrk="1" latinLnBrk="0" hangingPunct="1"/>
                      <a:r>
                        <a:rPr lang="fr-FR" sz="1400" b="1" kern="1200" dirty="0" smtClean="0">
                          <a:solidFill>
                            <a:schemeClr val="tx1"/>
                          </a:solidFill>
                          <a:latin typeface="+mn-lt"/>
                          <a:ea typeface="+mn-ea"/>
                          <a:cs typeface="+mn-cs"/>
                        </a:rPr>
                        <a:t>Issuer Alternative Name</a:t>
                      </a:r>
                      <a:endParaRPr lang="fr-FR" sz="1400" b="1" kern="1200" dirty="0">
                        <a:solidFill>
                          <a:schemeClr val="tx1"/>
                        </a:solidFill>
                        <a:latin typeface="+mn-lt"/>
                        <a:ea typeface="+mn-ea"/>
                        <a:cs typeface="+mn-cs"/>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b="0" dirty="0" smtClean="0">
                          <a:solidFill>
                            <a:schemeClr val="tx1"/>
                          </a:solidFill>
                        </a:rPr>
                        <a:t>Autre</a:t>
                      </a:r>
                      <a:r>
                        <a:rPr lang="fr-FR" sz="1400" b="0" baseline="0" dirty="0" smtClean="0">
                          <a:solidFill>
                            <a:schemeClr val="tx1"/>
                          </a:solidFill>
                        </a:rPr>
                        <a:t> nom de l’Autorité</a:t>
                      </a:r>
                      <a:endParaRPr lang="fr-FR" sz="1400" b="0" dirty="0" smtClean="0">
                        <a:solidFill>
                          <a:schemeClr val="tx1"/>
                        </a:solidFill>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fr-FR" sz="1400" dirty="0" smtClean="0">
                          <a:solidFill>
                            <a:schemeClr val="tx1"/>
                          </a:solidFill>
                        </a:rPr>
                        <a:t>Permet</a:t>
                      </a:r>
                      <a:r>
                        <a:rPr lang="fr-FR" sz="1400" baseline="0" dirty="0" smtClean="0">
                          <a:solidFill>
                            <a:schemeClr val="tx1"/>
                          </a:solidFill>
                        </a:rPr>
                        <a:t> de donner un nom spécifique à une AC</a:t>
                      </a:r>
                      <a:endParaRPr lang="fr-FR" sz="1400" dirty="0">
                        <a:solidFill>
                          <a:schemeClr val="tx1"/>
                        </a:solidFill>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55598">
                <a:tc>
                  <a:txBody>
                    <a:bodyPr/>
                    <a:lstStyle/>
                    <a:p>
                      <a:r>
                        <a:rPr lang="fr-FR" sz="1400" b="1" dirty="0" smtClean="0">
                          <a:solidFill>
                            <a:schemeClr val="tx1"/>
                          </a:solidFill>
                        </a:rPr>
                        <a:t>CRL Distribution Point</a:t>
                      </a:r>
                      <a:endParaRPr lang="fr-FR" sz="1400" b="1" dirty="0">
                        <a:solidFill>
                          <a:schemeClr val="tx1"/>
                        </a:solidFill>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400" dirty="0" smtClean="0">
                          <a:solidFill>
                            <a:schemeClr val="tx1"/>
                          </a:solidFill>
                        </a:rPr>
                        <a:t>Emplacement des LCR.</a:t>
                      </a:r>
                      <a:endParaRPr lang="fr-FR" sz="1400" dirty="0">
                        <a:solidFill>
                          <a:schemeClr val="tx1"/>
                        </a:solidFill>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fr-FR" sz="1400" dirty="0" smtClean="0">
                          <a:solidFill>
                            <a:schemeClr val="tx1"/>
                          </a:solidFill>
                        </a:rPr>
                        <a:t>Point</a:t>
                      </a:r>
                      <a:r>
                        <a:rPr lang="fr-FR" sz="1400" baseline="0" dirty="0" smtClean="0">
                          <a:solidFill>
                            <a:schemeClr val="tx1"/>
                          </a:solidFill>
                        </a:rPr>
                        <a:t> de distribution des LCR (HTTP, LDAP)</a:t>
                      </a:r>
                      <a:endParaRPr lang="fr-FR" sz="1400" dirty="0">
                        <a:solidFill>
                          <a:schemeClr val="tx1"/>
                        </a:solidFill>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31508">
                <a:tc>
                  <a:txBody>
                    <a:bodyPr/>
                    <a:lstStyle/>
                    <a:p>
                      <a:r>
                        <a:rPr lang="fr-FR" sz="1400" b="1" dirty="0" smtClean="0">
                          <a:solidFill>
                            <a:schemeClr val="tx1"/>
                          </a:solidFill>
                        </a:rPr>
                        <a:t>Basic Constraints</a:t>
                      </a:r>
                      <a:endParaRPr lang="fr-FR" sz="1400" b="1" dirty="0">
                        <a:solidFill>
                          <a:schemeClr val="tx1"/>
                        </a:solidFill>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fr-FR" sz="1400" b="0" dirty="0" smtClean="0">
                          <a:solidFill>
                            <a:schemeClr val="tx1"/>
                          </a:solidFill>
                        </a:rPr>
                        <a:t>Contraintes de base</a:t>
                      </a:r>
                      <a:r>
                        <a:rPr lang="fr-FR" sz="1400" b="0" baseline="0" dirty="0" smtClean="0">
                          <a:solidFill>
                            <a:schemeClr val="tx1"/>
                          </a:solidFill>
                        </a:rPr>
                        <a:t> </a:t>
                      </a:r>
                      <a:endParaRPr lang="fr-FR" sz="1400" b="0" dirty="0">
                        <a:solidFill>
                          <a:schemeClr val="tx1"/>
                        </a:solidFill>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just"/>
                      <a:r>
                        <a:rPr lang="fr-FR" sz="1400" dirty="0" smtClean="0">
                          <a:solidFill>
                            <a:schemeClr val="tx1"/>
                          </a:solidFill>
                        </a:rPr>
                        <a:t>Précise</a:t>
                      </a:r>
                      <a:r>
                        <a:rPr lang="fr-FR" sz="1400" baseline="0" dirty="0" smtClean="0">
                          <a:solidFill>
                            <a:schemeClr val="tx1"/>
                          </a:solidFill>
                        </a:rPr>
                        <a:t> si le certificat appartient à une AC ou à un utilisateur final  et la distance de certification pour les certificats d’AC.</a:t>
                      </a:r>
                      <a:endParaRPr lang="fr-FR" sz="1400" dirty="0">
                        <a:solidFill>
                          <a:schemeClr val="tx1"/>
                        </a:solidFill>
                      </a:endParaRPr>
                    </a:p>
                  </a:txBody>
                  <a:tcPr marL="91432" marR="91432" marT="45719" marB="45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title"/>
          </p:nvPr>
        </p:nvSpPr>
        <p:spPr>
          <a:xfrm>
            <a:off x="457200" y="190500"/>
            <a:ext cx="8156575" cy="984250"/>
          </a:xfrm>
        </p:spPr>
        <p:txBody>
          <a:bodyPr/>
          <a:lstStyle/>
          <a:p>
            <a:pPr eaLnBrk="1" hangingPunct="1"/>
            <a:r>
              <a:rPr lang="fr-FR" smtClean="0"/>
              <a:t>Exemple de certificat X509</a:t>
            </a:r>
          </a:p>
        </p:txBody>
      </p:sp>
      <p:sp>
        <p:nvSpPr>
          <p:cNvPr id="89091"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smtClean="0"/>
              <a:t>PKI</a:t>
            </a:r>
          </a:p>
        </p:txBody>
      </p:sp>
      <p:pic>
        <p:nvPicPr>
          <p:cNvPr id="89092" name="Picture 6" descr="Cert_PKI2"/>
          <p:cNvPicPr>
            <a:picLocks noChangeAspect="1" noChangeArrowheads="1"/>
          </p:cNvPicPr>
          <p:nvPr/>
        </p:nvPicPr>
        <p:blipFill>
          <a:blip r:embed="rId3" cstate="print"/>
          <a:srcRect/>
          <a:stretch>
            <a:fillRect/>
          </a:stretch>
        </p:blipFill>
        <p:spPr bwMode="auto">
          <a:xfrm>
            <a:off x="4614863" y="1768475"/>
            <a:ext cx="3146425" cy="3657600"/>
          </a:xfrm>
          <a:prstGeom prst="rect">
            <a:avLst/>
          </a:prstGeom>
          <a:noFill/>
          <a:ln w="9525">
            <a:noFill/>
            <a:miter lim="800000"/>
            <a:headEnd/>
            <a:tailEnd/>
          </a:ln>
        </p:spPr>
      </p:pic>
      <p:pic>
        <p:nvPicPr>
          <p:cNvPr id="89093" name="Picture 7" descr="Cert_PKI"/>
          <p:cNvPicPr>
            <a:picLocks noChangeAspect="1" noChangeArrowheads="1"/>
          </p:cNvPicPr>
          <p:nvPr/>
        </p:nvPicPr>
        <p:blipFill>
          <a:blip r:embed="rId4" cstate="print"/>
          <a:srcRect/>
          <a:stretch>
            <a:fillRect/>
          </a:stretch>
        </p:blipFill>
        <p:spPr bwMode="auto">
          <a:xfrm>
            <a:off x="1190625" y="1739900"/>
            <a:ext cx="3125788" cy="364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54"/>
          <p:cNvSpPr>
            <a:spLocks noGrp="1" noChangeArrowheads="1"/>
          </p:cNvSpPr>
          <p:nvPr>
            <p:ph type="title"/>
          </p:nvPr>
        </p:nvSpPr>
        <p:spPr>
          <a:xfrm>
            <a:off x="432000" y="180000"/>
            <a:ext cx="8551863" cy="984250"/>
          </a:xfrm>
        </p:spPr>
        <p:txBody>
          <a:bodyPr/>
          <a:lstStyle/>
          <a:p>
            <a:pPr eaLnBrk="1" hangingPunct="1"/>
            <a:r>
              <a:rPr lang="fr-FR" dirty="0" smtClean="0">
                <a:solidFill>
                  <a:schemeClr val="tx2"/>
                </a:solidFill>
              </a:rPr>
              <a:t>Où stocker les clés privées ?</a:t>
            </a:r>
          </a:p>
        </p:txBody>
      </p:sp>
      <p:graphicFrame>
        <p:nvGraphicFramePr>
          <p:cNvPr id="5" name="Tableau 4"/>
          <p:cNvGraphicFramePr>
            <a:graphicFrameLocks noGrp="1"/>
          </p:cNvGraphicFramePr>
          <p:nvPr/>
        </p:nvGraphicFramePr>
        <p:xfrm>
          <a:off x="166688" y="893189"/>
          <a:ext cx="8470899" cy="4791074"/>
        </p:xfrm>
        <a:graphic>
          <a:graphicData uri="http://schemas.openxmlformats.org/drawingml/2006/table">
            <a:tbl>
              <a:tblPr firstRow="1" bandRow="1">
                <a:tableStyleId>{5C22544A-7EE6-4342-B048-85BDC9FD1C3A}</a:tableStyleId>
              </a:tblPr>
              <a:tblGrid>
                <a:gridCol w="1828799"/>
                <a:gridCol w="3818467"/>
                <a:gridCol w="2823633"/>
              </a:tblGrid>
              <a:tr h="370889">
                <a:tc>
                  <a:txBody>
                    <a:bodyPr/>
                    <a:lstStyle/>
                    <a:p>
                      <a:pPr algn="ctr"/>
                      <a:r>
                        <a:rPr lang="fr-FR" sz="1800" dirty="0" smtClean="0"/>
                        <a:t>Support</a:t>
                      </a:r>
                      <a:endParaRPr lang="fr-FR" sz="1800" dirty="0"/>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fr-FR" sz="1800" dirty="0" smtClean="0"/>
                        <a:t>Avantages</a:t>
                      </a:r>
                      <a:endParaRPr lang="fr-FR" sz="1800" dirty="0"/>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fr-FR" sz="1800" dirty="0" smtClean="0"/>
                        <a:t>Inconvénients</a:t>
                      </a:r>
                      <a:endParaRPr lang="fr-FR" sz="1800" dirty="0"/>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r>
              <a:tr h="731617">
                <a:tc>
                  <a:txBody>
                    <a:bodyPr/>
                    <a:lstStyle/>
                    <a:p>
                      <a:r>
                        <a:rPr lang="fr-FR" sz="1400" b="1" dirty="0" smtClean="0">
                          <a:solidFill>
                            <a:schemeClr val="tx1"/>
                          </a:solidFill>
                        </a:rPr>
                        <a:t>Disque dur</a:t>
                      </a:r>
                      <a:endParaRPr lang="fr-FR" sz="1400" b="1" dirty="0">
                        <a:solidFill>
                          <a:schemeClr val="tx1"/>
                        </a:solidFill>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400" dirty="0" smtClean="0">
                          <a:solidFill>
                            <a:schemeClr val="tx1"/>
                          </a:solidFill>
                        </a:rPr>
                        <a:t>Coût réduit</a:t>
                      </a:r>
                    </a:p>
                    <a:p>
                      <a:r>
                        <a:rPr lang="fr-FR" sz="1400" dirty="0" smtClean="0">
                          <a:solidFill>
                            <a:schemeClr val="tx1"/>
                          </a:solidFill>
                        </a:rPr>
                        <a:t>Simple à mettre en</a:t>
                      </a:r>
                      <a:r>
                        <a:rPr lang="fr-FR" sz="1400" baseline="0" dirty="0" smtClean="0">
                          <a:solidFill>
                            <a:schemeClr val="tx1"/>
                          </a:solidFill>
                        </a:rPr>
                        <a:t> œuvre </a:t>
                      </a:r>
                      <a:endParaRPr lang="fr-FR" sz="1400" dirty="0">
                        <a:solidFill>
                          <a:schemeClr val="tx1"/>
                        </a:solidFill>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400" dirty="0" smtClean="0">
                          <a:solidFill>
                            <a:schemeClr val="tx1"/>
                          </a:solidFill>
                        </a:rPr>
                        <a:t>La sécurité dépend du poste de travail.</a:t>
                      </a:r>
                    </a:p>
                    <a:p>
                      <a:r>
                        <a:rPr lang="fr-FR" sz="1400" dirty="0" smtClean="0">
                          <a:solidFill>
                            <a:schemeClr val="tx1"/>
                          </a:solidFill>
                        </a:rPr>
                        <a:t>Possibilité</a:t>
                      </a:r>
                      <a:r>
                        <a:rPr lang="fr-FR" sz="1400" baseline="0" dirty="0" smtClean="0">
                          <a:solidFill>
                            <a:schemeClr val="tx1"/>
                          </a:solidFill>
                        </a:rPr>
                        <a:t> de duplication</a:t>
                      </a:r>
                      <a:endParaRPr lang="fr-FR" sz="1400" dirty="0">
                        <a:solidFill>
                          <a:schemeClr val="tx1"/>
                        </a:solidFill>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945005">
                <a:tc>
                  <a:txBody>
                    <a:bodyPr/>
                    <a:lstStyle/>
                    <a:p>
                      <a:r>
                        <a:rPr lang="fr-FR" sz="1400" b="1" dirty="0" smtClean="0">
                          <a:solidFill>
                            <a:schemeClr val="tx1"/>
                          </a:solidFill>
                        </a:rPr>
                        <a:t>Carte à puce</a:t>
                      </a:r>
                      <a:endParaRPr lang="fr-FR" sz="1400" b="1" dirty="0">
                        <a:solidFill>
                          <a:schemeClr val="tx1"/>
                        </a:solidFill>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fr-FR" sz="1400" dirty="0" smtClean="0">
                          <a:solidFill>
                            <a:schemeClr val="tx1"/>
                          </a:solidFill>
                        </a:rPr>
                        <a:t>Calculs faits par la puce cryptographique. </a:t>
                      </a:r>
                    </a:p>
                    <a:p>
                      <a:r>
                        <a:rPr lang="fr-FR" sz="1400" dirty="0" smtClean="0">
                          <a:solidFill>
                            <a:schemeClr val="tx1"/>
                          </a:solidFill>
                        </a:rPr>
                        <a:t>Clé privée non exportable.</a:t>
                      </a:r>
                    </a:p>
                    <a:p>
                      <a:r>
                        <a:rPr lang="fr-FR" sz="1400" dirty="0" smtClean="0">
                          <a:solidFill>
                            <a:schemeClr val="tx1"/>
                          </a:solidFill>
                        </a:rPr>
                        <a:t>Saisie du PIN</a:t>
                      </a:r>
                      <a:r>
                        <a:rPr lang="fr-FR" sz="1400" baseline="0" dirty="0" smtClean="0">
                          <a:solidFill>
                            <a:schemeClr val="tx1"/>
                          </a:solidFill>
                        </a:rPr>
                        <a:t> sur lecteur de carte avec clavier intégré (</a:t>
                      </a:r>
                      <a:r>
                        <a:rPr lang="fr-FR" sz="1400" baseline="0" dirty="0" err="1" smtClean="0">
                          <a:solidFill>
                            <a:schemeClr val="tx1"/>
                          </a:solidFill>
                        </a:rPr>
                        <a:t>PINPad</a:t>
                      </a:r>
                      <a:r>
                        <a:rPr lang="fr-FR" sz="1400" baseline="0" dirty="0" smtClean="0">
                          <a:solidFill>
                            <a:schemeClr val="tx1"/>
                          </a:solidFill>
                        </a:rPr>
                        <a:t>).</a:t>
                      </a:r>
                      <a:endParaRPr lang="fr-FR" sz="1400" dirty="0" smtClean="0">
                        <a:solidFill>
                          <a:schemeClr val="tx1"/>
                        </a:solidFill>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fr-FR" sz="1400" dirty="0" smtClean="0">
                          <a:solidFill>
                            <a:schemeClr val="tx1"/>
                          </a:solidFill>
                        </a:rPr>
                        <a:t>Coût :</a:t>
                      </a:r>
                    </a:p>
                    <a:p>
                      <a:r>
                        <a:rPr lang="fr-FR" sz="1400" dirty="0" smtClean="0">
                          <a:solidFill>
                            <a:schemeClr val="tx1"/>
                          </a:solidFill>
                        </a:rPr>
                        <a:t>cartes</a:t>
                      </a:r>
                      <a:r>
                        <a:rPr lang="fr-FR" sz="1400" baseline="0" dirty="0" smtClean="0">
                          <a:solidFill>
                            <a:schemeClr val="tx1"/>
                          </a:solidFill>
                        </a:rPr>
                        <a:t> + lecteur + distribution</a:t>
                      </a:r>
                      <a:endParaRPr lang="fr-FR" sz="1400" dirty="0">
                        <a:solidFill>
                          <a:schemeClr val="tx1"/>
                        </a:solidFill>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945005">
                <a:tc>
                  <a:txBody>
                    <a:bodyPr/>
                    <a:lstStyle/>
                    <a:p>
                      <a:r>
                        <a:rPr lang="fr-FR" sz="1400" b="1" dirty="0" err="1" smtClean="0">
                          <a:solidFill>
                            <a:schemeClr val="tx1"/>
                          </a:solidFill>
                        </a:rPr>
                        <a:t>Token</a:t>
                      </a:r>
                      <a:r>
                        <a:rPr lang="fr-FR" sz="1400" b="1" dirty="0" smtClean="0">
                          <a:solidFill>
                            <a:schemeClr val="tx1"/>
                          </a:solidFill>
                        </a:rPr>
                        <a:t> sur port USB</a:t>
                      </a:r>
                      <a:endParaRPr lang="fr-FR" sz="1400" b="1" dirty="0">
                        <a:solidFill>
                          <a:schemeClr val="tx1"/>
                        </a:solidFill>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400" baseline="0" dirty="0" smtClean="0">
                          <a:solidFill>
                            <a:schemeClr val="tx1"/>
                          </a:solidFill>
                        </a:rPr>
                        <a:t>Calculs faits par le </a:t>
                      </a:r>
                      <a:r>
                        <a:rPr lang="fr-FR" sz="1400" baseline="0" dirty="0" err="1" smtClean="0">
                          <a:solidFill>
                            <a:schemeClr val="tx1"/>
                          </a:solidFill>
                        </a:rPr>
                        <a:t>token</a:t>
                      </a:r>
                      <a:r>
                        <a:rPr lang="fr-FR" sz="1400" baseline="0" dirty="0" smtClean="0">
                          <a:solidFill>
                            <a:schemeClr val="tx1"/>
                          </a:solidFill>
                        </a:rPr>
                        <a:t>.</a:t>
                      </a:r>
                    </a:p>
                    <a:p>
                      <a:r>
                        <a:rPr lang="fr-FR" sz="1400" baseline="0" dirty="0" smtClean="0">
                          <a:solidFill>
                            <a:schemeClr val="tx1"/>
                          </a:solidFill>
                        </a:rPr>
                        <a:t>Clé privée non exportable.</a:t>
                      </a:r>
                      <a:endParaRPr lang="fr-FR" sz="1400" dirty="0" smtClean="0">
                        <a:solidFill>
                          <a:schemeClr val="tx1"/>
                        </a:solidFill>
                      </a:endParaRPr>
                    </a:p>
                    <a:p>
                      <a:r>
                        <a:rPr lang="fr-FR" sz="1400" dirty="0" smtClean="0">
                          <a:solidFill>
                            <a:schemeClr val="tx1"/>
                          </a:solidFill>
                        </a:rPr>
                        <a:t>Moins coûteux qu’une</a:t>
                      </a:r>
                      <a:r>
                        <a:rPr lang="fr-FR" sz="1400" baseline="0" dirty="0" smtClean="0">
                          <a:solidFill>
                            <a:schemeClr val="tx1"/>
                          </a:solidFill>
                        </a:rPr>
                        <a:t> carte à puce car pas besoin de s’équiper de lecteurs.</a:t>
                      </a: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400" dirty="0" smtClean="0">
                          <a:solidFill>
                            <a:schemeClr val="tx1"/>
                          </a:solidFill>
                        </a:rPr>
                        <a:t>Port</a:t>
                      </a:r>
                      <a:r>
                        <a:rPr lang="fr-FR" sz="1400" baseline="0" dirty="0" smtClean="0">
                          <a:solidFill>
                            <a:schemeClr val="tx1"/>
                          </a:solidFill>
                        </a:rPr>
                        <a:t> USB nécessaire</a:t>
                      </a:r>
                    </a:p>
                    <a:p>
                      <a:r>
                        <a:rPr lang="fr-FR" sz="1400" baseline="0" dirty="0" smtClean="0">
                          <a:solidFill>
                            <a:schemeClr val="tx1"/>
                          </a:solidFill>
                        </a:rPr>
                        <a:t>Pas de clavier dédié.</a:t>
                      </a:r>
                      <a:endParaRPr lang="fr-FR" sz="1400" dirty="0">
                        <a:solidFill>
                          <a:schemeClr val="tx1"/>
                        </a:solidFill>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798558">
                <a:tc>
                  <a:txBody>
                    <a:bodyPr/>
                    <a:lstStyle/>
                    <a:p>
                      <a:pPr marL="0" algn="l" defTabSz="914400" rtl="0" eaLnBrk="1" latinLnBrk="0" hangingPunct="1"/>
                      <a:r>
                        <a:rPr lang="fr-FR" sz="1400" b="1" kern="1200" dirty="0" smtClean="0">
                          <a:solidFill>
                            <a:schemeClr val="tx1"/>
                          </a:solidFill>
                          <a:latin typeface="+mn-lt"/>
                          <a:ea typeface="+mn-ea"/>
                          <a:cs typeface="+mn-cs"/>
                        </a:rPr>
                        <a:t>HSM (Hardware Security Module)</a:t>
                      </a:r>
                      <a:endParaRPr lang="fr-FR" sz="1400" b="1" kern="1200" dirty="0">
                        <a:solidFill>
                          <a:schemeClr val="tx1"/>
                        </a:solidFill>
                        <a:latin typeface="+mn-lt"/>
                        <a:ea typeface="+mn-ea"/>
                        <a:cs typeface="+mn-cs"/>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algn="l" defTabSz="914400" rtl="0" eaLnBrk="1" latinLnBrk="0" hangingPunct="1"/>
                      <a:r>
                        <a:rPr lang="fr-FR" sz="1400" kern="1200" dirty="0" smtClean="0">
                          <a:solidFill>
                            <a:schemeClr val="tx1"/>
                          </a:solidFill>
                          <a:latin typeface="+mn-lt"/>
                          <a:ea typeface="+mn-ea"/>
                          <a:cs typeface="+mn-cs"/>
                        </a:rPr>
                        <a:t>Équipement dédié.</a:t>
                      </a:r>
                    </a:p>
                    <a:p>
                      <a:pPr marL="0" algn="l" defTabSz="914400" rtl="0" eaLnBrk="1" latinLnBrk="0" hangingPunct="1"/>
                      <a:r>
                        <a:rPr lang="fr-FR" sz="1400" kern="1200" dirty="0" smtClean="0">
                          <a:solidFill>
                            <a:schemeClr val="tx1"/>
                          </a:solidFill>
                          <a:latin typeface="+mn-lt"/>
                          <a:ea typeface="+mn-ea"/>
                          <a:cs typeface="+mn-cs"/>
                        </a:rPr>
                        <a:t>Protégé physiquement.</a:t>
                      </a:r>
                    </a:p>
                    <a:p>
                      <a:pPr marL="0" algn="l" defTabSz="914400" rtl="0" eaLnBrk="1" latinLnBrk="0" hangingPunct="1"/>
                      <a:r>
                        <a:rPr lang="fr-FR" sz="1400" kern="1200" dirty="0" smtClean="0">
                          <a:solidFill>
                            <a:schemeClr val="tx1"/>
                          </a:solidFill>
                          <a:latin typeface="+mn-lt"/>
                          <a:ea typeface="+mn-ea"/>
                          <a:cs typeface="+mn-cs"/>
                        </a:rPr>
                        <a:t>Génération et stockage de données sensibles (ex : clé d’AC)</a:t>
                      </a:r>
                    </a:p>
                    <a:p>
                      <a:pPr marL="0" algn="l" defTabSz="914400" rtl="0" eaLnBrk="1" latinLnBrk="0" hangingPunct="1"/>
                      <a:r>
                        <a:rPr lang="fr-FR" sz="1400" kern="1200" dirty="0" smtClean="0">
                          <a:solidFill>
                            <a:schemeClr val="tx1"/>
                          </a:solidFill>
                          <a:latin typeface="+mn-lt"/>
                          <a:ea typeface="+mn-ea"/>
                          <a:cs typeface="+mn-cs"/>
                        </a:rPr>
                        <a:t>Calculs faits dans le HSM.</a:t>
                      </a:r>
                    </a:p>
                    <a:p>
                      <a:pPr marL="0" algn="l" defTabSz="914400" rtl="0" eaLnBrk="1" latinLnBrk="0" hangingPunct="1"/>
                      <a:r>
                        <a:rPr lang="fr-FR" sz="1400" kern="1200" dirty="0" smtClean="0">
                          <a:solidFill>
                            <a:schemeClr val="tx1"/>
                          </a:solidFill>
                          <a:latin typeface="+mn-lt"/>
                          <a:ea typeface="+mn-ea"/>
                          <a:cs typeface="+mn-cs"/>
                        </a:rPr>
                        <a:t>Clé privée non exportable.</a:t>
                      </a:r>
                    </a:p>
                    <a:p>
                      <a:pPr marL="0" algn="l" defTabSz="914400" rtl="0" eaLnBrk="1" latinLnBrk="0" hangingPunct="1"/>
                      <a:r>
                        <a:rPr lang="fr-FR" sz="1400" kern="1200" dirty="0" smtClean="0">
                          <a:solidFill>
                            <a:schemeClr val="tx1"/>
                          </a:solidFill>
                          <a:latin typeface="+mn-lt"/>
                          <a:ea typeface="+mn-ea"/>
                          <a:cs typeface="+mn-cs"/>
                        </a:rPr>
                        <a:t>Accélération des calculs cryptographiques</a:t>
                      </a:r>
                      <a:endParaRPr lang="fr-FR" sz="1400" kern="1200" dirty="0">
                        <a:solidFill>
                          <a:schemeClr val="tx1"/>
                        </a:solidFill>
                        <a:latin typeface="+mn-lt"/>
                        <a:ea typeface="+mn-ea"/>
                        <a:cs typeface="+mn-cs"/>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algn="l" defTabSz="914400" rtl="0" eaLnBrk="1" latinLnBrk="0" hangingPunct="1"/>
                      <a:r>
                        <a:rPr lang="fr-FR" sz="1400" kern="1200" dirty="0" smtClean="0">
                          <a:solidFill>
                            <a:schemeClr val="tx1"/>
                          </a:solidFill>
                          <a:latin typeface="+mn-lt"/>
                          <a:ea typeface="+mn-ea"/>
                          <a:cs typeface="+mn-cs"/>
                        </a:rPr>
                        <a:t>Coût très élevé.</a:t>
                      </a:r>
                    </a:p>
                    <a:p>
                      <a:pPr marL="0" algn="l" defTabSz="914400" rtl="0" eaLnBrk="1" latinLnBrk="0" hangingPunct="1"/>
                      <a:r>
                        <a:rPr lang="fr-FR" sz="1400" kern="1200" dirty="0" smtClean="0">
                          <a:solidFill>
                            <a:schemeClr val="tx1"/>
                          </a:solidFill>
                          <a:latin typeface="+mn-lt"/>
                          <a:ea typeface="+mn-ea"/>
                          <a:cs typeface="+mn-cs"/>
                        </a:rPr>
                        <a:t>Dispositif fixe.</a:t>
                      </a:r>
                      <a:endParaRPr lang="fr-FR" sz="1400" kern="1200" dirty="0">
                        <a:solidFill>
                          <a:schemeClr val="tx1"/>
                        </a:solidFill>
                        <a:latin typeface="+mn-lt"/>
                        <a:ea typeface="+mn-ea"/>
                        <a:cs typeface="+mn-cs"/>
                      </a:endParaRPr>
                    </a:p>
                  </a:txBody>
                  <a:tcPr marT="45726" marB="457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bl>
          </a:graphicData>
        </a:graphic>
      </p:graphicFrame>
      <p:sp>
        <p:nvSpPr>
          <p:cNvPr id="93214" name="Espace réservé du pied de page 3"/>
          <p:cNvSpPr txBox="1">
            <a:spLocks/>
          </p:cNvSpPr>
          <p:nvPr/>
        </p:nvSpPr>
        <p:spPr bwMode="auto">
          <a:xfrm>
            <a:off x="1620838" y="6319838"/>
            <a:ext cx="4559300" cy="476250"/>
          </a:xfrm>
          <a:prstGeom prst="rect">
            <a:avLst/>
          </a:prstGeom>
          <a:noFill/>
          <a:ln w="9525">
            <a:noFill/>
            <a:miter lim="800000"/>
            <a:headEnd/>
            <a:tailEnd/>
          </a:ln>
        </p:spPr>
        <p:txBody>
          <a:bodyPr anchor="b"/>
          <a:lstStyle/>
          <a:p>
            <a:r>
              <a:rPr lang="fr-FR" sz="1200">
                <a:solidFill>
                  <a:srgbClr val="EAEAEA"/>
                </a:solidFill>
              </a:rPr>
              <a:t>PKI</a:t>
            </a:r>
          </a:p>
        </p:txBody>
      </p:sp>
      <p:sp>
        <p:nvSpPr>
          <p:cNvPr id="7" name="Espace réservé du pied de page 3"/>
          <p:cNvSpPr>
            <a:spLocks noGrp="1"/>
          </p:cNvSpPr>
          <p:nvPr>
            <p:ph type="ftr" sz="quarter" idx="4294967295"/>
          </p:nvPr>
        </p:nvSpPr>
        <p:spPr>
          <a:xfrm>
            <a:off x="862013" y="6464300"/>
            <a:ext cx="1144587" cy="215900"/>
          </a:xfrm>
          <a:noFill/>
          <a:ln>
            <a:miter lim="800000"/>
            <a:headEnd/>
            <a:tailEnd/>
          </a:ln>
        </p:spPr>
        <p:txBody>
          <a:bodyPr/>
          <a:lstStyle/>
          <a:p>
            <a:r>
              <a:rPr lang="fr-FR" dirty="0" smtClean="0"/>
              <a:t>PKI</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2"/>
          <p:cNvSpPr>
            <a:spLocks noGrp="1" noChangeArrowheads="1"/>
          </p:cNvSpPr>
          <p:nvPr>
            <p:ph type="ctrTitle"/>
          </p:nvPr>
        </p:nvSpPr>
        <p:spPr>
          <a:xfrm>
            <a:off x="2218616" y="5703112"/>
            <a:ext cx="4035880" cy="764704"/>
          </a:xfrm>
        </p:spPr>
        <p:txBody>
          <a:bodyPr/>
          <a:lstStyle/>
          <a:p>
            <a:r>
              <a:rPr lang="fr-FR" dirty="0" smtClean="0"/>
              <a:t>Questions</a:t>
            </a:r>
            <a:endParaRPr lang="en-GB" dirty="0">
              <a:solidFill>
                <a:schemeClr val="tx1"/>
              </a:solidFill>
            </a:endParaRPr>
          </a:p>
        </p:txBody>
      </p:sp>
      <p:pic>
        <p:nvPicPr>
          <p:cNvPr id="1026" name="Picture 2" descr="V:\RH Grand Ouest\Images\Orange Brand - Images\U160350scr_en.jpg"/>
          <p:cNvPicPr>
            <a:picLocks noChangeAspect="1" noChangeArrowheads="1"/>
          </p:cNvPicPr>
          <p:nvPr/>
        </p:nvPicPr>
        <p:blipFill>
          <a:blip r:embed="rId3" cstate="print"/>
          <a:srcRect t="13739"/>
          <a:stretch>
            <a:fillRect/>
          </a:stretch>
        </p:blipFill>
        <p:spPr bwMode="auto">
          <a:xfrm>
            <a:off x="0" y="-24683"/>
            <a:ext cx="9144000" cy="5253337"/>
          </a:xfrm>
          <a:prstGeom prst="rect">
            <a:avLst/>
          </a:prstGeom>
          <a:noFill/>
        </p:spPr>
      </p:pic>
      <p:sp>
        <p:nvSpPr>
          <p:cNvPr id="11" name="Rectangle 10"/>
          <p:cNvSpPr/>
          <p:nvPr/>
        </p:nvSpPr>
        <p:spPr>
          <a:xfrm>
            <a:off x="0" y="5156646"/>
            <a:ext cx="9144000" cy="21657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90110260"/>
      </p:ext>
    </p:extLst>
  </p:cSld>
  <p:clrMapOvr>
    <a:masterClrMapping/>
  </p:clrMapOvr>
  <p:transition>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ctrTitle"/>
          </p:nvPr>
        </p:nvSpPr>
        <p:spPr>
          <a:xfrm>
            <a:off x="1005888" y="920496"/>
            <a:ext cx="7989887" cy="1665288"/>
          </a:xfrm>
        </p:spPr>
        <p:txBody>
          <a:bodyPr/>
          <a:lstStyle/>
          <a:p>
            <a:pPr eaLnBrk="1" hangingPunct="1"/>
            <a:r>
              <a:rPr lang="fr-FR" dirty="0" smtClean="0"/>
              <a:t>Merci</a:t>
            </a:r>
            <a:endParaRPr lang="fr-FR" dirty="0" smtClean="0">
              <a:solidFill>
                <a:schemeClr val="bg1"/>
              </a:solidFill>
            </a:endParaRP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916832"/>
            <a:ext cx="685800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45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4294967295"/>
          </p:nvPr>
        </p:nvSpPr>
        <p:spPr>
          <a:xfrm>
            <a:off x="862013" y="6464300"/>
            <a:ext cx="1144587" cy="215900"/>
          </a:xfrm>
        </p:spPr>
        <p:txBody>
          <a:bodyPr/>
          <a:lstStyle/>
          <a:p>
            <a:pPr>
              <a:defRPr/>
            </a:pPr>
            <a:r>
              <a:rPr lang="fr-FR" smtClean="0"/>
              <a:t>PKI</a:t>
            </a:r>
            <a:endParaRPr lang="fr-FR"/>
          </a:p>
        </p:txBody>
      </p:sp>
      <p:pic>
        <p:nvPicPr>
          <p:cNvPr id="5" name="Image 4" descr="Le-pont-qui-fait-pas-peur.jpg"/>
          <p:cNvPicPr>
            <a:picLocks noChangeAspect="1"/>
          </p:cNvPicPr>
          <p:nvPr/>
        </p:nvPicPr>
        <p:blipFill>
          <a:blip r:embed="rId2" cstate="print"/>
          <a:stretch>
            <a:fillRect/>
          </a:stretch>
        </p:blipFill>
        <p:spPr>
          <a:xfrm>
            <a:off x="3323618" y="3190643"/>
            <a:ext cx="4575241" cy="3045394"/>
          </a:xfrm>
          <a:prstGeom prst="rect">
            <a:avLst/>
          </a:prstGeom>
        </p:spPr>
      </p:pic>
      <p:pic>
        <p:nvPicPr>
          <p:cNvPr id="6" name="Image 5" descr="Le-pont-qui-fait-peur.jpg"/>
          <p:cNvPicPr>
            <a:picLocks noChangeAspect="1"/>
          </p:cNvPicPr>
          <p:nvPr/>
        </p:nvPicPr>
        <p:blipFill>
          <a:blip r:embed="rId3" cstate="print"/>
          <a:stretch>
            <a:fillRect/>
          </a:stretch>
        </p:blipFill>
        <p:spPr>
          <a:xfrm>
            <a:off x="343711" y="321014"/>
            <a:ext cx="4597958" cy="315176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Picture 2" descr="Résultat de recherche d'images pour &quot;chirurgien fou&qu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052" y="285751"/>
            <a:ext cx="2619374" cy="3929062"/>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Résultat de recherche d'images pour &quot;chirurgien&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59750" name="Picture 6" descr="Résultat de recherche d'images pour &quot;chirurgien&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961" y="1852612"/>
            <a:ext cx="3516313" cy="3417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611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Confiance &amp; sécurité</a:t>
            </a:r>
            <a:endParaRPr lang="fr-FR" dirty="0"/>
          </a:p>
        </p:txBody>
      </p:sp>
      <p:sp>
        <p:nvSpPr>
          <p:cNvPr id="4" name="Espace réservé du pied de page 3"/>
          <p:cNvSpPr>
            <a:spLocks noGrp="1"/>
          </p:cNvSpPr>
          <p:nvPr>
            <p:ph type="ftr" sz="quarter" idx="4294967295"/>
          </p:nvPr>
        </p:nvSpPr>
        <p:spPr>
          <a:xfrm>
            <a:off x="862013" y="6464300"/>
            <a:ext cx="1144587" cy="215900"/>
          </a:xfrm>
        </p:spPr>
        <p:txBody>
          <a:bodyPr/>
          <a:lstStyle/>
          <a:p>
            <a:pPr>
              <a:defRPr/>
            </a:pPr>
            <a:r>
              <a:rPr lang="fr-FR" smtClean="0"/>
              <a:t>PKI</a:t>
            </a:r>
            <a:endParaRPr lang="fr-FR"/>
          </a:p>
        </p:txBody>
      </p:sp>
      <p:pic>
        <p:nvPicPr>
          <p:cNvPr id="5" name="Image 4" descr="Le-pont-qui-fait-pas-peur.jpg"/>
          <p:cNvPicPr>
            <a:picLocks noChangeAspect="1"/>
          </p:cNvPicPr>
          <p:nvPr/>
        </p:nvPicPr>
        <p:blipFill>
          <a:blip r:embed="rId2" cstate="print"/>
          <a:stretch>
            <a:fillRect/>
          </a:stretch>
        </p:blipFill>
        <p:spPr>
          <a:xfrm>
            <a:off x="4656307" y="2363822"/>
            <a:ext cx="4063694" cy="2704896"/>
          </a:xfrm>
          <a:prstGeom prst="rect">
            <a:avLst/>
          </a:prstGeom>
        </p:spPr>
      </p:pic>
      <p:pic>
        <p:nvPicPr>
          <p:cNvPr id="6" name="Image 5" descr="Le-pont-qui-fait-peur.jpg"/>
          <p:cNvPicPr>
            <a:picLocks noChangeAspect="1"/>
          </p:cNvPicPr>
          <p:nvPr/>
        </p:nvPicPr>
        <p:blipFill>
          <a:blip r:embed="rId3" cstate="print"/>
          <a:stretch>
            <a:fillRect/>
          </a:stretch>
        </p:blipFill>
        <p:spPr>
          <a:xfrm>
            <a:off x="178341" y="2334638"/>
            <a:ext cx="3973544" cy="2723745"/>
          </a:xfrm>
          <a:prstGeom prst="rect">
            <a:avLst/>
          </a:prstGeom>
        </p:spPr>
      </p:pic>
      <p:sp>
        <p:nvSpPr>
          <p:cNvPr id="7" name="Espace réservé du contenu 2"/>
          <p:cNvSpPr>
            <a:spLocks noGrp="1"/>
          </p:cNvSpPr>
          <p:nvPr>
            <p:ph idx="1"/>
          </p:nvPr>
        </p:nvSpPr>
        <p:spPr>
          <a:xfrm>
            <a:off x="432000" y="1303509"/>
            <a:ext cx="8313166" cy="629464"/>
          </a:xfrm>
        </p:spPr>
        <p:txBody>
          <a:bodyPr/>
          <a:lstStyle/>
          <a:p>
            <a:r>
              <a:rPr lang="fr-FR" dirty="0" smtClean="0"/>
              <a:t>La confiance est une question de sécurité </a:t>
            </a:r>
          </a:p>
          <a:p>
            <a:pPr>
              <a:buNone/>
            </a:pPr>
            <a:endParaRPr lang="fr-FR" dirty="0" smtClean="0"/>
          </a:p>
          <a:p>
            <a:endParaRPr lang="fr-FR" dirty="0"/>
          </a:p>
        </p:txBody>
      </p:sp>
    </p:spTree>
    <p:extLst>
      <p:ext uri="{BB962C8B-B14F-4D97-AF65-F5344CB8AC3E}">
        <p14:creationId xmlns:p14="http://schemas.microsoft.com/office/powerpoint/2010/main" val="5334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Définitions</a:t>
            </a:r>
            <a:endParaRPr lang="fr-FR" dirty="0"/>
          </a:p>
        </p:txBody>
      </p:sp>
      <p:sp>
        <p:nvSpPr>
          <p:cNvPr id="3" name="Espace réservé du contenu 2"/>
          <p:cNvSpPr>
            <a:spLocks noGrp="1"/>
          </p:cNvSpPr>
          <p:nvPr>
            <p:ph idx="1"/>
          </p:nvPr>
        </p:nvSpPr>
        <p:spPr>
          <a:xfrm>
            <a:off x="432000" y="1011678"/>
            <a:ext cx="8313166" cy="4803906"/>
          </a:xfrm>
        </p:spPr>
        <p:txBody>
          <a:bodyPr/>
          <a:lstStyle/>
          <a:p>
            <a:r>
              <a:rPr lang="fr-FR" dirty="0" smtClean="0"/>
              <a:t>Sécurité :  mesures permettant d’assurer la protection des biens : </a:t>
            </a:r>
            <a:r>
              <a:rPr lang="fr-FR" dirty="0"/>
              <a:t>données / </a:t>
            </a:r>
            <a:r>
              <a:rPr lang="fr-FR" dirty="0" smtClean="0"/>
              <a:t>valeurs.</a:t>
            </a:r>
          </a:p>
          <a:p>
            <a:pPr lvl="1"/>
            <a:r>
              <a:rPr lang="fr-FR" dirty="0" smtClean="0"/>
              <a:t>On ne protège pas nos biens pour des besoins de sécurité mais on applique des mesures de sécurité pour protéger nos biens</a:t>
            </a:r>
          </a:p>
          <a:p>
            <a:endParaRPr lang="fr-FR" dirty="0" smtClean="0"/>
          </a:p>
          <a:p>
            <a:r>
              <a:rPr lang="fr-FR" dirty="0" smtClean="0"/>
              <a:t>Menace : Action, événement ou entité pouvant compromettre la sécurité de ce qui est protégé</a:t>
            </a:r>
          </a:p>
          <a:p>
            <a:endParaRPr lang="fr-FR" dirty="0" smtClean="0"/>
          </a:p>
          <a:p>
            <a:r>
              <a:rPr lang="fr-FR" dirty="0" smtClean="0"/>
              <a:t>Confiance : sentiment de sécurité ou de sureté qu’a une personne vis-à-vis quelqu’un ou de quelque chose</a:t>
            </a:r>
          </a:p>
          <a:p>
            <a:endParaRPr lang="fr-FR" dirty="0" smtClean="0"/>
          </a:p>
          <a:p>
            <a:r>
              <a:rPr lang="fr-FR" dirty="0" smtClean="0"/>
              <a:t>Garantie : assurance ou gage de quelque chose</a:t>
            </a:r>
          </a:p>
          <a:p>
            <a:endParaRPr lang="fr-FR" dirty="0"/>
          </a:p>
          <a:p>
            <a:endParaRPr lang="fr-FR" dirty="0" smtClean="0"/>
          </a:p>
          <a:p>
            <a:endParaRPr lang="fr-FR" dirty="0" smtClean="0"/>
          </a:p>
          <a:p>
            <a:endParaRPr lang="fr-FR" dirty="0"/>
          </a:p>
        </p:txBody>
      </p:sp>
      <p:sp>
        <p:nvSpPr>
          <p:cNvPr id="4" name="Espace réservé du pied de page 3"/>
          <p:cNvSpPr>
            <a:spLocks noGrp="1"/>
          </p:cNvSpPr>
          <p:nvPr>
            <p:ph type="ftr" sz="quarter" idx="4294967295"/>
          </p:nvPr>
        </p:nvSpPr>
        <p:spPr>
          <a:xfrm>
            <a:off x="862013" y="6464300"/>
            <a:ext cx="1144587" cy="215900"/>
          </a:xfrm>
        </p:spPr>
        <p:txBody>
          <a:bodyPr/>
          <a:lstStyle/>
          <a:p>
            <a:pPr>
              <a:defRPr/>
            </a:pPr>
            <a:r>
              <a:rPr lang="fr-FR" smtClean="0"/>
              <a:t>PKI</a:t>
            </a:r>
            <a:endParaRPr lang="fr-FR"/>
          </a:p>
        </p:txBody>
      </p:sp>
    </p:spTree>
    <p:extLst>
      <p:ext uri="{BB962C8B-B14F-4D97-AF65-F5344CB8AC3E}">
        <p14:creationId xmlns:p14="http://schemas.microsoft.com/office/powerpoint/2010/main" val="2780313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ITLABS">
  <a:themeElements>
    <a:clrScheme name="Modèle FT 2">
      <a:dk1>
        <a:srgbClr val="000000"/>
      </a:dk1>
      <a:lt1>
        <a:srgbClr val="FFFFFF"/>
      </a:lt1>
      <a:dk2>
        <a:srgbClr val="FF6600"/>
      </a:dk2>
      <a:lt2>
        <a:srgbClr val="DDDDDD"/>
      </a:lt2>
      <a:accent1>
        <a:srgbClr val="000000"/>
      </a:accent1>
      <a:accent2>
        <a:srgbClr val="FFFFFF"/>
      </a:accent2>
      <a:accent3>
        <a:srgbClr val="FFFFFF"/>
      </a:accent3>
      <a:accent4>
        <a:srgbClr val="000000"/>
      </a:accent4>
      <a:accent5>
        <a:srgbClr val="AAAAAA"/>
      </a:accent5>
      <a:accent6>
        <a:srgbClr val="E7E7E7"/>
      </a:accent6>
      <a:hlink>
        <a:srgbClr val="FF6600"/>
      </a:hlink>
      <a:folHlink>
        <a:srgbClr val="FF6600"/>
      </a:folHlink>
    </a:clrScheme>
    <a:fontScheme name="Modèle FT">
      <a:majorFont>
        <a:latin typeface="Helvetica 65 Medium"/>
        <a:ea typeface=""/>
        <a:cs typeface=""/>
      </a:majorFont>
      <a:minorFont>
        <a:latin typeface="Helvetica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Helvetica 45 Light"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Helvetica 45 Light" pitchFamily="34" charset="0"/>
          </a:defRPr>
        </a:defPPr>
      </a:lstStyle>
    </a:lnDef>
  </a:objectDefaults>
  <a:extraClrSchemeLst>
    <a:extraClrScheme>
      <a:clrScheme name="Modèle FT 1">
        <a:dk1>
          <a:srgbClr val="333333"/>
        </a:dk1>
        <a:lt1>
          <a:srgbClr val="FFFFFF"/>
        </a:lt1>
        <a:dk2>
          <a:srgbClr val="000000"/>
        </a:dk2>
        <a:lt2>
          <a:srgbClr val="FF6600"/>
        </a:lt2>
        <a:accent1>
          <a:srgbClr val="000000"/>
        </a:accent1>
        <a:accent2>
          <a:srgbClr val="FFFFFF"/>
        </a:accent2>
        <a:accent3>
          <a:srgbClr val="AAAAAA"/>
        </a:accent3>
        <a:accent4>
          <a:srgbClr val="DADADA"/>
        </a:accent4>
        <a:accent5>
          <a:srgbClr val="AAAAAA"/>
        </a:accent5>
        <a:accent6>
          <a:srgbClr val="E7E7E7"/>
        </a:accent6>
        <a:hlink>
          <a:srgbClr val="FF6600"/>
        </a:hlink>
        <a:folHlink>
          <a:srgbClr val="FF6600"/>
        </a:folHlink>
      </a:clrScheme>
      <a:clrMap bg1="dk2" tx1="lt1" bg2="dk1" tx2="lt2" accent1="accent1" accent2="accent2" accent3="accent3" accent4="accent4" accent5="accent5" accent6="accent6" hlink="hlink" folHlink="folHlink"/>
    </a:extraClrScheme>
    <a:extraClrScheme>
      <a:clrScheme name="Modèle FT 2">
        <a:dk1>
          <a:srgbClr val="000000"/>
        </a:dk1>
        <a:lt1>
          <a:srgbClr val="FFFFFF"/>
        </a:lt1>
        <a:dk2>
          <a:srgbClr val="FF6600"/>
        </a:dk2>
        <a:lt2>
          <a:srgbClr val="DDDDDD"/>
        </a:lt2>
        <a:accent1>
          <a:srgbClr val="000000"/>
        </a:accent1>
        <a:accent2>
          <a:srgbClr val="FFFFFF"/>
        </a:accent2>
        <a:accent3>
          <a:srgbClr val="FFFFFF"/>
        </a:accent3>
        <a:accent4>
          <a:srgbClr val="000000"/>
        </a:accent4>
        <a:accent5>
          <a:srgbClr val="AAAAAA"/>
        </a:accent5>
        <a:accent6>
          <a:srgbClr val="E7E7E7"/>
        </a:accent6>
        <a:hlink>
          <a:srgbClr val="FF6600"/>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PPT</Template>
  <TotalTime>14845</TotalTime>
  <Words>2785</Words>
  <Application>Microsoft Office PowerPoint</Application>
  <PresentationFormat>Affichage à l'écran (4:3)</PresentationFormat>
  <Paragraphs>702</Paragraphs>
  <Slides>56</Slides>
  <Notes>42</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56</vt:i4>
      </vt:variant>
    </vt:vector>
  </HeadingPairs>
  <TitlesOfParts>
    <vt:vector size="58" baseType="lpstr">
      <vt:lpstr>Theme-ITLABS</vt:lpstr>
      <vt:lpstr>Visio</vt:lpstr>
      <vt:lpstr>  Formation PKI d’entreprise</vt:lpstr>
      <vt:lpstr>Sommaire</vt:lpstr>
      <vt:lpstr>Présentation PowerPoint</vt:lpstr>
      <vt:lpstr>Objectifs</vt:lpstr>
      <vt:lpstr>Présentation PowerPoint</vt:lpstr>
      <vt:lpstr>Présentation PowerPoint</vt:lpstr>
      <vt:lpstr>Présentation PowerPoint</vt:lpstr>
      <vt:lpstr>Confiance &amp; sécurité</vt:lpstr>
      <vt:lpstr>Définitions</vt:lpstr>
      <vt:lpstr>PKI : Base de la confiance électronique</vt:lpstr>
      <vt:lpstr>PKI : Base de la confiance électronique</vt:lpstr>
      <vt:lpstr>PKI : Base de la confiance électronique</vt:lpstr>
      <vt:lpstr>Analogie physique / numérique</vt:lpstr>
      <vt:lpstr>Analogie physique / numérique</vt:lpstr>
      <vt:lpstr>Présentation PowerPoint</vt:lpstr>
      <vt:lpstr>Qu’est-ce que la cryptologie ?</vt:lpstr>
      <vt:lpstr>La cryptographie, dans quel but ?</vt:lpstr>
      <vt:lpstr>La cryptographie, dans quel but ?</vt:lpstr>
      <vt:lpstr>La cryptographie, dans quel but ?</vt:lpstr>
      <vt:lpstr>La cryptographie, dans quel but ?</vt:lpstr>
      <vt:lpstr>La cryptographie, dans quel but ?</vt:lpstr>
      <vt:lpstr>La cryptographie, les composantes</vt:lpstr>
      <vt:lpstr>La cryptographie, ce qui doit rester secret</vt:lpstr>
      <vt:lpstr>Deux catégories de cryptographie</vt:lpstr>
      <vt:lpstr>La cryptographie symétrique</vt:lpstr>
      <vt:lpstr>La cryptographie symétrique</vt:lpstr>
      <vt:lpstr>La cryptographie symétrique</vt:lpstr>
      <vt:lpstr>La cryptographie asymétrique</vt:lpstr>
      <vt:lpstr>La cryptographie asymétrique</vt:lpstr>
      <vt:lpstr>La cryptographie asymétrique : les avantages</vt:lpstr>
      <vt:lpstr>La cryptographie asymétrique : les défauts</vt:lpstr>
      <vt:lpstr>Les fonction de condensation</vt:lpstr>
      <vt:lpstr>Les fonction de condensation</vt:lpstr>
      <vt:lpstr>Quel algorithme choisir ? </vt:lpstr>
      <vt:lpstr>Tailles de clés acceptées par l’ANSSI</vt:lpstr>
      <vt:lpstr>Présentation PowerPoint</vt:lpstr>
      <vt:lpstr>Clés + Autorité = Certificats</vt:lpstr>
      <vt:lpstr>Clés + Autorité = Certificats</vt:lpstr>
      <vt:lpstr>Clés + Autorité = Certificats</vt:lpstr>
      <vt:lpstr>Qu’est-ce qu’un certificat électronique ?</vt:lpstr>
      <vt:lpstr>Que contient un certificat électronique ?</vt:lpstr>
      <vt:lpstr>Quel est le format des certificats ?</vt:lpstr>
      <vt:lpstr>Le format des certificats - OpenPGP</vt:lpstr>
      <vt:lpstr>Le format des certificats – X509</vt:lpstr>
      <vt:lpstr>Applications des certificats X509</vt:lpstr>
      <vt:lpstr>Applications des certificats X509 : SSL</vt:lpstr>
      <vt:lpstr>Applications des certificats X509 : SSL</vt:lpstr>
      <vt:lpstr>Applications des certificats X509 : SSL</vt:lpstr>
      <vt:lpstr>Un certificat par usage…</vt:lpstr>
      <vt:lpstr>Un certificat par usage…</vt:lpstr>
      <vt:lpstr>Les extensions X509</vt:lpstr>
      <vt:lpstr>Les extensions X509</vt:lpstr>
      <vt:lpstr>Exemple de certificat X509</vt:lpstr>
      <vt:lpstr>Où stocker les clés privées ?</vt:lpstr>
      <vt:lpstr>Questions</vt:lpstr>
      <vt:lpstr>Merci</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 Orange</dc:title>
  <dc:creator> </dc:creator>
  <cp:lastModifiedBy>LE MEUR Thibault OBS/OAB</cp:lastModifiedBy>
  <cp:revision>1266</cp:revision>
  <cp:lastPrinted>2006-12-08T11:02:13Z</cp:lastPrinted>
  <dcterms:created xsi:type="dcterms:W3CDTF">2006-10-05T10:59:47Z</dcterms:created>
  <dcterms:modified xsi:type="dcterms:W3CDTF">2019-01-22T10:16:02Z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ingExpirationDate">
    <vt:lpwstr/>
  </property>
  <property fmtid="{D5CDD505-2E9C-101B-9397-08002B2CF9AE}" pid="3" name="PublishingStartDate">
    <vt:lpwstr/>
  </property>
</Properties>
</file>