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9" r:id="rId1"/>
  </p:sldMasterIdLst>
  <p:notesMasterIdLst>
    <p:notesMasterId r:id="rId47"/>
  </p:notesMasterIdLst>
  <p:handoutMasterIdLst>
    <p:handoutMasterId r:id="rId48"/>
  </p:handoutMasterIdLst>
  <p:sldIdLst>
    <p:sldId id="667" r:id="rId2"/>
    <p:sldId id="847" r:id="rId3"/>
    <p:sldId id="911" r:id="rId4"/>
    <p:sldId id="748" r:id="rId5"/>
    <p:sldId id="861" r:id="rId6"/>
    <p:sldId id="912" r:id="rId7"/>
    <p:sldId id="848" r:id="rId8"/>
    <p:sldId id="862" r:id="rId9"/>
    <p:sldId id="863" r:id="rId10"/>
    <p:sldId id="750" r:id="rId11"/>
    <p:sldId id="898" r:id="rId12"/>
    <p:sldId id="850" r:id="rId13"/>
    <p:sldId id="888" r:id="rId14"/>
    <p:sldId id="889" r:id="rId15"/>
    <p:sldId id="751" r:id="rId16"/>
    <p:sldId id="813" r:id="rId17"/>
    <p:sldId id="778" r:id="rId18"/>
    <p:sldId id="814" r:id="rId19"/>
    <p:sldId id="779" r:id="rId20"/>
    <p:sldId id="780" r:id="rId21"/>
    <p:sldId id="781" r:id="rId22"/>
    <p:sldId id="914" r:id="rId23"/>
    <p:sldId id="864" r:id="rId24"/>
    <p:sldId id="899" r:id="rId25"/>
    <p:sldId id="900" r:id="rId26"/>
    <p:sldId id="865" r:id="rId27"/>
    <p:sldId id="878" r:id="rId28"/>
    <p:sldId id="877" r:id="rId29"/>
    <p:sldId id="875" r:id="rId30"/>
    <p:sldId id="876" r:id="rId31"/>
    <p:sldId id="867" r:id="rId32"/>
    <p:sldId id="868" r:id="rId33"/>
    <p:sldId id="866" r:id="rId34"/>
    <p:sldId id="913" r:id="rId35"/>
    <p:sldId id="869" r:id="rId36"/>
    <p:sldId id="870" r:id="rId37"/>
    <p:sldId id="901" r:id="rId38"/>
    <p:sldId id="879" r:id="rId39"/>
    <p:sldId id="904" r:id="rId40"/>
    <p:sldId id="905" r:id="rId41"/>
    <p:sldId id="906" r:id="rId42"/>
    <p:sldId id="884" r:id="rId43"/>
    <p:sldId id="907" r:id="rId44"/>
    <p:sldId id="908" r:id="rId45"/>
    <p:sldId id="909" r:id="rId46"/>
  </p:sldIdLst>
  <p:sldSz cx="9144000" cy="6858000" type="screen4x3"/>
  <p:notesSz cx="6851650" cy="9747250"/>
  <p:defaultTextStyle>
    <a:defPPr>
      <a:defRPr lang="en-GB"/>
    </a:defPPr>
    <a:lvl1pPr algn="l" rtl="0" fontAlgn="base">
      <a:spcBef>
        <a:spcPct val="0"/>
      </a:spcBef>
      <a:spcAft>
        <a:spcPct val="0"/>
      </a:spcAft>
      <a:defRPr sz="2000" kern="1200">
        <a:solidFill>
          <a:schemeClr val="tx1"/>
        </a:solidFill>
        <a:latin typeface="Helvetica 45 Light" pitchFamily="34" charset="0"/>
        <a:ea typeface="+mn-ea"/>
        <a:cs typeface="+mn-cs"/>
      </a:defRPr>
    </a:lvl1pPr>
    <a:lvl2pPr marL="457200" algn="l" rtl="0" fontAlgn="base">
      <a:spcBef>
        <a:spcPct val="0"/>
      </a:spcBef>
      <a:spcAft>
        <a:spcPct val="0"/>
      </a:spcAft>
      <a:defRPr sz="2000" kern="1200">
        <a:solidFill>
          <a:schemeClr val="tx1"/>
        </a:solidFill>
        <a:latin typeface="Helvetica 45 Light" pitchFamily="34" charset="0"/>
        <a:ea typeface="+mn-ea"/>
        <a:cs typeface="+mn-cs"/>
      </a:defRPr>
    </a:lvl2pPr>
    <a:lvl3pPr marL="914400" algn="l" rtl="0" fontAlgn="base">
      <a:spcBef>
        <a:spcPct val="0"/>
      </a:spcBef>
      <a:spcAft>
        <a:spcPct val="0"/>
      </a:spcAft>
      <a:defRPr sz="2000" kern="1200">
        <a:solidFill>
          <a:schemeClr val="tx1"/>
        </a:solidFill>
        <a:latin typeface="Helvetica 45 Light" pitchFamily="34" charset="0"/>
        <a:ea typeface="+mn-ea"/>
        <a:cs typeface="+mn-cs"/>
      </a:defRPr>
    </a:lvl3pPr>
    <a:lvl4pPr marL="1371600" algn="l" rtl="0" fontAlgn="base">
      <a:spcBef>
        <a:spcPct val="0"/>
      </a:spcBef>
      <a:spcAft>
        <a:spcPct val="0"/>
      </a:spcAft>
      <a:defRPr sz="2000" kern="1200">
        <a:solidFill>
          <a:schemeClr val="tx1"/>
        </a:solidFill>
        <a:latin typeface="Helvetica 45 Light" pitchFamily="34" charset="0"/>
        <a:ea typeface="+mn-ea"/>
        <a:cs typeface="+mn-cs"/>
      </a:defRPr>
    </a:lvl4pPr>
    <a:lvl5pPr marL="1828800" algn="l" rtl="0" fontAlgn="base">
      <a:spcBef>
        <a:spcPct val="0"/>
      </a:spcBef>
      <a:spcAft>
        <a:spcPct val="0"/>
      </a:spcAft>
      <a:defRPr sz="2000" kern="1200">
        <a:solidFill>
          <a:schemeClr val="tx1"/>
        </a:solidFill>
        <a:latin typeface="Helvetica 45 Light" pitchFamily="34" charset="0"/>
        <a:ea typeface="+mn-ea"/>
        <a:cs typeface="+mn-cs"/>
      </a:defRPr>
    </a:lvl5pPr>
    <a:lvl6pPr marL="2286000" algn="l" defTabSz="914400" rtl="0" eaLnBrk="1" latinLnBrk="0" hangingPunct="1">
      <a:defRPr sz="2000" kern="1200">
        <a:solidFill>
          <a:schemeClr val="tx1"/>
        </a:solidFill>
        <a:latin typeface="Helvetica 45 Light" pitchFamily="34" charset="0"/>
        <a:ea typeface="+mn-ea"/>
        <a:cs typeface="+mn-cs"/>
      </a:defRPr>
    </a:lvl6pPr>
    <a:lvl7pPr marL="2743200" algn="l" defTabSz="914400" rtl="0" eaLnBrk="1" latinLnBrk="0" hangingPunct="1">
      <a:defRPr sz="2000" kern="1200">
        <a:solidFill>
          <a:schemeClr val="tx1"/>
        </a:solidFill>
        <a:latin typeface="Helvetica 45 Light" pitchFamily="34" charset="0"/>
        <a:ea typeface="+mn-ea"/>
        <a:cs typeface="+mn-cs"/>
      </a:defRPr>
    </a:lvl7pPr>
    <a:lvl8pPr marL="3200400" algn="l" defTabSz="914400" rtl="0" eaLnBrk="1" latinLnBrk="0" hangingPunct="1">
      <a:defRPr sz="2000" kern="1200">
        <a:solidFill>
          <a:schemeClr val="tx1"/>
        </a:solidFill>
        <a:latin typeface="Helvetica 45 Light" pitchFamily="34" charset="0"/>
        <a:ea typeface="+mn-ea"/>
        <a:cs typeface="+mn-cs"/>
      </a:defRPr>
    </a:lvl8pPr>
    <a:lvl9pPr marL="3657600" algn="l" defTabSz="914400" rtl="0" eaLnBrk="1" latinLnBrk="0" hangingPunct="1">
      <a:defRPr sz="2000" kern="1200">
        <a:solidFill>
          <a:schemeClr val="tx1"/>
        </a:solidFill>
        <a:latin typeface="Helvetica 45 Light" pitchFamily="34" charset="0"/>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os="2879">
          <p15:clr>
            <a:srgbClr val="A4A3A4"/>
          </p15:clr>
        </p15:guide>
      </p15:sldGuideLst>
    </p:ext>
    <p:ext uri="{2D200454-40CA-4A62-9FC3-DE9A4176ACB9}">
      <p15:notesGuideLst xmlns:p15="http://schemas.microsoft.com/office/powerpoint/2012/main" xmlns="">
        <p15:guide id="1" orient="horz" pos="3070">
          <p15:clr>
            <a:srgbClr val="A4A3A4"/>
          </p15:clr>
        </p15:guide>
        <p15:guide id="2" pos="21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ED1"/>
    <a:srgbClr val="0000FF"/>
    <a:srgbClr val="FF6600"/>
    <a:srgbClr val="D7D7D7"/>
    <a:srgbClr val="698EA8"/>
    <a:srgbClr val="A8ADB0"/>
    <a:srgbClr val="BFA166"/>
    <a:srgbClr val="E4C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7" autoAdjust="0"/>
    <p:restoredTop sz="89299" autoAdjust="0"/>
  </p:normalViewPr>
  <p:slideViewPr>
    <p:cSldViewPr snapToGrid="0">
      <p:cViewPr varScale="1">
        <p:scale>
          <a:sx n="101" d="100"/>
          <a:sy n="101" d="100"/>
        </p:scale>
        <p:origin x="-1944" y="-96"/>
      </p:cViewPr>
      <p:guideLst>
        <p:guide orient="horz" pos="4319"/>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3366" y="-96"/>
      </p:cViewPr>
      <p:guideLst>
        <p:guide orient="horz" pos="3070"/>
        <p:guide pos="215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35 Thin" pitchFamily="34" charset="0"/>
              </a:defRPr>
            </a:lvl1pPr>
          </a:lstStyle>
          <a:p>
            <a:pPr>
              <a:defRPr/>
            </a:pPr>
            <a:endParaRPr lang="fr-FR"/>
          </a:p>
        </p:txBody>
      </p:sp>
      <p:sp>
        <p:nvSpPr>
          <p:cNvPr id="64515" name="Rectangle 3"/>
          <p:cNvSpPr>
            <a:spLocks noGrp="1" noChangeArrowheads="1"/>
          </p:cNvSpPr>
          <p:nvPr>
            <p:ph type="dt" sz="quarter" idx="1"/>
          </p:nvPr>
        </p:nvSpPr>
        <p:spPr bwMode="auto">
          <a:xfrm>
            <a:off x="3883025"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35 Thin" pitchFamily="34" charset="0"/>
              </a:defRPr>
            </a:lvl1pPr>
          </a:lstStyle>
          <a:p>
            <a:pPr>
              <a:defRPr/>
            </a:pPr>
            <a:endParaRPr lang="fr-FR"/>
          </a:p>
        </p:txBody>
      </p:sp>
      <p:sp>
        <p:nvSpPr>
          <p:cNvPr id="64516" name="Rectangle 4"/>
          <p:cNvSpPr>
            <a:spLocks noGrp="1" noChangeArrowheads="1"/>
          </p:cNvSpPr>
          <p:nvPr>
            <p:ph type="ftr" sz="quarter" idx="2"/>
          </p:nvPr>
        </p:nvSpPr>
        <p:spPr bwMode="auto">
          <a:xfrm>
            <a:off x="0" y="9259888"/>
            <a:ext cx="2968625"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35 Thin" pitchFamily="34" charset="0"/>
              </a:defRPr>
            </a:lvl1pPr>
          </a:lstStyle>
          <a:p>
            <a:pPr>
              <a:defRPr/>
            </a:pPr>
            <a:r>
              <a:rPr lang="fr-FR"/>
              <a:t>presentation title</a:t>
            </a:r>
          </a:p>
        </p:txBody>
      </p:sp>
      <p:sp>
        <p:nvSpPr>
          <p:cNvPr id="64517" name="Rectangle 5"/>
          <p:cNvSpPr>
            <a:spLocks noGrp="1" noChangeArrowheads="1"/>
          </p:cNvSpPr>
          <p:nvPr>
            <p:ph type="sldNum" sz="quarter" idx="3"/>
          </p:nvPr>
        </p:nvSpPr>
        <p:spPr bwMode="auto">
          <a:xfrm>
            <a:off x="3883025" y="9259888"/>
            <a:ext cx="2968625"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35 Thin" pitchFamily="34" charset="0"/>
              </a:defRPr>
            </a:lvl1pPr>
          </a:lstStyle>
          <a:p>
            <a:pPr>
              <a:defRPr/>
            </a:pPr>
            <a:fld id="{82961E16-C711-4CF3-B6C6-72D0E9960D01}" type="slidenum">
              <a:rPr lang="fr-FR"/>
              <a:pPr>
                <a:defRPr/>
              </a:pPr>
              <a:t>‹N°›</a:t>
            </a:fld>
            <a:endParaRPr lang="fr-FR"/>
          </a:p>
        </p:txBody>
      </p:sp>
    </p:spTree>
    <p:extLst>
      <p:ext uri="{BB962C8B-B14F-4D97-AF65-F5344CB8AC3E}">
        <p14:creationId xmlns:p14="http://schemas.microsoft.com/office/powerpoint/2010/main" val="564936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35 Thin" pitchFamily="34" charset="0"/>
              </a:defRPr>
            </a:lvl1pPr>
          </a:lstStyle>
          <a:p>
            <a:pPr>
              <a:defRPr/>
            </a:pPr>
            <a:endParaRPr lang="fr-FR"/>
          </a:p>
        </p:txBody>
      </p:sp>
      <p:sp>
        <p:nvSpPr>
          <p:cNvPr id="778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35 Thin" pitchFamily="34" charset="0"/>
              </a:defRPr>
            </a:lvl1pPr>
          </a:lstStyle>
          <a:p>
            <a:pPr>
              <a:defRPr/>
            </a:pPr>
            <a:endParaRPr lang="fr-FR"/>
          </a:p>
        </p:txBody>
      </p:sp>
      <p:sp>
        <p:nvSpPr>
          <p:cNvPr id="15364" name="Rectangle 4"/>
          <p:cNvSpPr>
            <a:spLocks noGrp="1" noRot="1" noChangeAspect="1" noChangeArrowheads="1" noTextEdit="1"/>
          </p:cNvSpPr>
          <p:nvPr>
            <p:ph type="sldImg" idx="2"/>
          </p:nvPr>
        </p:nvSpPr>
        <p:spPr bwMode="auto">
          <a:xfrm>
            <a:off x="990600" y="762000"/>
            <a:ext cx="4876800" cy="365760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914400" y="46482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77830" name="Rectangle 6"/>
          <p:cNvSpPr>
            <a:spLocks noGrp="1" noChangeArrowheads="1"/>
          </p:cNvSpPr>
          <p:nvPr>
            <p:ph type="ftr" sz="quarter" idx="4"/>
          </p:nvPr>
        </p:nvSpPr>
        <p:spPr bwMode="auto">
          <a:xfrm>
            <a:off x="0" y="9296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35 Thin" pitchFamily="34" charset="0"/>
              </a:defRPr>
            </a:lvl1pPr>
          </a:lstStyle>
          <a:p>
            <a:pPr>
              <a:defRPr/>
            </a:pPr>
            <a:r>
              <a:rPr lang="fr-FR"/>
              <a:t>presentation title</a:t>
            </a:r>
          </a:p>
        </p:txBody>
      </p:sp>
      <p:sp>
        <p:nvSpPr>
          <p:cNvPr id="77831" name="Rectangle 7"/>
          <p:cNvSpPr>
            <a:spLocks noGrp="1" noChangeArrowheads="1"/>
          </p:cNvSpPr>
          <p:nvPr>
            <p:ph type="sldNum" sz="quarter" idx="5"/>
          </p:nvPr>
        </p:nvSpPr>
        <p:spPr bwMode="auto">
          <a:xfrm>
            <a:off x="3886200" y="9296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35 Thin" pitchFamily="34" charset="0"/>
              </a:defRPr>
            </a:lvl1pPr>
          </a:lstStyle>
          <a:p>
            <a:pPr>
              <a:defRPr/>
            </a:pPr>
            <a:fld id="{8B075C43-7E13-4EC7-89DA-FFD318B28FC3}" type="slidenum">
              <a:rPr lang="fr-FR"/>
              <a:pPr>
                <a:defRPr/>
              </a:pPr>
              <a:t>‹N°›</a:t>
            </a:fld>
            <a:endParaRPr lang="fr-FR"/>
          </a:p>
        </p:txBody>
      </p:sp>
    </p:spTree>
    <p:extLst>
      <p:ext uri="{BB962C8B-B14F-4D97-AF65-F5344CB8AC3E}">
        <p14:creationId xmlns:p14="http://schemas.microsoft.com/office/powerpoint/2010/main" val="91274781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p:spPr>
        <p:txBody>
          <a:bodyPr/>
          <a:lstStyle/>
          <a:p>
            <a:r>
              <a:rPr lang="fr-FR" smtClean="0"/>
              <a:t>presentation title</a:t>
            </a:r>
          </a:p>
        </p:txBody>
      </p:sp>
      <p:sp>
        <p:nvSpPr>
          <p:cNvPr id="18434" name="Rectangle 7"/>
          <p:cNvSpPr>
            <a:spLocks noGrp="1" noChangeArrowheads="1"/>
          </p:cNvSpPr>
          <p:nvPr>
            <p:ph type="sldNum" sz="quarter" idx="5"/>
          </p:nvPr>
        </p:nvSpPr>
        <p:spPr>
          <a:noFill/>
        </p:spPr>
        <p:txBody>
          <a:bodyPr/>
          <a:lstStyle/>
          <a:p>
            <a:fld id="{A1999A38-1F94-4E33-80DF-E45B39BEEB73}" type="slidenum">
              <a:rPr lang="fr-FR" smtClean="0"/>
              <a:pPr/>
              <a:t>1</a:t>
            </a:fld>
            <a:endParaRPr lang="fr-FR"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4115253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6"/>
          <p:cNvSpPr>
            <a:spLocks noGrp="1" noChangeArrowheads="1"/>
          </p:cNvSpPr>
          <p:nvPr>
            <p:ph type="ftr" sz="quarter" idx="4"/>
          </p:nvPr>
        </p:nvSpPr>
        <p:spPr>
          <a:noFill/>
        </p:spPr>
        <p:txBody>
          <a:bodyPr/>
          <a:lstStyle/>
          <a:p>
            <a:r>
              <a:rPr lang="fr-FR" smtClean="0"/>
              <a:t>presentation title</a:t>
            </a:r>
          </a:p>
        </p:txBody>
      </p:sp>
      <p:sp>
        <p:nvSpPr>
          <p:cNvPr id="110594" name="Rectangle 7"/>
          <p:cNvSpPr>
            <a:spLocks noGrp="1" noChangeArrowheads="1"/>
          </p:cNvSpPr>
          <p:nvPr>
            <p:ph type="sldNum" sz="quarter" idx="5"/>
          </p:nvPr>
        </p:nvSpPr>
        <p:spPr>
          <a:noFill/>
        </p:spPr>
        <p:txBody>
          <a:bodyPr/>
          <a:lstStyle/>
          <a:p>
            <a:fld id="{ECF88961-563E-406C-802F-48481CDD69BB}" type="slidenum">
              <a:rPr lang="fr-FR" smtClean="0"/>
              <a:pPr/>
              <a:t>12</a:t>
            </a:fld>
            <a:endParaRPr lang="fr-FR"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303322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6"/>
          <p:cNvSpPr>
            <a:spLocks noGrp="1" noChangeArrowheads="1"/>
          </p:cNvSpPr>
          <p:nvPr>
            <p:ph type="ftr" sz="quarter" idx="4"/>
          </p:nvPr>
        </p:nvSpPr>
        <p:spPr>
          <a:noFill/>
        </p:spPr>
        <p:txBody>
          <a:bodyPr/>
          <a:lstStyle/>
          <a:p>
            <a:r>
              <a:rPr lang="fr-FR" smtClean="0"/>
              <a:t>presentation title</a:t>
            </a:r>
          </a:p>
        </p:txBody>
      </p:sp>
      <p:sp>
        <p:nvSpPr>
          <p:cNvPr id="110594" name="Rectangle 7"/>
          <p:cNvSpPr>
            <a:spLocks noGrp="1" noChangeArrowheads="1"/>
          </p:cNvSpPr>
          <p:nvPr>
            <p:ph type="sldNum" sz="quarter" idx="5"/>
          </p:nvPr>
        </p:nvSpPr>
        <p:spPr>
          <a:noFill/>
        </p:spPr>
        <p:txBody>
          <a:bodyPr/>
          <a:lstStyle/>
          <a:p>
            <a:fld id="{ECF88961-563E-406C-802F-48481CDD69BB}" type="slidenum">
              <a:rPr lang="fr-FR" smtClean="0"/>
              <a:pPr/>
              <a:t>13</a:t>
            </a:fld>
            <a:endParaRPr lang="fr-FR"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244215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6"/>
          <p:cNvSpPr>
            <a:spLocks noGrp="1" noChangeArrowheads="1"/>
          </p:cNvSpPr>
          <p:nvPr>
            <p:ph type="ftr" sz="quarter" idx="4"/>
          </p:nvPr>
        </p:nvSpPr>
        <p:spPr>
          <a:noFill/>
        </p:spPr>
        <p:txBody>
          <a:bodyPr/>
          <a:lstStyle/>
          <a:p>
            <a:r>
              <a:rPr lang="fr-FR" smtClean="0"/>
              <a:t>presentation title</a:t>
            </a:r>
          </a:p>
        </p:txBody>
      </p:sp>
      <p:sp>
        <p:nvSpPr>
          <p:cNvPr id="110594" name="Rectangle 7"/>
          <p:cNvSpPr>
            <a:spLocks noGrp="1" noChangeArrowheads="1"/>
          </p:cNvSpPr>
          <p:nvPr>
            <p:ph type="sldNum" sz="quarter" idx="5"/>
          </p:nvPr>
        </p:nvSpPr>
        <p:spPr>
          <a:noFill/>
        </p:spPr>
        <p:txBody>
          <a:bodyPr/>
          <a:lstStyle/>
          <a:p>
            <a:fld id="{ECF88961-563E-406C-802F-48481CDD69BB}" type="slidenum">
              <a:rPr lang="fr-FR" smtClean="0"/>
              <a:pPr/>
              <a:t>14</a:t>
            </a:fld>
            <a:endParaRPr lang="fr-FR"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2860832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6"/>
          <p:cNvSpPr>
            <a:spLocks noGrp="1" noChangeArrowheads="1"/>
          </p:cNvSpPr>
          <p:nvPr>
            <p:ph type="ftr" sz="quarter" idx="4"/>
          </p:nvPr>
        </p:nvSpPr>
        <p:spPr>
          <a:noFill/>
        </p:spPr>
        <p:txBody>
          <a:bodyPr/>
          <a:lstStyle/>
          <a:p>
            <a:r>
              <a:rPr lang="fr-FR" smtClean="0"/>
              <a:t>presentation title</a:t>
            </a:r>
          </a:p>
        </p:txBody>
      </p:sp>
      <p:sp>
        <p:nvSpPr>
          <p:cNvPr id="114690" name="Rectangle 7"/>
          <p:cNvSpPr>
            <a:spLocks noGrp="1" noChangeArrowheads="1"/>
          </p:cNvSpPr>
          <p:nvPr>
            <p:ph type="sldNum" sz="quarter" idx="5"/>
          </p:nvPr>
        </p:nvSpPr>
        <p:spPr>
          <a:noFill/>
        </p:spPr>
        <p:txBody>
          <a:bodyPr/>
          <a:lstStyle/>
          <a:p>
            <a:fld id="{C59CCA36-4092-4CBD-AAFE-BAAC30735320}" type="slidenum">
              <a:rPr lang="fr-FR" smtClean="0"/>
              <a:pPr/>
              <a:t>15</a:t>
            </a:fld>
            <a:endParaRPr lang="fr-FR"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285977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6"/>
          <p:cNvSpPr>
            <a:spLocks noGrp="1" noChangeArrowheads="1"/>
          </p:cNvSpPr>
          <p:nvPr>
            <p:ph type="ftr" sz="quarter" idx="4"/>
          </p:nvPr>
        </p:nvSpPr>
        <p:spPr>
          <a:noFill/>
        </p:spPr>
        <p:txBody>
          <a:bodyPr/>
          <a:lstStyle/>
          <a:p>
            <a:r>
              <a:rPr lang="fr-FR" smtClean="0"/>
              <a:t>presentation title</a:t>
            </a:r>
          </a:p>
        </p:txBody>
      </p:sp>
      <p:sp>
        <p:nvSpPr>
          <p:cNvPr id="116738" name="Rectangle 7"/>
          <p:cNvSpPr>
            <a:spLocks noGrp="1" noChangeArrowheads="1"/>
          </p:cNvSpPr>
          <p:nvPr>
            <p:ph type="sldNum" sz="quarter" idx="5"/>
          </p:nvPr>
        </p:nvSpPr>
        <p:spPr>
          <a:noFill/>
        </p:spPr>
        <p:txBody>
          <a:bodyPr/>
          <a:lstStyle/>
          <a:p>
            <a:fld id="{BA12F108-5CDF-499E-8BCC-A3BF897F8E81}" type="slidenum">
              <a:rPr lang="fr-FR" smtClean="0"/>
              <a:pPr/>
              <a:t>16</a:t>
            </a:fld>
            <a:endParaRPr lang="fr-FR"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713499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a:spLocks noGrp="1" noChangeArrowheads="1"/>
          </p:cNvSpPr>
          <p:nvPr>
            <p:ph type="ftr" sz="quarter" idx="4"/>
          </p:nvPr>
        </p:nvSpPr>
        <p:spPr>
          <a:noFill/>
        </p:spPr>
        <p:txBody>
          <a:bodyPr/>
          <a:lstStyle/>
          <a:p>
            <a:r>
              <a:rPr lang="fr-FR" smtClean="0"/>
              <a:t>presentation title</a:t>
            </a:r>
          </a:p>
        </p:txBody>
      </p:sp>
      <p:sp>
        <p:nvSpPr>
          <p:cNvPr id="118786" name="Rectangle 7"/>
          <p:cNvSpPr>
            <a:spLocks noGrp="1" noChangeArrowheads="1"/>
          </p:cNvSpPr>
          <p:nvPr>
            <p:ph type="sldNum" sz="quarter" idx="5"/>
          </p:nvPr>
        </p:nvSpPr>
        <p:spPr>
          <a:noFill/>
        </p:spPr>
        <p:txBody>
          <a:bodyPr/>
          <a:lstStyle/>
          <a:p>
            <a:fld id="{35517ABF-0A7A-413D-A09D-1A796E70CE1D}" type="slidenum">
              <a:rPr lang="fr-FR" smtClean="0"/>
              <a:pPr/>
              <a:t>17</a:t>
            </a:fld>
            <a:endParaRPr lang="fr-FR"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70304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6"/>
          <p:cNvSpPr>
            <a:spLocks noGrp="1" noChangeArrowheads="1"/>
          </p:cNvSpPr>
          <p:nvPr>
            <p:ph type="ftr" sz="quarter" idx="4"/>
          </p:nvPr>
        </p:nvSpPr>
        <p:spPr>
          <a:noFill/>
        </p:spPr>
        <p:txBody>
          <a:bodyPr/>
          <a:lstStyle/>
          <a:p>
            <a:r>
              <a:rPr lang="fr-FR" smtClean="0"/>
              <a:t>presentation title</a:t>
            </a:r>
          </a:p>
        </p:txBody>
      </p:sp>
      <p:sp>
        <p:nvSpPr>
          <p:cNvPr id="120834" name="Rectangle 7"/>
          <p:cNvSpPr>
            <a:spLocks noGrp="1" noChangeArrowheads="1"/>
          </p:cNvSpPr>
          <p:nvPr>
            <p:ph type="sldNum" sz="quarter" idx="5"/>
          </p:nvPr>
        </p:nvSpPr>
        <p:spPr>
          <a:noFill/>
        </p:spPr>
        <p:txBody>
          <a:bodyPr/>
          <a:lstStyle/>
          <a:p>
            <a:fld id="{42D9F05B-3E47-469C-9232-1D71FA4F46D3}" type="slidenum">
              <a:rPr lang="fr-FR" smtClean="0"/>
              <a:pPr/>
              <a:t>18</a:t>
            </a:fld>
            <a:endParaRPr lang="fr-FR"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024140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6"/>
          <p:cNvSpPr>
            <a:spLocks noGrp="1" noChangeArrowheads="1"/>
          </p:cNvSpPr>
          <p:nvPr>
            <p:ph type="ftr" sz="quarter" idx="4"/>
          </p:nvPr>
        </p:nvSpPr>
        <p:spPr>
          <a:noFill/>
        </p:spPr>
        <p:txBody>
          <a:bodyPr/>
          <a:lstStyle/>
          <a:p>
            <a:r>
              <a:rPr lang="fr-FR" smtClean="0"/>
              <a:t>presentation title</a:t>
            </a:r>
          </a:p>
        </p:txBody>
      </p:sp>
      <p:sp>
        <p:nvSpPr>
          <p:cNvPr id="122882" name="Rectangle 7"/>
          <p:cNvSpPr>
            <a:spLocks noGrp="1" noChangeArrowheads="1"/>
          </p:cNvSpPr>
          <p:nvPr>
            <p:ph type="sldNum" sz="quarter" idx="5"/>
          </p:nvPr>
        </p:nvSpPr>
        <p:spPr>
          <a:noFill/>
        </p:spPr>
        <p:txBody>
          <a:bodyPr/>
          <a:lstStyle/>
          <a:p>
            <a:fld id="{2CE15957-345B-4FE3-95E4-0C8CD3F83255}" type="slidenum">
              <a:rPr lang="fr-FR" smtClean="0"/>
              <a:pPr/>
              <a:t>19</a:t>
            </a:fld>
            <a:endParaRPr lang="fr-FR"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746019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6"/>
          <p:cNvSpPr>
            <a:spLocks noGrp="1" noChangeArrowheads="1"/>
          </p:cNvSpPr>
          <p:nvPr>
            <p:ph type="ftr" sz="quarter" idx="4"/>
          </p:nvPr>
        </p:nvSpPr>
        <p:spPr>
          <a:noFill/>
        </p:spPr>
        <p:txBody>
          <a:bodyPr/>
          <a:lstStyle/>
          <a:p>
            <a:r>
              <a:rPr lang="fr-FR" smtClean="0"/>
              <a:t>presentation title</a:t>
            </a:r>
          </a:p>
        </p:txBody>
      </p:sp>
      <p:sp>
        <p:nvSpPr>
          <p:cNvPr id="124930" name="Rectangle 7"/>
          <p:cNvSpPr>
            <a:spLocks noGrp="1" noChangeArrowheads="1"/>
          </p:cNvSpPr>
          <p:nvPr>
            <p:ph type="sldNum" sz="quarter" idx="5"/>
          </p:nvPr>
        </p:nvSpPr>
        <p:spPr>
          <a:noFill/>
        </p:spPr>
        <p:txBody>
          <a:bodyPr/>
          <a:lstStyle/>
          <a:p>
            <a:fld id="{9FBD446D-85E2-4922-9F00-34976F6D5B6A}" type="slidenum">
              <a:rPr lang="fr-FR" smtClean="0"/>
              <a:pPr/>
              <a:t>20</a:t>
            </a:fld>
            <a:endParaRPr lang="fr-FR"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838428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6"/>
          <p:cNvSpPr>
            <a:spLocks noGrp="1" noChangeArrowheads="1"/>
          </p:cNvSpPr>
          <p:nvPr>
            <p:ph type="ftr" sz="quarter" idx="4"/>
          </p:nvPr>
        </p:nvSpPr>
        <p:spPr>
          <a:noFill/>
        </p:spPr>
        <p:txBody>
          <a:bodyPr/>
          <a:lstStyle/>
          <a:p>
            <a:r>
              <a:rPr lang="fr-FR" smtClean="0"/>
              <a:t>presentation title</a:t>
            </a:r>
          </a:p>
        </p:txBody>
      </p:sp>
      <p:sp>
        <p:nvSpPr>
          <p:cNvPr id="126978" name="Rectangle 7"/>
          <p:cNvSpPr>
            <a:spLocks noGrp="1" noChangeArrowheads="1"/>
          </p:cNvSpPr>
          <p:nvPr>
            <p:ph type="sldNum" sz="quarter" idx="5"/>
          </p:nvPr>
        </p:nvSpPr>
        <p:spPr>
          <a:noFill/>
        </p:spPr>
        <p:txBody>
          <a:bodyPr/>
          <a:lstStyle/>
          <a:p>
            <a:fld id="{E2A748FD-E2E8-4631-8786-F2C7AE522B5C}" type="slidenum">
              <a:rPr lang="fr-FR" smtClean="0"/>
              <a:pPr/>
              <a:t>21</a:t>
            </a:fld>
            <a:endParaRPr lang="fr-FR"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27091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6"/>
          <p:cNvSpPr>
            <a:spLocks noGrp="1" noChangeArrowheads="1"/>
          </p:cNvSpPr>
          <p:nvPr>
            <p:ph type="ftr" sz="quarter" idx="4"/>
          </p:nvPr>
        </p:nvSpPr>
        <p:spPr>
          <a:noFill/>
        </p:spPr>
        <p:txBody>
          <a:bodyPr/>
          <a:lstStyle/>
          <a:p>
            <a:r>
              <a:rPr lang="fr-FR" smtClean="0"/>
              <a:t>presentation title</a:t>
            </a:r>
          </a:p>
        </p:txBody>
      </p:sp>
      <p:sp>
        <p:nvSpPr>
          <p:cNvPr id="96258" name="Rectangle 7"/>
          <p:cNvSpPr>
            <a:spLocks noGrp="1" noChangeArrowheads="1"/>
          </p:cNvSpPr>
          <p:nvPr>
            <p:ph type="sldNum" sz="quarter" idx="5"/>
          </p:nvPr>
        </p:nvSpPr>
        <p:spPr>
          <a:noFill/>
        </p:spPr>
        <p:txBody>
          <a:bodyPr/>
          <a:lstStyle/>
          <a:p>
            <a:fld id="{8E126281-2A78-4536-BAA3-BCCFAE35E1D8}" type="slidenum">
              <a:rPr lang="fr-FR" smtClean="0"/>
              <a:pPr/>
              <a:t>2</a:t>
            </a:fld>
            <a:endParaRPr lang="fr-FR"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3510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6"/>
          <p:cNvSpPr>
            <a:spLocks noGrp="1" noChangeArrowheads="1"/>
          </p:cNvSpPr>
          <p:nvPr>
            <p:ph type="ftr" sz="quarter" idx="4"/>
          </p:nvPr>
        </p:nvSpPr>
        <p:spPr>
          <a:noFill/>
        </p:spPr>
        <p:txBody>
          <a:bodyPr/>
          <a:lstStyle/>
          <a:p>
            <a:r>
              <a:rPr lang="fr-FR" smtClean="0"/>
              <a:t>presentation title</a:t>
            </a:r>
          </a:p>
        </p:txBody>
      </p:sp>
      <p:sp>
        <p:nvSpPr>
          <p:cNvPr id="129026" name="Rectangle 7"/>
          <p:cNvSpPr>
            <a:spLocks noGrp="1" noChangeArrowheads="1"/>
          </p:cNvSpPr>
          <p:nvPr>
            <p:ph type="sldNum" sz="quarter" idx="5"/>
          </p:nvPr>
        </p:nvSpPr>
        <p:spPr>
          <a:noFill/>
        </p:spPr>
        <p:txBody>
          <a:bodyPr/>
          <a:lstStyle/>
          <a:p>
            <a:fld id="{F457A85E-7A74-43F0-AE08-3115B96507BF}" type="slidenum">
              <a:rPr lang="fr-FR" smtClean="0"/>
              <a:pPr/>
              <a:t>23</a:t>
            </a:fld>
            <a:endParaRPr lang="fr-FR"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914159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a:noFill/>
        </p:spPr>
        <p:txBody>
          <a:bodyPr/>
          <a:lstStyle/>
          <a:p>
            <a:r>
              <a:rPr lang="en-GB"/>
              <a:t>presentation title</a:t>
            </a:r>
          </a:p>
        </p:txBody>
      </p:sp>
      <p:sp>
        <p:nvSpPr>
          <p:cNvPr id="80899" name="Rectangle 7"/>
          <p:cNvSpPr>
            <a:spLocks noGrp="1" noChangeArrowheads="1"/>
          </p:cNvSpPr>
          <p:nvPr>
            <p:ph type="sldNum" sz="quarter" idx="5"/>
          </p:nvPr>
        </p:nvSpPr>
        <p:spPr>
          <a:noFill/>
        </p:spPr>
        <p:txBody>
          <a:bodyPr/>
          <a:lstStyle/>
          <a:p>
            <a:fld id="{A17B8042-6CF7-4D0E-8725-CE6B81999C66}" type="slidenum">
              <a:rPr lang="en-GB"/>
              <a:pPr/>
              <a:t>25</a:t>
            </a:fld>
            <a:endParaRPr lang="en-GB"/>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892063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6"/>
          <p:cNvSpPr>
            <a:spLocks noGrp="1" noChangeArrowheads="1"/>
          </p:cNvSpPr>
          <p:nvPr>
            <p:ph type="ftr" sz="quarter" idx="4"/>
          </p:nvPr>
        </p:nvSpPr>
        <p:spPr>
          <a:noFill/>
        </p:spPr>
        <p:txBody>
          <a:bodyPr/>
          <a:lstStyle/>
          <a:p>
            <a:r>
              <a:rPr lang="fr-FR" smtClean="0"/>
              <a:t>presentation title</a:t>
            </a:r>
          </a:p>
        </p:txBody>
      </p:sp>
      <p:sp>
        <p:nvSpPr>
          <p:cNvPr id="147458" name="Rectangle 7"/>
          <p:cNvSpPr>
            <a:spLocks noGrp="1" noChangeArrowheads="1"/>
          </p:cNvSpPr>
          <p:nvPr>
            <p:ph type="sldNum" sz="quarter" idx="5"/>
          </p:nvPr>
        </p:nvSpPr>
        <p:spPr>
          <a:noFill/>
        </p:spPr>
        <p:txBody>
          <a:bodyPr/>
          <a:lstStyle/>
          <a:p>
            <a:fld id="{593E2713-6C5D-4A52-B0E2-C43927CB53CA}" type="slidenum">
              <a:rPr lang="fr-FR" smtClean="0"/>
              <a:pPr/>
              <a:t>38</a:t>
            </a:fld>
            <a:endParaRPr lang="fr-FR"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387259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parle de PKI beaucoup de personnes pense à </a:t>
            </a:r>
            <a:r>
              <a:rPr lang="fr-FR" baseline="0" dirty="0" err="1" smtClean="0"/>
              <a:t>OpenSSL</a:t>
            </a:r>
            <a:r>
              <a:rPr lang="fr-FR" baseline="0" dirty="0" smtClean="0"/>
              <a:t>, malheureusement </a:t>
            </a:r>
            <a:r>
              <a:rPr lang="fr-FR" baseline="0" dirty="0" err="1" smtClean="0"/>
              <a:t>OpenSSL</a:t>
            </a:r>
            <a:r>
              <a:rPr lang="fr-FR" baseline="0" dirty="0" smtClean="0"/>
              <a:t> ne peut être considéré comme tel car d’une part la documentation n’est tellement pas détaillée que l’on ne peut pas savoir quels sont les mécanismes cryptographiques mis en œuvre (entropie, etc.) et </a:t>
            </a:r>
            <a:r>
              <a:rPr lang="fr-FR" baseline="0" dirty="0" err="1" smtClean="0"/>
              <a:t>OpenSSL</a:t>
            </a:r>
            <a:r>
              <a:rPr lang="fr-FR" baseline="0" dirty="0" smtClean="0"/>
              <a:t> ne fournit pas de services pour la mise en place de contrôles fins sur les actions des opérateurs. Il vaut mieux considérer </a:t>
            </a:r>
            <a:r>
              <a:rPr lang="fr-FR" baseline="0" dirty="0" err="1" smtClean="0"/>
              <a:t>OpenSSL</a:t>
            </a:r>
            <a:r>
              <a:rPr lang="fr-FR" baseline="0" dirty="0" smtClean="0"/>
              <a:t> comme un outil que comme une PKI</a:t>
            </a:r>
            <a:endParaRPr lang="fr-FR" dirty="0"/>
          </a:p>
        </p:txBody>
      </p:sp>
      <p:sp>
        <p:nvSpPr>
          <p:cNvPr id="4" name="Espace réservé du pied de page 3"/>
          <p:cNvSpPr>
            <a:spLocks noGrp="1"/>
          </p:cNvSpPr>
          <p:nvPr>
            <p:ph type="ftr" sz="quarter" idx="10"/>
          </p:nvPr>
        </p:nvSpPr>
        <p:spPr/>
        <p:txBody>
          <a:bodyPr/>
          <a:lstStyle/>
          <a:p>
            <a:pPr>
              <a:defRPr/>
            </a:pPr>
            <a:r>
              <a:rPr lang="fr-FR" smtClean="0"/>
              <a:t>presentation title</a:t>
            </a:r>
            <a:endParaRPr lang="fr-FR"/>
          </a:p>
        </p:txBody>
      </p:sp>
      <p:sp>
        <p:nvSpPr>
          <p:cNvPr id="5" name="Espace réservé du numéro de diapositive 4"/>
          <p:cNvSpPr>
            <a:spLocks noGrp="1"/>
          </p:cNvSpPr>
          <p:nvPr>
            <p:ph type="sldNum" sz="quarter" idx="11"/>
          </p:nvPr>
        </p:nvSpPr>
        <p:spPr/>
        <p:txBody>
          <a:bodyPr/>
          <a:lstStyle/>
          <a:p>
            <a:pPr>
              <a:defRPr/>
            </a:pPr>
            <a:fld id="{8B075C43-7E13-4EC7-89DA-FFD318B28FC3}" type="slidenum">
              <a:rPr lang="fr-FR" smtClean="0"/>
              <a:pPr>
                <a:defRPr/>
              </a:pPr>
              <a:t>43</a:t>
            </a:fld>
            <a:endParaRPr lang="fr-FR"/>
          </a:p>
        </p:txBody>
      </p:sp>
    </p:spTree>
    <p:extLst>
      <p:ext uri="{BB962C8B-B14F-4D97-AF65-F5344CB8AC3E}">
        <p14:creationId xmlns:p14="http://schemas.microsoft.com/office/powerpoint/2010/main" val="1538251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GB"/>
              <a:t>presentation title</a:t>
            </a:r>
          </a:p>
        </p:txBody>
      </p:sp>
      <p:sp>
        <p:nvSpPr>
          <p:cNvPr id="5" name="Rectangle 7"/>
          <p:cNvSpPr>
            <a:spLocks noGrp="1" noChangeArrowheads="1"/>
          </p:cNvSpPr>
          <p:nvPr>
            <p:ph type="sldNum" sz="quarter" idx="5"/>
          </p:nvPr>
        </p:nvSpPr>
        <p:spPr>
          <a:ln/>
        </p:spPr>
        <p:txBody>
          <a:bodyPr/>
          <a:lstStyle/>
          <a:p>
            <a:fld id="{2477A45E-8827-473E-9911-52BC4FA0C147}" type="slidenum">
              <a:rPr lang="en-GB"/>
              <a:pPr/>
              <a:t>44</a:t>
            </a:fld>
            <a:endParaRPr lang="en-GB"/>
          </a:p>
        </p:txBody>
      </p:sp>
      <p:sp>
        <p:nvSpPr>
          <p:cNvPr id="670722" name="Rectangle 1026"/>
          <p:cNvSpPr>
            <a:spLocks noGrp="1" noRot="1" noChangeAspect="1" noChangeArrowheads="1" noTextEdit="1"/>
          </p:cNvSpPr>
          <p:nvPr>
            <p:ph type="sldImg"/>
          </p:nvPr>
        </p:nvSpPr>
        <p:spPr>
          <a:ln/>
        </p:spPr>
      </p:sp>
      <p:sp>
        <p:nvSpPr>
          <p:cNvPr id="670723" name="Rectangle 1027"/>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834086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6"/>
          <p:cNvSpPr>
            <a:spLocks noGrp="1" noChangeArrowheads="1"/>
          </p:cNvSpPr>
          <p:nvPr>
            <p:ph type="ftr" sz="quarter" idx="4"/>
          </p:nvPr>
        </p:nvSpPr>
        <p:spPr>
          <a:noFill/>
        </p:spPr>
        <p:txBody>
          <a:bodyPr/>
          <a:lstStyle/>
          <a:p>
            <a:r>
              <a:rPr lang="fr-FR" smtClean="0"/>
              <a:t>presentation title</a:t>
            </a:r>
          </a:p>
        </p:txBody>
      </p:sp>
      <p:sp>
        <p:nvSpPr>
          <p:cNvPr id="150530" name="Rectangle 7"/>
          <p:cNvSpPr>
            <a:spLocks noGrp="1" noChangeArrowheads="1"/>
          </p:cNvSpPr>
          <p:nvPr>
            <p:ph type="sldNum" sz="quarter" idx="5"/>
          </p:nvPr>
        </p:nvSpPr>
        <p:spPr>
          <a:noFill/>
        </p:spPr>
        <p:txBody>
          <a:bodyPr/>
          <a:lstStyle/>
          <a:p>
            <a:fld id="{DBA0BD37-FF75-488F-9777-2CA5A952B31B}" type="slidenum">
              <a:rPr lang="fr-FR" smtClean="0"/>
              <a:pPr/>
              <a:t>45</a:t>
            </a:fld>
            <a:endParaRPr lang="fr-FR"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6694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6"/>
          <p:cNvSpPr>
            <a:spLocks noGrp="1" noChangeArrowheads="1"/>
          </p:cNvSpPr>
          <p:nvPr>
            <p:ph type="ftr" sz="quarter" idx="4"/>
          </p:nvPr>
        </p:nvSpPr>
        <p:spPr>
          <a:noFill/>
        </p:spPr>
        <p:txBody>
          <a:bodyPr/>
          <a:lstStyle/>
          <a:p>
            <a:r>
              <a:rPr lang="fr-FR" smtClean="0"/>
              <a:t>presentation title</a:t>
            </a:r>
          </a:p>
        </p:txBody>
      </p:sp>
      <p:sp>
        <p:nvSpPr>
          <p:cNvPr id="61442" name="Rectangle 7"/>
          <p:cNvSpPr>
            <a:spLocks noGrp="1" noChangeArrowheads="1"/>
          </p:cNvSpPr>
          <p:nvPr>
            <p:ph type="sldNum" sz="quarter" idx="5"/>
          </p:nvPr>
        </p:nvSpPr>
        <p:spPr>
          <a:noFill/>
        </p:spPr>
        <p:txBody>
          <a:bodyPr/>
          <a:lstStyle/>
          <a:p>
            <a:fld id="{25775E0F-213A-4739-A45D-F642EB34842D}" type="slidenum">
              <a:rPr lang="fr-FR" smtClean="0"/>
              <a:pPr/>
              <a:t>3</a:t>
            </a:fld>
            <a:endParaRPr lang="fr-FR"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fr-FR" smtClean="0"/>
              <a:t>Pour communiquer sa clé publique à ses correspondants potentiels il faut la transmettre par un canal (poste, Internet…) à priori non sécurisé une personne mal intentionnée peut alors intercepter cette clé publique et de la remplacer par une autre clé publique de son cru (attaque de l’homme du milieu).</a:t>
            </a:r>
          </a:p>
        </p:txBody>
      </p:sp>
    </p:spTree>
    <p:extLst>
      <p:ext uri="{BB962C8B-B14F-4D97-AF65-F5344CB8AC3E}">
        <p14:creationId xmlns:p14="http://schemas.microsoft.com/office/powerpoint/2010/main" val="751113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6"/>
          <p:cNvSpPr>
            <a:spLocks noGrp="1" noChangeArrowheads="1"/>
          </p:cNvSpPr>
          <p:nvPr>
            <p:ph type="ftr" sz="quarter" idx="4"/>
          </p:nvPr>
        </p:nvSpPr>
        <p:spPr>
          <a:noFill/>
        </p:spPr>
        <p:txBody>
          <a:bodyPr/>
          <a:lstStyle/>
          <a:p>
            <a:r>
              <a:rPr lang="fr-FR" smtClean="0"/>
              <a:t>presentation title</a:t>
            </a:r>
          </a:p>
        </p:txBody>
      </p:sp>
      <p:sp>
        <p:nvSpPr>
          <p:cNvPr id="98306" name="Rectangle 7"/>
          <p:cNvSpPr>
            <a:spLocks noGrp="1" noChangeArrowheads="1"/>
          </p:cNvSpPr>
          <p:nvPr>
            <p:ph type="sldNum" sz="quarter" idx="5"/>
          </p:nvPr>
        </p:nvSpPr>
        <p:spPr>
          <a:noFill/>
        </p:spPr>
        <p:txBody>
          <a:bodyPr/>
          <a:lstStyle/>
          <a:p>
            <a:fld id="{AF1FB5B9-13B7-4B80-8C88-3702DDC693EE}" type="slidenum">
              <a:rPr lang="fr-FR" smtClean="0"/>
              <a:pPr/>
              <a:t>4</a:t>
            </a:fld>
            <a:endParaRPr lang="fr-FR"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57770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6"/>
          <p:cNvSpPr>
            <a:spLocks noGrp="1" noChangeArrowheads="1"/>
          </p:cNvSpPr>
          <p:nvPr>
            <p:ph type="ftr" sz="quarter" idx="4"/>
          </p:nvPr>
        </p:nvSpPr>
        <p:spPr>
          <a:noFill/>
        </p:spPr>
        <p:txBody>
          <a:bodyPr/>
          <a:lstStyle/>
          <a:p>
            <a:r>
              <a:rPr lang="fr-FR" smtClean="0"/>
              <a:t>presentation title</a:t>
            </a:r>
          </a:p>
        </p:txBody>
      </p:sp>
      <p:sp>
        <p:nvSpPr>
          <p:cNvPr id="100354" name="Rectangle 7"/>
          <p:cNvSpPr>
            <a:spLocks noGrp="1" noChangeArrowheads="1"/>
          </p:cNvSpPr>
          <p:nvPr>
            <p:ph type="sldNum" sz="quarter" idx="5"/>
          </p:nvPr>
        </p:nvSpPr>
        <p:spPr>
          <a:noFill/>
        </p:spPr>
        <p:txBody>
          <a:bodyPr/>
          <a:lstStyle/>
          <a:p>
            <a:fld id="{7684C4F0-DA14-4136-8102-8E4106778B10}" type="slidenum">
              <a:rPr lang="fr-FR" smtClean="0"/>
              <a:pPr/>
              <a:t>5</a:t>
            </a:fld>
            <a:endParaRPr lang="fr-FR"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374608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6"/>
          <p:cNvSpPr>
            <a:spLocks noGrp="1" noChangeArrowheads="1"/>
          </p:cNvSpPr>
          <p:nvPr>
            <p:ph type="ftr" sz="quarter" idx="4"/>
          </p:nvPr>
        </p:nvSpPr>
        <p:spPr>
          <a:noFill/>
        </p:spPr>
        <p:txBody>
          <a:bodyPr/>
          <a:lstStyle/>
          <a:p>
            <a:r>
              <a:rPr lang="fr-FR" smtClean="0"/>
              <a:t>presentation title</a:t>
            </a:r>
          </a:p>
        </p:txBody>
      </p:sp>
      <p:sp>
        <p:nvSpPr>
          <p:cNvPr id="100354" name="Rectangle 7"/>
          <p:cNvSpPr>
            <a:spLocks noGrp="1" noChangeArrowheads="1"/>
          </p:cNvSpPr>
          <p:nvPr>
            <p:ph type="sldNum" sz="quarter" idx="5"/>
          </p:nvPr>
        </p:nvSpPr>
        <p:spPr>
          <a:noFill/>
        </p:spPr>
        <p:txBody>
          <a:bodyPr/>
          <a:lstStyle/>
          <a:p>
            <a:fld id="{7684C4F0-DA14-4136-8102-8E4106778B10}" type="slidenum">
              <a:rPr lang="fr-FR" smtClean="0"/>
              <a:pPr/>
              <a:t>6</a:t>
            </a:fld>
            <a:endParaRPr lang="fr-FR"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742547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6"/>
          <p:cNvSpPr>
            <a:spLocks noGrp="1" noChangeArrowheads="1"/>
          </p:cNvSpPr>
          <p:nvPr>
            <p:ph type="ftr" sz="quarter" idx="4"/>
          </p:nvPr>
        </p:nvSpPr>
        <p:spPr>
          <a:noFill/>
        </p:spPr>
        <p:txBody>
          <a:bodyPr/>
          <a:lstStyle/>
          <a:p>
            <a:r>
              <a:rPr lang="fr-FR" smtClean="0"/>
              <a:t>presentation title</a:t>
            </a:r>
          </a:p>
        </p:txBody>
      </p:sp>
      <p:sp>
        <p:nvSpPr>
          <p:cNvPr id="102402" name="Rectangle 7"/>
          <p:cNvSpPr>
            <a:spLocks noGrp="1" noChangeArrowheads="1"/>
          </p:cNvSpPr>
          <p:nvPr>
            <p:ph type="sldNum" sz="quarter" idx="5"/>
          </p:nvPr>
        </p:nvSpPr>
        <p:spPr>
          <a:noFill/>
        </p:spPr>
        <p:txBody>
          <a:bodyPr/>
          <a:lstStyle/>
          <a:p>
            <a:fld id="{8D55F5F7-60D4-4667-A76C-E52E228C0D33}" type="slidenum">
              <a:rPr lang="fr-FR" smtClean="0"/>
              <a:pPr/>
              <a:t>7</a:t>
            </a:fld>
            <a:endParaRPr lang="fr-FR"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79835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6"/>
          <p:cNvSpPr>
            <a:spLocks noGrp="1" noChangeArrowheads="1"/>
          </p:cNvSpPr>
          <p:nvPr>
            <p:ph type="ftr" sz="quarter" idx="4"/>
          </p:nvPr>
        </p:nvSpPr>
        <p:spPr>
          <a:noFill/>
        </p:spPr>
        <p:txBody>
          <a:bodyPr/>
          <a:lstStyle/>
          <a:p>
            <a:r>
              <a:rPr lang="fr-FR" smtClean="0"/>
              <a:t>presentation title</a:t>
            </a:r>
          </a:p>
        </p:txBody>
      </p:sp>
      <p:sp>
        <p:nvSpPr>
          <p:cNvPr id="104450" name="Rectangle 7"/>
          <p:cNvSpPr>
            <a:spLocks noGrp="1" noChangeArrowheads="1"/>
          </p:cNvSpPr>
          <p:nvPr>
            <p:ph type="sldNum" sz="quarter" idx="5"/>
          </p:nvPr>
        </p:nvSpPr>
        <p:spPr>
          <a:noFill/>
        </p:spPr>
        <p:txBody>
          <a:bodyPr/>
          <a:lstStyle/>
          <a:p>
            <a:fld id="{ACBDE5C8-A9F2-404E-8380-3777AAC08952}" type="slidenum">
              <a:rPr lang="fr-FR" smtClean="0"/>
              <a:pPr/>
              <a:t>8</a:t>
            </a:fld>
            <a:endParaRPr lang="fr-FR"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4210658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6"/>
          <p:cNvSpPr>
            <a:spLocks noGrp="1" noChangeArrowheads="1"/>
          </p:cNvSpPr>
          <p:nvPr>
            <p:ph type="ftr" sz="quarter" idx="4"/>
          </p:nvPr>
        </p:nvSpPr>
        <p:spPr>
          <a:noFill/>
        </p:spPr>
        <p:txBody>
          <a:bodyPr/>
          <a:lstStyle/>
          <a:p>
            <a:r>
              <a:rPr lang="fr-FR" smtClean="0"/>
              <a:t>presentation title</a:t>
            </a:r>
          </a:p>
        </p:txBody>
      </p:sp>
      <p:sp>
        <p:nvSpPr>
          <p:cNvPr id="108546" name="Rectangle 7"/>
          <p:cNvSpPr>
            <a:spLocks noGrp="1" noChangeArrowheads="1"/>
          </p:cNvSpPr>
          <p:nvPr>
            <p:ph type="sldNum" sz="quarter" idx="5"/>
          </p:nvPr>
        </p:nvSpPr>
        <p:spPr>
          <a:noFill/>
        </p:spPr>
        <p:txBody>
          <a:bodyPr/>
          <a:lstStyle/>
          <a:p>
            <a:fld id="{C224C75C-C2E3-4B68-842D-59E097BA39F4}" type="slidenum">
              <a:rPr lang="fr-FR" smtClean="0"/>
              <a:pPr/>
              <a:t>10</a:t>
            </a:fld>
            <a:endParaRPr lang="fr-FR"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234014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3"/>
          <p:cNvSpPr>
            <a:spLocks noChangeArrowheads="1"/>
          </p:cNvSpPr>
          <p:nvPr/>
        </p:nvSpPr>
        <p:spPr bwMode="auto">
          <a:xfrm>
            <a:off x="8823325" y="2314575"/>
            <a:ext cx="184150" cy="1052513"/>
          </a:xfrm>
          <a:prstGeom prst="rect">
            <a:avLst/>
          </a:prstGeom>
          <a:noFill/>
          <a:ln w="9525">
            <a:noFill/>
            <a:miter lim="800000"/>
            <a:headEnd/>
            <a:tailEnd/>
          </a:ln>
          <a:effectLst/>
        </p:spPr>
        <p:txBody>
          <a:bodyPr wrap="none">
            <a:spAutoFit/>
          </a:bodyPr>
          <a:lstStyle/>
          <a:p>
            <a:pPr algn="l">
              <a:defRPr/>
            </a:pPr>
            <a:endParaRPr lang="fr-FR" sz="6300">
              <a:latin typeface="Helvetica 35 Thin" pitchFamily="34" charset="0"/>
            </a:endParaRPr>
          </a:p>
        </p:txBody>
      </p:sp>
      <p:sp>
        <p:nvSpPr>
          <p:cNvPr id="6" name="Rectangle 11"/>
          <p:cNvSpPr>
            <a:spLocks noChangeArrowheads="1"/>
          </p:cNvSpPr>
          <p:nvPr/>
        </p:nvSpPr>
        <p:spPr bwMode="auto">
          <a:xfrm>
            <a:off x="735013" y="6091237"/>
            <a:ext cx="1050925" cy="331787"/>
          </a:xfrm>
          <a:prstGeom prst="rect">
            <a:avLst/>
          </a:prstGeom>
          <a:noFill/>
          <a:ln w="9525">
            <a:noFill/>
            <a:miter lim="800000"/>
            <a:headEnd/>
            <a:tailEnd/>
          </a:ln>
          <a:effectLst/>
        </p:spPr>
        <p:txBody>
          <a:bodyPr/>
          <a:lstStyle/>
          <a:p>
            <a:pPr>
              <a:defRPr/>
            </a:pPr>
            <a:r>
              <a:rPr lang="fr-FR" sz="1200" dirty="0"/>
              <a:t>© </a:t>
            </a:r>
            <a:r>
              <a:rPr lang="fr-FR" sz="1200" dirty="0" smtClean="0"/>
              <a:t>OAB</a:t>
            </a:r>
            <a:r>
              <a:rPr lang="fr-FR" dirty="0" smtClean="0"/>
              <a:t> </a:t>
            </a:r>
            <a:endParaRPr lang="fr-FR" dirty="0"/>
          </a:p>
        </p:txBody>
      </p:sp>
      <p:sp>
        <p:nvSpPr>
          <p:cNvPr id="614403" name="Rectangle 3"/>
          <p:cNvSpPr>
            <a:spLocks noGrp="1" noChangeArrowheads="1"/>
          </p:cNvSpPr>
          <p:nvPr>
            <p:ph type="subTitle" idx="1"/>
          </p:nvPr>
        </p:nvSpPr>
        <p:spPr>
          <a:xfrm>
            <a:off x="1011238" y="4519613"/>
            <a:ext cx="6400800" cy="546100"/>
          </a:xfrm>
        </p:spPr>
        <p:txBody>
          <a:bodyPr/>
          <a:lstStyle>
            <a:lvl1pPr marL="0" indent="0">
              <a:buFont typeface="Wingdings" pitchFamily="2" charset="2"/>
              <a:buNone/>
              <a:defRPr sz="1400"/>
            </a:lvl1pPr>
          </a:lstStyle>
          <a:p>
            <a:r>
              <a:rPr lang="fr-FR" smtClean="0"/>
              <a:t>Cliquez pour modifier le style des sous-titres du masque</a:t>
            </a:r>
            <a:endParaRPr lang="fr-FR"/>
          </a:p>
        </p:txBody>
      </p:sp>
      <p:sp>
        <p:nvSpPr>
          <p:cNvPr id="614404" name="Rectangle 4"/>
          <p:cNvSpPr>
            <a:spLocks noGrp="1" noChangeArrowheads="1"/>
          </p:cNvSpPr>
          <p:nvPr>
            <p:ph type="ctrTitle"/>
          </p:nvPr>
        </p:nvSpPr>
        <p:spPr>
          <a:xfrm>
            <a:off x="1011238" y="2286000"/>
            <a:ext cx="7989887" cy="1665288"/>
          </a:xfrm>
        </p:spPr>
        <p:txBody>
          <a:bodyPr/>
          <a:lstStyle>
            <a:lvl1pPr>
              <a:defRPr sz="4800">
                <a:latin typeface="Helvetica 35 Thin" pitchFamily="34" charset="0"/>
              </a:defRPr>
            </a:lvl1pPr>
          </a:lstStyle>
          <a:p>
            <a:r>
              <a:rPr lang="fr-FR" smtClean="0"/>
              <a:t>Cliquez pour modifier le style du titre</a:t>
            </a:r>
            <a:endParaRPr lang="fr-FR"/>
          </a:p>
        </p:txBody>
      </p:sp>
      <p:pic>
        <p:nvPicPr>
          <p:cNvPr id="8" name="Picture 9" descr="PP_orange"/>
          <p:cNvPicPr>
            <a:picLocks noChangeAspect="1" noChangeArrowheads="1"/>
          </p:cNvPicPr>
          <p:nvPr userDrawn="1"/>
        </p:nvPicPr>
        <p:blipFill>
          <a:blip r:embed="rId2" cstate="print"/>
          <a:srcRect l="74669"/>
          <a:stretch>
            <a:fillRect/>
          </a:stretch>
        </p:blipFill>
        <p:spPr bwMode="auto">
          <a:xfrm>
            <a:off x="-81485" y="5775325"/>
            <a:ext cx="1093787" cy="1082675"/>
          </a:xfrm>
          <a:prstGeom prst="rect">
            <a:avLst/>
          </a:prstGeom>
          <a:noFill/>
          <a:ln w="9525">
            <a:noFill/>
            <a:miter lim="800000"/>
            <a:headEnd/>
            <a:tailEnd/>
          </a:ln>
        </p:spPr>
      </p:pic>
      <p:pic>
        <p:nvPicPr>
          <p:cNvPr id="9" name="Picture 2" descr="univ-rennes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923" y="6330491"/>
            <a:ext cx="1025184" cy="35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744"/>
          <p:cNvSpPr>
            <a:spLocks noGrp="1" noChangeArrowheads="1"/>
          </p:cNvSpPr>
          <p:nvPr>
            <p:ph type="ftr" sz="quarter" idx="10"/>
          </p:nvPr>
        </p:nvSpPr>
        <p:spPr>
          <a:ln/>
        </p:spPr>
        <p:txBody>
          <a:bodyPr/>
          <a:lstStyle>
            <a:lvl1pPr>
              <a:defRPr/>
            </a:lvl1pPr>
          </a:lstStyle>
          <a:p>
            <a:pPr>
              <a:defRPr/>
            </a:pPr>
            <a:r>
              <a:rPr lang="fr-FR" smtClean="0"/>
              <a:t>PKI</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335713" y="412750"/>
            <a:ext cx="1773237" cy="58261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11238" y="412750"/>
            <a:ext cx="5172075" cy="58261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744"/>
          <p:cNvSpPr>
            <a:spLocks noGrp="1" noChangeArrowheads="1"/>
          </p:cNvSpPr>
          <p:nvPr>
            <p:ph type="ftr" sz="quarter" idx="10"/>
          </p:nvPr>
        </p:nvSpPr>
        <p:spPr>
          <a:ln/>
        </p:spPr>
        <p:txBody>
          <a:bodyPr/>
          <a:lstStyle>
            <a:lvl1pPr>
              <a:defRPr/>
            </a:lvl1pPr>
          </a:lstStyle>
          <a:p>
            <a:pPr>
              <a:defRPr/>
            </a:pPr>
            <a:r>
              <a:rPr lang="fr-FR" smtClean="0"/>
              <a:t>PKI</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tableau">
    <p:spTree>
      <p:nvGrpSpPr>
        <p:cNvPr id="1" name=""/>
        <p:cNvGrpSpPr/>
        <p:nvPr/>
      </p:nvGrpSpPr>
      <p:grpSpPr>
        <a:xfrm>
          <a:off x="0" y="0"/>
          <a:ext cx="0" cy="0"/>
          <a:chOff x="0" y="0"/>
          <a:chExt cx="0" cy="0"/>
        </a:xfrm>
      </p:grpSpPr>
      <p:sp>
        <p:nvSpPr>
          <p:cNvPr id="3" name="Espace réservé du tableau 2"/>
          <p:cNvSpPr>
            <a:spLocks noGrp="1"/>
          </p:cNvSpPr>
          <p:nvPr>
            <p:ph type="tbl" idx="1"/>
          </p:nvPr>
        </p:nvSpPr>
        <p:spPr>
          <a:xfrm>
            <a:off x="1011238" y="1758950"/>
            <a:ext cx="7097712" cy="4479925"/>
          </a:xfrm>
        </p:spPr>
        <p:txBody>
          <a:bodyPr/>
          <a:lstStyle/>
          <a:p>
            <a:pPr lvl="0"/>
            <a:r>
              <a:rPr lang="fr-FR" noProof="0" smtClean="0"/>
              <a:t>Cliquez sur l'icône pour ajouter un tableau</a:t>
            </a:r>
          </a:p>
        </p:txBody>
      </p:sp>
      <p:sp>
        <p:nvSpPr>
          <p:cNvPr id="5"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Texte et 2 contenus">
    <p:spTree>
      <p:nvGrpSpPr>
        <p:cNvPr id="1" name=""/>
        <p:cNvGrpSpPr/>
        <p:nvPr/>
      </p:nvGrpSpPr>
      <p:grpSpPr>
        <a:xfrm>
          <a:off x="0" y="0"/>
          <a:ext cx="0" cy="0"/>
          <a:chOff x="0" y="0"/>
          <a:chExt cx="0" cy="0"/>
        </a:xfrm>
      </p:grpSpPr>
      <p:sp>
        <p:nvSpPr>
          <p:cNvPr id="3" name="Espace réservé du texte 2"/>
          <p:cNvSpPr>
            <a:spLocks noGrp="1"/>
          </p:cNvSpPr>
          <p:nvPr>
            <p:ph type="body" sz="half" idx="1"/>
          </p:nvPr>
        </p:nvSpPr>
        <p:spPr>
          <a:xfrm>
            <a:off x="1011238" y="1758950"/>
            <a:ext cx="3471862" cy="44799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635500" y="1758950"/>
            <a:ext cx="3473450" cy="21637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635500" y="4075113"/>
            <a:ext cx="3473450" cy="216376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011238" y="412750"/>
            <a:ext cx="7097712" cy="58261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Texte et contenu">
    <p:spTree>
      <p:nvGrpSpPr>
        <p:cNvPr id="1" name=""/>
        <p:cNvGrpSpPr/>
        <p:nvPr/>
      </p:nvGrpSpPr>
      <p:grpSpPr>
        <a:xfrm>
          <a:off x="0" y="0"/>
          <a:ext cx="0" cy="0"/>
          <a:chOff x="0" y="0"/>
          <a:chExt cx="0" cy="0"/>
        </a:xfrm>
      </p:grpSpPr>
      <p:sp>
        <p:nvSpPr>
          <p:cNvPr id="3" name="Espace réservé du texte 2"/>
          <p:cNvSpPr>
            <a:spLocks noGrp="1"/>
          </p:cNvSpPr>
          <p:nvPr>
            <p:ph type="body" sz="half" idx="1"/>
          </p:nvPr>
        </p:nvSpPr>
        <p:spPr>
          <a:xfrm>
            <a:off x="1011238" y="1758950"/>
            <a:ext cx="3471862" cy="44799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35500" y="1758950"/>
            <a:ext cx="3473450" cy="44799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32000" y="180000"/>
            <a:ext cx="7096125" cy="984250"/>
          </a:xfrm>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lvl1pPr>
              <a:buSzPct val="100000"/>
              <a:defRPr/>
            </a:lvl1pPr>
            <a:lvl2pPr>
              <a:buClr>
                <a:schemeClr val="tx2"/>
              </a:buClr>
              <a:defRPr/>
            </a:lvl2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11238" y="1758950"/>
            <a:ext cx="3471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35500" y="1758950"/>
            <a:ext cx="347345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744"/>
          <p:cNvSpPr>
            <a:spLocks noGrp="1" noChangeArrowheads="1"/>
          </p:cNvSpPr>
          <p:nvPr>
            <p:ph type="ftr" sz="quarter" idx="10"/>
          </p:nvPr>
        </p:nvSpPr>
        <p:spPr>
          <a:ln/>
        </p:spPr>
        <p:txBody>
          <a:bodyPr/>
          <a:lstStyle>
            <a:lvl1pPr>
              <a:defRPr/>
            </a:lvl1pPr>
          </a:lstStyle>
          <a:p>
            <a:pPr>
              <a:defRPr/>
            </a:pPr>
            <a:r>
              <a:rPr lang="fr-FR" smtClean="0"/>
              <a:t>PKI</a:t>
            </a:r>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744"/>
          <p:cNvSpPr>
            <a:spLocks noGrp="1" noChangeArrowheads="1"/>
          </p:cNvSpPr>
          <p:nvPr>
            <p:ph type="ftr" sz="quarter" idx="10"/>
          </p:nvPr>
        </p:nvSpPr>
        <p:spPr>
          <a:ln/>
        </p:spPr>
        <p:txBody>
          <a:bodyPr/>
          <a:lstStyle>
            <a:lvl1pPr>
              <a:defRPr/>
            </a:lvl1pPr>
          </a:lstStyle>
          <a:p>
            <a:pPr>
              <a:defRPr/>
            </a:pPr>
            <a:r>
              <a:rPr lang="fr-FR" smtClean="0"/>
              <a:t>PKI</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011238" y="1758950"/>
            <a:ext cx="7097712" cy="4479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1027"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
        <p:nvSpPr>
          <p:cNvPr id="1768" name="Rectangle 744"/>
          <p:cNvSpPr>
            <a:spLocks noGrp="1" noChangeArrowheads="1"/>
          </p:cNvSpPr>
          <p:nvPr>
            <p:ph type="ftr" sz="quarter" idx="3"/>
          </p:nvPr>
        </p:nvSpPr>
        <p:spPr bwMode="auto">
          <a:xfrm>
            <a:off x="829740" y="6423024"/>
            <a:ext cx="1144587" cy="2159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700" smtClean="0">
                <a:latin typeface="Helvetica 55 Roman" pitchFamily="34" charset="0"/>
              </a:defRPr>
            </a:lvl1pPr>
          </a:lstStyle>
          <a:p>
            <a:pPr>
              <a:defRPr/>
            </a:pPr>
            <a:r>
              <a:rPr lang="fr-FR" smtClean="0"/>
              <a:t>PKI</a:t>
            </a:r>
            <a:endParaRPr lang="fr-FR"/>
          </a:p>
        </p:txBody>
      </p:sp>
      <p:sp>
        <p:nvSpPr>
          <p:cNvPr id="1782" name="Rectangle 758"/>
          <p:cNvSpPr>
            <a:spLocks noChangeArrowheads="1"/>
          </p:cNvSpPr>
          <p:nvPr/>
        </p:nvSpPr>
        <p:spPr bwMode="auto">
          <a:xfrm>
            <a:off x="4137025" y="6353175"/>
            <a:ext cx="736600" cy="215900"/>
          </a:xfrm>
          <a:prstGeom prst="rect">
            <a:avLst/>
          </a:prstGeom>
          <a:noFill/>
          <a:ln w="9525">
            <a:noFill/>
            <a:miter lim="800000"/>
            <a:headEnd/>
            <a:tailEnd/>
          </a:ln>
          <a:effectLst/>
        </p:spPr>
        <p:txBody>
          <a:bodyPr/>
          <a:lstStyle/>
          <a:p>
            <a:pPr>
              <a:defRPr/>
            </a:pPr>
            <a:fld id="{F56C5075-27C4-4CBB-8E78-41BA33186A11}" type="slidenum">
              <a:rPr lang="fr-FR" sz="800">
                <a:latin typeface="Helvetica 55 Roman" pitchFamily="34" charset="0"/>
              </a:rPr>
              <a:pPr>
                <a:defRPr/>
              </a:pPr>
              <a:t>‹N°›</a:t>
            </a:fld>
            <a:endParaRPr lang="fr-FR" sz="800">
              <a:latin typeface="Helvetica 55 Roman" pitchFamily="34" charset="0"/>
            </a:endParaRPr>
          </a:p>
          <a:p>
            <a:pPr>
              <a:defRPr/>
            </a:pPr>
            <a:endParaRPr lang="fr-FR" sz="800">
              <a:latin typeface="Helvetica 55 Roman" pitchFamily="34" charset="0"/>
            </a:endParaRPr>
          </a:p>
        </p:txBody>
      </p:sp>
      <p:sp>
        <p:nvSpPr>
          <p:cNvPr id="9" name="Rectangle 11"/>
          <p:cNvSpPr>
            <a:spLocks noChangeArrowheads="1"/>
          </p:cNvSpPr>
          <p:nvPr userDrawn="1"/>
        </p:nvSpPr>
        <p:spPr bwMode="auto">
          <a:xfrm>
            <a:off x="735013" y="6091237"/>
            <a:ext cx="1050925" cy="331787"/>
          </a:xfrm>
          <a:prstGeom prst="rect">
            <a:avLst/>
          </a:prstGeom>
          <a:noFill/>
          <a:ln w="9525">
            <a:noFill/>
            <a:miter lim="800000"/>
            <a:headEnd/>
            <a:tailEnd/>
          </a:ln>
          <a:effectLst/>
        </p:spPr>
        <p:txBody>
          <a:bodyPr/>
          <a:lstStyle/>
          <a:p>
            <a:pPr>
              <a:defRPr/>
            </a:pPr>
            <a:r>
              <a:rPr lang="fr-FR" sz="1200" dirty="0"/>
              <a:t>© </a:t>
            </a:r>
            <a:r>
              <a:rPr lang="fr-FR" sz="1200" dirty="0" smtClean="0"/>
              <a:t>OAB</a:t>
            </a:r>
            <a:r>
              <a:rPr lang="fr-FR" dirty="0" smtClean="0"/>
              <a:t> </a:t>
            </a:r>
            <a:endParaRPr lang="fr-FR" dirty="0"/>
          </a:p>
        </p:txBody>
      </p:sp>
      <p:pic>
        <p:nvPicPr>
          <p:cNvPr id="11" name="Picture 2" descr="univ-rennes1"/>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822923" y="6330491"/>
            <a:ext cx="1025184" cy="35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PP_orange"/>
          <p:cNvPicPr>
            <a:picLocks noChangeAspect="1" noChangeArrowheads="1"/>
          </p:cNvPicPr>
          <p:nvPr userDrawn="1"/>
        </p:nvPicPr>
        <p:blipFill>
          <a:blip r:embed="rId18" cstate="print"/>
          <a:srcRect l="74669"/>
          <a:stretch>
            <a:fillRect/>
          </a:stretch>
        </p:blipFill>
        <p:spPr bwMode="auto">
          <a:xfrm>
            <a:off x="-81485" y="5775325"/>
            <a:ext cx="1093787" cy="1082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Lst>
  <p:hf hd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Helvetica 65 Medium" pitchFamily="34" charset="0"/>
        </a:defRPr>
      </a:lvl2pPr>
      <a:lvl3pPr algn="l" rtl="0" eaLnBrk="1" fontAlgn="base" hangingPunct="1">
        <a:spcBef>
          <a:spcPct val="0"/>
        </a:spcBef>
        <a:spcAft>
          <a:spcPct val="0"/>
        </a:spcAft>
        <a:defRPr sz="2400">
          <a:solidFill>
            <a:schemeClr val="tx2"/>
          </a:solidFill>
          <a:latin typeface="Helvetica 65 Medium" pitchFamily="34" charset="0"/>
        </a:defRPr>
      </a:lvl3pPr>
      <a:lvl4pPr algn="l" rtl="0" eaLnBrk="1" fontAlgn="base" hangingPunct="1">
        <a:spcBef>
          <a:spcPct val="0"/>
        </a:spcBef>
        <a:spcAft>
          <a:spcPct val="0"/>
        </a:spcAft>
        <a:defRPr sz="2400">
          <a:solidFill>
            <a:schemeClr val="tx2"/>
          </a:solidFill>
          <a:latin typeface="Helvetica 65 Medium" pitchFamily="34" charset="0"/>
        </a:defRPr>
      </a:lvl4pPr>
      <a:lvl5pPr algn="l" rtl="0" eaLnBrk="1" fontAlgn="base" hangingPunct="1">
        <a:spcBef>
          <a:spcPct val="0"/>
        </a:spcBef>
        <a:spcAft>
          <a:spcPct val="0"/>
        </a:spcAft>
        <a:defRPr sz="2400">
          <a:solidFill>
            <a:schemeClr val="tx2"/>
          </a:solidFill>
          <a:latin typeface="Helvetica 65 Medium" pitchFamily="34" charset="0"/>
        </a:defRPr>
      </a:lvl5pPr>
      <a:lvl6pPr marL="457200" algn="l" rtl="0" eaLnBrk="1" fontAlgn="base" hangingPunct="1">
        <a:spcBef>
          <a:spcPct val="0"/>
        </a:spcBef>
        <a:spcAft>
          <a:spcPct val="0"/>
        </a:spcAft>
        <a:defRPr sz="2400">
          <a:solidFill>
            <a:schemeClr val="tx2"/>
          </a:solidFill>
          <a:latin typeface="Helvetica 65 Medium" pitchFamily="34" charset="0"/>
        </a:defRPr>
      </a:lvl6pPr>
      <a:lvl7pPr marL="914400" algn="l" rtl="0" eaLnBrk="1" fontAlgn="base" hangingPunct="1">
        <a:spcBef>
          <a:spcPct val="0"/>
        </a:spcBef>
        <a:spcAft>
          <a:spcPct val="0"/>
        </a:spcAft>
        <a:defRPr sz="2400">
          <a:solidFill>
            <a:schemeClr val="tx2"/>
          </a:solidFill>
          <a:latin typeface="Helvetica 65 Medium" pitchFamily="34" charset="0"/>
        </a:defRPr>
      </a:lvl7pPr>
      <a:lvl8pPr marL="1371600" algn="l" rtl="0" eaLnBrk="1" fontAlgn="base" hangingPunct="1">
        <a:spcBef>
          <a:spcPct val="0"/>
        </a:spcBef>
        <a:spcAft>
          <a:spcPct val="0"/>
        </a:spcAft>
        <a:defRPr sz="2400">
          <a:solidFill>
            <a:schemeClr val="tx2"/>
          </a:solidFill>
          <a:latin typeface="Helvetica 65 Medium" pitchFamily="34" charset="0"/>
        </a:defRPr>
      </a:lvl8pPr>
      <a:lvl9pPr marL="1828800" algn="l" rtl="0" eaLnBrk="1" fontAlgn="base" hangingPunct="1">
        <a:spcBef>
          <a:spcPct val="0"/>
        </a:spcBef>
        <a:spcAft>
          <a:spcPct val="0"/>
        </a:spcAft>
        <a:defRPr sz="2400">
          <a:solidFill>
            <a:schemeClr val="tx2"/>
          </a:solidFill>
          <a:latin typeface="Helvetica 65 Medium" pitchFamily="34" charset="0"/>
        </a:defRPr>
      </a:lvl9pPr>
    </p:titleStyle>
    <p:bodyStyle>
      <a:lvl1pPr marL="193675" indent="-193675" algn="l" rtl="0" eaLnBrk="1" fontAlgn="base" hangingPunct="1">
        <a:spcBef>
          <a:spcPct val="0"/>
        </a:spcBef>
        <a:spcAft>
          <a:spcPct val="50000"/>
        </a:spcAft>
        <a:buClr>
          <a:schemeClr val="tx2"/>
        </a:buClr>
        <a:buSzPct val="100000"/>
        <a:buFont typeface="Wingdings" pitchFamily="2" charset="2"/>
        <a:buChar char="§"/>
        <a:defRPr sz="2000">
          <a:solidFill>
            <a:schemeClr val="tx1"/>
          </a:solidFill>
          <a:latin typeface="+mn-lt"/>
          <a:ea typeface="+mn-ea"/>
          <a:cs typeface="+mn-cs"/>
        </a:defRPr>
      </a:lvl1pPr>
      <a:lvl2pPr marL="768350" indent="-285750" algn="l" rtl="0" eaLnBrk="1" fontAlgn="base" hangingPunct="1">
        <a:spcBef>
          <a:spcPct val="0"/>
        </a:spcBef>
        <a:spcAft>
          <a:spcPct val="25000"/>
        </a:spcAft>
        <a:buClr>
          <a:schemeClr val="tx2"/>
        </a:buClr>
        <a:buChar char="–"/>
        <a:defRPr>
          <a:solidFill>
            <a:schemeClr val="tx1"/>
          </a:solidFill>
          <a:latin typeface="+mn-lt"/>
        </a:defRPr>
      </a:lvl2pPr>
      <a:lvl3pPr marL="1187450" indent="-228600" algn="l" rtl="0" eaLnBrk="1" fontAlgn="base" hangingPunct="1">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1" fontAlgn="base" hangingPunct="1">
        <a:spcBef>
          <a:spcPct val="0"/>
        </a:spcBef>
        <a:spcAft>
          <a:spcPct val="25000"/>
        </a:spcAft>
        <a:buChar char="–"/>
        <a:defRPr>
          <a:solidFill>
            <a:schemeClr val="tx1"/>
          </a:solidFill>
          <a:latin typeface="+mn-lt"/>
        </a:defRPr>
      </a:lvl4pPr>
      <a:lvl5pPr marL="2057400" indent="-228600" algn="l" rtl="0" eaLnBrk="1" fontAlgn="base" hangingPunct="1">
        <a:spcBef>
          <a:spcPct val="0"/>
        </a:spcBef>
        <a:spcAft>
          <a:spcPct val="25000"/>
        </a:spcAft>
        <a:buChar char="–"/>
        <a:defRPr sz="1600">
          <a:solidFill>
            <a:schemeClr val="tx1"/>
          </a:solidFill>
          <a:latin typeface="+mn-lt"/>
        </a:defRPr>
      </a:lvl5pPr>
      <a:lvl6pPr marL="2514600" indent="-228600" algn="l" rtl="0" eaLnBrk="1" fontAlgn="base" hangingPunct="1">
        <a:spcBef>
          <a:spcPct val="0"/>
        </a:spcBef>
        <a:spcAft>
          <a:spcPct val="25000"/>
        </a:spcAft>
        <a:buChar char="–"/>
        <a:defRPr sz="1600">
          <a:solidFill>
            <a:schemeClr val="tx1"/>
          </a:solidFill>
          <a:latin typeface="+mn-lt"/>
        </a:defRPr>
      </a:lvl6pPr>
      <a:lvl7pPr marL="2971800" indent="-228600" algn="l" rtl="0" eaLnBrk="1" fontAlgn="base" hangingPunct="1">
        <a:spcBef>
          <a:spcPct val="0"/>
        </a:spcBef>
        <a:spcAft>
          <a:spcPct val="25000"/>
        </a:spcAft>
        <a:buChar char="–"/>
        <a:defRPr sz="1600">
          <a:solidFill>
            <a:schemeClr val="tx1"/>
          </a:solidFill>
          <a:latin typeface="+mn-lt"/>
        </a:defRPr>
      </a:lvl7pPr>
      <a:lvl8pPr marL="3429000" indent="-228600" algn="l" rtl="0" eaLnBrk="1" fontAlgn="base" hangingPunct="1">
        <a:spcBef>
          <a:spcPct val="0"/>
        </a:spcBef>
        <a:spcAft>
          <a:spcPct val="25000"/>
        </a:spcAft>
        <a:buChar char="–"/>
        <a:defRPr sz="1600">
          <a:solidFill>
            <a:schemeClr val="tx1"/>
          </a:solidFill>
          <a:latin typeface="+mn-lt"/>
        </a:defRPr>
      </a:lvl8pPr>
      <a:lvl9pPr marL="3886200" indent="-228600" algn="l" rtl="0" eaLnBrk="1" fontAlgn="base" hangingPunct="1">
        <a:spcBef>
          <a:spcPct val="0"/>
        </a:spcBef>
        <a:spcAft>
          <a:spcPct val="2500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1.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9.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41.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29.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4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34.png"/><Relationship Id="rId3" Type="http://schemas.openxmlformats.org/officeDocument/2006/relationships/oleObject" Target="../embeddings/oleObject1.bin"/><Relationship Id="rId7" Type="http://schemas.openxmlformats.org/officeDocument/2006/relationships/image" Target="../media/image24.png"/><Relationship Id="rId12"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1.emf"/><Relationship Id="rId11" Type="http://schemas.openxmlformats.org/officeDocument/2006/relationships/image" Target="../media/image32.emf"/><Relationship Id="rId5" Type="http://schemas.openxmlformats.org/officeDocument/2006/relationships/oleObject" Target="../embeddings/oleObject2.bin"/><Relationship Id="rId15" Type="http://schemas.openxmlformats.org/officeDocument/2006/relationships/image" Target="../media/image35.png"/><Relationship Id="rId10" Type="http://schemas.openxmlformats.org/officeDocument/2006/relationships/oleObject" Target="../embeddings/oleObject4.bin"/><Relationship Id="rId4" Type="http://schemas.openxmlformats.org/officeDocument/2006/relationships/image" Target="../media/image30.emf"/><Relationship Id="rId9" Type="http://schemas.openxmlformats.org/officeDocument/2006/relationships/oleObject" Target="../embeddings/oleObject3.bin"/><Relationship Id="rId1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488950" y="2605088"/>
            <a:ext cx="7696200" cy="1535112"/>
          </a:xfrm>
          <a:noFill/>
        </p:spPr>
        <p:txBody>
          <a:bodyPr wrap="none"/>
          <a:lstStyle/>
          <a:p>
            <a:pPr eaLnBrk="1" hangingPunct="1"/>
            <a:r>
              <a:rPr lang="fr-FR" sz="1000" i="1" dirty="0" smtClean="0">
                <a:solidFill>
                  <a:srgbClr val="0000FF"/>
                </a:solidFill>
              </a:rPr>
              <a:t/>
            </a:r>
            <a:br>
              <a:rPr lang="fr-FR" sz="1000" i="1" dirty="0" smtClean="0">
                <a:solidFill>
                  <a:srgbClr val="0000FF"/>
                </a:solidFill>
              </a:rPr>
            </a:br>
            <a:r>
              <a:rPr lang="fr-FR" sz="1000" i="1" dirty="0" smtClean="0">
                <a:solidFill>
                  <a:srgbClr val="0000FF"/>
                </a:solidFill>
              </a:rPr>
              <a:t/>
            </a:r>
            <a:br>
              <a:rPr lang="fr-FR" sz="1000" i="1" dirty="0" smtClean="0">
                <a:solidFill>
                  <a:srgbClr val="0000FF"/>
                </a:solidFill>
              </a:rPr>
            </a:br>
            <a:r>
              <a:rPr lang="fr-FR" sz="3200" dirty="0" smtClean="0">
                <a:latin typeface="Helvetica 45 Light" pitchFamily="34" charset="0"/>
              </a:rPr>
              <a:t>Formation PKI d’entreprise</a:t>
            </a:r>
            <a:endParaRPr lang="fr-FR" sz="2000" dirty="0" smtClean="0"/>
          </a:p>
        </p:txBody>
      </p:sp>
      <p:sp>
        <p:nvSpPr>
          <p:cNvPr id="9" name="Rectangle 3"/>
          <p:cNvSpPr>
            <a:spLocks noGrp="1" noChangeArrowheads="1"/>
          </p:cNvSpPr>
          <p:nvPr>
            <p:ph type="subTitle" idx="1"/>
          </p:nvPr>
        </p:nvSpPr>
        <p:spPr>
          <a:xfrm>
            <a:off x="472281" y="4859339"/>
            <a:ext cx="2447132" cy="947736"/>
          </a:xfrm>
          <a:noFill/>
        </p:spPr>
        <p:txBody>
          <a:bodyPr/>
          <a:lstStyle/>
          <a:p>
            <a:pPr algn="ctr" eaLnBrk="1" hangingPunct="1"/>
            <a:endParaRPr lang="fr-FR" b="1" dirty="0" smtClean="0"/>
          </a:p>
          <a:p>
            <a:pPr algn="ctr" eaLnBrk="1" hangingPunct="1"/>
            <a:r>
              <a:rPr lang="fr-FR" b="1" dirty="0" smtClean="0"/>
              <a:t>date de la formation :</a:t>
            </a:r>
          </a:p>
          <a:p>
            <a:pPr algn="ctr" eaLnBrk="1" hangingPunct="1"/>
            <a:r>
              <a:rPr lang="fr-FR" dirty="0" smtClean="0"/>
              <a:t>25/01/2019</a:t>
            </a:r>
          </a:p>
        </p:txBody>
      </p:sp>
      <p:sp>
        <p:nvSpPr>
          <p:cNvPr id="11" name="Rectangle 8"/>
          <p:cNvSpPr>
            <a:spLocks noChangeArrowheads="1"/>
          </p:cNvSpPr>
          <p:nvPr/>
        </p:nvSpPr>
        <p:spPr bwMode="auto">
          <a:xfrm>
            <a:off x="492125" y="4859338"/>
            <a:ext cx="2427288" cy="984250"/>
          </a:xfrm>
          <a:prstGeom prst="rect">
            <a:avLst/>
          </a:prstGeom>
          <a:noFill/>
          <a:ln w="19050">
            <a:solidFill>
              <a:schemeClr val="folHlink"/>
            </a:solidFill>
            <a:miter lim="800000"/>
            <a:headEnd/>
            <a:tailEnd/>
          </a:ln>
        </p:spPr>
        <p:txBody>
          <a:bodyPr wrap="none" lIns="98746" tIns="49373" rIns="98746" bIns="49373" anchor="ctr"/>
          <a:lstStyle/>
          <a:p>
            <a:pPr defTabSz="987425" eaLnBrk="0" hangingPunct="0"/>
            <a:endParaRPr lang="fr-FR" sz="2600" b="1">
              <a:latin typeface="Times New Roman" pitchFamily="18" charset="0"/>
            </a:endParaRPr>
          </a:p>
        </p:txBody>
      </p:sp>
      <p:sp>
        <p:nvSpPr>
          <p:cNvPr id="12" name="Rectangle 10"/>
          <p:cNvSpPr>
            <a:spLocks noChangeArrowheads="1"/>
          </p:cNvSpPr>
          <p:nvPr/>
        </p:nvSpPr>
        <p:spPr bwMode="auto">
          <a:xfrm>
            <a:off x="4883150" y="4833937"/>
            <a:ext cx="3956050" cy="973138"/>
          </a:xfrm>
          <a:prstGeom prst="rect">
            <a:avLst/>
          </a:prstGeom>
          <a:noFill/>
          <a:ln w="19050">
            <a:solidFill>
              <a:schemeClr val="folHlink"/>
            </a:solidFill>
            <a:miter lim="800000"/>
            <a:headEnd/>
            <a:tailEnd/>
          </a:ln>
        </p:spPr>
        <p:txBody>
          <a:bodyPr wrap="none" lIns="98746" tIns="49373" rIns="98746" bIns="49373" anchor="ctr"/>
          <a:lstStyle/>
          <a:p>
            <a:pPr defTabSz="987425" eaLnBrk="0" hangingPunct="0"/>
            <a:endParaRPr lang="fr-FR" sz="2600" b="1">
              <a:latin typeface="Times New Roman" pitchFamily="18" charset="0"/>
            </a:endParaRPr>
          </a:p>
        </p:txBody>
      </p:sp>
      <p:pic>
        <p:nvPicPr>
          <p:cNvPr id="13" name="Picture 11" descr="date"/>
          <p:cNvPicPr>
            <a:picLocks noChangeAspect="1" noChangeArrowheads="1"/>
          </p:cNvPicPr>
          <p:nvPr/>
        </p:nvPicPr>
        <p:blipFill>
          <a:blip r:embed="rId3" cstate="print"/>
          <a:srcRect/>
          <a:stretch>
            <a:fillRect/>
          </a:stretch>
        </p:blipFill>
        <p:spPr bwMode="auto">
          <a:xfrm>
            <a:off x="312738" y="5168900"/>
            <a:ext cx="319087" cy="303213"/>
          </a:xfrm>
          <a:prstGeom prst="rect">
            <a:avLst/>
          </a:prstGeom>
          <a:noFill/>
          <a:ln w="9525">
            <a:noFill/>
            <a:miter lim="800000"/>
            <a:headEnd/>
            <a:tailEnd/>
          </a:ln>
        </p:spPr>
      </p:pic>
      <p:pic>
        <p:nvPicPr>
          <p:cNvPr id="14" name="Picture 9"/>
          <p:cNvPicPr>
            <a:picLocks noChangeAspect="1" noChangeArrowheads="1"/>
          </p:cNvPicPr>
          <p:nvPr/>
        </p:nvPicPr>
        <p:blipFill>
          <a:blip r:embed="rId4" cstate="print"/>
          <a:srcRect/>
          <a:stretch>
            <a:fillRect/>
          </a:stretch>
        </p:blipFill>
        <p:spPr bwMode="auto">
          <a:xfrm>
            <a:off x="4673600" y="5162550"/>
            <a:ext cx="395288" cy="377825"/>
          </a:xfrm>
          <a:prstGeom prst="rect">
            <a:avLst/>
          </a:prstGeom>
          <a:noFill/>
          <a:ln w="9525">
            <a:noFill/>
            <a:miter lim="800000"/>
            <a:headEnd/>
            <a:tailEnd/>
          </a:ln>
        </p:spPr>
      </p:pic>
      <p:sp>
        <p:nvSpPr>
          <p:cNvPr id="15" name="Text Box 13"/>
          <p:cNvSpPr txBox="1">
            <a:spLocks noChangeArrowheads="1"/>
          </p:cNvSpPr>
          <p:nvPr/>
        </p:nvSpPr>
        <p:spPr bwMode="auto">
          <a:xfrm>
            <a:off x="5076825" y="5176838"/>
            <a:ext cx="3649663" cy="307777"/>
          </a:xfrm>
          <a:prstGeom prst="rect">
            <a:avLst/>
          </a:prstGeom>
          <a:noFill/>
          <a:ln w="9525">
            <a:noFill/>
            <a:miter lim="800000"/>
            <a:headEnd/>
            <a:tailEnd/>
          </a:ln>
        </p:spPr>
        <p:txBody>
          <a:bodyPr>
            <a:spAutoFit/>
          </a:bodyPr>
          <a:lstStyle/>
          <a:p>
            <a:pPr algn="l"/>
            <a:r>
              <a:rPr lang="fr-FR" sz="1400" b="1" dirty="0"/>
              <a:t>lieu de la </a:t>
            </a:r>
            <a:r>
              <a:rPr lang="fr-FR" sz="1400" b="1" dirty="0" smtClean="0"/>
              <a:t>formation : </a:t>
            </a:r>
            <a:r>
              <a:rPr lang="fr-FR" sz="1400" dirty="0" smtClean="0"/>
              <a:t>Rennes</a:t>
            </a:r>
            <a:endParaRPr lang="fr-FR" sz="1300" dirty="0"/>
          </a:p>
        </p:txBody>
      </p:sp>
      <p:pic>
        <p:nvPicPr>
          <p:cNvPr id="159746" name="Picture 2" descr="univ-rennes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582" y="361950"/>
            <a:ext cx="5914961" cy="202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546100" y="230188"/>
            <a:ext cx="7096125" cy="984250"/>
          </a:xfrm>
        </p:spPr>
        <p:txBody>
          <a:bodyPr/>
          <a:lstStyle/>
          <a:p>
            <a:pPr eaLnBrk="1" hangingPunct="1"/>
            <a:r>
              <a:rPr lang="fr-FR" smtClean="0"/>
              <a:t>Les rôles d’une IGC</a:t>
            </a:r>
          </a:p>
        </p:txBody>
      </p:sp>
      <p:sp>
        <p:nvSpPr>
          <p:cNvPr id="107523" name="Rectangle 12"/>
          <p:cNvSpPr>
            <a:spLocks noGrp="1" noChangeArrowheads="1"/>
          </p:cNvSpPr>
          <p:nvPr>
            <p:ph idx="1"/>
          </p:nvPr>
        </p:nvSpPr>
        <p:spPr>
          <a:xfrm>
            <a:off x="744538" y="1046163"/>
            <a:ext cx="8166100" cy="5121275"/>
          </a:xfrm>
        </p:spPr>
        <p:txBody>
          <a:bodyPr/>
          <a:lstStyle/>
          <a:p>
            <a:pPr marL="180000" indent="-180000" eaLnBrk="1" hangingPunct="1"/>
            <a:r>
              <a:rPr lang="fr-FR" b="0" dirty="0" smtClean="0"/>
              <a:t>Garantir la confiance</a:t>
            </a:r>
          </a:p>
          <a:p>
            <a:pPr marL="756000" lvl="1" indent="-288000" eaLnBrk="1" hangingPunct="1"/>
            <a:r>
              <a:rPr lang="fr-FR" b="0" dirty="0" smtClean="0"/>
              <a:t>Garantir la robustesse des solutions et des procédures mises en œuvre par des contrôles de sécurité fréquents</a:t>
            </a:r>
          </a:p>
          <a:p>
            <a:pPr marL="574675" lvl="1" indent="0" eaLnBrk="1" hangingPunct="1"/>
            <a:endParaRPr lang="fr-FR" sz="1600" b="0" dirty="0" smtClean="0"/>
          </a:p>
          <a:p>
            <a:pPr marL="180000" indent="-180000" eaLnBrk="1" hangingPunct="1"/>
            <a:r>
              <a:rPr lang="fr-FR" b="0" dirty="0" smtClean="0"/>
              <a:t>Contrôler les demandes</a:t>
            </a:r>
          </a:p>
          <a:p>
            <a:pPr marL="756000" lvl="1" indent="-288000" eaLnBrk="1" hangingPunct="1"/>
            <a:r>
              <a:rPr lang="fr-FR" b="0" dirty="0" smtClean="0"/>
              <a:t>Vérification de la légitimité et de la preuve d’identité du demandeur</a:t>
            </a:r>
          </a:p>
          <a:p>
            <a:pPr marL="574675" lvl="1" indent="0" eaLnBrk="1" hangingPunct="1"/>
            <a:endParaRPr lang="fr-FR" sz="1600" b="0" dirty="0" smtClean="0"/>
          </a:p>
          <a:p>
            <a:pPr marL="180000" indent="-180000" eaLnBrk="1" hangingPunct="1"/>
            <a:r>
              <a:rPr lang="fr-FR" b="0" dirty="0" smtClean="0"/>
              <a:t>Identifier les acteurs</a:t>
            </a:r>
          </a:p>
          <a:p>
            <a:pPr marL="756000" lvl="1" indent="-288000" eaLnBrk="1" hangingPunct="1"/>
            <a:r>
              <a:rPr lang="fr-FR" b="0" dirty="0" smtClean="0"/>
              <a:t>Identifier, authentifier et habiliter les différents acteurs qui interagissent dans les procédures de l’IGC en fonction de leur profil</a:t>
            </a:r>
          </a:p>
          <a:p>
            <a:pPr marL="574675" lvl="1" indent="0" eaLnBrk="1" hangingPunct="1"/>
            <a:endParaRPr lang="fr-FR" sz="1600" b="0" dirty="0" smtClean="0"/>
          </a:p>
          <a:p>
            <a:pPr marL="180000" indent="-180000" eaLnBrk="1" hangingPunct="1"/>
            <a:r>
              <a:rPr lang="fr-FR" b="0" dirty="0" smtClean="0"/>
              <a:t>Gérer les certificats &amp; les bi-clés</a:t>
            </a:r>
          </a:p>
          <a:p>
            <a:pPr marL="756000" lvl="1" indent="-288000" eaLnBrk="1" hangingPunct="1"/>
            <a:r>
              <a:rPr lang="fr-FR" b="0" dirty="0" smtClean="0"/>
              <a:t>Génération, renouvellement, révocation, publication</a:t>
            </a:r>
          </a:p>
          <a:p>
            <a:pPr marL="756000" lvl="1" indent="-288000" eaLnBrk="1" hangingPunct="1"/>
            <a:r>
              <a:rPr lang="fr-FR" b="0" dirty="0" smtClean="0"/>
              <a:t>Génération et distribution des bi-clés, séquestre des bi-clés</a:t>
            </a:r>
          </a:p>
        </p:txBody>
      </p:sp>
      <p:sp>
        <p:nvSpPr>
          <p:cNvPr id="10752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9"/>
          <p:cNvSpPr txBox="1">
            <a:spLocks noChangeArrowheads="1"/>
          </p:cNvSpPr>
          <p:nvPr/>
        </p:nvSpPr>
        <p:spPr bwMode="auto">
          <a:xfrm>
            <a:off x="7503241" y="3856521"/>
            <a:ext cx="523875" cy="396875"/>
          </a:xfrm>
          <a:prstGeom prst="rect">
            <a:avLst/>
          </a:prstGeom>
          <a:noFill/>
          <a:ln w="9525">
            <a:noFill/>
            <a:miter lim="800000"/>
            <a:headEnd/>
            <a:tailEnd/>
          </a:ln>
        </p:spPr>
        <p:txBody>
          <a:bodyPr wrap="none">
            <a:spAutoFit/>
          </a:bodyPr>
          <a:lstStyle/>
          <a:p>
            <a:r>
              <a:rPr lang="fr-FR" b="1" dirty="0"/>
              <a:t>AC</a:t>
            </a:r>
          </a:p>
        </p:txBody>
      </p:sp>
      <p:pic>
        <p:nvPicPr>
          <p:cNvPr id="6" name="Picture 3" descr="E:\RNVN8938\Documents\Recherches\icones\11_02_osa_icons_png\osa_site-factory.png"/>
          <p:cNvPicPr>
            <a:picLocks noChangeAspect="1" noChangeArrowheads="1"/>
          </p:cNvPicPr>
          <p:nvPr/>
        </p:nvPicPr>
        <p:blipFill>
          <a:blip r:embed="rId2" cstate="print"/>
          <a:srcRect/>
          <a:stretch>
            <a:fillRect/>
          </a:stretch>
        </p:blipFill>
        <p:spPr bwMode="auto">
          <a:xfrm>
            <a:off x="7115118" y="2670991"/>
            <a:ext cx="1300123" cy="1300016"/>
          </a:xfrm>
          <a:prstGeom prst="rect">
            <a:avLst/>
          </a:prstGeom>
          <a:noFill/>
          <a:ln w="9525">
            <a:noFill/>
            <a:miter lim="800000"/>
            <a:headEnd/>
            <a:tailEnd/>
          </a:ln>
        </p:spPr>
      </p:pic>
      <p:pic>
        <p:nvPicPr>
          <p:cNvPr id="7" name="Picture 4" descr="E:\RNVN8938\Documents\Recherches\icones\application-pgp-signature.png"/>
          <p:cNvPicPr>
            <a:picLocks noChangeAspect="1" noChangeArrowheads="1"/>
          </p:cNvPicPr>
          <p:nvPr/>
        </p:nvPicPr>
        <p:blipFill>
          <a:blip r:embed="rId3" cstate="print"/>
          <a:srcRect/>
          <a:stretch>
            <a:fillRect/>
          </a:stretch>
        </p:blipFill>
        <p:spPr bwMode="auto">
          <a:xfrm>
            <a:off x="7904932" y="3246990"/>
            <a:ext cx="609581" cy="609531"/>
          </a:xfrm>
          <a:prstGeom prst="rect">
            <a:avLst/>
          </a:prstGeom>
          <a:noFill/>
          <a:ln w="9525">
            <a:noFill/>
            <a:miter lim="800000"/>
            <a:headEnd/>
            <a:tailEnd/>
          </a:ln>
        </p:spPr>
      </p:pic>
      <p:cxnSp>
        <p:nvCxnSpPr>
          <p:cNvPr id="8" name="Connecteur droit avec flèche 7"/>
          <p:cNvCxnSpPr>
            <a:cxnSpLocks noChangeShapeType="1"/>
          </p:cNvCxnSpPr>
          <p:nvPr/>
        </p:nvCxnSpPr>
        <p:spPr bwMode="auto">
          <a:xfrm>
            <a:off x="1634699" y="3452975"/>
            <a:ext cx="2070100" cy="0"/>
          </a:xfrm>
          <a:prstGeom prst="straightConnector1">
            <a:avLst/>
          </a:prstGeom>
          <a:noFill/>
          <a:ln w="25400" algn="ctr">
            <a:solidFill>
              <a:schemeClr val="tx2"/>
            </a:solidFill>
            <a:round/>
            <a:headEnd/>
            <a:tailEnd type="arrow" w="med" len="med"/>
          </a:ln>
        </p:spPr>
      </p:cxnSp>
      <p:pic>
        <p:nvPicPr>
          <p:cNvPr id="9" name="Image 22" descr="user_female.png"/>
          <p:cNvPicPr>
            <a:picLocks noChangeAspect="1"/>
          </p:cNvPicPr>
          <p:nvPr/>
        </p:nvPicPr>
        <p:blipFill>
          <a:blip r:embed="rId4" cstate="print"/>
          <a:srcRect/>
          <a:stretch>
            <a:fillRect/>
          </a:stretch>
        </p:blipFill>
        <p:spPr bwMode="auto">
          <a:xfrm>
            <a:off x="328187" y="2414750"/>
            <a:ext cx="1219200" cy="1219200"/>
          </a:xfrm>
          <a:prstGeom prst="rect">
            <a:avLst/>
          </a:prstGeom>
          <a:noFill/>
          <a:ln w="9525">
            <a:noFill/>
            <a:miter lim="800000"/>
            <a:headEnd/>
            <a:tailEnd/>
          </a:ln>
        </p:spPr>
      </p:pic>
      <p:sp>
        <p:nvSpPr>
          <p:cNvPr id="10" name="ZoneTexte 9"/>
          <p:cNvSpPr txBox="1">
            <a:spLocks noChangeArrowheads="1"/>
          </p:cNvSpPr>
          <p:nvPr/>
        </p:nvSpPr>
        <p:spPr bwMode="auto">
          <a:xfrm>
            <a:off x="4340755" y="3929840"/>
            <a:ext cx="436338" cy="369332"/>
          </a:xfrm>
          <a:prstGeom prst="rect">
            <a:avLst/>
          </a:prstGeom>
          <a:noFill/>
          <a:ln w="9525">
            <a:noFill/>
            <a:miter lim="800000"/>
            <a:headEnd/>
            <a:tailEnd/>
          </a:ln>
        </p:spPr>
        <p:txBody>
          <a:bodyPr wrap="none">
            <a:spAutoFit/>
          </a:bodyPr>
          <a:lstStyle/>
          <a:p>
            <a:r>
              <a:rPr lang="fr-FR" b="1" dirty="0" smtClean="0"/>
              <a:t>AE</a:t>
            </a:r>
            <a:endParaRPr lang="fr-FR" b="1" dirty="0"/>
          </a:p>
        </p:txBody>
      </p:sp>
      <p:pic>
        <p:nvPicPr>
          <p:cNvPr id="11" name="Picture 4" descr="http://www.chdp.asso.fr/Images/Icone/notai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3440" y="4860743"/>
            <a:ext cx="806529" cy="10162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orloge mur en 128 pixel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V="1">
            <a:off x="7721723" y="5320706"/>
            <a:ext cx="464433" cy="46443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droit avec flèche 12"/>
          <p:cNvCxnSpPr/>
          <p:nvPr/>
        </p:nvCxnSpPr>
        <p:spPr>
          <a:xfrm>
            <a:off x="7738242" y="4269994"/>
            <a:ext cx="0" cy="468966"/>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14" name="Image 13" descr="Address Book.png"/>
          <p:cNvPicPr>
            <a:picLocks noChangeAspect="1"/>
          </p:cNvPicPr>
          <p:nvPr/>
        </p:nvPicPr>
        <p:blipFill>
          <a:blip r:embed="rId7" cstate="print"/>
          <a:stretch>
            <a:fillRect/>
          </a:stretch>
        </p:blipFill>
        <p:spPr>
          <a:xfrm>
            <a:off x="2254208" y="4802165"/>
            <a:ext cx="831081" cy="831081"/>
          </a:xfrm>
          <a:prstGeom prst="rect">
            <a:avLst/>
          </a:prstGeom>
        </p:spPr>
      </p:pic>
      <p:pic>
        <p:nvPicPr>
          <p:cNvPr id="15" name="Picture 111" descr="E:\RNVN8938\Documents\Recherches\icones\Bank.jpg"/>
          <p:cNvPicPr>
            <a:picLocks noChangeAspect="1" noChangeArrowheads="1"/>
          </p:cNvPicPr>
          <p:nvPr/>
        </p:nvPicPr>
        <p:blipFill rotWithShape="1">
          <a:blip r:embed="rId8">
            <a:extLst>
              <a:ext uri="{28A0092B-C50C-407E-A947-70E740481C1C}">
                <a14:useLocalDpi xmlns:a14="http://schemas.microsoft.com/office/drawing/2010/main" val="0"/>
              </a:ext>
            </a:extLst>
          </a:blip>
          <a:srcRect t="3539"/>
          <a:stretch/>
        </p:blipFill>
        <p:spPr bwMode="auto">
          <a:xfrm>
            <a:off x="7095488" y="409412"/>
            <a:ext cx="1345802" cy="97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ZoneTexte 9"/>
          <p:cNvSpPr txBox="1">
            <a:spLocks noChangeArrowheads="1"/>
          </p:cNvSpPr>
          <p:nvPr/>
        </p:nvSpPr>
        <p:spPr bwMode="auto">
          <a:xfrm>
            <a:off x="7140620" y="1450006"/>
            <a:ext cx="1255537" cy="369332"/>
          </a:xfrm>
          <a:prstGeom prst="rect">
            <a:avLst/>
          </a:prstGeom>
          <a:noFill/>
          <a:ln w="9525">
            <a:noFill/>
            <a:miter lim="800000"/>
            <a:headEnd/>
            <a:tailEnd/>
          </a:ln>
        </p:spPr>
        <p:txBody>
          <a:bodyPr wrap="none">
            <a:spAutoFit/>
          </a:bodyPr>
          <a:lstStyle/>
          <a:p>
            <a:r>
              <a:rPr lang="fr-FR" b="1" dirty="0" smtClean="0"/>
              <a:t>Key </a:t>
            </a:r>
            <a:r>
              <a:rPr lang="fr-FR" b="1" dirty="0" err="1" smtClean="0"/>
              <a:t>Escrow</a:t>
            </a:r>
            <a:endParaRPr lang="fr-FR" b="1" dirty="0"/>
          </a:p>
        </p:txBody>
      </p:sp>
      <p:sp>
        <p:nvSpPr>
          <p:cNvPr id="17" name="ZoneTexte 9"/>
          <p:cNvSpPr txBox="1">
            <a:spLocks noChangeArrowheads="1"/>
          </p:cNvSpPr>
          <p:nvPr/>
        </p:nvSpPr>
        <p:spPr bwMode="auto">
          <a:xfrm>
            <a:off x="7320678" y="5885102"/>
            <a:ext cx="470000" cy="369332"/>
          </a:xfrm>
          <a:prstGeom prst="rect">
            <a:avLst/>
          </a:prstGeom>
          <a:noFill/>
          <a:ln w="9525">
            <a:noFill/>
            <a:miter lim="800000"/>
            <a:headEnd/>
            <a:tailEnd/>
          </a:ln>
        </p:spPr>
        <p:txBody>
          <a:bodyPr wrap="none">
            <a:spAutoFit/>
          </a:bodyPr>
          <a:lstStyle/>
          <a:p>
            <a:r>
              <a:rPr lang="fr-FR" b="1" dirty="0" smtClean="0"/>
              <a:t>AH</a:t>
            </a:r>
            <a:endParaRPr lang="fr-FR" b="1" dirty="0"/>
          </a:p>
        </p:txBody>
      </p:sp>
      <p:cxnSp>
        <p:nvCxnSpPr>
          <p:cNvPr id="18" name="Connecteur droit avec flèche 17"/>
          <p:cNvCxnSpPr>
            <a:cxnSpLocks noChangeShapeType="1"/>
          </p:cNvCxnSpPr>
          <p:nvPr/>
        </p:nvCxnSpPr>
        <p:spPr bwMode="auto">
          <a:xfrm>
            <a:off x="5036379" y="3419223"/>
            <a:ext cx="1929189" cy="0"/>
          </a:xfrm>
          <a:prstGeom prst="straightConnector1">
            <a:avLst/>
          </a:prstGeom>
          <a:noFill/>
          <a:ln w="25400" algn="ctr">
            <a:solidFill>
              <a:schemeClr val="tx2"/>
            </a:solidFill>
            <a:round/>
            <a:headEnd type="arrow"/>
            <a:tailEnd type="arrow" w="med" len="med"/>
          </a:ln>
        </p:spPr>
      </p:cxnSp>
      <p:sp>
        <p:nvSpPr>
          <p:cNvPr id="19" name="ZoneTexte 9"/>
          <p:cNvSpPr txBox="1">
            <a:spLocks noChangeArrowheads="1"/>
          </p:cNvSpPr>
          <p:nvPr/>
        </p:nvSpPr>
        <p:spPr bwMode="auto">
          <a:xfrm>
            <a:off x="2009127" y="5641215"/>
            <a:ext cx="1321244" cy="400110"/>
          </a:xfrm>
          <a:prstGeom prst="rect">
            <a:avLst/>
          </a:prstGeom>
          <a:noFill/>
          <a:ln w="9525">
            <a:noFill/>
            <a:miter lim="800000"/>
            <a:headEnd/>
            <a:tailEnd/>
          </a:ln>
        </p:spPr>
        <p:txBody>
          <a:bodyPr wrap="square">
            <a:spAutoFit/>
          </a:bodyPr>
          <a:lstStyle/>
          <a:p>
            <a:r>
              <a:rPr lang="fr-FR" b="1" dirty="0" smtClean="0"/>
              <a:t>Annuaire</a:t>
            </a:r>
            <a:endParaRPr lang="fr-FR" b="1" dirty="0"/>
          </a:p>
        </p:txBody>
      </p:sp>
      <p:cxnSp>
        <p:nvCxnSpPr>
          <p:cNvPr id="20" name="Connecteur droit avec flèche 19"/>
          <p:cNvCxnSpPr>
            <a:cxnSpLocks noChangeShapeType="1"/>
          </p:cNvCxnSpPr>
          <p:nvPr/>
        </p:nvCxnSpPr>
        <p:spPr bwMode="auto">
          <a:xfrm flipH="1">
            <a:off x="3314849" y="4114506"/>
            <a:ext cx="897112" cy="826662"/>
          </a:xfrm>
          <a:prstGeom prst="straightConnector1">
            <a:avLst/>
          </a:prstGeom>
          <a:noFill/>
          <a:ln w="25400" algn="ctr">
            <a:solidFill>
              <a:schemeClr val="tx2"/>
            </a:solidFill>
            <a:round/>
            <a:headEnd/>
            <a:tailEnd type="arrow" w="med" len="med"/>
          </a:ln>
        </p:spPr>
      </p:cxnSp>
      <p:cxnSp>
        <p:nvCxnSpPr>
          <p:cNvPr id="21" name="Connecteur droit avec flèche 20"/>
          <p:cNvCxnSpPr>
            <a:cxnSpLocks noChangeShapeType="1"/>
          </p:cNvCxnSpPr>
          <p:nvPr/>
        </p:nvCxnSpPr>
        <p:spPr bwMode="auto">
          <a:xfrm>
            <a:off x="1115616" y="3895904"/>
            <a:ext cx="1025023" cy="921446"/>
          </a:xfrm>
          <a:prstGeom prst="straightConnector1">
            <a:avLst/>
          </a:prstGeom>
          <a:noFill/>
          <a:ln w="25400" algn="ctr">
            <a:solidFill>
              <a:schemeClr val="tx2"/>
            </a:solidFill>
            <a:round/>
            <a:headEnd/>
            <a:tailEnd type="arrow" w="med" len="med"/>
          </a:ln>
        </p:spPr>
      </p:cxnSp>
      <p:cxnSp>
        <p:nvCxnSpPr>
          <p:cNvPr id="22" name="Connecteur droit avec flèche 21"/>
          <p:cNvCxnSpPr>
            <a:cxnSpLocks noChangeShapeType="1"/>
          </p:cNvCxnSpPr>
          <p:nvPr/>
        </p:nvCxnSpPr>
        <p:spPr bwMode="auto">
          <a:xfrm flipV="1">
            <a:off x="5036379" y="1478955"/>
            <a:ext cx="1767544" cy="1396679"/>
          </a:xfrm>
          <a:prstGeom prst="straightConnector1">
            <a:avLst/>
          </a:prstGeom>
          <a:noFill/>
          <a:ln w="25400" algn="ctr">
            <a:solidFill>
              <a:schemeClr val="tx2"/>
            </a:solidFill>
            <a:round/>
            <a:headEnd type="arrow"/>
            <a:tailEnd type="arrow" w="med" len="med"/>
          </a:ln>
        </p:spPr>
      </p:cxnSp>
      <p:cxnSp>
        <p:nvCxnSpPr>
          <p:cNvPr id="23" name="Connecteur droit avec flèche 22"/>
          <p:cNvCxnSpPr>
            <a:cxnSpLocks noChangeShapeType="1"/>
          </p:cNvCxnSpPr>
          <p:nvPr/>
        </p:nvCxnSpPr>
        <p:spPr bwMode="auto">
          <a:xfrm>
            <a:off x="5036379" y="3838479"/>
            <a:ext cx="1929189" cy="1714444"/>
          </a:xfrm>
          <a:prstGeom prst="straightConnector1">
            <a:avLst/>
          </a:prstGeom>
          <a:noFill/>
          <a:ln w="25400" algn="ctr">
            <a:solidFill>
              <a:schemeClr val="tx2"/>
            </a:solidFill>
            <a:round/>
            <a:headEnd type="arrow"/>
            <a:tailEnd type="arrow" w="med" len="med"/>
          </a:ln>
        </p:spPr>
      </p:cxnSp>
      <p:pic>
        <p:nvPicPr>
          <p:cNvPr id="24" name="Picture 4" descr="E:\RNVN8938\Documents\Recherches\icones\application-pgp-signature.png"/>
          <p:cNvPicPr>
            <a:picLocks noChangeAspect="1" noChangeArrowheads="1"/>
          </p:cNvPicPr>
          <p:nvPr/>
        </p:nvPicPr>
        <p:blipFill>
          <a:blip r:embed="rId3" cstate="print"/>
          <a:srcRect/>
          <a:stretch>
            <a:fillRect/>
          </a:stretch>
        </p:blipFill>
        <p:spPr bwMode="auto">
          <a:xfrm>
            <a:off x="8212930" y="1013645"/>
            <a:ext cx="304790" cy="304765"/>
          </a:xfrm>
          <a:prstGeom prst="rect">
            <a:avLst/>
          </a:prstGeom>
          <a:noFill/>
          <a:ln w="9525">
            <a:noFill/>
            <a:miter lim="800000"/>
            <a:headEnd/>
            <a:tailEnd/>
          </a:ln>
        </p:spPr>
      </p:pic>
      <p:pic>
        <p:nvPicPr>
          <p:cNvPr id="25" name="Picture 4" descr="E:\RNVN8938\Documents\Recherches\icones\application-pgp-signature.png"/>
          <p:cNvPicPr>
            <a:picLocks noChangeAspect="1" noChangeArrowheads="1"/>
          </p:cNvPicPr>
          <p:nvPr/>
        </p:nvPicPr>
        <p:blipFill>
          <a:blip r:embed="rId3" cstate="print"/>
          <a:srcRect/>
          <a:stretch>
            <a:fillRect/>
          </a:stretch>
        </p:blipFill>
        <p:spPr bwMode="auto">
          <a:xfrm>
            <a:off x="8346974" y="978151"/>
            <a:ext cx="304790" cy="304765"/>
          </a:xfrm>
          <a:prstGeom prst="rect">
            <a:avLst/>
          </a:prstGeom>
          <a:noFill/>
          <a:ln w="9525">
            <a:noFill/>
            <a:miter lim="800000"/>
            <a:headEnd/>
            <a:tailEnd/>
          </a:ln>
        </p:spPr>
      </p:pic>
      <p:pic>
        <p:nvPicPr>
          <p:cNvPr id="26" name="Picture 4" descr="E:\RNVN8938\Documents\Recherches\icones\application-pgp-signature.png"/>
          <p:cNvPicPr>
            <a:picLocks noChangeAspect="1" noChangeArrowheads="1"/>
          </p:cNvPicPr>
          <p:nvPr/>
        </p:nvPicPr>
        <p:blipFill>
          <a:blip r:embed="rId3" cstate="print"/>
          <a:srcRect/>
          <a:stretch>
            <a:fillRect/>
          </a:stretch>
        </p:blipFill>
        <p:spPr bwMode="auto">
          <a:xfrm>
            <a:off x="8292103" y="1129098"/>
            <a:ext cx="304790" cy="304765"/>
          </a:xfrm>
          <a:prstGeom prst="rect">
            <a:avLst/>
          </a:prstGeom>
          <a:noFill/>
          <a:ln w="9525">
            <a:noFill/>
            <a:miter lim="800000"/>
            <a:headEnd/>
            <a:tailEnd/>
          </a:ln>
        </p:spPr>
      </p:pic>
      <p:pic>
        <p:nvPicPr>
          <p:cNvPr id="27" name="Picture 4" descr="E:\RNVN8938\Documents\Recherches\icones\application-pgp-signature.png"/>
          <p:cNvPicPr>
            <a:picLocks noChangeAspect="1" noChangeArrowheads="1"/>
          </p:cNvPicPr>
          <p:nvPr/>
        </p:nvPicPr>
        <p:blipFill>
          <a:blip r:embed="rId3" cstate="print"/>
          <a:srcRect/>
          <a:stretch>
            <a:fillRect/>
          </a:stretch>
        </p:blipFill>
        <p:spPr bwMode="auto">
          <a:xfrm>
            <a:off x="8444498" y="1174190"/>
            <a:ext cx="304790" cy="304765"/>
          </a:xfrm>
          <a:prstGeom prst="rect">
            <a:avLst/>
          </a:prstGeom>
          <a:noFill/>
          <a:ln w="9525">
            <a:noFill/>
            <a:miter lim="800000"/>
            <a:headEnd/>
            <a:tailEnd/>
          </a:ln>
        </p:spPr>
      </p:pic>
      <p:cxnSp>
        <p:nvCxnSpPr>
          <p:cNvPr id="28" name="Connecteur droit 27"/>
          <p:cNvCxnSpPr/>
          <p:nvPr/>
        </p:nvCxnSpPr>
        <p:spPr>
          <a:xfrm flipH="1">
            <a:off x="4516929" y="484050"/>
            <a:ext cx="27373" cy="604129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29" name="Picture 127" descr="Security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4076918" y="2828065"/>
            <a:ext cx="795338"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Connecteur droit avec flèche 29"/>
          <p:cNvCxnSpPr/>
          <p:nvPr/>
        </p:nvCxnSpPr>
        <p:spPr>
          <a:xfrm>
            <a:off x="7768389" y="1945784"/>
            <a:ext cx="0" cy="468966"/>
          </a:xfrm>
          <a:prstGeom prst="straightConnector1">
            <a:avLst/>
          </a:prstGeom>
          <a:ln w="2540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1634699" y="3167110"/>
            <a:ext cx="1929189" cy="307777"/>
          </a:xfrm>
          <a:prstGeom prst="rect">
            <a:avLst/>
          </a:prstGeom>
          <a:noFill/>
        </p:spPr>
        <p:txBody>
          <a:bodyPr wrap="square" rtlCol="0">
            <a:spAutoFit/>
          </a:bodyPr>
          <a:lstStyle/>
          <a:p>
            <a:pPr algn="ctr"/>
            <a:r>
              <a:rPr lang="fr-FR" sz="1400" dirty="0" smtClean="0"/>
              <a:t>Demande</a:t>
            </a:r>
            <a:endParaRPr lang="fr-FR" sz="1400" dirty="0"/>
          </a:p>
        </p:txBody>
      </p:sp>
      <p:sp>
        <p:nvSpPr>
          <p:cNvPr id="32" name="ZoneTexte 31"/>
          <p:cNvSpPr txBox="1"/>
          <p:nvPr/>
        </p:nvSpPr>
        <p:spPr>
          <a:xfrm rot="19274060">
            <a:off x="4706807" y="1725450"/>
            <a:ext cx="2125305" cy="523220"/>
          </a:xfrm>
          <a:prstGeom prst="rect">
            <a:avLst/>
          </a:prstGeom>
          <a:noFill/>
        </p:spPr>
        <p:txBody>
          <a:bodyPr wrap="square" rtlCol="0">
            <a:spAutoFit/>
          </a:bodyPr>
          <a:lstStyle/>
          <a:p>
            <a:pPr algn="ctr"/>
            <a:r>
              <a:rPr lang="fr-FR" sz="1400" dirty="0" smtClean="0"/>
              <a:t>Demande séquestre/recouvrement</a:t>
            </a:r>
            <a:endParaRPr lang="fr-FR" sz="1400" dirty="0"/>
          </a:p>
        </p:txBody>
      </p:sp>
      <p:sp>
        <p:nvSpPr>
          <p:cNvPr id="33" name="ZoneTexte 32"/>
          <p:cNvSpPr txBox="1"/>
          <p:nvPr/>
        </p:nvSpPr>
        <p:spPr>
          <a:xfrm rot="2512389">
            <a:off x="5153821" y="4439177"/>
            <a:ext cx="1929189" cy="307777"/>
          </a:xfrm>
          <a:prstGeom prst="rect">
            <a:avLst/>
          </a:prstGeom>
          <a:noFill/>
        </p:spPr>
        <p:txBody>
          <a:bodyPr wrap="square" rtlCol="0">
            <a:spAutoFit/>
          </a:bodyPr>
          <a:lstStyle/>
          <a:p>
            <a:pPr algn="ctr"/>
            <a:r>
              <a:rPr lang="fr-FR" sz="1400" dirty="0" smtClean="0"/>
              <a:t>Demande horodatage</a:t>
            </a:r>
            <a:endParaRPr lang="fr-FR" sz="1400" dirty="0"/>
          </a:p>
        </p:txBody>
      </p:sp>
      <p:sp>
        <p:nvSpPr>
          <p:cNvPr id="34" name="ZoneTexte 33"/>
          <p:cNvSpPr txBox="1"/>
          <p:nvPr/>
        </p:nvSpPr>
        <p:spPr>
          <a:xfrm>
            <a:off x="5036379" y="3127640"/>
            <a:ext cx="1929189" cy="307777"/>
          </a:xfrm>
          <a:prstGeom prst="rect">
            <a:avLst/>
          </a:prstGeom>
          <a:noFill/>
        </p:spPr>
        <p:txBody>
          <a:bodyPr wrap="square" rtlCol="0">
            <a:spAutoFit/>
          </a:bodyPr>
          <a:lstStyle/>
          <a:p>
            <a:pPr algn="ctr"/>
            <a:r>
              <a:rPr lang="fr-FR" sz="1400" dirty="0" smtClean="0"/>
              <a:t>Demande signature</a:t>
            </a:r>
            <a:endParaRPr lang="fr-FR" sz="1400" dirty="0"/>
          </a:p>
        </p:txBody>
      </p:sp>
      <p:sp>
        <p:nvSpPr>
          <p:cNvPr id="35" name="ZoneTexte 34"/>
          <p:cNvSpPr txBox="1"/>
          <p:nvPr/>
        </p:nvSpPr>
        <p:spPr>
          <a:xfrm rot="19072666">
            <a:off x="2976106" y="4206598"/>
            <a:ext cx="1391172" cy="307777"/>
          </a:xfrm>
          <a:prstGeom prst="rect">
            <a:avLst/>
          </a:prstGeom>
          <a:noFill/>
        </p:spPr>
        <p:txBody>
          <a:bodyPr wrap="square" rtlCol="0">
            <a:spAutoFit/>
          </a:bodyPr>
          <a:lstStyle/>
          <a:p>
            <a:pPr algn="ctr"/>
            <a:r>
              <a:rPr lang="fr-FR" sz="1400" dirty="0" smtClean="0"/>
              <a:t>Publie</a:t>
            </a:r>
            <a:endParaRPr lang="fr-FR" sz="1400" dirty="0"/>
          </a:p>
        </p:txBody>
      </p:sp>
      <p:sp>
        <p:nvSpPr>
          <p:cNvPr id="36" name="ZoneTexte 35"/>
          <p:cNvSpPr txBox="1"/>
          <p:nvPr/>
        </p:nvSpPr>
        <p:spPr>
          <a:xfrm rot="2572375">
            <a:off x="1144634" y="4068151"/>
            <a:ext cx="1159783" cy="307777"/>
          </a:xfrm>
          <a:prstGeom prst="rect">
            <a:avLst/>
          </a:prstGeom>
          <a:noFill/>
        </p:spPr>
        <p:txBody>
          <a:bodyPr wrap="square" rtlCol="0">
            <a:spAutoFit/>
          </a:bodyPr>
          <a:lstStyle/>
          <a:p>
            <a:pPr algn="ctr"/>
            <a:r>
              <a:rPr lang="fr-FR" sz="1400" dirty="0" smtClean="0"/>
              <a:t>Consulte</a:t>
            </a:r>
            <a:endParaRPr lang="fr-FR" sz="1400" dirty="0"/>
          </a:p>
        </p:txBody>
      </p:sp>
      <p:sp>
        <p:nvSpPr>
          <p:cNvPr id="42" name="Rectangle 2"/>
          <p:cNvSpPr>
            <a:spLocks noGrp="1" noChangeArrowheads="1"/>
          </p:cNvSpPr>
          <p:nvPr>
            <p:ph type="title"/>
          </p:nvPr>
        </p:nvSpPr>
        <p:spPr>
          <a:xfrm>
            <a:off x="546100" y="230188"/>
            <a:ext cx="7096125" cy="450850"/>
          </a:xfrm>
        </p:spPr>
        <p:txBody>
          <a:bodyPr/>
          <a:lstStyle/>
          <a:p>
            <a:pPr eaLnBrk="1" hangingPunct="1"/>
            <a:r>
              <a:rPr lang="fr-FR" dirty="0" smtClean="0"/>
              <a:t>Composantes d’une IGC</a:t>
            </a:r>
          </a:p>
        </p:txBody>
      </p:sp>
      <p:sp>
        <p:nvSpPr>
          <p:cNvPr id="3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extLst>
      <p:ext uri="{BB962C8B-B14F-4D97-AF65-F5344CB8AC3E}">
        <p14:creationId xmlns:p14="http://schemas.microsoft.com/office/powerpoint/2010/main" val="2264511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8"/>
          <p:cNvSpPr txBox="1">
            <a:spLocks/>
          </p:cNvSpPr>
          <p:nvPr/>
        </p:nvSpPr>
        <p:spPr bwMode="auto">
          <a:xfrm>
            <a:off x="447675" y="1152525"/>
            <a:ext cx="8453438" cy="475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93675" lvl="0" indent="-193675">
              <a:spcAft>
                <a:spcPct val="50000"/>
              </a:spcAft>
              <a:buClr>
                <a:schemeClr val="tx2"/>
              </a:buClr>
              <a:buSzPct val="100000"/>
              <a:buFont typeface="Wingdings" pitchFamily="2" charset="2"/>
              <a:buChar char="§"/>
            </a:pPr>
            <a:r>
              <a:rPr lang="fr-FR" dirty="0" smtClean="0"/>
              <a:t>Autorité de Certification (</a:t>
            </a:r>
            <a:r>
              <a:rPr lang="fr-FR" dirty="0" smtClean="0">
                <a:solidFill>
                  <a:schemeClr val="tx2"/>
                </a:solidFill>
              </a:rPr>
              <a:t>AC</a:t>
            </a:r>
            <a:r>
              <a:rPr lang="fr-FR" dirty="0" smtClean="0"/>
              <a:t>)</a:t>
            </a: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a:p>
            <a:pPr marL="768350" lvl="1" indent="-285750">
              <a:spcAft>
                <a:spcPct val="25000"/>
              </a:spcAft>
              <a:buClr>
                <a:schemeClr val="tx2"/>
              </a:buClr>
              <a:buFontTx/>
              <a:buChar char="–"/>
            </a:pPr>
            <a:r>
              <a:rPr lang="fr-FR" sz="1800" dirty="0" smtClean="0"/>
              <a:t>L’entité critique qui émet (</a:t>
            </a:r>
            <a:r>
              <a:rPr lang="fr-FR" sz="1800" dirty="0" smtClean="0">
                <a:solidFill>
                  <a:schemeClr val="tx2"/>
                </a:solidFill>
              </a:rPr>
              <a:t>signe</a:t>
            </a:r>
            <a:r>
              <a:rPr lang="fr-FR" sz="1800" dirty="0" smtClean="0"/>
              <a:t>) les certificats</a:t>
            </a:r>
          </a:p>
          <a:p>
            <a:pPr marL="1225550" lvl="2" indent="-285750">
              <a:spcAft>
                <a:spcPct val="25000"/>
              </a:spcAft>
              <a:buFontTx/>
              <a:buChar char="–"/>
            </a:pPr>
            <a:r>
              <a:rPr lang="fr-FR" sz="1800" dirty="0" smtClean="0"/>
              <a:t>signe les demandes de certificats (CSR) et les liste de révocation (LCR)</a:t>
            </a:r>
          </a:p>
          <a:p>
            <a:pPr marL="1225550" lvl="2" indent="-285750">
              <a:spcAft>
                <a:spcPct val="25000"/>
              </a:spcAft>
              <a:buFontTx/>
              <a:buChar char="–"/>
            </a:pPr>
            <a:r>
              <a:rPr lang="fr-FR" sz="1800" dirty="0" smtClean="0"/>
              <a:t>conserve de manière sécurisée les bi-clés de la chaîne de certification</a:t>
            </a:r>
            <a:endParaRPr kumimoji="0" lang="fr-FR" sz="1800" b="0" i="0" u="none" strike="noStrike" kern="0" cap="none" spc="0" normalizeH="0" baseline="0" noProof="0" dirty="0" smtClean="0">
              <a:ln>
                <a:noFill/>
              </a:ln>
              <a:solidFill>
                <a:schemeClr val="tx1"/>
              </a:solidFill>
              <a:effectLst/>
              <a:uLnTx/>
              <a:uFillTx/>
              <a:latin typeface="+mn-lt"/>
            </a:endParaRPr>
          </a:p>
          <a:p>
            <a:pPr marL="193675" marR="0" lvl="0" indent="-193675" algn="l" defTabSz="914400" rtl="0" eaLnBrk="1" fontAlgn="base" latinLnBrk="0" hangingPunct="1">
              <a:lnSpc>
                <a:spcPct val="100000"/>
              </a:lnSpc>
              <a:spcBef>
                <a:spcPct val="0"/>
              </a:spcBef>
              <a:spcAft>
                <a:spcPct val="50000"/>
              </a:spcAft>
              <a:buClr>
                <a:schemeClr val="tx2"/>
              </a:buClr>
              <a:buSzPct val="100000"/>
              <a:buFont typeface="Wingdings" pitchFamily="2" charset="2"/>
              <a:buChar char="§"/>
              <a:tabLst/>
              <a:defRPr/>
            </a:pP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a:p>
            <a:pPr marL="193675" lvl="0" indent="-193675">
              <a:spcAft>
                <a:spcPct val="50000"/>
              </a:spcAft>
              <a:buClr>
                <a:schemeClr val="tx2"/>
              </a:buClr>
              <a:buSzPct val="100000"/>
              <a:buFont typeface="Wingdings" pitchFamily="2" charset="2"/>
              <a:buChar char="§"/>
            </a:pPr>
            <a:r>
              <a:rPr lang="fr-FR" dirty="0" smtClean="0"/>
              <a:t>Autorité d’Enregistrement (</a:t>
            </a:r>
            <a:r>
              <a:rPr lang="fr-FR" dirty="0" smtClean="0">
                <a:solidFill>
                  <a:schemeClr val="tx2"/>
                </a:solidFill>
              </a:rPr>
              <a:t>AE</a:t>
            </a:r>
            <a:r>
              <a:rPr lang="fr-FR" dirty="0" smtClean="0"/>
              <a:t>)</a:t>
            </a: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a:p>
            <a:pPr marL="768350" lvl="1" indent="-285750">
              <a:spcAft>
                <a:spcPct val="25000"/>
              </a:spcAft>
              <a:buClr>
                <a:schemeClr val="tx2"/>
              </a:buClr>
              <a:buFontTx/>
              <a:buChar char="–"/>
            </a:pPr>
            <a:r>
              <a:rPr lang="fr-FR" sz="1800" dirty="0" smtClean="0"/>
              <a:t>L’entité qui enregistre les demandes de certificats et qui </a:t>
            </a:r>
            <a:r>
              <a:rPr lang="fr-FR" sz="1800" b="1" dirty="0" smtClean="0">
                <a:solidFill>
                  <a:schemeClr val="tx2"/>
                </a:solidFill>
              </a:rPr>
              <a:t>vérifie</a:t>
            </a:r>
            <a:r>
              <a:rPr lang="fr-FR" sz="1800" dirty="0" smtClean="0"/>
              <a:t> l’identité du demandeur ainsi que les critères d’attribution</a:t>
            </a:r>
            <a:endParaRPr kumimoji="0" lang="fr-FR" sz="1800" b="0" i="0" u="none" strike="noStrike" kern="0" cap="none" spc="0" normalizeH="0" baseline="0" noProof="0" dirty="0" smtClean="0">
              <a:ln>
                <a:noFill/>
              </a:ln>
              <a:solidFill>
                <a:schemeClr val="tx1"/>
              </a:solidFill>
              <a:effectLst/>
              <a:uLnTx/>
              <a:uFillTx/>
              <a:latin typeface="+mn-lt"/>
            </a:endParaRPr>
          </a:p>
          <a:p>
            <a:pPr marL="1225550" lvl="2" indent="-285750">
              <a:spcAft>
                <a:spcPct val="25000"/>
              </a:spcAft>
              <a:buFontTx/>
              <a:buChar char="–"/>
            </a:pPr>
            <a:r>
              <a:rPr lang="fr-FR" sz="1800" dirty="0" smtClean="0"/>
              <a:t>valide les demandes de certificats</a:t>
            </a:r>
          </a:p>
          <a:p>
            <a:pPr marL="1225550" lvl="2" indent="-285750">
              <a:spcAft>
                <a:spcPct val="25000"/>
              </a:spcAft>
              <a:buFontTx/>
              <a:buChar char="–"/>
            </a:pPr>
            <a:r>
              <a:rPr lang="fr-FR" sz="1800" dirty="0" smtClean="0"/>
              <a:t>vérifie les identités des demandeurs et la légitimité de leur requêtes</a:t>
            </a:r>
          </a:p>
          <a:p>
            <a:pPr marL="1225550" lvl="2" indent="-285750">
              <a:spcAft>
                <a:spcPct val="25000"/>
              </a:spcAft>
              <a:buFontTx/>
              <a:buChar char="–"/>
            </a:pPr>
            <a:r>
              <a:rPr lang="fr-FR" sz="1800" dirty="0" smtClean="0"/>
              <a:t>s’assure du respect des procédures</a:t>
            </a:r>
            <a:endParaRPr kumimoji="0" lang="fr-FR" sz="1800" b="0" i="0" u="none" strike="noStrike" kern="0" cap="none" spc="0" normalizeH="0" baseline="0" noProof="0" dirty="0" smtClean="0">
              <a:ln>
                <a:noFill/>
              </a:ln>
              <a:solidFill>
                <a:schemeClr val="tx1"/>
              </a:solidFill>
              <a:effectLst/>
              <a:uLnTx/>
              <a:uFillTx/>
              <a:latin typeface="+mn-lt"/>
            </a:endParaRPr>
          </a:p>
        </p:txBody>
      </p:sp>
      <p:sp>
        <p:nvSpPr>
          <p:cNvPr id="109570" name="Rectangle 2"/>
          <p:cNvSpPr>
            <a:spLocks noGrp="1" noChangeArrowheads="1"/>
          </p:cNvSpPr>
          <p:nvPr>
            <p:ph type="title"/>
          </p:nvPr>
        </p:nvSpPr>
        <p:spPr>
          <a:xfrm>
            <a:off x="546100" y="230188"/>
            <a:ext cx="7096125" cy="450850"/>
          </a:xfrm>
        </p:spPr>
        <p:txBody>
          <a:bodyPr/>
          <a:lstStyle/>
          <a:p>
            <a:pPr eaLnBrk="1" hangingPunct="1"/>
            <a:r>
              <a:rPr lang="fr-FR" dirty="0" smtClean="0"/>
              <a:t>Composantes d’une IGC</a:t>
            </a:r>
          </a:p>
        </p:txBody>
      </p:sp>
      <p:sp>
        <p:nvSpPr>
          <p:cNvPr id="10957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8"/>
          <p:cNvSpPr txBox="1">
            <a:spLocks/>
          </p:cNvSpPr>
          <p:nvPr/>
        </p:nvSpPr>
        <p:spPr bwMode="auto">
          <a:xfrm>
            <a:off x="447675" y="1152525"/>
            <a:ext cx="8453438" cy="475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93675" lvl="0" indent="-193675">
              <a:spcAft>
                <a:spcPct val="50000"/>
              </a:spcAft>
              <a:buClr>
                <a:schemeClr val="tx2"/>
              </a:buClr>
              <a:buSzPct val="100000"/>
              <a:buFont typeface="Wingdings" pitchFamily="2" charset="2"/>
              <a:buChar char="§"/>
            </a:pPr>
            <a:r>
              <a:rPr lang="fr-FR" dirty="0" smtClean="0"/>
              <a:t>Autorité de Séquestre (</a:t>
            </a:r>
            <a:r>
              <a:rPr lang="fr-FR" dirty="0" smtClean="0">
                <a:solidFill>
                  <a:schemeClr val="tx2"/>
                </a:solidFill>
              </a:rPr>
              <a:t>Key </a:t>
            </a:r>
            <a:r>
              <a:rPr lang="fr-FR" dirty="0" err="1" smtClean="0">
                <a:solidFill>
                  <a:schemeClr val="tx2"/>
                </a:solidFill>
              </a:rPr>
              <a:t>Escrow</a:t>
            </a:r>
            <a:r>
              <a:rPr lang="fr-FR" dirty="0" smtClean="0"/>
              <a:t>)</a:t>
            </a: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a:p>
            <a:pPr marL="768350" lvl="1" indent="-285750">
              <a:spcAft>
                <a:spcPct val="25000"/>
              </a:spcAft>
              <a:buClr>
                <a:schemeClr val="tx2"/>
              </a:buClr>
              <a:buFontTx/>
              <a:buChar char="–"/>
            </a:pPr>
            <a:r>
              <a:rPr lang="fr-FR" sz="1800" dirty="0" smtClean="0"/>
              <a:t>L’entité qui </a:t>
            </a:r>
            <a:r>
              <a:rPr lang="fr-FR" sz="1800" dirty="0" smtClean="0">
                <a:solidFill>
                  <a:schemeClr val="tx2"/>
                </a:solidFill>
              </a:rPr>
              <a:t>conserve</a:t>
            </a:r>
            <a:r>
              <a:rPr lang="fr-FR" sz="1800" dirty="0" smtClean="0"/>
              <a:t> de manière sécurisée les bi-clés d’un utilisateur</a:t>
            </a:r>
          </a:p>
          <a:p>
            <a:pPr marL="1225550" lvl="2" indent="-285750">
              <a:spcAft>
                <a:spcPct val="25000"/>
              </a:spcAft>
              <a:buFontTx/>
              <a:buChar char="–"/>
            </a:pPr>
            <a:r>
              <a:rPr lang="fr-FR" sz="1800" dirty="0" smtClean="0"/>
              <a:t>séquestre les bi-clés d’un utilisateur final</a:t>
            </a:r>
          </a:p>
          <a:p>
            <a:pPr marL="1225550" lvl="2" indent="-285750">
              <a:spcAft>
                <a:spcPct val="25000"/>
              </a:spcAft>
              <a:buFontTx/>
              <a:buChar char="–"/>
            </a:pPr>
            <a:r>
              <a:rPr lang="fr-FR" sz="1800" dirty="0" smtClean="0"/>
              <a:t>permet le recouvrement des bi-clés pour l’utilisateur ou une autorité légale</a:t>
            </a:r>
            <a:endParaRPr kumimoji="0" lang="fr-FR" sz="1800" b="0" i="0" u="none" strike="noStrike" kern="0" cap="none" spc="0" normalizeH="0" baseline="0" noProof="0" dirty="0" smtClean="0">
              <a:ln>
                <a:noFill/>
              </a:ln>
              <a:solidFill>
                <a:schemeClr val="tx1"/>
              </a:solidFill>
              <a:effectLst/>
              <a:uLnTx/>
              <a:uFillTx/>
              <a:latin typeface="+mn-lt"/>
            </a:endParaRPr>
          </a:p>
          <a:p>
            <a:pPr marL="193675" marR="0" lvl="0" indent="-193675" algn="l" defTabSz="914400" rtl="0" eaLnBrk="1" fontAlgn="base" latinLnBrk="0" hangingPunct="1">
              <a:lnSpc>
                <a:spcPct val="100000"/>
              </a:lnSpc>
              <a:spcBef>
                <a:spcPct val="0"/>
              </a:spcBef>
              <a:spcAft>
                <a:spcPct val="50000"/>
              </a:spcAft>
              <a:buClr>
                <a:schemeClr val="tx2"/>
              </a:buClr>
              <a:buSzPct val="100000"/>
              <a:buFont typeface="Wingdings" pitchFamily="2" charset="2"/>
              <a:buChar char="§"/>
              <a:tabLst/>
              <a:defRPr/>
            </a:pP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a:p>
            <a:pPr marL="193675" lvl="0" indent="-193675">
              <a:spcAft>
                <a:spcPct val="50000"/>
              </a:spcAft>
              <a:buClr>
                <a:schemeClr val="tx2"/>
              </a:buClr>
              <a:buSzPct val="100000"/>
              <a:buFont typeface="Wingdings" pitchFamily="2" charset="2"/>
              <a:buChar char="§"/>
            </a:pPr>
            <a:r>
              <a:rPr lang="fr-FR" dirty="0" smtClean="0"/>
              <a:t>Autorité de Validation (</a:t>
            </a:r>
            <a:r>
              <a:rPr lang="fr-FR" dirty="0" smtClean="0">
                <a:solidFill>
                  <a:schemeClr val="tx2"/>
                </a:solidFill>
              </a:rPr>
              <a:t>AV</a:t>
            </a:r>
            <a:r>
              <a:rPr lang="fr-FR" dirty="0" smtClean="0"/>
              <a:t>)</a:t>
            </a: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a:p>
            <a:pPr marL="768350" lvl="1" indent="-285750">
              <a:spcAft>
                <a:spcPct val="25000"/>
              </a:spcAft>
              <a:buClr>
                <a:schemeClr val="tx2"/>
              </a:buClr>
              <a:buFontTx/>
              <a:buChar char="–"/>
            </a:pPr>
            <a:r>
              <a:rPr lang="fr-FR" sz="1800" dirty="0" smtClean="0"/>
              <a:t>L’entité qui peut répondre au nom de l’AC pour affirmer qu’un certificat est valide ou non (révoqué, expiré, etc.)</a:t>
            </a:r>
            <a:endParaRPr kumimoji="0" lang="fr-FR" sz="1800" b="0" i="0" u="none" strike="noStrike" kern="0" cap="none" spc="0" normalizeH="0" baseline="0" noProof="0" dirty="0" smtClean="0">
              <a:ln>
                <a:noFill/>
              </a:ln>
              <a:solidFill>
                <a:schemeClr val="tx1"/>
              </a:solidFill>
              <a:effectLst/>
              <a:uLnTx/>
              <a:uFillTx/>
              <a:latin typeface="+mn-lt"/>
            </a:endParaRPr>
          </a:p>
          <a:p>
            <a:pPr marL="1225550" lvl="2" indent="-285750">
              <a:spcAft>
                <a:spcPct val="25000"/>
              </a:spcAft>
              <a:buFontTx/>
              <a:buChar char="–"/>
            </a:pPr>
            <a:r>
              <a:rPr lang="fr-FR" sz="1800" dirty="0" smtClean="0"/>
              <a:t>met en place des service en ligne de validation de certificats (OCSP)</a:t>
            </a:r>
            <a:endParaRPr kumimoji="0" lang="fr-FR" sz="1800" b="0" i="0" u="none" strike="noStrike" kern="0" cap="none" spc="0" normalizeH="0" baseline="0" noProof="0" dirty="0" smtClean="0">
              <a:ln>
                <a:noFill/>
              </a:ln>
              <a:solidFill>
                <a:schemeClr val="tx1"/>
              </a:solidFill>
              <a:effectLst/>
              <a:uLnTx/>
              <a:uFillTx/>
              <a:latin typeface="+mn-lt"/>
            </a:endParaRPr>
          </a:p>
        </p:txBody>
      </p:sp>
      <p:sp>
        <p:nvSpPr>
          <p:cNvPr id="109570" name="Rectangle 2"/>
          <p:cNvSpPr>
            <a:spLocks noGrp="1" noChangeArrowheads="1"/>
          </p:cNvSpPr>
          <p:nvPr>
            <p:ph type="title"/>
          </p:nvPr>
        </p:nvSpPr>
        <p:spPr>
          <a:xfrm>
            <a:off x="546100" y="230188"/>
            <a:ext cx="7096125" cy="450850"/>
          </a:xfrm>
        </p:spPr>
        <p:txBody>
          <a:bodyPr/>
          <a:lstStyle/>
          <a:p>
            <a:pPr eaLnBrk="1" hangingPunct="1"/>
            <a:r>
              <a:rPr lang="fr-FR" dirty="0" smtClean="0"/>
              <a:t>Composantes d’une IGC</a:t>
            </a:r>
          </a:p>
        </p:txBody>
      </p:sp>
      <p:sp>
        <p:nvSpPr>
          <p:cNvPr id="10957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8"/>
          <p:cNvSpPr txBox="1">
            <a:spLocks/>
          </p:cNvSpPr>
          <p:nvPr/>
        </p:nvSpPr>
        <p:spPr bwMode="auto">
          <a:xfrm>
            <a:off x="447675" y="1152525"/>
            <a:ext cx="8453438" cy="49277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93675" lvl="0" indent="-193675">
              <a:spcAft>
                <a:spcPct val="50000"/>
              </a:spcAft>
              <a:buClr>
                <a:schemeClr val="tx2"/>
              </a:buClr>
              <a:buSzPct val="100000"/>
              <a:buFont typeface="Wingdings" pitchFamily="2" charset="2"/>
              <a:buChar char="§"/>
            </a:pPr>
            <a:r>
              <a:rPr lang="fr-FR" dirty="0" smtClean="0"/>
              <a:t>Autorité d’Horodatage (</a:t>
            </a:r>
            <a:r>
              <a:rPr lang="fr-FR" dirty="0" smtClean="0">
                <a:solidFill>
                  <a:schemeClr val="tx2"/>
                </a:solidFill>
              </a:rPr>
              <a:t>AH</a:t>
            </a:r>
            <a:r>
              <a:rPr lang="fr-FR" dirty="0" smtClean="0"/>
              <a:t>)</a:t>
            </a: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a:p>
            <a:pPr marL="768350" lvl="1" indent="-285750">
              <a:spcAft>
                <a:spcPct val="25000"/>
              </a:spcAft>
              <a:buClr>
                <a:schemeClr val="tx2"/>
              </a:buClr>
              <a:buFontTx/>
              <a:buChar char="–"/>
            </a:pPr>
            <a:r>
              <a:rPr lang="fr-FR" sz="1800" dirty="0" smtClean="0"/>
              <a:t>L’entité qui peut apposer des contremarques de temps signées pour justifier qu’une action a été faite à une heure précise</a:t>
            </a:r>
          </a:p>
          <a:p>
            <a:pPr marL="1225550" lvl="2" indent="-285750">
              <a:spcAft>
                <a:spcPct val="25000"/>
              </a:spcAft>
              <a:buFontTx/>
              <a:buChar char="–"/>
            </a:pPr>
            <a:r>
              <a:rPr lang="fr-FR" sz="1800" dirty="0" smtClean="0"/>
              <a:t>permet de certifier qu’une action a été faite à un temps précis</a:t>
            </a:r>
          </a:p>
          <a:p>
            <a:pPr marL="1225550" lvl="2" indent="-285750">
              <a:spcAft>
                <a:spcPct val="25000"/>
              </a:spcAft>
              <a:buFontTx/>
              <a:buChar char="–"/>
            </a:pPr>
            <a:r>
              <a:rPr lang="fr-FR" sz="1800" dirty="0" smtClean="0"/>
              <a:t>nécessaire pour la mise en place de la notarisation</a:t>
            </a:r>
            <a:endParaRPr kumimoji="0" lang="fr-FR" sz="1800" b="0" i="0" u="none" strike="noStrike" kern="0" cap="none" spc="0" normalizeH="0" baseline="0" noProof="0" dirty="0" smtClean="0">
              <a:ln>
                <a:noFill/>
              </a:ln>
              <a:solidFill>
                <a:schemeClr val="tx1"/>
              </a:solidFill>
              <a:effectLst/>
              <a:uLnTx/>
              <a:uFillTx/>
              <a:latin typeface="+mn-lt"/>
            </a:endParaRPr>
          </a:p>
          <a:p>
            <a:pPr marL="193675" marR="0" lvl="0" indent="-193675" algn="l" defTabSz="914400" rtl="0" eaLnBrk="1" fontAlgn="base" latinLnBrk="0" hangingPunct="1">
              <a:lnSpc>
                <a:spcPct val="100000"/>
              </a:lnSpc>
              <a:spcBef>
                <a:spcPct val="0"/>
              </a:spcBef>
              <a:spcAft>
                <a:spcPct val="50000"/>
              </a:spcAft>
              <a:buClr>
                <a:schemeClr val="tx2"/>
              </a:buClr>
              <a:buSzPct val="100000"/>
              <a:buFont typeface="Wingdings" pitchFamily="2" charset="2"/>
              <a:buChar char="§"/>
              <a:tabLst/>
              <a:defRPr/>
            </a:pP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a:p>
            <a:pPr marL="193675" lvl="0" indent="-193675">
              <a:spcAft>
                <a:spcPct val="50000"/>
              </a:spcAft>
              <a:buClr>
                <a:schemeClr val="tx2"/>
              </a:buClr>
              <a:buSzPct val="100000"/>
              <a:buFont typeface="Wingdings" pitchFamily="2" charset="2"/>
              <a:buChar char="§"/>
            </a:pPr>
            <a:r>
              <a:rPr lang="fr-FR" dirty="0" smtClean="0"/>
              <a:t>Autorité de Dépôt  (</a:t>
            </a:r>
            <a:r>
              <a:rPr lang="fr-FR" dirty="0" smtClean="0">
                <a:solidFill>
                  <a:schemeClr val="tx2"/>
                </a:solidFill>
              </a:rPr>
              <a:t>LDAP</a:t>
            </a:r>
            <a:r>
              <a:rPr lang="fr-FR" dirty="0" smtClean="0"/>
              <a:t>)</a:t>
            </a: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a:p>
            <a:pPr marL="768350" lvl="1" indent="-285750">
              <a:spcAft>
                <a:spcPct val="25000"/>
              </a:spcAft>
              <a:buClr>
                <a:schemeClr val="tx2"/>
              </a:buClr>
              <a:buFontTx/>
              <a:buChar char="–"/>
            </a:pPr>
            <a:r>
              <a:rPr lang="fr-FR" sz="1800" dirty="0" smtClean="0"/>
              <a:t>L’entité qui est chargée de stocker les certificats et LCR et de les fournir à la demande</a:t>
            </a:r>
            <a:endParaRPr kumimoji="0" lang="fr-FR" sz="1800" b="0" i="0" u="none" strike="noStrike" kern="0" cap="none" spc="0" normalizeH="0" baseline="0" noProof="0" dirty="0" smtClean="0">
              <a:ln>
                <a:noFill/>
              </a:ln>
              <a:solidFill>
                <a:schemeClr val="tx1"/>
              </a:solidFill>
              <a:effectLst/>
              <a:uLnTx/>
              <a:uFillTx/>
              <a:latin typeface="+mn-lt"/>
            </a:endParaRPr>
          </a:p>
          <a:p>
            <a:pPr marL="1225550" lvl="2" indent="-285750">
              <a:spcAft>
                <a:spcPct val="25000"/>
              </a:spcAft>
              <a:buFontTx/>
              <a:buChar char="–"/>
            </a:pPr>
            <a:r>
              <a:rPr lang="fr-FR" sz="1800" dirty="0" smtClean="0"/>
              <a:t>stocke les certificats des utilisateurs finaux ou de la chaîne de certification</a:t>
            </a:r>
          </a:p>
          <a:p>
            <a:pPr marL="1225550" lvl="2" indent="-285750">
              <a:spcAft>
                <a:spcPct val="25000"/>
              </a:spcAft>
              <a:buFontTx/>
              <a:buChar char="–"/>
            </a:pPr>
            <a:r>
              <a:rPr lang="fr-FR" sz="1800" dirty="0" smtClean="0"/>
              <a:t>stocke les listes de certificats révoqués</a:t>
            </a:r>
          </a:p>
          <a:p>
            <a:pPr marL="1225550" lvl="2" indent="-285750">
              <a:spcAft>
                <a:spcPct val="25000"/>
              </a:spcAft>
              <a:buFontTx/>
              <a:buChar char="–"/>
            </a:pPr>
            <a:r>
              <a:rPr lang="fr-FR" sz="1800" dirty="0" smtClean="0"/>
              <a:t>permet aux utilisateurs de certificats d’accéder aux certificats des autres utilisateurs ou aux LCR</a:t>
            </a:r>
          </a:p>
          <a:p>
            <a:pPr marL="1225550" lvl="2" indent="-285750">
              <a:spcAft>
                <a:spcPct val="25000"/>
              </a:spcAft>
              <a:buFontTx/>
              <a:buChar char="–"/>
            </a:pPr>
            <a:endParaRPr kumimoji="0" lang="fr-FR" sz="1800" b="0" i="0" u="none" strike="noStrike" kern="0" cap="none" spc="0" normalizeH="0" baseline="0" noProof="0" dirty="0" smtClean="0">
              <a:ln>
                <a:noFill/>
              </a:ln>
              <a:solidFill>
                <a:schemeClr val="tx1"/>
              </a:solidFill>
              <a:effectLst/>
              <a:uLnTx/>
              <a:uFillTx/>
              <a:latin typeface="+mn-lt"/>
            </a:endParaRPr>
          </a:p>
        </p:txBody>
      </p:sp>
      <p:sp>
        <p:nvSpPr>
          <p:cNvPr id="109570" name="Rectangle 2"/>
          <p:cNvSpPr>
            <a:spLocks noGrp="1" noChangeArrowheads="1"/>
          </p:cNvSpPr>
          <p:nvPr>
            <p:ph type="title"/>
          </p:nvPr>
        </p:nvSpPr>
        <p:spPr>
          <a:xfrm>
            <a:off x="546100" y="230188"/>
            <a:ext cx="7096125" cy="450850"/>
          </a:xfrm>
        </p:spPr>
        <p:txBody>
          <a:bodyPr/>
          <a:lstStyle/>
          <a:p>
            <a:pPr eaLnBrk="1" hangingPunct="1"/>
            <a:r>
              <a:rPr lang="fr-FR" dirty="0" smtClean="0"/>
              <a:t>Composantes d’une IGC</a:t>
            </a:r>
          </a:p>
        </p:txBody>
      </p:sp>
      <p:sp>
        <p:nvSpPr>
          <p:cNvPr id="10957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546100" y="230188"/>
            <a:ext cx="7096125" cy="450850"/>
          </a:xfrm>
        </p:spPr>
        <p:txBody>
          <a:bodyPr/>
          <a:lstStyle/>
          <a:p>
            <a:pPr eaLnBrk="1" hangingPunct="1"/>
            <a:r>
              <a:rPr lang="fr-FR" smtClean="0"/>
              <a:t>Transit d’une demande de certificat</a:t>
            </a:r>
          </a:p>
        </p:txBody>
      </p:sp>
      <p:sp>
        <p:nvSpPr>
          <p:cNvPr id="11366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461" y="835742"/>
            <a:ext cx="7137647" cy="53532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Espace réservé du contenu 8"/>
          <p:cNvSpPr>
            <a:spLocks noGrp="1"/>
          </p:cNvSpPr>
          <p:nvPr>
            <p:ph idx="1"/>
          </p:nvPr>
        </p:nvSpPr>
        <p:spPr>
          <a:xfrm>
            <a:off x="447675" y="1152525"/>
            <a:ext cx="8229600" cy="5189538"/>
          </a:xfrm>
        </p:spPr>
        <p:txBody>
          <a:bodyPr/>
          <a:lstStyle/>
          <a:p>
            <a:pPr eaLnBrk="1" hangingPunct="1"/>
            <a:r>
              <a:rPr lang="fr-FR" b="0" dirty="0" smtClean="0">
                <a:solidFill>
                  <a:schemeClr val="tx1"/>
                </a:solidFill>
              </a:rPr>
              <a:t>CRL – </a:t>
            </a:r>
            <a:r>
              <a:rPr lang="fr-FR" b="0" dirty="0" err="1" smtClean="0">
                <a:solidFill>
                  <a:schemeClr val="tx1"/>
                </a:solidFill>
              </a:rPr>
              <a:t>Certificate</a:t>
            </a:r>
            <a:r>
              <a:rPr lang="fr-FR" b="0" dirty="0" smtClean="0">
                <a:solidFill>
                  <a:schemeClr val="tx1"/>
                </a:solidFill>
              </a:rPr>
              <a:t> </a:t>
            </a:r>
            <a:r>
              <a:rPr lang="fr-FR" b="0" dirty="0" err="1" smtClean="0">
                <a:solidFill>
                  <a:schemeClr val="tx1"/>
                </a:solidFill>
              </a:rPr>
              <a:t>Revocation</a:t>
            </a:r>
            <a:r>
              <a:rPr lang="fr-FR" b="0" dirty="0" smtClean="0">
                <a:solidFill>
                  <a:schemeClr val="tx1"/>
                </a:solidFill>
              </a:rPr>
              <a:t> List</a:t>
            </a:r>
          </a:p>
          <a:p>
            <a:pPr lvl="1" eaLnBrk="1" hangingPunct="1"/>
            <a:r>
              <a:rPr lang="fr-FR" b="0" dirty="0" smtClean="0"/>
              <a:t>RFC-3280.</a:t>
            </a:r>
          </a:p>
          <a:p>
            <a:pPr lvl="1" eaLnBrk="1" hangingPunct="1"/>
            <a:r>
              <a:rPr lang="fr-FR" b="0" dirty="0" smtClean="0"/>
              <a:t>liste les N° de série des certificats révoqués.</a:t>
            </a:r>
          </a:p>
          <a:p>
            <a:pPr lvl="1" eaLnBrk="1" hangingPunct="1"/>
            <a:r>
              <a:rPr lang="fr-FR" b="0" dirty="0" smtClean="0"/>
              <a:t>inconvénients : délai de mise à jour + accès CRL.</a:t>
            </a:r>
          </a:p>
          <a:p>
            <a:pPr lvl="1" eaLnBrk="1" hangingPunct="1"/>
            <a:endParaRPr lang="fr-FR" b="0" dirty="0" smtClean="0">
              <a:solidFill>
                <a:srgbClr val="FF0000"/>
              </a:solidFill>
            </a:endParaRPr>
          </a:p>
          <a:p>
            <a:pPr eaLnBrk="1" hangingPunct="1"/>
            <a:endParaRPr lang="fr-FR" b="0" dirty="0" smtClean="0">
              <a:solidFill>
                <a:schemeClr val="tx1"/>
              </a:solidFill>
            </a:endParaRPr>
          </a:p>
          <a:p>
            <a:pPr eaLnBrk="1" hangingPunct="1"/>
            <a:r>
              <a:rPr lang="fr-FR" b="0" dirty="0" smtClean="0">
                <a:solidFill>
                  <a:schemeClr val="tx1"/>
                </a:solidFill>
              </a:rPr>
              <a:t>OCSP – Online </a:t>
            </a:r>
            <a:r>
              <a:rPr lang="fr-FR" b="0" dirty="0" err="1" smtClean="0">
                <a:solidFill>
                  <a:schemeClr val="tx1"/>
                </a:solidFill>
              </a:rPr>
              <a:t>Certificate</a:t>
            </a:r>
            <a:r>
              <a:rPr lang="fr-FR" b="0" dirty="0" smtClean="0">
                <a:solidFill>
                  <a:schemeClr val="tx1"/>
                </a:solidFill>
              </a:rPr>
              <a:t> </a:t>
            </a:r>
            <a:r>
              <a:rPr lang="fr-FR" b="0" dirty="0" err="1" smtClean="0">
                <a:solidFill>
                  <a:schemeClr val="tx1"/>
                </a:solidFill>
              </a:rPr>
              <a:t>Status</a:t>
            </a:r>
            <a:r>
              <a:rPr lang="fr-FR" b="0" dirty="0" smtClean="0">
                <a:solidFill>
                  <a:schemeClr val="tx1"/>
                </a:solidFill>
              </a:rPr>
              <a:t> Protocol</a:t>
            </a:r>
          </a:p>
          <a:p>
            <a:pPr lvl="1" eaLnBrk="1" hangingPunct="1"/>
            <a:r>
              <a:rPr lang="fr-FR" b="0" dirty="0" smtClean="0"/>
              <a:t>RFC-2560.</a:t>
            </a:r>
          </a:p>
          <a:p>
            <a:pPr lvl="1" eaLnBrk="1" hangingPunct="1"/>
            <a:r>
              <a:rPr lang="fr-FR" b="0" dirty="0" smtClean="0"/>
              <a:t>protocole internet de validation d’un certificat X509.</a:t>
            </a:r>
          </a:p>
          <a:p>
            <a:pPr lvl="1" eaLnBrk="1" hangingPunct="1"/>
            <a:r>
              <a:rPr lang="fr-FR" b="0" dirty="0" smtClean="0"/>
              <a:t>alternative aux CRL.</a:t>
            </a:r>
          </a:p>
          <a:p>
            <a:pPr lvl="1" eaLnBrk="1" hangingPunct="1"/>
            <a:r>
              <a:rPr lang="fr-FR" b="0" dirty="0" smtClean="0"/>
              <a:t>avantages : pas de problématique de cache &amp; accès plus rapide.</a:t>
            </a:r>
            <a:endParaRPr lang="fr-FR" dirty="0" smtClean="0"/>
          </a:p>
        </p:txBody>
      </p:sp>
      <p:sp>
        <p:nvSpPr>
          <p:cNvPr id="11571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8" name="Rectangle 2"/>
          <p:cNvSpPr txBox="1">
            <a:spLocks noChangeArrowheads="1"/>
          </p:cNvSpPr>
          <p:nvPr/>
        </p:nvSpPr>
        <p:spPr bwMode="auto">
          <a:xfrm>
            <a:off x="432000" y="180000"/>
            <a:ext cx="8258175" cy="450850"/>
          </a:xfrm>
          <a:prstGeom prst="rect">
            <a:avLst/>
          </a:prstGeom>
          <a:noFill/>
          <a:ln>
            <a:noFill/>
          </a:ln>
          <a:effectLst/>
          <a:extLst/>
        </p:spPr>
        <p:txBody>
          <a:bodyPr/>
          <a:lstStyle/>
          <a:p>
            <a:pPr>
              <a:defRPr/>
            </a:pPr>
            <a:r>
              <a:rPr lang="fr-FR" sz="2400" dirty="0">
                <a:solidFill>
                  <a:schemeClr val="tx2"/>
                </a:solidFill>
                <a:latin typeface="+mj-lt"/>
                <a:ea typeface="+mj-ea"/>
                <a:cs typeface="+mj-cs"/>
              </a:rPr>
              <a:t>Comment gérer les certificats invalides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117763" name="Rectangle 5"/>
          <p:cNvSpPr>
            <a:spLocks noChangeArrowheads="1"/>
          </p:cNvSpPr>
          <p:nvPr/>
        </p:nvSpPr>
        <p:spPr bwMode="auto">
          <a:xfrm>
            <a:off x="539750" y="1219200"/>
            <a:ext cx="3576638" cy="349250"/>
          </a:xfrm>
          <a:prstGeom prst="rect">
            <a:avLst/>
          </a:prstGeom>
          <a:noFill/>
          <a:ln w="19050">
            <a:solidFill>
              <a:schemeClr val="tx1"/>
            </a:solidFill>
            <a:miter lim="800000"/>
            <a:headEnd/>
            <a:tailEnd/>
          </a:ln>
        </p:spPr>
        <p:txBody>
          <a:bodyPr wrap="none" anchor="ctr"/>
          <a:lstStyle/>
          <a:p>
            <a:pPr algn="ctr" eaLnBrk="0" hangingPunct="0"/>
            <a:r>
              <a:rPr lang="en-US" sz="1400" dirty="0"/>
              <a:t>Version</a:t>
            </a:r>
          </a:p>
        </p:txBody>
      </p:sp>
      <p:sp>
        <p:nvSpPr>
          <p:cNvPr id="117764" name="Rectangle 6"/>
          <p:cNvSpPr>
            <a:spLocks noChangeArrowheads="1"/>
          </p:cNvSpPr>
          <p:nvPr/>
        </p:nvSpPr>
        <p:spPr bwMode="auto">
          <a:xfrm>
            <a:off x="539750" y="1568450"/>
            <a:ext cx="3576638" cy="349250"/>
          </a:xfrm>
          <a:prstGeom prst="rect">
            <a:avLst/>
          </a:prstGeom>
          <a:noFill/>
          <a:ln w="19050">
            <a:solidFill>
              <a:schemeClr val="tx1"/>
            </a:solidFill>
            <a:miter lim="800000"/>
            <a:headEnd/>
            <a:tailEnd/>
          </a:ln>
        </p:spPr>
        <p:txBody>
          <a:bodyPr wrap="none" anchor="ctr"/>
          <a:lstStyle/>
          <a:p>
            <a:pPr algn="ctr" eaLnBrk="0" hangingPunct="0"/>
            <a:r>
              <a:rPr lang="en-US" sz="1400" dirty="0"/>
              <a:t>CRL serial number</a:t>
            </a:r>
          </a:p>
        </p:txBody>
      </p:sp>
      <p:sp>
        <p:nvSpPr>
          <p:cNvPr id="117765" name="Rectangle 7"/>
          <p:cNvSpPr>
            <a:spLocks noChangeArrowheads="1"/>
          </p:cNvSpPr>
          <p:nvPr/>
        </p:nvSpPr>
        <p:spPr bwMode="auto">
          <a:xfrm>
            <a:off x="539750" y="1917700"/>
            <a:ext cx="3576638" cy="350838"/>
          </a:xfrm>
          <a:prstGeom prst="rect">
            <a:avLst/>
          </a:prstGeom>
          <a:noFill/>
          <a:ln w="19050">
            <a:solidFill>
              <a:schemeClr val="tx1"/>
            </a:solidFill>
            <a:miter lim="800000"/>
            <a:headEnd/>
            <a:tailEnd/>
          </a:ln>
        </p:spPr>
        <p:txBody>
          <a:bodyPr wrap="none" anchor="ctr"/>
          <a:lstStyle/>
          <a:p>
            <a:pPr algn="ctr" eaLnBrk="0" hangingPunct="0"/>
            <a:r>
              <a:rPr lang="en-US" sz="1400" dirty="0"/>
              <a:t>Signature Algorithm identifier</a:t>
            </a:r>
          </a:p>
        </p:txBody>
      </p:sp>
      <p:sp>
        <p:nvSpPr>
          <p:cNvPr id="117766" name="Rectangle 8"/>
          <p:cNvSpPr>
            <a:spLocks noChangeArrowheads="1"/>
          </p:cNvSpPr>
          <p:nvPr/>
        </p:nvSpPr>
        <p:spPr bwMode="auto">
          <a:xfrm>
            <a:off x="539750" y="2268538"/>
            <a:ext cx="3576638" cy="349250"/>
          </a:xfrm>
          <a:prstGeom prst="rect">
            <a:avLst/>
          </a:prstGeom>
          <a:noFill/>
          <a:ln w="19050">
            <a:solidFill>
              <a:schemeClr val="tx1"/>
            </a:solidFill>
            <a:miter lim="800000"/>
            <a:headEnd/>
            <a:tailEnd/>
          </a:ln>
        </p:spPr>
        <p:txBody>
          <a:bodyPr wrap="none" anchor="ctr"/>
          <a:lstStyle/>
          <a:p>
            <a:pPr algn="ctr" eaLnBrk="0" hangingPunct="0"/>
            <a:r>
              <a:rPr lang="en-US" sz="1400" dirty="0"/>
              <a:t>Issuer X.500 name</a:t>
            </a:r>
          </a:p>
        </p:txBody>
      </p:sp>
      <p:sp>
        <p:nvSpPr>
          <p:cNvPr id="117767" name="Rectangle 9"/>
          <p:cNvSpPr>
            <a:spLocks noChangeArrowheads="1"/>
          </p:cNvSpPr>
          <p:nvPr/>
        </p:nvSpPr>
        <p:spPr bwMode="auto">
          <a:xfrm>
            <a:off x="539750" y="2968625"/>
            <a:ext cx="3576638" cy="349250"/>
          </a:xfrm>
          <a:prstGeom prst="rect">
            <a:avLst/>
          </a:prstGeom>
          <a:noFill/>
          <a:ln w="19050">
            <a:solidFill>
              <a:schemeClr val="tx1"/>
            </a:solidFill>
            <a:miter lim="800000"/>
            <a:headEnd/>
            <a:tailEnd/>
          </a:ln>
        </p:spPr>
        <p:txBody>
          <a:bodyPr wrap="none" anchor="ctr"/>
          <a:lstStyle/>
          <a:p>
            <a:pPr algn="ctr" eaLnBrk="0" hangingPunct="0"/>
            <a:r>
              <a:rPr lang="en-US" sz="1400" dirty="0"/>
              <a:t>Update Date</a:t>
            </a:r>
          </a:p>
        </p:txBody>
      </p:sp>
      <p:sp>
        <p:nvSpPr>
          <p:cNvPr id="117768" name="Rectangle 10"/>
          <p:cNvSpPr>
            <a:spLocks noChangeArrowheads="1"/>
          </p:cNvSpPr>
          <p:nvPr/>
        </p:nvSpPr>
        <p:spPr bwMode="auto">
          <a:xfrm>
            <a:off x="539750" y="2616200"/>
            <a:ext cx="3576638" cy="349250"/>
          </a:xfrm>
          <a:prstGeom prst="rect">
            <a:avLst/>
          </a:prstGeom>
          <a:noFill/>
          <a:ln w="19050">
            <a:solidFill>
              <a:schemeClr val="tx1"/>
            </a:solidFill>
            <a:miter lim="800000"/>
            <a:headEnd/>
            <a:tailEnd/>
          </a:ln>
        </p:spPr>
        <p:txBody>
          <a:bodyPr wrap="none" anchor="ctr"/>
          <a:lstStyle/>
          <a:p>
            <a:pPr algn="ctr" eaLnBrk="0" hangingPunct="0"/>
            <a:r>
              <a:rPr lang="fr-FR" sz="1400" dirty="0"/>
              <a:t>Start Date</a:t>
            </a:r>
            <a:endParaRPr lang="en-US" sz="1400" dirty="0"/>
          </a:p>
        </p:txBody>
      </p:sp>
      <p:sp>
        <p:nvSpPr>
          <p:cNvPr id="117769" name="Rectangle 12"/>
          <p:cNvSpPr>
            <a:spLocks noChangeArrowheads="1"/>
          </p:cNvSpPr>
          <p:nvPr/>
        </p:nvSpPr>
        <p:spPr bwMode="auto">
          <a:xfrm>
            <a:off x="539750" y="3330575"/>
            <a:ext cx="3576638" cy="349250"/>
          </a:xfrm>
          <a:prstGeom prst="rect">
            <a:avLst/>
          </a:prstGeom>
          <a:noFill/>
          <a:ln w="19050">
            <a:solidFill>
              <a:schemeClr val="tx1"/>
            </a:solidFill>
            <a:miter lim="800000"/>
            <a:headEnd/>
            <a:tailEnd/>
          </a:ln>
        </p:spPr>
        <p:txBody>
          <a:bodyPr wrap="none" anchor="ctr"/>
          <a:lstStyle/>
          <a:p>
            <a:pPr algn="ctr" eaLnBrk="0" hangingPunct="0"/>
            <a:r>
              <a:rPr lang="en-US" sz="1400" i="1" dirty="0"/>
              <a:t>Authority key identifier</a:t>
            </a:r>
          </a:p>
        </p:txBody>
      </p:sp>
      <p:sp>
        <p:nvSpPr>
          <p:cNvPr id="117770" name="Rectangle 14"/>
          <p:cNvSpPr>
            <a:spLocks noChangeArrowheads="1"/>
          </p:cNvSpPr>
          <p:nvPr/>
        </p:nvSpPr>
        <p:spPr bwMode="auto">
          <a:xfrm>
            <a:off x="539750" y="3686175"/>
            <a:ext cx="3576638" cy="787400"/>
          </a:xfrm>
          <a:prstGeom prst="rect">
            <a:avLst/>
          </a:prstGeom>
          <a:noFill/>
          <a:ln w="19050">
            <a:solidFill>
              <a:schemeClr val="tx1"/>
            </a:solidFill>
            <a:miter lim="800000"/>
            <a:headEnd/>
            <a:tailEnd/>
          </a:ln>
        </p:spPr>
        <p:txBody>
          <a:bodyPr wrap="none" anchor="ctr"/>
          <a:lstStyle/>
          <a:p>
            <a:pPr algn="ctr" eaLnBrk="0" hangingPunct="0"/>
            <a:r>
              <a:rPr lang="en-US" sz="1400" i="1" dirty="0"/>
              <a:t>Extensions</a:t>
            </a:r>
            <a:endParaRPr lang="en-US" sz="1400" dirty="0"/>
          </a:p>
        </p:txBody>
      </p:sp>
      <p:sp>
        <p:nvSpPr>
          <p:cNvPr id="117771" name="Rectangle 15"/>
          <p:cNvSpPr>
            <a:spLocks noChangeArrowheads="1"/>
          </p:cNvSpPr>
          <p:nvPr/>
        </p:nvSpPr>
        <p:spPr bwMode="auto">
          <a:xfrm>
            <a:off x="539750" y="5189538"/>
            <a:ext cx="3576638" cy="698500"/>
          </a:xfrm>
          <a:prstGeom prst="rect">
            <a:avLst/>
          </a:prstGeom>
          <a:solidFill>
            <a:schemeClr val="tx2"/>
          </a:solidFill>
          <a:ln w="19050">
            <a:solidFill>
              <a:schemeClr val="tx1"/>
            </a:solidFill>
            <a:miter lim="800000"/>
            <a:headEnd/>
            <a:tailEnd/>
          </a:ln>
        </p:spPr>
        <p:txBody>
          <a:bodyPr wrap="none" anchor="ctr"/>
          <a:lstStyle/>
          <a:p>
            <a:pPr algn="ctr" eaLnBrk="0" hangingPunct="0"/>
            <a:r>
              <a:rPr lang="en-US" sz="1400" b="1">
                <a:solidFill>
                  <a:schemeClr val="bg1"/>
                </a:solidFill>
              </a:rPr>
              <a:t>CA Signature</a:t>
            </a:r>
          </a:p>
        </p:txBody>
      </p:sp>
      <p:sp>
        <p:nvSpPr>
          <p:cNvPr id="117772" name="Rectangle 14"/>
          <p:cNvSpPr>
            <a:spLocks noChangeArrowheads="1"/>
          </p:cNvSpPr>
          <p:nvPr/>
        </p:nvSpPr>
        <p:spPr bwMode="auto">
          <a:xfrm>
            <a:off x="539750" y="4489450"/>
            <a:ext cx="3576638" cy="234950"/>
          </a:xfrm>
          <a:prstGeom prst="rect">
            <a:avLst/>
          </a:prstGeom>
          <a:noFill/>
          <a:ln w="19050">
            <a:solidFill>
              <a:schemeClr val="tx1"/>
            </a:solidFill>
            <a:miter lim="800000"/>
            <a:headEnd/>
            <a:tailEnd/>
          </a:ln>
        </p:spPr>
        <p:txBody>
          <a:bodyPr wrap="none" anchor="ctr"/>
          <a:lstStyle/>
          <a:p>
            <a:pPr algn="ctr" eaLnBrk="0" hangingPunct="0"/>
            <a:r>
              <a:rPr lang="fr-FR" sz="1400" dirty="0">
                <a:solidFill>
                  <a:schemeClr val="tx2"/>
                </a:solidFill>
              </a:rPr>
              <a:t>CRL Entry : </a:t>
            </a:r>
            <a:r>
              <a:rPr lang="fr-FR" sz="1400" dirty="0" err="1"/>
              <a:t>Certificate</a:t>
            </a:r>
            <a:r>
              <a:rPr lang="fr-FR" sz="1400" dirty="0"/>
              <a:t> Serial</a:t>
            </a:r>
            <a:endParaRPr lang="en-US" sz="1400" dirty="0"/>
          </a:p>
        </p:txBody>
      </p:sp>
      <p:sp>
        <p:nvSpPr>
          <p:cNvPr id="117773" name="Rectangle 14"/>
          <p:cNvSpPr>
            <a:spLocks noChangeArrowheads="1"/>
          </p:cNvSpPr>
          <p:nvPr/>
        </p:nvSpPr>
        <p:spPr bwMode="auto">
          <a:xfrm>
            <a:off x="539750" y="4714875"/>
            <a:ext cx="3576638" cy="234950"/>
          </a:xfrm>
          <a:prstGeom prst="rect">
            <a:avLst/>
          </a:prstGeom>
          <a:noFill/>
          <a:ln w="19050">
            <a:solidFill>
              <a:schemeClr val="tx1"/>
            </a:solidFill>
            <a:miter lim="800000"/>
            <a:headEnd/>
            <a:tailEnd/>
          </a:ln>
        </p:spPr>
        <p:txBody>
          <a:bodyPr wrap="none" anchor="ctr"/>
          <a:lstStyle/>
          <a:p>
            <a:pPr algn="ctr" eaLnBrk="0" hangingPunct="0"/>
            <a:r>
              <a:rPr lang="fr-FR" sz="1400" dirty="0" smtClean="0">
                <a:solidFill>
                  <a:schemeClr val="tx2"/>
                </a:solidFill>
              </a:rPr>
              <a:t>CRL Entry : </a:t>
            </a:r>
            <a:r>
              <a:rPr lang="fr-FR" sz="1400" dirty="0" err="1" smtClean="0"/>
              <a:t>Certificate</a:t>
            </a:r>
            <a:r>
              <a:rPr lang="fr-FR" sz="1400" dirty="0" smtClean="0"/>
              <a:t> Serial</a:t>
            </a:r>
            <a:endParaRPr lang="en-US" sz="1400" dirty="0"/>
          </a:p>
        </p:txBody>
      </p:sp>
      <p:sp>
        <p:nvSpPr>
          <p:cNvPr id="117774" name="Rectangle 14"/>
          <p:cNvSpPr>
            <a:spLocks noChangeArrowheads="1"/>
          </p:cNvSpPr>
          <p:nvPr/>
        </p:nvSpPr>
        <p:spPr bwMode="auto">
          <a:xfrm>
            <a:off x="538163" y="4940300"/>
            <a:ext cx="3576637" cy="234950"/>
          </a:xfrm>
          <a:prstGeom prst="rect">
            <a:avLst/>
          </a:prstGeom>
          <a:noFill/>
          <a:ln w="19050">
            <a:solidFill>
              <a:schemeClr val="tx1"/>
            </a:solidFill>
            <a:miter lim="800000"/>
            <a:headEnd/>
            <a:tailEnd/>
          </a:ln>
        </p:spPr>
        <p:txBody>
          <a:bodyPr wrap="none" anchor="ctr"/>
          <a:lstStyle/>
          <a:p>
            <a:pPr algn="ctr" eaLnBrk="0" hangingPunct="0"/>
            <a:r>
              <a:rPr lang="fr-FR" sz="1400" dirty="0" smtClean="0">
                <a:solidFill>
                  <a:schemeClr val="tx2"/>
                </a:solidFill>
              </a:rPr>
              <a:t>CRL Entry : </a:t>
            </a:r>
            <a:r>
              <a:rPr lang="fr-FR" sz="1400" dirty="0" err="1" smtClean="0"/>
              <a:t>Certificate</a:t>
            </a:r>
            <a:r>
              <a:rPr lang="fr-FR" sz="1400" dirty="0" smtClean="0"/>
              <a:t> Serial</a:t>
            </a:r>
            <a:endParaRPr lang="en-US" sz="1400" dirty="0"/>
          </a:p>
        </p:txBody>
      </p:sp>
      <p:sp>
        <p:nvSpPr>
          <p:cNvPr id="117775" name="Rectangle 3"/>
          <p:cNvSpPr txBox="1">
            <a:spLocks noChangeArrowheads="1"/>
          </p:cNvSpPr>
          <p:nvPr/>
        </p:nvSpPr>
        <p:spPr bwMode="auto">
          <a:xfrm>
            <a:off x="4252913" y="1270000"/>
            <a:ext cx="4608512" cy="4537075"/>
          </a:xfrm>
          <a:prstGeom prst="rect">
            <a:avLst/>
          </a:prstGeom>
          <a:noFill/>
          <a:ln w="9525">
            <a:noFill/>
            <a:miter lim="800000"/>
            <a:headEnd/>
            <a:tailEnd/>
          </a:ln>
        </p:spPr>
        <p:txBody>
          <a:bodyPr/>
          <a:lstStyle/>
          <a:p>
            <a:pPr marL="193675" indent="-193675" eaLnBrk="0" hangingPunct="0">
              <a:lnSpc>
                <a:spcPct val="90000"/>
              </a:lnSpc>
              <a:spcAft>
                <a:spcPct val="50000"/>
              </a:spcAft>
              <a:buClr>
                <a:schemeClr val="tx2"/>
              </a:buClr>
              <a:buSzPct val="70000"/>
              <a:buFont typeface="Wingdings" pitchFamily="2" charset="2"/>
              <a:buChar char="§"/>
            </a:pPr>
            <a:r>
              <a:rPr lang="fr-FR" sz="1400" b="1"/>
              <a:t>Version du format de la LCR (1 ou 2)</a:t>
            </a:r>
          </a:p>
          <a:p>
            <a:pPr marL="193675" indent="-193675" eaLnBrk="0" hangingPunct="0">
              <a:lnSpc>
                <a:spcPct val="90000"/>
              </a:lnSpc>
              <a:spcAft>
                <a:spcPct val="50000"/>
              </a:spcAft>
              <a:buClr>
                <a:schemeClr val="tx2"/>
              </a:buClr>
              <a:buSzPct val="70000"/>
              <a:buFont typeface="Wingdings" pitchFamily="2" charset="2"/>
              <a:buChar char="§"/>
            </a:pPr>
            <a:r>
              <a:rPr lang="fr-FR" sz="1400" b="1"/>
              <a:t>N° de série UNIQUE de la LCR</a:t>
            </a:r>
            <a:r>
              <a:rPr lang="fr-FR" sz="1400"/>
              <a:t> </a:t>
            </a:r>
            <a:endParaRPr lang="fr-FR" sz="1400" b="1"/>
          </a:p>
          <a:p>
            <a:pPr marL="193675" indent="-193675" eaLnBrk="0" hangingPunct="0">
              <a:lnSpc>
                <a:spcPct val="90000"/>
              </a:lnSpc>
              <a:spcAft>
                <a:spcPct val="50000"/>
              </a:spcAft>
              <a:buClr>
                <a:schemeClr val="tx2"/>
              </a:buClr>
              <a:buSzPct val="70000"/>
              <a:buFont typeface="Wingdings" pitchFamily="2" charset="2"/>
              <a:buChar char="§"/>
            </a:pPr>
            <a:r>
              <a:rPr lang="fr-FR" sz="1400" b="1"/>
              <a:t>Identification des algorithmes utilisés pour signer la LCR</a:t>
            </a:r>
          </a:p>
          <a:p>
            <a:pPr marL="193675" indent="-193675" eaLnBrk="0" hangingPunct="0">
              <a:lnSpc>
                <a:spcPct val="90000"/>
              </a:lnSpc>
              <a:spcAft>
                <a:spcPct val="50000"/>
              </a:spcAft>
              <a:buClr>
                <a:schemeClr val="tx2"/>
              </a:buClr>
              <a:buSzPct val="70000"/>
              <a:buFont typeface="Wingdings" pitchFamily="2" charset="2"/>
              <a:buChar char="§"/>
            </a:pPr>
            <a:r>
              <a:rPr lang="fr-FR" sz="1400" b="1"/>
              <a:t>Nom X.500 de l’AC</a:t>
            </a:r>
          </a:p>
          <a:p>
            <a:pPr marL="193675" indent="-193675" eaLnBrk="0" hangingPunct="0">
              <a:lnSpc>
                <a:spcPct val="90000"/>
              </a:lnSpc>
              <a:spcAft>
                <a:spcPct val="50000"/>
              </a:spcAft>
              <a:buClr>
                <a:schemeClr val="tx2"/>
              </a:buClr>
              <a:buSzPct val="70000"/>
              <a:buFont typeface="Wingdings" pitchFamily="2" charset="2"/>
              <a:buChar char="§"/>
            </a:pPr>
            <a:r>
              <a:rPr lang="fr-FR" sz="1400" b="1"/>
              <a:t>Période de validité de la LCR (date de début, date de mise à jour)</a:t>
            </a:r>
          </a:p>
          <a:p>
            <a:pPr marL="193675" indent="-193675" eaLnBrk="0" hangingPunct="0">
              <a:lnSpc>
                <a:spcPct val="90000"/>
              </a:lnSpc>
              <a:spcAft>
                <a:spcPct val="50000"/>
              </a:spcAft>
              <a:buClr>
                <a:schemeClr val="tx2"/>
              </a:buClr>
              <a:buSzPct val="70000"/>
              <a:buFont typeface="Wingdings" pitchFamily="2" charset="2"/>
              <a:buChar char="§"/>
            </a:pPr>
            <a:endParaRPr lang="fr-FR" sz="1400" b="1"/>
          </a:p>
          <a:p>
            <a:pPr marL="193675" indent="-193675" eaLnBrk="0" hangingPunct="0">
              <a:lnSpc>
                <a:spcPct val="90000"/>
              </a:lnSpc>
              <a:spcAft>
                <a:spcPct val="50000"/>
              </a:spcAft>
              <a:buClr>
                <a:schemeClr val="tx2"/>
              </a:buClr>
              <a:buSzPct val="70000"/>
              <a:buFont typeface="Wingdings" pitchFamily="2" charset="2"/>
              <a:buChar char="§"/>
            </a:pPr>
            <a:endParaRPr lang="fr-FR" sz="1400" b="1">
              <a:solidFill>
                <a:srgbClr val="FF6600"/>
              </a:solidFill>
            </a:endParaRPr>
          </a:p>
          <a:p>
            <a:pPr marL="193675" indent="-193675" eaLnBrk="0" hangingPunct="0">
              <a:lnSpc>
                <a:spcPct val="90000"/>
              </a:lnSpc>
              <a:spcAft>
                <a:spcPct val="50000"/>
              </a:spcAft>
              <a:buClr>
                <a:schemeClr val="tx2"/>
              </a:buClr>
              <a:buSzPct val="70000"/>
              <a:buFont typeface="Wingdings" pitchFamily="2" charset="2"/>
              <a:buChar char="§"/>
            </a:pPr>
            <a:r>
              <a:rPr lang="fr-FR" sz="1400" b="1">
                <a:solidFill>
                  <a:schemeClr val="tx2"/>
                </a:solidFill>
              </a:rPr>
              <a:t>Extensions de la LCR </a:t>
            </a:r>
            <a:r>
              <a:rPr lang="fr-FR" sz="1400" b="1"/>
              <a:t>(option). Valable à partir de la version 2</a:t>
            </a:r>
          </a:p>
          <a:p>
            <a:pPr marL="193675" indent="-193675" eaLnBrk="0" hangingPunct="0">
              <a:lnSpc>
                <a:spcPct val="90000"/>
              </a:lnSpc>
              <a:spcAft>
                <a:spcPct val="50000"/>
              </a:spcAft>
              <a:buClr>
                <a:schemeClr val="tx2"/>
              </a:buClr>
              <a:buSzPct val="70000"/>
              <a:buFont typeface="Wingdings" pitchFamily="2" charset="2"/>
              <a:buChar char="§"/>
            </a:pPr>
            <a:endParaRPr lang="fr-FR" sz="1400" b="1"/>
          </a:p>
          <a:p>
            <a:pPr marL="193675" indent="-193675" eaLnBrk="0" hangingPunct="0">
              <a:lnSpc>
                <a:spcPct val="90000"/>
              </a:lnSpc>
              <a:spcAft>
                <a:spcPct val="50000"/>
              </a:spcAft>
              <a:buClr>
                <a:schemeClr val="tx2"/>
              </a:buClr>
              <a:buSzPct val="70000"/>
              <a:buFont typeface="Wingdings" pitchFamily="2" charset="2"/>
              <a:buChar char="§"/>
            </a:pPr>
            <a:r>
              <a:rPr lang="fr-FR" sz="1400" b="1"/>
              <a:t>Entrées de la LCR : les N° de série des certificats révoqués (+ les raisons de révocation)</a:t>
            </a:r>
          </a:p>
          <a:p>
            <a:pPr marL="193675" indent="-193675" eaLnBrk="0" hangingPunct="0">
              <a:lnSpc>
                <a:spcPct val="90000"/>
              </a:lnSpc>
              <a:spcAft>
                <a:spcPct val="50000"/>
              </a:spcAft>
              <a:buClr>
                <a:schemeClr val="tx2"/>
              </a:buClr>
              <a:buSzPct val="70000"/>
              <a:buFont typeface="Wingdings" pitchFamily="2" charset="2"/>
              <a:buChar char="§"/>
            </a:pPr>
            <a:endParaRPr lang="fr-FR" sz="1400" b="1"/>
          </a:p>
          <a:p>
            <a:pPr marL="193675" indent="-193675" eaLnBrk="0" hangingPunct="0">
              <a:lnSpc>
                <a:spcPct val="90000"/>
              </a:lnSpc>
              <a:spcAft>
                <a:spcPct val="50000"/>
              </a:spcAft>
              <a:buClr>
                <a:schemeClr val="tx2"/>
              </a:buClr>
              <a:buSzPct val="70000"/>
              <a:buFont typeface="Wingdings" pitchFamily="2" charset="2"/>
              <a:buChar char="§"/>
            </a:pPr>
            <a:r>
              <a:rPr lang="fr-FR" sz="1400" b="1"/>
              <a:t>Signature de la LCR par l ’Autorité de Certification</a:t>
            </a:r>
          </a:p>
        </p:txBody>
      </p:sp>
      <p:sp>
        <p:nvSpPr>
          <p:cNvPr id="51221" name="Rectangle 2"/>
          <p:cNvSpPr>
            <a:spLocks noChangeArrowheads="1"/>
          </p:cNvSpPr>
          <p:nvPr/>
        </p:nvSpPr>
        <p:spPr bwMode="auto">
          <a:xfrm>
            <a:off x="432000" y="180000"/>
            <a:ext cx="7945438" cy="450850"/>
          </a:xfrm>
          <a:prstGeom prst="rect">
            <a:avLst/>
          </a:prstGeom>
          <a:noFill/>
          <a:ln w="9525">
            <a:noFill/>
            <a:miter lim="800000"/>
            <a:headEnd/>
            <a:tailEnd/>
          </a:ln>
        </p:spPr>
        <p:txBody>
          <a:bodyPr lIns="0" tIns="0" rIns="0" bIns="0"/>
          <a:lstStyle/>
          <a:p>
            <a:pPr>
              <a:defRPr/>
            </a:pPr>
            <a:r>
              <a:rPr lang="fr-FR" sz="2400" dirty="0">
                <a:solidFill>
                  <a:schemeClr val="tx2"/>
                </a:solidFill>
                <a:latin typeface="+mj-lt"/>
                <a:ea typeface="+mj-ea"/>
                <a:cs typeface="+mj-cs"/>
              </a:rPr>
              <a:t>Quelles informations contient une CRL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ce réservé du contenu 8"/>
          <p:cNvSpPr>
            <a:spLocks noGrp="1"/>
          </p:cNvSpPr>
          <p:nvPr>
            <p:ph idx="1"/>
          </p:nvPr>
        </p:nvSpPr>
        <p:spPr>
          <a:xfrm>
            <a:off x="447675" y="1152525"/>
            <a:ext cx="8229600" cy="5189538"/>
          </a:xfrm>
        </p:spPr>
        <p:txBody>
          <a:bodyPr/>
          <a:lstStyle/>
          <a:p>
            <a:pPr eaLnBrk="1" hangingPunct="1"/>
            <a:r>
              <a:rPr lang="fr-FR" b="0" dirty="0" smtClean="0"/>
              <a:t>Non spécifiée</a:t>
            </a:r>
          </a:p>
          <a:p>
            <a:pPr eaLnBrk="1" hangingPunct="1"/>
            <a:r>
              <a:rPr lang="fr-FR" b="0" dirty="0" smtClean="0"/>
              <a:t>Clé privée compromise</a:t>
            </a:r>
          </a:p>
          <a:p>
            <a:pPr eaLnBrk="1" hangingPunct="1"/>
            <a:r>
              <a:rPr lang="fr-FR" b="0" dirty="0" smtClean="0"/>
              <a:t>AC compromise</a:t>
            </a:r>
          </a:p>
          <a:p>
            <a:pPr eaLnBrk="1" hangingPunct="1"/>
            <a:r>
              <a:rPr lang="fr-FR" b="0" dirty="0" smtClean="0"/>
              <a:t>Certificat remplacé</a:t>
            </a:r>
          </a:p>
          <a:p>
            <a:pPr eaLnBrk="1" hangingPunct="1"/>
            <a:r>
              <a:rPr lang="fr-FR" b="0" dirty="0" smtClean="0"/>
              <a:t>Cessation d’activité</a:t>
            </a:r>
          </a:p>
          <a:p>
            <a:pPr eaLnBrk="1" hangingPunct="1"/>
            <a:r>
              <a:rPr lang="fr-FR" b="0" dirty="0" smtClean="0"/>
              <a:t>Clé privée perdue</a:t>
            </a:r>
          </a:p>
          <a:p>
            <a:pPr eaLnBrk="1" hangingPunct="1"/>
            <a:r>
              <a:rPr lang="fr-FR" b="0" dirty="0" smtClean="0"/>
              <a:t>Privilèges retirés</a:t>
            </a:r>
          </a:p>
          <a:p>
            <a:pPr eaLnBrk="1" hangingPunct="1"/>
            <a:r>
              <a:rPr lang="fr-FR" b="0" dirty="0" smtClean="0"/>
              <a:t>L’utilisateur ne respecte pas ses engagements vis-à-vis de l’AC (non-respect de contrat)</a:t>
            </a:r>
          </a:p>
          <a:p>
            <a:pPr eaLnBrk="1" hangingPunct="1"/>
            <a:endParaRPr lang="fr-FR" dirty="0" smtClean="0"/>
          </a:p>
        </p:txBody>
      </p:sp>
      <p:sp>
        <p:nvSpPr>
          <p:cNvPr id="119811"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119812" name="Rectangle 3"/>
          <p:cNvSpPr txBox="1">
            <a:spLocks noChangeArrowheads="1"/>
          </p:cNvSpPr>
          <p:nvPr/>
        </p:nvSpPr>
        <p:spPr bwMode="auto">
          <a:xfrm>
            <a:off x="452438" y="1343025"/>
            <a:ext cx="8293100" cy="3822700"/>
          </a:xfrm>
          <a:prstGeom prst="rect">
            <a:avLst/>
          </a:prstGeom>
          <a:noFill/>
          <a:ln w="9525">
            <a:noFill/>
            <a:miter lim="800000"/>
            <a:headEnd/>
            <a:tailEnd/>
          </a:ln>
        </p:spPr>
        <p:txBody>
          <a:bodyPr lIns="0" tIns="0" rIns="0" bIns="0"/>
          <a:lstStyle/>
          <a:p>
            <a:pPr marL="768350" lvl="1" indent="-285750" eaLnBrk="0" hangingPunct="0">
              <a:spcAft>
                <a:spcPct val="25000"/>
              </a:spcAft>
              <a:buClr>
                <a:srgbClr val="FF0000"/>
              </a:buClr>
              <a:buFont typeface="Wingdings" pitchFamily="2" charset="2"/>
              <a:buChar char="§"/>
            </a:pPr>
            <a:endParaRPr lang="fr-FR"/>
          </a:p>
          <a:p>
            <a:pPr marL="768350" lvl="1" indent="-285750" eaLnBrk="0" hangingPunct="0">
              <a:spcAft>
                <a:spcPct val="25000"/>
              </a:spcAft>
              <a:buClr>
                <a:schemeClr val="tx2"/>
              </a:buClr>
              <a:buFont typeface="Wingdings" pitchFamily="2" charset="2"/>
              <a:buChar char="§"/>
            </a:pPr>
            <a:endParaRPr lang="fr-FR"/>
          </a:p>
          <a:p>
            <a:pPr marL="193675" indent="-193675" eaLnBrk="0" hangingPunct="0">
              <a:spcAft>
                <a:spcPct val="50000"/>
              </a:spcAft>
              <a:buClr>
                <a:schemeClr val="tx2"/>
              </a:buClr>
              <a:buSzPct val="70000"/>
              <a:buFont typeface="Wingdings" pitchFamily="2" charset="2"/>
              <a:buChar char="§"/>
            </a:pPr>
            <a:endParaRPr lang="fr-FR"/>
          </a:p>
        </p:txBody>
      </p:sp>
      <p:sp>
        <p:nvSpPr>
          <p:cNvPr id="119813" name="Rectangle 2"/>
          <p:cNvSpPr>
            <a:spLocks noChangeArrowheads="1"/>
          </p:cNvSpPr>
          <p:nvPr/>
        </p:nvSpPr>
        <p:spPr bwMode="auto">
          <a:xfrm>
            <a:off x="432000" y="180000"/>
            <a:ext cx="7858125" cy="450850"/>
          </a:xfrm>
          <a:prstGeom prst="rect">
            <a:avLst/>
          </a:prstGeom>
          <a:noFill/>
          <a:ln w="9525">
            <a:noFill/>
            <a:miter lim="800000"/>
            <a:headEnd/>
            <a:tailEnd/>
          </a:ln>
        </p:spPr>
        <p:txBody>
          <a:bodyPr lIns="0" tIns="0" rIns="0" bIns="0"/>
          <a:lstStyle/>
          <a:p>
            <a:r>
              <a:rPr lang="fr-FR" sz="2400" dirty="0">
                <a:solidFill>
                  <a:schemeClr val="tx2"/>
                </a:solidFill>
                <a:latin typeface="+mj-lt"/>
                <a:ea typeface="+mj-ea"/>
                <a:cs typeface="+mj-cs"/>
              </a:rPr>
              <a:t>Les raisons de révocation</a:t>
            </a:r>
          </a:p>
        </p:txBody>
      </p:sp>
      <p:pic>
        <p:nvPicPr>
          <p:cNvPr id="119814" name="Picture 2"/>
          <p:cNvPicPr>
            <a:picLocks noChangeAspect="1" noChangeArrowheads="1"/>
          </p:cNvPicPr>
          <p:nvPr/>
        </p:nvPicPr>
        <p:blipFill>
          <a:blip r:embed="rId3" cstate="print">
            <a:lum bright="-2000"/>
          </a:blip>
          <a:srcRect t="62505" r="77835" b="14314"/>
          <a:stretch>
            <a:fillRect/>
          </a:stretch>
        </p:blipFill>
        <p:spPr bwMode="auto">
          <a:xfrm>
            <a:off x="4364237" y="1343025"/>
            <a:ext cx="3925888" cy="2566987"/>
          </a:xfrm>
          <a:prstGeom prst="rect">
            <a:avLst/>
          </a:prstGeom>
          <a:solidFill>
            <a:schemeClr val="tx1"/>
          </a:solid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Espace réservé du contenu 8"/>
          <p:cNvSpPr>
            <a:spLocks noGrp="1"/>
          </p:cNvSpPr>
          <p:nvPr>
            <p:ph idx="1"/>
          </p:nvPr>
        </p:nvSpPr>
        <p:spPr>
          <a:xfrm>
            <a:off x="432000" y="1585144"/>
            <a:ext cx="8453438" cy="3783269"/>
          </a:xfrm>
        </p:spPr>
        <p:txBody>
          <a:bodyPr/>
          <a:lstStyle/>
          <a:p>
            <a:pPr eaLnBrk="1" hangingPunct="1"/>
            <a:r>
              <a:rPr lang="fr-FR" b="0" dirty="0" smtClean="0"/>
              <a:t>L’AC publie régulièrement une liste de certificats qu’elle a révoqués : les LCR (CRL en anglais)</a:t>
            </a:r>
          </a:p>
          <a:p>
            <a:pPr eaLnBrk="1" hangingPunct="1"/>
            <a:endParaRPr lang="fr-FR" b="0" dirty="0" smtClean="0"/>
          </a:p>
          <a:p>
            <a:r>
              <a:rPr lang="fr-FR" dirty="0"/>
              <a:t>La liste de révocation est toujours signée par l’AC</a:t>
            </a:r>
          </a:p>
          <a:p>
            <a:pPr eaLnBrk="1" hangingPunct="1"/>
            <a:endParaRPr lang="fr-FR" b="0" dirty="0" smtClean="0"/>
          </a:p>
          <a:p>
            <a:pPr eaLnBrk="1" hangingPunct="1"/>
            <a:r>
              <a:rPr lang="fr-FR" b="0" dirty="0" smtClean="0"/>
              <a:t>En cas d’urgence, l’AE doit pouvoir forcer l’AC à publier une liste de révocation immédiatement.</a:t>
            </a:r>
          </a:p>
          <a:p>
            <a:pPr eaLnBrk="1" hangingPunct="1"/>
            <a:endParaRPr lang="fr-FR" b="0" dirty="0" smtClean="0"/>
          </a:p>
          <a:p>
            <a:pPr eaLnBrk="1" hangingPunct="1"/>
            <a:r>
              <a:rPr lang="fr-FR" b="0" dirty="0" smtClean="0"/>
              <a:t>L’AC peut publier des Delta-CRL entre deux publication de CRL</a:t>
            </a:r>
          </a:p>
        </p:txBody>
      </p:sp>
      <p:sp>
        <p:nvSpPr>
          <p:cNvPr id="121858"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6" name="Rectangle 2"/>
          <p:cNvSpPr>
            <a:spLocks noChangeArrowheads="1"/>
          </p:cNvSpPr>
          <p:nvPr/>
        </p:nvSpPr>
        <p:spPr bwMode="auto">
          <a:xfrm>
            <a:off x="432000" y="180000"/>
            <a:ext cx="8199438" cy="450850"/>
          </a:xfrm>
          <a:prstGeom prst="rect">
            <a:avLst/>
          </a:prstGeom>
          <a:noFill/>
          <a:ln w="9525">
            <a:noFill/>
            <a:miter lim="800000"/>
            <a:headEnd/>
            <a:tailEnd/>
          </a:ln>
        </p:spPr>
        <p:txBody>
          <a:bodyPr lIns="0" tIns="0" rIns="0" bIns="0"/>
          <a:lstStyle/>
          <a:p>
            <a:pPr>
              <a:defRPr/>
            </a:pPr>
            <a:r>
              <a:rPr lang="fr-FR" sz="2400" dirty="0">
                <a:solidFill>
                  <a:schemeClr val="tx2"/>
                </a:solidFill>
                <a:latin typeface="+mj-lt"/>
                <a:ea typeface="+mj-ea"/>
                <a:cs typeface="+mj-cs"/>
              </a:rPr>
              <a:t>Comment est gérée la révocation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idx="1"/>
          </p:nvPr>
        </p:nvSpPr>
        <p:spPr>
          <a:xfrm>
            <a:off x="457200" y="1600200"/>
            <a:ext cx="6565900" cy="3389313"/>
          </a:xfrm>
        </p:spPr>
        <p:txBody>
          <a:bodyPr/>
          <a:lstStyle/>
          <a:p>
            <a:pPr eaLnBrk="1" hangingPunct="1">
              <a:buFont typeface="Wingdings" pitchFamily="2" charset="2"/>
              <a:buNone/>
              <a:defRPr/>
            </a:pPr>
            <a:r>
              <a:rPr lang="fr-FR" dirty="0" smtClean="0">
                <a:solidFill>
                  <a:schemeClr val="accent4">
                    <a:lumMod val="20000"/>
                    <a:lumOff val="80000"/>
                  </a:schemeClr>
                </a:solidFill>
              </a:rPr>
              <a:t>partie 1 : Introduction</a:t>
            </a:r>
          </a:p>
          <a:p>
            <a:pPr eaLnBrk="1" hangingPunct="1">
              <a:buFont typeface="Wingdings" pitchFamily="2" charset="2"/>
              <a:buNone/>
              <a:defRPr/>
            </a:pPr>
            <a:r>
              <a:rPr lang="fr-FR" dirty="0" smtClean="0">
                <a:solidFill>
                  <a:schemeClr val="accent4">
                    <a:lumMod val="20000"/>
                    <a:lumOff val="80000"/>
                  </a:schemeClr>
                </a:solidFill>
              </a:rPr>
              <a:t>partie 2 : Rappels de Cryptologie</a:t>
            </a:r>
          </a:p>
          <a:p>
            <a:pPr eaLnBrk="1" hangingPunct="1">
              <a:buFont typeface="Wingdings" pitchFamily="2" charset="2"/>
              <a:buNone/>
              <a:defRPr/>
            </a:pPr>
            <a:r>
              <a:rPr lang="fr-FR" dirty="0" smtClean="0">
                <a:solidFill>
                  <a:schemeClr val="accent4">
                    <a:lumMod val="20000"/>
                    <a:lumOff val="80000"/>
                  </a:schemeClr>
                </a:solidFill>
              </a:rPr>
              <a:t>partie 3 : Certificats numériques</a:t>
            </a:r>
          </a:p>
          <a:p>
            <a:pPr eaLnBrk="1" hangingPunct="1">
              <a:buFont typeface="Wingdings" pitchFamily="2" charset="2"/>
              <a:buNone/>
              <a:defRPr/>
            </a:pPr>
            <a:r>
              <a:rPr lang="fr-FR" dirty="0" smtClean="0">
                <a:solidFill>
                  <a:schemeClr val="tx2"/>
                </a:solidFill>
              </a:rPr>
              <a:t>partie 4 </a:t>
            </a:r>
            <a:r>
              <a:rPr lang="fr-FR" dirty="0" smtClean="0">
                <a:solidFill>
                  <a:schemeClr val="bg2"/>
                </a:solidFill>
              </a:rPr>
              <a:t>:</a:t>
            </a:r>
            <a:r>
              <a:rPr lang="fr-FR" dirty="0" smtClean="0">
                <a:solidFill>
                  <a:schemeClr val="tx2"/>
                </a:solidFill>
              </a:rPr>
              <a:t> </a:t>
            </a:r>
            <a:r>
              <a:rPr lang="fr-FR" dirty="0" smtClean="0"/>
              <a:t>PKI / IGC</a:t>
            </a:r>
          </a:p>
          <a:p>
            <a:pPr eaLnBrk="1" hangingPunct="1">
              <a:buFontTx/>
              <a:buNone/>
              <a:defRPr/>
            </a:pPr>
            <a:r>
              <a:rPr lang="fr-FR" dirty="0" smtClean="0">
                <a:solidFill>
                  <a:schemeClr val="accent4">
                    <a:lumMod val="20000"/>
                    <a:lumOff val="80000"/>
                  </a:schemeClr>
                </a:solidFill>
              </a:rPr>
              <a:t>partie 5 : Bonnes pratiques IGC</a:t>
            </a:r>
          </a:p>
          <a:p>
            <a:pPr eaLnBrk="1" hangingPunct="1">
              <a:buFontTx/>
              <a:buNone/>
              <a:defRPr/>
            </a:pPr>
            <a:endParaRPr lang="fr-FR" dirty="0" smtClean="0"/>
          </a:p>
          <a:p>
            <a:pPr eaLnBrk="1" hangingPunct="1">
              <a:defRPr/>
            </a:pPr>
            <a:endParaRPr lang="fr-FR" dirty="0" smtClean="0"/>
          </a:p>
        </p:txBody>
      </p:sp>
      <p:sp>
        <p:nvSpPr>
          <p:cNvPr id="9523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fr-FR" dirty="0" smtClean="0"/>
              <a:t>Quels sont les inconvénients des CRL ?</a:t>
            </a:r>
          </a:p>
        </p:txBody>
      </p:sp>
      <p:sp>
        <p:nvSpPr>
          <p:cNvPr id="123908" name="Espace réservé du contenu 8"/>
          <p:cNvSpPr>
            <a:spLocks noGrp="1"/>
          </p:cNvSpPr>
          <p:nvPr>
            <p:ph idx="1"/>
          </p:nvPr>
        </p:nvSpPr>
        <p:spPr>
          <a:xfrm>
            <a:off x="447675" y="1614641"/>
            <a:ext cx="8453438" cy="3429307"/>
          </a:xfrm>
        </p:spPr>
        <p:txBody>
          <a:bodyPr/>
          <a:lstStyle/>
          <a:p>
            <a:pPr eaLnBrk="1" hangingPunct="1"/>
            <a:r>
              <a:rPr lang="fr-FR" b="0" dirty="0" smtClean="0"/>
              <a:t>Processus non automatique</a:t>
            </a:r>
          </a:p>
          <a:p>
            <a:pPr lvl="1" eaLnBrk="1" hangingPunct="1"/>
            <a:r>
              <a:rPr lang="fr-FR" b="0" dirty="0" smtClean="0"/>
              <a:t>un utilisateur / système doit interroger manuellement la CRL de l’AC concernée avant de valider un certificat</a:t>
            </a:r>
          </a:p>
          <a:p>
            <a:pPr lvl="1" eaLnBrk="1" hangingPunct="1"/>
            <a:r>
              <a:rPr lang="fr-FR" b="0" dirty="0" smtClean="0"/>
              <a:t>l’emplacement de la CRL devrait être indiqué dans le certificat (CRL-DP)</a:t>
            </a:r>
          </a:p>
          <a:p>
            <a:pPr eaLnBrk="1" hangingPunct="1"/>
            <a:endParaRPr lang="fr-FR" b="0" dirty="0" smtClean="0"/>
          </a:p>
          <a:p>
            <a:pPr eaLnBrk="1" hangingPunct="1"/>
            <a:r>
              <a:rPr lang="fr-FR" b="0" dirty="0" smtClean="0"/>
              <a:t>Mécanisme complexe et consommateur de ressources</a:t>
            </a:r>
          </a:p>
          <a:p>
            <a:pPr lvl="1" eaLnBrk="1" hangingPunct="1"/>
            <a:r>
              <a:rPr lang="fr-FR" b="0" dirty="0" smtClean="0"/>
              <a:t>bande passante (dans le cas d’utilisation intensive des certificats)</a:t>
            </a:r>
          </a:p>
          <a:p>
            <a:pPr lvl="1" eaLnBrk="1" hangingPunct="1"/>
            <a:r>
              <a:rPr lang="fr-FR" b="0" dirty="0" smtClean="0"/>
              <a:t>que faire si un utilisateur/système n’a pas accès à la CRL ou que celle-ci est expirée </a:t>
            </a:r>
            <a:r>
              <a:rPr lang="fr-FR" b="0" dirty="0" smtClean="0"/>
              <a:t>?</a:t>
            </a:r>
          </a:p>
          <a:p>
            <a:pPr lvl="1" eaLnBrk="1" hangingPunct="1"/>
            <a:endParaRPr lang="fr-FR" dirty="0"/>
          </a:p>
        </p:txBody>
      </p:sp>
      <p:sp>
        <p:nvSpPr>
          <p:cNvPr id="12390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itre 5"/>
          <p:cNvSpPr>
            <a:spLocks noGrp="1"/>
          </p:cNvSpPr>
          <p:nvPr>
            <p:ph type="title"/>
          </p:nvPr>
        </p:nvSpPr>
        <p:spPr/>
        <p:txBody>
          <a:bodyPr/>
          <a:lstStyle/>
          <a:p>
            <a:pPr eaLnBrk="1" hangingPunct="1"/>
            <a:r>
              <a:rPr lang="fr-FR" dirty="0" smtClean="0"/>
              <a:t>OCSP : une alternative</a:t>
            </a:r>
          </a:p>
        </p:txBody>
      </p:sp>
      <p:sp>
        <p:nvSpPr>
          <p:cNvPr id="125956" name="Espace réservé du contenu 8"/>
          <p:cNvSpPr>
            <a:spLocks noGrp="1"/>
          </p:cNvSpPr>
          <p:nvPr>
            <p:ph idx="1"/>
          </p:nvPr>
        </p:nvSpPr>
        <p:spPr>
          <a:xfrm>
            <a:off x="447675" y="1661572"/>
            <a:ext cx="8453438" cy="3947376"/>
          </a:xfrm>
        </p:spPr>
        <p:txBody>
          <a:bodyPr/>
          <a:lstStyle/>
          <a:p>
            <a:pPr marL="457200" lvl="1" indent="-457200">
              <a:spcAft>
                <a:spcPct val="50000"/>
              </a:spcAft>
              <a:buSzPct val="100000"/>
              <a:buFont typeface="+mj-lt"/>
              <a:buAutoNum type="arabicPeriod"/>
            </a:pPr>
            <a:r>
              <a:rPr lang="fr-FR" sz="2000" dirty="0" smtClean="0">
                <a:ea typeface="+mn-ea"/>
                <a:cs typeface="+mn-cs"/>
              </a:rPr>
              <a:t>Un utilisateur souhaite connaître le statut d’un ou plusieurs certificats</a:t>
            </a:r>
          </a:p>
          <a:p>
            <a:pPr marL="457200" lvl="1" indent="-457200">
              <a:spcAft>
                <a:spcPct val="50000"/>
              </a:spcAft>
              <a:buSzPct val="100000"/>
              <a:buFont typeface="+mj-lt"/>
              <a:buAutoNum type="arabicPeriod"/>
            </a:pPr>
            <a:endParaRPr lang="fr-FR" sz="2000" dirty="0" smtClean="0">
              <a:ea typeface="+mn-ea"/>
              <a:cs typeface="+mn-cs"/>
            </a:endParaRPr>
          </a:p>
          <a:p>
            <a:pPr marL="457200" lvl="1" indent="-457200">
              <a:spcAft>
                <a:spcPct val="50000"/>
              </a:spcAft>
              <a:buSzPct val="100000"/>
              <a:buFont typeface="+mj-lt"/>
              <a:buAutoNum type="arabicPeriod"/>
            </a:pPr>
            <a:r>
              <a:rPr lang="fr-FR" sz="2000" dirty="0" smtClean="0">
                <a:ea typeface="+mn-ea"/>
                <a:cs typeface="+mn-cs"/>
              </a:rPr>
              <a:t>L’utilisateur contacte l’AV de l’AC du certificat et génère une requête OCSP contenant le N° de série du certificat</a:t>
            </a:r>
          </a:p>
          <a:p>
            <a:pPr marL="457200" lvl="1" indent="-457200">
              <a:spcAft>
                <a:spcPct val="50000"/>
              </a:spcAft>
              <a:buSzPct val="100000"/>
              <a:buFont typeface="+mj-lt"/>
              <a:buAutoNum type="arabicPeriod"/>
            </a:pPr>
            <a:endParaRPr lang="fr-FR" sz="2000" dirty="0" smtClean="0">
              <a:ea typeface="+mn-ea"/>
              <a:cs typeface="+mn-cs"/>
            </a:endParaRPr>
          </a:p>
          <a:p>
            <a:pPr marL="457200" lvl="1" indent="-457200">
              <a:spcAft>
                <a:spcPct val="50000"/>
              </a:spcAft>
              <a:buSzPct val="100000"/>
              <a:buFont typeface="+mj-lt"/>
              <a:buAutoNum type="arabicPeriod"/>
            </a:pPr>
            <a:r>
              <a:rPr lang="fr-FR" sz="2000" dirty="0" smtClean="0">
                <a:ea typeface="+mn-ea"/>
                <a:cs typeface="+mn-cs"/>
              </a:rPr>
              <a:t>L’AC interroge sa propre CRL pour connaître le statut du certificat</a:t>
            </a:r>
          </a:p>
          <a:p>
            <a:pPr marL="457200" lvl="1" indent="-457200">
              <a:spcAft>
                <a:spcPct val="50000"/>
              </a:spcAft>
              <a:buSzPct val="100000"/>
              <a:buFont typeface="+mj-lt"/>
              <a:buAutoNum type="arabicPeriod"/>
            </a:pPr>
            <a:endParaRPr lang="fr-FR" sz="2000" dirty="0" smtClean="0">
              <a:ea typeface="+mn-ea"/>
              <a:cs typeface="+mn-cs"/>
            </a:endParaRPr>
          </a:p>
          <a:p>
            <a:pPr marL="457200" lvl="1" indent="-457200">
              <a:spcAft>
                <a:spcPct val="50000"/>
              </a:spcAft>
              <a:buSzPct val="100000"/>
              <a:buFont typeface="+mj-lt"/>
              <a:buAutoNum type="arabicPeriod"/>
            </a:pPr>
            <a:r>
              <a:rPr lang="fr-FR" sz="2000" dirty="0" smtClean="0">
                <a:ea typeface="+mn-ea"/>
                <a:cs typeface="+mn-cs"/>
              </a:rPr>
              <a:t>L’AV retourne la réponse OCSP signée à l’utilisateur</a:t>
            </a:r>
          </a:p>
        </p:txBody>
      </p:sp>
      <p:sp>
        <p:nvSpPr>
          <p:cNvPr id="12595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Problèmes &amp; Solutions</a:t>
            </a:r>
            <a:endParaRPr lang="fr-FR" dirty="0"/>
          </a:p>
        </p:txBody>
      </p:sp>
      <p:sp>
        <p:nvSpPr>
          <p:cNvPr id="3" name="Espace réservé du contenu 2"/>
          <p:cNvSpPr>
            <a:spLocks noGrp="1"/>
          </p:cNvSpPr>
          <p:nvPr>
            <p:ph idx="1"/>
          </p:nvPr>
        </p:nvSpPr>
        <p:spPr/>
        <p:txBody>
          <a:bodyPr/>
          <a:lstStyle/>
          <a:p>
            <a:r>
              <a:rPr lang="fr-FR" dirty="0">
                <a:sym typeface="Wingdings" panose="05000000000000000000" pitchFamily="2" charset="2"/>
              </a:rPr>
              <a:t>https://scotthelme.co.uk/revocation-is-broken</a:t>
            </a:r>
            <a:r>
              <a:rPr lang="fr-FR" dirty="0" smtClean="0">
                <a:sym typeface="Wingdings" panose="05000000000000000000" pitchFamily="2" charset="2"/>
              </a:rPr>
              <a:t>/</a:t>
            </a:r>
            <a:endParaRPr lang="fr-FR" dirty="0" smtClean="0"/>
          </a:p>
          <a:p>
            <a:r>
              <a:rPr lang="fr-FR" dirty="0" smtClean="0"/>
              <a:t>Gestion </a:t>
            </a:r>
            <a:r>
              <a:rPr lang="fr-FR" dirty="0"/>
              <a:t>des CRL par les navigateurs modernes </a:t>
            </a:r>
            <a:r>
              <a:rPr lang="fr-FR" dirty="0" smtClean="0"/>
              <a:t>?</a:t>
            </a:r>
          </a:p>
          <a:p>
            <a:pPr lvl="1"/>
            <a:r>
              <a:rPr lang="fr-FR" dirty="0" smtClean="0">
                <a:sym typeface="Wingdings" panose="05000000000000000000" pitchFamily="2" charset="2"/>
              </a:rPr>
              <a:t></a:t>
            </a:r>
            <a:endParaRPr lang="fr-FR" dirty="0"/>
          </a:p>
          <a:p>
            <a:r>
              <a:rPr lang="fr-FR" dirty="0" smtClean="0"/>
              <a:t>Gestion d’OCSP par les navigateurs modernes ?</a:t>
            </a:r>
          </a:p>
          <a:p>
            <a:pPr lvl="1"/>
            <a:r>
              <a:rPr lang="fr-FR" dirty="0" smtClean="0">
                <a:sym typeface="Wingdings" panose="05000000000000000000" pitchFamily="2" charset="2"/>
              </a:rPr>
              <a:t></a:t>
            </a:r>
          </a:p>
          <a:p>
            <a:pPr marL="482600" lvl="1" indent="0">
              <a:buNone/>
            </a:pPr>
            <a:endParaRPr lang="fr-FR" dirty="0" smtClean="0">
              <a:sym typeface="Wingdings" panose="05000000000000000000" pitchFamily="2" charset="2"/>
            </a:endParaRPr>
          </a:p>
          <a:p>
            <a:r>
              <a:rPr lang="fr-FR" dirty="0" smtClean="0">
                <a:sym typeface="Wingdings" panose="05000000000000000000" pitchFamily="2" charset="2"/>
              </a:rPr>
              <a:t>OCSP </a:t>
            </a:r>
            <a:r>
              <a:rPr lang="fr-FR" dirty="0" err="1" smtClean="0">
                <a:sym typeface="Wingdings" panose="05000000000000000000" pitchFamily="2" charset="2"/>
              </a:rPr>
              <a:t>Stapling</a:t>
            </a:r>
            <a:r>
              <a:rPr lang="fr-FR" dirty="0" smtClean="0">
                <a:sym typeface="Wingdings" panose="05000000000000000000" pitchFamily="2" charset="2"/>
              </a:rPr>
              <a:t> + extension « must </a:t>
            </a:r>
            <a:r>
              <a:rPr lang="fr-FR" dirty="0" err="1" smtClean="0">
                <a:sym typeface="Wingdings" panose="05000000000000000000" pitchFamily="2" charset="2"/>
              </a:rPr>
              <a:t>staple</a:t>
            </a:r>
            <a:r>
              <a:rPr lang="fr-FR" dirty="0" smtClean="0">
                <a:sym typeface="Wingdings" panose="05000000000000000000" pitchFamily="2" charset="2"/>
              </a:rPr>
              <a:t> » </a:t>
            </a:r>
          </a:p>
          <a:p>
            <a:pPr lvl="1"/>
            <a:r>
              <a:rPr lang="fr-FR" dirty="0" smtClean="0">
                <a:sym typeface="Wingdings" panose="05000000000000000000" pitchFamily="2" charset="2"/>
              </a:rPr>
              <a:t></a:t>
            </a:r>
          </a:p>
          <a:p>
            <a:pPr lvl="1"/>
            <a:endParaRPr lang="fr-FR" dirty="0">
              <a:sym typeface="Wingdings" panose="05000000000000000000" pitchFamily="2" charset="2"/>
            </a:endParaRPr>
          </a:p>
          <a:p>
            <a:r>
              <a:rPr lang="fr-FR" dirty="0" err="1" smtClean="0">
                <a:sym typeface="Wingdings" panose="05000000000000000000" pitchFamily="2" charset="2"/>
              </a:rPr>
              <a:t>Certificate</a:t>
            </a:r>
            <a:r>
              <a:rPr lang="fr-FR" dirty="0" smtClean="0">
                <a:sym typeface="Wingdings" panose="05000000000000000000" pitchFamily="2" charset="2"/>
              </a:rPr>
              <a:t> </a:t>
            </a:r>
            <a:r>
              <a:rPr lang="fr-FR" dirty="0" err="1" smtClean="0">
                <a:sym typeface="Wingdings" panose="05000000000000000000" pitchFamily="2" charset="2"/>
              </a:rPr>
              <a:t>Transparancy</a:t>
            </a:r>
            <a:r>
              <a:rPr lang="fr-FR" dirty="0" smtClean="0">
                <a:sym typeface="Wingdings" panose="05000000000000000000" pitchFamily="2" charset="2"/>
              </a:rPr>
              <a:t> (CT)</a:t>
            </a:r>
          </a:p>
          <a:p>
            <a:pPr lvl="1"/>
            <a:r>
              <a:rPr lang="fr-FR" dirty="0" smtClean="0">
                <a:sym typeface="Wingdings" panose="05000000000000000000" pitchFamily="2" charset="2"/>
              </a:rPr>
              <a:t></a:t>
            </a:r>
          </a:p>
          <a:p>
            <a:pPr lvl="1"/>
            <a:endParaRPr lang="fr-FR" dirty="0" smtClean="0">
              <a:sym typeface="Wingdings" panose="05000000000000000000" pitchFamily="2" charset="2"/>
            </a:endParaRPr>
          </a:p>
          <a:p>
            <a:pPr lvl="1"/>
            <a:endParaRPr lang="fr-FR" dirty="0" smtClean="0"/>
          </a:p>
          <a:p>
            <a:pPr lvl="1"/>
            <a:endParaRPr lang="fr-FR" dirty="0"/>
          </a:p>
        </p:txBody>
      </p:sp>
    </p:spTree>
    <p:extLst>
      <p:ext uri="{BB962C8B-B14F-4D97-AF65-F5344CB8AC3E}">
        <p14:creationId xmlns:p14="http://schemas.microsoft.com/office/powerpoint/2010/main" val="171731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idx="1"/>
          </p:nvPr>
        </p:nvSpPr>
        <p:spPr>
          <a:xfrm>
            <a:off x="457200" y="1600200"/>
            <a:ext cx="6565900" cy="3389313"/>
          </a:xfrm>
        </p:spPr>
        <p:txBody>
          <a:bodyPr/>
          <a:lstStyle/>
          <a:p>
            <a:pPr eaLnBrk="1" hangingPunct="1">
              <a:buFont typeface="Wingdings" pitchFamily="2" charset="2"/>
              <a:buNone/>
              <a:defRPr/>
            </a:pPr>
            <a:r>
              <a:rPr lang="fr-FR" dirty="0" smtClean="0">
                <a:solidFill>
                  <a:schemeClr val="accent4">
                    <a:lumMod val="20000"/>
                    <a:lumOff val="80000"/>
                  </a:schemeClr>
                </a:solidFill>
              </a:rPr>
              <a:t>partie 1 : Introduction</a:t>
            </a:r>
          </a:p>
          <a:p>
            <a:pPr eaLnBrk="1" hangingPunct="1">
              <a:buFont typeface="Wingdings" pitchFamily="2" charset="2"/>
              <a:buNone/>
              <a:defRPr/>
            </a:pPr>
            <a:r>
              <a:rPr lang="fr-FR" dirty="0" smtClean="0">
                <a:solidFill>
                  <a:schemeClr val="accent4">
                    <a:lumMod val="20000"/>
                    <a:lumOff val="80000"/>
                  </a:schemeClr>
                </a:solidFill>
              </a:rPr>
              <a:t>partie 2 : Rappels de Cryptologie</a:t>
            </a:r>
          </a:p>
          <a:p>
            <a:pPr eaLnBrk="1" hangingPunct="1">
              <a:buFont typeface="Wingdings" pitchFamily="2" charset="2"/>
              <a:buNone/>
              <a:defRPr/>
            </a:pPr>
            <a:r>
              <a:rPr lang="fr-FR" dirty="0" smtClean="0">
                <a:solidFill>
                  <a:schemeClr val="accent4">
                    <a:lumMod val="20000"/>
                    <a:lumOff val="80000"/>
                  </a:schemeClr>
                </a:solidFill>
              </a:rPr>
              <a:t>partie 3 : Certificats numériques</a:t>
            </a:r>
          </a:p>
          <a:p>
            <a:pPr eaLnBrk="1" hangingPunct="1">
              <a:buFont typeface="Wingdings" pitchFamily="2" charset="2"/>
              <a:buNone/>
              <a:defRPr/>
            </a:pPr>
            <a:r>
              <a:rPr lang="fr-FR" dirty="0" smtClean="0">
                <a:solidFill>
                  <a:schemeClr val="accent4">
                    <a:lumMod val="20000"/>
                    <a:lumOff val="80000"/>
                  </a:schemeClr>
                </a:solidFill>
              </a:rPr>
              <a:t>partie 4 : PKI / IGC</a:t>
            </a:r>
          </a:p>
          <a:p>
            <a:pPr eaLnBrk="1" hangingPunct="1">
              <a:buFont typeface="Wingdings" pitchFamily="2" charset="2"/>
              <a:buNone/>
              <a:defRPr/>
            </a:pPr>
            <a:r>
              <a:rPr lang="fr-FR" dirty="0" smtClean="0">
                <a:solidFill>
                  <a:schemeClr val="tx2"/>
                </a:solidFill>
              </a:rPr>
              <a:t>partie 5</a:t>
            </a:r>
            <a:r>
              <a:rPr lang="fr-FR" dirty="0" smtClean="0">
                <a:solidFill>
                  <a:schemeClr val="accent4">
                    <a:lumMod val="20000"/>
                    <a:lumOff val="80000"/>
                  </a:schemeClr>
                </a:solidFill>
              </a:rPr>
              <a:t> </a:t>
            </a:r>
            <a:r>
              <a:rPr lang="fr-FR" dirty="0" smtClean="0"/>
              <a:t>: Bonnes pratiques IGC</a:t>
            </a:r>
          </a:p>
          <a:p>
            <a:pPr eaLnBrk="1" hangingPunct="1">
              <a:buFont typeface="Wingdings" pitchFamily="2" charset="2"/>
              <a:buNone/>
              <a:defRPr/>
            </a:pPr>
            <a:r>
              <a:rPr lang="fr-FR" dirty="0" smtClean="0">
                <a:solidFill>
                  <a:schemeClr val="accent4">
                    <a:lumMod val="20000"/>
                    <a:lumOff val="80000"/>
                  </a:schemeClr>
                </a:solidFill>
              </a:rPr>
              <a:t>partie 6 : Retours d’expériences</a:t>
            </a:r>
          </a:p>
          <a:p>
            <a:pPr eaLnBrk="1" hangingPunct="1">
              <a:buFontTx/>
              <a:buNone/>
              <a:defRPr/>
            </a:pPr>
            <a:endParaRPr lang="fr-FR" dirty="0" smtClean="0"/>
          </a:p>
          <a:p>
            <a:pPr eaLnBrk="1" hangingPunct="1">
              <a:defRPr/>
            </a:pPr>
            <a:endParaRPr lang="fr-FR" dirty="0" smtClean="0"/>
          </a:p>
        </p:txBody>
      </p:sp>
      <p:sp>
        <p:nvSpPr>
          <p:cNvPr id="12800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46100" y="230188"/>
            <a:ext cx="7096125" cy="984250"/>
          </a:xfrm>
        </p:spPr>
        <p:txBody>
          <a:bodyPr/>
          <a:lstStyle/>
          <a:p>
            <a:pPr eaLnBrk="1" hangingPunct="1"/>
            <a:r>
              <a:rPr lang="fr-FR" dirty="0" smtClean="0"/>
              <a:t>Qui délivre les certificats X509 ?</a:t>
            </a:r>
          </a:p>
        </p:txBody>
      </p:sp>
      <p:sp>
        <p:nvSpPr>
          <p:cNvPr id="106499"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pic>
        <p:nvPicPr>
          <p:cNvPr id="106500" name="Picture 4" descr="http://idata.over-blog.com/3/59/74/60/capone1.jpg"/>
          <p:cNvPicPr>
            <a:picLocks noChangeAspect="1" noChangeArrowheads="1"/>
          </p:cNvPicPr>
          <p:nvPr/>
        </p:nvPicPr>
        <p:blipFill>
          <a:blip r:embed="rId2" cstate="print"/>
          <a:srcRect/>
          <a:stretch>
            <a:fillRect/>
          </a:stretch>
        </p:blipFill>
        <p:spPr bwMode="auto">
          <a:xfrm>
            <a:off x="619125" y="2209800"/>
            <a:ext cx="3429000" cy="3457575"/>
          </a:xfrm>
          <a:prstGeom prst="rect">
            <a:avLst/>
          </a:prstGeom>
          <a:noFill/>
          <a:ln w="9525">
            <a:noFill/>
            <a:miter lim="800000"/>
            <a:headEnd/>
            <a:tailEnd/>
          </a:ln>
        </p:spPr>
      </p:pic>
      <p:sp>
        <p:nvSpPr>
          <p:cNvPr id="106501" name="ZoneTexte 7"/>
          <p:cNvSpPr txBox="1">
            <a:spLocks noChangeArrowheads="1"/>
          </p:cNvSpPr>
          <p:nvPr/>
        </p:nvSpPr>
        <p:spPr bwMode="auto">
          <a:xfrm>
            <a:off x="631825" y="1031875"/>
            <a:ext cx="8170863" cy="1014413"/>
          </a:xfrm>
          <a:prstGeom prst="rect">
            <a:avLst/>
          </a:prstGeom>
          <a:noFill/>
          <a:ln w="9525">
            <a:noFill/>
            <a:miter lim="800000"/>
            <a:headEnd/>
            <a:tailEnd/>
          </a:ln>
        </p:spPr>
        <p:txBody>
          <a:bodyPr>
            <a:spAutoFit/>
          </a:bodyPr>
          <a:lstStyle/>
          <a:p>
            <a:r>
              <a:rPr lang="fr-FR" b="1" dirty="0">
                <a:solidFill>
                  <a:schemeClr val="tx2"/>
                </a:solidFill>
              </a:rPr>
              <a:t>Important rappel</a:t>
            </a:r>
            <a:r>
              <a:rPr lang="fr-FR" dirty="0"/>
              <a:t> : une IGC doit effectuer des contrôles sur l’identité des demandeurs et la légitimité de leurs demandes</a:t>
            </a:r>
          </a:p>
          <a:p>
            <a:endParaRPr lang="fr-FR" dirty="0"/>
          </a:p>
        </p:txBody>
      </p:sp>
      <p:pic>
        <p:nvPicPr>
          <p:cNvPr id="106502" name="Image 8" descr="alcapone.JPG"/>
          <p:cNvPicPr>
            <a:picLocks noChangeAspect="1"/>
          </p:cNvPicPr>
          <p:nvPr/>
        </p:nvPicPr>
        <p:blipFill>
          <a:blip r:embed="rId3" cstate="print"/>
          <a:srcRect/>
          <a:stretch>
            <a:fillRect/>
          </a:stretch>
        </p:blipFill>
        <p:spPr bwMode="auto">
          <a:xfrm>
            <a:off x="5421313" y="2119313"/>
            <a:ext cx="3159125" cy="3657600"/>
          </a:xfrm>
          <a:prstGeom prst="rect">
            <a:avLst/>
          </a:prstGeom>
          <a:noFill/>
          <a:ln w="9525">
            <a:noFill/>
            <a:miter lim="800000"/>
            <a:headEnd/>
            <a:tailEnd/>
          </a:ln>
        </p:spPr>
      </p:pic>
      <p:cxnSp>
        <p:nvCxnSpPr>
          <p:cNvPr id="11" name="Connecteur droit avec flèche 10"/>
          <p:cNvCxnSpPr/>
          <p:nvPr/>
        </p:nvCxnSpPr>
        <p:spPr>
          <a:xfrm>
            <a:off x="4425950" y="4124325"/>
            <a:ext cx="671513"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158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Le-pont-qui-fait-pas-peur.jpg"/>
          <p:cNvPicPr>
            <a:picLocks noChangeAspect="1"/>
          </p:cNvPicPr>
          <p:nvPr/>
        </p:nvPicPr>
        <p:blipFill>
          <a:blip r:embed="rId3" cstate="print"/>
          <a:stretch>
            <a:fillRect/>
          </a:stretch>
        </p:blipFill>
        <p:spPr>
          <a:xfrm>
            <a:off x="72008" y="3600245"/>
            <a:ext cx="2771800" cy="1844979"/>
          </a:xfrm>
          <a:prstGeom prst="rect">
            <a:avLst/>
          </a:prstGeom>
          <a:ln>
            <a:solidFill>
              <a:schemeClr val="tx1"/>
            </a:solidFill>
          </a:ln>
        </p:spPr>
      </p:pic>
      <p:pic>
        <p:nvPicPr>
          <p:cNvPr id="6" name="Image 5" descr="Le-pont-qui-fait-peur.jpg"/>
          <p:cNvPicPr>
            <a:picLocks noChangeAspect="1"/>
          </p:cNvPicPr>
          <p:nvPr/>
        </p:nvPicPr>
        <p:blipFill>
          <a:blip r:embed="rId4" cstate="print"/>
          <a:stretch>
            <a:fillRect/>
          </a:stretch>
        </p:blipFill>
        <p:spPr>
          <a:xfrm>
            <a:off x="72008" y="1101299"/>
            <a:ext cx="2771800" cy="1899986"/>
          </a:xfrm>
          <a:prstGeom prst="rect">
            <a:avLst/>
          </a:prstGeom>
          <a:ln>
            <a:solidFill>
              <a:schemeClr val="tx1"/>
            </a:solidFill>
          </a:ln>
        </p:spPr>
      </p:pic>
      <p:sp>
        <p:nvSpPr>
          <p:cNvPr id="8" name="Rectangle 8"/>
          <p:cNvSpPr txBox="1">
            <a:spLocks noChangeArrowheads="1"/>
          </p:cNvSpPr>
          <p:nvPr/>
        </p:nvSpPr>
        <p:spPr bwMode="auto">
          <a:xfrm>
            <a:off x="3091234" y="1101299"/>
            <a:ext cx="5840633" cy="50405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gn="just">
              <a:spcAft>
                <a:spcPct val="50000"/>
              </a:spcAft>
              <a:buClr>
                <a:schemeClr val="tx2"/>
              </a:buClr>
              <a:buSzPct val="70000"/>
              <a:defRPr/>
            </a:pPr>
            <a:r>
              <a:rPr lang="fr-FR" kern="0" dirty="0" smtClean="0">
                <a:latin typeface="+mn-lt"/>
              </a:rPr>
              <a:t>le </a:t>
            </a:r>
            <a:r>
              <a:rPr lang="fr-FR" kern="0" dirty="0">
                <a:latin typeface="+mn-lt"/>
              </a:rPr>
              <a:t>niveau de confiance des certificats est identique à celui de la PKI qui les a émis </a:t>
            </a:r>
            <a:r>
              <a:rPr lang="fr-FR" kern="0" dirty="0" smtClean="0">
                <a:latin typeface="+mn-lt"/>
              </a:rPr>
              <a:t>:</a:t>
            </a:r>
          </a:p>
          <a:p>
            <a:pPr marL="360000" lvl="1" indent="-216000" algn="just">
              <a:spcAft>
                <a:spcPct val="50000"/>
              </a:spcAft>
              <a:buClr>
                <a:schemeClr val="tx2"/>
              </a:buClr>
              <a:buSzPct val="70000"/>
              <a:buFont typeface="Wingdings" pitchFamily="2" charset="2"/>
              <a:buChar char=""/>
              <a:defRPr/>
            </a:pPr>
            <a:r>
              <a:rPr lang="fr-FR" kern="0" dirty="0" smtClean="0">
                <a:latin typeface="+mn-lt"/>
              </a:rPr>
              <a:t>confiance dans la chaine de certification ;</a:t>
            </a:r>
          </a:p>
          <a:p>
            <a:pPr marL="360000" lvl="1" indent="-216000" algn="just">
              <a:spcAft>
                <a:spcPct val="50000"/>
              </a:spcAft>
              <a:buClr>
                <a:schemeClr val="tx2"/>
              </a:buClr>
              <a:buSzPct val="70000"/>
              <a:buFont typeface="Wingdings" pitchFamily="2" charset="2"/>
              <a:buChar char=""/>
              <a:defRPr/>
            </a:pPr>
            <a:r>
              <a:rPr lang="fr-FR" kern="0" dirty="0"/>
              <a:t>confiance dans la manipulation des certificats </a:t>
            </a:r>
            <a:r>
              <a:rPr lang="fr-FR" kern="0" dirty="0" smtClean="0"/>
              <a:t>;</a:t>
            </a:r>
          </a:p>
          <a:p>
            <a:pPr marL="360000" lvl="1" indent="-216000" algn="just">
              <a:spcAft>
                <a:spcPct val="50000"/>
              </a:spcAft>
              <a:buClr>
                <a:schemeClr val="tx2"/>
              </a:buClr>
              <a:buSzPct val="70000"/>
              <a:buFont typeface="Wingdings" pitchFamily="2" charset="2"/>
              <a:buChar char=""/>
              <a:defRPr/>
            </a:pPr>
            <a:r>
              <a:rPr lang="fr-FR" kern="0" dirty="0"/>
              <a:t>confiance dans le processus de délivrance / révocation des certificats ;</a:t>
            </a:r>
          </a:p>
          <a:p>
            <a:pPr marL="360000" lvl="1" indent="-216000" algn="just">
              <a:spcAft>
                <a:spcPct val="50000"/>
              </a:spcAft>
              <a:buClr>
                <a:schemeClr val="tx2"/>
              </a:buClr>
              <a:buSzPct val="70000"/>
              <a:buFont typeface="Wingdings" pitchFamily="2" charset="2"/>
              <a:buChar char=""/>
              <a:defRPr/>
            </a:pPr>
            <a:r>
              <a:rPr lang="fr-FR" kern="0" dirty="0" smtClean="0"/>
              <a:t>confiance </a:t>
            </a:r>
            <a:r>
              <a:rPr lang="fr-FR" kern="0" dirty="0"/>
              <a:t>dans les porteurs de certificats (utilisateurs</a:t>
            </a:r>
            <a:r>
              <a:rPr lang="fr-FR" kern="0" dirty="0" smtClean="0"/>
              <a:t>) ;</a:t>
            </a:r>
            <a:endParaRPr lang="fr-FR" kern="0" dirty="0"/>
          </a:p>
          <a:p>
            <a:pPr marL="360000" lvl="1" indent="-216000" algn="just">
              <a:spcAft>
                <a:spcPct val="50000"/>
              </a:spcAft>
              <a:buClr>
                <a:schemeClr val="tx2"/>
              </a:buClr>
              <a:buSzPct val="70000"/>
              <a:buFont typeface="Wingdings" pitchFamily="2" charset="2"/>
              <a:buChar char=""/>
              <a:defRPr/>
            </a:pPr>
            <a:r>
              <a:rPr kumimoji="0" lang="fr-FR" b="0" i="0" u="none" strike="noStrike" kern="0" cap="none" spc="0" normalizeH="0" noProof="0" dirty="0" smtClean="0">
                <a:ln>
                  <a:noFill/>
                </a:ln>
                <a:solidFill>
                  <a:schemeClr val="tx1"/>
                </a:solidFill>
                <a:effectLst/>
                <a:uLnTx/>
                <a:uFillTx/>
                <a:latin typeface="+mn-lt"/>
              </a:rPr>
              <a:t>confiance dans la protection des secrets ;</a:t>
            </a:r>
          </a:p>
          <a:p>
            <a:pPr marL="360000" lvl="1" indent="-216000" algn="just">
              <a:spcAft>
                <a:spcPct val="50000"/>
              </a:spcAft>
              <a:buClr>
                <a:schemeClr val="tx2"/>
              </a:buClr>
              <a:buSzPct val="70000"/>
              <a:buFont typeface="Wingdings" pitchFamily="2" charset="2"/>
              <a:buChar char=""/>
              <a:defRPr/>
            </a:pPr>
            <a:r>
              <a:rPr kumimoji="0" lang="fr-FR" b="0" i="0" u="none" strike="noStrike" kern="0" cap="none" spc="0" normalizeH="0" noProof="0" dirty="0" smtClean="0">
                <a:ln>
                  <a:noFill/>
                </a:ln>
                <a:solidFill>
                  <a:schemeClr val="tx1"/>
                </a:solidFill>
                <a:effectLst/>
                <a:uLnTx/>
                <a:uFillTx/>
                <a:latin typeface="+mn-lt"/>
              </a:rPr>
              <a:t>confiance dans la sécurité de l’infrastructure de la PKI.</a:t>
            </a:r>
          </a:p>
          <a:p>
            <a:pPr marL="742950" lvl="1" indent="-285750" algn="just">
              <a:spcAft>
                <a:spcPct val="50000"/>
              </a:spcAft>
              <a:buClr>
                <a:schemeClr val="tx2"/>
              </a:buClr>
              <a:buSzPct val="70000"/>
              <a:buFont typeface="Wingdings" pitchFamily="2" charset="2"/>
              <a:buChar char=""/>
              <a:defRPr/>
            </a:pPr>
            <a:endParaRPr kumimoji="0" lang="fr-FR" b="0" i="0" u="none" strike="noStrike" kern="0" cap="none" spc="0" normalizeH="0" noProof="0" dirty="0" smtClean="0">
              <a:ln>
                <a:noFill/>
              </a:ln>
              <a:solidFill>
                <a:schemeClr val="tx1"/>
              </a:solidFill>
              <a:effectLst/>
              <a:uLnTx/>
              <a:uFillTx/>
              <a:latin typeface="+mn-lt"/>
            </a:endParaRPr>
          </a:p>
          <a:p>
            <a:pPr marL="0" marR="0" lvl="0" indent="0" algn="just" defTabSz="914400" rtl="0" eaLnBrk="1" fontAlgn="base" latinLnBrk="0" hangingPunct="1">
              <a:lnSpc>
                <a:spcPct val="100000"/>
              </a:lnSpc>
              <a:spcBef>
                <a:spcPct val="0"/>
              </a:spcBef>
              <a:spcAft>
                <a:spcPct val="50000"/>
              </a:spcAft>
              <a:buClr>
                <a:schemeClr val="tx2"/>
              </a:buClr>
              <a:buSzPct val="70000"/>
              <a:tabLst/>
              <a:defRPr/>
            </a:pPr>
            <a:endParaRPr kumimoji="0" lang="fr-FR" b="0" i="0" u="none" strike="noStrike" kern="0" cap="none" spc="0" normalizeH="0" noProof="0" dirty="0" smtClean="0">
              <a:ln>
                <a:noFill/>
              </a:ln>
              <a:solidFill>
                <a:schemeClr val="tx1"/>
              </a:solidFill>
              <a:effectLst/>
              <a:uLnTx/>
              <a:uFillTx/>
              <a:latin typeface="+mn-lt"/>
            </a:endParaRPr>
          </a:p>
          <a:p>
            <a:pPr marL="0" marR="0" lvl="0" indent="0" algn="just" defTabSz="914400" rtl="0" eaLnBrk="1" fontAlgn="base" latinLnBrk="0" hangingPunct="1">
              <a:lnSpc>
                <a:spcPct val="100000"/>
              </a:lnSpc>
              <a:spcBef>
                <a:spcPct val="0"/>
              </a:spcBef>
              <a:spcAft>
                <a:spcPct val="50000"/>
              </a:spcAft>
              <a:buClr>
                <a:schemeClr val="tx2"/>
              </a:buClr>
              <a:buSzPct val="70000"/>
              <a:tabLst/>
              <a:defRPr/>
            </a:pPr>
            <a:endParaRPr lang="fr-FR" kern="0" dirty="0" smtClean="0">
              <a:latin typeface="+mn-lt"/>
            </a:endParaRPr>
          </a:p>
        </p:txBody>
      </p:sp>
      <p:sp>
        <p:nvSpPr>
          <p:cNvPr id="7" name="Rectangle 2"/>
          <p:cNvSpPr txBox="1">
            <a:spLocks noChangeArrowheads="1"/>
          </p:cNvSpPr>
          <p:nvPr/>
        </p:nvSpPr>
        <p:spPr bwMode="auto">
          <a:xfrm>
            <a:off x="546100" y="230188"/>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Helvetica 65 Medium" pitchFamily="34" charset="0"/>
              </a:defRPr>
            </a:lvl2pPr>
            <a:lvl3pPr algn="l" rtl="0" eaLnBrk="1" fontAlgn="base" hangingPunct="1">
              <a:spcBef>
                <a:spcPct val="0"/>
              </a:spcBef>
              <a:spcAft>
                <a:spcPct val="0"/>
              </a:spcAft>
              <a:defRPr sz="2400">
                <a:solidFill>
                  <a:schemeClr val="tx2"/>
                </a:solidFill>
                <a:latin typeface="Helvetica 65 Medium" pitchFamily="34" charset="0"/>
              </a:defRPr>
            </a:lvl3pPr>
            <a:lvl4pPr algn="l" rtl="0" eaLnBrk="1" fontAlgn="base" hangingPunct="1">
              <a:spcBef>
                <a:spcPct val="0"/>
              </a:spcBef>
              <a:spcAft>
                <a:spcPct val="0"/>
              </a:spcAft>
              <a:defRPr sz="2400">
                <a:solidFill>
                  <a:schemeClr val="tx2"/>
                </a:solidFill>
                <a:latin typeface="Helvetica 65 Medium" pitchFamily="34" charset="0"/>
              </a:defRPr>
            </a:lvl4pPr>
            <a:lvl5pPr algn="l" rtl="0" eaLnBrk="1" fontAlgn="base" hangingPunct="1">
              <a:spcBef>
                <a:spcPct val="0"/>
              </a:spcBef>
              <a:spcAft>
                <a:spcPct val="0"/>
              </a:spcAft>
              <a:defRPr sz="2400">
                <a:solidFill>
                  <a:schemeClr val="tx2"/>
                </a:solidFill>
                <a:latin typeface="Helvetica 65 Medium" pitchFamily="34" charset="0"/>
              </a:defRPr>
            </a:lvl5pPr>
            <a:lvl6pPr marL="457200" algn="l" rtl="0" eaLnBrk="1" fontAlgn="base" hangingPunct="1">
              <a:spcBef>
                <a:spcPct val="0"/>
              </a:spcBef>
              <a:spcAft>
                <a:spcPct val="0"/>
              </a:spcAft>
              <a:defRPr sz="2400">
                <a:solidFill>
                  <a:schemeClr val="tx2"/>
                </a:solidFill>
                <a:latin typeface="Helvetica 65 Medium" pitchFamily="34" charset="0"/>
              </a:defRPr>
            </a:lvl6pPr>
            <a:lvl7pPr marL="914400" algn="l" rtl="0" eaLnBrk="1" fontAlgn="base" hangingPunct="1">
              <a:spcBef>
                <a:spcPct val="0"/>
              </a:spcBef>
              <a:spcAft>
                <a:spcPct val="0"/>
              </a:spcAft>
              <a:defRPr sz="2400">
                <a:solidFill>
                  <a:schemeClr val="tx2"/>
                </a:solidFill>
                <a:latin typeface="Helvetica 65 Medium" pitchFamily="34" charset="0"/>
              </a:defRPr>
            </a:lvl7pPr>
            <a:lvl8pPr marL="1371600" algn="l" rtl="0" eaLnBrk="1" fontAlgn="base" hangingPunct="1">
              <a:spcBef>
                <a:spcPct val="0"/>
              </a:spcBef>
              <a:spcAft>
                <a:spcPct val="0"/>
              </a:spcAft>
              <a:defRPr sz="2400">
                <a:solidFill>
                  <a:schemeClr val="tx2"/>
                </a:solidFill>
                <a:latin typeface="Helvetica 65 Medium" pitchFamily="34" charset="0"/>
              </a:defRPr>
            </a:lvl8pPr>
            <a:lvl9pPr marL="1828800" algn="l" rtl="0" eaLnBrk="1" fontAlgn="base" hangingPunct="1">
              <a:spcBef>
                <a:spcPct val="0"/>
              </a:spcBef>
              <a:spcAft>
                <a:spcPct val="0"/>
              </a:spcAft>
              <a:defRPr sz="2400">
                <a:solidFill>
                  <a:schemeClr val="tx2"/>
                </a:solidFill>
                <a:latin typeface="Helvetica 65 Medium" pitchFamily="34" charset="0"/>
              </a:defRPr>
            </a:lvl9pPr>
          </a:lstStyle>
          <a:p>
            <a:r>
              <a:rPr lang="fr-FR" dirty="0"/>
              <a:t>IGC, une question de confiance</a:t>
            </a:r>
            <a:endParaRPr lang="fr-FR" kern="0" dirty="0" smtClean="0"/>
          </a:p>
        </p:txBody>
      </p:sp>
      <p:sp>
        <p:nvSpPr>
          <p:cNvPr id="9"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extLst>
      <p:ext uri="{BB962C8B-B14F-4D97-AF65-F5344CB8AC3E}">
        <p14:creationId xmlns:p14="http://schemas.microsoft.com/office/powerpoint/2010/main" val="434615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re 1"/>
          <p:cNvSpPr>
            <a:spLocks noGrp="1"/>
          </p:cNvSpPr>
          <p:nvPr>
            <p:ph type="title"/>
          </p:nvPr>
        </p:nvSpPr>
        <p:spPr/>
        <p:txBody>
          <a:bodyPr/>
          <a:lstStyle/>
          <a:p>
            <a:pPr eaLnBrk="1" hangingPunct="1"/>
            <a:r>
              <a:rPr lang="fr-FR" smtClean="0"/>
              <a:t>Importance des Processus et Procédures</a:t>
            </a:r>
          </a:p>
        </p:txBody>
      </p:sp>
      <p:sp>
        <p:nvSpPr>
          <p:cNvPr id="130051" name="Espace réservé du contenu 2"/>
          <p:cNvSpPr>
            <a:spLocks noGrp="1"/>
          </p:cNvSpPr>
          <p:nvPr>
            <p:ph idx="1"/>
          </p:nvPr>
        </p:nvSpPr>
        <p:spPr>
          <a:xfrm>
            <a:off x="457815" y="1125128"/>
            <a:ext cx="8229600" cy="4525962"/>
          </a:xfrm>
        </p:spPr>
        <p:txBody>
          <a:bodyPr/>
          <a:lstStyle/>
          <a:p>
            <a:pPr eaLnBrk="1" hangingPunct="1"/>
            <a:r>
              <a:rPr lang="fr-FR" b="0" dirty="0" smtClean="0"/>
              <a:t>Une IGC est globalement composée de : </a:t>
            </a:r>
          </a:p>
          <a:p>
            <a:pPr lvl="1" eaLnBrk="1" hangingPunct="1"/>
            <a:r>
              <a:rPr lang="fr-FR" b="1" dirty="0" smtClean="0"/>
              <a:t>20</a:t>
            </a:r>
            <a:r>
              <a:rPr lang="fr-FR" b="0" dirty="0" smtClean="0"/>
              <a:t>% d’opérations techniques </a:t>
            </a:r>
          </a:p>
          <a:p>
            <a:pPr lvl="1" eaLnBrk="1" hangingPunct="1"/>
            <a:r>
              <a:rPr lang="fr-FR" b="1" dirty="0" smtClean="0"/>
              <a:t>80</a:t>
            </a:r>
            <a:r>
              <a:rPr lang="fr-FR" b="0" dirty="0" smtClean="0"/>
              <a:t>% d’opérations organisationnelles</a:t>
            </a:r>
          </a:p>
          <a:p>
            <a:pPr lvl="1" eaLnBrk="1" hangingPunct="1"/>
            <a:endParaRPr lang="fr-FR" b="0" dirty="0" smtClean="0"/>
          </a:p>
          <a:p>
            <a:pPr algn="just" eaLnBrk="1" hangingPunct="1"/>
            <a:r>
              <a:rPr lang="fr-FR" b="0" dirty="0" smtClean="0"/>
              <a:t>Seule la maitrise des processus et procédures d’une IGC permet de contrôler la sécurité et la </a:t>
            </a:r>
            <a:r>
              <a:rPr lang="fr-FR" b="1" dirty="0" smtClean="0">
                <a:solidFill>
                  <a:schemeClr val="tx2"/>
                </a:solidFill>
              </a:rPr>
              <a:t>confiance</a:t>
            </a:r>
            <a:r>
              <a:rPr lang="fr-FR" b="0" dirty="0" smtClean="0"/>
              <a:t> associées aux certificats générés</a:t>
            </a:r>
          </a:p>
          <a:p>
            <a:pPr algn="just" eaLnBrk="1" hangingPunct="1"/>
            <a:endParaRPr lang="fr-FR" dirty="0"/>
          </a:p>
          <a:p>
            <a:pPr>
              <a:lnSpc>
                <a:spcPct val="150000"/>
              </a:lnSpc>
            </a:pPr>
            <a:r>
              <a:rPr lang="fr-FR" dirty="0"/>
              <a:t>Les procédures permettent de définir les </a:t>
            </a:r>
            <a:r>
              <a:rPr lang="fr-FR" b="1" dirty="0">
                <a:solidFill>
                  <a:schemeClr val="tx2"/>
                </a:solidFill>
              </a:rPr>
              <a:t>objectifs</a:t>
            </a:r>
            <a:r>
              <a:rPr lang="fr-FR" dirty="0"/>
              <a:t> de confiance</a:t>
            </a:r>
          </a:p>
          <a:p>
            <a:pPr lvl="1"/>
            <a:r>
              <a:rPr lang="fr-FR" dirty="0"/>
              <a:t>Etablir des prérequis afin de gérer, protéger et distribuer des données sensibles.</a:t>
            </a:r>
          </a:p>
          <a:p>
            <a:pPr lvl="1"/>
            <a:r>
              <a:rPr lang="fr-FR" dirty="0" smtClean="0"/>
              <a:t>Contribuer </a:t>
            </a:r>
            <a:r>
              <a:rPr lang="fr-FR" dirty="0"/>
              <a:t>à mettre en </a:t>
            </a:r>
            <a:r>
              <a:rPr lang="fr-FR" dirty="0" smtClean="0"/>
              <a:t>œuvre la </a:t>
            </a:r>
            <a:r>
              <a:rPr lang="fr-FR" dirty="0"/>
              <a:t>politique de sécurité dans l’infrastructure.</a:t>
            </a:r>
          </a:p>
          <a:p>
            <a:pPr algn="just" eaLnBrk="1" hangingPunct="1"/>
            <a:endParaRPr lang="fr-FR" b="0" dirty="0" smtClean="0"/>
          </a:p>
        </p:txBody>
      </p:sp>
      <p:sp>
        <p:nvSpPr>
          <p:cNvPr id="13005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re 1"/>
          <p:cNvSpPr>
            <a:spLocks noGrp="1"/>
          </p:cNvSpPr>
          <p:nvPr>
            <p:ph type="title"/>
          </p:nvPr>
        </p:nvSpPr>
        <p:spPr/>
        <p:txBody>
          <a:bodyPr/>
          <a:lstStyle/>
          <a:p>
            <a:pPr eaLnBrk="1" hangingPunct="1"/>
            <a:r>
              <a:rPr lang="fr-FR" smtClean="0"/>
              <a:t>Importance des Processus et Procédures</a:t>
            </a:r>
          </a:p>
        </p:txBody>
      </p:sp>
      <p:sp>
        <p:nvSpPr>
          <p:cNvPr id="131075" name="Espace réservé du contenu 2"/>
          <p:cNvSpPr>
            <a:spLocks noGrp="1"/>
          </p:cNvSpPr>
          <p:nvPr>
            <p:ph idx="1"/>
          </p:nvPr>
        </p:nvSpPr>
        <p:spPr>
          <a:xfrm>
            <a:off x="427393" y="834726"/>
            <a:ext cx="8229600" cy="5060465"/>
          </a:xfrm>
        </p:spPr>
        <p:txBody>
          <a:bodyPr/>
          <a:lstStyle/>
          <a:p>
            <a:pPr algn="just" eaLnBrk="1" hangingPunct="1">
              <a:lnSpc>
                <a:spcPct val="150000"/>
              </a:lnSpc>
            </a:pPr>
            <a:r>
              <a:rPr lang="fr-FR" b="0" dirty="0" smtClean="0"/>
              <a:t>Les procédures permettent de :</a:t>
            </a:r>
          </a:p>
          <a:p>
            <a:pPr lvl="1" algn="just"/>
            <a:r>
              <a:rPr lang="fr-FR" b="1" dirty="0" smtClean="0">
                <a:solidFill>
                  <a:schemeClr val="tx2"/>
                </a:solidFill>
              </a:rPr>
              <a:t>Définir</a:t>
            </a:r>
            <a:r>
              <a:rPr lang="fr-FR" dirty="0" smtClean="0"/>
              <a:t> « qui doit faire quoi et comment ? » pour tous les cas d’usages</a:t>
            </a:r>
          </a:p>
          <a:p>
            <a:pPr lvl="1" algn="just"/>
            <a:r>
              <a:rPr lang="fr-FR" b="1" dirty="0" smtClean="0">
                <a:solidFill>
                  <a:schemeClr val="tx2"/>
                </a:solidFill>
              </a:rPr>
              <a:t>Savoir</a:t>
            </a:r>
            <a:r>
              <a:rPr lang="fr-FR" dirty="0" smtClean="0"/>
              <a:t> « qui a fait quoi, comment et quand ? »</a:t>
            </a:r>
          </a:p>
          <a:p>
            <a:pPr algn="just" eaLnBrk="1" hangingPunct="1">
              <a:lnSpc>
                <a:spcPct val="150000"/>
              </a:lnSpc>
            </a:pPr>
            <a:endParaRPr lang="fr-FR" b="0" dirty="0" smtClean="0"/>
          </a:p>
          <a:p>
            <a:pPr algn="just" eaLnBrk="1" hangingPunct="1">
              <a:lnSpc>
                <a:spcPct val="150000"/>
              </a:lnSpc>
            </a:pPr>
            <a:r>
              <a:rPr lang="fr-FR" b="0" dirty="0" smtClean="0"/>
              <a:t>Elles introduisent une infrastructure </a:t>
            </a:r>
            <a:r>
              <a:rPr lang="fr-FR" b="1" dirty="0" smtClean="0">
                <a:solidFill>
                  <a:schemeClr val="tx2"/>
                </a:solidFill>
              </a:rPr>
              <a:t>gérable</a:t>
            </a:r>
            <a:r>
              <a:rPr lang="fr-FR" b="0" dirty="0" smtClean="0"/>
              <a:t> et en accord avec la politique de sécurité de l’organisation.</a:t>
            </a:r>
          </a:p>
          <a:p>
            <a:pPr eaLnBrk="1" hangingPunct="1">
              <a:lnSpc>
                <a:spcPct val="150000"/>
              </a:lnSpc>
            </a:pPr>
            <a:endParaRPr lang="fr-FR" dirty="0" smtClean="0"/>
          </a:p>
          <a:p>
            <a:pPr eaLnBrk="1" hangingPunct="1">
              <a:lnSpc>
                <a:spcPct val="150000"/>
              </a:lnSpc>
            </a:pPr>
            <a:r>
              <a:rPr lang="fr-FR" dirty="0" smtClean="0"/>
              <a:t>Les procédures doivent être </a:t>
            </a:r>
            <a:r>
              <a:rPr lang="fr-FR" b="1" dirty="0" smtClean="0">
                <a:solidFill>
                  <a:schemeClr val="tx2"/>
                </a:solidFill>
              </a:rPr>
              <a:t>renforcés</a:t>
            </a:r>
            <a:r>
              <a:rPr lang="fr-FR" b="0" dirty="0" smtClean="0"/>
              <a:t> dans l’autorité d’enregistrement et par l’action des opérateurs.</a:t>
            </a:r>
          </a:p>
        </p:txBody>
      </p:sp>
      <p:sp>
        <p:nvSpPr>
          <p:cNvPr id="13107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re 1"/>
          <p:cNvSpPr>
            <a:spLocks noGrp="1"/>
          </p:cNvSpPr>
          <p:nvPr>
            <p:ph type="title"/>
          </p:nvPr>
        </p:nvSpPr>
        <p:spPr/>
        <p:txBody>
          <a:bodyPr/>
          <a:lstStyle/>
          <a:p>
            <a:pPr eaLnBrk="1" hangingPunct="1"/>
            <a:r>
              <a:rPr lang="fr-FR" smtClean="0"/>
              <a:t>Définition des procédures</a:t>
            </a:r>
          </a:p>
        </p:txBody>
      </p:sp>
      <p:sp>
        <p:nvSpPr>
          <p:cNvPr id="132100" name="Espace réservé du contenu 2"/>
          <p:cNvSpPr>
            <a:spLocks noGrp="1"/>
          </p:cNvSpPr>
          <p:nvPr>
            <p:ph idx="1"/>
          </p:nvPr>
        </p:nvSpPr>
        <p:spPr>
          <a:xfrm>
            <a:off x="455613" y="931863"/>
            <a:ext cx="8229600" cy="4841875"/>
          </a:xfrm>
        </p:spPr>
        <p:txBody>
          <a:bodyPr/>
          <a:lstStyle/>
          <a:p>
            <a:pPr eaLnBrk="1" hangingPunct="1"/>
            <a:r>
              <a:rPr lang="fr-FR" b="0" dirty="0" smtClean="0"/>
              <a:t>Procédures liées au cycle de vie des AC</a:t>
            </a:r>
          </a:p>
          <a:p>
            <a:pPr lvl="1" eaLnBrk="1" hangingPunct="1"/>
            <a:r>
              <a:rPr lang="fr-FR" b="0" dirty="0" smtClean="0"/>
              <a:t>Cérémonie des clés</a:t>
            </a:r>
          </a:p>
          <a:p>
            <a:pPr lvl="2" eaLnBrk="1" hangingPunct="1"/>
            <a:r>
              <a:rPr lang="fr-FR" dirty="0" smtClean="0"/>
              <a:t>Procédure de génération des bi-clés d’AC </a:t>
            </a:r>
          </a:p>
          <a:p>
            <a:pPr lvl="2" eaLnBrk="1" hangingPunct="1"/>
            <a:endParaRPr lang="fr-FR" dirty="0" smtClean="0"/>
          </a:p>
          <a:p>
            <a:pPr lvl="1" eaLnBrk="1" hangingPunct="1"/>
            <a:r>
              <a:rPr lang="fr-FR" b="0" dirty="0" smtClean="0"/>
              <a:t>Cérémonie d’Initialisation</a:t>
            </a:r>
          </a:p>
          <a:p>
            <a:pPr lvl="2" eaLnBrk="1" hangingPunct="1"/>
            <a:r>
              <a:rPr lang="fr-FR" dirty="0" smtClean="0"/>
              <a:t>Procédure d’insertion des bi-clés dans l’IGC</a:t>
            </a:r>
          </a:p>
          <a:p>
            <a:pPr lvl="2" eaLnBrk="1" hangingPunct="1"/>
            <a:endParaRPr lang="fr-FR" dirty="0" smtClean="0"/>
          </a:p>
          <a:p>
            <a:pPr lvl="1" eaLnBrk="1" hangingPunct="1"/>
            <a:r>
              <a:rPr lang="fr-FR" b="0" dirty="0" smtClean="0"/>
              <a:t>Procédure en cas de compromission</a:t>
            </a:r>
          </a:p>
          <a:p>
            <a:pPr lvl="2" eaLnBrk="1" hangingPunct="1"/>
            <a:r>
              <a:rPr lang="fr-FR" dirty="0" smtClean="0"/>
              <a:t>Quelles sont les actions à mener en cas de compromission des bi-clés d’AC ?</a:t>
            </a:r>
          </a:p>
          <a:p>
            <a:pPr lvl="2" eaLnBrk="1" hangingPunct="1"/>
            <a:endParaRPr lang="fr-FR" dirty="0" smtClean="0"/>
          </a:p>
          <a:p>
            <a:pPr lvl="1" eaLnBrk="1" hangingPunct="1"/>
            <a:r>
              <a:rPr lang="fr-FR" b="0" dirty="0" smtClean="0"/>
              <a:t>Gestion et protection des secrets</a:t>
            </a:r>
          </a:p>
          <a:p>
            <a:pPr lvl="2" eaLnBrk="1" hangingPunct="1"/>
            <a:r>
              <a:rPr lang="fr-FR" dirty="0" smtClean="0"/>
              <a:t>Quels sont les éléments secrets de l’IGC et qui en est responsable ?</a:t>
            </a:r>
          </a:p>
          <a:p>
            <a:pPr lvl="1" eaLnBrk="1" hangingPunct="1"/>
            <a:endParaRPr lang="fr-FR" dirty="0" smtClean="0"/>
          </a:p>
        </p:txBody>
      </p:sp>
      <p:sp>
        <p:nvSpPr>
          <p:cNvPr id="132099"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re 1"/>
          <p:cNvSpPr>
            <a:spLocks noGrp="1"/>
          </p:cNvSpPr>
          <p:nvPr>
            <p:ph type="title"/>
          </p:nvPr>
        </p:nvSpPr>
        <p:spPr/>
        <p:txBody>
          <a:bodyPr/>
          <a:lstStyle/>
          <a:p>
            <a:pPr eaLnBrk="1" hangingPunct="1"/>
            <a:r>
              <a:rPr lang="fr-FR" smtClean="0"/>
              <a:t>Définition des procédures</a:t>
            </a:r>
          </a:p>
        </p:txBody>
      </p:sp>
      <p:sp>
        <p:nvSpPr>
          <p:cNvPr id="133123" name="Espace réservé du contenu 2"/>
          <p:cNvSpPr>
            <a:spLocks noGrp="1"/>
          </p:cNvSpPr>
          <p:nvPr>
            <p:ph idx="1"/>
          </p:nvPr>
        </p:nvSpPr>
        <p:spPr>
          <a:xfrm>
            <a:off x="466725" y="920750"/>
            <a:ext cx="8229600" cy="5532438"/>
          </a:xfrm>
        </p:spPr>
        <p:txBody>
          <a:bodyPr/>
          <a:lstStyle/>
          <a:p>
            <a:pPr eaLnBrk="1" hangingPunct="1"/>
            <a:r>
              <a:rPr lang="fr-FR" b="0" dirty="0" smtClean="0"/>
              <a:t>Procédures liées à la gestion des certificats utilisateurs</a:t>
            </a:r>
          </a:p>
          <a:p>
            <a:pPr lvl="1" eaLnBrk="1" hangingPunct="1"/>
            <a:r>
              <a:rPr lang="fr-FR" b="0" dirty="0" smtClean="0"/>
              <a:t>Demande de certificat</a:t>
            </a:r>
          </a:p>
          <a:p>
            <a:pPr lvl="2" eaLnBrk="1" hangingPunct="1"/>
            <a:r>
              <a:rPr lang="fr-FR" dirty="0" smtClean="0"/>
              <a:t>Éléments nécessaires en entrée, interlocuteurs et validateurs </a:t>
            </a:r>
          </a:p>
          <a:p>
            <a:pPr lvl="2" eaLnBrk="1" hangingPunct="1"/>
            <a:endParaRPr lang="fr-FR" dirty="0" smtClean="0"/>
          </a:p>
          <a:p>
            <a:pPr lvl="1" eaLnBrk="1" hangingPunct="1"/>
            <a:r>
              <a:rPr lang="fr-FR" b="0" dirty="0" smtClean="0"/>
              <a:t>Révocation de certificat</a:t>
            </a:r>
          </a:p>
          <a:p>
            <a:pPr lvl="2"/>
            <a:r>
              <a:rPr lang="fr-FR" dirty="0" smtClean="0"/>
              <a:t>Éléments nécessaires en entrée, interlocuteurs et validateurs </a:t>
            </a:r>
          </a:p>
          <a:p>
            <a:pPr lvl="2" eaLnBrk="1" hangingPunct="1"/>
            <a:endParaRPr lang="fr-FR" dirty="0" smtClean="0"/>
          </a:p>
          <a:p>
            <a:pPr lvl="1" eaLnBrk="1" hangingPunct="1"/>
            <a:r>
              <a:rPr lang="fr-FR" b="0" dirty="0" smtClean="0"/>
              <a:t>Renouvellement de certificat</a:t>
            </a:r>
          </a:p>
          <a:p>
            <a:pPr lvl="2"/>
            <a:r>
              <a:rPr lang="fr-FR" dirty="0" smtClean="0"/>
              <a:t>Éléments nécessaires en entrée, interlocuteurs et validateurs </a:t>
            </a:r>
          </a:p>
          <a:p>
            <a:pPr lvl="2" eaLnBrk="1" hangingPunct="1"/>
            <a:endParaRPr lang="fr-FR" dirty="0" smtClean="0"/>
          </a:p>
          <a:p>
            <a:pPr lvl="1" eaLnBrk="1" hangingPunct="1"/>
            <a:r>
              <a:rPr lang="fr-FR" b="0" dirty="0" smtClean="0"/>
              <a:t>Génération des bi-clés</a:t>
            </a:r>
          </a:p>
          <a:p>
            <a:pPr lvl="2" eaLnBrk="1" hangingPunct="1"/>
            <a:r>
              <a:rPr lang="fr-FR" dirty="0" smtClean="0"/>
              <a:t>Génération des clés et moyens cryptographiques associés</a:t>
            </a:r>
          </a:p>
        </p:txBody>
      </p:sp>
      <p:sp>
        <p:nvSpPr>
          <p:cNvPr id="13312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54"/>
          <p:cNvSpPr>
            <a:spLocks noGrp="1" noChangeArrowheads="1"/>
          </p:cNvSpPr>
          <p:nvPr>
            <p:ph type="title"/>
          </p:nvPr>
        </p:nvSpPr>
        <p:spPr>
          <a:xfrm>
            <a:off x="432000" y="180000"/>
            <a:ext cx="8512175" cy="1143000"/>
          </a:xfrm>
        </p:spPr>
        <p:txBody>
          <a:bodyPr/>
          <a:lstStyle/>
          <a:p>
            <a:pPr>
              <a:tabLst>
                <a:tab pos="3903663" algn="l"/>
              </a:tabLst>
            </a:pPr>
            <a:r>
              <a:rPr lang="fr-FR" dirty="0"/>
              <a:t>Qui délivre les certificats X509 ?</a:t>
            </a:r>
            <a:endParaRPr lang="fr-FR" dirty="0" smtClean="0"/>
          </a:p>
        </p:txBody>
      </p:sp>
      <p:sp>
        <p:nvSpPr>
          <p:cNvPr id="60421" name="Rectangle 12"/>
          <p:cNvSpPr>
            <a:spLocks noGrp="1" noChangeArrowheads="1"/>
          </p:cNvSpPr>
          <p:nvPr>
            <p:ph idx="1"/>
          </p:nvPr>
        </p:nvSpPr>
        <p:spPr>
          <a:xfrm>
            <a:off x="516890" y="1621155"/>
            <a:ext cx="8283575" cy="3633597"/>
          </a:xfrm>
        </p:spPr>
        <p:txBody>
          <a:bodyPr/>
          <a:lstStyle/>
          <a:p>
            <a:pPr marL="182563" indent="-182563" algn="just"/>
            <a:r>
              <a:rPr lang="fr-FR" dirty="0" smtClean="0"/>
              <a:t>Comment </a:t>
            </a:r>
            <a:r>
              <a:rPr lang="fr-FR" dirty="0"/>
              <a:t>être sûr qu’une clé publique reçue provient bien de l’expéditeur annoncé ?</a:t>
            </a:r>
          </a:p>
          <a:p>
            <a:pPr marL="756000" lvl="1" indent="-288000" algn="just"/>
            <a:endParaRPr lang="fr-FR" b="0" dirty="0" smtClean="0"/>
          </a:p>
          <a:p>
            <a:pPr marL="180000" indent="-180000" algn="just" eaLnBrk="1" hangingPunct="1"/>
            <a:r>
              <a:rPr lang="fr-FR" b="0" dirty="0" smtClean="0"/>
              <a:t>Comment être sûr qu’une </a:t>
            </a:r>
            <a:r>
              <a:rPr lang="fr-FR" b="1" dirty="0" smtClean="0">
                <a:solidFill>
                  <a:schemeClr val="tx2"/>
                </a:solidFill>
              </a:rPr>
              <a:t>clé</a:t>
            </a:r>
            <a:r>
              <a:rPr lang="fr-FR" b="0" dirty="0" smtClean="0">
                <a:solidFill>
                  <a:schemeClr val="tx2"/>
                </a:solidFill>
              </a:rPr>
              <a:t> </a:t>
            </a:r>
            <a:r>
              <a:rPr lang="fr-FR" b="0" dirty="0" smtClean="0"/>
              <a:t>n’a pas été </a:t>
            </a:r>
            <a:r>
              <a:rPr lang="fr-FR" b="1" dirty="0" smtClean="0">
                <a:solidFill>
                  <a:schemeClr val="tx2"/>
                </a:solidFill>
              </a:rPr>
              <a:t>volée</a:t>
            </a:r>
            <a:r>
              <a:rPr lang="fr-FR" b="0" dirty="0" smtClean="0">
                <a:solidFill>
                  <a:schemeClr val="tx2"/>
                </a:solidFill>
              </a:rPr>
              <a:t> </a:t>
            </a:r>
            <a:r>
              <a:rPr lang="fr-FR" b="0" dirty="0" smtClean="0"/>
              <a:t>?</a:t>
            </a:r>
          </a:p>
          <a:p>
            <a:pPr marL="180000" indent="-180000" algn="just" eaLnBrk="1" hangingPunct="1"/>
            <a:endParaRPr lang="fr-FR" dirty="0"/>
          </a:p>
          <a:p>
            <a:pPr marL="180000" indent="-180000" algn="just"/>
            <a:r>
              <a:rPr lang="fr-FR" dirty="0"/>
              <a:t>Est-ce que cette clé présente des vulnérabilités ? </a:t>
            </a:r>
            <a:endParaRPr lang="fr-FR" dirty="0" smtClean="0"/>
          </a:p>
          <a:p>
            <a:pPr marL="180000" indent="-180000" algn="just"/>
            <a:endParaRPr lang="fr-FR" dirty="0"/>
          </a:p>
          <a:p>
            <a:pPr marL="180000" indent="-180000" algn="just"/>
            <a:r>
              <a:rPr lang="fr-FR" dirty="0" smtClean="0"/>
              <a:t>Est-ce </a:t>
            </a:r>
            <a:r>
              <a:rPr lang="fr-FR" b="0" dirty="0" smtClean="0"/>
              <a:t>que je peux avoir </a:t>
            </a:r>
            <a:r>
              <a:rPr lang="fr-FR" b="1" dirty="0">
                <a:solidFill>
                  <a:schemeClr val="tx2"/>
                </a:solidFill>
              </a:rPr>
              <a:t>confiance</a:t>
            </a:r>
            <a:r>
              <a:rPr lang="fr-FR" b="0" dirty="0" smtClean="0"/>
              <a:t> dans cette clé publique ?</a:t>
            </a:r>
          </a:p>
          <a:p>
            <a:pPr marL="180000" indent="-180000" algn="just" eaLnBrk="1" hangingPunct="1"/>
            <a:endParaRPr lang="fr-FR" dirty="0"/>
          </a:p>
          <a:p>
            <a:pPr marL="180000" indent="-180000" algn="just" eaLnBrk="1" hangingPunct="1"/>
            <a:endParaRPr lang="fr-FR" b="0" dirty="0" smtClean="0"/>
          </a:p>
        </p:txBody>
      </p:sp>
      <p:sp>
        <p:nvSpPr>
          <p:cNvPr id="60420" name="Espace réservé du pied de page 3"/>
          <p:cNvSpPr txBox="1">
            <a:spLocks/>
          </p:cNvSpPr>
          <p:nvPr/>
        </p:nvSpPr>
        <p:spPr bwMode="auto">
          <a:xfrm>
            <a:off x="1620838" y="6319838"/>
            <a:ext cx="4559300" cy="476250"/>
          </a:xfrm>
          <a:prstGeom prst="rect">
            <a:avLst/>
          </a:prstGeom>
          <a:noFill/>
          <a:ln w="9525">
            <a:noFill/>
            <a:miter lim="800000"/>
            <a:headEnd/>
            <a:tailEnd/>
          </a:ln>
        </p:spPr>
        <p:txBody>
          <a:bodyPr anchor="b"/>
          <a:lstStyle/>
          <a:p>
            <a:r>
              <a:rPr lang="fr-FR" sz="1200">
                <a:solidFill>
                  <a:srgbClr val="EAEAEA"/>
                </a:solidFill>
              </a:rPr>
              <a:t>PKI</a:t>
            </a:r>
          </a:p>
        </p:txBody>
      </p:sp>
      <p:sp>
        <p:nvSpPr>
          <p:cNvPr id="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extLst>
      <p:ext uri="{BB962C8B-B14F-4D97-AF65-F5344CB8AC3E}">
        <p14:creationId xmlns:p14="http://schemas.microsoft.com/office/powerpoint/2010/main" val="65550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re 1"/>
          <p:cNvSpPr>
            <a:spLocks noGrp="1"/>
          </p:cNvSpPr>
          <p:nvPr>
            <p:ph type="title"/>
          </p:nvPr>
        </p:nvSpPr>
        <p:spPr/>
        <p:txBody>
          <a:bodyPr/>
          <a:lstStyle/>
          <a:p>
            <a:pPr eaLnBrk="1" hangingPunct="1"/>
            <a:r>
              <a:rPr lang="fr-FR" smtClean="0"/>
              <a:t>Définition des procédures</a:t>
            </a:r>
          </a:p>
        </p:txBody>
      </p:sp>
      <p:sp>
        <p:nvSpPr>
          <p:cNvPr id="134147" name="Espace réservé du contenu 2"/>
          <p:cNvSpPr>
            <a:spLocks noGrp="1"/>
          </p:cNvSpPr>
          <p:nvPr>
            <p:ph idx="1"/>
          </p:nvPr>
        </p:nvSpPr>
        <p:spPr>
          <a:xfrm>
            <a:off x="455613" y="931863"/>
            <a:ext cx="8229600" cy="4841875"/>
          </a:xfrm>
        </p:spPr>
        <p:txBody>
          <a:bodyPr/>
          <a:lstStyle/>
          <a:p>
            <a:pPr eaLnBrk="1" hangingPunct="1"/>
            <a:r>
              <a:rPr lang="fr-FR" b="0" dirty="0" smtClean="0"/>
              <a:t>Procédures liées à l’exploitation de l’IGC</a:t>
            </a:r>
          </a:p>
          <a:p>
            <a:pPr lvl="1" eaLnBrk="1" hangingPunct="1"/>
            <a:r>
              <a:rPr lang="fr-FR" b="0" dirty="0" smtClean="0"/>
              <a:t>Mise à jour de l’IGC</a:t>
            </a:r>
          </a:p>
          <a:p>
            <a:pPr lvl="2" eaLnBrk="1" hangingPunct="1"/>
            <a:r>
              <a:rPr lang="fr-FR" dirty="0" smtClean="0"/>
              <a:t>Processus de mise à jour, correctifs de sécurité</a:t>
            </a:r>
          </a:p>
          <a:p>
            <a:pPr lvl="2" eaLnBrk="1" hangingPunct="1">
              <a:buNone/>
            </a:pPr>
            <a:r>
              <a:rPr lang="fr-FR" dirty="0" smtClean="0"/>
              <a:t> </a:t>
            </a:r>
          </a:p>
          <a:p>
            <a:pPr lvl="1" eaLnBrk="1" hangingPunct="1"/>
            <a:r>
              <a:rPr lang="fr-FR" b="0" dirty="0" smtClean="0"/>
              <a:t>Sauvegarde / restauration</a:t>
            </a:r>
          </a:p>
          <a:p>
            <a:pPr lvl="2" eaLnBrk="1" hangingPunct="1"/>
            <a:r>
              <a:rPr lang="fr-FR" dirty="0" smtClean="0"/>
              <a:t>Comment et avec quel niveau de sécurité est sauvegardé l’IGC ?</a:t>
            </a:r>
          </a:p>
          <a:p>
            <a:pPr lvl="2" eaLnBrk="1" hangingPunct="1"/>
            <a:endParaRPr lang="fr-FR" dirty="0" smtClean="0"/>
          </a:p>
          <a:p>
            <a:pPr lvl="1" eaLnBrk="1" hangingPunct="1"/>
            <a:r>
              <a:rPr lang="fr-FR" b="0" dirty="0" smtClean="0"/>
              <a:t>Plan de continuité d’activité</a:t>
            </a:r>
          </a:p>
          <a:p>
            <a:pPr lvl="2" eaLnBrk="1" hangingPunct="1"/>
            <a:r>
              <a:rPr lang="fr-FR" dirty="0" smtClean="0"/>
              <a:t>Comment revenir en conditions opérationnelles après un sinistre ?</a:t>
            </a:r>
          </a:p>
          <a:p>
            <a:pPr lvl="2" eaLnBrk="1" hangingPunct="1"/>
            <a:endParaRPr lang="fr-FR" dirty="0" smtClean="0"/>
          </a:p>
          <a:p>
            <a:pPr lvl="1" eaLnBrk="1" hangingPunct="1"/>
            <a:r>
              <a:rPr lang="fr-FR" b="0" dirty="0" smtClean="0"/>
              <a:t>Audits et contrôles</a:t>
            </a:r>
          </a:p>
          <a:p>
            <a:pPr lvl="2" eaLnBrk="1" hangingPunct="1"/>
            <a:r>
              <a:rPr lang="fr-FR" dirty="0" smtClean="0"/>
              <a:t>Quels sont les éléments essentiels à contrôler, comment et avec quelle fréquence effectuer ces contrôles ?</a:t>
            </a:r>
          </a:p>
          <a:p>
            <a:pPr lvl="1" eaLnBrk="1" hangingPunct="1"/>
            <a:endParaRPr lang="fr-FR" dirty="0" smtClean="0"/>
          </a:p>
        </p:txBody>
      </p:sp>
      <p:sp>
        <p:nvSpPr>
          <p:cNvPr id="134148"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re 1"/>
          <p:cNvSpPr>
            <a:spLocks noGrp="1"/>
          </p:cNvSpPr>
          <p:nvPr>
            <p:ph type="title"/>
          </p:nvPr>
        </p:nvSpPr>
        <p:spPr/>
        <p:txBody>
          <a:bodyPr/>
          <a:lstStyle/>
          <a:p>
            <a:pPr eaLnBrk="1" hangingPunct="1"/>
            <a:r>
              <a:rPr lang="fr-FR" smtClean="0"/>
              <a:t>Définition des rôles</a:t>
            </a:r>
          </a:p>
        </p:txBody>
      </p:sp>
      <p:sp>
        <p:nvSpPr>
          <p:cNvPr id="135171" name="Espace réservé du contenu 2"/>
          <p:cNvSpPr>
            <a:spLocks noGrp="1"/>
          </p:cNvSpPr>
          <p:nvPr>
            <p:ph idx="1"/>
          </p:nvPr>
        </p:nvSpPr>
        <p:spPr>
          <a:xfrm>
            <a:off x="467772" y="1420027"/>
            <a:ext cx="8229600" cy="3795067"/>
          </a:xfrm>
        </p:spPr>
        <p:txBody>
          <a:bodyPr/>
          <a:lstStyle/>
          <a:p>
            <a:pPr eaLnBrk="1" hangingPunct="1"/>
            <a:r>
              <a:rPr lang="fr-FR" b="0" dirty="0" smtClean="0"/>
              <a:t>Une IGC nécessite la </a:t>
            </a:r>
            <a:r>
              <a:rPr lang="fr-FR" dirty="0" smtClean="0">
                <a:solidFill>
                  <a:schemeClr val="tx2"/>
                </a:solidFill>
              </a:rPr>
              <a:t>définition</a:t>
            </a:r>
            <a:r>
              <a:rPr lang="fr-FR" dirty="0"/>
              <a:t> </a:t>
            </a:r>
            <a:r>
              <a:rPr lang="fr-FR" dirty="0" smtClean="0"/>
              <a:t>et</a:t>
            </a:r>
            <a:r>
              <a:rPr lang="fr-FR" b="0" dirty="0" smtClean="0"/>
              <a:t> l’</a:t>
            </a:r>
            <a:r>
              <a:rPr lang="fr-FR" dirty="0" smtClean="0">
                <a:solidFill>
                  <a:schemeClr val="tx2"/>
                </a:solidFill>
              </a:rPr>
              <a:t>attribution</a:t>
            </a:r>
            <a:r>
              <a:rPr lang="fr-FR" b="0" dirty="0" smtClean="0"/>
              <a:t> (</a:t>
            </a:r>
            <a:r>
              <a:rPr lang="fr-FR" b="0" dirty="0" smtClean="0">
                <a:solidFill>
                  <a:schemeClr val="tx2"/>
                </a:solidFill>
              </a:rPr>
              <a:t>droits</a:t>
            </a:r>
            <a:r>
              <a:rPr lang="fr-FR" b="0" dirty="0" smtClean="0"/>
              <a:t> &amp; </a:t>
            </a:r>
            <a:r>
              <a:rPr lang="fr-FR" dirty="0" smtClean="0">
                <a:solidFill>
                  <a:schemeClr val="tx2"/>
                </a:solidFill>
              </a:rPr>
              <a:t>devoirs</a:t>
            </a:r>
            <a:r>
              <a:rPr lang="fr-FR" dirty="0" smtClean="0"/>
              <a:t>)</a:t>
            </a:r>
            <a:r>
              <a:rPr lang="fr-FR" b="0" dirty="0" smtClean="0"/>
              <a:t> de ces rôles :</a:t>
            </a:r>
          </a:p>
          <a:p>
            <a:pPr lvl="1" eaLnBrk="1" hangingPunct="1"/>
            <a:r>
              <a:rPr lang="fr-FR" b="0" dirty="0" smtClean="0"/>
              <a:t>Porteur de secret (DS)</a:t>
            </a:r>
          </a:p>
          <a:p>
            <a:pPr lvl="1" eaLnBrk="1" hangingPunct="1"/>
            <a:r>
              <a:rPr lang="fr-FR" b="0" dirty="0" smtClean="0"/>
              <a:t>Opérateur de certification (OC)</a:t>
            </a:r>
          </a:p>
          <a:p>
            <a:pPr lvl="1" eaLnBrk="1" hangingPunct="1"/>
            <a:r>
              <a:rPr lang="fr-FR" b="0" dirty="0" smtClean="0"/>
              <a:t>PKI Security </a:t>
            </a:r>
            <a:r>
              <a:rPr lang="fr-FR" b="0" dirty="0" err="1" smtClean="0"/>
              <a:t>Officer</a:t>
            </a:r>
            <a:r>
              <a:rPr lang="fr-FR" b="0" dirty="0" smtClean="0"/>
              <a:t> (PKI-SO)</a:t>
            </a:r>
          </a:p>
          <a:p>
            <a:pPr lvl="1" eaLnBrk="1" hangingPunct="1"/>
            <a:r>
              <a:rPr lang="fr-FR" b="0" dirty="0" smtClean="0"/>
              <a:t>Opérateur d’AE (OAE)</a:t>
            </a:r>
          </a:p>
          <a:p>
            <a:pPr lvl="1" eaLnBrk="1" hangingPunct="1"/>
            <a:r>
              <a:rPr lang="fr-FR" b="0" dirty="0" smtClean="0"/>
              <a:t>Administrateur / Exploitant</a:t>
            </a:r>
          </a:p>
          <a:p>
            <a:pPr lvl="1" eaLnBrk="1" hangingPunct="1"/>
            <a:r>
              <a:rPr lang="fr-FR" b="0" dirty="0" smtClean="0"/>
              <a:t>Opérateur du support</a:t>
            </a:r>
          </a:p>
          <a:p>
            <a:pPr lvl="1" eaLnBrk="1" hangingPunct="1"/>
            <a:r>
              <a:rPr lang="fr-FR" b="0" dirty="0" smtClean="0"/>
              <a:t>Auditeur / contrôleur</a:t>
            </a:r>
          </a:p>
          <a:p>
            <a:pPr lvl="1" eaLnBrk="1" hangingPunct="1"/>
            <a:r>
              <a:rPr lang="fr-FR" b="0" dirty="0" smtClean="0"/>
              <a:t>Autorité de Gouvernance (AG)</a:t>
            </a:r>
          </a:p>
          <a:p>
            <a:pPr lvl="1" eaLnBrk="1" hangingPunct="1"/>
            <a:r>
              <a:rPr lang="fr-FR" b="0" dirty="0" smtClean="0"/>
              <a:t>Détenteurs de certificats &amp; demandeurs</a:t>
            </a:r>
          </a:p>
        </p:txBody>
      </p:sp>
      <p:sp>
        <p:nvSpPr>
          <p:cNvPr id="13517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Titre 1"/>
          <p:cNvSpPr>
            <a:spLocks noGrp="1"/>
          </p:cNvSpPr>
          <p:nvPr>
            <p:ph type="title"/>
          </p:nvPr>
        </p:nvSpPr>
        <p:spPr/>
        <p:txBody>
          <a:bodyPr/>
          <a:lstStyle/>
          <a:p>
            <a:pPr eaLnBrk="1" hangingPunct="1"/>
            <a:r>
              <a:rPr lang="fr-FR" smtClean="0"/>
              <a:t>Définition des rôles</a:t>
            </a:r>
          </a:p>
        </p:txBody>
      </p:sp>
      <p:sp>
        <p:nvSpPr>
          <p:cNvPr id="13619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136194" name="ZoneTexte 47"/>
          <p:cNvSpPr txBox="1">
            <a:spLocks noChangeArrowheads="1"/>
          </p:cNvSpPr>
          <p:nvPr/>
        </p:nvSpPr>
        <p:spPr bwMode="auto">
          <a:xfrm>
            <a:off x="5246688" y="4273550"/>
            <a:ext cx="1695450" cy="400050"/>
          </a:xfrm>
          <a:prstGeom prst="rect">
            <a:avLst/>
          </a:prstGeom>
          <a:noFill/>
          <a:ln w="9525">
            <a:noFill/>
            <a:miter lim="800000"/>
            <a:headEnd/>
            <a:tailEnd/>
          </a:ln>
        </p:spPr>
        <p:txBody>
          <a:bodyPr>
            <a:spAutoFit/>
          </a:bodyPr>
          <a:lstStyle/>
          <a:p>
            <a:pPr algn="ctr"/>
            <a:r>
              <a:rPr lang="fr-FR" dirty="0" smtClean="0">
                <a:solidFill>
                  <a:schemeClr val="tx2"/>
                </a:solidFill>
              </a:rPr>
              <a:t>Délivre</a:t>
            </a:r>
            <a:endParaRPr lang="fr-FR" dirty="0">
              <a:solidFill>
                <a:schemeClr val="tx2"/>
              </a:solidFill>
            </a:endParaRPr>
          </a:p>
        </p:txBody>
      </p:sp>
      <p:sp>
        <p:nvSpPr>
          <p:cNvPr id="136198" name="ZoneTexte 5"/>
          <p:cNvSpPr txBox="1">
            <a:spLocks noChangeArrowheads="1"/>
          </p:cNvSpPr>
          <p:nvPr/>
        </p:nvSpPr>
        <p:spPr bwMode="auto">
          <a:xfrm>
            <a:off x="4194586" y="2444750"/>
            <a:ext cx="1009650" cy="396875"/>
          </a:xfrm>
          <a:prstGeom prst="rect">
            <a:avLst/>
          </a:prstGeom>
          <a:noFill/>
          <a:ln w="9525">
            <a:noFill/>
            <a:miter lim="800000"/>
            <a:headEnd/>
            <a:tailEnd/>
          </a:ln>
        </p:spPr>
        <p:txBody>
          <a:bodyPr wrap="none">
            <a:spAutoFit/>
          </a:bodyPr>
          <a:lstStyle/>
          <a:p>
            <a:r>
              <a:rPr lang="fr-FR" b="1" dirty="0"/>
              <a:t>PKI-SO</a:t>
            </a:r>
          </a:p>
        </p:txBody>
      </p:sp>
      <p:pic>
        <p:nvPicPr>
          <p:cNvPr id="136199" name="Picture 126" descr="Help 2"/>
          <p:cNvPicPr>
            <a:picLocks noChangeAspect="1" noChangeArrowheads="1"/>
          </p:cNvPicPr>
          <p:nvPr/>
        </p:nvPicPr>
        <p:blipFill>
          <a:blip r:embed="rId2" cstate="print"/>
          <a:srcRect/>
          <a:stretch>
            <a:fillRect/>
          </a:stretch>
        </p:blipFill>
        <p:spPr bwMode="auto">
          <a:xfrm>
            <a:off x="7050088" y="1098550"/>
            <a:ext cx="795337" cy="1044575"/>
          </a:xfrm>
          <a:prstGeom prst="rect">
            <a:avLst/>
          </a:prstGeom>
          <a:noFill/>
          <a:ln w="9525">
            <a:noFill/>
            <a:miter lim="800000"/>
            <a:headEnd/>
            <a:tailEnd/>
          </a:ln>
        </p:spPr>
      </p:pic>
      <p:sp>
        <p:nvSpPr>
          <p:cNvPr id="136200" name="ZoneTexte 7"/>
          <p:cNvSpPr txBox="1">
            <a:spLocks noChangeArrowheads="1"/>
          </p:cNvSpPr>
          <p:nvPr/>
        </p:nvSpPr>
        <p:spPr bwMode="auto">
          <a:xfrm>
            <a:off x="7169150" y="2246313"/>
            <a:ext cx="495300" cy="396875"/>
          </a:xfrm>
          <a:prstGeom prst="rect">
            <a:avLst/>
          </a:prstGeom>
          <a:noFill/>
          <a:ln w="9525">
            <a:noFill/>
            <a:miter lim="800000"/>
            <a:headEnd/>
            <a:tailEnd/>
          </a:ln>
        </p:spPr>
        <p:txBody>
          <a:bodyPr wrap="none">
            <a:spAutoFit/>
          </a:bodyPr>
          <a:lstStyle/>
          <a:p>
            <a:r>
              <a:rPr lang="fr-FR" b="1"/>
              <a:t>AE</a:t>
            </a:r>
          </a:p>
        </p:txBody>
      </p:sp>
      <p:cxnSp>
        <p:nvCxnSpPr>
          <p:cNvPr id="10" name="Connecteur droit avec flèche 9"/>
          <p:cNvCxnSpPr/>
          <p:nvPr/>
        </p:nvCxnSpPr>
        <p:spPr>
          <a:xfrm>
            <a:off x="5321300" y="1897063"/>
            <a:ext cx="1555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2428875" y="1922463"/>
            <a:ext cx="1555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6203" name="Picture 176" descr="E:\RNVN8938\Documents\Recherches\icones\administrator (1).png"/>
          <p:cNvPicPr>
            <a:picLocks noChangeAspect="1" noChangeArrowheads="1"/>
          </p:cNvPicPr>
          <p:nvPr/>
        </p:nvPicPr>
        <p:blipFill>
          <a:blip r:embed="rId3" cstate="print"/>
          <a:srcRect/>
          <a:stretch>
            <a:fillRect/>
          </a:stretch>
        </p:blipFill>
        <p:spPr bwMode="auto">
          <a:xfrm>
            <a:off x="1212850" y="1166813"/>
            <a:ext cx="1219200" cy="1219200"/>
          </a:xfrm>
          <a:prstGeom prst="rect">
            <a:avLst/>
          </a:prstGeom>
          <a:noFill/>
          <a:ln w="9525">
            <a:noFill/>
            <a:miter lim="800000"/>
            <a:headEnd/>
            <a:tailEnd/>
          </a:ln>
        </p:spPr>
      </p:pic>
      <p:sp>
        <p:nvSpPr>
          <p:cNvPr id="136204" name="ZoneTexte 17"/>
          <p:cNvSpPr txBox="1">
            <a:spLocks noChangeArrowheads="1"/>
          </p:cNvSpPr>
          <p:nvPr/>
        </p:nvSpPr>
        <p:spPr bwMode="auto">
          <a:xfrm>
            <a:off x="1524000" y="2506663"/>
            <a:ext cx="533400" cy="396875"/>
          </a:xfrm>
          <a:prstGeom prst="rect">
            <a:avLst/>
          </a:prstGeom>
          <a:noFill/>
          <a:ln w="9525">
            <a:noFill/>
            <a:miter lim="800000"/>
            <a:headEnd/>
            <a:tailEnd/>
          </a:ln>
        </p:spPr>
        <p:txBody>
          <a:bodyPr wrap="none">
            <a:spAutoFit/>
          </a:bodyPr>
          <a:lstStyle/>
          <a:p>
            <a:r>
              <a:rPr lang="fr-FR" b="1"/>
              <a:t>AG</a:t>
            </a:r>
          </a:p>
        </p:txBody>
      </p:sp>
      <p:pic>
        <p:nvPicPr>
          <p:cNvPr id="136205" name="Picture 92" descr="SCIFI_Folder_128x128"/>
          <p:cNvPicPr>
            <a:picLocks noChangeAspect="1" noChangeArrowheads="1"/>
          </p:cNvPicPr>
          <p:nvPr/>
        </p:nvPicPr>
        <p:blipFill>
          <a:blip r:embed="rId4" cstate="print"/>
          <a:srcRect/>
          <a:stretch>
            <a:fillRect/>
          </a:stretch>
        </p:blipFill>
        <p:spPr bwMode="auto">
          <a:xfrm>
            <a:off x="1154113" y="3787775"/>
            <a:ext cx="1147762" cy="1506538"/>
          </a:xfrm>
          <a:prstGeom prst="rect">
            <a:avLst/>
          </a:prstGeom>
          <a:noFill/>
          <a:ln w="9525">
            <a:noFill/>
            <a:miter lim="800000"/>
            <a:headEnd/>
            <a:tailEnd/>
          </a:ln>
        </p:spPr>
      </p:pic>
      <p:cxnSp>
        <p:nvCxnSpPr>
          <p:cNvPr id="21" name="Connecteur droit avec flèche 20"/>
          <p:cNvCxnSpPr>
            <a:endCxn id="19" idx="0"/>
          </p:cNvCxnSpPr>
          <p:nvPr/>
        </p:nvCxnSpPr>
        <p:spPr>
          <a:xfrm flipH="1">
            <a:off x="1728788" y="2957513"/>
            <a:ext cx="0" cy="830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207" name="ZoneTexte 21"/>
          <p:cNvSpPr txBox="1">
            <a:spLocks noChangeArrowheads="1"/>
          </p:cNvSpPr>
          <p:nvPr/>
        </p:nvSpPr>
        <p:spPr bwMode="auto">
          <a:xfrm>
            <a:off x="1150938" y="5207000"/>
            <a:ext cx="1122362" cy="396875"/>
          </a:xfrm>
          <a:prstGeom prst="rect">
            <a:avLst/>
          </a:prstGeom>
          <a:noFill/>
          <a:ln w="9525">
            <a:noFill/>
            <a:miter lim="800000"/>
            <a:headEnd/>
            <a:tailEnd/>
          </a:ln>
        </p:spPr>
        <p:txBody>
          <a:bodyPr wrap="none">
            <a:spAutoFit/>
          </a:bodyPr>
          <a:lstStyle/>
          <a:p>
            <a:r>
              <a:rPr lang="fr-FR" b="1"/>
              <a:t>PC/DPC</a:t>
            </a:r>
          </a:p>
        </p:txBody>
      </p:sp>
      <p:pic>
        <p:nvPicPr>
          <p:cNvPr id="136208" name="Picture 4" descr="E:\RNVN8938\Documents\Recherches\icones\application-pgp-signature.png"/>
          <p:cNvPicPr>
            <a:picLocks noChangeAspect="1" noChangeArrowheads="1"/>
          </p:cNvPicPr>
          <p:nvPr/>
        </p:nvPicPr>
        <p:blipFill>
          <a:blip r:embed="rId5" cstate="print"/>
          <a:srcRect/>
          <a:stretch>
            <a:fillRect/>
          </a:stretch>
        </p:blipFill>
        <p:spPr bwMode="auto">
          <a:xfrm>
            <a:off x="4294188" y="4127500"/>
            <a:ext cx="881062" cy="882650"/>
          </a:xfrm>
          <a:prstGeom prst="rect">
            <a:avLst/>
          </a:prstGeom>
          <a:noFill/>
          <a:ln w="9525">
            <a:noFill/>
            <a:miter lim="800000"/>
            <a:headEnd/>
            <a:tailEnd/>
          </a:ln>
        </p:spPr>
      </p:pic>
      <p:sp>
        <p:nvSpPr>
          <p:cNvPr id="136210" name="ZoneTexte 24"/>
          <p:cNvSpPr txBox="1">
            <a:spLocks noChangeArrowheads="1"/>
          </p:cNvSpPr>
          <p:nvPr/>
        </p:nvSpPr>
        <p:spPr bwMode="auto">
          <a:xfrm>
            <a:off x="2447925" y="1514475"/>
            <a:ext cx="1511300" cy="400050"/>
          </a:xfrm>
          <a:prstGeom prst="rect">
            <a:avLst/>
          </a:prstGeom>
          <a:noFill/>
          <a:ln w="9525">
            <a:noFill/>
            <a:miter lim="800000"/>
            <a:headEnd/>
            <a:tailEnd/>
          </a:ln>
        </p:spPr>
        <p:txBody>
          <a:bodyPr>
            <a:spAutoFit/>
          </a:bodyPr>
          <a:lstStyle/>
          <a:p>
            <a:pPr algn="ctr"/>
            <a:r>
              <a:rPr lang="fr-FR">
                <a:solidFill>
                  <a:schemeClr val="tx2"/>
                </a:solidFill>
              </a:rPr>
              <a:t>Commande</a:t>
            </a:r>
          </a:p>
        </p:txBody>
      </p:sp>
      <p:sp>
        <p:nvSpPr>
          <p:cNvPr id="136211" name="ZoneTexte 25"/>
          <p:cNvSpPr txBox="1">
            <a:spLocks noChangeArrowheads="1"/>
          </p:cNvSpPr>
          <p:nvPr/>
        </p:nvSpPr>
        <p:spPr bwMode="auto">
          <a:xfrm>
            <a:off x="5343525" y="1511300"/>
            <a:ext cx="1511300" cy="400050"/>
          </a:xfrm>
          <a:prstGeom prst="rect">
            <a:avLst/>
          </a:prstGeom>
          <a:noFill/>
          <a:ln w="9525">
            <a:noFill/>
            <a:miter lim="800000"/>
            <a:headEnd/>
            <a:tailEnd/>
          </a:ln>
        </p:spPr>
        <p:txBody>
          <a:bodyPr>
            <a:spAutoFit/>
          </a:bodyPr>
          <a:lstStyle/>
          <a:p>
            <a:pPr algn="ctr"/>
            <a:r>
              <a:rPr lang="fr-FR">
                <a:solidFill>
                  <a:schemeClr val="tx2"/>
                </a:solidFill>
              </a:rPr>
              <a:t>Supervise</a:t>
            </a:r>
          </a:p>
        </p:txBody>
      </p:sp>
      <p:sp>
        <p:nvSpPr>
          <p:cNvPr id="136212" name="ZoneTexte 26"/>
          <p:cNvSpPr txBox="1">
            <a:spLocks noChangeArrowheads="1"/>
          </p:cNvSpPr>
          <p:nvPr/>
        </p:nvSpPr>
        <p:spPr bwMode="auto">
          <a:xfrm>
            <a:off x="4471988" y="5191125"/>
            <a:ext cx="523875" cy="396875"/>
          </a:xfrm>
          <a:prstGeom prst="rect">
            <a:avLst/>
          </a:prstGeom>
          <a:noFill/>
          <a:ln w="9525">
            <a:noFill/>
            <a:miter lim="800000"/>
            <a:headEnd/>
            <a:tailEnd/>
          </a:ln>
        </p:spPr>
        <p:txBody>
          <a:bodyPr wrap="none">
            <a:spAutoFit/>
          </a:bodyPr>
          <a:lstStyle/>
          <a:p>
            <a:r>
              <a:rPr lang="fr-FR" b="1"/>
              <a:t>AC</a:t>
            </a:r>
          </a:p>
        </p:txBody>
      </p:sp>
      <p:cxnSp>
        <p:nvCxnSpPr>
          <p:cNvPr id="28" name="Connecteur droit avec flèche 27"/>
          <p:cNvCxnSpPr>
            <a:stCxn id="136198" idx="2"/>
          </p:cNvCxnSpPr>
          <p:nvPr/>
        </p:nvCxnSpPr>
        <p:spPr>
          <a:xfrm flipH="1">
            <a:off x="4699411" y="2841625"/>
            <a:ext cx="0" cy="1098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a:off x="5106988" y="2490788"/>
            <a:ext cx="1847850" cy="1751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216" name="ZoneTexte 31"/>
          <p:cNvSpPr txBox="1">
            <a:spLocks noChangeArrowheads="1"/>
          </p:cNvSpPr>
          <p:nvPr/>
        </p:nvSpPr>
        <p:spPr bwMode="auto">
          <a:xfrm rot="-2589207">
            <a:off x="4630738" y="2971800"/>
            <a:ext cx="2593975" cy="400050"/>
          </a:xfrm>
          <a:prstGeom prst="rect">
            <a:avLst/>
          </a:prstGeom>
          <a:noFill/>
          <a:ln w="9525">
            <a:noFill/>
            <a:miter lim="800000"/>
            <a:headEnd/>
            <a:tailEnd/>
          </a:ln>
        </p:spPr>
        <p:txBody>
          <a:bodyPr>
            <a:spAutoFit/>
          </a:bodyPr>
          <a:lstStyle/>
          <a:p>
            <a:pPr algn="ctr"/>
            <a:r>
              <a:rPr lang="fr-FR">
                <a:solidFill>
                  <a:schemeClr val="tx2"/>
                </a:solidFill>
              </a:rPr>
              <a:t>Transmet</a:t>
            </a:r>
          </a:p>
        </p:txBody>
      </p:sp>
      <p:pic>
        <p:nvPicPr>
          <p:cNvPr id="136217" name="Image 34" descr="user_female.png"/>
          <p:cNvPicPr>
            <a:picLocks noChangeAspect="1"/>
          </p:cNvPicPr>
          <p:nvPr/>
        </p:nvPicPr>
        <p:blipFill>
          <a:blip r:embed="rId6" cstate="print"/>
          <a:srcRect/>
          <a:stretch>
            <a:fillRect/>
          </a:stretch>
        </p:blipFill>
        <p:spPr bwMode="auto">
          <a:xfrm>
            <a:off x="6904038" y="4056063"/>
            <a:ext cx="1141412" cy="1141412"/>
          </a:xfrm>
          <a:prstGeom prst="rect">
            <a:avLst/>
          </a:prstGeom>
          <a:noFill/>
          <a:ln w="9525">
            <a:noFill/>
            <a:miter lim="800000"/>
            <a:headEnd/>
            <a:tailEnd/>
          </a:ln>
        </p:spPr>
      </p:pic>
      <p:cxnSp>
        <p:nvCxnSpPr>
          <p:cNvPr id="36" name="Connecteur droit avec flèche 35"/>
          <p:cNvCxnSpPr/>
          <p:nvPr/>
        </p:nvCxnSpPr>
        <p:spPr>
          <a:xfrm flipH="1">
            <a:off x="7399338" y="2857500"/>
            <a:ext cx="1587" cy="109855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36219" name="ZoneTexte 36"/>
          <p:cNvSpPr txBox="1">
            <a:spLocks noChangeArrowheads="1"/>
          </p:cNvSpPr>
          <p:nvPr/>
        </p:nvSpPr>
        <p:spPr bwMode="auto">
          <a:xfrm>
            <a:off x="6783388" y="3309938"/>
            <a:ext cx="1296987" cy="400050"/>
          </a:xfrm>
          <a:prstGeom prst="rect">
            <a:avLst/>
          </a:prstGeom>
          <a:noFill/>
          <a:ln w="9525">
            <a:noFill/>
            <a:miter lim="800000"/>
            <a:headEnd/>
            <a:tailEnd/>
          </a:ln>
        </p:spPr>
        <p:txBody>
          <a:bodyPr wrap="none">
            <a:spAutoFit/>
          </a:bodyPr>
          <a:lstStyle/>
          <a:p>
            <a:r>
              <a:rPr lang="fr-FR">
                <a:solidFill>
                  <a:schemeClr val="tx2"/>
                </a:solidFill>
              </a:rPr>
              <a:t>Demande</a:t>
            </a:r>
          </a:p>
        </p:txBody>
      </p:sp>
      <p:cxnSp>
        <p:nvCxnSpPr>
          <p:cNvPr id="39" name="Connecteur droit avec flèche 38"/>
          <p:cNvCxnSpPr/>
          <p:nvPr/>
        </p:nvCxnSpPr>
        <p:spPr>
          <a:xfrm flipV="1">
            <a:off x="2490788" y="2344738"/>
            <a:ext cx="1604962" cy="1595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a:off x="2538413" y="4708525"/>
            <a:ext cx="17033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flipV="1">
            <a:off x="5281613" y="4695825"/>
            <a:ext cx="16319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223" name="ZoneTexte 44"/>
          <p:cNvSpPr txBox="1">
            <a:spLocks noChangeArrowheads="1"/>
          </p:cNvSpPr>
          <p:nvPr/>
        </p:nvSpPr>
        <p:spPr bwMode="auto">
          <a:xfrm>
            <a:off x="6978650" y="5353050"/>
            <a:ext cx="987425" cy="396875"/>
          </a:xfrm>
          <a:prstGeom prst="rect">
            <a:avLst/>
          </a:prstGeom>
          <a:noFill/>
          <a:ln w="9525">
            <a:noFill/>
            <a:miter lim="800000"/>
            <a:headEnd/>
            <a:tailEnd/>
          </a:ln>
        </p:spPr>
        <p:txBody>
          <a:bodyPr wrap="none">
            <a:spAutoFit/>
          </a:bodyPr>
          <a:lstStyle/>
          <a:p>
            <a:r>
              <a:rPr lang="fr-FR" b="1"/>
              <a:t>Porteur</a:t>
            </a:r>
          </a:p>
        </p:txBody>
      </p:sp>
      <p:sp>
        <p:nvSpPr>
          <p:cNvPr id="136224" name="ZoneTexte 45"/>
          <p:cNvSpPr txBox="1">
            <a:spLocks noChangeArrowheads="1"/>
          </p:cNvSpPr>
          <p:nvPr/>
        </p:nvSpPr>
        <p:spPr bwMode="auto">
          <a:xfrm rot="-2678484">
            <a:off x="2036763" y="2771775"/>
            <a:ext cx="2209800" cy="400050"/>
          </a:xfrm>
          <a:prstGeom prst="rect">
            <a:avLst/>
          </a:prstGeom>
          <a:noFill/>
          <a:ln w="9525">
            <a:noFill/>
            <a:miter lim="800000"/>
            <a:headEnd/>
            <a:tailEnd/>
          </a:ln>
        </p:spPr>
        <p:txBody>
          <a:bodyPr>
            <a:spAutoFit/>
          </a:bodyPr>
          <a:lstStyle/>
          <a:p>
            <a:pPr algn="ctr"/>
            <a:r>
              <a:rPr lang="fr-FR">
                <a:solidFill>
                  <a:schemeClr val="tx2"/>
                </a:solidFill>
              </a:rPr>
              <a:t>Régit</a:t>
            </a:r>
          </a:p>
        </p:txBody>
      </p:sp>
      <p:sp>
        <p:nvSpPr>
          <p:cNvPr id="136225" name="ZoneTexte 46"/>
          <p:cNvSpPr txBox="1">
            <a:spLocks noChangeArrowheads="1"/>
          </p:cNvSpPr>
          <p:nvPr/>
        </p:nvSpPr>
        <p:spPr bwMode="auto">
          <a:xfrm>
            <a:off x="2535238" y="4316413"/>
            <a:ext cx="1697037" cy="400050"/>
          </a:xfrm>
          <a:prstGeom prst="rect">
            <a:avLst/>
          </a:prstGeom>
          <a:noFill/>
          <a:ln w="9525">
            <a:noFill/>
            <a:miter lim="800000"/>
            <a:headEnd/>
            <a:tailEnd/>
          </a:ln>
        </p:spPr>
        <p:txBody>
          <a:bodyPr>
            <a:spAutoFit/>
          </a:bodyPr>
          <a:lstStyle/>
          <a:p>
            <a:pPr algn="ctr"/>
            <a:r>
              <a:rPr lang="fr-FR">
                <a:solidFill>
                  <a:schemeClr val="tx2"/>
                </a:solidFill>
              </a:rPr>
              <a:t>Définit</a:t>
            </a:r>
          </a:p>
        </p:txBody>
      </p:sp>
      <p:pic>
        <p:nvPicPr>
          <p:cNvPr id="35" name="Picture 150" descr="policeman_us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9113" y="1166813"/>
            <a:ext cx="811212" cy="1064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ZoneTexte 28"/>
          <p:cNvSpPr txBox="1">
            <a:spLocks noChangeArrowheads="1"/>
          </p:cNvSpPr>
          <p:nvPr/>
        </p:nvSpPr>
        <p:spPr bwMode="auto">
          <a:xfrm>
            <a:off x="4108082" y="3206750"/>
            <a:ext cx="1155700" cy="400050"/>
          </a:xfrm>
          <a:prstGeom prst="rect">
            <a:avLst/>
          </a:prstGeom>
          <a:noFill/>
          <a:ln w="9525">
            <a:noFill/>
            <a:miter lim="800000"/>
            <a:headEnd/>
            <a:tailEnd/>
          </a:ln>
        </p:spPr>
        <p:txBody>
          <a:bodyPr wrap="none">
            <a:spAutoFit/>
          </a:bodyPr>
          <a:lstStyle/>
          <a:p>
            <a:r>
              <a:rPr lang="fr-FR" dirty="0">
                <a:solidFill>
                  <a:schemeClr val="tx2"/>
                </a:solidFill>
              </a:rPr>
              <a:t>Contrôle</a:t>
            </a:r>
          </a:p>
        </p:txBody>
      </p:sp>
      <p:sp>
        <p:nvSpPr>
          <p:cNvPr id="136209" name="ZoneTexte 23"/>
          <p:cNvSpPr txBox="1">
            <a:spLocks noChangeArrowheads="1"/>
          </p:cNvSpPr>
          <p:nvPr/>
        </p:nvSpPr>
        <p:spPr bwMode="auto">
          <a:xfrm>
            <a:off x="1312863" y="3113088"/>
            <a:ext cx="898525" cy="400050"/>
          </a:xfrm>
          <a:prstGeom prst="rect">
            <a:avLst/>
          </a:prstGeom>
          <a:noFill/>
          <a:ln w="9525">
            <a:noFill/>
            <a:miter lim="800000"/>
            <a:headEnd/>
            <a:tailEnd/>
          </a:ln>
        </p:spPr>
        <p:txBody>
          <a:bodyPr wrap="none">
            <a:spAutoFit/>
          </a:bodyPr>
          <a:lstStyle/>
          <a:p>
            <a:r>
              <a:rPr lang="fr-FR" dirty="0">
                <a:solidFill>
                  <a:schemeClr val="tx2"/>
                </a:solidFill>
              </a:rPr>
              <a:t>Etablit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re 1"/>
          <p:cNvSpPr>
            <a:spLocks noGrp="1"/>
          </p:cNvSpPr>
          <p:nvPr>
            <p:ph type="title"/>
          </p:nvPr>
        </p:nvSpPr>
        <p:spPr/>
        <p:txBody>
          <a:bodyPr/>
          <a:lstStyle/>
          <a:p>
            <a:pPr eaLnBrk="1" hangingPunct="1"/>
            <a:r>
              <a:rPr lang="fr-FR" smtClean="0"/>
              <a:t>Cloisonnement des rôles</a:t>
            </a:r>
          </a:p>
        </p:txBody>
      </p:sp>
      <p:sp>
        <p:nvSpPr>
          <p:cNvPr id="137219" name="Espace réservé du contenu 2"/>
          <p:cNvSpPr>
            <a:spLocks noGrp="1"/>
          </p:cNvSpPr>
          <p:nvPr>
            <p:ph idx="1"/>
          </p:nvPr>
        </p:nvSpPr>
        <p:spPr>
          <a:xfrm>
            <a:off x="512221" y="1716498"/>
            <a:ext cx="8229600" cy="3350353"/>
          </a:xfrm>
        </p:spPr>
        <p:txBody>
          <a:bodyPr/>
          <a:lstStyle/>
          <a:p>
            <a:pPr algn="just" eaLnBrk="1" hangingPunct="1"/>
            <a:r>
              <a:rPr lang="fr-FR" b="0" dirty="0" smtClean="0"/>
              <a:t>Il est primordial de bien </a:t>
            </a:r>
            <a:r>
              <a:rPr lang="fr-FR" b="1" dirty="0" smtClean="0">
                <a:solidFill>
                  <a:schemeClr val="tx2"/>
                </a:solidFill>
              </a:rPr>
              <a:t>séparer</a:t>
            </a:r>
            <a:r>
              <a:rPr lang="fr-FR" b="0" dirty="0" smtClean="0"/>
              <a:t> les rôles des différents acteurs de l’IGC afin qu’une personne n’ait pas un contrôle total sur l’infrastructure</a:t>
            </a:r>
          </a:p>
          <a:p>
            <a:pPr algn="just" eaLnBrk="1" hangingPunct="1"/>
            <a:endParaRPr lang="fr-FR" b="0" dirty="0" smtClean="0"/>
          </a:p>
          <a:p>
            <a:pPr algn="just" eaLnBrk="1" hangingPunct="1"/>
            <a:r>
              <a:rPr lang="fr-FR" b="0" dirty="0" smtClean="0"/>
              <a:t>Il est préférable de </a:t>
            </a:r>
            <a:r>
              <a:rPr lang="fr-FR" b="1" dirty="0" smtClean="0">
                <a:solidFill>
                  <a:schemeClr val="tx2"/>
                </a:solidFill>
              </a:rPr>
              <a:t>partager</a:t>
            </a:r>
            <a:r>
              <a:rPr lang="fr-FR" b="0" dirty="0" smtClean="0"/>
              <a:t> les secrets de l’IGC entre plusieurs parties (notamment les clés d’AC) pour éviter les compromissions</a:t>
            </a:r>
          </a:p>
          <a:p>
            <a:pPr algn="just" eaLnBrk="1" hangingPunct="1"/>
            <a:endParaRPr lang="fr-FR" b="0" dirty="0" smtClean="0"/>
          </a:p>
          <a:p>
            <a:pPr algn="just" eaLnBrk="1" hangingPunct="1"/>
            <a:r>
              <a:rPr lang="fr-FR" b="0" dirty="0" smtClean="0"/>
              <a:t>Il est nécessaire que les rôles critiques à l’IGC soient des compétences </a:t>
            </a:r>
            <a:r>
              <a:rPr lang="fr-FR" b="1" dirty="0" smtClean="0">
                <a:solidFill>
                  <a:schemeClr val="tx2"/>
                </a:solidFill>
              </a:rPr>
              <a:t>internes</a:t>
            </a:r>
            <a:r>
              <a:rPr lang="fr-FR" b="0" dirty="0" smtClean="0"/>
              <a:t> à l’organisation</a:t>
            </a:r>
          </a:p>
        </p:txBody>
      </p:sp>
      <p:sp>
        <p:nvSpPr>
          <p:cNvPr id="137220"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re 1"/>
          <p:cNvSpPr>
            <a:spLocks noGrp="1"/>
          </p:cNvSpPr>
          <p:nvPr>
            <p:ph type="title"/>
          </p:nvPr>
        </p:nvSpPr>
        <p:spPr/>
        <p:txBody>
          <a:bodyPr/>
          <a:lstStyle/>
          <a:p>
            <a:pPr eaLnBrk="1" hangingPunct="1"/>
            <a:r>
              <a:rPr lang="fr-FR" smtClean="0"/>
              <a:t>Cloisonnement des rôles</a:t>
            </a:r>
          </a:p>
        </p:txBody>
      </p:sp>
      <p:sp>
        <p:nvSpPr>
          <p:cNvPr id="137220"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pic>
        <p:nvPicPr>
          <p:cNvPr id="157698" name="Picture 2" descr="PK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952" y="695637"/>
            <a:ext cx="4998720" cy="563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258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re 1"/>
          <p:cNvSpPr>
            <a:spLocks noGrp="1"/>
          </p:cNvSpPr>
          <p:nvPr>
            <p:ph type="title"/>
          </p:nvPr>
        </p:nvSpPr>
        <p:spPr/>
        <p:txBody>
          <a:bodyPr/>
          <a:lstStyle/>
          <a:p>
            <a:pPr eaLnBrk="1" hangingPunct="1"/>
            <a:r>
              <a:rPr lang="fr-FR" smtClean="0"/>
              <a:t>Politiques de certification</a:t>
            </a:r>
          </a:p>
        </p:txBody>
      </p:sp>
      <p:sp>
        <p:nvSpPr>
          <p:cNvPr id="138243" name="Espace réservé du contenu 2"/>
          <p:cNvSpPr>
            <a:spLocks noGrp="1"/>
          </p:cNvSpPr>
          <p:nvPr>
            <p:ph idx="1"/>
          </p:nvPr>
        </p:nvSpPr>
        <p:spPr>
          <a:xfrm>
            <a:off x="438150" y="1046163"/>
            <a:ext cx="8229600" cy="4994275"/>
          </a:xfrm>
        </p:spPr>
        <p:txBody>
          <a:bodyPr/>
          <a:lstStyle/>
          <a:p>
            <a:pPr eaLnBrk="1" hangingPunct="1"/>
            <a:r>
              <a:rPr lang="fr-FR" b="0" dirty="0" smtClean="0"/>
              <a:t>Les procédures de l’IGC et les obligations sont documentées dans :</a:t>
            </a:r>
          </a:p>
          <a:p>
            <a:pPr lvl="1" eaLnBrk="1" hangingPunct="1"/>
            <a:r>
              <a:rPr lang="fr-FR" b="0" dirty="0" smtClean="0"/>
              <a:t>La Politique de Certification (PC)</a:t>
            </a:r>
          </a:p>
          <a:p>
            <a:pPr lvl="1" eaLnBrk="1" hangingPunct="1"/>
            <a:r>
              <a:rPr lang="fr-FR" b="0" dirty="0" smtClean="0"/>
              <a:t>La Déclaration des Pratiques de Certification (DPC)</a:t>
            </a:r>
          </a:p>
          <a:p>
            <a:pPr lvl="1" eaLnBrk="1" hangingPunct="1"/>
            <a:r>
              <a:rPr lang="fr-FR" b="0" dirty="0" smtClean="0"/>
              <a:t>Les Conditions Générales d’Utilisation (CGU)</a:t>
            </a:r>
          </a:p>
          <a:p>
            <a:pPr lvl="1" eaLnBrk="1" hangingPunct="1"/>
            <a:endParaRPr lang="fr-FR" b="0" dirty="0" smtClean="0"/>
          </a:p>
          <a:p>
            <a:pPr algn="just" eaLnBrk="1" hangingPunct="1"/>
            <a:r>
              <a:rPr lang="fr-FR" b="0" dirty="0" smtClean="0"/>
              <a:t>Ces documents décrivent les mécanismes (juridiques, organisationnels et techniques) établis pour assurer la sécurité et le niveau de </a:t>
            </a:r>
            <a:r>
              <a:rPr lang="fr-FR" b="1" dirty="0" smtClean="0">
                <a:solidFill>
                  <a:schemeClr val="tx2"/>
                </a:solidFill>
              </a:rPr>
              <a:t>confiance</a:t>
            </a:r>
            <a:r>
              <a:rPr lang="fr-FR" b="0" dirty="0" smtClean="0"/>
              <a:t> de l’IGC. </a:t>
            </a:r>
          </a:p>
          <a:p>
            <a:pPr lvl="1" eaLnBrk="1" hangingPunct="1"/>
            <a:r>
              <a:rPr lang="en-US" b="0" dirty="0" smtClean="0"/>
              <a:t>RFC 3647 : Certificate Policy and Certification Practices Framework</a:t>
            </a:r>
          </a:p>
          <a:p>
            <a:pPr lvl="1" eaLnBrk="1" hangingPunct="1"/>
            <a:r>
              <a:rPr lang="fr-FR" b="0" dirty="0" smtClean="0"/>
              <a:t>En Europe : ETSI 102 042</a:t>
            </a:r>
          </a:p>
          <a:p>
            <a:pPr lvl="1" eaLnBrk="1" hangingPunct="1"/>
            <a:r>
              <a:rPr lang="fr-FR" b="0" dirty="0" smtClean="0"/>
              <a:t>En France : RGS</a:t>
            </a:r>
          </a:p>
        </p:txBody>
      </p:sp>
      <p:sp>
        <p:nvSpPr>
          <p:cNvPr id="13824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re 1"/>
          <p:cNvSpPr>
            <a:spLocks noGrp="1"/>
          </p:cNvSpPr>
          <p:nvPr>
            <p:ph type="title"/>
          </p:nvPr>
        </p:nvSpPr>
        <p:spPr/>
        <p:txBody>
          <a:bodyPr/>
          <a:lstStyle/>
          <a:p>
            <a:pPr eaLnBrk="1" hangingPunct="1"/>
            <a:r>
              <a:rPr lang="fr-FR" smtClean="0"/>
              <a:t>Politiques de certification</a:t>
            </a:r>
          </a:p>
        </p:txBody>
      </p:sp>
      <p:sp>
        <p:nvSpPr>
          <p:cNvPr id="139267" name="Espace réservé du contenu 2"/>
          <p:cNvSpPr>
            <a:spLocks noGrp="1"/>
          </p:cNvSpPr>
          <p:nvPr>
            <p:ph idx="1"/>
          </p:nvPr>
        </p:nvSpPr>
        <p:spPr>
          <a:xfrm>
            <a:off x="438150" y="1046163"/>
            <a:ext cx="8229600" cy="5130800"/>
          </a:xfrm>
        </p:spPr>
        <p:txBody>
          <a:bodyPr/>
          <a:lstStyle/>
          <a:p>
            <a:pPr eaLnBrk="1" hangingPunct="1"/>
            <a:r>
              <a:rPr lang="fr-FR" b="0" dirty="0" smtClean="0"/>
              <a:t>La PC :</a:t>
            </a:r>
          </a:p>
          <a:p>
            <a:pPr lvl="1" eaLnBrk="1" hangingPunct="1"/>
            <a:r>
              <a:rPr lang="fr-FR" b="0" dirty="0" smtClean="0"/>
              <a:t>Décrit les exigences qui définissent la génération, la délivrance et l’utilisation des certificats</a:t>
            </a:r>
          </a:p>
          <a:p>
            <a:pPr lvl="1" eaLnBrk="1" hangingPunct="1"/>
            <a:r>
              <a:rPr lang="fr-FR" b="0" dirty="0" smtClean="0"/>
              <a:t>Liaison entre l’IGC et les utilisateurs, elle permet d’établir la confiance</a:t>
            </a:r>
          </a:p>
          <a:p>
            <a:pPr lvl="1" eaLnBrk="1" hangingPunct="1"/>
            <a:r>
              <a:rPr lang="fr-FR" b="0" dirty="0" smtClean="0"/>
              <a:t>Document publique accessible à tous</a:t>
            </a:r>
          </a:p>
          <a:p>
            <a:pPr eaLnBrk="1" hangingPunct="1"/>
            <a:endParaRPr lang="fr-FR" b="0" dirty="0" smtClean="0"/>
          </a:p>
          <a:p>
            <a:pPr eaLnBrk="1" hangingPunct="1"/>
            <a:r>
              <a:rPr lang="fr-FR" b="0" dirty="0" smtClean="0"/>
              <a:t>La DPC</a:t>
            </a:r>
          </a:p>
          <a:p>
            <a:pPr lvl="1" eaLnBrk="1" hangingPunct="1"/>
            <a:r>
              <a:rPr lang="fr-FR" b="0" dirty="0" smtClean="0"/>
              <a:t>Décrit les pratiques et procédures implémentées pour respecter les règles de la PC</a:t>
            </a:r>
          </a:p>
          <a:p>
            <a:pPr lvl="1" eaLnBrk="1" hangingPunct="1"/>
            <a:r>
              <a:rPr lang="fr-FR" b="0" dirty="0" smtClean="0"/>
              <a:t>Définit les noms des acteurs et leur fonction, les procédures et les mesures techniques mises en œuvre</a:t>
            </a:r>
          </a:p>
          <a:p>
            <a:pPr lvl="1" eaLnBrk="1" hangingPunct="1"/>
            <a:r>
              <a:rPr lang="fr-FR" b="0" dirty="0" smtClean="0"/>
              <a:t>Document confidentiel accessible aux auditeurs</a:t>
            </a:r>
          </a:p>
        </p:txBody>
      </p:sp>
      <p:sp>
        <p:nvSpPr>
          <p:cNvPr id="139268"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re 1"/>
          <p:cNvSpPr>
            <a:spLocks noGrp="1"/>
          </p:cNvSpPr>
          <p:nvPr>
            <p:ph type="title"/>
          </p:nvPr>
        </p:nvSpPr>
        <p:spPr/>
        <p:txBody>
          <a:bodyPr/>
          <a:lstStyle/>
          <a:p>
            <a:pPr eaLnBrk="1" hangingPunct="1"/>
            <a:r>
              <a:rPr lang="fr-FR" smtClean="0"/>
              <a:t>Politiques de certification</a:t>
            </a:r>
          </a:p>
        </p:txBody>
      </p:sp>
      <p:sp>
        <p:nvSpPr>
          <p:cNvPr id="139267" name="Espace réservé du contenu 2"/>
          <p:cNvSpPr>
            <a:spLocks noGrp="1"/>
          </p:cNvSpPr>
          <p:nvPr>
            <p:ph idx="1"/>
          </p:nvPr>
        </p:nvSpPr>
        <p:spPr>
          <a:xfrm>
            <a:off x="457814" y="761027"/>
            <a:ext cx="8229600" cy="5443128"/>
          </a:xfrm>
        </p:spPr>
        <p:txBody>
          <a:bodyPr/>
          <a:lstStyle/>
          <a:p>
            <a:pPr algn="just"/>
            <a:r>
              <a:rPr lang="fr-FR" dirty="0"/>
              <a:t>L</a:t>
            </a:r>
            <a:r>
              <a:rPr lang="fr-FR" dirty="0" smtClean="0"/>
              <a:t>es </a:t>
            </a:r>
            <a:r>
              <a:rPr lang="fr-FR" dirty="0"/>
              <a:t>exigences </a:t>
            </a:r>
            <a:r>
              <a:rPr lang="fr-FR" dirty="0" smtClean="0"/>
              <a:t>décrites dans les PC couvrent </a:t>
            </a:r>
            <a:r>
              <a:rPr lang="fr-FR" dirty="0"/>
              <a:t>de nombreux aspects, notamment :</a:t>
            </a:r>
          </a:p>
          <a:p>
            <a:pPr lvl="1" algn="just"/>
            <a:r>
              <a:rPr lang="fr-FR" sz="1600" dirty="0" smtClean="0"/>
              <a:t>Processus </a:t>
            </a:r>
            <a:r>
              <a:rPr lang="fr-FR" sz="1600" dirty="0"/>
              <a:t>de gestion des certificats (délivrance, révocation, renouvellement</a:t>
            </a:r>
            <a:r>
              <a:rPr lang="fr-FR" sz="1600" dirty="0" smtClean="0"/>
              <a:t>) ;</a:t>
            </a:r>
            <a:endParaRPr lang="fr-FR" sz="1600" dirty="0"/>
          </a:p>
          <a:p>
            <a:pPr lvl="1" algn="just"/>
            <a:r>
              <a:rPr lang="fr-FR" sz="1600" dirty="0" smtClean="0"/>
              <a:t>Niveau </a:t>
            </a:r>
            <a:r>
              <a:rPr lang="fr-FR" sz="1600" dirty="0"/>
              <a:t>de sécurité physique et logique des infrastructures techniques ;</a:t>
            </a:r>
          </a:p>
          <a:p>
            <a:pPr lvl="1" algn="just"/>
            <a:r>
              <a:rPr lang="fr-FR" sz="1600" dirty="0" smtClean="0"/>
              <a:t>Niveau </a:t>
            </a:r>
            <a:r>
              <a:rPr lang="fr-FR" sz="1600" dirty="0"/>
              <a:t>d'engagement juridique de l'Autorité de Certification vis à vis des porteurs, de tiers ;</a:t>
            </a:r>
          </a:p>
          <a:p>
            <a:pPr lvl="1" algn="just"/>
            <a:r>
              <a:rPr lang="fr-FR" sz="1600" dirty="0" smtClean="0"/>
              <a:t>Traçabilité </a:t>
            </a:r>
            <a:r>
              <a:rPr lang="fr-FR" sz="1600" dirty="0"/>
              <a:t>des opérations effectuées par tous les participants au sein de la chaine </a:t>
            </a:r>
            <a:r>
              <a:rPr lang="fr-FR" sz="1600" dirty="0" smtClean="0"/>
              <a:t>de confiance </a:t>
            </a:r>
            <a:r>
              <a:rPr lang="fr-FR" sz="1600" dirty="0"/>
              <a:t>;</a:t>
            </a:r>
          </a:p>
          <a:p>
            <a:pPr lvl="1" algn="just"/>
            <a:r>
              <a:rPr lang="fr-FR" sz="1600" dirty="0" smtClean="0"/>
              <a:t>Continuité </a:t>
            </a:r>
            <a:r>
              <a:rPr lang="fr-FR" sz="1600" dirty="0"/>
              <a:t>du service, et plan de reprise en cas d'incident ;</a:t>
            </a:r>
          </a:p>
          <a:p>
            <a:pPr lvl="1" algn="just"/>
            <a:r>
              <a:rPr lang="fr-FR" sz="1600" dirty="0" smtClean="0"/>
              <a:t>Niveau </a:t>
            </a:r>
            <a:r>
              <a:rPr lang="fr-FR" sz="1600" dirty="0"/>
              <a:t>de disponibilité des infrastructures ;</a:t>
            </a:r>
          </a:p>
          <a:p>
            <a:pPr lvl="1" algn="just"/>
            <a:r>
              <a:rPr lang="fr-FR" sz="1600" dirty="0" smtClean="0"/>
              <a:t>Gestion </a:t>
            </a:r>
            <a:r>
              <a:rPr lang="fr-FR" sz="1600" dirty="0"/>
              <a:t>des habilitations des personnels faisant partie de la chaîne de confiance ;</a:t>
            </a:r>
          </a:p>
          <a:p>
            <a:pPr lvl="1" algn="just"/>
            <a:r>
              <a:rPr lang="fr-FR" sz="1600" dirty="0" smtClean="0"/>
              <a:t>Archivage </a:t>
            </a:r>
            <a:r>
              <a:rPr lang="fr-FR" sz="1600" dirty="0"/>
              <a:t>de toutes les pièces permettant de reconstituer le cycle de vie des </a:t>
            </a:r>
            <a:r>
              <a:rPr lang="fr-FR" sz="1600" dirty="0" smtClean="0"/>
              <a:t>certificats émis </a:t>
            </a:r>
            <a:r>
              <a:rPr lang="fr-FR" sz="1600" dirty="0"/>
              <a:t>(formulaires d'enregistrement, validations internes, certificats, </a:t>
            </a:r>
            <a:r>
              <a:rPr lang="fr-FR" sz="1600" dirty="0" smtClean="0"/>
              <a:t>CRL...) </a:t>
            </a:r>
            <a:r>
              <a:rPr lang="fr-FR" sz="1600" dirty="0"/>
              <a:t>;</a:t>
            </a:r>
          </a:p>
          <a:p>
            <a:pPr lvl="1" algn="just"/>
            <a:r>
              <a:rPr lang="fr-FR" sz="1600" dirty="0" smtClean="0"/>
              <a:t>Engagements </a:t>
            </a:r>
            <a:r>
              <a:rPr lang="fr-FR" sz="1600" dirty="0"/>
              <a:t>en matière de qualité de service (sur tous les aspects liés à la gestion </a:t>
            </a:r>
            <a:r>
              <a:rPr lang="fr-FR" sz="1600" dirty="0" smtClean="0"/>
              <a:t>des certificats</a:t>
            </a:r>
            <a:r>
              <a:rPr lang="fr-FR" sz="1600" dirty="0"/>
              <a:t>, et pas seulement sur le niveau de disponibilité des serveurs).</a:t>
            </a:r>
            <a:endParaRPr lang="fr-FR" b="0" dirty="0" smtClean="0"/>
          </a:p>
        </p:txBody>
      </p:sp>
      <p:sp>
        <p:nvSpPr>
          <p:cNvPr id="139268"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extLst>
      <p:ext uri="{BB962C8B-B14F-4D97-AF65-F5344CB8AC3E}">
        <p14:creationId xmlns:p14="http://schemas.microsoft.com/office/powerpoint/2010/main" val="3097580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idx="1"/>
          </p:nvPr>
        </p:nvSpPr>
        <p:spPr>
          <a:xfrm>
            <a:off x="457200" y="1600200"/>
            <a:ext cx="6565900" cy="3389313"/>
          </a:xfrm>
        </p:spPr>
        <p:txBody>
          <a:bodyPr/>
          <a:lstStyle/>
          <a:p>
            <a:pPr eaLnBrk="1" hangingPunct="1">
              <a:buFont typeface="Wingdings" pitchFamily="2" charset="2"/>
              <a:buNone/>
              <a:defRPr/>
            </a:pPr>
            <a:r>
              <a:rPr lang="fr-FR" dirty="0" smtClean="0">
                <a:solidFill>
                  <a:schemeClr val="accent4">
                    <a:lumMod val="20000"/>
                    <a:lumOff val="80000"/>
                  </a:schemeClr>
                </a:solidFill>
              </a:rPr>
              <a:t>partie 1 : Introduction</a:t>
            </a:r>
          </a:p>
          <a:p>
            <a:pPr eaLnBrk="1" hangingPunct="1">
              <a:buFont typeface="Wingdings" pitchFamily="2" charset="2"/>
              <a:buNone/>
              <a:defRPr/>
            </a:pPr>
            <a:r>
              <a:rPr lang="fr-FR" dirty="0" smtClean="0">
                <a:solidFill>
                  <a:schemeClr val="accent4">
                    <a:lumMod val="20000"/>
                    <a:lumOff val="80000"/>
                  </a:schemeClr>
                </a:solidFill>
              </a:rPr>
              <a:t>partie 2 : Rappels de Cryptologie</a:t>
            </a:r>
          </a:p>
          <a:p>
            <a:pPr eaLnBrk="1" hangingPunct="1">
              <a:buFont typeface="Wingdings" pitchFamily="2" charset="2"/>
              <a:buNone/>
              <a:defRPr/>
            </a:pPr>
            <a:r>
              <a:rPr lang="fr-FR" dirty="0" smtClean="0">
                <a:solidFill>
                  <a:schemeClr val="accent4">
                    <a:lumMod val="20000"/>
                    <a:lumOff val="80000"/>
                  </a:schemeClr>
                </a:solidFill>
              </a:rPr>
              <a:t>partie 3 : Certificats numériques</a:t>
            </a:r>
          </a:p>
          <a:p>
            <a:pPr eaLnBrk="1" hangingPunct="1">
              <a:buFont typeface="Wingdings" pitchFamily="2" charset="2"/>
              <a:buNone/>
              <a:defRPr/>
            </a:pPr>
            <a:r>
              <a:rPr lang="fr-FR" dirty="0" smtClean="0">
                <a:solidFill>
                  <a:schemeClr val="accent4">
                    <a:lumMod val="20000"/>
                    <a:lumOff val="80000"/>
                  </a:schemeClr>
                </a:solidFill>
              </a:rPr>
              <a:t>partie 4 : PKI / IGC</a:t>
            </a:r>
          </a:p>
          <a:p>
            <a:pPr eaLnBrk="1" hangingPunct="1">
              <a:buFont typeface="Wingdings" pitchFamily="2" charset="2"/>
              <a:buNone/>
              <a:defRPr/>
            </a:pPr>
            <a:r>
              <a:rPr lang="fr-FR" dirty="0" smtClean="0">
                <a:solidFill>
                  <a:schemeClr val="accent4">
                    <a:lumMod val="20000"/>
                    <a:lumOff val="80000"/>
                  </a:schemeClr>
                </a:solidFill>
              </a:rPr>
              <a:t>partie 5 : Bonnes pratiques IGC</a:t>
            </a:r>
          </a:p>
          <a:p>
            <a:pPr eaLnBrk="1" hangingPunct="1">
              <a:buFont typeface="Wingdings" pitchFamily="2" charset="2"/>
              <a:buNone/>
              <a:defRPr/>
            </a:pPr>
            <a:r>
              <a:rPr lang="fr-FR" dirty="0" smtClean="0">
                <a:solidFill>
                  <a:schemeClr val="tx2"/>
                </a:solidFill>
              </a:rPr>
              <a:t>partie 6</a:t>
            </a:r>
            <a:r>
              <a:rPr lang="fr-FR" dirty="0" smtClean="0">
                <a:solidFill>
                  <a:schemeClr val="accent4">
                    <a:lumMod val="20000"/>
                    <a:lumOff val="80000"/>
                  </a:schemeClr>
                </a:solidFill>
              </a:rPr>
              <a:t> </a:t>
            </a:r>
            <a:r>
              <a:rPr lang="fr-FR" dirty="0" smtClean="0"/>
              <a:t>: </a:t>
            </a:r>
            <a:r>
              <a:rPr lang="fr-FR" smtClean="0"/>
              <a:t>Retours d’expériences</a:t>
            </a:r>
            <a:endParaRPr lang="fr-FR" dirty="0" smtClean="0"/>
          </a:p>
          <a:p>
            <a:pPr eaLnBrk="1" hangingPunct="1">
              <a:buFontTx/>
              <a:buNone/>
              <a:defRPr/>
            </a:pPr>
            <a:endParaRPr lang="fr-FR" dirty="0" smtClean="0"/>
          </a:p>
          <a:p>
            <a:pPr eaLnBrk="1" hangingPunct="1">
              <a:defRPr/>
            </a:pPr>
            <a:endParaRPr lang="fr-FR" dirty="0" smtClean="0"/>
          </a:p>
        </p:txBody>
      </p:sp>
      <p:sp>
        <p:nvSpPr>
          <p:cNvPr id="14643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re 1"/>
          <p:cNvSpPr>
            <a:spLocks noGrp="1"/>
          </p:cNvSpPr>
          <p:nvPr>
            <p:ph type="title"/>
          </p:nvPr>
        </p:nvSpPr>
        <p:spPr>
          <a:xfrm>
            <a:off x="432000" y="180000"/>
            <a:ext cx="7096125" cy="577084"/>
          </a:xfrm>
        </p:spPr>
        <p:txBody>
          <a:bodyPr/>
          <a:lstStyle/>
          <a:p>
            <a:pPr eaLnBrk="1" hangingPunct="1"/>
            <a:r>
              <a:rPr lang="fr-FR" dirty="0" smtClean="0"/>
              <a:t>Les étapes de mise en place d’un projet IGC : </a:t>
            </a:r>
            <a:r>
              <a:rPr lang="fr-FR" dirty="0" err="1" smtClean="0"/>
              <a:t>Think</a:t>
            </a:r>
            <a:endParaRPr lang="fr-FR" dirty="0" smtClean="0"/>
          </a:p>
        </p:txBody>
      </p:sp>
      <p:sp>
        <p:nvSpPr>
          <p:cNvPr id="13005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29" name="Freeform 4"/>
          <p:cNvSpPr>
            <a:spLocks/>
          </p:cNvSpPr>
          <p:nvPr>
            <p:custDataLst>
              <p:tags r:id="rId1"/>
            </p:custDataLst>
          </p:nvPr>
        </p:nvSpPr>
        <p:spPr bwMode="auto">
          <a:xfrm>
            <a:off x="445264" y="2139950"/>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2">
              <a:lumMod val="90000"/>
            </a:schemeClr>
          </a:solidFill>
          <a:ln w="9525">
            <a:solidFill>
              <a:srgbClr val="000000"/>
            </a:solidFill>
            <a:prstDash val="dash"/>
            <a:round/>
            <a:headEnd/>
            <a:tailEnd/>
          </a:ln>
        </p:spPr>
        <p:txBody>
          <a:bodyPr wrap="square" lIns="90000" tIns="46800" rIns="90000" bIns="46800">
            <a:normAutofit/>
          </a:bodyPr>
          <a:lstStyle/>
          <a:p>
            <a:pPr>
              <a:lnSpc>
                <a:spcPct val="90000"/>
              </a:lnSpc>
              <a:buClr>
                <a:schemeClr val="accent1"/>
              </a:buClr>
            </a:pPr>
            <a:r>
              <a:rPr lang="fr-FR" sz="800" b="1" u="sng" dirty="0" smtClean="0">
                <a:latin typeface="Arial" charset="0"/>
                <a:cs typeface="Arial" charset="0"/>
              </a:rPr>
              <a:t>Analyse du besoin :</a:t>
            </a:r>
            <a:endParaRPr lang="fr-FR" sz="800" b="1" u="sng"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pourquoi mettre en œuvre une PKI ?</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quels services seront offerts par la PKI (chiffrement , etc.) ?</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quelles </a:t>
            </a:r>
            <a:r>
              <a:rPr lang="fr-FR" sz="800" dirty="0">
                <a:latin typeface="Arial" charset="0"/>
                <a:cs typeface="Arial" charset="0"/>
              </a:rPr>
              <a:t>populations sont concernées ?</a:t>
            </a:r>
          </a:p>
        </p:txBody>
      </p:sp>
      <p:sp>
        <p:nvSpPr>
          <p:cNvPr id="30" name="AutoShape 8"/>
          <p:cNvSpPr>
            <a:spLocks noChangeArrowheads="1"/>
          </p:cNvSpPr>
          <p:nvPr>
            <p:custDataLst>
              <p:tags r:id="rId2"/>
            </p:custDataLst>
          </p:nvPr>
        </p:nvSpPr>
        <p:spPr bwMode="auto">
          <a:xfrm>
            <a:off x="2121514" y="1182689"/>
            <a:ext cx="1620000" cy="865187"/>
          </a:xfrm>
          <a:prstGeom prst="chevron">
            <a:avLst>
              <a:gd name="adj" fmla="val 17910"/>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Times New Roman" pitchFamily="18" charset="0"/>
              </a:rPr>
              <a:t>Etape </a:t>
            </a:r>
            <a:r>
              <a:rPr lang="fr-FR" sz="1200" b="1" dirty="0" smtClean="0">
                <a:solidFill>
                  <a:schemeClr val="bg1"/>
                </a:solidFill>
                <a:latin typeface="Arial" charset="0"/>
                <a:cs typeface="Times New Roman" pitchFamily="18" charset="0"/>
              </a:rPr>
              <a:t>2 </a:t>
            </a:r>
            <a:r>
              <a:rPr lang="fr-FR" sz="1200" b="1" dirty="0">
                <a:solidFill>
                  <a:schemeClr val="bg1"/>
                </a:solidFill>
                <a:latin typeface="Arial" charset="0"/>
                <a:cs typeface="Times New Roman" pitchFamily="18" charset="0"/>
              </a:rPr>
              <a:t>:</a:t>
            </a:r>
            <a:endParaRPr lang="en-GB" sz="1200" b="1" dirty="0">
              <a:solidFill>
                <a:schemeClr val="bg1"/>
              </a:solidFill>
              <a:latin typeface="Arial" charset="0"/>
              <a:cs typeface="Arial" charset="0"/>
            </a:endParaRPr>
          </a:p>
          <a:p>
            <a:pPr marL="1588" lvl="1">
              <a:lnSpc>
                <a:spcPct val="90000"/>
              </a:lnSpc>
            </a:pPr>
            <a:r>
              <a:rPr lang="fr-FR" sz="1000" b="1" dirty="0" smtClean="0">
                <a:solidFill>
                  <a:schemeClr val="bg1"/>
                </a:solidFill>
                <a:latin typeface="Arial" charset="0"/>
                <a:cs typeface="Times New Roman" pitchFamily="18" charset="0"/>
              </a:rPr>
              <a:t>Analyse de risques</a:t>
            </a:r>
            <a:endParaRPr lang="fr-FR" sz="1000" b="1" dirty="0">
              <a:solidFill>
                <a:schemeClr val="bg1"/>
              </a:solidFill>
              <a:latin typeface="Arial" charset="0"/>
              <a:cs typeface="Times New Roman" pitchFamily="18" charset="0"/>
            </a:endParaRPr>
          </a:p>
        </p:txBody>
      </p:sp>
      <p:sp>
        <p:nvSpPr>
          <p:cNvPr id="31" name="AutoShape 9"/>
          <p:cNvSpPr>
            <a:spLocks noChangeArrowheads="1"/>
          </p:cNvSpPr>
          <p:nvPr>
            <p:custDataLst>
              <p:tags r:id="rId3"/>
            </p:custDataLst>
          </p:nvPr>
        </p:nvSpPr>
        <p:spPr bwMode="auto">
          <a:xfrm>
            <a:off x="3812302" y="1182688"/>
            <a:ext cx="1620000" cy="865188"/>
          </a:xfrm>
          <a:prstGeom prst="chevron">
            <a:avLst>
              <a:gd name="adj" fmla="val 17912"/>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Arial" charset="0"/>
              </a:rPr>
              <a:t>Etape </a:t>
            </a:r>
            <a:r>
              <a:rPr lang="fr-FR" sz="1200" b="1" dirty="0" smtClean="0">
                <a:solidFill>
                  <a:schemeClr val="bg1"/>
                </a:solidFill>
                <a:latin typeface="Arial" charset="0"/>
                <a:cs typeface="Arial" charset="0"/>
              </a:rPr>
              <a:t>3 </a:t>
            </a:r>
            <a:r>
              <a:rPr lang="fr-FR" sz="1200" b="1" dirty="0">
                <a:solidFill>
                  <a:schemeClr val="bg1"/>
                </a:solidFill>
                <a:latin typeface="Arial" charset="0"/>
                <a:cs typeface="Arial" charset="0"/>
              </a:rPr>
              <a:t>:</a:t>
            </a:r>
          </a:p>
          <a:p>
            <a:pPr marL="1588" lvl="1">
              <a:lnSpc>
                <a:spcPct val="90000"/>
              </a:lnSpc>
            </a:pPr>
            <a:r>
              <a:rPr lang="fr-FR" sz="1000" b="1" dirty="0">
                <a:solidFill>
                  <a:schemeClr val="bg1"/>
                </a:solidFill>
                <a:latin typeface="Arial" charset="0"/>
                <a:cs typeface="Arial" charset="0"/>
              </a:rPr>
              <a:t>analyse </a:t>
            </a:r>
            <a:r>
              <a:rPr lang="fr-FR" sz="1000" b="1" dirty="0" smtClean="0">
                <a:solidFill>
                  <a:schemeClr val="bg1"/>
                </a:solidFill>
                <a:latin typeface="Arial" charset="0"/>
                <a:cs typeface="Arial" charset="0"/>
              </a:rPr>
              <a:t>des objectifs de sécurité</a:t>
            </a:r>
            <a:endParaRPr lang="fr-FR" sz="1000" b="1" dirty="0">
              <a:solidFill>
                <a:schemeClr val="bg1"/>
              </a:solidFill>
              <a:latin typeface="Arial" charset="0"/>
              <a:cs typeface="Arial" charset="0"/>
            </a:endParaRPr>
          </a:p>
        </p:txBody>
      </p:sp>
      <p:sp>
        <p:nvSpPr>
          <p:cNvPr id="32" name="AutoShape 9"/>
          <p:cNvSpPr>
            <a:spLocks noChangeArrowheads="1"/>
          </p:cNvSpPr>
          <p:nvPr>
            <p:custDataLst>
              <p:tags r:id="rId4"/>
            </p:custDataLst>
          </p:nvPr>
        </p:nvSpPr>
        <p:spPr bwMode="auto">
          <a:xfrm>
            <a:off x="5486025" y="1182688"/>
            <a:ext cx="1620000" cy="865187"/>
          </a:xfrm>
          <a:prstGeom prst="chevron">
            <a:avLst>
              <a:gd name="adj" fmla="val 17912"/>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Arial" charset="0"/>
              </a:rPr>
              <a:t>Etape </a:t>
            </a:r>
            <a:r>
              <a:rPr lang="fr-FR" sz="1200" b="1" dirty="0" smtClean="0">
                <a:solidFill>
                  <a:schemeClr val="bg1"/>
                </a:solidFill>
                <a:latin typeface="Arial" charset="0"/>
                <a:cs typeface="Arial" charset="0"/>
              </a:rPr>
              <a:t>4 </a:t>
            </a:r>
            <a:r>
              <a:rPr lang="fr-FR" sz="1200" b="1" dirty="0">
                <a:solidFill>
                  <a:schemeClr val="bg1"/>
                </a:solidFill>
                <a:latin typeface="Arial" charset="0"/>
                <a:cs typeface="Arial" charset="0"/>
              </a:rPr>
              <a:t>: </a:t>
            </a:r>
          </a:p>
          <a:p>
            <a:pPr marL="1588" lvl="1">
              <a:lnSpc>
                <a:spcPct val="90000"/>
              </a:lnSpc>
            </a:pPr>
            <a:r>
              <a:rPr lang="fr-FR" sz="1000" b="1" dirty="0" smtClean="0">
                <a:solidFill>
                  <a:schemeClr val="bg1"/>
                </a:solidFill>
                <a:latin typeface="Arial" charset="0"/>
                <a:cs typeface="Arial" charset="0"/>
              </a:rPr>
              <a:t>Etudes amont</a:t>
            </a:r>
            <a:endParaRPr lang="fr-FR" sz="1000" b="1" dirty="0">
              <a:solidFill>
                <a:schemeClr val="bg1"/>
              </a:solidFill>
              <a:latin typeface="Arial" charset="0"/>
              <a:cs typeface="Arial" charset="0"/>
            </a:endParaRPr>
          </a:p>
        </p:txBody>
      </p:sp>
      <p:sp>
        <p:nvSpPr>
          <p:cNvPr id="33" name="AutoShape 8"/>
          <p:cNvSpPr>
            <a:spLocks noChangeArrowheads="1"/>
          </p:cNvSpPr>
          <p:nvPr>
            <p:custDataLst>
              <p:tags r:id="rId5"/>
            </p:custDataLst>
          </p:nvPr>
        </p:nvSpPr>
        <p:spPr bwMode="auto">
          <a:xfrm>
            <a:off x="425600" y="1179513"/>
            <a:ext cx="1620000" cy="865188"/>
          </a:xfrm>
          <a:prstGeom prst="chevron">
            <a:avLst>
              <a:gd name="adj" fmla="val 17925"/>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Times New Roman" pitchFamily="18" charset="0"/>
              </a:rPr>
              <a:t>Etape 1 </a:t>
            </a:r>
            <a:r>
              <a:rPr lang="fr-FR" sz="1200" b="1" dirty="0" smtClean="0">
                <a:solidFill>
                  <a:schemeClr val="bg1"/>
                </a:solidFill>
                <a:latin typeface="Arial" charset="0"/>
                <a:cs typeface="Times New Roman" pitchFamily="18" charset="0"/>
              </a:rPr>
              <a:t>:</a:t>
            </a:r>
          </a:p>
          <a:p>
            <a:pPr marL="1588" lvl="1">
              <a:lnSpc>
                <a:spcPct val="90000"/>
              </a:lnSpc>
            </a:pPr>
            <a:r>
              <a:rPr lang="fr-FR" sz="1000" b="1" dirty="0" smtClean="0">
                <a:solidFill>
                  <a:schemeClr val="bg1"/>
                </a:solidFill>
                <a:latin typeface="Arial" charset="0"/>
                <a:cs typeface="Times New Roman" pitchFamily="18" charset="0"/>
              </a:rPr>
              <a:t>Etude du contexte</a:t>
            </a:r>
            <a:endParaRPr lang="en-GB" sz="1000" b="1" dirty="0">
              <a:solidFill>
                <a:schemeClr val="bg1"/>
              </a:solidFill>
              <a:latin typeface="Arial" charset="0"/>
              <a:cs typeface="Arial" charset="0"/>
            </a:endParaRPr>
          </a:p>
        </p:txBody>
      </p:sp>
      <p:pic>
        <p:nvPicPr>
          <p:cNvPr id="37"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79508" y="4036521"/>
            <a:ext cx="550862" cy="550863"/>
          </a:xfrm>
          <a:prstGeom prst="rect">
            <a:avLst/>
          </a:prstGeom>
          <a:noFill/>
          <a:ln w="9525">
            <a:noFill/>
            <a:miter lim="800000"/>
            <a:headEnd/>
            <a:tailEnd/>
          </a:ln>
        </p:spPr>
      </p:pic>
      <p:sp>
        <p:nvSpPr>
          <p:cNvPr id="38" name="AutoShape 9"/>
          <p:cNvSpPr>
            <a:spLocks noChangeArrowheads="1"/>
          </p:cNvSpPr>
          <p:nvPr>
            <p:custDataLst>
              <p:tags r:id="rId6"/>
            </p:custDataLst>
          </p:nvPr>
        </p:nvSpPr>
        <p:spPr bwMode="auto">
          <a:xfrm>
            <a:off x="7146925" y="1179513"/>
            <a:ext cx="1620000" cy="865187"/>
          </a:xfrm>
          <a:prstGeom prst="chevron">
            <a:avLst>
              <a:gd name="adj" fmla="val 17912"/>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Arial" charset="0"/>
              </a:rPr>
              <a:t>Etape </a:t>
            </a:r>
            <a:r>
              <a:rPr lang="fr-FR" sz="1200" b="1" dirty="0" smtClean="0">
                <a:solidFill>
                  <a:schemeClr val="bg1"/>
                </a:solidFill>
                <a:latin typeface="Arial" charset="0"/>
                <a:cs typeface="Arial" charset="0"/>
              </a:rPr>
              <a:t>5 </a:t>
            </a:r>
            <a:r>
              <a:rPr lang="fr-FR" sz="1200" b="1" dirty="0">
                <a:solidFill>
                  <a:schemeClr val="bg1"/>
                </a:solidFill>
                <a:latin typeface="Arial" charset="0"/>
                <a:cs typeface="Arial" charset="0"/>
              </a:rPr>
              <a:t>:</a:t>
            </a:r>
          </a:p>
          <a:p>
            <a:pPr marL="1588" lvl="1">
              <a:lnSpc>
                <a:spcPct val="90000"/>
              </a:lnSpc>
            </a:pPr>
            <a:r>
              <a:rPr lang="fr-FR" sz="1000" b="1" dirty="0" smtClean="0">
                <a:solidFill>
                  <a:schemeClr val="bg1"/>
                </a:solidFill>
                <a:latin typeface="Arial" charset="0"/>
                <a:cs typeface="Arial" charset="0"/>
              </a:rPr>
              <a:t>Rédaction du cahier des charges</a:t>
            </a:r>
            <a:endParaRPr lang="fr-FR" sz="1000" b="1" dirty="0">
              <a:solidFill>
                <a:schemeClr val="bg1"/>
              </a:solidFill>
              <a:latin typeface="Arial" charset="0"/>
              <a:cs typeface="Arial" charset="0"/>
            </a:endParaRPr>
          </a:p>
        </p:txBody>
      </p:sp>
      <p:sp>
        <p:nvSpPr>
          <p:cNvPr id="41" name="ZoneTexte 59"/>
          <p:cNvSpPr txBox="1">
            <a:spLocks noChangeArrowheads="1"/>
          </p:cNvSpPr>
          <p:nvPr/>
        </p:nvSpPr>
        <p:spPr bwMode="auto">
          <a:xfrm>
            <a:off x="514890" y="4700413"/>
            <a:ext cx="1441420" cy="230832"/>
          </a:xfrm>
          <a:prstGeom prst="rect">
            <a:avLst/>
          </a:prstGeom>
          <a:noFill/>
          <a:ln w="9525">
            <a:noFill/>
            <a:miter lim="800000"/>
            <a:headEnd/>
            <a:tailEnd/>
          </a:ln>
        </p:spPr>
        <p:txBody>
          <a:bodyPr wrap="none">
            <a:spAutoFit/>
          </a:bodyPr>
          <a:lstStyle/>
          <a:p>
            <a:r>
              <a:rPr lang="fr-FR" sz="900" b="1" dirty="0" smtClean="0">
                <a:latin typeface="Arial" charset="0"/>
              </a:rPr>
              <a:t>Expression de besoins</a:t>
            </a:r>
            <a:endParaRPr lang="fr-FR" sz="900" b="1" dirty="0">
              <a:latin typeface="Arial" charset="0"/>
            </a:endParaRPr>
          </a:p>
        </p:txBody>
      </p:sp>
      <p:sp>
        <p:nvSpPr>
          <p:cNvPr id="42" name="ZoneTexte 59"/>
          <p:cNvSpPr txBox="1">
            <a:spLocks noChangeArrowheads="1"/>
          </p:cNvSpPr>
          <p:nvPr/>
        </p:nvSpPr>
        <p:spPr bwMode="auto">
          <a:xfrm>
            <a:off x="2241664" y="4635926"/>
            <a:ext cx="1383712" cy="369332"/>
          </a:xfrm>
          <a:prstGeom prst="rect">
            <a:avLst/>
          </a:prstGeom>
          <a:noFill/>
          <a:ln w="9525">
            <a:noFill/>
            <a:miter lim="800000"/>
            <a:headEnd/>
            <a:tailEnd/>
          </a:ln>
        </p:spPr>
        <p:txBody>
          <a:bodyPr wrap="none">
            <a:spAutoFit/>
          </a:bodyPr>
          <a:lstStyle/>
          <a:p>
            <a:pPr algn="ctr"/>
            <a:r>
              <a:rPr lang="fr-FR" sz="900" b="1" dirty="0" smtClean="0">
                <a:latin typeface="Arial" charset="0"/>
              </a:rPr>
              <a:t>Objectifs et </a:t>
            </a:r>
          </a:p>
          <a:p>
            <a:pPr algn="ctr"/>
            <a:r>
              <a:rPr lang="fr-FR" sz="900" b="1" dirty="0" smtClean="0">
                <a:latin typeface="Arial" charset="0"/>
              </a:rPr>
              <a:t>exigences de sécurité</a:t>
            </a:r>
            <a:endParaRPr lang="fr-FR" sz="900" b="1" dirty="0">
              <a:latin typeface="Arial" charset="0"/>
            </a:endParaRPr>
          </a:p>
        </p:txBody>
      </p:sp>
      <p:sp>
        <p:nvSpPr>
          <p:cNvPr id="54" name="Rectangle 53"/>
          <p:cNvSpPr/>
          <p:nvPr/>
        </p:nvSpPr>
        <p:spPr>
          <a:xfrm>
            <a:off x="2285027" y="4008241"/>
            <a:ext cx="550863" cy="522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7"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90542" y="4031758"/>
            <a:ext cx="550863" cy="550863"/>
          </a:xfrm>
          <a:prstGeom prst="rect">
            <a:avLst/>
          </a:prstGeom>
          <a:noFill/>
          <a:ln w="9525">
            <a:noFill/>
            <a:miter lim="800000"/>
            <a:headEnd/>
            <a:tailEnd/>
          </a:ln>
        </p:spPr>
      </p:pic>
      <p:sp>
        <p:nvSpPr>
          <p:cNvPr id="58" name="Freeform 4"/>
          <p:cNvSpPr>
            <a:spLocks/>
          </p:cNvSpPr>
          <p:nvPr>
            <p:custDataLst>
              <p:tags r:id="rId7"/>
            </p:custDataLst>
          </p:nvPr>
        </p:nvSpPr>
        <p:spPr bwMode="auto">
          <a:xfrm>
            <a:off x="2130245" y="2144713"/>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2">
              <a:lumMod val="90000"/>
            </a:schemeClr>
          </a:solidFill>
          <a:ln w="9525">
            <a:solidFill>
              <a:srgbClr val="000000"/>
            </a:solidFill>
            <a:prstDash val="dash"/>
            <a:round/>
            <a:headEnd/>
            <a:tailEnd/>
          </a:ln>
        </p:spPr>
        <p:txBody>
          <a:bodyPr wrap="square" lIns="90000" tIns="46800" rIns="90000" bIns="46800">
            <a:normAutofit/>
          </a:bodyPr>
          <a:lstStyle/>
          <a:p>
            <a:pPr defTabSz="72000">
              <a:buClr>
                <a:schemeClr val="accent1"/>
              </a:buClr>
              <a:tabLst>
                <a:tab pos="72000" algn="l"/>
              </a:tabLst>
            </a:pPr>
            <a:r>
              <a:rPr lang="fr-FR" sz="800" b="1" u="sng" dirty="0">
                <a:latin typeface="Arial" charset="0"/>
                <a:cs typeface="Arial" charset="0"/>
              </a:rPr>
              <a:t>Identifier les </a:t>
            </a:r>
            <a:r>
              <a:rPr lang="fr-FR" sz="800" b="1" u="sng" dirty="0" smtClean="0">
                <a:latin typeface="Arial" charset="0"/>
                <a:cs typeface="Arial" charset="0"/>
              </a:rPr>
              <a:t>menaces :</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prendre en compte le contexte (analyse fonctionnelle &amp; technique)</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d</a:t>
            </a:r>
            <a:r>
              <a:rPr lang="fr-FR" sz="800" dirty="0" smtClean="0">
                <a:latin typeface="Arial" charset="0"/>
                <a:cs typeface="Arial" charset="0"/>
              </a:rPr>
              <a:t>éfinir les besoins de sécurité</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d</a:t>
            </a:r>
            <a:r>
              <a:rPr lang="fr-FR" sz="800" dirty="0" smtClean="0">
                <a:latin typeface="Arial" charset="0"/>
                <a:cs typeface="Arial" charset="0"/>
              </a:rPr>
              <a:t>éfinir les risques encourus</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m</a:t>
            </a:r>
            <a:r>
              <a:rPr lang="fr-FR" sz="800" dirty="0" smtClean="0">
                <a:latin typeface="Arial" charset="0"/>
                <a:cs typeface="Arial" charset="0"/>
              </a:rPr>
              <a:t>ettre en regard les moyens nécessaires à la maitrise des risques</a:t>
            </a:r>
          </a:p>
          <a:p>
            <a:pPr indent="72000" defTabSz="72000">
              <a:buClr>
                <a:schemeClr val="accent1"/>
              </a:buClr>
              <a:buFont typeface="Wingdings" pitchFamily="2" charset="2"/>
              <a:buChar char="§"/>
              <a:tabLst>
                <a:tab pos="72000" algn="l"/>
              </a:tabLst>
            </a:pPr>
            <a:endParaRPr lang="fr-FR" sz="800" dirty="0">
              <a:latin typeface="Arial" charset="0"/>
              <a:cs typeface="Arial" charset="0"/>
            </a:endParaRPr>
          </a:p>
        </p:txBody>
      </p:sp>
      <p:sp>
        <p:nvSpPr>
          <p:cNvPr id="59" name="Freeform 4"/>
          <p:cNvSpPr>
            <a:spLocks/>
          </p:cNvSpPr>
          <p:nvPr>
            <p:custDataLst>
              <p:tags r:id="rId8"/>
            </p:custDataLst>
          </p:nvPr>
        </p:nvSpPr>
        <p:spPr bwMode="auto">
          <a:xfrm>
            <a:off x="3834783" y="2172750"/>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2">
              <a:lumMod val="90000"/>
            </a:schemeClr>
          </a:solidFill>
          <a:ln w="9525">
            <a:solidFill>
              <a:srgbClr val="000000"/>
            </a:solidFill>
            <a:prstDash val="dash"/>
            <a:round/>
            <a:headEnd/>
            <a:tailEnd/>
          </a:ln>
        </p:spPr>
        <p:txBody>
          <a:bodyPr wrap="square" lIns="90000" tIns="46800" rIns="90000" bIns="46800">
            <a:normAutofit lnSpcReduction="10000"/>
          </a:bodyPr>
          <a:lstStyle/>
          <a:p>
            <a:pPr>
              <a:lnSpc>
                <a:spcPct val="90000"/>
              </a:lnSpc>
              <a:buClr>
                <a:schemeClr val="accent1"/>
              </a:buClr>
            </a:pPr>
            <a:r>
              <a:rPr lang="fr-FR" sz="800" b="1" u="sng" dirty="0" smtClean="0">
                <a:latin typeface="Arial" charset="0"/>
                <a:cs typeface="Arial" charset="0"/>
              </a:rPr>
              <a:t>Définition des exigences :</a:t>
            </a:r>
            <a:endParaRPr lang="fr-FR" sz="800" b="1" u="sng"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définir les catégories de certificats en fonctions des usages et risques associés</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détermination des exigences de </a:t>
            </a:r>
            <a:r>
              <a:rPr lang="fr-FR" sz="800" dirty="0">
                <a:latin typeface="Arial" charset="0"/>
                <a:cs typeface="Arial" charset="0"/>
              </a:rPr>
              <a:t>sécurité </a:t>
            </a:r>
            <a:r>
              <a:rPr lang="fr-FR" sz="800" dirty="0" smtClean="0">
                <a:latin typeface="Arial" charset="0"/>
                <a:cs typeface="Arial" charset="0"/>
              </a:rPr>
              <a:t>associées </a:t>
            </a:r>
            <a:r>
              <a:rPr lang="fr-FR" sz="800" dirty="0">
                <a:latin typeface="Arial" charset="0"/>
                <a:cs typeface="Arial" charset="0"/>
              </a:rPr>
              <a:t>à chaque catégorie (stockage, activation, sensibilité) </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d</a:t>
            </a:r>
            <a:r>
              <a:rPr lang="fr-FR" sz="800" dirty="0" smtClean="0">
                <a:latin typeface="Arial" charset="0"/>
                <a:cs typeface="Arial" charset="0"/>
              </a:rPr>
              <a:t>éfinition des prérequis associés à chaque catégories (demande, validation, délivrance, etc.)</a:t>
            </a:r>
          </a:p>
        </p:txBody>
      </p:sp>
      <p:sp>
        <p:nvSpPr>
          <p:cNvPr id="60" name="Freeform 4"/>
          <p:cNvSpPr>
            <a:spLocks/>
          </p:cNvSpPr>
          <p:nvPr>
            <p:custDataLst>
              <p:tags r:id="rId9"/>
            </p:custDataLst>
          </p:nvPr>
        </p:nvSpPr>
        <p:spPr bwMode="auto">
          <a:xfrm>
            <a:off x="5486025" y="2171162"/>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rmAutofit/>
          </a:bodyPr>
          <a:lstStyle/>
          <a:p>
            <a:pPr>
              <a:lnSpc>
                <a:spcPct val="90000"/>
              </a:lnSpc>
              <a:buClr>
                <a:schemeClr val="accent1"/>
              </a:buClr>
            </a:pPr>
            <a:r>
              <a:rPr lang="fr-FR" sz="800" b="1" u="sng" dirty="0" smtClean="0">
                <a:latin typeface="Arial" charset="0"/>
                <a:cs typeface="Arial" charset="0"/>
              </a:rPr>
              <a:t>Etudes du choix de PKI :</a:t>
            </a:r>
            <a:endParaRPr lang="fr-FR" sz="800" b="1" u="sng"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PKI interne ou externalisée ?</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quels sont les acteurs impliqués dans le cycle de vie de la PKI ?</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q</a:t>
            </a:r>
            <a:r>
              <a:rPr lang="fr-FR" sz="800" dirty="0" smtClean="0">
                <a:latin typeface="Arial" charset="0"/>
                <a:cs typeface="Arial" charset="0"/>
              </a:rPr>
              <a:t>uelles sont les procédures au cycle de vie des certificats et de la PKI ?</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quels outils / protocoles doivent être utilisés ?</a:t>
            </a:r>
          </a:p>
          <a:p>
            <a:pPr marL="72000" indent="-72000" defTabSz="72000">
              <a:buClr>
                <a:schemeClr val="accent1"/>
              </a:buClr>
              <a:buFont typeface="Wingdings" panose="05000000000000000000" pitchFamily="2" charset="2"/>
              <a:buChar char="§"/>
              <a:tabLst>
                <a:tab pos="72000" algn="l"/>
              </a:tabLst>
            </a:pPr>
            <a:endParaRPr lang="fr-FR" sz="800" dirty="0">
              <a:latin typeface="Arial" charset="0"/>
              <a:cs typeface="Arial" charset="0"/>
            </a:endParaRPr>
          </a:p>
        </p:txBody>
      </p:sp>
      <p:sp>
        <p:nvSpPr>
          <p:cNvPr id="61" name="Freeform 4"/>
          <p:cNvSpPr>
            <a:spLocks/>
          </p:cNvSpPr>
          <p:nvPr>
            <p:custDataLst>
              <p:tags r:id="rId10"/>
            </p:custDataLst>
          </p:nvPr>
        </p:nvSpPr>
        <p:spPr bwMode="auto">
          <a:xfrm>
            <a:off x="7146925" y="2171162"/>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2">
              <a:lumMod val="90000"/>
            </a:schemeClr>
          </a:solidFill>
          <a:ln w="9525">
            <a:solidFill>
              <a:srgbClr val="000000"/>
            </a:solidFill>
            <a:prstDash val="dash"/>
            <a:round/>
            <a:headEnd/>
            <a:tailEnd/>
          </a:ln>
        </p:spPr>
        <p:txBody>
          <a:bodyPr wrap="square" lIns="90000" tIns="46800" rIns="90000" bIns="46800">
            <a:normAutofit/>
          </a:bodyPr>
          <a:lstStyle/>
          <a:p>
            <a:pPr>
              <a:lnSpc>
                <a:spcPct val="90000"/>
              </a:lnSpc>
              <a:buClr>
                <a:schemeClr val="accent1"/>
              </a:buClr>
            </a:pPr>
            <a:r>
              <a:rPr lang="fr-FR" sz="800" b="1" u="sng" dirty="0" smtClean="0">
                <a:latin typeface="Arial" charset="0"/>
                <a:cs typeface="Arial" charset="0"/>
              </a:rPr>
              <a:t>Cahier des charges :</a:t>
            </a:r>
            <a:endParaRPr lang="fr-FR" sz="800" b="1" u="sng"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d</a:t>
            </a:r>
            <a:r>
              <a:rPr lang="fr-FR" sz="800" dirty="0" smtClean="0">
                <a:latin typeface="Arial" charset="0"/>
                <a:cs typeface="Arial" charset="0"/>
              </a:rPr>
              <a:t>éfinir le support d’évaluation des solutions PKI</a:t>
            </a:r>
            <a:endParaRPr lang="fr-FR" sz="800"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d</a:t>
            </a:r>
            <a:r>
              <a:rPr lang="fr-FR" sz="800" dirty="0" smtClean="0">
                <a:latin typeface="Arial" charset="0"/>
                <a:cs typeface="Arial" charset="0"/>
              </a:rPr>
              <a:t>éfinir les exigences contractuelles, de maintenance, de support, etc.</a:t>
            </a:r>
            <a:endParaRPr lang="fr-FR" sz="800" dirty="0">
              <a:latin typeface="Arial" charset="0"/>
              <a:cs typeface="Arial" charset="0"/>
            </a:endParaRPr>
          </a:p>
        </p:txBody>
      </p:sp>
      <p:pic>
        <p:nvPicPr>
          <p:cNvPr id="62"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6056" y="4034933"/>
            <a:ext cx="550862" cy="550863"/>
          </a:xfrm>
          <a:prstGeom prst="rect">
            <a:avLst/>
          </a:prstGeom>
          <a:noFill/>
          <a:ln w="9525">
            <a:noFill/>
            <a:miter lim="800000"/>
            <a:headEnd/>
            <a:tailEnd/>
          </a:ln>
        </p:spPr>
      </p:pic>
      <p:sp>
        <p:nvSpPr>
          <p:cNvPr id="63" name="ZoneTexte 59"/>
          <p:cNvSpPr txBox="1">
            <a:spLocks noChangeArrowheads="1"/>
          </p:cNvSpPr>
          <p:nvPr/>
        </p:nvSpPr>
        <p:spPr bwMode="auto">
          <a:xfrm>
            <a:off x="3917724" y="4634338"/>
            <a:ext cx="1287532" cy="507831"/>
          </a:xfrm>
          <a:prstGeom prst="rect">
            <a:avLst/>
          </a:prstGeom>
          <a:noFill/>
          <a:ln w="9525">
            <a:noFill/>
            <a:miter lim="800000"/>
            <a:headEnd/>
            <a:tailEnd/>
          </a:ln>
        </p:spPr>
        <p:txBody>
          <a:bodyPr wrap="none">
            <a:spAutoFit/>
          </a:bodyPr>
          <a:lstStyle/>
          <a:p>
            <a:pPr algn="ctr"/>
            <a:r>
              <a:rPr lang="fr-FR" sz="900" b="1" dirty="0" smtClean="0">
                <a:latin typeface="Arial" charset="0"/>
              </a:rPr>
              <a:t>Profils de certificats</a:t>
            </a:r>
          </a:p>
          <a:p>
            <a:pPr algn="ctr"/>
            <a:r>
              <a:rPr lang="fr-FR" sz="900" b="1" dirty="0" smtClean="0">
                <a:latin typeface="Arial" charset="0"/>
              </a:rPr>
              <a:t>+</a:t>
            </a:r>
          </a:p>
          <a:p>
            <a:pPr algn="ctr"/>
            <a:r>
              <a:rPr lang="fr-FR" sz="900" b="1" dirty="0" smtClean="0">
                <a:latin typeface="Arial" charset="0"/>
              </a:rPr>
              <a:t>Ebauches de PC</a:t>
            </a:r>
            <a:endParaRPr lang="fr-FR" sz="900" b="1" dirty="0">
              <a:latin typeface="Arial" charset="0"/>
            </a:endParaRPr>
          </a:p>
        </p:txBody>
      </p:sp>
      <p:pic>
        <p:nvPicPr>
          <p:cNvPr id="64"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35288" y="4033345"/>
            <a:ext cx="550862" cy="550863"/>
          </a:xfrm>
          <a:prstGeom prst="rect">
            <a:avLst/>
          </a:prstGeom>
          <a:noFill/>
          <a:ln w="9525">
            <a:noFill/>
            <a:miter lim="800000"/>
            <a:headEnd/>
            <a:tailEnd/>
          </a:ln>
        </p:spPr>
      </p:pic>
      <p:sp>
        <p:nvSpPr>
          <p:cNvPr id="65" name="ZoneTexte 59"/>
          <p:cNvSpPr txBox="1">
            <a:spLocks noChangeArrowheads="1"/>
          </p:cNvSpPr>
          <p:nvPr/>
        </p:nvSpPr>
        <p:spPr bwMode="auto">
          <a:xfrm>
            <a:off x="5432302" y="4632749"/>
            <a:ext cx="1556836" cy="507831"/>
          </a:xfrm>
          <a:prstGeom prst="rect">
            <a:avLst/>
          </a:prstGeom>
          <a:noFill/>
          <a:ln w="9525">
            <a:noFill/>
            <a:miter lim="800000"/>
            <a:headEnd/>
            <a:tailEnd/>
          </a:ln>
        </p:spPr>
        <p:txBody>
          <a:bodyPr wrap="none">
            <a:spAutoFit/>
          </a:bodyPr>
          <a:lstStyle/>
          <a:p>
            <a:pPr algn="ctr"/>
            <a:r>
              <a:rPr lang="fr-FR" sz="900" b="1" dirty="0" smtClean="0">
                <a:latin typeface="Arial" charset="0"/>
              </a:rPr>
              <a:t>Chartes des acteurs</a:t>
            </a:r>
          </a:p>
          <a:p>
            <a:pPr algn="ctr"/>
            <a:r>
              <a:rPr lang="fr-FR" sz="900" b="1" dirty="0" smtClean="0">
                <a:latin typeface="Arial" charset="0"/>
              </a:rPr>
              <a:t>+</a:t>
            </a:r>
          </a:p>
          <a:p>
            <a:pPr algn="ctr"/>
            <a:r>
              <a:rPr lang="fr-FR" sz="900" b="1" dirty="0" smtClean="0">
                <a:latin typeface="Arial" charset="0"/>
              </a:rPr>
              <a:t>Ebauches de procédures</a:t>
            </a:r>
          </a:p>
        </p:txBody>
      </p:sp>
      <p:pic>
        <p:nvPicPr>
          <p:cNvPr id="66"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96188" y="4033345"/>
            <a:ext cx="550862" cy="550863"/>
          </a:xfrm>
          <a:prstGeom prst="rect">
            <a:avLst/>
          </a:prstGeom>
          <a:noFill/>
          <a:ln w="9525">
            <a:noFill/>
            <a:miter lim="800000"/>
            <a:headEnd/>
            <a:tailEnd/>
          </a:ln>
        </p:spPr>
      </p:pic>
      <p:sp>
        <p:nvSpPr>
          <p:cNvPr id="67" name="ZoneTexte 59"/>
          <p:cNvSpPr txBox="1">
            <a:spLocks noChangeArrowheads="1"/>
          </p:cNvSpPr>
          <p:nvPr/>
        </p:nvSpPr>
        <p:spPr bwMode="auto">
          <a:xfrm>
            <a:off x="7316365" y="4703587"/>
            <a:ext cx="1281120" cy="369332"/>
          </a:xfrm>
          <a:prstGeom prst="rect">
            <a:avLst/>
          </a:prstGeom>
          <a:noFill/>
          <a:ln w="9525">
            <a:noFill/>
            <a:miter lim="800000"/>
            <a:headEnd/>
            <a:tailEnd/>
          </a:ln>
        </p:spPr>
        <p:txBody>
          <a:bodyPr wrap="none">
            <a:spAutoFit/>
          </a:bodyPr>
          <a:lstStyle/>
          <a:p>
            <a:pPr algn="ctr"/>
            <a:r>
              <a:rPr lang="fr-FR" sz="900" b="1" dirty="0" smtClean="0">
                <a:latin typeface="Arial" charset="0"/>
              </a:rPr>
              <a:t>Cahier des charges </a:t>
            </a:r>
          </a:p>
          <a:p>
            <a:pPr algn="ctr"/>
            <a:r>
              <a:rPr lang="fr-FR" sz="900" b="1" dirty="0" smtClean="0">
                <a:latin typeface="Arial" charset="0"/>
              </a:rPr>
              <a:t>de la PKI</a:t>
            </a:r>
          </a:p>
        </p:txBody>
      </p:sp>
    </p:spTree>
    <p:extLst>
      <p:ext uri="{BB962C8B-B14F-4D97-AF65-F5344CB8AC3E}">
        <p14:creationId xmlns:p14="http://schemas.microsoft.com/office/powerpoint/2010/main" val="1707957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46100" y="230188"/>
            <a:ext cx="7096125" cy="984250"/>
          </a:xfrm>
        </p:spPr>
        <p:txBody>
          <a:bodyPr/>
          <a:lstStyle/>
          <a:p>
            <a:pPr eaLnBrk="1" hangingPunct="1"/>
            <a:r>
              <a:rPr lang="fr-FR" dirty="0" smtClean="0"/>
              <a:t>Qui délivre les certificats X509 ?</a:t>
            </a:r>
          </a:p>
        </p:txBody>
      </p:sp>
      <p:sp>
        <p:nvSpPr>
          <p:cNvPr id="97284" name="Rectangle 12"/>
          <p:cNvSpPr>
            <a:spLocks noGrp="1" noChangeArrowheads="1"/>
          </p:cNvSpPr>
          <p:nvPr>
            <p:ph idx="1"/>
          </p:nvPr>
        </p:nvSpPr>
        <p:spPr>
          <a:xfrm>
            <a:off x="568116" y="1305752"/>
            <a:ext cx="8417388" cy="4472049"/>
          </a:xfrm>
        </p:spPr>
        <p:txBody>
          <a:bodyPr/>
          <a:lstStyle/>
          <a:p>
            <a:pPr marL="180000" indent="-180000" algn="just">
              <a:spcAft>
                <a:spcPts val="60"/>
              </a:spcAft>
            </a:pPr>
            <a:r>
              <a:rPr lang="fr-FR" b="0" dirty="0" smtClean="0"/>
              <a:t>Les certificats X509 </a:t>
            </a:r>
            <a:r>
              <a:rPr lang="fr-FR" dirty="0"/>
              <a:t>sont </a:t>
            </a:r>
            <a:r>
              <a:rPr lang="fr-FR" dirty="0" smtClean="0"/>
              <a:t>délivrés </a:t>
            </a:r>
            <a:r>
              <a:rPr lang="fr-FR" dirty="0"/>
              <a:t>par des </a:t>
            </a:r>
            <a:r>
              <a:rPr lang="fr-FR" dirty="0">
                <a:solidFill>
                  <a:schemeClr val="tx2"/>
                </a:solidFill>
              </a:rPr>
              <a:t>Infrastructure de Gestion de Clés</a:t>
            </a:r>
            <a:r>
              <a:rPr lang="fr-FR" dirty="0"/>
              <a:t> (</a:t>
            </a:r>
            <a:r>
              <a:rPr lang="fr-FR" dirty="0">
                <a:solidFill>
                  <a:schemeClr val="tx2"/>
                </a:solidFill>
              </a:rPr>
              <a:t>IGC </a:t>
            </a:r>
            <a:r>
              <a:rPr lang="fr-FR" dirty="0"/>
              <a:t>ou</a:t>
            </a:r>
            <a:r>
              <a:rPr lang="fr-FR" dirty="0">
                <a:solidFill>
                  <a:schemeClr val="tx2"/>
                </a:solidFill>
              </a:rPr>
              <a:t> PKI</a:t>
            </a:r>
            <a:r>
              <a:rPr lang="fr-FR" dirty="0" smtClean="0"/>
              <a:t>).</a:t>
            </a:r>
          </a:p>
          <a:p>
            <a:pPr marL="180000" indent="-180000" algn="just">
              <a:spcAft>
                <a:spcPts val="60"/>
              </a:spcAft>
            </a:pPr>
            <a:endParaRPr lang="fr-FR" b="0" dirty="0" smtClean="0"/>
          </a:p>
          <a:p>
            <a:pPr marL="180000" indent="-180000" algn="just">
              <a:spcAft>
                <a:spcPts val="60"/>
              </a:spcAft>
            </a:pPr>
            <a:r>
              <a:rPr lang="fr-FR" dirty="0" smtClean="0"/>
              <a:t>Une </a:t>
            </a:r>
            <a:r>
              <a:rPr lang="fr-FR" dirty="0"/>
              <a:t>IGC est un ensemble de </a:t>
            </a:r>
            <a:r>
              <a:rPr lang="fr-FR" dirty="0" smtClean="0"/>
              <a:t>moyens </a:t>
            </a:r>
            <a:r>
              <a:rPr lang="fr-FR" dirty="0">
                <a:solidFill>
                  <a:schemeClr val="tx2"/>
                </a:solidFill>
              </a:rPr>
              <a:t>techniques</a:t>
            </a:r>
            <a:r>
              <a:rPr lang="fr-FR" dirty="0"/>
              <a:t>, </a:t>
            </a:r>
            <a:r>
              <a:rPr lang="fr-FR" dirty="0" smtClean="0">
                <a:solidFill>
                  <a:schemeClr val="tx2"/>
                </a:solidFill>
              </a:rPr>
              <a:t>organisationnels</a:t>
            </a:r>
            <a:r>
              <a:rPr lang="fr-FR" dirty="0" smtClean="0"/>
              <a:t> </a:t>
            </a:r>
            <a:r>
              <a:rPr lang="fr-FR" dirty="0"/>
              <a:t>et </a:t>
            </a:r>
            <a:r>
              <a:rPr lang="fr-FR" dirty="0" smtClean="0">
                <a:solidFill>
                  <a:schemeClr val="tx2"/>
                </a:solidFill>
              </a:rPr>
              <a:t>humains</a:t>
            </a:r>
            <a:r>
              <a:rPr lang="fr-FR" dirty="0" smtClean="0"/>
              <a:t> </a:t>
            </a:r>
            <a:r>
              <a:rPr lang="fr-FR" dirty="0"/>
              <a:t>qui permet d’émettre des certificats X509</a:t>
            </a:r>
            <a:r>
              <a:rPr lang="fr-FR" dirty="0" smtClean="0"/>
              <a:t>.</a:t>
            </a:r>
          </a:p>
          <a:p>
            <a:pPr marL="180000" indent="-180000" algn="just">
              <a:spcAft>
                <a:spcPts val="60"/>
              </a:spcAft>
            </a:pPr>
            <a:endParaRPr lang="fr-FR" dirty="0" smtClean="0"/>
          </a:p>
          <a:p>
            <a:pPr marL="180000" indent="-180000" algn="just">
              <a:spcAft>
                <a:spcPts val="60"/>
              </a:spcAft>
            </a:pPr>
            <a:r>
              <a:rPr lang="fr-FR" dirty="0" smtClean="0"/>
              <a:t>Une </a:t>
            </a:r>
            <a:r>
              <a:rPr lang="fr-FR" dirty="0" smtClean="0">
                <a:solidFill>
                  <a:schemeClr val="tx2"/>
                </a:solidFill>
              </a:rPr>
              <a:t>IGC</a:t>
            </a:r>
            <a:r>
              <a:rPr lang="fr-FR" dirty="0" smtClean="0"/>
              <a:t> est composée de différentes entités (ou autorités) qui ont un rôle défini dans le cycle de vie des certificats</a:t>
            </a:r>
          </a:p>
          <a:p>
            <a:pPr marL="180000" indent="-180000" algn="just">
              <a:spcAft>
                <a:spcPts val="60"/>
              </a:spcAft>
            </a:pPr>
            <a:endParaRPr lang="fr-FR" dirty="0" smtClean="0"/>
          </a:p>
          <a:p>
            <a:pPr marL="180000" indent="-180000" algn="just">
              <a:spcAft>
                <a:spcPts val="60"/>
              </a:spcAft>
            </a:pPr>
            <a:endParaRPr lang="fr-FR" dirty="0"/>
          </a:p>
          <a:p>
            <a:r>
              <a:rPr lang="fr-FR" dirty="0" smtClean="0"/>
              <a:t>Une IGC est un « Ensemble </a:t>
            </a:r>
            <a:r>
              <a:rPr lang="fr-FR" dirty="0"/>
              <a:t>de composants, fonctions et procédures dédiés </a:t>
            </a:r>
            <a:r>
              <a:rPr lang="fr-FR" dirty="0" smtClean="0"/>
              <a:t>à la </a:t>
            </a:r>
            <a:r>
              <a:rPr lang="fr-FR" dirty="0"/>
              <a:t>gestion de clés cryptographiques asymétriques et de leurs </a:t>
            </a:r>
            <a:r>
              <a:rPr lang="fr-FR" dirty="0" smtClean="0"/>
              <a:t>certificats utilisés </a:t>
            </a:r>
            <a:r>
              <a:rPr lang="fr-FR" dirty="0"/>
              <a:t>par des services de </a:t>
            </a:r>
            <a:r>
              <a:rPr lang="fr-FR" dirty="0" smtClean="0"/>
              <a:t>confiance »</a:t>
            </a:r>
            <a:endParaRPr lang="fr-FR" dirty="0"/>
          </a:p>
          <a:p>
            <a:pPr marL="180000" indent="-180000" algn="just">
              <a:spcAft>
                <a:spcPts val="60"/>
              </a:spcAft>
            </a:pPr>
            <a:endParaRPr lang="fr-FR" dirty="0" smtClean="0"/>
          </a:p>
          <a:p>
            <a:pPr marL="180000" indent="-180000" algn="just">
              <a:spcAft>
                <a:spcPts val="60"/>
              </a:spcAft>
            </a:pPr>
            <a:endParaRPr lang="fr-FR" dirty="0" smtClean="0"/>
          </a:p>
          <a:p>
            <a:pPr marL="180000" indent="-180000" algn="just">
              <a:spcAft>
                <a:spcPts val="60"/>
              </a:spcAft>
            </a:pPr>
            <a:endParaRPr lang="fr-FR" b="0" dirty="0" smtClean="0"/>
          </a:p>
          <a:p>
            <a:pPr marL="0" indent="0" algn="just" eaLnBrk="1" hangingPunct="1"/>
            <a:endParaRPr lang="fr-FR" b="0" dirty="0" smtClean="0"/>
          </a:p>
          <a:p>
            <a:pPr marL="0" indent="0" algn="just" eaLnBrk="1" hangingPunct="1"/>
            <a:endParaRPr lang="fr-FR" b="0" dirty="0" smtClean="0"/>
          </a:p>
          <a:p>
            <a:pPr marL="0" indent="0" algn="just" eaLnBrk="1" hangingPunct="1"/>
            <a:endParaRPr lang="fr-FR" b="0" dirty="0" smtClean="0"/>
          </a:p>
          <a:p>
            <a:pPr marL="0" indent="0" algn="just" eaLnBrk="1" hangingPunct="1"/>
            <a:endParaRPr lang="fr-FR" b="0" dirty="0" smtClean="0"/>
          </a:p>
          <a:p>
            <a:pPr marL="180000" indent="-180000" algn="just" eaLnBrk="1" hangingPunct="1">
              <a:spcAft>
                <a:spcPts val="60"/>
              </a:spcAft>
            </a:pPr>
            <a:endParaRPr lang="fr-FR" b="0" dirty="0" smtClean="0"/>
          </a:p>
        </p:txBody>
      </p:sp>
      <p:sp>
        <p:nvSpPr>
          <p:cNvPr id="97283"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re 1"/>
          <p:cNvSpPr>
            <a:spLocks noGrp="1"/>
          </p:cNvSpPr>
          <p:nvPr>
            <p:ph type="title"/>
          </p:nvPr>
        </p:nvSpPr>
        <p:spPr>
          <a:xfrm>
            <a:off x="432000" y="180000"/>
            <a:ext cx="7096125" cy="577084"/>
          </a:xfrm>
        </p:spPr>
        <p:txBody>
          <a:bodyPr/>
          <a:lstStyle/>
          <a:p>
            <a:r>
              <a:rPr lang="fr-FR" dirty="0"/>
              <a:t>Les étapes de mise en place d’un projet IGC : </a:t>
            </a:r>
            <a:r>
              <a:rPr lang="fr-FR" dirty="0" err="1"/>
              <a:t>Build</a:t>
            </a:r>
            <a:endParaRPr lang="fr-FR" dirty="0" smtClean="0"/>
          </a:p>
        </p:txBody>
      </p:sp>
      <p:sp>
        <p:nvSpPr>
          <p:cNvPr id="13005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29" name="Freeform 4"/>
          <p:cNvSpPr>
            <a:spLocks/>
          </p:cNvSpPr>
          <p:nvPr>
            <p:custDataLst>
              <p:tags r:id="rId1"/>
            </p:custDataLst>
          </p:nvPr>
        </p:nvSpPr>
        <p:spPr bwMode="auto">
          <a:xfrm>
            <a:off x="361112" y="2139951"/>
            <a:ext cx="1525572"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rmAutofit/>
          </a:bodyPr>
          <a:lstStyle/>
          <a:p>
            <a:pPr>
              <a:lnSpc>
                <a:spcPct val="90000"/>
              </a:lnSpc>
              <a:buClr>
                <a:schemeClr val="accent1"/>
              </a:buClr>
            </a:pPr>
            <a:r>
              <a:rPr lang="fr-FR" sz="800" b="1" u="sng" dirty="0" smtClean="0">
                <a:latin typeface="Arial" charset="0"/>
                <a:cs typeface="Arial" charset="0"/>
              </a:rPr>
              <a:t>Politiques de Certification :</a:t>
            </a:r>
            <a:endParaRPr lang="fr-FR" sz="800" b="1" u="sng"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r</a:t>
            </a:r>
            <a:r>
              <a:rPr lang="fr-FR" sz="800" dirty="0" smtClean="0">
                <a:latin typeface="Arial" charset="0"/>
                <a:cs typeface="Arial" charset="0"/>
              </a:rPr>
              <a:t>édaction des exigences techniques, organisationnelles et de sécurité de la PKI sous forme de Politique de certification (RFC 3647)</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une politique de certification par usage (AC racine, authentification, etc.)</a:t>
            </a:r>
          </a:p>
          <a:p>
            <a:pPr marL="72000" indent="-72000" defTabSz="72000">
              <a:buClr>
                <a:schemeClr val="accent1"/>
              </a:buClr>
              <a:buFont typeface="Wingdings" panose="05000000000000000000" pitchFamily="2" charset="2"/>
              <a:buChar char="§"/>
              <a:tabLst>
                <a:tab pos="72000" algn="l"/>
              </a:tabLst>
            </a:pPr>
            <a:endParaRPr lang="fr-FR" sz="800" dirty="0">
              <a:latin typeface="Arial" charset="0"/>
              <a:cs typeface="Arial" charset="0"/>
            </a:endParaRPr>
          </a:p>
        </p:txBody>
      </p:sp>
      <p:sp>
        <p:nvSpPr>
          <p:cNvPr id="30" name="AutoShape 8"/>
          <p:cNvSpPr>
            <a:spLocks noChangeArrowheads="1"/>
          </p:cNvSpPr>
          <p:nvPr>
            <p:custDataLst>
              <p:tags r:id="rId2"/>
            </p:custDataLst>
          </p:nvPr>
        </p:nvSpPr>
        <p:spPr bwMode="auto">
          <a:xfrm>
            <a:off x="2121514" y="1182689"/>
            <a:ext cx="1620000" cy="865187"/>
          </a:xfrm>
          <a:prstGeom prst="chevron">
            <a:avLst>
              <a:gd name="adj" fmla="val 17910"/>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Times New Roman" pitchFamily="18" charset="0"/>
              </a:rPr>
              <a:t>Etape </a:t>
            </a:r>
            <a:r>
              <a:rPr lang="fr-FR" sz="1200" b="1" dirty="0" smtClean="0">
                <a:solidFill>
                  <a:schemeClr val="bg1"/>
                </a:solidFill>
                <a:latin typeface="Arial" charset="0"/>
                <a:cs typeface="Times New Roman" pitchFamily="18" charset="0"/>
              </a:rPr>
              <a:t>2 </a:t>
            </a:r>
            <a:r>
              <a:rPr lang="fr-FR" sz="1200" b="1" dirty="0">
                <a:solidFill>
                  <a:schemeClr val="bg1"/>
                </a:solidFill>
                <a:latin typeface="Arial" charset="0"/>
                <a:cs typeface="Times New Roman" pitchFamily="18" charset="0"/>
              </a:rPr>
              <a:t>:</a:t>
            </a:r>
            <a:endParaRPr lang="en-GB" sz="1200" b="1" dirty="0">
              <a:solidFill>
                <a:schemeClr val="bg1"/>
              </a:solidFill>
              <a:latin typeface="Arial" charset="0"/>
              <a:cs typeface="Arial" charset="0"/>
            </a:endParaRPr>
          </a:p>
          <a:p>
            <a:pPr marL="1588" lvl="1">
              <a:lnSpc>
                <a:spcPct val="90000"/>
              </a:lnSpc>
            </a:pPr>
            <a:r>
              <a:rPr lang="fr-FR" sz="1000" b="1" dirty="0" smtClean="0">
                <a:solidFill>
                  <a:schemeClr val="bg1"/>
                </a:solidFill>
                <a:latin typeface="Arial" charset="0"/>
                <a:cs typeface="Times New Roman" pitchFamily="18" charset="0"/>
              </a:rPr>
              <a:t>Préparation KC</a:t>
            </a:r>
            <a:endParaRPr lang="fr-FR" sz="1000" b="1" dirty="0">
              <a:solidFill>
                <a:schemeClr val="bg1"/>
              </a:solidFill>
              <a:latin typeface="Arial" charset="0"/>
              <a:cs typeface="Times New Roman" pitchFamily="18" charset="0"/>
            </a:endParaRPr>
          </a:p>
        </p:txBody>
      </p:sp>
      <p:sp>
        <p:nvSpPr>
          <p:cNvPr id="31" name="AutoShape 9"/>
          <p:cNvSpPr>
            <a:spLocks noChangeArrowheads="1"/>
          </p:cNvSpPr>
          <p:nvPr>
            <p:custDataLst>
              <p:tags r:id="rId3"/>
            </p:custDataLst>
          </p:nvPr>
        </p:nvSpPr>
        <p:spPr bwMode="auto">
          <a:xfrm>
            <a:off x="3812302" y="1182688"/>
            <a:ext cx="1620000" cy="865188"/>
          </a:xfrm>
          <a:prstGeom prst="chevron">
            <a:avLst>
              <a:gd name="adj" fmla="val 17912"/>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Arial" charset="0"/>
              </a:rPr>
              <a:t>Etape </a:t>
            </a:r>
            <a:r>
              <a:rPr lang="fr-FR" sz="1200" b="1" dirty="0" smtClean="0">
                <a:solidFill>
                  <a:schemeClr val="bg1"/>
                </a:solidFill>
                <a:latin typeface="Arial" charset="0"/>
                <a:cs typeface="Arial" charset="0"/>
              </a:rPr>
              <a:t>3 </a:t>
            </a:r>
            <a:r>
              <a:rPr lang="fr-FR" sz="1200" b="1" dirty="0">
                <a:solidFill>
                  <a:schemeClr val="bg1"/>
                </a:solidFill>
                <a:latin typeface="Arial" charset="0"/>
                <a:cs typeface="Arial" charset="0"/>
              </a:rPr>
              <a:t>:</a:t>
            </a:r>
          </a:p>
          <a:p>
            <a:pPr marL="1588" lvl="1">
              <a:lnSpc>
                <a:spcPct val="90000"/>
              </a:lnSpc>
            </a:pPr>
            <a:r>
              <a:rPr lang="fr-FR" sz="1000" b="1" dirty="0" smtClean="0">
                <a:solidFill>
                  <a:schemeClr val="bg1"/>
                </a:solidFill>
                <a:latin typeface="Arial" charset="0"/>
                <a:cs typeface="Arial" charset="0"/>
              </a:rPr>
              <a:t>Intégration</a:t>
            </a:r>
            <a:endParaRPr lang="fr-FR" sz="1000" b="1" dirty="0">
              <a:solidFill>
                <a:schemeClr val="bg1"/>
              </a:solidFill>
              <a:latin typeface="Arial" charset="0"/>
              <a:cs typeface="Arial" charset="0"/>
            </a:endParaRPr>
          </a:p>
        </p:txBody>
      </p:sp>
      <p:sp>
        <p:nvSpPr>
          <p:cNvPr id="33" name="AutoShape 8"/>
          <p:cNvSpPr>
            <a:spLocks noChangeArrowheads="1"/>
          </p:cNvSpPr>
          <p:nvPr>
            <p:custDataLst>
              <p:tags r:id="rId4"/>
            </p:custDataLst>
          </p:nvPr>
        </p:nvSpPr>
        <p:spPr bwMode="auto">
          <a:xfrm>
            <a:off x="428828" y="1179513"/>
            <a:ext cx="1620000" cy="865188"/>
          </a:xfrm>
          <a:prstGeom prst="chevron">
            <a:avLst>
              <a:gd name="adj" fmla="val 17925"/>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Times New Roman" pitchFamily="18" charset="0"/>
              </a:rPr>
              <a:t>Etape 1 </a:t>
            </a:r>
            <a:r>
              <a:rPr lang="fr-FR" sz="1200" b="1" dirty="0" smtClean="0">
                <a:solidFill>
                  <a:schemeClr val="bg1"/>
                </a:solidFill>
                <a:latin typeface="Arial" charset="0"/>
                <a:cs typeface="Times New Roman" pitchFamily="18" charset="0"/>
              </a:rPr>
              <a:t>:</a:t>
            </a:r>
          </a:p>
          <a:p>
            <a:pPr marL="1588" lvl="1">
              <a:lnSpc>
                <a:spcPct val="90000"/>
              </a:lnSpc>
            </a:pPr>
            <a:r>
              <a:rPr lang="fr-FR" sz="1000" b="1" dirty="0" smtClean="0">
                <a:solidFill>
                  <a:schemeClr val="bg1"/>
                </a:solidFill>
                <a:latin typeface="Arial" charset="0"/>
                <a:cs typeface="Times New Roman" pitchFamily="18" charset="0"/>
              </a:rPr>
              <a:t>PC</a:t>
            </a:r>
            <a:endParaRPr lang="en-GB" sz="1000" b="1" dirty="0">
              <a:solidFill>
                <a:schemeClr val="bg1"/>
              </a:solidFill>
              <a:latin typeface="Arial" charset="0"/>
              <a:cs typeface="Arial" charset="0"/>
            </a:endParaRPr>
          </a:p>
        </p:txBody>
      </p:sp>
      <p:pic>
        <p:nvPicPr>
          <p:cNvPr id="37"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79508" y="4036521"/>
            <a:ext cx="550862" cy="550863"/>
          </a:xfrm>
          <a:prstGeom prst="rect">
            <a:avLst/>
          </a:prstGeom>
          <a:noFill/>
          <a:ln w="9525">
            <a:noFill/>
            <a:miter lim="800000"/>
            <a:headEnd/>
            <a:tailEnd/>
          </a:ln>
        </p:spPr>
      </p:pic>
      <p:sp>
        <p:nvSpPr>
          <p:cNvPr id="38" name="AutoShape 9"/>
          <p:cNvSpPr>
            <a:spLocks noChangeArrowheads="1"/>
          </p:cNvSpPr>
          <p:nvPr>
            <p:custDataLst>
              <p:tags r:id="rId5"/>
            </p:custDataLst>
          </p:nvPr>
        </p:nvSpPr>
        <p:spPr bwMode="auto">
          <a:xfrm>
            <a:off x="7153122" y="1179513"/>
            <a:ext cx="1620000" cy="865187"/>
          </a:xfrm>
          <a:prstGeom prst="chevron">
            <a:avLst>
              <a:gd name="adj" fmla="val 17912"/>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Arial" charset="0"/>
              </a:rPr>
              <a:t>Etape </a:t>
            </a:r>
            <a:r>
              <a:rPr lang="fr-FR" sz="1200" b="1" dirty="0" smtClean="0">
                <a:solidFill>
                  <a:schemeClr val="bg1"/>
                </a:solidFill>
                <a:latin typeface="Arial" charset="0"/>
                <a:cs typeface="Arial" charset="0"/>
              </a:rPr>
              <a:t>5 </a:t>
            </a:r>
            <a:r>
              <a:rPr lang="fr-FR" sz="1200" b="1" dirty="0">
                <a:solidFill>
                  <a:schemeClr val="bg1"/>
                </a:solidFill>
                <a:latin typeface="Arial" charset="0"/>
                <a:cs typeface="Arial" charset="0"/>
              </a:rPr>
              <a:t>:</a:t>
            </a:r>
          </a:p>
          <a:p>
            <a:pPr marL="1588" lvl="1">
              <a:lnSpc>
                <a:spcPct val="90000"/>
              </a:lnSpc>
            </a:pPr>
            <a:r>
              <a:rPr lang="fr-FR" sz="1000" b="1" dirty="0" smtClean="0">
                <a:solidFill>
                  <a:schemeClr val="bg1"/>
                </a:solidFill>
                <a:latin typeface="Arial" charset="0"/>
                <a:cs typeface="Arial" charset="0"/>
              </a:rPr>
              <a:t>Validation</a:t>
            </a:r>
            <a:endParaRPr lang="fr-FR" sz="1000" b="1" dirty="0">
              <a:solidFill>
                <a:schemeClr val="bg1"/>
              </a:solidFill>
              <a:latin typeface="Arial" charset="0"/>
              <a:cs typeface="Arial" charset="0"/>
            </a:endParaRPr>
          </a:p>
        </p:txBody>
      </p:sp>
      <p:sp>
        <p:nvSpPr>
          <p:cNvPr id="41" name="ZoneTexte 59"/>
          <p:cNvSpPr txBox="1">
            <a:spLocks noChangeArrowheads="1"/>
          </p:cNvSpPr>
          <p:nvPr/>
        </p:nvSpPr>
        <p:spPr bwMode="auto">
          <a:xfrm>
            <a:off x="361112" y="4705176"/>
            <a:ext cx="1608133" cy="230832"/>
          </a:xfrm>
          <a:prstGeom prst="rect">
            <a:avLst/>
          </a:prstGeom>
          <a:noFill/>
          <a:ln w="9525">
            <a:noFill/>
            <a:miter lim="800000"/>
            <a:headEnd/>
            <a:tailEnd/>
          </a:ln>
        </p:spPr>
        <p:txBody>
          <a:bodyPr wrap="none">
            <a:spAutoFit/>
          </a:bodyPr>
          <a:lstStyle/>
          <a:p>
            <a:r>
              <a:rPr lang="fr-FR" sz="900" b="1" dirty="0" smtClean="0">
                <a:latin typeface="Arial" charset="0"/>
              </a:rPr>
              <a:t>Politiques de Certification</a:t>
            </a:r>
            <a:endParaRPr lang="fr-FR" sz="900" b="1" dirty="0">
              <a:latin typeface="Arial" charset="0"/>
            </a:endParaRPr>
          </a:p>
        </p:txBody>
      </p:sp>
      <p:sp>
        <p:nvSpPr>
          <p:cNvPr id="42" name="ZoneTexte 59"/>
          <p:cNvSpPr txBox="1">
            <a:spLocks noChangeArrowheads="1"/>
          </p:cNvSpPr>
          <p:nvPr/>
        </p:nvSpPr>
        <p:spPr bwMode="auto">
          <a:xfrm>
            <a:off x="2257698" y="4635926"/>
            <a:ext cx="1351652" cy="369332"/>
          </a:xfrm>
          <a:prstGeom prst="rect">
            <a:avLst/>
          </a:prstGeom>
          <a:noFill/>
          <a:ln w="9525">
            <a:noFill/>
            <a:miter lim="800000"/>
            <a:headEnd/>
            <a:tailEnd/>
          </a:ln>
        </p:spPr>
        <p:txBody>
          <a:bodyPr wrap="none">
            <a:spAutoFit/>
          </a:bodyPr>
          <a:lstStyle/>
          <a:p>
            <a:pPr algn="ctr"/>
            <a:r>
              <a:rPr lang="fr-FR" sz="900" b="1" dirty="0" smtClean="0">
                <a:latin typeface="Arial" charset="0"/>
              </a:rPr>
              <a:t>Scripts de cérémonie</a:t>
            </a:r>
          </a:p>
          <a:p>
            <a:pPr algn="ctr"/>
            <a:r>
              <a:rPr lang="fr-FR" sz="900" b="1" dirty="0" smtClean="0">
                <a:latin typeface="Arial" charset="0"/>
              </a:rPr>
              <a:t>ces clés</a:t>
            </a:r>
            <a:endParaRPr lang="fr-FR" sz="900" b="1" dirty="0">
              <a:latin typeface="Arial" charset="0"/>
            </a:endParaRPr>
          </a:p>
        </p:txBody>
      </p:sp>
      <p:sp>
        <p:nvSpPr>
          <p:cNvPr id="54" name="Rectangle 53"/>
          <p:cNvSpPr/>
          <p:nvPr/>
        </p:nvSpPr>
        <p:spPr>
          <a:xfrm>
            <a:off x="2285027" y="4008241"/>
            <a:ext cx="550863" cy="522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7"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2265" y="4031758"/>
            <a:ext cx="550863" cy="550863"/>
          </a:xfrm>
          <a:prstGeom prst="rect">
            <a:avLst/>
          </a:prstGeom>
          <a:noFill/>
          <a:ln w="9525">
            <a:noFill/>
            <a:miter lim="800000"/>
            <a:headEnd/>
            <a:tailEnd/>
          </a:ln>
        </p:spPr>
      </p:pic>
      <p:sp>
        <p:nvSpPr>
          <p:cNvPr id="58" name="Freeform 4"/>
          <p:cNvSpPr>
            <a:spLocks/>
          </p:cNvSpPr>
          <p:nvPr>
            <p:custDataLst>
              <p:tags r:id="rId6"/>
            </p:custDataLst>
          </p:nvPr>
        </p:nvSpPr>
        <p:spPr bwMode="auto">
          <a:xfrm>
            <a:off x="2130245" y="2144713"/>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rmAutofit/>
          </a:bodyPr>
          <a:lstStyle/>
          <a:p>
            <a:pPr defTabSz="72000">
              <a:buClr>
                <a:schemeClr val="accent1"/>
              </a:buClr>
              <a:tabLst>
                <a:tab pos="72000" algn="l"/>
              </a:tabLst>
            </a:pPr>
            <a:r>
              <a:rPr lang="fr-FR" sz="800" b="1" u="sng" dirty="0" smtClean="0">
                <a:latin typeface="Arial" charset="0"/>
                <a:cs typeface="Arial" charset="0"/>
              </a:rPr>
              <a:t>Préparation de la KC :</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préparation de la cérémonie des clés (Key </a:t>
            </a:r>
            <a:r>
              <a:rPr lang="fr-FR" sz="800" dirty="0" err="1" smtClean="0">
                <a:latin typeface="Arial" charset="0"/>
                <a:cs typeface="Arial" charset="0"/>
              </a:rPr>
              <a:t>Ceremony</a:t>
            </a:r>
            <a:r>
              <a:rPr lang="fr-FR" sz="800" dirty="0" smtClean="0">
                <a:latin typeface="Arial" charset="0"/>
                <a:cs typeface="Arial" charset="0"/>
              </a:rPr>
              <a:t>) en vue de créer des procédures de génération d’AC de confiance en liaison avec le HSM sélectionné et les acteurs de la PKI</a:t>
            </a:r>
          </a:p>
          <a:p>
            <a:pPr indent="72000" defTabSz="72000">
              <a:buClr>
                <a:schemeClr val="accent1"/>
              </a:buClr>
              <a:buFont typeface="Wingdings" pitchFamily="2" charset="2"/>
              <a:buChar char="§"/>
              <a:tabLst>
                <a:tab pos="72000" algn="l"/>
              </a:tabLst>
            </a:pPr>
            <a:endParaRPr lang="fr-FR" sz="800" dirty="0">
              <a:latin typeface="Arial" charset="0"/>
              <a:cs typeface="Arial" charset="0"/>
            </a:endParaRPr>
          </a:p>
        </p:txBody>
      </p:sp>
      <p:sp>
        <p:nvSpPr>
          <p:cNvPr id="59" name="Freeform 4"/>
          <p:cNvSpPr>
            <a:spLocks/>
          </p:cNvSpPr>
          <p:nvPr>
            <p:custDataLst>
              <p:tags r:id="rId7"/>
            </p:custDataLst>
          </p:nvPr>
        </p:nvSpPr>
        <p:spPr bwMode="auto">
          <a:xfrm>
            <a:off x="3834783" y="2172750"/>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Autofit/>
          </a:bodyPr>
          <a:lstStyle/>
          <a:p>
            <a:pPr>
              <a:lnSpc>
                <a:spcPct val="90000"/>
              </a:lnSpc>
              <a:buClr>
                <a:schemeClr val="accent1"/>
              </a:buClr>
            </a:pPr>
            <a:r>
              <a:rPr lang="fr-FR" sz="800" b="1" u="sng" dirty="0" smtClean="0">
                <a:latin typeface="Arial" charset="0"/>
                <a:cs typeface="Arial" charset="0"/>
              </a:rPr>
              <a:t>Intégration de la PKI :</a:t>
            </a:r>
            <a:endParaRPr lang="fr-FR" sz="800" u="sng" dirty="0" smtClean="0">
              <a:latin typeface="Arial" charset="0"/>
              <a:cs typeface="Arial" charset="0"/>
            </a:endParaRPr>
          </a:p>
          <a:p>
            <a:pPr marL="72000" indent="-72000" defTabSz="72000">
              <a:lnSpc>
                <a:spcPct val="90000"/>
              </a:lnSpc>
              <a:buClr>
                <a:schemeClr val="accent1"/>
              </a:buClr>
              <a:buFont typeface="Wingdings" panose="05000000000000000000" pitchFamily="2" charset="2"/>
              <a:buChar char="§"/>
              <a:tabLst>
                <a:tab pos="72000" algn="l"/>
              </a:tabLst>
            </a:pPr>
            <a:r>
              <a:rPr lang="fr-FR" sz="800" dirty="0" smtClean="0">
                <a:latin typeface="Arial" charset="0"/>
                <a:cs typeface="Arial" charset="0"/>
              </a:rPr>
              <a:t>rédaction </a:t>
            </a:r>
            <a:r>
              <a:rPr lang="fr-FR" sz="800" dirty="0">
                <a:latin typeface="Arial" charset="0"/>
                <a:cs typeface="Arial" charset="0"/>
              </a:rPr>
              <a:t>des dossiers de </a:t>
            </a:r>
            <a:r>
              <a:rPr lang="fr-FR" sz="800" dirty="0" smtClean="0">
                <a:latin typeface="Arial" charset="0"/>
                <a:cs typeface="Arial" charset="0"/>
              </a:rPr>
              <a:t>spécification et d’architecture</a:t>
            </a:r>
          </a:p>
          <a:p>
            <a:pPr marL="72000" indent="-72000" defTabSz="72000">
              <a:lnSpc>
                <a:spcPct val="90000"/>
              </a:lnSpc>
              <a:buClr>
                <a:schemeClr val="accent1"/>
              </a:buClr>
              <a:buFont typeface="Wingdings" panose="05000000000000000000" pitchFamily="2" charset="2"/>
              <a:buChar char="§"/>
              <a:tabLst>
                <a:tab pos="72000" algn="l"/>
              </a:tabLst>
            </a:pPr>
            <a:r>
              <a:rPr lang="fr-FR" sz="800" dirty="0" smtClean="0">
                <a:latin typeface="Arial" charset="0"/>
                <a:cs typeface="Arial" charset="0"/>
              </a:rPr>
              <a:t>intégration </a:t>
            </a:r>
            <a:r>
              <a:rPr lang="fr-FR" sz="800" dirty="0">
                <a:latin typeface="Arial" charset="0"/>
                <a:cs typeface="Arial" charset="0"/>
              </a:rPr>
              <a:t>et/ou développement de la solution </a:t>
            </a:r>
            <a:r>
              <a:rPr lang="fr-FR" sz="800" dirty="0" smtClean="0">
                <a:latin typeface="Arial" charset="0"/>
                <a:cs typeface="Arial" charset="0"/>
              </a:rPr>
              <a:t>PKI</a:t>
            </a:r>
          </a:p>
          <a:p>
            <a:pPr marL="72000" indent="-72000" defTabSz="72000">
              <a:lnSpc>
                <a:spcPct val="90000"/>
              </a:lnSpc>
              <a:buClr>
                <a:schemeClr val="accent1"/>
              </a:buClr>
              <a:buFont typeface="Wingdings" panose="05000000000000000000" pitchFamily="2" charset="2"/>
              <a:buChar char="§"/>
              <a:tabLst>
                <a:tab pos="72000" algn="l"/>
              </a:tabLst>
            </a:pPr>
            <a:r>
              <a:rPr lang="fr-FR" sz="800" dirty="0">
                <a:latin typeface="Arial" charset="0"/>
                <a:cs typeface="Arial" charset="0"/>
              </a:rPr>
              <a:t>p</a:t>
            </a:r>
            <a:r>
              <a:rPr lang="fr-FR" sz="800" dirty="0" smtClean="0">
                <a:latin typeface="Arial" charset="0"/>
                <a:cs typeface="Arial" charset="0"/>
              </a:rPr>
              <a:t>aramétrage des outils et de la solution</a:t>
            </a:r>
          </a:p>
          <a:p>
            <a:pPr marL="72000" indent="-72000" defTabSz="72000">
              <a:lnSpc>
                <a:spcPct val="90000"/>
              </a:lnSpc>
              <a:buClr>
                <a:schemeClr val="accent1"/>
              </a:buClr>
              <a:buFont typeface="Wingdings" panose="05000000000000000000" pitchFamily="2" charset="2"/>
              <a:buChar char="§"/>
              <a:tabLst>
                <a:tab pos="72000" algn="l"/>
              </a:tabLst>
            </a:pPr>
            <a:r>
              <a:rPr lang="fr-FR" sz="800" dirty="0" smtClean="0">
                <a:latin typeface="Arial" charset="0"/>
                <a:cs typeface="Arial" charset="0"/>
              </a:rPr>
              <a:t>rédaction des dossiers d’installation, exploitation et administration de l’infrastructure</a:t>
            </a:r>
          </a:p>
        </p:txBody>
      </p:sp>
      <p:sp>
        <p:nvSpPr>
          <p:cNvPr id="61" name="Freeform 4"/>
          <p:cNvSpPr>
            <a:spLocks/>
          </p:cNvSpPr>
          <p:nvPr>
            <p:custDataLst>
              <p:tags r:id="rId8"/>
            </p:custDataLst>
          </p:nvPr>
        </p:nvSpPr>
        <p:spPr bwMode="auto">
          <a:xfrm>
            <a:off x="7153122" y="2171162"/>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rmAutofit lnSpcReduction="10000"/>
          </a:bodyPr>
          <a:lstStyle/>
          <a:p>
            <a:pPr>
              <a:lnSpc>
                <a:spcPct val="90000"/>
              </a:lnSpc>
              <a:buClr>
                <a:schemeClr val="accent1"/>
              </a:buClr>
            </a:pPr>
            <a:r>
              <a:rPr lang="fr-FR" sz="800" b="1" u="sng" dirty="0" smtClean="0">
                <a:latin typeface="Arial" charset="0"/>
                <a:cs typeface="Arial" charset="0"/>
              </a:rPr>
              <a:t>Cahier des charges :</a:t>
            </a:r>
            <a:endParaRPr lang="fr-FR" sz="800" b="1" u="sng"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m</a:t>
            </a:r>
            <a:r>
              <a:rPr lang="fr-FR" sz="800" dirty="0" smtClean="0">
                <a:latin typeface="Arial" charset="0"/>
                <a:cs typeface="Arial" charset="0"/>
              </a:rPr>
              <a:t>ise en œuvre de l’infrastructure et de l’organisation associée sur une plateforme de pré-production</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m</a:t>
            </a:r>
            <a:r>
              <a:rPr lang="fr-FR" sz="800" dirty="0" smtClean="0">
                <a:latin typeface="Arial" charset="0"/>
                <a:cs typeface="Arial" charset="0"/>
              </a:rPr>
              <a:t>ise en œuvre des outils nécessaires à la réalisation des tâches des différents acteurs de l’IGC</a:t>
            </a:r>
            <a:endParaRPr lang="fr-FR" sz="800"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tests et validation de la solution et des procédures</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formation des acteurs</a:t>
            </a:r>
          </a:p>
          <a:p>
            <a:pPr marL="72000" indent="-72000" defTabSz="72000">
              <a:buClr>
                <a:schemeClr val="accent1"/>
              </a:buClr>
              <a:buFont typeface="Wingdings" panose="05000000000000000000" pitchFamily="2" charset="2"/>
              <a:buChar char="§"/>
              <a:tabLst>
                <a:tab pos="72000" algn="l"/>
              </a:tabLst>
            </a:pPr>
            <a:endParaRPr lang="fr-FR" sz="800" dirty="0">
              <a:latin typeface="Arial" charset="0"/>
              <a:cs typeface="Arial" charset="0"/>
            </a:endParaRPr>
          </a:p>
        </p:txBody>
      </p:sp>
      <p:pic>
        <p:nvPicPr>
          <p:cNvPr id="62"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6056" y="4034933"/>
            <a:ext cx="550862" cy="550863"/>
          </a:xfrm>
          <a:prstGeom prst="rect">
            <a:avLst/>
          </a:prstGeom>
          <a:noFill/>
          <a:ln w="9525">
            <a:noFill/>
            <a:miter lim="800000"/>
            <a:headEnd/>
            <a:tailEnd/>
          </a:ln>
        </p:spPr>
      </p:pic>
      <p:sp>
        <p:nvSpPr>
          <p:cNvPr id="63" name="ZoneTexte 59"/>
          <p:cNvSpPr txBox="1">
            <a:spLocks noChangeArrowheads="1"/>
          </p:cNvSpPr>
          <p:nvPr/>
        </p:nvSpPr>
        <p:spPr bwMode="auto">
          <a:xfrm>
            <a:off x="3901096" y="4644626"/>
            <a:ext cx="1479892" cy="507831"/>
          </a:xfrm>
          <a:prstGeom prst="rect">
            <a:avLst/>
          </a:prstGeom>
          <a:noFill/>
          <a:ln w="9525">
            <a:noFill/>
            <a:miter lim="800000"/>
            <a:headEnd/>
            <a:tailEnd/>
          </a:ln>
        </p:spPr>
        <p:txBody>
          <a:bodyPr wrap="none">
            <a:spAutoFit/>
          </a:bodyPr>
          <a:lstStyle/>
          <a:p>
            <a:pPr algn="ctr"/>
            <a:r>
              <a:rPr lang="fr-FR" sz="900" b="1" dirty="0" smtClean="0">
                <a:latin typeface="Arial" charset="0"/>
                <a:cs typeface="Arial" charset="0"/>
              </a:rPr>
              <a:t>Dossiers d’installation, </a:t>
            </a:r>
          </a:p>
          <a:p>
            <a:pPr algn="ctr"/>
            <a:r>
              <a:rPr lang="fr-FR" sz="900" b="1" dirty="0" smtClean="0">
                <a:latin typeface="Arial" charset="0"/>
                <a:cs typeface="Arial" charset="0"/>
              </a:rPr>
              <a:t>d’exploitation </a:t>
            </a:r>
          </a:p>
          <a:p>
            <a:pPr algn="ctr"/>
            <a:r>
              <a:rPr lang="fr-FR" sz="900" b="1" dirty="0" smtClean="0">
                <a:latin typeface="Arial" charset="0"/>
                <a:cs typeface="Arial" charset="0"/>
              </a:rPr>
              <a:t>et d’administration</a:t>
            </a:r>
            <a:endParaRPr lang="fr-FR" sz="900" b="1" dirty="0">
              <a:latin typeface="Arial" charset="0"/>
            </a:endParaRPr>
          </a:p>
        </p:txBody>
      </p:sp>
      <p:pic>
        <p:nvPicPr>
          <p:cNvPr id="66"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02385" y="4033345"/>
            <a:ext cx="550862" cy="550863"/>
          </a:xfrm>
          <a:prstGeom prst="rect">
            <a:avLst/>
          </a:prstGeom>
          <a:noFill/>
          <a:ln w="9525">
            <a:noFill/>
            <a:miter lim="800000"/>
            <a:headEnd/>
            <a:tailEnd/>
          </a:ln>
        </p:spPr>
      </p:pic>
      <p:sp>
        <p:nvSpPr>
          <p:cNvPr id="67" name="ZoneTexte 59"/>
          <p:cNvSpPr txBox="1">
            <a:spLocks noChangeArrowheads="1"/>
          </p:cNvSpPr>
          <p:nvPr/>
        </p:nvSpPr>
        <p:spPr bwMode="auto">
          <a:xfrm>
            <a:off x="7166724" y="4703587"/>
            <a:ext cx="1422184" cy="369332"/>
          </a:xfrm>
          <a:prstGeom prst="rect">
            <a:avLst/>
          </a:prstGeom>
          <a:noFill/>
          <a:ln w="9525">
            <a:noFill/>
            <a:miter lim="800000"/>
            <a:headEnd/>
            <a:tailEnd/>
          </a:ln>
        </p:spPr>
        <p:txBody>
          <a:bodyPr wrap="none">
            <a:spAutoFit/>
          </a:bodyPr>
          <a:lstStyle/>
          <a:p>
            <a:pPr algn="ctr"/>
            <a:r>
              <a:rPr lang="fr-FR" sz="900" b="1" dirty="0" smtClean="0">
                <a:latin typeface="Arial" charset="0"/>
              </a:rPr>
              <a:t>Cahiers de tests</a:t>
            </a:r>
          </a:p>
          <a:p>
            <a:pPr algn="ctr"/>
            <a:r>
              <a:rPr lang="fr-FR" sz="900" b="1" dirty="0" smtClean="0">
                <a:latin typeface="Arial" charset="0"/>
              </a:rPr>
              <a:t>Supports de formation</a:t>
            </a:r>
          </a:p>
        </p:txBody>
      </p:sp>
      <p:sp>
        <p:nvSpPr>
          <p:cNvPr id="25" name="AutoShape 9"/>
          <p:cNvSpPr>
            <a:spLocks noChangeArrowheads="1"/>
          </p:cNvSpPr>
          <p:nvPr>
            <p:custDataLst>
              <p:tags r:id="rId9"/>
            </p:custDataLst>
          </p:nvPr>
        </p:nvSpPr>
        <p:spPr bwMode="auto">
          <a:xfrm>
            <a:off x="5487281" y="1182689"/>
            <a:ext cx="1620000" cy="865188"/>
          </a:xfrm>
          <a:prstGeom prst="chevron">
            <a:avLst>
              <a:gd name="adj" fmla="val 17912"/>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Arial" charset="0"/>
              </a:rPr>
              <a:t>Etape </a:t>
            </a:r>
            <a:r>
              <a:rPr lang="fr-FR" sz="1200" b="1" dirty="0" smtClean="0">
                <a:solidFill>
                  <a:schemeClr val="bg1"/>
                </a:solidFill>
                <a:latin typeface="Arial" charset="0"/>
                <a:cs typeface="Arial" charset="0"/>
              </a:rPr>
              <a:t>4 </a:t>
            </a:r>
            <a:r>
              <a:rPr lang="fr-FR" sz="1200" b="1" dirty="0">
                <a:solidFill>
                  <a:schemeClr val="bg1"/>
                </a:solidFill>
                <a:latin typeface="Arial" charset="0"/>
                <a:cs typeface="Arial" charset="0"/>
              </a:rPr>
              <a:t>:</a:t>
            </a:r>
          </a:p>
          <a:p>
            <a:pPr marL="1588" lvl="1">
              <a:lnSpc>
                <a:spcPct val="90000"/>
              </a:lnSpc>
            </a:pPr>
            <a:r>
              <a:rPr lang="fr-FR" sz="1000" b="1" dirty="0" smtClean="0">
                <a:solidFill>
                  <a:schemeClr val="bg1"/>
                </a:solidFill>
                <a:latin typeface="Arial" charset="0"/>
                <a:cs typeface="Arial" charset="0"/>
              </a:rPr>
              <a:t>DPC</a:t>
            </a:r>
            <a:endParaRPr lang="fr-FR" sz="1000" b="1" dirty="0">
              <a:solidFill>
                <a:schemeClr val="bg1"/>
              </a:solidFill>
              <a:latin typeface="Arial" charset="0"/>
              <a:cs typeface="Arial" charset="0"/>
            </a:endParaRPr>
          </a:p>
        </p:txBody>
      </p:sp>
      <p:sp>
        <p:nvSpPr>
          <p:cNvPr id="26" name="Freeform 4"/>
          <p:cNvSpPr>
            <a:spLocks/>
          </p:cNvSpPr>
          <p:nvPr>
            <p:custDataLst>
              <p:tags r:id="rId10"/>
            </p:custDataLst>
          </p:nvPr>
        </p:nvSpPr>
        <p:spPr bwMode="auto">
          <a:xfrm>
            <a:off x="5487281" y="2172751"/>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Autofit/>
          </a:bodyPr>
          <a:lstStyle/>
          <a:p>
            <a:pPr>
              <a:lnSpc>
                <a:spcPct val="90000"/>
              </a:lnSpc>
              <a:buClr>
                <a:schemeClr val="accent1"/>
              </a:buClr>
            </a:pPr>
            <a:r>
              <a:rPr lang="fr-FR" sz="800" b="1" u="sng" dirty="0" smtClean="0">
                <a:latin typeface="Arial" charset="0"/>
                <a:cs typeface="Arial" charset="0"/>
              </a:rPr>
              <a:t>Déclarations des pratiques de certification:</a:t>
            </a:r>
          </a:p>
          <a:p>
            <a:pPr marL="72000" indent="-72000" defTabSz="72000">
              <a:lnSpc>
                <a:spcPct val="90000"/>
              </a:lnSpc>
              <a:buClr>
                <a:schemeClr val="accent1"/>
              </a:buClr>
              <a:buFont typeface="Wingdings" panose="05000000000000000000" pitchFamily="2" charset="2"/>
              <a:buChar char="§"/>
              <a:tabLst>
                <a:tab pos="72000" algn="l"/>
              </a:tabLst>
            </a:pPr>
            <a:r>
              <a:rPr lang="fr-FR" sz="800" dirty="0">
                <a:latin typeface="Arial" charset="0"/>
                <a:cs typeface="Arial" charset="0"/>
              </a:rPr>
              <a:t>rédaction des procédures de gestion de </a:t>
            </a:r>
            <a:r>
              <a:rPr lang="fr-FR" sz="800" dirty="0" smtClean="0">
                <a:latin typeface="Arial" charset="0"/>
                <a:cs typeface="Arial" charset="0"/>
              </a:rPr>
              <a:t>l’IGC et du cycle de vie des certificats</a:t>
            </a:r>
          </a:p>
          <a:p>
            <a:pPr marL="72000" indent="-72000" defTabSz="72000">
              <a:lnSpc>
                <a:spcPct val="90000"/>
              </a:lnSpc>
              <a:buClr>
                <a:schemeClr val="accent1"/>
              </a:buClr>
              <a:buFont typeface="Wingdings" panose="05000000000000000000" pitchFamily="2" charset="2"/>
              <a:buChar char="§"/>
              <a:tabLst>
                <a:tab pos="72000" algn="l"/>
              </a:tabLst>
            </a:pPr>
            <a:r>
              <a:rPr lang="fr-FR" sz="800" dirty="0" smtClean="0">
                <a:latin typeface="Arial" charset="0"/>
                <a:cs typeface="Arial" charset="0"/>
              </a:rPr>
              <a:t>Rédaction des </a:t>
            </a:r>
            <a:r>
              <a:rPr lang="fr-FR" sz="800" dirty="0">
                <a:latin typeface="Arial" charset="0"/>
                <a:cs typeface="Arial" charset="0"/>
              </a:rPr>
              <a:t>déclarations des pratiques de certification en liaison avec les PC et les documents de la PKI (procédures</a:t>
            </a:r>
            <a:r>
              <a:rPr lang="fr-FR" sz="800" dirty="0" smtClean="0">
                <a:latin typeface="Arial" charset="0"/>
                <a:cs typeface="Arial" charset="0"/>
              </a:rPr>
              <a:t>, scripts de KC, </a:t>
            </a:r>
            <a:r>
              <a:rPr lang="fr-FR" sz="800" dirty="0">
                <a:latin typeface="Arial" charset="0"/>
                <a:cs typeface="Arial" charset="0"/>
              </a:rPr>
              <a:t>DAT, MI, MEX, etc.)</a:t>
            </a:r>
          </a:p>
        </p:txBody>
      </p:sp>
      <p:pic>
        <p:nvPicPr>
          <p:cNvPr id="27"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38554" y="4034934"/>
            <a:ext cx="550862" cy="550863"/>
          </a:xfrm>
          <a:prstGeom prst="rect">
            <a:avLst/>
          </a:prstGeom>
          <a:noFill/>
          <a:ln w="9525">
            <a:noFill/>
            <a:miter lim="800000"/>
            <a:headEnd/>
            <a:tailEnd/>
          </a:ln>
        </p:spPr>
      </p:pic>
      <p:sp>
        <p:nvSpPr>
          <p:cNvPr id="28" name="ZoneTexte 59"/>
          <p:cNvSpPr txBox="1">
            <a:spLocks noChangeArrowheads="1"/>
          </p:cNvSpPr>
          <p:nvPr/>
        </p:nvSpPr>
        <p:spPr bwMode="auto">
          <a:xfrm>
            <a:off x="5487281" y="4713876"/>
            <a:ext cx="1665841" cy="369332"/>
          </a:xfrm>
          <a:prstGeom prst="rect">
            <a:avLst/>
          </a:prstGeom>
          <a:noFill/>
          <a:ln w="9525">
            <a:noFill/>
            <a:miter lim="800000"/>
            <a:headEnd/>
            <a:tailEnd/>
          </a:ln>
        </p:spPr>
        <p:txBody>
          <a:bodyPr wrap="none">
            <a:spAutoFit/>
          </a:bodyPr>
          <a:lstStyle/>
          <a:p>
            <a:pPr algn="ctr"/>
            <a:r>
              <a:rPr lang="fr-FR" sz="900" b="1" dirty="0" smtClean="0">
                <a:latin typeface="Arial" charset="0"/>
              </a:rPr>
              <a:t>Déclarations des Pratiques</a:t>
            </a:r>
          </a:p>
          <a:p>
            <a:pPr algn="ctr"/>
            <a:r>
              <a:rPr lang="fr-FR" sz="900" b="1" dirty="0" smtClean="0">
                <a:latin typeface="Arial" charset="0"/>
              </a:rPr>
              <a:t> de Certification</a:t>
            </a:r>
            <a:endParaRPr lang="fr-FR" sz="900" b="1" dirty="0">
              <a:latin typeface="Arial" charset="0"/>
            </a:endParaRPr>
          </a:p>
        </p:txBody>
      </p:sp>
    </p:spTree>
    <p:extLst>
      <p:ext uri="{BB962C8B-B14F-4D97-AF65-F5344CB8AC3E}">
        <p14:creationId xmlns:p14="http://schemas.microsoft.com/office/powerpoint/2010/main" val="528987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re 1"/>
          <p:cNvSpPr>
            <a:spLocks noGrp="1"/>
          </p:cNvSpPr>
          <p:nvPr>
            <p:ph type="title"/>
          </p:nvPr>
        </p:nvSpPr>
        <p:spPr>
          <a:xfrm>
            <a:off x="432000" y="180000"/>
            <a:ext cx="7096125" cy="577084"/>
          </a:xfrm>
        </p:spPr>
        <p:txBody>
          <a:bodyPr/>
          <a:lstStyle/>
          <a:p>
            <a:r>
              <a:rPr lang="fr-FR" dirty="0"/>
              <a:t>Les étapes de mise en place d’un projet IGC : </a:t>
            </a:r>
            <a:r>
              <a:rPr lang="fr-FR" dirty="0" err="1"/>
              <a:t>Run</a:t>
            </a:r>
            <a:endParaRPr lang="fr-FR" dirty="0" smtClean="0"/>
          </a:p>
        </p:txBody>
      </p:sp>
      <p:sp>
        <p:nvSpPr>
          <p:cNvPr id="13005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29" name="Freeform 4"/>
          <p:cNvSpPr>
            <a:spLocks/>
          </p:cNvSpPr>
          <p:nvPr>
            <p:custDataLst>
              <p:tags r:id="rId1"/>
            </p:custDataLst>
          </p:nvPr>
        </p:nvSpPr>
        <p:spPr bwMode="auto">
          <a:xfrm>
            <a:off x="402392" y="2144713"/>
            <a:ext cx="1475569"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rmAutofit/>
          </a:bodyPr>
          <a:lstStyle/>
          <a:p>
            <a:pPr>
              <a:lnSpc>
                <a:spcPct val="90000"/>
              </a:lnSpc>
              <a:buClr>
                <a:schemeClr val="accent1"/>
              </a:buClr>
            </a:pPr>
            <a:r>
              <a:rPr lang="fr-FR" sz="800" b="1" u="sng" dirty="0" smtClean="0">
                <a:latin typeface="Arial" charset="0"/>
                <a:cs typeface="Arial" charset="0"/>
              </a:rPr>
              <a:t>Cérémonie des clés :</a:t>
            </a:r>
            <a:endParaRPr lang="fr-FR" sz="800" b="1" u="sng"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initialisation du HSM et des secrets associés</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génération des bi-clés de l’AC racine et auto-certification de celle-ci</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génération de ou des AC fille(s)</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génération de l’ARL</a:t>
            </a:r>
          </a:p>
          <a:p>
            <a:pPr marL="72000" indent="-72000" defTabSz="72000">
              <a:buClr>
                <a:schemeClr val="accent1"/>
              </a:buClr>
              <a:buFont typeface="Wingdings" panose="05000000000000000000" pitchFamily="2" charset="2"/>
              <a:buChar char="§"/>
              <a:tabLst>
                <a:tab pos="72000" algn="l"/>
              </a:tabLst>
            </a:pPr>
            <a:endParaRPr lang="fr-FR" sz="800" dirty="0">
              <a:latin typeface="Arial" charset="0"/>
              <a:cs typeface="Arial" charset="0"/>
            </a:endParaRPr>
          </a:p>
        </p:txBody>
      </p:sp>
      <p:sp>
        <p:nvSpPr>
          <p:cNvPr id="30" name="AutoShape 8"/>
          <p:cNvSpPr>
            <a:spLocks noChangeArrowheads="1"/>
          </p:cNvSpPr>
          <p:nvPr>
            <p:custDataLst>
              <p:tags r:id="rId2"/>
            </p:custDataLst>
          </p:nvPr>
        </p:nvSpPr>
        <p:spPr bwMode="auto">
          <a:xfrm>
            <a:off x="2121514" y="1182689"/>
            <a:ext cx="1620000" cy="865187"/>
          </a:xfrm>
          <a:prstGeom prst="chevron">
            <a:avLst>
              <a:gd name="adj" fmla="val 17910"/>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Times New Roman" pitchFamily="18" charset="0"/>
              </a:rPr>
              <a:t>Etape </a:t>
            </a:r>
            <a:r>
              <a:rPr lang="fr-FR" sz="1200" b="1" dirty="0" smtClean="0">
                <a:solidFill>
                  <a:schemeClr val="bg1"/>
                </a:solidFill>
                <a:latin typeface="Arial" charset="0"/>
                <a:cs typeface="Times New Roman" pitchFamily="18" charset="0"/>
              </a:rPr>
              <a:t>2 </a:t>
            </a:r>
            <a:r>
              <a:rPr lang="fr-FR" sz="1200" b="1" dirty="0">
                <a:solidFill>
                  <a:schemeClr val="bg1"/>
                </a:solidFill>
                <a:latin typeface="Arial" charset="0"/>
                <a:cs typeface="Times New Roman" pitchFamily="18" charset="0"/>
              </a:rPr>
              <a:t>:</a:t>
            </a:r>
          </a:p>
          <a:p>
            <a:pPr marL="1588" lvl="1">
              <a:lnSpc>
                <a:spcPct val="90000"/>
              </a:lnSpc>
            </a:pPr>
            <a:r>
              <a:rPr lang="fr-FR" sz="1000" b="1" dirty="0">
                <a:solidFill>
                  <a:schemeClr val="bg1"/>
                </a:solidFill>
                <a:latin typeface="Arial" charset="0"/>
                <a:cs typeface="Times New Roman" pitchFamily="18" charset="0"/>
              </a:rPr>
              <a:t>Mise en </a:t>
            </a:r>
            <a:r>
              <a:rPr lang="fr-FR" sz="1000" b="1" dirty="0" smtClean="0">
                <a:solidFill>
                  <a:schemeClr val="bg1"/>
                </a:solidFill>
                <a:latin typeface="Arial" charset="0"/>
                <a:cs typeface="Times New Roman" pitchFamily="18" charset="0"/>
              </a:rPr>
              <a:t>Production</a:t>
            </a:r>
            <a:endParaRPr lang="fr-FR" sz="1000" b="1" dirty="0">
              <a:solidFill>
                <a:schemeClr val="bg1"/>
              </a:solidFill>
              <a:latin typeface="Arial" charset="0"/>
              <a:cs typeface="Times New Roman" pitchFamily="18" charset="0"/>
            </a:endParaRPr>
          </a:p>
        </p:txBody>
      </p:sp>
      <p:sp>
        <p:nvSpPr>
          <p:cNvPr id="31" name="AutoShape 9"/>
          <p:cNvSpPr>
            <a:spLocks noChangeArrowheads="1"/>
          </p:cNvSpPr>
          <p:nvPr>
            <p:custDataLst>
              <p:tags r:id="rId3"/>
            </p:custDataLst>
          </p:nvPr>
        </p:nvSpPr>
        <p:spPr bwMode="auto">
          <a:xfrm>
            <a:off x="3812302" y="1182688"/>
            <a:ext cx="1620000" cy="865188"/>
          </a:xfrm>
          <a:prstGeom prst="chevron">
            <a:avLst>
              <a:gd name="adj" fmla="val 17912"/>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Arial" charset="0"/>
              </a:rPr>
              <a:t>Etape </a:t>
            </a:r>
            <a:r>
              <a:rPr lang="fr-FR" sz="1200" b="1" dirty="0" smtClean="0">
                <a:solidFill>
                  <a:schemeClr val="bg1"/>
                </a:solidFill>
                <a:latin typeface="Arial" charset="0"/>
                <a:cs typeface="Arial" charset="0"/>
              </a:rPr>
              <a:t>3 </a:t>
            </a:r>
            <a:r>
              <a:rPr lang="fr-FR" sz="1200" b="1" dirty="0">
                <a:solidFill>
                  <a:schemeClr val="bg1"/>
                </a:solidFill>
                <a:latin typeface="Arial" charset="0"/>
                <a:cs typeface="Arial" charset="0"/>
              </a:rPr>
              <a:t>:</a:t>
            </a:r>
          </a:p>
          <a:p>
            <a:pPr marL="1588" lvl="1">
              <a:lnSpc>
                <a:spcPct val="90000"/>
              </a:lnSpc>
            </a:pPr>
            <a:r>
              <a:rPr lang="fr-FR" sz="1000" b="1" dirty="0" smtClean="0">
                <a:solidFill>
                  <a:schemeClr val="bg1"/>
                </a:solidFill>
                <a:latin typeface="Arial" charset="0"/>
                <a:cs typeface="Arial" charset="0"/>
              </a:rPr>
              <a:t>Déploiement</a:t>
            </a:r>
            <a:endParaRPr lang="fr-FR" sz="1000" b="1" dirty="0">
              <a:solidFill>
                <a:schemeClr val="bg1"/>
              </a:solidFill>
              <a:latin typeface="Arial" charset="0"/>
              <a:cs typeface="Arial" charset="0"/>
            </a:endParaRPr>
          </a:p>
        </p:txBody>
      </p:sp>
      <p:sp>
        <p:nvSpPr>
          <p:cNvPr id="33" name="AutoShape 8"/>
          <p:cNvSpPr>
            <a:spLocks noChangeArrowheads="1"/>
          </p:cNvSpPr>
          <p:nvPr>
            <p:custDataLst>
              <p:tags r:id="rId4"/>
            </p:custDataLst>
          </p:nvPr>
        </p:nvSpPr>
        <p:spPr bwMode="auto">
          <a:xfrm>
            <a:off x="428828" y="1179513"/>
            <a:ext cx="1620000" cy="865188"/>
          </a:xfrm>
          <a:prstGeom prst="chevron">
            <a:avLst>
              <a:gd name="adj" fmla="val 17925"/>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Times New Roman" pitchFamily="18" charset="0"/>
              </a:rPr>
              <a:t>Etape 1 </a:t>
            </a:r>
            <a:r>
              <a:rPr lang="fr-FR" sz="1200" b="1" dirty="0" smtClean="0">
                <a:solidFill>
                  <a:schemeClr val="bg1"/>
                </a:solidFill>
                <a:latin typeface="Arial" charset="0"/>
                <a:cs typeface="Times New Roman" pitchFamily="18" charset="0"/>
              </a:rPr>
              <a:t>:</a:t>
            </a:r>
          </a:p>
          <a:p>
            <a:pPr marL="1588" lvl="1">
              <a:lnSpc>
                <a:spcPct val="90000"/>
              </a:lnSpc>
            </a:pPr>
            <a:r>
              <a:rPr lang="fr-FR" sz="1000" b="1" dirty="0" smtClean="0">
                <a:solidFill>
                  <a:schemeClr val="bg1"/>
                </a:solidFill>
                <a:latin typeface="Arial" charset="0"/>
                <a:cs typeface="Times New Roman" pitchFamily="18" charset="0"/>
              </a:rPr>
              <a:t>KC</a:t>
            </a:r>
            <a:endParaRPr lang="en-GB" sz="1000" b="1" dirty="0">
              <a:solidFill>
                <a:schemeClr val="bg1"/>
              </a:solidFill>
              <a:latin typeface="Arial" charset="0"/>
              <a:cs typeface="Arial" charset="0"/>
            </a:endParaRPr>
          </a:p>
        </p:txBody>
      </p:sp>
      <p:sp>
        <p:nvSpPr>
          <p:cNvPr id="38" name="AutoShape 9"/>
          <p:cNvSpPr>
            <a:spLocks noChangeArrowheads="1"/>
          </p:cNvSpPr>
          <p:nvPr>
            <p:custDataLst>
              <p:tags r:id="rId5"/>
            </p:custDataLst>
          </p:nvPr>
        </p:nvSpPr>
        <p:spPr bwMode="auto">
          <a:xfrm>
            <a:off x="7153122" y="1179513"/>
            <a:ext cx="1620000" cy="865187"/>
          </a:xfrm>
          <a:prstGeom prst="chevron">
            <a:avLst>
              <a:gd name="adj" fmla="val 17912"/>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Arial" charset="0"/>
              </a:rPr>
              <a:t>Etape </a:t>
            </a:r>
            <a:r>
              <a:rPr lang="fr-FR" sz="1200" b="1" dirty="0" smtClean="0">
                <a:solidFill>
                  <a:schemeClr val="bg1"/>
                </a:solidFill>
                <a:latin typeface="Arial" charset="0"/>
                <a:cs typeface="Arial" charset="0"/>
              </a:rPr>
              <a:t>5 </a:t>
            </a:r>
            <a:r>
              <a:rPr lang="fr-FR" sz="1200" b="1" dirty="0">
                <a:solidFill>
                  <a:schemeClr val="bg1"/>
                </a:solidFill>
                <a:latin typeface="Arial" charset="0"/>
                <a:cs typeface="Arial" charset="0"/>
              </a:rPr>
              <a:t>:</a:t>
            </a:r>
          </a:p>
          <a:p>
            <a:pPr marL="1588" lvl="1">
              <a:lnSpc>
                <a:spcPct val="90000"/>
              </a:lnSpc>
            </a:pPr>
            <a:r>
              <a:rPr lang="fr-FR" sz="1000" b="1" dirty="0" smtClean="0">
                <a:solidFill>
                  <a:schemeClr val="bg1"/>
                </a:solidFill>
                <a:latin typeface="Arial" charset="0"/>
                <a:cs typeface="Arial" charset="0"/>
              </a:rPr>
              <a:t>Audits</a:t>
            </a:r>
            <a:endParaRPr lang="fr-FR" sz="1000" b="1" dirty="0">
              <a:solidFill>
                <a:schemeClr val="bg1"/>
              </a:solidFill>
              <a:latin typeface="Arial" charset="0"/>
              <a:cs typeface="Arial" charset="0"/>
            </a:endParaRPr>
          </a:p>
        </p:txBody>
      </p:sp>
      <p:sp>
        <p:nvSpPr>
          <p:cNvPr id="41" name="ZoneTexte 59"/>
          <p:cNvSpPr txBox="1">
            <a:spLocks noChangeArrowheads="1"/>
          </p:cNvSpPr>
          <p:nvPr/>
        </p:nvSpPr>
        <p:spPr bwMode="auto">
          <a:xfrm>
            <a:off x="377788" y="4713874"/>
            <a:ext cx="1524776" cy="369332"/>
          </a:xfrm>
          <a:prstGeom prst="rect">
            <a:avLst/>
          </a:prstGeom>
          <a:noFill/>
          <a:ln w="9525">
            <a:noFill/>
            <a:miter lim="800000"/>
            <a:headEnd/>
            <a:tailEnd/>
          </a:ln>
        </p:spPr>
        <p:txBody>
          <a:bodyPr wrap="none">
            <a:spAutoFit/>
          </a:bodyPr>
          <a:lstStyle/>
          <a:p>
            <a:pPr algn="ctr"/>
            <a:r>
              <a:rPr lang="fr-FR" sz="900" b="1" dirty="0" smtClean="0">
                <a:latin typeface="Arial" charset="0"/>
              </a:rPr>
              <a:t>Secrets &amp; certificats AC </a:t>
            </a:r>
          </a:p>
          <a:p>
            <a:pPr algn="ctr"/>
            <a:r>
              <a:rPr lang="fr-FR" sz="900" b="1" dirty="0" smtClean="0">
                <a:latin typeface="Arial" charset="0"/>
              </a:rPr>
              <a:t>+ ARL</a:t>
            </a:r>
            <a:endParaRPr lang="fr-FR" sz="900" b="1" dirty="0">
              <a:latin typeface="Arial" charset="0"/>
            </a:endParaRPr>
          </a:p>
        </p:txBody>
      </p:sp>
      <p:sp>
        <p:nvSpPr>
          <p:cNvPr id="54" name="Rectangle 53"/>
          <p:cNvSpPr/>
          <p:nvPr/>
        </p:nvSpPr>
        <p:spPr>
          <a:xfrm>
            <a:off x="2285027" y="4008241"/>
            <a:ext cx="550863" cy="522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7"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2265" y="4031758"/>
            <a:ext cx="550863" cy="550863"/>
          </a:xfrm>
          <a:prstGeom prst="rect">
            <a:avLst/>
          </a:prstGeom>
          <a:noFill/>
          <a:ln w="9525">
            <a:noFill/>
            <a:miter lim="800000"/>
            <a:headEnd/>
            <a:tailEnd/>
          </a:ln>
        </p:spPr>
      </p:pic>
      <p:sp>
        <p:nvSpPr>
          <p:cNvPr id="58" name="Freeform 4"/>
          <p:cNvSpPr>
            <a:spLocks/>
          </p:cNvSpPr>
          <p:nvPr>
            <p:custDataLst>
              <p:tags r:id="rId6"/>
            </p:custDataLst>
          </p:nvPr>
        </p:nvSpPr>
        <p:spPr bwMode="auto">
          <a:xfrm>
            <a:off x="2130245" y="2144713"/>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rmAutofit/>
          </a:bodyPr>
          <a:lstStyle/>
          <a:p>
            <a:pPr defTabSz="72000">
              <a:buClr>
                <a:schemeClr val="accent1"/>
              </a:buClr>
              <a:tabLst>
                <a:tab pos="72000" algn="l"/>
              </a:tabLst>
            </a:pPr>
            <a:r>
              <a:rPr lang="fr-FR" sz="800" b="1" u="sng" dirty="0" smtClean="0">
                <a:latin typeface="Arial" charset="0"/>
                <a:cs typeface="Arial" charset="0"/>
              </a:rPr>
              <a:t>Mise en production :</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d</a:t>
            </a:r>
            <a:r>
              <a:rPr lang="fr-FR" sz="800" dirty="0" smtClean="0">
                <a:latin typeface="Arial" charset="0"/>
                <a:cs typeface="Arial" charset="0"/>
              </a:rPr>
              <a:t>éploiement de la solution sur la plateforme de production</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c</a:t>
            </a:r>
            <a:r>
              <a:rPr lang="fr-FR" sz="800" dirty="0" smtClean="0">
                <a:latin typeface="Arial" charset="0"/>
                <a:cs typeface="Arial" charset="0"/>
              </a:rPr>
              <a:t>érémonie d’initialisation en vue d’insérer les clés dans le HSM</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mise en place d’une phase pilote avec un groupe de test</a:t>
            </a:r>
          </a:p>
          <a:p>
            <a:pPr indent="72000" defTabSz="72000">
              <a:buClr>
                <a:schemeClr val="accent1"/>
              </a:buClr>
              <a:buFont typeface="Wingdings" pitchFamily="2" charset="2"/>
              <a:buChar char="§"/>
              <a:tabLst>
                <a:tab pos="72000" algn="l"/>
              </a:tabLst>
            </a:pPr>
            <a:r>
              <a:rPr lang="fr-FR" sz="800" dirty="0" smtClean="0">
                <a:latin typeface="Arial" charset="0"/>
                <a:cs typeface="Arial" charset="0"/>
              </a:rPr>
              <a:t>revue des procédures</a:t>
            </a:r>
            <a:endParaRPr lang="fr-FR" sz="800" dirty="0">
              <a:latin typeface="Arial" charset="0"/>
              <a:cs typeface="Arial" charset="0"/>
            </a:endParaRPr>
          </a:p>
        </p:txBody>
      </p:sp>
      <p:sp>
        <p:nvSpPr>
          <p:cNvPr id="59" name="Freeform 4"/>
          <p:cNvSpPr>
            <a:spLocks/>
          </p:cNvSpPr>
          <p:nvPr>
            <p:custDataLst>
              <p:tags r:id="rId7"/>
            </p:custDataLst>
          </p:nvPr>
        </p:nvSpPr>
        <p:spPr bwMode="auto">
          <a:xfrm>
            <a:off x="3834783" y="2172750"/>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Autofit/>
          </a:bodyPr>
          <a:lstStyle/>
          <a:p>
            <a:pPr>
              <a:lnSpc>
                <a:spcPct val="90000"/>
              </a:lnSpc>
              <a:buClr>
                <a:schemeClr val="accent1"/>
              </a:buClr>
            </a:pPr>
            <a:r>
              <a:rPr lang="fr-FR" sz="800" b="1" u="sng" dirty="0" smtClean="0">
                <a:latin typeface="Arial" charset="0"/>
                <a:cs typeface="Arial" charset="0"/>
              </a:rPr>
              <a:t>Déploiement à grande échelle :</a:t>
            </a:r>
            <a:endParaRPr lang="fr-FR" sz="800" u="sng" dirty="0" smtClean="0">
              <a:latin typeface="Arial" charset="0"/>
              <a:cs typeface="Arial" charset="0"/>
            </a:endParaRPr>
          </a:p>
          <a:p>
            <a:pPr marL="72000" indent="-72000" defTabSz="72000">
              <a:lnSpc>
                <a:spcPct val="90000"/>
              </a:lnSpc>
              <a:buClr>
                <a:schemeClr val="accent1"/>
              </a:buClr>
              <a:buFont typeface="Wingdings" panose="05000000000000000000" pitchFamily="2" charset="2"/>
              <a:buChar char="§"/>
              <a:tabLst>
                <a:tab pos="72000" algn="l"/>
              </a:tabLst>
            </a:pPr>
            <a:r>
              <a:rPr lang="fr-FR" sz="800" dirty="0">
                <a:latin typeface="Arial" charset="0"/>
                <a:cs typeface="Arial" charset="0"/>
              </a:rPr>
              <a:t>a</a:t>
            </a:r>
            <a:r>
              <a:rPr lang="fr-FR" sz="800" dirty="0" smtClean="0">
                <a:latin typeface="Arial" charset="0"/>
                <a:cs typeface="Arial" charset="0"/>
              </a:rPr>
              <a:t>ccompagnement des futurs porteurs</a:t>
            </a:r>
          </a:p>
          <a:p>
            <a:pPr marL="72000" indent="-72000" defTabSz="72000">
              <a:lnSpc>
                <a:spcPct val="90000"/>
              </a:lnSpc>
              <a:buClr>
                <a:schemeClr val="accent1"/>
              </a:buClr>
              <a:buFont typeface="Wingdings" panose="05000000000000000000" pitchFamily="2" charset="2"/>
              <a:buChar char="§"/>
              <a:tabLst>
                <a:tab pos="72000" algn="l"/>
              </a:tabLst>
            </a:pPr>
            <a:r>
              <a:rPr lang="fr-FR" sz="800" dirty="0" smtClean="0">
                <a:latin typeface="Arial" charset="0"/>
                <a:cs typeface="Arial" charset="0"/>
              </a:rPr>
              <a:t>accompagnement du support (</a:t>
            </a:r>
            <a:r>
              <a:rPr lang="fr-FR" sz="800" dirty="0" err="1" smtClean="0">
                <a:latin typeface="Arial" charset="0"/>
                <a:cs typeface="Arial" charset="0"/>
              </a:rPr>
              <a:t>help-desk</a:t>
            </a:r>
            <a:r>
              <a:rPr lang="fr-FR" sz="800" dirty="0" smtClean="0">
                <a:latin typeface="Arial" charset="0"/>
                <a:cs typeface="Arial" charset="0"/>
              </a:rPr>
              <a:t>)</a:t>
            </a:r>
          </a:p>
          <a:p>
            <a:pPr marL="72000" indent="-72000" defTabSz="72000">
              <a:lnSpc>
                <a:spcPct val="90000"/>
              </a:lnSpc>
              <a:buClr>
                <a:schemeClr val="accent1"/>
              </a:buClr>
              <a:buFont typeface="Wingdings" panose="05000000000000000000" pitchFamily="2" charset="2"/>
              <a:buChar char="§"/>
              <a:tabLst>
                <a:tab pos="72000" algn="l"/>
              </a:tabLst>
            </a:pPr>
            <a:r>
              <a:rPr lang="fr-FR" sz="800" dirty="0" smtClean="0">
                <a:latin typeface="Arial" charset="0"/>
                <a:cs typeface="Arial" charset="0"/>
              </a:rPr>
              <a:t>planification du déploiement</a:t>
            </a:r>
          </a:p>
          <a:p>
            <a:pPr marL="72000" indent="-72000" defTabSz="72000">
              <a:lnSpc>
                <a:spcPct val="90000"/>
              </a:lnSpc>
              <a:buClr>
                <a:schemeClr val="accent1"/>
              </a:buClr>
              <a:buFont typeface="Wingdings" panose="05000000000000000000" pitchFamily="2" charset="2"/>
              <a:buChar char="§"/>
              <a:tabLst>
                <a:tab pos="72000" algn="l"/>
              </a:tabLst>
            </a:pPr>
            <a:r>
              <a:rPr lang="fr-FR" sz="800" dirty="0" smtClean="0">
                <a:latin typeface="Arial" charset="0"/>
                <a:cs typeface="Arial" charset="0"/>
              </a:rPr>
              <a:t>migration (si besoin) d’une ancienne PKI</a:t>
            </a:r>
          </a:p>
        </p:txBody>
      </p:sp>
      <p:sp>
        <p:nvSpPr>
          <p:cNvPr id="61" name="Freeform 4"/>
          <p:cNvSpPr>
            <a:spLocks/>
          </p:cNvSpPr>
          <p:nvPr>
            <p:custDataLst>
              <p:tags r:id="rId8"/>
            </p:custDataLst>
          </p:nvPr>
        </p:nvSpPr>
        <p:spPr bwMode="auto">
          <a:xfrm>
            <a:off x="7153122" y="2171162"/>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rmAutofit/>
          </a:bodyPr>
          <a:lstStyle/>
          <a:p>
            <a:pPr>
              <a:lnSpc>
                <a:spcPct val="90000"/>
              </a:lnSpc>
              <a:buClr>
                <a:schemeClr val="accent1"/>
              </a:buClr>
            </a:pPr>
            <a:r>
              <a:rPr lang="fr-FR" sz="800" b="1" u="sng" dirty="0" smtClean="0">
                <a:latin typeface="Arial" charset="0"/>
                <a:cs typeface="Arial" charset="0"/>
              </a:rPr>
              <a:t>Audits de la PKI :</a:t>
            </a:r>
            <a:endParaRPr lang="fr-FR" sz="800" b="1" u="sng"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Mise en place de contrôles internes afin de s’assurer de la bonne mise en œuvre des procédures</a:t>
            </a:r>
          </a:p>
          <a:p>
            <a:pPr marL="72000" indent="-72000" defTabSz="72000">
              <a:buClr>
                <a:schemeClr val="accent1"/>
              </a:buClr>
              <a:buFont typeface="Wingdings" panose="05000000000000000000" pitchFamily="2" charset="2"/>
              <a:buChar char="§"/>
              <a:tabLst>
                <a:tab pos="72000" algn="l"/>
              </a:tabLst>
            </a:pPr>
            <a:r>
              <a:rPr lang="fr-FR" sz="800" dirty="0">
                <a:latin typeface="Arial" charset="0"/>
                <a:cs typeface="Arial" charset="0"/>
              </a:rPr>
              <a:t>Mise en place de contrôles </a:t>
            </a:r>
            <a:r>
              <a:rPr lang="fr-FR" sz="800" dirty="0" smtClean="0">
                <a:latin typeface="Arial" charset="0"/>
                <a:cs typeface="Arial" charset="0"/>
              </a:rPr>
              <a:t>externes </a:t>
            </a:r>
            <a:r>
              <a:rPr lang="fr-FR" sz="800" dirty="0">
                <a:latin typeface="Arial" charset="0"/>
                <a:cs typeface="Arial" charset="0"/>
              </a:rPr>
              <a:t>afin de s’assurer de la </a:t>
            </a:r>
            <a:r>
              <a:rPr lang="fr-FR" sz="800" dirty="0" smtClean="0">
                <a:latin typeface="Arial" charset="0"/>
                <a:cs typeface="Arial" charset="0"/>
              </a:rPr>
              <a:t>conformité de la PKI avec les bonnes pratiques</a:t>
            </a:r>
          </a:p>
          <a:p>
            <a:pPr marL="72000" indent="-72000" defTabSz="72000">
              <a:buClr>
                <a:schemeClr val="accent1"/>
              </a:buClr>
              <a:buFont typeface="Wingdings" panose="05000000000000000000" pitchFamily="2" charset="2"/>
              <a:buChar char="§"/>
              <a:tabLst>
                <a:tab pos="72000" algn="l"/>
              </a:tabLst>
            </a:pPr>
            <a:r>
              <a:rPr lang="fr-FR" sz="800" dirty="0" smtClean="0">
                <a:latin typeface="Arial" charset="0"/>
                <a:cs typeface="Arial" charset="0"/>
              </a:rPr>
              <a:t>amélioration des procédures et pratiques</a:t>
            </a:r>
            <a:endParaRPr lang="fr-FR" sz="800" dirty="0">
              <a:latin typeface="Arial" charset="0"/>
              <a:cs typeface="Arial" charset="0"/>
            </a:endParaRPr>
          </a:p>
          <a:p>
            <a:pPr marL="72000" indent="-72000" defTabSz="72000">
              <a:buClr>
                <a:schemeClr val="accent1"/>
              </a:buClr>
              <a:buFont typeface="Wingdings" panose="05000000000000000000" pitchFamily="2" charset="2"/>
              <a:buChar char="§"/>
              <a:tabLst>
                <a:tab pos="72000" algn="l"/>
              </a:tabLst>
            </a:pPr>
            <a:endParaRPr lang="fr-FR" sz="800" dirty="0">
              <a:latin typeface="Arial" charset="0"/>
              <a:cs typeface="Arial" charset="0"/>
            </a:endParaRPr>
          </a:p>
        </p:txBody>
      </p:sp>
      <p:pic>
        <p:nvPicPr>
          <p:cNvPr id="66"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02385" y="4031757"/>
            <a:ext cx="550862" cy="550863"/>
          </a:xfrm>
          <a:prstGeom prst="rect">
            <a:avLst/>
          </a:prstGeom>
          <a:noFill/>
          <a:ln w="9525">
            <a:noFill/>
            <a:miter lim="800000"/>
            <a:headEnd/>
            <a:tailEnd/>
          </a:ln>
        </p:spPr>
      </p:pic>
      <p:sp>
        <p:nvSpPr>
          <p:cNvPr id="67" name="ZoneTexte 59"/>
          <p:cNvSpPr txBox="1">
            <a:spLocks noChangeArrowheads="1"/>
          </p:cNvSpPr>
          <p:nvPr/>
        </p:nvSpPr>
        <p:spPr bwMode="auto">
          <a:xfrm>
            <a:off x="7189171" y="4703587"/>
            <a:ext cx="1377300" cy="369332"/>
          </a:xfrm>
          <a:prstGeom prst="rect">
            <a:avLst/>
          </a:prstGeom>
          <a:noFill/>
          <a:ln w="9525">
            <a:noFill/>
            <a:miter lim="800000"/>
            <a:headEnd/>
            <a:tailEnd/>
          </a:ln>
        </p:spPr>
        <p:txBody>
          <a:bodyPr wrap="none">
            <a:spAutoFit/>
          </a:bodyPr>
          <a:lstStyle/>
          <a:p>
            <a:pPr algn="ctr"/>
            <a:r>
              <a:rPr lang="fr-FR" sz="900" b="1" dirty="0" smtClean="0">
                <a:latin typeface="Arial" charset="0"/>
              </a:rPr>
              <a:t>Rapports de contrôle </a:t>
            </a:r>
          </a:p>
          <a:p>
            <a:pPr algn="ctr"/>
            <a:r>
              <a:rPr lang="fr-FR" sz="900" b="1" dirty="0" smtClean="0">
                <a:latin typeface="Arial" charset="0"/>
              </a:rPr>
              <a:t>et cahier de suivi</a:t>
            </a:r>
          </a:p>
        </p:txBody>
      </p:sp>
      <p:sp>
        <p:nvSpPr>
          <p:cNvPr id="25" name="AutoShape 9"/>
          <p:cNvSpPr>
            <a:spLocks noChangeArrowheads="1"/>
          </p:cNvSpPr>
          <p:nvPr>
            <p:custDataLst>
              <p:tags r:id="rId9"/>
            </p:custDataLst>
          </p:nvPr>
        </p:nvSpPr>
        <p:spPr bwMode="auto">
          <a:xfrm>
            <a:off x="5487281" y="1182689"/>
            <a:ext cx="1620000" cy="865188"/>
          </a:xfrm>
          <a:prstGeom prst="chevron">
            <a:avLst>
              <a:gd name="adj" fmla="val 17912"/>
            </a:avLst>
          </a:prstGeom>
          <a:solidFill>
            <a:schemeClr val="tx2"/>
          </a:solidFill>
          <a:ln w="9525">
            <a:solidFill>
              <a:srgbClr val="000000"/>
            </a:solidFill>
            <a:miter lim="800000"/>
            <a:headEnd/>
            <a:tailEnd/>
          </a:ln>
        </p:spPr>
        <p:txBody>
          <a:bodyPr lIns="247650" tIns="0" rIns="0" bIns="0" anchor="ctr"/>
          <a:lstStyle/>
          <a:p>
            <a:pPr marL="1588" lvl="1">
              <a:lnSpc>
                <a:spcPct val="90000"/>
              </a:lnSpc>
            </a:pPr>
            <a:r>
              <a:rPr lang="fr-FR" sz="1200" b="1" dirty="0">
                <a:solidFill>
                  <a:schemeClr val="bg1"/>
                </a:solidFill>
                <a:latin typeface="Arial" charset="0"/>
                <a:cs typeface="Arial" charset="0"/>
              </a:rPr>
              <a:t>Etape </a:t>
            </a:r>
            <a:r>
              <a:rPr lang="fr-FR" sz="1200" b="1" dirty="0" smtClean="0">
                <a:solidFill>
                  <a:schemeClr val="bg1"/>
                </a:solidFill>
                <a:latin typeface="Arial" charset="0"/>
                <a:cs typeface="Arial" charset="0"/>
              </a:rPr>
              <a:t>4 </a:t>
            </a:r>
            <a:r>
              <a:rPr lang="fr-FR" sz="1200" b="1" dirty="0">
                <a:solidFill>
                  <a:schemeClr val="bg1"/>
                </a:solidFill>
                <a:latin typeface="Arial" charset="0"/>
                <a:cs typeface="Arial" charset="0"/>
              </a:rPr>
              <a:t>:</a:t>
            </a:r>
          </a:p>
          <a:p>
            <a:pPr marL="1588" lvl="1">
              <a:lnSpc>
                <a:spcPct val="90000"/>
              </a:lnSpc>
            </a:pPr>
            <a:r>
              <a:rPr lang="fr-FR" sz="1000" b="1" dirty="0" smtClean="0">
                <a:solidFill>
                  <a:schemeClr val="bg1"/>
                </a:solidFill>
                <a:latin typeface="Arial" charset="0"/>
                <a:cs typeface="Arial" charset="0"/>
              </a:rPr>
              <a:t>Exploitation</a:t>
            </a:r>
            <a:endParaRPr lang="fr-FR" sz="1000" b="1" dirty="0">
              <a:solidFill>
                <a:schemeClr val="bg1"/>
              </a:solidFill>
              <a:latin typeface="Arial" charset="0"/>
              <a:cs typeface="Arial" charset="0"/>
            </a:endParaRPr>
          </a:p>
        </p:txBody>
      </p:sp>
      <p:sp>
        <p:nvSpPr>
          <p:cNvPr id="26" name="Freeform 4"/>
          <p:cNvSpPr>
            <a:spLocks/>
          </p:cNvSpPr>
          <p:nvPr>
            <p:custDataLst>
              <p:tags r:id="rId10"/>
            </p:custDataLst>
          </p:nvPr>
        </p:nvSpPr>
        <p:spPr bwMode="auto">
          <a:xfrm>
            <a:off x="5487281" y="2172751"/>
            <a:ext cx="1449388" cy="1754187"/>
          </a:xfrm>
          <a:custGeom>
            <a:avLst/>
            <a:gdLst>
              <a:gd name="T0" fmla="*/ 0 w 862"/>
              <a:gd name="T1" fmla="*/ 0 h 772"/>
              <a:gd name="T2" fmla="*/ 0 w 862"/>
              <a:gd name="T3" fmla="*/ 2147483647 h 772"/>
              <a:gd name="T4" fmla="*/ 2147483647 w 862"/>
              <a:gd name="T5" fmla="*/ 2147483647 h 772"/>
              <a:gd name="T6" fmla="*/ 2147483647 w 862"/>
              <a:gd name="T7" fmla="*/ 0 h 772"/>
              <a:gd name="T8" fmla="*/ 0 60000 65536"/>
              <a:gd name="T9" fmla="*/ 0 60000 65536"/>
              <a:gd name="T10" fmla="*/ 0 60000 65536"/>
              <a:gd name="T11" fmla="*/ 0 60000 65536"/>
              <a:gd name="T12" fmla="*/ 0 w 862"/>
              <a:gd name="T13" fmla="*/ 0 h 772"/>
              <a:gd name="T14" fmla="*/ 862 w 862"/>
              <a:gd name="T15" fmla="*/ 772 h 772"/>
            </a:gdLst>
            <a:ahLst/>
            <a:cxnLst>
              <a:cxn ang="T8">
                <a:pos x="T0" y="T1"/>
              </a:cxn>
              <a:cxn ang="T9">
                <a:pos x="T2" y="T3"/>
              </a:cxn>
              <a:cxn ang="T10">
                <a:pos x="T4" y="T5"/>
              </a:cxn>
              <a:cxn ang="T11">
                <a:pos x="T6" y="T7"/>
              </a:cxn>
            </a:cxnLst>
            <a:rect l="T12" t="T13" r="T14" b="T15"/>
            <a:pathLst>
              <a:path w="862" h="772">
                <a:moveTo>
                  <a:pt x="0" y="0"/>
                </a:moveTo>
                <a:lnTo>
                  <a:pt x="0" y="772"/>
                </a:lnTo>
                <a:lnTo>
                  <a:pt x="862" y="772"/>
                </a:lnTo>
                <a:lnTo>
                  <a:pt x="862" y="0"/>
                </a:lnTo>
              </a:path>
            </a:pathLst>
          </a:custGeom>
          <a:solidFill>
            <a:schemeClr val="bg1">
              <a:lumMod val="75000"/>
            </a:schemeClr>
          </a:solidFill>
          <a:ln w="9525">
            <a:solidFill>
              <a:srgbClr val="000000"/>
            </a:solidFill>
            <a:prstDash val="dash"/>
            <a:round/>
            <a:headEnd/>
            <a:tailEnd/>
          </a:ln>
        </p:spPr>
        <p:txBody>
          <a:bodyPr wrap="square" lIns="90000" tIns="46800" rIns="90000" bIns="46800">
            <a:noAutofit/>
          </a:bodyPr>
          <a:lstStyle/>
          <a:p>
            <a:pPr>
              <a:lnSpc>
                <a:spcPct val="90000"/>
              </a:lnSpc>
              <a:buClr>
                <a:schemeClr val="accent1"/>
              </a:buClr>
            </a:pPr>
            <a:r>
              <a:rPr lang="fr-FR" sz="800" b="1" u="sng" dirty="0" smtClean="0">
                <a:latin typeface="Arial" charset="0"/>
                <a:cs typeface="Arial" charset="0"/>
              </a:rPr>
              <a:t>Exploitation de la PKI :</a:t>
            </a:r>
          </a:p>
          <a:p>
            <a:pPr marL="72000" indent="-72000" defTabSz="72000">
              <a:lnSpc>
                <a:spcPct val="90000"/>
              </a:lnSpc>
              <a:buClr>
                <a:schemeClr val="accent1"/>
              </a:buClr>
              <a:buFont typeface="Wingdings" panose="05000000000000000000" pitchFamily="2" charset="2"/>
              <a:buChar char="§"/>
              <a:tabLst>
                <a:tab pos="72000" algn="l"/>
              </a:tabLst>
            </a:pPr>
            <a:r>
              <a:rPr lang="fr-FR" sz="800" dirty="0">
                <a:latin typeface="Arial" charset="0"/>
                <a:cs typeface="Arial" charset="0"/>
              </a:rPr>
              <a:t>e</a:t>
            </a:r>
            <a:r>
              <a:rPr lang="fr-FR" sz="800" dirty="0" smtClean="0">
                <a:latin typeface="Arial" charset="0"/>
                <a:cs typeface="Arial" charset="0"/>
              </a:rPr>
              <a:t>xploitation et administration de l’infrastructure</a:t>
            </a:r>
          </a:p>
          <a:p>
            <a:pPr marL="72000" indent="-72000" defTabSz="72000">
              <a:lnSpc>
                <a:spcPct val="90000"/>
              </a:lnSpc>
              <a:buClr>
                <a:schemeClr val="accent1"/>
              </a:buClr>
              <a:buFont typeface="Wingdings" panose="05000000000000000000" pitchFamily="2" charset="2"/>
              <a:buChar char="§"/>
              <a:tabLst>
                <a:tab pos="72000" algn="l"/>
              </a:tabLst>
            </a:pPr>
            <a:r>
              <a:rPr lang="fr-FR" sz="800" dirty="0" smtClean="0">
                <a:latin typeface="Arial" charset="0"/>
                <a:cs typeface="Arial" charset="0"/>
              </a:rPr>
              <a:t>correction ou amélioration de défauts techniques ou organisationnels</a:t>
            </a:r>
          </a:p>
          <a:p>
            <a:pPr marL="72000" indent="-72000" defTabSz="72000">
              <a:lnSpc>
                <a:spcPct val="90000"/>
              </a:lnSpc>
              <a:buClr>
                <a:schemeClr val="accent1"/>
              </a:buClr>
              <a:buFont typeface="Wingdings" panose="05000000000000000000" pitchFamily="2" charset="2"/>
              <a:buChar char="§"/>
              <a:tabLst>
                <a:tab pos="72000" algn="l"/>
              </a:tabLst>
            </a:pPr>
            <a:r>
              <a:rPr lang="fr-FR" sz="800" dirty="0" smtClean="0">
                <a:latin typeface="Arial" charset="0"/>
                <a:cs typeface="Arial" charset="0"/>
              </a:rPr>
              <a:t>maintien en condition opérationnelle et en condition de sécurité</a:t>
            </a:r>
            <a:endParaRPr lang="fr-FR" sz="800" dirty="0">
              <a:latin typeface="Arial" charset="0"/>
              <a:cs typeface="Arial" charset="0"/>
            </a:endParaRPr>
          </a:p>
        </p:txBody>
      </p:sp>
      <p:pic>
        <p:nvPicPr>
          <p:cNvPr id="32"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79508" y="4033345"/>
            <a:ext cx="550862" cy="550863"/>
          </a:xfrm>
          <a:prstGeom prst="rect">
            <a:avLst/>
          </a:prstGeom>
          <a:noFill/>
          <a:ln w="9525">
            <a:noFill/>
            <a:miter lim="800000"/>
            <a:headEnd/>
            <a:tailEnd/>
          </a:ln>
        </p:spPr>
      </p:pic>
      <p:sp>
        <p:nvSpPr>
          <p:cNvPr id="34" name="ZoneTexte 59"/>
          <p:cNvSpPr txBox="1">
            <a:spLocks noChangeArrowheads="1"/>
          </p:cNvSpPr>
          <p:nvPr/>
        </p:nvSpPr>
        <p:spPr bwMode="auto">
          <a:xfrm>
            <a:off x="2399958" y="4714554"/>
            <a:ext cx="1063112" cy="369332"/>
          </a:xfrm>
          <a:prstGeom prst="rect">
            <a:avLst/>
          </a:prstGeom>
          <a:noFill/>
          <a:ln w="9525">
            <a:noFill/>
            <a:miter lim="800000"/>
            <a:headEnd/>
            <a:tailEnd/>
          </a:ln>
        </p:spPr>
        <p:txBody>
          <a:bodyPr wrap="none">
            <a:spAutoFit/>
          </a:bodyPr>
          <a:lstStyle/>
          <a:p>
            <a:pPr algn="ctr"/>
            <a:r>
              <a:rPr lang="fr-FR" sz="900" b="1" dirty="0" smtClean="0">
                <a:latin typeface="Arial" charset="0"/>
              </a:rPr>
              <a:t>Procédures de </a:t>
            </a:r>
          </a:p>
          <a:p>
            <a:pPr algn="ctr"/>
            <a:r>
              <a:rPr lang="fr-FR" sz="900" b="1" dirty="0" smtClean="0">
                <a:latin typeface="Arial" charset="0"/>
              </a:rPr>
              <a:t>gestion de l’IGC</a:t>
            </a:r>
          </a:p>
        </p:txBody>
      </p:sp>
      <p:pic>
        <p:nvPicPr>
          <p:cNvPr id="39"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4046" y="4033345"/>
            <a:ext cx="550862" cy="550863"/>
          </a:xfrm>
          <a:prstGeom prst="rect">
            <a:avLst/>
          </a:prstGeom>
          <a:noFill/>
          <a:ln w="9525">
            <a:noFill/>
            <a:miter lim="800000"/>
            <a:headEnd/>
            <a:tailEnd/>
          </a:ln>
        </p:spPr>
      </p:pic>
      <p:sp>
        <p:nvSpPr>
          <p:cNvPr id="40" name="ZoneTexte 59"/>
          <p:cNvSpPr txBox="1">
            <a:spLocks noChangeArrowheads="1"/>
          </p:cNvSpPr>
          <p:nvPr/>
        </p:nvSpPr>
        <p:spPr bwMode="auto">
          <a:xfrm>
            <a:off x="3709231" y="4644625"/>
            <a:ext cx="1826142" cy="507831"/>
          </a:xfrm>
          <a:prstGeom prst="rect">
            <a:avLst/>
          </a:prstGeom>
          <a:noFill/>
          <a:ln w="9525">
            <a:noFill/>
            <a:miter lim="800000"/>
            <a:headEnd/>
            <a:tailEnd/>
          </a:ln>
        </p:spPr>
        <p:txBody>
          <a:bodyPr wrap="none">
            <a:spAutoFit/>
          </a:bodyPr>
          <a:lstStyle/>
          <a:p>
            <a:pPr algn="ctr"/>
            <a:r>
              <a:rPr lang="fr-FR" sz="900" b="1" dirty="0" smtClean="0">
                <a:latin typeface="Arial" charset="0"/>
              </a:rPr>
              <a:t>Supports de </a:t>
            </a:r>
          </a:p>
          <a:p>
            <a:pPr algn="ctr"/>
            <a:r>
              <a:rPr lang="fr-FR" sz="900" b="1" dirty="0" smtClean="0">
                <a:latin typeface="Arial" charset="0"/>
              </a:rPr>
              <a:t>Formation / accompagnement</a:t>
            </a:r>
          </a:p>
          <a:p>
            <a:pPr algn="ctr"/>
            <a:r>
              <a:rPr lang="fr-FR" sz="900" b="1" dirty="0" smtClean="0">
                <a:latin typeface="Arial" charset="0"/>
              </a:rPr>
              <a:t>Dossier de migration</a:t>
            </a:r>
          </a:p>
        </p:txBody>
      </p:sp>
      <p:pic>
        <p:nvPicPr>
          <p:cNvPr id="43" name="Picture 103" descr="POWERPOINT FIL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36544" y="4033345"/>
            <a:ext cx="550862" cy="550863"/>
          </a:xfrm>
          <a:prstGeom prst="rect">
            <a:avLst/>
          </a:prstGeom>
          <a:noFill/>
          <a:ln w="9525">
            <a:noFill/>
            <a:miter lim="800000"/>
            <a:headEnd/>
            <a:tailEnd/>
          </a:ln>
        </p:spPr>
      </p:pic>
      <p:sp>
        <p:nvSpPr>
          <p:cNvPr id="44" name="ZoneTexte 59"/>
          <p:cNvSpPr txBox="1">
            <a:spLocks noChangeArrowheads="1"/>
          </p:cNvSpPr>
          <p:nvPr/>
        </p:nvSpPr>
        <p:spPr bwMode="auto">
          <a:xfrm>
            <a:off x="5582983" y="4783804"/>
            <a:ext cx="1428596" cy="230832"/>
          </a:xfrm>
          <a:prstGeom prst="rect">
            <a:avLst/>
          </a:prstGeom>
          <a:noFill/>
          <a:ln w="9525">
            <a:noFill/>
            <a:miter lim="800000"/>
            <a:headEnd/>
            <a:tailEnd/>
          </a:ln>
        </p:spPr>
        <p:txBody>
          <a:bodyPr wrap="none">
            <a:spAutoFit/>
          </a:bodyPr>
          <a:lstStyle/>
          <a:p>
            <a:pPr algn="ctr"/>
            <a:r>
              <a:rPr lang="fr-FR" sz="900" b="1" dirty="0" smtClean="0">
                <a:latin typeface="Arial" charset="0"/>
              </a:rPr>
              <a:t>Dossiers de MCO/MCS</a:t>
            </a:r>
          </a:p>
        </p:txBody>
      </p:sp>
    </p:spTree>
    <p:extLst>
      <p:ext uri="{BB962C8B-B14F-4D97-AF65-F5344CB8AC3E}">
        <p14:creationId xmlns:p14="http://schemas.microsoft.com/office/powerpoint/2010/main" val="24345771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9"/>
          <p:cNvSpPr txBox="1">
            <a:spLocks noGrp="1" noChangeArrowheads="1"/>
          </p:cNvSpPr>
          <p:nvPr/>
        </p:nvSpPr>
        <p:spPr bwMode="auto">
          <a:xfrm>
            <a:off x="7537450" y="6319838"/>
            <a:ext cx="1162050" cy="476250"/>
          </a:xfrm>
          <a:prstGeom prst="rect">
            <a:avLst/>
          </a:prstGeom>
          <a:noFill/>
          <a:ln w="9525">
            <a:noFill/>
            <a:miter lim="800000"/>
            <a:headEnd/>
            <a:tailEnd/>
          </a:ln>
        </p:spPr>
        <p:txBody>
          <a:bodyPr anchor="b"/>
          <a:lstStyle/>
          <a:p>
            <a:pPr algn="r"/>
            <a:fld id="{D981A57B-57B4-4439-AD44-FA2A4FE78261}" type="slidenum">
              <a:rPr lang="fr-FR" sz="1200">
                <a:solidFill>
                  <a:srgbClr val="EAEAEA"/>
                </a:solidFill>
              </a:rPr>
              <a:pPr algn="r"/>
              <a:t>42</a:t>
            </a:fld>
            <a:endParaRPr lang="fr-FR" sz="1200">
              <a:solidFill>
                <a:srgbClr val="EAEAEA"/>
              </a:solidFill>
            </a:endParaRPr>
          </a:p>
        </p:txBody>
      </p:sp>
      <p:sp>
        <p:nvSpPr>
          <p:cNvPr id="156675" name="Rectangle 2"/>
          <p:cNvSpPr>
            <a:spLocks noGrp="1" noChangeArrowheads="1"/>
          </p:cNvSpPr>
          <p:nvPr>
            <p:ph type="title" idx="4294967295"/>
          </p:nvPr>
        </p:nvSpPr>
        <p:spPr>
          <a:xfrm>
            <a:off x="432000" y="180000"/>
            <a:ext cx="8229600" cy="1143000"/>
          </a:xfrm>
        </p:spPr>
        <p:txBody>
          <a:bodyPr/>
          <a:lstStyle/>
          <a:p>
            <a:r>
              <a:rPr lang="fr-FR" dirty="0" smtClean="0"/>
              <a:t>IGC Orange Groupe</a:t>
            </a:r>
            <a:endParaRPr lang="en-US" dirty="0" smtClean="0"/>
          </a:p>
        </p:txBody>
      </p:sp>
      <p:graphicFrame>
        <p:nvGraphicFramePr>
          <p:cNvPr id="156676" name="Object 4"/>
          <p:cNvGraphicFramePr>
            <a:graphicFrameLocks noChangeAspect="1"/>
          </p:cNvGraphicFramePr>
          <p:nvPr/>
        </p:nvGraphicFramePr>
        <p:xfrm>
          <a:off x="7491413" y="1584325"/>
          <a:ext cx="973137" cy="1390650"/>
        </p:xfrm>
        <a:graphic>
          <a:graphicData uri="http://schemas.openxmlformats.org/presentationml/2006/ole">
            <mc:AlternateContent xmlns:mc="http://schemas.openxmlformats.org/markup-compatibility/2006">
              <mc:Choice xmlns:v="urn:schemas-microsoft-com:vml" Requires="v">
                <p:oleObj spid="_x0000_s156988" name="Visio" r:id="rId3" imgW="741578" imgH="1059180" progId="">
                  <p:embed/>
                </p:oleObj>
              </mc:Choice>
              <mc:Fallback>
                <p:oleObj name="Visio" r:id="rId3" imgW="741578" imgH="105918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1584325"/>
                        <a:ext cx="97313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7" name="Object 5"/>
          <p:cNvGraphicFramePr>
            <a:graphicFrameLocks noChangeAspect="1"/>
          </p:cNvGraphicFramePr>
          <p:nvPr/>
        </p:nvGraphicFramePr>
        <p:xfrm>
          <a:off x="5164138" y="1531938"/>
          <a:ext cx="973137" cy="1325562"/>
        </p:xfrm>
        <a:graphic>
          <a:graphicData uri="http://schemas.openxmlformats.org/presentationml/2006/ole">
            <mc:AlternateContent xmlns:mc="http://schemas.openxmlformats.org/markup-compatibility/2006">
              <mc:Choice xmlns:v="urn:schemas-microsoft-com:vml" Requires="v">
                <p:oleObj spid="_x0000_s156989" name="Visio" r:id="rId5" imgW="741883" imgH="1008888" progId="">
                  <p:embed/>
                </p:oleObj>
              </mc:Choice>
              <mc:Fallback>
                <p:oleObj name="Visio" r:id="rId5" imgW="741883" imgH="1008888"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4138" y="1531938"/>
                        <a:ext cx="973137"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78" name="ZoneTexte 21"/>
          <p:cNvSpPr txBox="1">
            <a:spLocks noChangeArrowheads="1"/>
          </p:cNvSpPr>
          <p:nvPr/>
        </p:nvSpPr>
        <p:spPr bwMode="auto">
          <a:xfrm>
            <a:off x="5284788" y="2928938"/>
            <a:ext cx="495300" cy="396875"/>
          </a:xfrm>
          <a:prstGeom prst="rect">
            <a:avLst/>
          </a:prstGeom>
          <a:noFill/>
          <a:ln w="9525">
            <a:noFill/>
            <a:miter lim="800000"/>
            <a:headEnd/>
            <a:tailEnd/>
          </a:ln>
        </p:spPr>
        <p:txBody>
          <a:bodyPr wrap="none">
            <a:spAutoFit/>
          </a:bodyPr>
          <a:lstStyle/>
          <a:p>
            <a:r>
              <a:rPr lang="fr-FR" b="1" dirty="0"/>
              <a:t>AE</a:t>
            </a:r>
          </a:p>
        </p:txBody>
      </p:sp>
      <p:sp>
        <p:nvSpPr>
          <p:cNvPr id="156679" name="ZoneTexte 21"/>
          <p:cNvSpPr txBox="1">
            <a:spLocks noChangeArrowheads="1"/>
          </p:cNvSpPr>
          <p:nvPr/>
        </p:nvSpPr>
        <p:spPr bwMode="auto">
          <a:xfrm>
            <a:off x="7270750" y="3013075"/>
            <a:ext cx="1333500" cy="396875"/>
          </a:xfrm>
          <a:prstGeom prst="rect">
            <a:avLst/>
          </a:prstGeom>
          <a:noFill/>
          <a:ln w="9525">
            <a:noFill/>
            <a:miter lim="800000"/>
            <a:headEnd/>
            <a:tailEnd/>
          </a:ln>
        </p:spPr>
        <p:txBody>
          <a:bodyPr wrap="none">
            <a:spAutoFit/>
          </a:bodyPr>
          <a:lstStyle/>
          <a:p>
            <a:r>
              <a:rPr lang="fr-FR" b="1"/>
              <a:t>AC interne</a:t>
            </a:r>
          </a:p>
        </p:txBody>
      </p:sp>
      <p:cxnSp>
        <p:nvCxnSpPr>
          <p:cNvPr id="21" name="Connecteur droit avec flèche 20"/>
          <p:cNvCxnSpPr>
            <a:endCxn id="19" idx="0"/>
          </p:cNvCxnSpPr>
          <p:nvPr/>
        </p:nvCxnSpPr>
        <p:spPr>
          <a:xfrm flipH="1">
            <a:off x="6230938" y="2212975"/>
            <a:ext cx="11191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6681" name="Picture 126" descr="Help 2"/>
          <p:cNvPicPr>
            <a:picLocks noChangeAspect="1" noChangeArrowheads="1"/>
          </p:cNvPicPr>
          <p:nvPr/>
        </p:nvPicPr>
        <p:blipFill>
          <a:blip r:embed="rId7" cstate="print"/>
          <a:srcRect/>
          <a:stretch>
            <a:fillRect/>
          </a:stretch>
        </p:blipFill>
        <p:spPr bwMode="auto">
          <a:xfrm>
            <a:off x="2995613" y="1639888"/>
            <a:ext cx="795337" cy="1044575"/>
          </a:xfrm>
          <a:prstGeom prst="rect">
            <a:avLst/>
          </a:prstGeom>
          <a:noFill/>
          <a:ln w="9525">
            <a:noFill/>
            <a:miter lim="800000"/>
            <a:headEnd/>
            <a:tailEnd/>
          </a:ln>
        </p:spPr>
      </p:pic>
      <p:cxnSp>
        <p:nvCxnSpPr>
          <p:cNvPr id="2" name="Connecteur droit avec flèche 20"/>
          <p:cNvCxnSpPr/>
          <p:nvPr/>
        </p:nvCxnSpPr>
        <p:spPr>
          <a:xfrm flipH="1">
            <a:off x="3790950" y="2162175"/>
            <a:ext cx="11191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6687" name="Image 34" descr="user_female.png"/>
          <p:cNvPicPr>
            <a:picLocks noChangeAspect="1"/>
          </p:cNvPicPr>
          <p:nvPr/>
        </p:nvPicPr>
        <p:blipFill>
          <a:blip r:embed="rId8" cstate="print"/>
          <a:srcRect/>
          <a:stretch>
            <a:fillRect/>
          </a:stretch>
        </p:blipFill>
        <p:spPr bwMode="auto">
          <a:xfrm>
            <a:off x="846138" y="1562100"/>
            <a:ext cx="1141412" cy="1141413"/>
          </a:xfrm>
          <a:prstGeom prst="rect">
            <a:avLst/>
          </a:prstGeom>
          <a:noFill/>
          <a:ln w="9525">
            <a:noFill/>
            <a:miter lim="800000"/>
            <a:headEnd/>
            <a:tailEnd/>
          </a:ln>
        </p:spPr>
      </p:pic>
      <p:sp>
        <p:nvSpPr>
          <p:cNvPr id="156688" name="ZoneTexte 44"/>
          <p:cNvSpPr txBox="1">
            <a:spLocks noChangeArrowheads="1"/>
          </p:cNvSpPr>
          <p:nvPr/>
        </p:nvSpPr>
        <p:spPr bwMode="auto">
          <a:xfrm>
            <a:off x="806450" y="2859088"/>
            <a:ext cx="987425" cy="396875"/>
          </a:xfrm>
          <a:prstGeom prst="rect">
            <a:avLst/>
          </a:prstGeom>
          <a:noFill/>
          <a:ln w="9525">
            <a:noFill/>
            <a:miter lim="800000"/>
            <a:headEnd/>
            <a:tailEnd/>
          </a:ln>
        </p:spPr>
        <p:txBody>
          <a:bodyPr wrap="none">
            <a:spAutoFit/>
          </a:bodyPr>
          <a:lstStyle/>
          <a:p>
            <a:r>
              <a:rPr lang="fr-FR" b="1"/>
              <a:t>Porteur</a:t>
            </a:r>
          </a:p>
        </p:txBody>
      </p:sp>
      <p:cxnSp>
        <p:nvCxnSpPr>
          <p:cNvPr id="3" name="Connecteur droit avec flèche 20"/>
          <p:cNvCxnSpPr>
            <a:endCxn id="19" idx="0"/>
          </p:cNvCxnSpPr>
          <p:nvPr/>
        </p:nvCxnSpPr>
        <p:spPr>
          <a:xfrm flipH="1">
            <a:off x="1924050" y="2144713"/>
            <a:ext cx="92233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690" name="ZoneTexte 44"/>
          <p:cNvSpPr txBox="1">
            <a:spLocks noChangeArrowheads="1"/>
          </p:cNvSpPr>
          <p:nvPr/>
        </p:nvSpPr>
        <p:spPr bwMode="auto">
          <a:xfrm>
            <a:off x="3079750" y="2928938"/>
            <a:ext cx="684213" cy="396875"/>
          </a:xfrm>
          <a:prstGeom prst="rect">
            <a:avLst/>
          </a:prstGeom>
          <a:noFill/>
          <a:ln w="9525">
            <a:noFill/>
            <a:miter lim="800000"/>
            <a:headEnd/>
            <a:tailEnd/>
          </a:ln>
        </p:spPr>
        <p:txBody>
          <a:bodyPr wrap="none">
            <a:spAutoFit/>
          </a:bodyPr>
          <a:lstStyle/>
          <a:p>
            <a:r>
              <a:rPr lang="fr-FR" b="1"/>
              <a:t>OAE</a:t>
            </a:r>
          </a:p>
        </p:txBody>
      </p:sp>
      <p:graphicFrame>
        <p:nvGraphicFramePr>
          <p:cNvPr id="156691" name="Object 19"/>
          <p:cNvGraphicFramePr>
            <a:graphicFrameLocks noChangeAspect="1"/>
          </p:cNvGraphicFramePr>
          <p:nvPr/>
        </p:nvGraphicFramePr>
        <p:xfrm>
          <a:off x="3041650" y="3700463"/>
          <a:ext cx="973138" cy="1325562"/>
        </p:xfrm>
        <a:graphic>
          <a:graphicData uri="http://schemas.openxmlformats.org/presentationml/2006/ole">
            <mc:AlternateContent xmlns:mc="http://schemas.openxmlformats.org/markup-compatibility/2006">
              <mc:Choice xmlns:v="urn:schemas-microsoft-com:vml" Requires="v">
                <p:oleObj spid="_x0000_s156990" name="Visio" r:id="rId9" imgW="741883" imgH="1008888" progId="">
                  <p:embed/>
                </p:oleObj>
              </mc:Choice>
              <mc:Fallback>
                <p:oleObj name="Visio" r:id="rId9" imgW="741883" imgH="1008888"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1650" y="3700463"/>
                        <a:ext cx="973138"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92" name="ZoneTexte 21"/>
          <p:cNvSpPr txBox="1">
            <a:spLocks noChangeArrowheads="1"/>
          </p:cNvSpPr>
          <p:nvPr/>
        </p:nvSpPr>
        <p:spPr bwMode="auto">
          <a:xfrm>
            <a:off x="3966770" y="3738260"/>
            <a:ext cx="631825" cy="396875"/>
          </a:xfrm>
          <a:prstGeom prst="rect">
            <a:avLst/>
          </a:prstGeom>
          <a:noFill/>
          <a:ln w="9525">
            <a:noFill/>
            <a:miter lim="800000"/>
            <a:headEnd/>
            <a:tailEnd/>
          </a:ln>
        </p:spPr>
        <p:txBody>
          <a:bodyPr wrap="none">
            <a:spAutoFit/>
          </a:bodyPr>
          <a:lstStyle/>
          <a:p>
            <a:r>
              <a:rPr lang="fr-FR" b="1" dirty="0"/>
              <a:t>ALE</a:t>
            </a:r>
          </a:p>
        </p:txBody>
      </p:sp>
      <p:cxnSp>
        <p:nvCxnSpPr>
          <p:cNvPr id="4" name="Connecteur droit avec flèche 20"/>
          <p:cNvCxnSpPr>
            <a:cxnSpLocks noChangeShapeType="1"/>
          </p:cNvCxnSpPr>
          <p:nvPr/>
        </p:nvCxnSpPr>
        <p:spPr bwMode="auto">
          <a:xfrm flipH="1" flipV="1">
            <a:off x="7978775" y="3568700"/>
            <a:ext cx="3175" cy="833438"/>
          </a:xfrm>
          <a:prstGeom prst="straightConnector1">
            <a:avLst/>
          </a:prstGeom>
          <a:noFill/>
          <a:ln w="9525" algn="ctr">
            <a:solidFill>
              <a:schemeClr val="tx1"/>
            </a:solidFill>
            <a:round/>
            <a:headEnd/>
            <a:tailEnd type="arrow" w="med" len="med"/>
          </a:ln>
        </p:spPr>
      </p:cxnSp>
      <p:cxnSp>
        <p:nvCxnSpPr>
          <p:cNvPr id="5" name="Connecteur droit avec flèche 20"/>
          <p:cNvCxnSpPr>
            <a:cxnSpLocks noChangeShapeType="1"/>
          </p:cNvCxnSpPr>
          <p:nvPr/>
        </p:nvCxnSpPr>
        <p:spPr bwMode="auto">
          <a:xfrm flipV="1">
            <a:off x="4191000" y="4402138"/>
            <a:ext cx="3800475" cy="1587"/>
          </a:xfrm>
          <a:prstGeom prst="straightConnector1">
            <a:avLst/>
          </a:prstGeom>
          <a:noFill/>
          <a:ln w="9525" algn="ctr">
            <a:solidFill>
              <a:schemeClr val="tx1"/>
            </a:solidFill>
            <a:round/>
            <a:headEnd/>
            <a:tailEnd/>
          </a:ln>
        </p:spPr>
      </p:cxnSp>
      <p:graphicFrame>
        <p:nvGraphicFramePr>
          <p:cNvPr id="156695" name="Object 23"/>
          <p:cNvGraphicFramePr>
            <a:graphicFrameLocks noChangeAspect="1"/>
          </p:cNvGraphicFramePr>
          <p:nvPr/>
        </p:nvGraphicFramePr>
        <p:xfrm>
          <a:off x="338138" y="3454400"/>
          <a:ext cx="968375" cy="1287463"/>
        </p:xfrm>
        <a:graphic>
          <a:graphicData uri="http://schemas.openxmlformats.org/presentationml/2006/ole">
            <mc:AlternateContent xmlns:mc="http://schemas.openxmlformats.org/markup-compatibility/2006">
              <mc:Choice xmlns:v="urn:schemas-microsoft-com:vml" Requires="v">
                <p:oleObj spid="_x0000_s156991" name="Visio" r:id="rId10" imgW="738530" imgH="981761" progId="">
                  <p:embed/>
                </p:oleObj>
              </mc:Choice>
              <mc:Fallback>
                <p:oleObj name="Visio" r:id="rId10" imgW="738530" imgH="981761"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138" y="3454400"/>
                        <a:ext cx="968375"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6696" name="Picture 24" descr="Wireless01"/>
          <p:cNvPicPr>
            <a:picLocks noChangeAspect="1" noChangeArrowheads="1"/>
          </p:cNvPicPr>
          <p:nvPr/>
        </p:nvPicPr>
        <p:blipFill>
          <a:blip r:embed="rId12" cstate="print"/>
          <a:srcRect/>
          <a:stretch>
            <a:fillRect/>
          </a:stretch>
        </p:blipFill>
        <p:spPr bwMode="auto">
          <a:xfrm>
            <a:off x="928688" y="3754438"/>
            <a:ext cx="665162" cy="1552575"/>
          </a:xfrm>
          <a:prstGeom prst="rect">
            <a:avLst/>
          </a:prstGeom>
          <a:noFill/>
        </p:spPr>
      </p:pic>
      <p:cxnSp>
        <p:nvCxnSpPr>
          <p:cNvPr id="6" name="Connecteur droit avec flèche 20"/>
          <p:cNvCxnSpPr/>
          <p:nvPr/>
        </p:nvCxnSpPr>
        <p:spPr>
          <a:xfrm flipH="1">
            <a:off x="1693443" y="4400551"/>
            <a:ext cx="110966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6701" name="Picture 29" descr="48"/>
          <p:cNvPicPr>
            <a:picLocks noChangeAspect="1" noChangeArrowheads="1"/>
          </p:cNvPicPr>
          <p:nvPr/>
        </p:nvPicPr>
        <p:blipFill>
          <a:blip r:embed="rId13" cstate="print"/>
          <a:srcRect/>
          <a:stretch>
            <a:fillRect/>
          </a:stretch>
        </p:blipFill>
        <p:spPr bwMode="auto">
          <a:xfrm>
            <a:off x="2133600" y="4989513"/>
            <a:ext cx="893763" cy="1174750"/>
          </a:xfrm>
          <a:prstGeom prst="rect">
            <a:avLst/>
          </a:prstGeom>
          <a:noFill/>
        </p:spPr>
      </p:pic>
      <p:cxnSp>
        <p:nvCxnSpPr>
          <p:cNvPr id="9" name="Connecteur droit avec flèche 20"/>
          <p:cNvCxnSpPr>
            <a:stCxn id="156691" idx="2"/>
            <a:endCxn id="156701" idx="3"/>
          </p:cNvCxnSpPr>
          <p:nvPr/>
        </p:nvCxnSpPr>
        <p:spPr>
          <a:xfrm flipH="1">
            <a:off x="3027363" y="5026025"/>
            <a:ext cx="500856" cy="5508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6705" name="Object 33"/>
          <p:cNvGraphicFramePr>
            <a:graphicFrameLocks noChangeAspect="1"/>
          </p:cNvGraphicFramePr>
          <p:nvPr/>
        </p:nvGraphicFramePr>
        <p:xfrm>
          <a:off x="6545263" y="190500"/>
          <a:ext cx="973137" cy="1390650"/>
        </p:xfrm>
        <a:graphic>
          <a:graphicData uri="http://schemas.openxmlformats.org/presentationml/2006/ole">
            <mc:AlternateContent xmlns:mc="http://schemas.openxmlformats.org/markup-compatibility/2006">
              <mc:Choice xmlns:v="urn:schemas-microsoft-com:vml" Requires="v">
                <p:oleObj spid="_x0000_s156992" name="Visio" r:id="rId14" imgW="741578" imgH="1059180" progId="">
                  <p:embed/>
                </p:oleObj>
              </mc:Choice>
              <mc:Fallback>
                <p:oleObj name="Visio" r:id="rId14" imgW="741578" imgH="105918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263" y="190500"/>
                        <a:ext cx="97313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706" name="ZoneTexte 21"/>
          <p:cNvSpPr txBox="1">
            <a:spLocks noChangeArrowheads="1"/>
          </p:cNvSpPr>
          <p:nvPr/>
        </p:nvSpPr>
        <p:spPr bwMode="auto">
          <a:xfrm>
            <a:off x="7623175" y="598488"/>
            <a:ext cx="1298575" cy="396875"/>
          </a:xfrm>
          <a:prstGeom prst="rect">
            <a:avLst/>
          </a:prstGeom>
          <a:noFill/>
          <a:ln w="9525">
            <a:noFill/>
            <a:miter lim="800000"/>
            <a:headEnd/>
            <a:tailEnd/>
          </a:ln>
        </p:spPr>
        <p:txBody>
          <a:bodyPr wrap="none">
            <a:spAutoFit/>
          </a:bodyPr>
          <a:lstStyle/>
          <a:p>
            <a:r>
              <a:rPr lang="fr-FR" b="1"/>
              <a:t>Séquestre</a:t>
            </a:r>
          </a:p>
        </p:txBody>
      </p:sp>
      <p:cxnSp>
        <p:nvCxnSpPr>
          <p:cNvPr id="10" name="Connecteur droit avec flèche 20"/>
          <p:cNvCxnSpPr>
            <a:cxnSpLocks noChangeShapeType="1"/>
          </p:cNvCxnSpPr>
          <p:nvPr/>
        </p:nvCxnSpPr>
        <p:spPr bwMode="auto">
          <a:xfrm flipH="1" flipV="1">
            <a:off x="5659438" y="687388"/>
            <a:ext cx="3175" cy="833437"/>
          </a:xfrm>
          <a:prstGeom prst="straightConnector1">
            <a:avLst/>
          </a:prstGeom>
          <a:noFill/>
          <a:ln w="9525" algn="ctr">
            <a:solidFill>
              <a:schemeClr val="tx1"/>
            </a:solidFill>
            <a:round/>
            <a:headEnd/>
            <a:tailEnd/>
          </a:ln>
        </p:spPr>
      </p:cxnSp>
      <p:cxnSp>
        <p:nvCxnSpPr>
          <p:cNvPr id="11" name="Connecteur droit avec flèche 20"/>
          <p:cNvCxnSpPr>
            <a:cxnSpLocks noChangeShapeType="1"/>
          </p:cNvCxnSpPr>
          <p:nvPr/>
        </p:nvCxnSpPr>
        <p:spPr bwMode="auto">
          <a:xfrm>
            <a:off x="5659438" y="677863"/>
            <a:ext cx="539750" cy="0"/>
          </a:xfrm>
          <a:prstGeom prst="straightConnector1">
            <a:avLst/>
          </a:prstGeom>
          <a:noFill/>
          <a:ln w="9525" algn="ctr">
            <a:solidFill>
              <a:schemeClr val="tx1"/>
            </a:solidFill>
            <a:round/>
            <a:headEnd/>
            <a:tailEnd type="arrow" w="med" len="med"/>
          </a:ln>
        </p:spPr>
      </p:cxnSp>
      <p:pic>
        <p:nvPicPr>
          <p:cNvPr id="156709" name="Picture 37" descr="mobile_phone"/>
          <p:cNvPicPr>
            <a:picLocks noChangeAspect="1" noChangeArrowheads="1"/>
          </p:cNvPicPr>
          <p:nvPr/>
        </p:nvPicPr>
        <p:blipFill>
          <a:blip r:embed="rId15" cstate="print">
            <a:clrChange>
              <a:clrFrom>
                <a:srgbClr val="08369A"/>
              </a:clrFrom>
              <a:clrTo>
                <a:srgbClr val="08369A">
                  <a:alpha val="0"/>
                </a:srgbClr>
              </a:clrTo>
            </a:clrChange>
          </a:blip>
          <a:srcRect/>
          <a:stretch>
            <a:fillRect/>
          </a:stretch>
        </p:blipFill>
        <p:spPr bwMode="auto">
          <a:xfrm>
            <a:off x="1549400" y="4445000"/>
            <a:ext cx="504825" cy="1000125"/>
          </a:xfrm>
          <a:prstGeom prst="rect">
            <a:avLst/>
          </a:prstGeom>
          <a:noFill/>
        </p:spPr>
      </p:pic>
      <p:sp>
        <p:nvSpPr>
          <p:cNvPr id="33"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OpenSSL</a:t>
            </a:r>
            <a:endParaRPr lang="fr-FR" dirty="0"/>
          </a:p>
        </p:txBody>
      </p:sp>
      <p:sp>
        <p:nvSpPr>
          <p:cNvPr id="4" name="Espace réservé du pied de page 3"/>
          <p:cNvSpPr>
            <a:spLocks noGrp="1"/>
          </p:cNvSpPr>
          <p:nvPr>
            <p:ph type="ftr" sz="quarter" idx="4294967295"/>
          </p:nvPr>
        </p:nvSpPr>
        <p:spPr>
          <a:xfrm>
            <a:off x="862013" y="6464300"/>
            <a:ext cx="1144587" cy="215900"/>
          </a:xfrm>
        </p:spPr>
        <p:txBody>
          <a:bodyPr/>
          <a:lstStyle/>
          <a:p>
            <a:pPr>
              <a:defRPr/>
            </a:pPr>
            <a:r>
              <a:rPr lang="fr-FR" smtClean="0"/>
              <a:t>PKI</a:t>
            </a:r>
            <a:endParaRPr lang="fr-FR"/>
          </a:p>
        </p:txBody>
      </p:sp>
      <p:pic>
        <p:nvPicPr>
          <p:cNvPr id="159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574" y="841521"/>
            <a:ext cx="6796509" cy="5050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92685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2"/>
          <p:cNvSpPr>
            <a:spLocks noGrp="1" noChangeArrowheads="1"/>
          </p:cNvSpPr>
          <p:nvPr>
            <p:ph type="ctrTitle"/>
          </p:nvPr>
        </p:nvSpPr>
        <p:spPr>
          <a:xfrm>
            <a:off x="2218616" y="5703112"/>
            <a:ext cx="4035880" cy="764704"/>
          </a:xfrm>
        </p:spPr>
        <p:txBody>
          <a:bodyPr/>
          <a:lstStyle/>
          <a:p>
            <a:r>
              <a:rPr lang="fr-FR" dirty="0" smtClean="0"/>
              <a:t>Questions</a:t>
            </a:r>
            <a:endParaRPr lang="en-GB" dirty="0">
              <a:solidFill>
                <a:schemeClr val="tx1"/>
              </a:solidFill>
            </a:endParaRPr>
          </a:p>
        </p:txBody>
      </p:sp>
      <p:pic>
        <p:nvPicPr>
          <p:cNvPr id="1026" name="Picture 2" descr="V:\RH Grand Ouest\Images\Orange Brand - Images\U160350scr_en.jpg"/>
          <p:cNvPicPr>
            <a:picLocks noChangeAspect="1" noChangeArrowheads="1"/>
          </p:cNvPicPr>
          <p:nvPr/>
        </p:nvPicPr>
        <p:blipFill>
          <a:blip r:embed="rId3" cstate="print"/>
          <a:srcRect t="13739"/>
          <a:stretch>
            <a:fillRect/>
          </a:stretch>
        </p:blipFill>
        <p:spPr bwMode="auto">
          <a:xfrm>
            <a:off x="0" y="-24683"/>
            <a:ext cx="9144000" cy="5253337"/>
          </a:xfrm>
          <a:prstGeom prst="rect">
            <a:avLst/>
          </a:prstGeom>
          <a:noFill/>
        </p:spPr>
      </p:pic>
      <p:sp>
        <p:nvSpPr>
          <p:cNvPr id="11" name="Rectangle 10"/>
          <p:cNvSpPr/>
          <p:nvPr/>
        </p:nvSpPr>
        <p:spPr>
          <a:xfrm>
            <a:off x="0" y="5156646"/>
            <a:ext cx="9144000" cy="21657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38521701"/>
      </p:ext>
    </p:extLst>
  </p:cSld>
  <p:clrMapOvr>
    <a:masterClrMapping/>
  </p:clrMapOvr>
  <p:transition>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ctrTitle"/>
          </p:nvPr>
        </p:nvSpPr>
        <p:spPr>
          <a:xfrm>
            <a:off x="1005888" y="920496"/>
            <a:ext cx="7989887" cy="1665288"/>
          </a:xfrm>
        </p:spPr>
        <p:txBody>
          <a:bodyPr/>
          <a:lstStyle/>
          <a:p>
            <a:pPr eaLnBrk="1" hangingPunct="1"/>
            <a:r>
              <a:rPr lang="fr-FR" dirty="0" smtClean="0"/>
              <a:t>Merci</a:t>
            </a:r>
            <a:endParaRPr lang="fr-FR" dirty="0" smtClean="0">
              <a:solidFill>
                <a:schemeClr val="bg1"/>
              </a:solidFill>
            </a:endParaRP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916832"/>
            <a:ext cx="685800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8191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46100" y="230188"/>
            <a:ext cx="7096125" cy="984250"/>
          </a:xfrm>
        </p:spPr>
        <p:txBody>
          <a:bodyPr/>
          <a:lstStyle/>
          <a:p>
            <a:pPr eaLnBrk="1" hangingPunct="1"/>
            <a:r>
              <a:rPr lang="fr-FR" smtClean="0"/>
              <a:t>Qui délivre les certificats X509 ?</a:t>
            </a:r>
          </a:p>
        </p:txBody>
      </p:sp>
      <p:sp>
        <p:nvSpPr>
          <p:cNvPr id="99332" name="Rectangle 12"/>
          <p:cNvSpPr>
            <a:spLocks noGrp="1" noChangeArrowheads="1"/>
          </p:cNvSpPr>
          <p:nvPr>
            <p:ph idx="1"/>
          </p:nvPr>
        </p:nvSpPr>
        <p:spPr>
          <a:xfrm>
            <a:off x="587375" y="1370013"/>
            <a:ext cx="8283575" cy="4038600"/>
          </a:xfrm>
        </p:spPr>
        <p:txBody>
          <a:bodyPr/>
          <a:lstStyle/>
          <a:p>
            <a:pPr marL="0" indent="0" algn="just">
              <a:buNone/>
            </a:pPr>
            <a:r>
              <a:rPr lang="fr-FR" b="0" dirty="0" smtClean="0"/>
              <a:t>Une IGC permet d’établir de fortes </a:t>
            </a:r>
            <a:r>
              <a:rPr lang="fr-FR" b="1" dirty="0" smtClean="0">
                <a:solidFill>
                  <a:schemeClr val="tx2"/>
                </a:solidFill>
              </a:rPr>
              <a:t>garanties</a:t>
            </a:r>
            <a:r>
              <a:rPr lang="fr-FR" b="0" dirty="0" smtClean="0">
                <a:solidFill>
                  <a:schemeClr val="tx2"/>
                </a:solidFill>
              </a:rPr>
              <a:t> </a:t>
            </a:r>
            <a:r>
              <a:rPr lang="fr-FR" b="0" dirty="0" smtClean="0"/>
              <a:t>afin d’être un vecteur de la </a:t>
            </a:r>
            <a:r>
              <a:rPr lang="fr-FR" b="1" dirty="0" smtClean="0">
                <a:solidFill>
                  <a:schemeClr val="tx2"/>
                </a:solidFill>
              </a:rPr>
              <a:t>confiance</a:t>
            </a:r>
            <a:r>
              <a:rPr lang="fr-FR" b="0" dirty="0" smtClean="0"/>
              <a:t> à travers l’utilisation :</a:t>
            </a:r>
          </a:p>
          <a:p>
            <a:pPr marL="288000" indent="-288000" algn="just">
              <a:spcBef>
                <a:spcPts val="0"/>
              </a:spcBef>
              <a:spcAft>
                <a:spcPts val="30"/>
              </a:spcAft>
            </a:pPr>
            <a:r>
              <a:rPr lang="fr-FR" dirty="0"/>
              <a:t>de techniques cryptographiques robustes</a:t>
            </a:r>
          </a:p>
          <a:p>
            <a:pPr marL="288000" indent="-288000" algn="just">
              <a:spcBef>
                <a:spcPts val="0"/>
              </a:spcBef>
              <a:spcAft>
                <a:spcPts val="0"/>
              </a:spcAft>
            </a:pPr>
            <a:r>
              <a:rPr lang="fr-FR" dirty="0"/>
              <a:t>de </a:t>
            </a:r>
            <a:r>
              <a:rPr lang="fr-FR" b="1" dirty="0">
                <a:solidFill>
                  <a:schemeClr val="tx2"/>
                </a:solidFill>
              </a:rPr>
              <a:t>procédures</a:t>
            </a:r>
            <a:r>
              <a:rPr lang="fr-FR" dirty="0"/>
              <a:t> documentées de délivrance, de gestion des identités électroniques et de contrôles de sécurité</a:t>
            </a:r>
          </a:p>
          <a:p>
            <a:pPr marL="0" indent="0" algn="just" eaLnBrk="1" hangingPunct="1">
              <a:buFontTx/>
              <a:buNone/>
            </a:pPr>
            <a:endParaRPr lang="fr-FR" dirty="0" smtClean="0">
              <a:solidFill>
                <a:srgbClr val="FF0000"/>
              </a:solidFill>
            </a:endParaRPr>
          </a:p>
          <a:p>
            <a:pPr marL="0" indent="0" algn="just" eaLnBrk="1" hangingPunct="1">
              <a:buFontTx/>
              <a:buNone/>
            </a:pPr>
            <a:endParaRPr lang="fr-FR" dirty="0" smtClean="0">
              <a:solidFill>
                <a:srgbClr val="FF0000"/>
              </a:solidFill>
            </a:endParaRPr>
          </a:p>
          <a:p>
            <a:pPr marL="0" indent="0" algn="just" eaLnBrk="1" hangingPunct="1">
              <a:buFontTx/>
              <a:buNone/>
            </a:pPr>
            <a:endParaRPr lang="fr-FR" b="1" dirty="0" smtClean="0"/>
          </a:p>
          <a:p>
            <a:pPr marL="0" indent="0" algn="just" eaLnBrk="1" hangingPunct="1">
              <a:buFontTx/>
              <a:buNone/>
            </a:pPr>
            <a:r>
              <a:rPr lang="fr-FR" b="1" dirty="0" smtClean="0"/>
              <a:t>L’IGC est le point de rassemblement de la </a:t>
            </a:r>
            <a:r>
              <a:rPr lang="fr-FR" b="1" dirty="0" smtClean="0">
                <a:solidFill>
                  <a:schemeClr val="tx2"/>
                </a:solidFill>
              </a:rPr>
              <a:t>cryptographie</a:t>
            </a:r>
            <a:r>
              <a:rPr lang="fr-FR" b="1" dirty="0" smtClean="0"/>
              <a:t> et des </a:t>
            </a:r>
            <a:r>
              <a:rPr lang="fr-FR" b="1" dirty="0" smtClean="0">
                <a:solidFill>
                  <a:schemeClr val="tx2"/>
                </a:solidFill>
              </a:rPr>
              <a:t>procédures</a:t>
            </a:r>
            <a:r>
              <a:rPr lang="fr-FR" b="1" dirty="0" smtClean="0"/>
              <a:t>.</a:t>
            </a:r>
          </a:p>
          <a:p>
            <a:pPr marL="0" indent="0" algn="just" eaLnBrk="1" hangingPunct="1"/>
            <a:endParaRPr lang="fr-FR" b="0" dirty="0" smtClean="0"/>
          </a:p>
        </p:txBody>
      </p:sp>
      <p:sp>
        <p:nvSpPr>
          <p:cNvPr id="99331"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46100" y="230188"/>
            <a:ext cx="7096125" cy="984250"/>
          </a:xfrm>
        </p:spPr>
        <p:txBody>
          <a:bodyPr/>
          <a:lstStyle/>
          <a:p>
            <a:pPr eaLnBrk="1" hangingPunct="1"/>
            <a:r>
              <a:rPr lang="fr-FR" smtClean="0"/>
              <a:t>Qui délivre les certificats X509 ?</a:t>
            </a:r>
          </a:p>
        </p:txBody>
      </p:sp>
      <p:sp>
        <p:nvSpPr>
          <p:cNvPr id="99332" name="Rectangle 12"/>
          <p:cNvSpPr>
            <a:spLocks noGrp="1" noChangeArrowheads="1"/>
          </p:cNvSpPr>
          <p:nvPr>
            <p:ph idx="1"/>
          </p:nvPr>
        </p:nvSpPr>
        <p:spPr>
          <a:xfrm>
            <a:off x="575183" y="1796733"/>
            <a:ext cx="8283575" cy="3323907"/>
          </a:xfrm>
        </p:spPr>
        <p:txBody>
          <a:bodyPr/>
          <a:lstStyle/>
          <a:p>
            <a:pPr marL="182563" indent="-182563" algn="just" eaLnBrk="1" hangingPunct="1"/>
            <a:r>
              <a:rPr lang="fr-FR" b="0" dirty="0" smtClean="0"/>
              <a:t>Une IGC est décomposée sous forme d’</a:t>
            </a:r>
            <a:r>
              <a:rPr lang="fr-FR" b="1" dirty="0" smtClean="0">
                <a:solidFill>
                  <a:schemeClr val="tx2"/>
                </a:solidFill>
              </a:rPr>
              <a:t>Autorités</a:t>
            </a:r>
          </a:p>
          <a:p>
            <a:pPr marL="182563" indent="-182563" algn="just" eaLnBrk="1" hangingPunct="1"/>
            <a:endParaRPr lang="fr-FR" b="1" dirty="0">
              <a:solidFill>
                <a:schemeClr val="tx2"/>
              </a:solidFill>
            </a:endParaRPr>
          </a:p>
          <a:p>
            <a:pPr marL="182563" indent="-182563" algn="just" eaLnBrk="1" hangingPunct="1"/>
            <a:r>
              <a:rPr lang="fr-FR" dirty="0"/>
              <a:t>Chaque Autorité </a:t>
            </a:r>
            <a:r>
              <a:rPr lang="fr-FR" dirty="0" smtClean="0"/>
              <a:t>a ses propres </a:t>
            </a:r>
            <a:r>
              <a:rPr lang="fr-FR" dirty="0"/>
              <a:t>buts </a:t>
            </a:r>
            <a:r>
              <a:rPr lang="fr-FR" b="1" dirty="0" smtClean="0">
                <a:solidFill>
                  <a:schemeClr val="tx2"/>
                </a:solidFill>
              </a:rPr>
              <a:t>fonctionnels</a:t>
            </a:r>
            <a:r>
              <a:rPr lang="fr-FR" dirty="0" smtClean="0">
                <a:solidFill>
                  <a:schemeClr val="tx2"/>
                </a:solidFill>
              </a:rPr>
              <a:t> </a:t>
            </a:r>
            <a:r>
              <a:rPr lang="fr-FR" dirty="0"/>
              <a:t>(signature de certificats, vérification des prérequis, etc.)</a:t>
            </a:r>
          </a:p>
          <a:p>
            <a:pPr marL="182563" indent="-182563" algn="just" eaLnBrk="1" hangingPunct="1"/>
            <a:endParaRPr lang="fr-FR" dirty="0">
              <a:solidFill>
                <a:schemeClr val="tx2"/>
              </a:solidFill>
            </a:endParaRPr>
          </a:p>
          <a:p>
            <a:pPr marL="182563" indent="-182563" algn="just"/>
            <a:r>
              <a:rPr lang="fr-FR" dirty="0"/>
              <a:t>Chaque </a:t>
            </a:r>
            <a:r>
              <a:rPr lang="fr-FR" dirty="0" smtClean="0"/>
              <a:t>Autorité définit des procédures </a:t>
            </a:r>
            <a:r>
              <a:rPr lang="fr-FR" b="1" dirty="0" smtClean="0">
                <a:solidFill>
                  <a:schemeClr val="tx2"/>
                </a:solidFill>
              </a:rPr>
              <a:t>dédiées</a:t>
            </a:r>
            <a:r>
              <a:rPr lang="fr-FR" dirty="0" smtClean="0"/>
              <a:t> pour remplir ces buts fonctionnels</a:t>
            </a:r>
            <a:endParaRPr lang="fr-FR" dirty="0"/>
          </a:p>
        </p:txBody>
      </p:sp>
      <p:sp>
        <p:nvSpPr>
          <p:cNvPr id="99331"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extLst>
      <p:ext uri="{BB962C8B-B14F-4D97-AF65-F5344CB8AC3E}">
        <p14:creationId xmlns:p14="http://schemas.microsoft.com/office/powerpoint/2010/main" val="667314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46100" y="230188"/>
            <a:ext cx="7096125" cy="984250"/>
          </a:xfrm>
        </p:spPr>
        <p:txBody>
          <a:bodyPr/>
          <a:lstStyle/>
          <a:p>
            <a:pPr eaLnBrk="1" hangingPunct="1"/>
            <a:r>
              <a:rPr lang="fr-FR" dirty="0" smtClean="0"/>
              <a:t>Qui délivre les certificats X509 ?</a:t>
            </a:r>
          </a:p>
        </p:txBody>
      </p:sp>
      <p:sp>
        <p:nvSpPr>
          <p:cNvPr id="101380" name="Rectangle 12"/>
          <p:cNvSpPr>
            <a:spLocks noGrp="1" noChangeArrowheads="1"/>
          </p:cNvSpPr>
          <p:nvPr>
            <p:ph idx="1"/>
          </p:nvPr>
        </p:nvSpPr>
        <p:spPr>
          <a:xfrm>
            <a:off x="541031" y="1255507"/>
            <a:ext cx="8283575" cy="4221060"/>
          </a:xfrm>
        </p:spPr>
        <p:txBody>
          <a:bodyPr/>
          <a:lstStyle/>
          <a:p>
            <a:pPr marL="180000" indent="-180000" algn="just"/>
            <a:r>
              <a:rPr lang="fr-FR" dirty="0"/>
              <a:t>L’</a:t>
            </a:r>
            <a:r>
              <a:rPr lang="fr-FR" dirty="0">
                <a:solidFill>
                  <a:schemeClr val="tx2"/>
                </a:solidFill>
              </a:rPr>
              <a:t>Autorité de Certification</a:t>
            </a:r>
            <a:r>
              <a:rPr lang="fr-FR" dirty="0"/>
              <a:t> (</a:t>
            </a:r>
            <a:r>
              <a:rPr lang="fr-FR" dirty="0">
                <a:solidFill>
                  <a:schemeClr val="tx2"/>
                </a:solidFill>
              </a:rPr>
              <a:t>AC</a:t>
            </a:r>
            <a:r>
              <a:rPr lang="fr-FR" dirty="0"/>
              <a:t>) est  la composante de l’IGC chargée de signer les certificats et </a:t>
            </a:r>
            <a:r>
              <a:rPr lang="fr-FR" dirty="0" smtClean="0"/>
              <a:t>LCR.</a:t>
            </a:r>
            <a:endParaRPr lang="fr-FR" dirty="0"/>
          </a:p>
          <a:p>
            <a:pPr marL="180000" indent="-180000" algn="just" eaLnBrk="1" hangingPunct="1"/>
            <a:endParaRPr lang="fr-FR" b="0" dirty="0" smtClean="0"/>
          </a:p>
          <a:p>
            <a:pPr marL="180000" indent="-180000" algn="just" eaLnBrk="1" hangingPunct="1"/>
            <a:r>
              <a:rPr lang="fr-FR" b="0" dirty="0" smtClean="0"/>
              <a:t>Techniquement la partie AC d’une IGC se présente sous la forme d’une </a:t>
            </a:r>
            <a:r>
              <a:rPr lang="fr-FR" b="1" dirty="0" smtClean="0">
                <a:solidFill>
                  <a:schemeClr val="tx2"/>
                </a:solidFill>
              </a:rPr>
              <a:t>arborescence</a:t>
            </a:r>
            <a:r>
              <a:rPr lang="fr-FR" b="0" dirty="0" smtClean="0">
                <a:solidFill>
                  <a:schemeClr val="tx2"/>
                </a:solidFill>
              </a:rPr>
              <a:t> </a:t>
            </a:r>
            <a:r>
              <a:rPr lang="fr-FR" b="0" dirty="0" smtClean="0"/>
              <a:t>de certificats (chaîne de certification)</a:t>
            </a:r>
          </a:p>
          <a:p>
            <a:pPr marL="754675" lvl="1" indent="-180000" algn="just"/>
            <a:r>
              <a:rPr lang="fr-FR" dirty="0" smtClean="0"/>
              <a:t>C</a:t>
            </a:r>
            <a:r>
              <a:rPr lang="fr-FR" b="0" dirty="0" smtClean="0"/>
              <a:t>haque AC possède une paire de clés (1 clé publique &amp; 1 clé privée).</a:t>
            </a:r>
          </a:p>
          <a:p>
            <a:pPr marL="754675" lvl="1" indent="-180000" algn="just"/>
            <a:r>
              <a:rPr lang="fr-FR" b="0" dirty="0" smtClean="0"/>
              <a:t>Si l’on a confiance en une AC mère, on a automatiquement confiance en une AC fille. </a:t>
            </a:r>
          </a:p>
          <a:p>
            <a:pPr marL="754675" lvl="1" indent="-180000" algn="just"/>
            <a:r>
              <a:rPr lang="fr-FR" b="0" dirty="0" smtClean="0"/>
              <a:t>Une AC peut signer le certificat d’une autre autorité de certification.</a:t>
            </a:r>
          </a:p>
          <a:p>
            <a:pPr marL="754675" lvl="1" indent="-180000" algn="just"/>
            <a:r>
              <a:rPr lang="fr-FR" b="0" dirty="0" smtClean="0"/>
              <a:t>Le certificat de l’AC racine est auto-signé (signé par lui-même)</a:t>
            </a:r>
          </a:p>
        </p:txBody>
      </p:sp>
      <p:sp>
        <p:nvSpPr>
          <p:cNvPr id="101379"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46100" y="230188"/>
            <a:ext cx="7096125" cy="984250"/>
          </a:xfrm>
        </p:spPr>
        <p:txBody>
          <a:bodyPr/>
          <a:lstStyle/>
          <a:p>
            <a:pPr eaLnBrk="1" hangingPunct="1"/>
            <a:r>
              <a:rPr lang="fr-FR" smtClean="0"/>
              <a:t>Qui délivre les certificats X509 ?</a:t>
            </a:r>
          </a:p>
        </p:txBody>
      </p:sp>
      <p:sp>
        <p:nvSpPr>
          <p:cNvPr id="10342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pic>
        <p:nvPicPr>
          <p:cNvPr id="103428" name="Image 19" descr="AC-hierarchie.png"/>
          <p:cNvPicPr>
            <a:picLocks noChangeAspect="1"/>
          </p:cNvPicPr>
          <p:nvPr/>
        </p:nvPicPr>
        <p:blipFill>
          <a:blip r:embed="rId3" cstate="print"/>
          <a:srcRect l="18642" r="15579"/>
          <a:stretch>
            <a:fillRect/>
          </a:stretch>
        </p:blipFill>
        <p:spPr bwMode="auto">
          <a:xfrm>
            <a:off x="2682875" y="1517650"/>
            <a:ext cx="3786188" cy="4318000"/>
          </a:xfrm>
          <a:prstGeom prst="rect">
            <a:avLst/>
          </a:prstGeom>
          <a:noFill/>
          <a:ln w="9525">
            <a:noFill/>
            <a:miter lim="800000"/>
            <a:headEnd/>
            <a:tailEnd/>
          </a:ln>
        </p:spPr>
      </p:pic>
      <p:sp>
        <p:nvSpPr>
          <p:cNvPr id="103429" name="Rectangle 7"/>
          <p:cNvSpPr>
            <a:spLocks noChangeArrowheads="1"/>
          </p:cNvSpPr>
          <p:nvPr/>
        </p:nvSpPr>
        <p:spPr bwMode="auto">
          <a:xfrm>
            <a:off x="1276350" y="1060450"/>
            <a:ext cx="6613525" cy="400050"/>
          </a:xfrm>
          <a:prstGeom prst="rect">
            <a:avLst/>
          </a:prstGeom>
          <a:noFill/>
          <a:ln w="9525">
            <a:noFill/>
            <a:miter lim="800000"/>
            <a:headEnd/>
            <a:tailEnd/>
          </a:ln>
        </p:spPr>
        <p:txBody>
          <a:bodyPr>
            <a:spAutoFit/>
          </a:bodyPr>
          <a:lstStyle/>
          <a:p>
            <a:pPr algn="ctr"/>
            <a:r>
              <a:rPr lang="fr-FR">
                <a:solidFill>
                  <a:schemeClr val="tx2"/>
                </a:solidFill>
              </a:rPr>
              <a:t>Arborescence </a:t>
            </a:r>
            <a:r>
              <a:rPr lang="fr-FR"/>
              <a:t>de certificats d’AC</a:t>
            </a:r>
          </a:p>
        </p:txBody>
      </p:sp>
      <p:sp>
        <p:nvSpPr>
          <p:cNvPr id="9" name="Rectangle 8"/>
          <p:cNvSpPr/>
          <p:nvPr/>
        </p:nvSpPr>
        <p:spPr>
          <a:xfrm>
            <a:off x="2276475" y="1011238"/>
            <a:ext cx="4621213" cy="493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xfrm>
            <a:off x="546100" y="230188"/>
            <a:ext cx="7096125" cy="984250"/>
          </a:xfrm>
        </p:spPr>
        <p:txBody>
          <a:bodyPr/>
          <a:lstStyle/>
          <a:p>
            <a:pPr eaLnBrk="1" hangingPunct="1"/>
            <a:r>
              <a:rPr lang="fr-FR" smtClean="0"/>
              <a:t>Qui délivre les certificats X509 ?</a:t>
            </a:r>
          </a:p>
        </p:txBody>
      </p:sp>
      <p:sp>
        <p:nvSpPr>
          <p:cNvPr id="105475"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20" name="ZoneTexte 19"/>
          <p:cNvSpPr txBox="1">
            <a:spLocks noChangeArrowheads="1"/>
          </p:cNvSpPr>
          <p:nvPr/>
        </p:nvSpPr>
        <p:spPr bwMode="auto">
          <a:xfrm>
            <a:off x="3824288" y="4465638"/>
            <a:ext cx="3944937" cy="1311275"/>
          </a:xfrm>
          <a:prstGeom prst="rect">
            <a:avLst/>
          </a:prstGeom>
          <a:noFill/>
          <a:ln w="25400">
            <a:noFill/>
            <a:miter lim="800000"/>
            <a:headEnd/>
            <a:tailEnd/>
          </a:ln>
        </p:spPr>
        <p:txBody>
          <a:bodyPr>
            <a:spAutoFit/>
          </a:bodyPr>
          <a:lstStyle/>
          <a:p>
            <a:pPr algn="ctr"/>
            <a:endParaRPr lang="fr-FR"/>
          </a:p>
          <a:p>
            <a:pPr algn="ctr"/>
            <a:r>
              <a:rPr lang="fr-FR"/>
              <a:t>L’AC utilise sa clé privée pour chiffrer le hash (signature)</a:t>
            </a:r>
          </a:p>
          <a:p>
            <a:pPr algn="ctr"/>
            <a:endParaRPr lang="fr-FR"/>
          </a:p>
        </p:txBody>
      </p:sp>
      <p:grpSp>
        <p:nvGrpSpPr>
          <p:cNvPr id="105477" name="Groupe 8"/>
          <p:cNvGrpSpPr>
            <a:grpSpLocks/>
          </p:cNvGrpSpPr>
          <p:nvPr/>
        </p:nvGrpSpPr>
        <p:grpSpPr bwMode="auto">
          <a:xfrm>
            <a:off x="7161213" y="1203325"/>
            <a:ext cx="1617662" cy="1692275"/>
            <a:chOff x="7092280" y="2132856"/>
            <a:chExt cx="1617712" cy="1692467"/>
          </a:xfrm>
        </p:grpSpPr>
        <p:sp>
          <p:nvSpPr>
            <p:cNvPr id="105494" name="ZoneTexte 9"/>
            <p:cNvSpPr txBox="1">
              <a:spLocks noChangeArrowheads="1"/>
            </p:cNvSpPr>
            <p:nvPr/>
          </p:nvSpPr>
          <p:spPr bwMode="auto">
            <a:xfrm>
              <a:off x="7597120" y="3428403"/>
              <a:ext cx="523891" cy="396920"/>
            </a:xfrm>
            <a:prstGeom prst="rect">
              <a:avLst/>
            </a:prstGeom>
            <a:noFill/>
            <a:ln w="9525">
              <a:noFill/>
              <a:miter lim="800000"/>
              <a:headEnd/>
              <a:tailEnd/>
            </a:ln>
          </p:spPr>
          <p:txBody>
            <a:bodyPr wrap="none">
              <a:spAutoFit/>
            </a:bodyPr>
            <a:lstStyle/>
            <a:p>
              <a:r>
                <a:rPr lang="fr-FR" b="1"/>
                <a:t>AC</a:t>
              </a:r>
            </a:p>
          </p:txBody>
        </p:sp>
        <p:pic>
          <p:nvPicPr>
            <p:cNvPr id="105495" name="Picture 3" descr="E:\RNVN8938\Documents\Recherches\icones\11_02_osa_icons_png\osa_site-factory.png"/>
            <p:cNvPicPr>
              <a:picLocks noChangeAspect="1" noChangeArrowheads="1"/>
            </p:cNvPicPr>
            <p:nvPr/>
          </p:nvPicPr>
          <p:blipFill>
            <a:blip r:embed="rId2" cstate="print"/>
            <a:srcRect/>
            <a:stretch>
              <a:fillRect/>
            </a:stretch>
          </p:blipFill>
          <p:spPr bwMode="auto">
            <a:xfrm>
              <a:off x="7092280" y="2132856"/>
              <a:ext cx="1300163" cy="1300163"/>
            </a:xfrm>
            <a:prstGeom prst="rect">
              <a:avLst/>
            </a:prstGeom>
            <a:noFill/>
            <a:ln w="9525">
              <a:noFill/>
              <a:miter lim="800000"/>
              <a:headEnd/>
              <a:tailEnd/>
            </a:ln>
          </p:spPr>
        </p:pic>
        <p:pic>
          <p:nvPicPr>
            <p:cNvPr id="105496" name="Picture 4" descr="E:\RNVN8938\Documents\Recherches\icones\application-pgp-signature.png"/>
            <p:cNvPicPr>
              <a:picLocks noChangeAspect="1" noChangeArrowheads="1"/>
            </p:cNvPicPr>
            <p:nvPr/>
          </p:nvPicPr>
          <p:blipFill>
            <a:blip r:embed="rId3" cstate="print"/>
            <a:srcRect/>
            <a:stretch>
              <a:fillRect/>
            </a:stretch>
          </p:blipFill>
          <p:spPr bwMode="auto">
            <a:xfrm>
              <a:off x="8100392" y="2708920"/>
              <a:ext cx="609600" cy="609600"/>
            </a:xfrm>
            <a:prstGeom prst="rect">
              <a:avLst/>
            </a:prstGeom>
            <a:noFill/>
            <a:ln w="9525">
              <a:noFill/>
              <a:miter lim="800000"/>
              <a:headEnd/>
              <a:tailEnd/>
            </a:ln>
          </p:spPr>
        </p:pic>
      </p:grpSp>
      <p:sp>
        <p:nvSpPr>
          <p:cNvPr id="105478" name="ZoneTexte 12"/>
          <p:cNvSpPr txBox="1">
            <a:spLocks noChangeArrowheads="1"/>
          </p:cNvSpPr>
          <p:nvPr/>
        </p:nvSpPr>
        <p:spPr bwMode="auto">
          <a:xfrm>
            <a:off x="1641475" y="933450"/>
            <a:ext cx="5391150" cy="1006475"/>
          </a:xfrm>
          <a:prstGeom prst="rect">
            <a:avLst/>
          </a:prstGeom>
          <a:noFill/>
          <a:ln w="25400">
            <a:noFill/>
            <a:miter lim="800000"/>
            <a:headEnd/>
            <a:tailEnd/>
          </a:ln>
        </p:spPr>
        <p:txBody>
          <a:bodyPr>
            <a:spAutoFit/>
          </a:bodyPr>
          <a:lstStyle/>
          <a:p>
            <a:pPr algn="ctr"/>
            <a:endParaRPr lang="fr-FR"/>
          </a:p>
          <a:p>
            <a:pPr algn="ctr"/>
            <a:r>
              <a:rPr lang="fr-FR"/>
              <a:t>Une requête PKCS#10 est envoyée à l’AC</a:t>
            </a:r>
          </a:p>
          <a:p>
            <a:pPr algn="ctr"/>
            <a:endParaRPr lang="fr-FR"/>
          </a:p>
        </p:txBody>
      </p:sp>
      <p:cxnSp>
        <p:nvCxnSpPr>
          <p:cNvPr id="14" name="Connecteur droit avec flèche 13"/>
          <p:cNvCxnSpPr>
            <a:cxnSpLocks noChangeShapeType="1"/>
          </p:cNvCxnSpPr>
          <p:nvPr/>
        </p:nvCxnSpPr>
        <p:spPr bwMode="auto">
          <a:xfrm>
            <a:off x="1654175" y="2001838"/>
            <a:ext cx="5408613" cy="0"/>
          </a:xfrm>
          <a:prstGeom prst="straightConnector1">
            <a:avLst/>
          </a:prstGeom>
          <a:noFill/>
          <a:ln w="25400" algn="ctr">
            <a:solidFill>
              <a:schemeClr val="tx2"/>
            </a:solidFill>
            <a:round/>
            <a:headEnd/>
            <a:tailEnd type="arrow" w="med" len="med"/>
          </a:ln>
        </p:spPr>
      </p:cxnSp>
      <p:pic>
        <p:nvPicPr>
          <p:cNvPr id="105480" name="Picture 27" descr="mime_ascii"/>
          <p:cNvPicPr>
            <a:picLocks noChangeAspect="1" noChangeArrowheads="1"/>
          </p:cNvPicPr>
          <p:nvPr/>
        </p:nvPicPr>
        <p:blipFill>
          <a:blip r:embed="rId4" cstate="print"/>
          <a:srcRect/>
          <a:stretch>
            <a:fillRect/>
          </a:stretch>
        </p:blipFill>
        <p:spPr bwMode="auto">
          <a:xfrm>
            <a:off x="3846513" y="1560513"/>
            <a:ext cx="712787" cy="936625"/>
          </a:xfrm>
          <a:prstGeom prst="rect">
            <a:avLst/>
          </a:prstGeom>
          <a:noFill/>
          <a:ln w="9525">
            <a:noFill/>
            <a:miter lim="800000"/>
            <a:headEnd/>
            <a:tailEnd/>
          </a:ln>
        </p:spPr>
      </p:pic>
      <p:cxnSp>
        <p:nvCxnSpPr>
          <p:cNvPr id="16" name="Connecteur droit avec flèche 15"/>
          <p:cNvCxnSpPr>
            <a:cxnSpLocks noChangeShapeType="1"/>
          </p:cNvCxnSpPr>
          <p:nvPr/>
        </p:nvCxnSpPr>
        <p:spPr bwMode="auto">
          <a:xfrm>
            <a:off x="7950200" y="2957513"/>
            <a:ext cx="0" cy="2160587"/>
          </a:xfrm>
          <a:prstGeom prst="straightConnector1">
            <a:avLst/>
          </a:prstGeom>
          <a:noFill/>
          <a:ln w="25400" algn="ctr">
            <a:solidFill>
              <a:schemeClr val="tx2"/>
            </a:solidFill>
            <a:round/>
            <a:headEnd/>
            <a:tailEnd type="arrow" w="med" len="med"/>
          </a:ln>
        </p:spPr>
      </p:cxnSp>
      <p:sp>
        <p:nvSpPr>
          <p:cNvPr id="17" name="ZoneTexte 16"/>
          <p:cNvSpPr txBox="1">
            <a:spLocks noChangeArrowheads="1"/>
          </p:cNvSpPr>
          <p:nvPr/>
        </p:nvSpPr>
        <p:spPr bwMode="auto">
          <a:xfrm>
            <a:off x="6022975" y="3170238"/>
            <a:ext cx="1871663" cy="1616075"/>
          </a:xfrm>
          <a:prstGeom prst="rect">
            <a:avLst/>
          </a:prstGeom>
          <a:noFill/>
          <a:ln w="25400">
            <a:noFill/>
            <a:miter lim="800000"/>
            <a:headEnd/>
            <a:tailEnd/>
          </a:ln>
        </p:spPr>
        <p:txBody>
          <a:bodyPr>
            <a:spAutoFit/>
          </a:bodyPr>
          <a:lstStyle/>
          <a:p>
            <a:pPr algn="ctr"/>
            <a:endParaRPr lang="fr-FR"/>
          </a:p>
          <a:p>
            <a:pPr algn="ctr"/>
            <a:r>
              <a:rPr lang="fr-FR"/>
              <a:t>L’AC calcule le Hash de la requête</a:t>
            </a:r>
          </a:p>
          <a:p>
            <a:pPr algn="ctr"/>
            <a:endParaRPr lang="fr-FR"/>
          </a:p>
        </p:txBody>
      </p:sp>
      <p:pic>
        <p:nvPicPr>
          <p:cNvPr id="18" name="Picture 43" descr="binary"/>
          <p:cNvPicPr>
            <a:picLocks noChangeAspect="1" noChangeArrowheads="1"/>
          </p:cNvPicPr>
          <p:nvPr/>
        </p:nvPicPr>
        <p:blipFill>
          <a:blip r:embed="rId5" cstate="print"/>
          <a:srcRect/>
          <a:stretch>
            <a:fillRect/>
          </a:stretch>
        </p:blipFill>
        <p:spPr bwMode="auto">
          <a:xfrm>
            <a:off x="7608888" y="5200650"/>
            <a:ext cx="714375" cy="935038"/>
          </a:xfrm>
          <a:prstGeom prst="rect">
            <a:avLst/>
          </a:prstGeom>
          <a:noFill/>
          <a:ln w="9525">
            <a:noFill/>
            <a:miter lim="800000"/>
            <a:headEnd/>
            <a:tailEnd/>
          </a:ln>
        </p:spPr>
      </p:pic>
      <p:cxnSp>
        <p:nvCxnSpPr>
          <p:cNvPr id="19" name="Connecteur droit avec flèche 18"/>
          <p:cNvCxnSpPr>
            <a:cxnSpLocks noChangeShapeType="1"/>
          </p:cNvCxnSpPr>
          <p:nvPr/>
        </p:nvCxnSpPr>
        <p:spPr bwMode="auto">
          <a:xfrm flipH="1">
            <a:off x="3770313" y="5822950"/>
            <a:ext cx="3878262" cy="0"/>
          </a:xfrm>
          <a:prstGeom prst="straightConnector1">
            <a:avLst/>
          </a:prstGeom>
          <a:noFill/>
          <a:ln w="25400" algn="ctr">
            <a:solidFill>
              <a:schemeClr val="tx2"/>
            </a:solidFill>
            <a:round/>
            <a:headEnd/>
            <a:tailEnd type="arrow" w="med" len="med"/>
          </a:ln>
        </p:spPr>
      </p:cxnSp>
      <p:pic>
        <p:nvPicPr>
          <p:cNvPr id="21" name="Picture 4" descr="E:\RNVN8938\Documents\Recherches\icones\application-pgp-signature.png"/>
          <p:cNvPicPr>
            <a:picLocks noChangeAspect="1" noChangeArrowheads="1"/>
          </p:cNvPicPr>
          <p:nvPr/>
        </p:nvPicPr>
        <p:blipFill>
          <a:blip r:embed="rId3" cstate="print"/>
          <a:srcRect/>
          <a:stretch>
            <a:fillRect/>
          </a:stretch>
        </p:blipFill>
        <p:spPr bwMode="auto">
          <a:xfrm>
            <a:off x="5392738" y="5557838"/>
            <a:ext cx="609600" cy="609600"/>
          </a:xfrm>
          <a:prstGeom prst="rect">
            <a:avLst/>
          </a:prstGeom>
          <a:noFill/>
          <a:ln w="9525">
            <a:noFill/>
            <a:miter lim="800000"/>
            <a:headEnd/>
            <a:tailEnd/>
          </a:ln>
        </p:spPr>
      </p:pic>
      <p:pic>
        <p:nvPicPr>
          <p:cNvPr id="22" name="Picture 12" descr="document_certificate"/>
          <p:cNvPicPr>
            <a:picLocks noChangeAspect="1" noChangeArrowheads="1"/>
          </p:cNvPicPr>
          <p:nvPr/>
        </p:nvPicPr>
        <p:blipFill>
          <a:blip r:embed="rId6" cstate="print"/>
          <a:srcRect/>
          <a:stretch>
            <a:fillRect/>
          </a:stretch>
        </p:blipFill>
        <p:spPr bwMode="auto">
          <a:xfrm>
            <a:off x="3011488" y="5335588"/>
            <a:ext cx="712787" cy="936625"/>
          </a:xfrm>
          <a:prstGeom prst="rect">
            <a:avLst/>
          </a:prstGeom>
          <a:noFill/>
          <a:ln w="9525">
            <a:noFill/>
            <a:miter lim="800000"/>
            <a:headEnd/>
            <a:tailEnd/>
          </a:ln>
        </p:spPr>
      </p:pic>
      <p:pic>
        <p:nvPicPr>
          <p:cNvPr id="105487" name="Image 22" descr="user_female.png"/>
          <p:cNvPicPr>
            <a:picLocks noChangeAspect="1"/>
          </p:cNvPicPr>
          <p:nvPr/>
        </p:nvPicPr>
        <p:blipFill>
          <a:blip r:embed="rId7" cstate="print"/>
          <a:srcRect/>
          <a:stretch>
            <a:fillRect/>
          </a:stretch>
        </p:blipFill>
        <p:spPr bwMode="auto">
          <a:xfrm>
            <a:off x="347663" y="963613"/>
            <a:ext cx="1219200" cy="1219200"/>
          </a:xfrm>
          <a:prstGeom prst="rect">
            <a:avLst/>
          </a:prstGeom>
          <a:noFill/>
          <a:ln w="9525">
            <a:noFill/>
            <a:miter lim="800000"/>
            <a:headEnd/>
            <a:tailEnd/>
          </a:ln>
        </p:spPr>
      </p:pic>
      <p:cxnSp>
        <p:nvCxnSpPr>
          <p:cNvPr id="24" name="Connecteur droit 23"/>
          <p:cNvCxnSpPr>
            <a:cxnSpLocks noChangeShapeType="1"/>
          </p:cNvCxnSpPr>
          <p:nvPr/>
        </p:nvCxnSpPr>
        <p:spPr bwMode="auto">
          <a:xfrm>
            <a:off x="914400" y="5738813"/>
            <a:ext cx="2024063" cy="0"/>
          </a:xfrm>
          <a:prstGeom prst="line">
            <a:avLst/>
          </a:prstGeom>
          <a:noFill/>
          <a:ln w="25400" algn="ctr">
            <a:solidFill>
              <a:schemeClr val="tx2"/>
            </a:solidFill>
            <a:round/>
            <a:headEnd/>
            <a:tailEnd/>
          </a:ln>
        </p:spPr>
      </p:cxnSp>
      <p:cxnSp>
        <p:nvCxnSpPr>
          <p:cNvPr id="25" name="Connecteur droit avec flèche 24"/>
          <p:cNvCxnSpPr>
            <a:cxnSpLocks noChangeShapeType="1"/>
          </p:cNvCxnSpPr>
          <p:nvPr/>
        </p:nvCxnSpPr>
        <p:spPr bwMode="auto">
          <a:xfrm flipV="1">
            <a:off x="927100" y="3219450"/>
            <a:ext cx="0" cy="2519363"/>
          </a:xfrm>
          <a:prstGeom prst="straightConnector1">
            <a:avLst/>
          </a:prstGeom>
          <a:noFill/>
          <a:ln w="25400" algn="ctr">
            <a:solidFill>
              <a:schemeClr val="tx2"/>
            </a:solidFill>
            <a:round/>
            <a:headEnd/>
            <a:tailEnd type="arrow" w="med" len="med"/>
          </a:ln>
        </p:spPr>
      </p:cxnSp>
      <p:pic>
        <p:nvPicPr>
          <p:cNvPr id="105490" name="Picture 115" descr="E:\RNVN8938\Documents\Recherches\icones\Gnome-Application-Certificate-64.png"/>
          <p:cNvPicPr>
            <a:picLocks noChangeAspect="1" noChangeArrowheads="1"/>
          </p:cNvPicPr>
          <p:nvPr/>
        </p:nvPicPr>
        <p:blipFill>
          <a:blip r:embed="rId8" cstate="print"/>
          <a:srcRect/>
          <a:stretch>
            <a:fillRect/>
          </a:stretch>
        </p:blipFill>
        <p:spPr bwMode="auto">
          <a:xfrm>
            <a:off x="668338" y="2584450"/>
            <a:ext cx="609600" cy="609600"/>
          </a:xfrm>
          <a:prstGeom prst="rect">
            <a:avLst/>
          </a:prstGeom>
          <a:noFill/>
          <a:ln w="9525">
            <a:noFill/>
            <a:miter lim="800000"/>
            <a:headEnd/>
            <a:tailEnd/>
          </a:ln>
        </p:spPr>
      </p:pic>
      <p:sp>
        <p:nvSpPr>
          <p:cNvPr id="27" name="ZoneTexte 26"/>
          <p:cNvSpPr txBox="1">
            <a:spLocks noChangeArrowheads="1"/>
          </p:cNvSpPr>
          <p:nvPr/>
        </p:nvSpPr>
        <p:spPr bwMode="auto">
          <a:xfrm>
            <a:off x="1001713" y="3306763"/>
            <a:ext cx="1873250" cy="2225675"/>
          </a:xfrm>
          <a:prstGeom prst="rect">
            <a:avLst/>
          </a:prstGeom>
          <a:noFill/>
          <a:ln w="25400">
            <a:noFill/>
            <a:miter lim="800000"/>
            <a:headEnd/>
            <a:tailEnd/>
          </a:ln>
        </p:spPr>
        <p:txBody>
          <a:bodyPr>
            <a:spAutoFit/>
          </a:bodyPr>
          <a:lstStyle/>
          <a:p>
            <a:pPr algn="ctr"/>
            <a:endParaRPr lang="fr-FR"/>
          </a:p>
          <a:p>
            <a:pPr algn="ctr"/>
            <a:r>
              <a:rPr lang="fr-FR"/>
              <a:t>Le hash signé est ajouté à la requête pour former un certificat</a:t>
            </a:r>
          </a:p>
          <a:p>
            <a:pPr algn="ctr"/>
            <a:endParaRPr lang="fr-FR"/>
          </a:p>
        </p:txBody>
      </p:sp>
      <p:cxnSp>
        <p:nvCxnSpPr>
          <p:cNvPr id="35" name="Connecteur droit avec flèche 34"/>
          <p:cNvCxnSpPr>
            <a:cxnSpLocks noChangeShapeType="1"/>
          </p:cNvCxnSpPr>
          <p:nvPr/>
        </p:nvCxnSpPr>
        <p:spPr bwMode="auto">
          <a:xfrm flipH="1" flipV="1">
            <a:off x="1585913" y="2840038"/>
            <a:ext cx="5505450" cy="0"/>
          </a:xfrm>
          <a:prstGeom prst="straightConnector1">
            <a:avLst/>
          </a:prstGeom>
          <a:noFill/>
          <a:ln w="25400" algn="ctr">
            <a:solidFill>
              <a:schemeClr val="tx2"/>
            </a:solidFill>
            <a:round/>
            <a:headEnd/>
            <a:tailEnd type="arrow" w="med" len="med"/>
          </a:ln>
        </p:spPr>
      </p:cxnSp>
      <p:sp>
        <p:nvSpPr>
          <p:cNvPr id="105493" name="ZoneTexte 38"/>
          <p:cNvSpPr txBox="1">
            <a:spLocks noChangeArrowheads="1"/>
          </p:cNvSpPr>
          <p:nvPr/>
        </p:nvSpPr>
        <p:spPr bwMode="auto">
          <a:xfrm>
            <a:off x="1725613" y="2127250"/>
            <a:ext cx="5391150" cy="1006475"/>
          </a:xfrm>
          <a:prstGeom prst="rect">
            <a:avLst/>
          </a:prstGeom>
          <a:noFill/>
          <a:ln w="25400">
            <a:noFill/>
            <a:miter lim="800000"/>
            <a:headEnd/>
            <a:tailEnd/>
          </a:ln>
        </p:spPr>
        <p:txBody>
          <a:bodyPr>
            <a:spAutoFit/>
          </a:bodyPr>
          <a:lstStyle/>
          <a:p>
            <a:pPr algn="ctr"/>
            <a:endParaRPr lang="fr-FR"/>
          </a:p>
          <a:p>
            <a:pPr algn="ctr"/>
            <a:r>
              <a:rPr lang="fr-FR"/>
              <a:t>L’AC génère le certificat suite à la demande</a:t>
            </a:r>
          </a:p>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1+#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aF.u6005P0CbCYXTG1.49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3FglNSO150e0K9NOcEaLl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aF.u6005P0CbCYXTG1.4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3FglNSO150e0K9NOcEaLl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3FglNSO150e0K9NOcEaL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F.u6005P0CbCYXTG1.49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aF.u6005P0CbCYXTG1.49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3FglNSO150e0K9NOcEaLl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aF.u6005P0CbCYXTG1.49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3FglNSO150e0K9NOcEaLl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FglNSO150e0K9NOcEaL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3FglNSO150e0K9NOcEaLl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3FglNSO150e0K9NOcEaLl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F.u6005P0CbCYXTG1.49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3FglNSO150e0K9NOcEaLl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OhtFJP8nkOPElhdCk1WWg"/>
</p:tagLst>
</file>

<file path=ppt/theme/theme1.xml><?xml version="1.0" encoding="utf-8"?>
<a:theme xmlns:a="http://schemas.openxmlformats.org/drawingml/2006/main" name="Theme-ITLABS">
  <a:themeElements>
    <a:clrScheme name="Modèle FT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fontScheme name="Modèle FT">
      <a:majorFont>
        <a:latin typeface="Helvetica 65 Medium"/>
        <a:ea typeface=""/>
        <a:cs typeface=""/>
      </a:majorFont>
      <a:minorFont>
        <a:latin typeface="Helvetica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 45 Ligh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 45 Light" pitchFamily="34" charset="0"/>
          </a:defRPr>
        </a:defPPr>
      </a:lstStyle>
    </a:lnDef>
  </a:objectDefaults>
  <a:extraClrSchemeLst>
    <a:extraClrScheme>
      <a:clrScheme name="Modèle FT 1">
        <a:dk1>
          <a:srgbClr val="333333"/>
        </a:dk1>
        <a:lt1>
          <a:srgbClr val="FFFFFF"/>
        </a:lt1>
        <a:dk2>
          <a:srgbClr val="000000"/>
        </a:dk2>
        <a:lt2>
          <a:srgbClr val="FF6600"/>
        </a:lt2>
        <a:accent1>
          <a:srgbClr val="000000"/>
        </a:accent1>
        <a:accent2>
          <a:srgbClr val="FFFFFF"/>
        </a:accent2>
        <a:accent3>
          <a:srgbClr val="AAAAAA"/>
        </a:accent3>
        <a:accent4>
          <a:srgbClr val="DADADA"/>
        </a:accent4>
        <a:accent5>
          <a:srgbClr val="AAAAAA"/>
        </a:accent5>
        <a:accent6>
          <a:srgbClr val="E7E7E7"/>
        </a:accent6>
        <a:hlink>
          <a:srgbClr val="FF6600"/>
        </a:hlink>
        <a:folHlink>
          <a:srgbClr val="FF6600"/>
        </a:folHlink>
      </a:clrScheme>
      <a:clrMap bg1="dk2" tx1="lt1" bg2="dk1" tx2="lt2" accent1="accent1" accent2="accent2" accent3="accent3" accent4="accent4" accent5="accent5" accent6="accent6" hlink="hlink" folHlink="folHlink"/>
    </a:extraClrScheme>
    <a:extraClrScheme>
      <a:clrScheme name="Modèle FT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PPT</Template>
  <TotalTime>14632</TotalTime>
  <Words>3045</Words>
  <Application>Microsoft Office PowerPoint</Application>
  <PresentationFormat>Affichage à l'écran (4:3)</PresentationFormat>
  <Paragraphs>586</Paragraphs>
  <Slides>45</Slides>
  <Notes>25</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45</vt:i4>
      </vt:variant>
    </vt:vector>
  </HeadingPairs>
  <TitlesOfParts>
    <vt:vector size="47" baseType="lpstr">
      <vt:lpstr>Theme-ITLABS</vt:lpstr>
      <vt:lpstr>Visio</vt:lpstr>
      <vt:lpstr>  Formation PKI d’entreprise</vt:lpstr>
      <vt:lpstr>Présentation PowerPoint</vt:lpstr>
      <vt:lpstr>Qui délivre les certificats X509 ?</vt:lpstr>
      <vt:lpstr>Qui délivre les certificats X509 ?</vt:lpstr>
      <vt:lpstr>Qui délivre les certificats X509 ?</vt:lpstr>
      <vt:lpstr>Qui délivre les certificats X509 ?</vt:lpstr>
      <vt:lpstr>Qui délivre les certificats X509 ?</vt:lpstr>
      <vt:lpstr>Qui délivre les certificats X509 ?</vt:lpstr>
      <vt:lpstr>Qui délivre les certificats X509 ?</vt:lpstr>
      <vt:lpstr>Les rôles d’une IGC</vt:lpstr>
      <vt:lpstr>Composantes d’une IGC</vt:lpstr>
      <vt:lpstr>Composantes d’une IGC</vt:lpstr>
      <vt:lpstr>Composantes d’une IGC</vt:lpstr>
      <vt:lpstr>Composantes d’une IGC</vt:lpstr>
      <vt:lpstr>Transit d’une demande de certificat</vt:lpstr>
      <vt:lpstr>Présentation PowerPoint</vt:lpstr>
      <vt:lpstr>Présentation PowerPoint</vt:lpstr>
      <vt:lpstr>Présentation PowerPoint</vt:lpstr>
      <vt:lpstr>Présentation PowerPoint</vt:lpstr>
      <vt:lpstr>Quels sont les inconvénients des CRL ?</vt:lpstr>
      <vt:lpstr>OCSP : une alternative</vt:lpstr>
      <vt:lpstr>Problèmes &amp; Solutions</vt:lpstr>
      <vt:lpstr>Présentation PowerPoint</vt:lpstr>
      <vt:lpstr>Qui délivre les certificats X509 ?</vt:lpstr>
      <vt:lpstr>Présentation PowerPoint</vt:lpstr>
      <vt:lpstr>Importance des Processus et Procédures</vt:lpstr>
      <vt:lpstr>Importance des Processus et Procédures</vt:lpstr>
      <vt:lpstr>Définition des procédures</vt:lpstr>
      <vt:lpstr>Définition des procédures</vt:lpstr>
      <vt:lpstr>Définition des procédures</vt:lpstr>
      <vt:lpstr>Définition des rôles</vt:lpstr>
      <vt:lpstr>Définition des rôles</vt:lpstr>
      <vt:lpstr>Cloisonnement des rôles</vt:lpstr>
      <vt:lpstr>Cloisonnement des rôles</vt:lpstr>
      <vt:lpstr>Politiques de certification</vt:lpstr>
      <vt:lpstr>Politiques de certification</vt:lpstr>
      <vt:lpstr>Politiques de certification</vt:lpstr>
      <vt:lpstr>Présentation PowerPoint</vt:lpstr>
      <vt:lpstr>Les étapes de mise en place d’un projet IGC : Think</vt:lpstr>
      <vt:lpstr>Les étapes de mise en place d’un projet IGC : Build</vt:lpstr>
      <vt:lpstr>Les étapes de mise en place d’un projet IGC : Run</vt:lpstr>
      <vt:lpstr>IGC Orange Groupe</vt:lpstr>
      <vt:lpstr>OpenSSL</vt:lpstr>
      <vt:lpstr>Questions</vt:lpstr>
      <vt:lpstr>Merci</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Orange</dc:title>
  <dc:creator> </dc:creator>
  <cp:lastModifiedBy>LE MEUR Thibault OBS/OAB</cp:lastModifiedBy>
  <cp:revision>1263</cp:revision>
  <cp:lastPrinted>2006-12-08T11:02:13Z</cp:lastPrinted>
  <dcterms:created xsi:type="dcterms:W3CDTF">2006-10-05T10:59:47Z</dcterms:created>
  <dcterms:modified xsi:type="dcterms:W3CDTF">2019-01-23T18:10:58Z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