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0"/>
  </p:notesMasterIdLst>
  <p:handoutMasterIdLst>
    <p:handoutMasterId r:id="rId31"/>
  </p:handoutMasterIdLst>
  <p:sldIdLst>
    <p:sldId id="259" r:id="rId2"/>
    <p:sldId id="323" r:id="rId3"/>
    <p:sldId id="347" r:id="rId4"/>
    <p:sldId id="297" r:id="rId5"/>
    <p:sldId id="321" r:id="rId6"/>
    <p:sldId id="327" r:id="rId7"/>
    <p:sldId id="328" r:id="rId8"/>
    <p:sldId id="329" r:id="rId9"/>
    <p:sldId id="330" r:id="rId10"/>
    <p:sldId id="326" r:id="rId11"/>
    <p:sldId id="305" r:id="rId12"/>
    <p:sldId id="342" r:id="rId13"/>
    <p:sldId id="343" r:id="rId14"/>
    <p:sldId id="344" r:id="rId15"/>
    <p:sldId id="345" r:id="rId16"/>
    <p:sldId id="346" r:id="rId17"/>
    <p:sldId id="348" r:id="rId18"/>
    <p:sldId id="333" r:id="rId19"/>
    <p:sldId id="334" r:id="rId20"/>
    <p:sldId id="335" r:id="rId21"/>
    <p:sldId id="336" r:id="rId22"/>
    <p:sldId id="337" r:id="rId23"/>
    <p:sldId id="322" r:id="rId24"/>
    <p:sldId id="325" r:id="rId25"/>
    <p:sldId id="339" r:id="rId26"/>
    <p:sldId id="340" r:id="rId27"/>
    <p:sldId id="341" r:id="rId28"/>
    <p:sldId id="32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DD3793"/>
    <a:srgbClr val="4EB3CF"/>
    <a:srgbClr val="066E9F"/>
    <a:srgbClr val="11344C"/>
    <a:srgbClr val="033750"/>
    <a:srgbClr val="912566"/>
    <a:srgbClr val="5B3C84"/>
    <a:srgbClr val="44A6C8"/>
    <a:srgbClr val="DA6C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84" autoAdjust="0"/>
    <p:restoredTop sz="53900" autoAdjust="0"/>
  </p:normalViewPr>
  <p:slideViewPr>
    <p:cSldViewPr snapToGrid="0">
      <p:cViewPr>
        <p:scale>
          <a:sx n="45" d="100"/>
          <a:sy n="45" d="100"/>
        </p:scale>
        <p:origin x="38" y="41"/>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4/5/2020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4/5/2020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 and welcome to the session on RNA</a:t>
            </a:r>
            <a:r>
              <a:rPr lang="en-US" baseline="0" dirty="0" smtClean="0"/>
              <a:t> sequencing</a:t>
            </a:r>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1</a:t>
            </a:fld>
            <a:endParaRPr lang="en-US"/>
          </a:p>
        </p:txBody>
      </p:sp>
    </p:spTree>
    <p:extLst>
      <p:ext uri="{BB962C8B-B14F-4D97-AF65-F5344CB8AC3E}">
        <p14:creationId xmlns:p14="http://schemas.microsoft.com/office/powerpoint/2010/main" val="138612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our</a:t>
            </a:r>
            <a:r>
              <a:rPr lang="en-US" baseline="0" dirty="0" smtClean="0"/>
              <a:t> journey today for the ins and outs of RNA-sequencing- in this case bulk short reads. Like WGS, we will start with the upstream library prep options and QC, then to the analysis with both alignment and mapping, some secondary QC that goes into RNA-</a:t>
            </a:r>
            <a:r>
              <a:rPr lang="en-US" baseline="0" dirty="0" err="1" smtClean="0"/>
              <a:t>seq</a:t>
            </a:r>
            <a:r>
              <a:rPr lang="en-US" baseline="0" dirty="0" smtClean="0"/>
              <a:t>, then differential gene expression, and a spot on some tertiary steps like pathway analysis, de novo transcriptomes, and splice variants. </a:t>
            </a:r>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2</a:t>
            </a:fld>
            <a:endParaRPr lang="en-US"/>
          </a:p>
        </p:txBody>
      </p:sp>
    </p:spTree>
    <p:extLst>
      <p:ext uri="{BB962C8B-B14F-4D97-AF65-F5344CB8AC3E}">
        <p14:creationId xmlns:p14="http://schemas.microsoft.com/office/powerpoint/2010/main" val="2057897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the real quick recap! Just to refresh how NGS </a:t>
            </a:r>
            <a:r>
              <a:rPr lang="en-US" baseline="0" dirty="0" smtClean="0"/>
              <a:t>works again- Ill keep bringing this up every time to illustrate just how the sequencing part is all the same- it’s the getting to your fragments of nucleic acid that are critical for the experiments. But in this case, you convert RNA to cDNA, fragment </a:t>
            </a:r>
            <a:r>
              <a:rPr lang="en-US" baseline="0" dirty="0" smtClean="0"/>
              <a:t>you </a:t>
            </a:r>
            <a:r>
              <a:rPr lang="en-US" baseline="0" dirty="0" smtClean="0"/>
              <a:t>cDNA</a:t>
            </a:r>
            <a:r>
              <a:rPr lang="en-US" baseline="0" dirty="0" smtClean="0"/>
              <a:t>, add adapter, generate clusters, and do your sequencing by synthesis yah? So that’s a lot of what we will touch on today is the how to make your library for the sequencer, and then the downstream analysis. </a:t>
            </a:r>
            <a:endParaRPr lang="en-US" baseline="0" dirty="0"/>
          </a:p>
        </p:txBody>
      </p:sp>
      <p:sp>
        <p:nvSpPr>
          <p:cNvPr id="4" name="Slide Number Placeholder 3"/>
          <p:cNvSpPr>
            <a:spLocks noGrp="1"/>
          </p:cNvSpPr>
          <p:nvPr>
            <p:ph type="sldNum" sz="quarter" idx="10"/>
          </p:nvPr>
        </p:nvSpPr>
        <p:spPr/>
        <p:txBody>
          <a:bodyPr/>
          <a:lstStyle/>
          <a:p>
            <a:fld id="{37809D77-6270-417D-B912-9E40620F0D03}" type="slidenum">
              <a:rPr lang="en-US" smtClean="0"/>
              <a:t>3</a:t>
            </a:fld>
            <a:endParaRPr lang="en-US"/>
          </a:p>
        </p:txBody>
      </p:sp>
    </p:spTree>
    <p:extLst>
      <p:ext uri="{BB962C8B-B14F-4D97-AF65-F5344CB8AC3E}">
        <p14:creationId xmlns:p14="http://schemas.microsoft.com/office/powerpoint/2010/main" val="82697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just to re-hash</a:t>
            </a:r>
            <a:r>
              <a:rPr lang="en-US" baseline="0" dirty="0" smtClean="0"/>
              <a:t> a good library- it should look like this. We went over this in depth for WGS, but just again watch out from primers and primer dimers!</a:t>
            </a:r>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10</a:t>
            </a:fld>
            <a:endParaRPr lang="en-US"/>
          </a:p>
        </p:txBody>
      </p:sp>
    </p:spTree>
    <p:extLst>
      <p:ext uri="{BB962C8B-B14F-4D97-AF65-F5344CB8AC3E}">
        <p14:creationId xmlns:p14="http://schemas.microsoft.com/office/powerpoint/2010/main" val="477121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this is all just a refresher from the WGS 101- If you need this in depth we can go back to there, but just remember some of the things to look for during sequencing. </a:t>
            </a:r>
            <a:endParaRPr lang="en-US" dirty="0" smtClean="0"/>
          </a:p>
        </p:txBody>
      </p:sp>
      <p:sp>
        <p:nvSpPr>
          <p:cNvPr id="4" name="Slide Number Placeholder 3"/>
          <p:cNvSpPr>
            <a:spLocks noGrp="1"/>
          </p:cNvSpPr>
          <p:nvPr>
            <p:ph type="sldNum" sz="quarter" idx="10"/>
          </p:nvPr>
        </p:nvSpPr>
        <p:spPr/>
        <p:txBody>
          <a:bodyPr/>
          <a:lstStyle/>
          <a:p>
            <a:fld id="{37809D77-6270-417D-B912-9E40620F0D03}" type="slidenum">
              <a:rPr lang="en-US" smtClean="0"/>
              <a:t>12</a:t>
            </a:fld>
            <a:endParaRPr lang="en-US"/>
          </a:p>
        </p:txBody>
      </p:sp>
    </p:spTree>
    <p:extLst>
      <p:ext uri="{BB962C8B-B14F-4D97-AF65-F5344CB8AC3E}">
        <p14:creationId xmlns:p14="http://schemas.microsoft.com/office/powerpoint/2010/main" val="394722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Likewise for </a:t>
            </a:r>
            <a:r>
              <a:rPr lang="en-US" dirty="0" err="1" smtClean="0"/>
              <a:t>demultiplexing</a:t>
            </a:r>
            <a:r>
              <a:rPr lang="en-US" dirty="0" smtClean="0"/>
              <a:t>- same key points- make sure your</a:t>
            </a:r>
            <a:r>
              <a:rPr lang="en-US" baseline="0" dirty="0" smtClean="0"/>
              <a:t> indices are good. </a:t>
            </a:r>
            <a:endParaRPr lang="en-US" baseline="0" dirty="0" smtClean="0"/>
          </a:p>
        </p:txBody>
      </p:sp>
      <p:sp>
        <p:nvSpPr>
          <p:cNvPr id="4" name="Slide Number Placeholder 3"/>
          <p:cNvSpPr>
            <a:spLocks noGrp="1"/>
          </p:cNvSpPr>
          <p:nvPr>
            <p:ph type="sldNum" sz="quarter" idx="10"/>
          </p:nvPr>
        </p:nvSpPr>
        <p:spPr/>
        <p:txBody>
          <a:bodyPr/>
          <a:lstStyle/>
          <a:p>
            <a:fld id="{37809D77-6270-417D-B912-9E40620F0D03}" type="slidenum">
              <a:rPr lang="en-US" smtClean="0"/>
              <a:t>13</a:t>
            </a:fld>
            <a:endParaRPr lang="en-US"/>
          </a:p>
        </p:txBody>
      </p:sp>
    </p:spTree>
    <p:extLst>
      <p:ext uri="{BB962C8B-B14F-4D97-AF65-F5344CB8AC3E}">
        <p14:creationId xmlns:p14="http://schemas.microsoft.com/office/powerpoint/2010/main" val="1027061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 the </a:t>
            </a:r>
            <a:r>
              <a:rPr lang="en-US" dirty="0" err="1" smtClean="0"/>
              <a:t>fastq</a:t>
            </a:r>
            <a:r>
              <a:rPr lang="en-US" dirty="0" smtClean="0"/>
              <a:t> format in case you forgot- so far it’s the same as WGS. </a:t>
            </a:r>
            <a:endParaRPr lang="en-US" baseline="0" dirty="0" smtClean="0"/>
          </a:p>
        </p:txBody>
      </p:sp>
      <p:sp>
        <p:nvSpPr>
          <p:cNvPr id="4" name="Slide Number Placeholder 3"/>
          <p:cNvSpPr>
            <a:spLocks noGrp="1"/>
          </p:cNvSpPr>
          <p:nvPr>
            <p:ph type="sldNum" sz="quarter" idx="10"/>
          </p:nvPr>
        </p:nvSpPr>
        <p:spPr/>
        <p:txBody>
          <a:bodyPr/>
          <a:lstStyle/>
          <a:p>
            <a:fld id="{37809D77-6270-417D-B912-9E40620F0D03}" type="slidenum">
              <a:rPr lang="en-US" smtClean="0"/>
              <a:t>14</a:t>
            </a:fld>
            <a:endParaRPr lang="en-US"/>
          </a:p>
        </p:txBody>
      </p:sp>
    </p:spTree>
    <p:extLst>
      <p:ext uri="{BB962C8B-B14F-4D97-AF65-F5344CB8AC3E}">
        <p14:creationId xmlns:p14="http://schemas.microsoft.com/office/powerpoint/2010/main" val="234258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once again,</a:t>
            </a:r>
            <a:r>
              <a:rPr lang="en-US" baseline="0" dirty="0" smtClean="0"/>
              <a:t> output </a:t>
            </a:r>
            <a:r>
              <a:rPr lang="en-US" baseline="0" dirty="0" err="1" smtClean="0"/>
              <a:t>fastq</a:t>
            </a:r>
            <a:r>
              <a:rPr lang="en-US" baseline="0" dirty="0" smtClean="0"/>
              <a:t> quality is another important facet. Sounds like </a:t>
            </a:r>
            <a:r>
              <a:rPr lang="en-US" baseline="0" dirty="0" err="1" smtClean="0"/>
              <a:t>Im</a:t>
            </a:r>
            <a:r>
              <a:rPr lang="en-US" baseline="0" dirty="0" smtClean="0"/>
              <a:t> on repeat from the last class eh? </a:t>
            </a:r>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t>15</a:t>
            </a:fld>
            <a:endParaRPr lang="en-US"/>
          </a:p>
        </p:txBody>
      </p:sp>
    </p:spTree>
    <p:extLst>
      <p:ext uri="{BB962C8B-B14F-4D97-AF65-F5344CB8AC3E}">
        <p14:creationId xmlns:p14="http://schemas.microsoft.com/office/powerpoint/2010/main" val="66020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here is where </a:t>
            </a:r>
            <a:r>
              <a:rPr lang="en-US" dirty="0" err="1" smtClean="0"/>
              <a:t>Im</a:t>
            </a:r>
            <a:r>
              <a:rPr lang="en-US" dirty="0" smtClean="0"/>
              <a:t> going to</a:t>
            </a:r>
            <a:r>
              <a:rPr lang="en-US" baseline="0" dirty="0" smtClean="0"/>
              <a:t> start mixing it up. Remember back to when I harped on how mapping and alignment are often used interchangeably but are slightly different? Well here we are going to get into that. First we will review alignment for RNA-</a:t>
            </a:r>
            <a:r>
              <a:rPr lang="en-US" baseline="0" dirty="0" err="1" smtClean="0"/>
              <a:t>seq</a:t>
            </a:r>
            <a:r>
              <a:rPr lang="en-US" baseline="0" dirty="0" smtClean="0"/>
              <a:t> since that is the more traditional route, and then we will go into mapping for RNA-seq. </a:t>
            </a:r>
            <a:endParaRPr lang="en-US" baseline="0" dirty="0" smtClean="0"/>
          </a:p>
        </p:txBody>
      </p:sp>
      <p:sp>
        <p:nvSpPr>
          <p:cNvPr id="4" name="Slide Number Placeholder 3"/>
          <p:cNvSpPr>
            <a:spLocks noGrp="1"/>
          </p:cNvSpPr>
          <p:nvPr>
            <p:ph type="sldNum" sz="quarter" idx="10"/>
          </p:nvPr>
        </p:nvSpPr>
        <p:spPr/>
        <p:txBody>
          <a:bodyPr/>
          <a:lstStyle/>
          <a:p>
            <a:fld id="{37809D77-6270-417D-B912-9E40620F0D03}" type="slidenum">
              <a:rPr lang="en-US" smtClean="0"/>
              <a:t>16</a:t>
            </a:fld>
            <a:endParaRPr lang="en-US"/>
          </a:p>
        </p:txBody>
      </p:sp>
    </p:spTree>
    <p:extLst>
      <p:ext uri="{BB962C8B-B14F-4D97-AF65-F5344CB8AC3E}">
        <p14:creationId xmlns:p14="http://schemas.microsoft.com/office/powerpoint/2010/main" val="1762066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5BB8D-74CE-0042-BB89-610F0500CBE2}"/>
              </a:ext>
            </a:extLst>
          </p:cNvPr>
          <p:cNvPicPr>
            <a:picLocks noChangeAspect="1"/>
          </p:cNvPicPr>
          <p:nvPr userDrawn="1"/>
        </p:nvPicPr>
        <p:blipFill>
          <a:blip r:embed="rId2"/>
          <a:srcRect/>
          <a:stretch/>
        </p:blipFill>
        <p:spPr>
          <a:xfrm>
            <a:off x="5961" y="0"/>
            <a:ext cx="12186039" cy="6492874"/>
          </a:xfrm>
          <a:prstGeom prst="rect">
            <a:avLst/>
          </a:prstGeom>
        </p:spPr>
      </p:pic>
      <p:sp>
        <p:nvSpPr>
          <p:cNvPr id="2" name="Title 1"/>
          <p:cNvSpPr>
            <a:spLocks noGrp="1"/>
          </p:cNvSpPr>
          <p:nvPr>
            <p:ph type="ctrTitle"/>
          </p:nvPr>
        </p:nvSpPr>
        <p:spPr>
          <a:xfrm>
            <a:off x="609600" y="3428998"/>
            <a:ext cx="10363200" cy="965201"/>
          </a:xfrm>
        </p:spPr>
        <p:txBody>
          <a:bodyPr anchor="b">
            <a:noAutofit/>
          </a:bodyPr>
          <a:lstStyle>
            <a:lvl1pPr>
              <a:lnSpc>
                <a:spcPct val="100000"/>
              </a:lnSpc>
              <a:defRPr sz="400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647700" y="4394199"/>
            <a:ext cx="8534400" cy="584201"/>
          </a:xfrm>
        </p:spPr>
        <p:txBody>
          <a:bodyPr>
            <a:normAutofit/>
          </a:bodyPr>
          <a:lstStyle>
            <a:lvl1pPr marL="0" indent="0" algn="l">
              <a:buNone/>
              <a:defRPr sz="1800" spc="15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Footer Placeholder 4">
            <a:extLst>
              <a:ext uri="{FF2B5EF4-FFF2-40B4-BE49-F238E27FC236}">
                <a16:creationId xmlns:a16="http://schemas.microsoft.com/office/drawing/2014/main" id="{78EB0BE9-6A2F-D141-A699-8960668E8B0E}"/>
              </a:ext>
            </a:extLst>
          </p:cNvPr>
          <p:cNvSpPr>
            <a:spLocks noGrp="1"/>
          </p:cNvSpPr>
          <p:nvPr>
            <p:ph type="ftr" sz="quarter" idx="3"/>
          </p:nvPr>
        </p:nvSpPr>
        <p:spPr>
          <a:xfrm>
            <a:off x="609600" y="6492875"/>
            <a:ext cx="3654313" cy="365125"/>
          </a:xfrm>
          <a:prstGeom prst="rect">
            <a:avLst/>
          </a:prstGeom>
        </p:spPr>
        <p:txBody>
          <a:bodyPr vert="horz" lIns="45720" tIns="45720" rIns="91440" bIns="45720" rtlCol="0" anchor="ctr"/>
          <a:lstStyle>
            <a:lvl1pPr algn="l">
              <a:defRPr sz="800" b="0"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Confidential – For Internal Use Only</a:t>
            </a:r>
          </a:p>
        </p:txBody>
      </p:sp>
      <p:sp>
        <p:nvSpPr>
          <p:cNvPr id="12" name="Slide Number Placeholder 5">
            <a:extLst>
              <a:ext uri="{FF2B5EF4-FFF2-40B4-BE49-F238E27FC236}">
                <a16:creationId xmlns:a16="http://schemas.microsoft.com/office/drawing/2014/main" id="{26DC0F2C-51B0-3B42-9BD7-B65CC6E94971}"/>
              </a:ext>
            </a:extLst>
          </p:cNvPr>
          <p:cNvSpPr>
            <a:spLocks noGrp="1"/>
          </p:cNvSpPr>
          <p:nvPr>
            <p:ph type="sldNum" sz="quarter" idx="4"/>
          </p:nvPr>
        </p:nvSpPr>
        <p:spPr>
          <a:xfrm>
            <a:off x="10833100" y="6492874"/>
            <a:ext cx="749300" cy="365125"/>
          </a:xfrm>
          <a:prstGeom prst="rect">
            <a:avLst/>
          </a:prstGeom>
        </p:spPr>
        <p:txBody>
          <a:bodyPr vert="horz" lIns="27432" tIns="45720" rIns="45720" bIns="45720" rtlCol="0" anchor="ctr"/>
          <a:lstStyle>
            <a:lvl1pPr algn="r">
              <a:defRPr sz="8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85672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E58D68-991E-7F4D-970C-C1C1FBA73E1E}"/>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p:cNvSpPr>
            <a:spLocks noGrp="1"/>
          </p:cNvSpPr>
          <p:nvPr>
            <p:ph type="title"/>
          </p:nvPr>
        </p:nvSpPr>
        <p:spPr>
          <a:xfrm>
            <a:off x="609600" y="2075180"/>
            <a:ext cx="9517804" cy="2505075"/>
          </a:xfrm>
        </p:spPr>
        <p:txBody>
          <a:bodyPr vert="horz" lIns="91440" tIns="45720" rIns="91440" bIns="45720" rtlCol="0" anchor="b">
            <a:noAutofit/>
          </a:bodyPr>
          <a:lstStyle>
            <a:lvl1pPr>
              <a:defRPr lang="en-US" sz="4800" dirty="0"/>
            </a:lvl1pPr>
          </a:lstStyle>
          <a:p>
            <a:pPr lvl="0"/>
            <a:r>
              <a:rPr lang="en-US" dirty="0"/>
              <a:t>Click to edit Master title style</a:t>
            </a:r>
          </a:p>
        </p:txBody>
      </p:sp>
      <p:sp>
        <p:nvSpPr>
          <p:cNvPr id="11" name="Footer Placeholder 4">
            <a:extLst>
              <a:ext uri="{FF2B5EF4-FFF2-40B4-BE49-F238E27FC236}">
                <a16:creationId xmlns:a16="http://schemas.microsoft.com/office/drawing/2014/main" id="{F0A0CD47-DE0C-A546-9DA5-BA99838B507A}"/>
              </a:ext>
            </a:extLst>
          </p:cNvPr>
          <p:cNvSpPr>
            <a:spLocks noGrp="1"/>
          </p:cNvSpPr>
          <p:nvPr>
            <p:ph type="ftr" sz="quarter" idx="3"/>
          </p:nvPr>
        </p:nvSpPr>
        <p:spPr>
          <a:xfrm>
            <a:off x="609600" y="6492875"/>
            <a:ext cx="3654313" cy="365125"/>
          </a:xfrm>
          <a:prstGeom prst="rect">
            <a:avLst/>
          </a:prstGeom>
        </p:spPr>
        <p:txBody>
          <a:bodyPr vert="horz" lIns="45720" tIns="45720" rIns="91440" bIns="45720" rtlCol="0" anchor="ctr"/>
          <a:lstStyle>
            <a:lvl1pPr algn="l">
              <a:defRPr sz="800" b="0"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Confidential – For Internal Use Only</a:t>
            </a:r>
          </a:p>
        </p:txBody>
      </p:sp>
      <p:sp>
        <p:nvSpPr>
          <p:cNvPr id="12" name="Slide Number Placeholder 5">
            <a:extLst>
              <a:ext uri="{FF2B5EF4-FFF2-40B4-BE49-F238E27FC236}">
                <a16:creationId xmlns:a16="http://schemas.microsoft.com/office/drawing/2014/main" id="{D4768297-D27C-3342-BDEB-06EACE1840A7}"/>
              </a:ext>
            </a:extLst>
          </p:cNvPr>
          <p:cNvSpPr>
            <a:spLocks noGrp="1"/>
          </p:cNvSpPr>
          <p:nvPr>
            <p:ph type="sldNum" sz="quarter" idx="4"/>
          </p:nvPr>
        </p:nvSpPr>
        <p:spPr>
          <a:xfrm>
            <a:off x="10833100" y="6492874"/>
            <a:ext cx="749300" cy="365125"/>
          </a:xfrm>
          <a:prstGeom prst="rect">
            <a:avLst/>
          </a:prstGeom>
        </p:spPr>
        <p:txBody>
          <a:bodyPr vert="horz" lIns="27432" tIns="45720" rIns="45720" bIns="45720" rtlCol="0" anchor="ctr"/>
          <a:lstStyle>
            <a:lvl1pPr algn="r">
              <a:defRPr sz="8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58674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79EEFD-9678-2B4B-8B1A-BFB85C41F57E}"/>
              </a:ext>
            </a:extLst>
          </p:cNvPr>
          <p:cNvPicPr>
            <a:picLocks noChangeAspect="1"/>
          </p:cNvPicPr>
          <p:nvPr userDrawn="1"/>
        </p:nvPicPr>
        <p:blipFill>
          <a:blip r:embed="rId2"/>
          <a:srcRect/>
          <a:stretch/>
        </p:blipFill>
        <p:spPr>
          <a:xfrm>
            <a:off x="1" y="0"/>
            <a:ext cx="12192000" cy="6858000"/>
          </a:xfrm>
          <a:prstGeom prst="rect">
            <a:avLst/>
          </a:prstGeom>
        </p:spPr>
      </p:pic>
      <p:sp>
        <p:nvSpPr>
          <p:cNvPr id="2" name="Title 1"/>
          <p:cNvSpPr>
            <a:spLocks noGrp="1"/>
          </p:cNvSpPr>
          <p:nvPr>
            <p:ph type="title"/>
          </p:nvPr>
        </p:nvSpPr>
        <p:spPr>
          <a:xfrm>
            <a:off x="609600" y="2075180"/>
            <a:ext cx="9517804" cy="2505075"/>
          </a:xfrm>
        </p:spPr>
        <p:txBody>
          <a:bodyPr vert="horz" lIns="91440" tIns="45720" rIns="91440" bIns="45720" rtlCol="0" anchor="b">
            <a:noAutofit/>
          </a:bodyPr>
          <a:lstStyle>
            <a:lvl1pPr>
              <a:defRPr lang="en-US" sz="4800" dirty="0"/>
            </a:lvl1pPr>
          </a:lstStyle>
          <a:p>
            <a:pPr lvl="0"/>
            <a:r>
              <a:rPr lang="en-US" dirty="0"/>
              <a:t>Click to edit Master title style</a:t>
            </a:r>
          </a:p>
        </p:txBody>
      </p:sp>
      <p:sp>
        <p:nvSpPr>
          <p:cNvPr id="11" name="Footer Placeholder 4">
            <a:extLst>
              <a:ext uri="{FF2B5EF4-FFF2-40B4-BE49-F238E27FC236}">
                <a16:creationId xmlns:a16="http://schemas.microsoft.com/office/drawing/2014/main" id="{F0A0CD47-DE0C-A546-9DA5-BA99838B507A}"/>
              </a:ext>
            </a:extLst>
          </p:cNvPr>
          <p:cNvSpPr>
            <a:spLocks noGrp="1"/>
          </p:cNvSpPr>
          <p:nvPr>
            <p:ph type="ftr" sz="quarter" idx="3"/>
          </p:nvPr>
        </p:nvSpPr>
        <p:spPr>
          <a:xfrm>
            <a:off x="609600" y="6492875"/>
            <a:ext cx="3654313" cy="365125"/>
          </a:xfrm>
          <a:prstGeom prst="rect">
            <a:avLst/>
          </a:prstGeom>
        </p:spPr>
        <p:txBody>
          <a:bodyPr vert="horz" lIns="45720" tIns="45720" rIns="91440" bIns="45720" rtlCol="0" anchor="ctr"/>
          <a:lstStyle>
            <a:lvl1pPr algn="l">
              <a:defRPr sz="800" b="0"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Confidential – For Internal Use Only</a:t>
            </a:r>
          </a:p>
        </p:txBody>
      </p:sp>
      <p:sp>
        <p:nvSpPr>
          <p:cNvPr id="12" name="Slide Number Placeholder 5">
            <a:extLst>
              <a:ext uri="{FF2B5EF4-FFF2-40B4-BE49-F238E27FC236}">
                <a16:creationId xmlns:a16="http://schemas.microsoft.com/office/drawing/2014/main" id="{D4768297-D27C-3342-BDEB-06EACE1840A7}"/>
              </a:ext>
            </a:extLst>
          </p:cNvPr>
          <p:cNvSpPr>
            <a:spLocks noGrp="1"/>
          </p:cNvSpPr>
          <p:nvPr>
            <p:ph type="sldNum" sz="quarter" idx="4"/>
          </p:nvPr>
        </p:nvSpPr>
        <p:spPr>
          <a:xfrm>
            <a:off x="10833100" y="6492874"/>
            <a:ext cx="749300" cy="365125"/>
          </a:xfrm>
          <a:prstGeom prst="rect">
            <a:avLst/>
          </a:prstGeom>
        </p:spPr>
        <p:txBody>
          <a:bodyPr vert="horz" lIns="27432" tIns="45720" rIns="45720" bIns="45720" rtlCol="0" anchor="ctr"/>
          <a:lstStyle>
            <a:lvl1pPr algn="r">
              <a:defRPr sz="8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28851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D50CC8-2EF8-D54A-9E59-BC52195CD8C9}"/>
              </a:ext>
            </a:extLst>
          </p:cNvPr>
          <p:cNvPicPr>
            <a:picLocks noChangeAspect="1"/>
          </p:cNvPicPr>
          <p:nvPr userDrawn="1"/>
        </p:nvPicPr>
        <p:blipFill>
          <a:blip r:embed="rId2"/>
          <a:srcRect/>
          <a:stretch/>
        </p:blipFill>
        <p:spPr>
          <a:xfrm>
            <a:off x="1" y="0"/>
            <a:ext cx="12192000" cy="6858000"/>
          </a:xfrm>
          <a:prstGeom prst="rect">
            <a:avLst/>
          </a:prstGeom>
        </p:spPr>
      </p:pic>
      <p:sp>
        <p:nvSpPr>
          <p:cNvPr id="2" name="Title 1"/>
          <p:cNvSpPr>
            <a:spLocks noGrp="1"/>
          </p:cNvSpPr>
          <p:nvPr>
            <p:ph type="title"/>
          </p:nvPr>
        </p:nvSpPr>
        <p:spPr>
          <a:xfrm>
            <a:off x="609600" y="2075180"/>
            <a:ext cx="9517804" cy="2505075"/>
          </a:xfrm>
        </p:spPr>
        <p:txBody>
          <a:bodyPr vert="horz" lIns="91440" tIns="45720" rIns="91440" bIns="45720" rtlCol="0" anchor="b">
            <a:noAutofit/>
          </a:bodyPr>
          <a:lstStyle>
            <a:lvl1pPr>
              <a:defRPr lang="en-US" sz="4800" dirty="0"/>
            </a:lvl1pPr>
          </a:lstStyle>
          <a:p>
            <a:pPr lvl="0"/>
            <a:r>
              <a:rPr lang="en-US" dirty="0"/>
              <a:t>Click to edit Master title style</a:t>
            </a:r>
          </a:p>
        </p:txBody>
      </p:sp>
      <p:sp>
        <p:nvSpPr>
          <p:cNvPr id="11" name="Footer Placeholder 4">
            <a:extLst>
              <a:ext uri="{FF2B5EF4-FFF2-40B4-BE49-F238E27FC236}">
                <a16:creationId xmlns:a16="http://schemas.microsoft.com/office/drawing/2014/main" id="{F0A0CD47-DE0C-A546-9DA5-BA99838B507A}"/>
              </a:ext>
            </a:extLst>
          </p:cNvPr>
          <p:cNvSpPr>
            <a:spLocks noGrp="1"/>
          </p:cNvSpPr>
          <p:nvPr>
            <p:ph type="ftr" sz="quarter" idx="3"/>
          </p:nvPr>
        </p:nvSpPr>
        <p:spPr>
          <a:xfrm>
            <a:off x="609600" y="6492875"/>
            <a:ext cx="3654313" cy="365125"/>
          </a:xfrm>
          <a:prstGeom prst="rect">
            <a:avLst/>
          </a:prstGeom>
        </p:spPr>
        <p:txBody>
          <a:bodyPr vert="horz" lIns="45720" tIns="45720" rIns="91440" bIns="45720" rtlCol="0" anchor="ctr"/>
          <a:lstStyle>
            <a:lvl1pPr algn="l">
              <a:defRPr sz="800" b="0"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Confidential – For Internal Use Only</a:t>
            </a:r>
          </a:p>
        </p:txBody>
      </p:sp>
      <p:sp>
        <p:nvSpPr>
          <p:cNvPr id="12" name="Slide Number Placeholder 5">
            <a:extLst>
              <a:ext uri="{FF2B5EF4-FFF2-40B4-BE49-F238E27FC236}">
                <a16:creationId xmlns:a16="http://schemas.microsoft.com/office/drawing/2014/main" id="{D4768297-D27C-3342-BDEB-06EACE1840A7}"/>
              </a:ext>
            </a:extLst>
          </p:cNvPr>
          <p:cNvSpPr>
            <a:spLocks noGrp="1"/>
          </p:cNvSpPr>
          <p:nvPr>
            <p:ph type="sldNum" sz="quarter" idx="4"/>
          </p:nvPr>
        </p:nvSpPr>
        <p:spPr>
          <a:xfrm>
            <a:off x="10833100" y="6492874"/>
            <a:ext cx="749300" cy="365125"/>
          </a:xfrm>
          <a:prstGeom prst="rect">
            <a:avLst/>
          </a:prstGeom>
        </p:spPr>
        <p:txBody>
          <a:bodyPr vert="horz" lIns="27432" tIns="45720" rIns="45720" bIns="45720" rtlCol="0" anchor="ctr"/>
          <a:lstStyle>
            <a:lvl1pPr algn="r">
              <a:defRPr sz="8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37634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a:gsLst>
            <a:gs pos="50000">
              <a:schemeClr val="bg1">
                <a:tint val="80000"/>
                <a:satMod val="250000"/>
              </a:schemeClr>
            </a:gs>
            <a:gs pos="81000">
              <a:schemeClr val="bg1">
                <a:tint val="90000"/>
                <a:shade val="90000"/>
                <a:satMod val="200000"/>
              </a:schemeClr>
            </a:gs>
            <a:gs pos="99000">
              <a:srgbClr val="F0F0F0"/>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10160"/>
            <a:ext cx="10972800" cy="1107440"/>
          </a:xfr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B83E87"/>
              </a:buClr>
              <a:defRPr/>
            </a:lvl1pPr>
            <a:lvl2pPr>
              <a:buClr>
                <a:srgbClr val="B83E87"/>
              </a:buClr>
              <a:defRPr/>
            </a:lvl2pPr>
            <a:lvl3pPr>
              <a:buClr>
                <a:srgbClr val="B83E87"/>
              </a:buClr>
              <a:defRPr/>
            </a:lvl3pPr>
            <a:lvl4pPr>
              <a:buClr>
                <a:srgbClr val="B83E87"/>
              </a:buClr>
              <a:defRPr/>
            </a:lvl4pPr>
            <a:lvl5pPr>
              <a:buClr>
                <a:srgbClr val="B83E87"/>
              </a:buClr>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2E0812C4-DE5A-C945-9F5A-57357AAD86B9}"/>
              </a:ext>
            </a:extLst>
          </p:cNvPr>
          <p:cNvSpPr>
            <a:spLocks noGrp="1"/>
          </p:cNvSpPr>
          <p:nvPr>
            <p:ph type="body" sz="quarter" idx="13" hasCustomPrompt="1"/>
          </p:nvPr>
        </p:nvSpPr>
        <p:spPr>
          <a:xfrm>
            <a:off x="711200" y="1096963"/>
            <a:ext cx="10972800" cy="444500"/>
          </a:xfrm>
        </p:spPr>
        <p:txBody>
          <a:bodyPr>
            <a:normAutofit/>
          </a:bodyPr>
          <a:lstStyle>
            <a:lvl1pPr marL="0" indent="0">
              <a:buNone/>
              <a:defRPr sz="1800" i="0" spc="150" baseline="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a:t>
            </a:r>
          </a:p>
        </p:txBody>
      </p:sp>
      <p:sp>
        <p:nvSpPr>
          <p:cNvPr id="9" name="Rectangle 8">
            <a:extLst>
              <a:ext uri="{FF2B5EF4-FFF2-40B4-BE49-F238E27FC236}">
                <a16:creationId xmlns:a16="http://schemas.microsoft.com/office/drawing/2014/main" id="{41409156-D455-4947-8A89-49C9F1A4E3DF}"/>
              </a:ext>
            </a:extLst>
          </p:cNvPr>
          <p:cNvSpPr/>
          <p:nvPr userDrawn="1"/>
        </p:nvSpPr>
        <p:spPr>
          <a:xfrm>
            <a:off x="609600" y="434023"/>
            <a:ext cx="45719" cy="1107440"/>
          </a:xfrm>
          <a:prstGeom prst="rect">
            <a:avLst/>
          </a:prstGeom>
          <a:solidFill>
            <a:schemeClr val="accent5"/>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err="1">
              <a:solidFill>
                <a:schemeClr val="tx1"/>
              </a:solidFill>
            </a:endParaRPr>
          </a:p>
        </p:txBody>
      </p:sp>
      <p:sp>
        <p:nvSpPr>
          <p:cNvPr id="10" name="Footer Placeholder 4">
            <a:extLst>
              <a:ext uri="{FF2B5EF4-FFF2-40B4-BE49-F238E27FC236}">
                <a16:creationId xmlns:a16="http://schemas.microsoft.com/office/drawing/2014/main" id="{549125B7-56E0-CA4B-9C83-99299F0C567D}"/>
              </a:ext>
            </a:extLst>
          </p:cNvPr>
          <p:cNvSpPr>
            <a:spLocks noGrp="1"/>
          </p:cNvSpPr>
          <p:nvPr>
            <p:ph type="ftr" sz="quarter" idx="3"/>
          </p:nvPr>
        </p:nvSpPr>
        <p:spPr>
          <a:xfrm>
            <a:off x="609600" y="6492875"/>
            <a:ext cx="3654313" cy="365125"/>
          </a:xfrm>
          <a:prstGeom prst="rect">
            <a:avLst/>
          </a:prstGeom>
        </p:spPr>
        <p:txBody>
          <a:bodyPr vert="horz" lIns="45720" tIns="45720" rIns="91440" bIns="45720" rtlCol="0" anchor="ctr"/>
          <a:lstStyle>
            <a:lvl1pPr algn="l">
              <a:defRPr sz="800" b="0"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Confidential – For Internal Use Only</a:t>
            </a:r>
          </a:p>
        </p:txBody>
      </p:sp>
      <p:sp>
        <p:nvSpPr>
          <p:cNvPr id="11" name="Slide Number Placeholder 5">
            <a:extLst>
              <a:ext uri="{FF2B5EF4-FFF2-40B4-BE49-F238E27FC236}">
                <a16:creationId xmlns:a16="http://schemas.microsoft.com/office/drawing/2014/main" id="{8329116B-F8CE-9C42-B06F-885295F218AB}"/>
              </a:ext>
            </a:extLst>
          </p:cNvPr>
          <p:cNvSpPr>
            <a:spLocks noGrp="1"/>
          </p:cNvSpPr>
          <p:nvPr>
            <p:ph type="sldNum" sz="quarter" idx="4"/>
          </p:nvPr>
        </p:nvSpPr>
        <p:spPr>
          <a:xfrm>
            <a:off x="10833100" y="6492874"/>
            <a:ext cx="749300" cy="365125"/>
          </a:xfrm>
          <a:prstGeom prst="rect">
            <a:avLst/>
          </a:prstGeom>
        </p:spPr>
        <p:txBody>
          <a:bodyPr vert="horz" lIns="27432" tIns="45720" rIns="45720" bIns="45720" rtlCol="0" anchor="ctr"/>
          <a:lstStyle>
            <a:lvl1pPr algn="r">
              <a:defRPr sz="8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0745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637373-DA59-354E-B35C-1B35D7F30DCD}"/>
              </a:ext>
            </a:extLst>
          </p:cNvPr>
          <p:cNvPicPr>
            <a:picLocks noChangeAspect="1"/>
          </p:cNvPicPr>
          <p:nvPr userDrawn="1"/>
        </p:nvPicPr>
        <p:blipFill>
          <a:blip r:embed="rId2"/>
          <a:srcRect/>
          <a:stretch/>
        </p:blipFill>
        <p:spPr>
          <a:xfrm>
            <a:off x="8061" y="0"/>
            <a:ext cx="12183940" cy="6858000"/>
          </a:xfrm>
          <a:prstGeom prst="rect">
            <a:avLst/>
          </a:prstGeom>
        </p:spPr>
      </p:pic>
      <p:sp>
        <p:nvSpPr>
          <p:cNvPr id="2" name="Title 1"/>
          <p:cNvSpPr>
            <a:spLocks noGrp="1"/>
          </p:cNvSpPr>
          <p:nvPr>
            <p:ph type="ctrTitle" hasCustomPrompt="1"/>
          </p:nvPr>
        </p:nvSpPr>
        <p:spPr>
          <a:xfrm>
            <a:off x="914400" y="3060698"/>
            <a:ext cx="10363200" cy="736599"/>
          </a:xfrm>
        </p:spPr>
        <p:txBody>
          <a:bodyPr anchor="b">
            <a:noAutofit/>
          </a:bodyPr>
          <a:lstStyle>
            <a:lvl1pPr algn="ctr">
              <a:lnSpc>
                <a:spcPct val="100000"/>
              </a:lnSpc>
              <a:defRPr sz="3000">
                <a:solidFill>
                  <a:schemeClr val="bg1"/>
                </a:solidFill>
              </a:defRPr>
            </a:lvl1pPr>
          </a:lstStyle>
          <a:p>
            <a:r>
              <a:rPr lang="en-US" dirty="0"/>
              <a:t>THANK YOU</a:t>
            </a:r>
          </a:p>
        </p:txBody>
      </p:sp>
    </p:spTree>
    <p:extLst>
      <p:ext uri="{BB962C8B-B14F-4D97-AF65-F5344CB8AC3E}">
        <p14:creationId xmlns:p14="http://schemas.microsoft.com/office/powerpoint/2010/main" val="5834773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50000">
              <a:schemeClr val="bg1">
                <a:tint val="80000"/>
                <a:satMod val="250000"/>
              </a:schemeClr>
            </a:gs>
            <a:gs pos="81000">
              <a:schemeClr val="bg1">
                <a:tint val="90000"/>
                <a:shade val="90000"/>
                <a:satMod val="200000"/>
              </a:schemeClr>
            </a:gs>
            <a:gs pos="100000">
              <a:srgbClr val="F0F0F0"/>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592262"/>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600" y="6492875"/>
            <a:ext cx="3654313" cy="365125"/>
          </a:xfrm>
          <a:prstGeom prst="rect">
            <a:avLst/>
          </a:prstGeom>
        </p:spPr>
        <p:txBody>
          <a:bodyPr vert="horz" lIns="45720" tIns="45720" rIns="91440" bIns="45720" rtlCol="0" anchor="ctr"/>
          <a:lstStyle>
            <a:lvl1pPr algn="l">
              <a:defRPr sz="800" b="0"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Confidential – For Internal Use Only</a:t>
            </a:r>
          </a:p>
        </p:txBody>
      </p:sp>
      <p:sp>
        <p:nvSpPr>
          <p:cNvPr id="6" name="Slide Number Placeholder 5"/>
          <p:cNvSpPr>
            <a:spLocks noGrp="1"/>
          </p:cNvSpPr>
          <p:nvPr>
            <p:ph type="sldNum" sz="quarter" idx="4"/>
          </p:nvPr>
        </p:nvSpPr>
        <p:spPr>
          <a:xfrm>
            <a:off x="10833100" y="6492874"/>
            <a:ext cx="749300" cy="365125"/>
          </a:xfrm>
          <a:prstGeom prst="rect">
            <a:avLst/>
          </a:prstGeom>
        </p:spPr>
        <p:txBody>
          <a:bodyPr vert="horz" lIns="27432" tIns="45720" rIns="45720" bIns="45720" rtlCol="0" anchor="ctr"/>
          <a:lstStyle>
            <a:lvl1pPr algn="r">
              <a:defRPr sz="8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09" r:id="rId3"/>
    <p:sldLayoutId id="2147483710" r:id="rId4"/>
    <p:sldLayoutId id="2147483698" r:id="rId5"/>
    <p:sldLayoutId id="2147483711" r:id="rId6"/>
  </p:sldLayoutIdLst>
  <p:txStyles>
    <p:titleStyle>
      <a:lvl1pPr algn="l" defTabSz="914400" rtl="0" eaLnBrk="1" latinLnBrk="0" hangingPunct="1">
        <a:lnSpc>
          <a:spcPts val="5800"/>
        </a:lnSpc>
        <a:spcBef>
          <a:spcPct val="0"/>
        </a:spcBef>
        <a:buNone/>
        <a:defRPr sz="3000" kern="1200">
          <a:solidFill>
            <a:schemeClr val="accent6">
              <a:lumMod val="50000"/>
            </a:schemeClr>
          </a:solidFill>
          <a:effectLst/>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24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Courier New" pitchFamily="49" charset="0"/>
        <a:buChar char="o"/>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Courier New" pitchFamily="49" charset="0"/>
        <a:buChar char="o"/>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kscbioinformatics.wordpress.com/category/bioinformatics-resourc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567548"/>
            <a:ext cx="10363200" cy="965201"/>
          </a:xfrm>
        </p:spPr>
        <p:txBody>
          <a:bodyPr/>
          <a:lstStyle/>
          <a:p>
            <a:r>
              <a:rPr lang="en-US" dirty="0" smtClean="0"/>
              <a:t>RNA Sequencing</a:t>
            </a:r>
            <a:endParaRPr lang="en-US" dirty="0"/>
          </a:p>
        </p:txBody>
      </p:sp>
      <p:sp>
        <p:nvSpPr>
          <p:cNvPr id="3" name="Subtitle 2"/>
          <p:cNvSpPr>
            <a:spLocks noGrp="1"/>
          </p:cNvSpPr>
          <p:nvPr>
            <p:ph type="subTitle" idx="1"/>
          </p:nvPr>
        </p:nvSpPr>
        <p:spPr>
          <a:xfrm>
            <a:off x="647700" y="4532749"/>
            <a:ext cx="8534400" cy="584201"/>
          </a:xfrm>
        </p:spPr>
        <p:txBody>
          <a:bodyPr>
            <a:normAutofit/>
          </a:bodyPr>
          <a:lstStyle/>
          <a:p>
            <a:r>
              <a:rPr lang="en-US" dirty="0" smtClean="0"/>
              <a:t>Molecular and </a:t>
            </a:r>
            <a:r>
              <a:rPr lang="en-US" smtClean="0"/>
              <a:t>Genomics Informatics Core</a:t>
            </a:r>
            <a:endParaRPr lang="en-US" dirty="0"/>
          </a:p>
        </p:txBody>
      </p:sp>
      <p:sp>
        <p:nvSpPr>
          <p:cNvPr id="6" name="Footer Placeholder 4">
            <a:extLst>
              <a:ext uri="{FF2B5EF4-FFF2-40B4-BE49-F238E27FC236}">
                <a16:creationId xmlns:a16="http://schemas.microsoft.com/office/drawing/2014/main" id="{4A2DD943-5EAE-304B-81ED-EC6C0C3FAD4D}"/>
              </a:ext>
            </a:extLst>
          </p:cNvPr>
          <p:cNvSpPr>
            <a:spLocks noGrp="1"/>
          </p:cNvSpPr>
          <p:nvPr>
            <p:ph type="ftr" sz="quarter" idx="3"/>
          </p:nvPr>
        </p:nvSpPr>
        <p:spPr>
          <a:prstGeom prst="rect">
            <a:avLst/>
          </a:prstGeom>
        </p:spPr>
        <p:txBody>
          <a:bodyPr vert="horz" lIns="45720" tIns="45720" rIns="91440" bIns="45720" rtlCol="0" anchor="ctr"/>
          <a:lstStyle>
            <a:lvl1pPr algn="l">
              <a:defRPr sz="800" b="0"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Confidential – For Internal Use Only</a:t>
            </a:r>
          </a:p>
        </p:txBody>
      </p:sp>
      <p:sp>
        <p:nvSpPr>
          <p:cNvPr id="7" name="Slide Number Placeholder 5">
            <a:extLst>
              <a:ext uri="{FF2B5EF4-FFF2-40B4-BE49-F238E27FC236}">
                <a16:creationId xmlns:a16="http://schemas.microsoft.com/office/drawing/2014/main" id="{BD14E75A-F83F-0F40-A421-846FD0C9D463}"/>
              </a:ext>
            </a:extLst>
          </p:cNvPr>
          <p:cNvSpPr>
            <a:spLocks noGrp="1"/>
          </p:cNvSpPr>
          <p:nvPr>
            <p:ph type="sldNum" sz="quarter" idx="4"/>
          </p:nvPr>
        </p:nvSpPr>
        <p:spPr>
          <a:prstGeom prst="rect">
            <a:avLst/>
          </a:prstGeom>
        </p:spPr>
        <p:txBody>
          <a:bodyPr vert="horz" lIns="27432" tIns="45720" rIns="45720" bIns="45720" rtlCol="0" anchor="ctr"/>
          <a:lstStyle>
            <a:lvl1pPr algn="r">
              <a:defRPr sz="8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fld id="{401CF334-2D5C-4859-84A6-CA7E6E43FAEB}" type="slidenum">
              <a:rPr lang="en-US" smtClean="0"/>
              <a:pPr/>
              <a:t>1</a:t>
            </a:fld>
            <a:endParaRPr lang="en-US" dirty="0"/>
          </a:p>
        </p:txBody>
      </p:sp>
      <p:sp>
        <p:nvSpPr>
          <p:cNvPr id="4" name="Subtitle 2"/>
          <p:cNvSpPr txBox="1">
            <a:spLocks/>
          </p:cNvSpPr>
          <p:nvPr/>
        </p:nvSpPr>
        <p:spPr>
          <a:xfrm>
            <a:off x="550715" y="6025646"/>
            <a:ext cx="8534400" cy="3651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2"/>
                </a:solidFill>
                <a:latin typeface="+mn-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l"/>
            <a:r>
              <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rPr>
              <a:t>By Alexander Lemenze, PhD</a:t>
            </a:r>
          </a:p>
        </p:txBody>
      </p:sp>
    </p:spTree>
    <p:extLst>
      <p:ext uri="{BB962C8B-B14F-4D97-AF65-F5344CB8AC3E}">
        <p14:creationId xmlns:p14="http://schemas.microsoft.com/office/powerpoint/2010/main" val="2135784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Library QC</a:t>
            </a:r>
            <a:endParaRPr lang="en-US" dirty="0"/>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r>
              <a:rPr lang="en-US" dirty="0" smtClean="0"/>
              <a:t>Good libraries</a:t>
            </a:r>
            <a:endParaRPr lang="en-US" dirty="0"/>
          </a:p>
        </p:txBody>
      </p:sp>
      <p:sp>
        <p:nvSpPr>
          <p:cNvPr id="3" name="Content Placeholder 2"/>
          <p:cNvSpPr>
            <a:spLocks noGrp="1"/>
          </p:cNvSpPr>
          <p:nvPr>
            <p:ph idx="1"/>
          </p:nvPr>
        </p:nvSpPr>
        <p:spPr>
          <a:xfrm>
            <a:off x="6285053" y="1493234"/>
            <a:ext cx="5308922" cy="4571994"/>
          </a:xfrm>
        </p:spPr>
        <p:txBody>
          <a:bodyPr/>
          <a:lstStyle/>
          <a:p>
            <a:r>
              <a:rPr lang="en-US" dirty="0" smtClean="0"/>
              <a:t>Narrow band ~200-400bp in size target</a:t>
            </a:r>
          </a:p>
          <a:p>
            <a:pPr lvl="1"/>
            <a:r>
              <a:rPr lang="en-US" dirty="0" smtClean="0"/>
              <a:t>Depends upon sequencing length for final insert size if you want overlap or not</a:t>
            </a:r>
          </a:p>
          <a:p>
            <a:r>
              <a:rPr lang="en-US" dirty="0" smtClean="0"/>
              <a:t>Illumina machines minimum is ~100bp</a:t>
            </a:r>
          </a:p>
          <a:p>
            <a:r>
              <a:rPr lang="en-US" dirty="0" smtClean="0"/>
              <a:t>Illumina machine maximum is ~700bp</a:t>
            </a:r>
          </a:p>
          <a:p>
            <a:endParaRPr lang="en-US" dirty="0"/>
          </a:p>
          <a:p>
            <a:r>
              <a:rPr lang="en-US" dirty="0" smtClean="0"/>
              <a:t>Watch out for primer dimer peaks!!</a:t>
            </a:r>
            <a:endParaRPr lang="en-US" dirty="0"/>
          </a:p>
        </p:txBody>
      </p:sp>
      <p:pic>
        <p:nvPicPr>
          <p:cNvPr id="6" name="Content Placeholder 4"/>
          <p:cNvPicPr>
            <a:picLocks noChangeAspect="1"/>
          </p:cNvPicPr>
          <p:nvPr/>
        </p:nvPicPr>
        <p:blipFill>
          <a:blip r:embed="rId3"/>
          <a:stretch>
            <a:fillRect/>
          </a:stretch>
        </p:blipFill>
        <p:spPr>
          <a:xfrm>
            <a:off x="1148373" y="1541463"/>
            <a:ext cx="4488498" cy="4876793"/>
          </a:xfrm>
          <a:prstGeom prst="rect">
            <a:avLst/>
          </a:prstGeom>
        </p:spPr>
      </p:pic>
    </p:spTree>
    <p:extLst>
      <p:ext uri="{BB962C8B-B14F-4D97-AF65-F5344CB8AC3E}">
        <p14:creationId xmlns:p14="http://schemas.microsoft.com/office/powerpoint/2010/main" val="4070895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9EB6-A14B-9F46-8FBD-3B4420069826}"/>
              </a:ext>
            </a:extLst>
          </p:cNvPr>
          <p:cNvSpPr>
            <a:spLocks noGrp="1"/>
          </p:cNvSpPr>
          <p:nvPr>
            <p:ph type="title"/>
          </p:nvPr>
        </p:nvSpPr>
        <p:spPr/>
        <p:txBody>
          <a:bodyPr/>
          <a:lstStyle/>
          <a:p>
            <a:pPr>
              <a:lnSpc>
                <a:spcPct val="100000"/>
              </a:lnSpc>
            </a:pPr>
            <a:r>
              <a:rPr lang="en-US" sz="4800" dirty="0" smtClean="0"/>
              <a:t>Analysis Steps</a:t>
            </a:r>
            <a:endParaRPr lang="en-US" sz="4800" dirty="0"/>
          </a:p>
        </p:txBody>
      </p:sp>
      <p:sp>
        <p:nvSpPr>
          <p:cNvPr id="3" name="Footer Placeholder 4">
            <a:extLst>
              <a:ext uri="{FF2B5EF4-FFF2-40B4-BE49-F238E27FC236}">
                <a16:creationId xmlns:a16="http://schemas.microsoft.com/office/drawing/2014/main" id="{553E45C4-80AC-0A4B-82B7-0C5C113E860C}"/>
              </a:ext>
            </a:extLst>
          </p:cNvPr>
          <p:cNvSpPr>
            <a:spLocks noGrp="1"/>
          </p:cNvSpPr>
          <p:nvPr>
            <p:ph type="ftr" sz="quarter" idx="3"/>
          </p:nvPr>
        </p:nvSpPr>
        <p:spPr>
          <a:prstGeom prst="rect">
            <a:avLst/>
          </a:prstGeom>
        </p:spPr>
        <p:txBody>
          <a:bodyPr vert="horz" lIns="45720" tIns="45720" rIns="91440" bIns="45720" rtlCol="0" anchor="ctr"/>
          <a:lstStyle>
            <a:lvl1pPr algn="l">
              <a:defRPr sz="800" b="0"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Confidential – For Internal Use Only</a:t>
            </a:r>
          </a:p>
        </p:txBody>
      </p:sp>
      <p:sp>
        <p:nvSpPr>
          <p:cNvPr id="4" name="Slide Number Placeholder 5">
            <a:extLst>
              <a:ext uri="{FF2B5EF4-FFF2-40B4-BE49-F238E27FC236}">
                <a16:creationId xmlns:a16="http://schemas.microsoft.com/office/drawing/2014/main" id="{8C4089CC-C6A9-3440-A268-14C504435A8A}"/>
              </a:ext>
            </a:extLst>
          </p:cNvPr>
          <p:cNvSpPr>
            <a:spLocks noGrp="1"/>
          </p:cNvSpPr>
          <p:nvPr>
            <p:ph type="sldNum" sz="quarter" idx="4"/>
          </p:nvPr>
        </p:nvSpPr>
        <p:spPr>
          <a:prstGeom prst="rect">
            <a:avLst/>
          </a:prstGeom>
        </p:spPr>
        <p:txBody>
          <a:bodyPr vert="horz" lIns="27432" tIns="45720" rIns="45720" bIns="45720" rtlCol="0" anchor="ctr"/>
          <a:lstStyle>
            <a:lvl1pPr algn="r">
              <a:defRPr sz="8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fld id="{401CF334-2D5C-4859-84A6-CA7E6E43FAEB}" type="slidenum">
              <a:rPr lang="en-US" smtClean="0"/>
              <a:pPr/>
              <a:t>11</a:t>
            </a:fld>
            <a:endParaRPr lang="en-US" dirty="0"/>
          </a:p>
        </p:txBody>
      </p:sp>
    </p:spTree>
    <p:extLst>
      <p:ext uri="{BB962C8B-B14F-4D97-AF65-F5344CB8AC3E}">
        <p14:creationId xmlns:p14="http://schemas.microsoft.com/office/powerpoint/2010/main" val="1615478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During Sequencing QC</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a:xfrm>
            <a:off x="609600" y="1846261"/>
            <a:ext cx="5206584" cy="4936788"/>
          </a:xfrm>
        </p:spPr>
        <p:txBody>
          <a:bodyPr>
            <a:normAutofit/>
          </a:bodyPr>
          <a:lstStyle/>
          <a:p>
            <a:r>
              <a:rPr lang="en-US" dirty="0" smtClean="0"/>
              <a:t>Cluster generation</a:t>
            </a:r>
          </a:p>
          <a:p>
            <a:pPr lvl="1"/>
            <a:r>
              <a:rPr lang="en-US" dirty="0" err="1" smtClean="0"/>
              <a:t>MiSeq</a:t>
            </a:r>
            <a:r>
              <a:rPr lang="en-US" dirty="0" smtClean="0"/>
              <a:t> optimal range:</a:t>
            </a:r>
          </a:p>
          <a:p>
            <a:pPr lvl="2"/>
            <a:r>
              <a:rPr lang="en-US" dirty="0" smtClean="0"/>
              <a:t>1200-1400 k/mm</a:t>
            </a:r>
            <a:r>
              <a:rPr lang="en-US" baseline="30000" dirty="0" smtClean="0"/>
              <a:t>2</a:t>
            </a:r>
            <a:endParaRPr lang="en-US" dirty="0" smtClean="0"/>
          </a:p>
          <a:p>
            <a:pPr lvl="1"/>
            <a:r>
              <a:rPr lang="en-US" dirty="0" err="1" smtClean="0"/>
              <a:t>NextSeq</a:t>
            </a:r>
            <a:r>
              <a:rPr lang="en-US" dirty="0" smtClean="0"/>
              <a:t> optimal range:</a:t>
            </a:r>
          </a:p>
          <a:p>
            <a:pPr lvl="2"/>
            <a:r>
              <a:rPr lang="en-US" dirty="0" smtClean="0"/>
              <a:t>170-220 k/mm</a:t>
            </a:r>
            <a:r>
              <a:rPr lang="en-US" baseline="30000" dirty="0" smtClean="0"/>
              <a:t>2</a:t>
            </a:r>
          </a:p>
          <a:p>
            <a:r>
              <a:rPr lang="en-US" dirty="0" smtClean="0"/>
              <a:t>%</a:t>
            </a:r>
            <a:r>
              <a:rPr lang="en-US" dirty="0" err="1" smtClean="0"/>
              <a:t>PhiX</a:t>
            </a:r>
            <a:r>
              <a:rPr lang="en-US" dirty="0" smtClean="0"/>
              <a:t> mapping</a:t>
            </a:r>
          </a:p>
          <a:p>
            <a:pPr lvl="1"/>
            <a:r>
              <a:rPr lang="en-US" dirty="0" smtClean="0"/>
              <a:t>Spike in control, make sure its mapping well!</a:t>
            </a:r>
          </a:p>
          <a:p>
            <a:r>
              <a:rPr lang="en-US" dirty="0" smtClean="0"/>
              <a:t>%Phasing/</a:t>
            </a:r>
            <a:r>
              <a:rPr lang="en-US" dirty="0" err="1" smtClean="0"/>
              <a:t>prephasing</a:t>
            </a:r>
            <a:endParaRPr lang="en-US" dirty="0" smtClean="0"/>
          </a:p>
          <a:p>
            <a:pPr lvl="1"/>
            <a:r>
              <a:rPr lang="en-US" dirty="0" smtClean="0"/>
              <a:t>Percent of molecules in a cluster that may be ahead or behind of the cycles</a:t>
            </a:r>
          </a:p>
          <a:p>
            <a:pPr lvl="1"/>
            <a:r>
              <a:rPr lang="en-US" dirty="0" smtClean="0"/>
              <a:t>Should be &lt;0.5%</a:t>
            </a:r>
          </a:p>
          <a:p>
            <a:pPr lvl="1"/>
            <a:endParaRPr lang="en-US" dirty="0"/>
          </a:p>
          <a:p>
            <a:r>
              <a:rPr lang="en-US" dirty="0" smtClean="0"/>
              <a:t>% Passing filter</a:t>
            </a:r>
          </a:p>
          <a:p>
            <a:pPr lvl="1"/>
            <a:endParaRPr lang="en-US" dirty="0"/>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184" y="1988669"/>
            <a:ext cx="5741233" cy="3705279"/>
          </a:xfrm>
          <a:prstGeom prst="rect">
            <a:avLst/>
          </a:prstGeom>
        </p:spPr>
      </p:pic>
    </p:spTree>
    <p:extLst>
      <p:ext uri="{BB962C8B-B14F-4D97-AF65-F5344CB8AC3E}">
        <p14:creationId xmlns:p14="http://schemas.microsoft.com/office/powerpoint/2010/main" val="118516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Post-Sequencing QC</a:t>
            </a:r>
            <a:endParaRPr lang="en-US" dirty="0"/>
          </a:p>
        </p:txBody>
      </p:sp>
      <p:pic>
        <p:nvPicPr>
          <p:cNvPr id="5" name="Content Placeholder 4"/>
          <p:cNvPicPr>
            <a:picLocks noGrp="1" noChangeAspect="1"/>
          </p:cNvPicPr>
          <p:nvPr>
            <p:ph idx="1"/>
          </p:nvPr>
        </p:nvPicPr>
        <p:blipFill>
          <a:blip r:embed="rId3"/>
          <a:stretch>
            <a:fillRect/>
          </a:stretch>
        </p:blipFill>
        <p:spPr>
          <a:xfrm>
            <a:off x="2750695" y="1826869"/>
            <a:ext cx="6731286" cy="2125177"/>
          </a:xfrm>
          <a:prstGeom prst="rect">
            <a:avLst/>
          </a:prstGeom>
        </p:spPr>
      </p:pic>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endParaRPr lang="en-US"/>
          </a:p>
        </p:txBody>
      </p:sp>
      <p:pic>
        <p:nvPicPr>
          <p:cNvPr id="6" name="Picture 5"/>
          <p:cNvPicPr>
            <a:picLocks noChangeAspect="1"/>
          </p:cNvPicPr>
          <p:nvPr/>
        </p:nvPicPr>
        <p:blipFill>
          <a:blip r:embed="rId4"/>
          <a:stretch>
            <a:fillRect/>
          </a:stretch>
        </p:blipFill>
        <p:spPr>
          <a:xfrm>
            <a:off x="2750695" y="4375909"/>
            <a:ext cx="6731286" cy="2098436"/>
          </a:xfrm>
          <a:prstGeom prst="rect">
            <a:avLst/>
          </a:prstGeom>
        </p:spPr>
      </p:pic>
      <p:sp>
        <p:nvSpPr>
          <p:cNvPr id="7" name="Rounded Rectangle 6"/>
          <p:cNvSpPr/>
          <p:nvPr/>
        </p:nvSpPr>
        <p:spPr>
          <a:xfrm>
            <a:off x="6708098" y="1717222"/>
            <a:ext cx="2495863" cy="974361"/>
          </a:xfrm>
          <a:prstGeom prst="round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tx1"/>
                </a:solidFill>
              </a:rPr>
              <a:t>Whole </a:t>
            </a:r>
            <a:r>
              <a:rPr lang="en-US" dirty="0" err="1" smtClean="0">
                <a:solidFill>
                  <a:schemeClr val="tx1"/>
                </a:solidFill>
              </a:rPr>
              <a:t>flowcell</a:t>
            </a:r>
            <a:endParaRPr lang="en-US" dirty="0" smtClean="0">
              <a:solidFill>
                <a:schemeClr val="tx1"/>
              </a:solidFill>
            </a:endParaRPr>
          </a:p>
        </p:txBody>
      </p:sp>
      <p:sp>
        <p:nvSpPr>
          <p:cNvPr id="8" name="Rounded Rectangle 7"/>
          <p:cNvSpPr/>
          <p:nvPr/>
        </p:nvSpPr>
        <p:spPr>
          <a:xfrm>
            <a:off x="6708098" y="4309672"/>
            <a:ext cx="2495863" cy="929390"/>
          </a:xfrm>
          <a:prstGeom prst="roundRect">
            <a:avLst/>
          </a:prstGeom>
          <a:solidFill>
            <a:srgbClr val="4EB3CF"/>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tx1"/>
                </a:solidFill>
              </a:rPr>
              <a:t>Single sample</a:t>
            </a:r>
          </a:p>
        </p:txBody>
      </p:sp>
    </p:spTree>
    <p:extLst>
      <p:ext uri="{BB962C8B-B14F-4D97-AF65-F5344CB8AC3E}">
        <p14:creationId xmlns:p14="http://schemas.microsoft.com/office/powerpoint/2010/main" val="4088227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Fastq</a:t>
            </a:r>
            <a:r>
              <a:rPr lang="en-US" dirty="0" smtClean="0"/>
              <a:t> format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7520" y="1541463"/>
            <a:ext cx="8635483" cy="4845811"/>
          </a:xfrm>
        </p:spPr>
      </p:pic>
      <p:sp>
        <p:nvSpPr>
          <p:cNvPr id="4" name="Text Placeholder 3"/>
          <p:cNvSpPr>
            <a:spLocks noGrp="1"/>
          </p:cNvSpPr>
          <p:nvPr>
            <p:ph type="body" sz="quarter" idx="13"/>
          </p:nvPr>
        </p:nvSpPr>
        <p:spPr/>
        <p:txBody>
          <a:bodyPr/>
          <a:lstStyle/>
          <a:p>
            <a:endParaRPr lang="en-US"/>
          </a:p>
        </p:txBody>
      </p:sp>
      <p:sp>
        <p:nvSpPr>
          <p:cNvPr id="6" name="Rectangle 5"/>
          <p:cNvSpPr/>
          <p:nvPr/>
        </p:nvSpPr>
        <p:spPr>
          <a:xfrm>
            <a:off x="9594252" y="6543516"/>
            <a:ext cx="2455762" cy="169277"/>
          </a:xfrm>
          <a:prstGeom prst="rect">
            <a:avLst/>
          </a:prstGeom>
        </p:spPr>
        <p:txBody>
          <a:bodyPr wrap="square">
            <a:spAutoFit/>
          </a:bodyPr>
          <a:lstStyle/>
          <a:p>
            <a:r>
              <a:rPr lang="en-US" sz="500" dirty="0">
                <a:hlinkClick r:id="rId4"/>
              </a:rPr>
              <a:t>https://kscbioinformatics.wordpress.com/category/bioinformatics-resources/</a:t>
            </a:r>
            <a:endParaRPr lang="en-US" sz="500" dirty="0"/>
          </a:p>
        </p:txBody>
      </p:sp>
    </p:spTree>
    <p:extLst>
      <p:ext uri="{BB962C8B-B14F-4D97-AF65-F5344CB8AC3E}">
        <p14:creationId xmlns:p14="http://schemas.microsoft.com/office/powerpoint/2010/main" val="1983613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FASTQC</a:t>
            </a:r>
            <a:endParaRPr lang="en-US"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rotWithShape="1">
          <a:blip r:embed="rId3"/>
          <a:srcRect t="1" r="34777" b="4241"/>
          <a:stretch/>
        </p:blipFill>
        <p:spPr>
          <a:xfrm>
            <a:off x="1360124" y="2008995"/>
            <a:ext cx="5063162" cy="839136"/>
          </a:xfrm>
          <a:prstGeom prst="rect">
            <a:avLst/>
          </a:prstGeom>
        </p:spPr>
      </p:pic>
      <p:pic>
        <p:nvPicPr>
          <p:cNvPr id="7" name="Picture 6"/>
          <p:cNvPicPr>
            <a:picLocks noChangeAspect="1"/>
          </p:cNvPicPr>
          <p:nvPr/>
        </p:nvPicPr>
        <p:blipFill>
          <a:blip r:embed="rId4"/>
          <a:stretch>
            <a:fillRect/>
          </a:stretch>
        </p:blipFill>
        <p:spPr>
          <a:xfrm>
            <a:off x="546307" y="3514858"/>
            <a:ext cx="3784522" cy="2882881"/>
          </a:xfrm>
          <a:prstGeom prst="rect">
            <a:avLst/>
          </a:prstGeom>
        </p:spPr>
      </p:pic>
      <p:pic>
        <p:nvPicPr>
          <p:cNvPr id="8" name="Picture 7"/>
          <p:cNvPicPr>
            <a:picLocks noChangeAspect="1"/>
          </p:cNvPicPr>
          <p:nvPr/>
        </p:nvPicPr>
        <p:blipFill>
          <a:blip r:embed="rId5"/>
          <a:stretch>
            <a:fillRect/>
          </a:stretch>
        </p:blipFill>
        <p:spPr>
          <a:xfrm>
            <a:off x="4330829" y="3543194"/>
            <a:ext cx="3848907" cy="2854545"/>
          </a:xfrm>
          <a:prstGeom prst="rect">
            <a:avLst/>
          </a:prstGeom>
        </p:spPr>
      </p:pic>
      <p:pic>
        <p:nvPicPr>
          <p:cNvPr id="9" name="Picture 8"/>
          <p:cNvPicPr>
            <a:picLocks noChangeAspect="1"/>
          </p:cNvPicPr>
          <p:nvPr/>
        </p:nvPicPr>
        <p:blipFill>
          <a:blip r:embed="rId6"/>
          <a:stretch>
            <a:fillRect/>
          </a:stretch>
        </p:blipFill>
        <p:spPr>
          <a:xfrm>
            <a:off x="8179736" y="3543193"/>
            <a:ext cx="3729100" cy="2854545"/>
          </a:xfrm>
          <a:prstGeom prst="rect">
            <a:avLst/>
          </a:prstGeom>
        </p:spPr>
      </p:pic>
    </p:spTree>
    <p:extLst>
      <p:ext uri="{BB962C8B-B14F-4D97-AF65-F5344CB8AC3E}">
        <p14:creationId xmlns:p14="http://schemas.microsoft.com/office/powerpoint/2010/main" val="4160211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Mapping/Alignment</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a:xfrm>
            <a:off x="609600" y="1846262"/>
            <a:ext cx="7168587" cy="3419476"/>
          </a:xfrm>
        </p:spPr>
        <p:txBody>
          <a:bodyPr/>
          <a:lstStyle/>
          <a:p>
            <a:r>
              <a:rPr lang="en-US" dirty="0" smtClean="0"/>
              <a:t>Mapping= where does my read look like it came from </a:t>
            </a:r>
          </a:p>
          <a:p>
            <a:pPr lvl="1"/>
            <a:r>
              <a:rPr lang="en-US" dirty="0" smtClean="0"/>
              <a:t>This read is in the beta-actin gene</a:t>
            </a:r>
          </a:p>
          <a:p>
            <a:endParaRPr lang="en-US" dirty="0"/>
          </a:p>
          <a:p>
            <a:r>
              <a:rPr lang="en-US" dirty="0" smtClean="0"/>
              <a:t>Alignment= exact matching location</a:t>
            </a:r>
          </a:p>
          <a:p>
            <a:pPr lvl="1"/>
            <a:r>
              <a:rPr lang="en-US" dirty="0" smtClean="0"/>
              <a:t>This read is base 1-20, has a 3bp insertion, then bases 21-50 of the beta-actin gene</a:t>
            </a:r>
            <a:endParaRPr lang="en-US" dirty="0"/>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r>
              <a:rPr lang="en-US" dirty="0" smtClean="0"/>
              <a:t>Basis of algorithms</a:t>
            </a:r>
            <a:endParaRPr lang="en-US" dirty="0"/>
          </a:p>
        </p:txBody>
      </p:sp>
      <p:sp>
        <p:nvSpPr>
          <p:cNvPr id="6" name="Rounded Rectangle 5"/>
          <p:cNvSpPr/>
          <p:nvPr/>
        </p:nvSpPr>
        <p:spPr>
          <a:xfrm>
            <a:off x="8507393" y="2048719"/>
            <a:ext cx="2893671" cy="2239701"/>
          </a:xfrm>
          <a:prstGeom prst="round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smtClean="0">
                <a:solidFill>
                  <a:schemeClr val="tx1"/>
                </a:solidFill>
              </a:rPr>
              <a:t>Similar and often used interchangeably, but slightly different.</a:t>
            </a:r>
          </a:p>
        </p:txBody>
      </p:sp>
    </p:spTree>
    <p:extLst>
      <p:ext uri="{BB962C8B-B14F-4D97-AF65-F5344CB8AC3E}">
        <p14:creationId xmlns:p14="http://schemas.microsoft.com/office/powerpoint/2010/main" val="1367917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Smith waterman refresher?</a:t>
            </a:r>
            <a:endParaRPr lang="en-US" dirty="0"/>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298271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Alignment</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07663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Mapping</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110993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Journey Today</a:t>
            </a:r>
          </a:p>
        </p:txBody>
      </p:sp>
      <p:sp>
        <p:nvSpPr>
          <p:cNvPr id="3" name="Text Placeholder 2">
            <a:extLst>
              <a:ext uri="{FF2B5EF4-FFF2-40B4-BE49-F238E27FC236}">
                <a16:creationId xmlns:a16="http://schemas.microsoft.com/office/drawing/2014/main" id="{945B0EF3-7958-1B43-9DCE-825367898F08}"/>
              </a:ext>
            </a:extLst>
          </p:cNvPr>
          <p:cNvSpPr>
            <a:spLocks noGrp="1"/>
          </p:cNvSpPr>
          <p:nvPr>
            <p:ph type="body" sz="quarter" idx="13"/>
          </p:nvPr>
        </p:nvSpPr>
        <p:spPr/>
        <p:txBody>
          <a:bodyPr/>
          <a:lstStyle/>
          <a:p>
            <a:r>
              <a:rPr lang="en-US" dirty="0"/>
              <a:t>MEETING AGENDA</a:t>
            </a:r>
          </a:p>
        </p:txBody>
      </p:sp>
      <p:sp>
        <p:nvSpPr>
          <p:cNvPr id="5" name="Footer Placeholder 4">
            <a:extLst>
              <a:ext uri="{FF2B5EF4-FFF2-40B4-BE49-F238E27FC236}">
                <a16:creationId xmlns:a16="http://schemas.microsoft.com/office/drawing/2014/main" id="{3BF2087A-816D-444D-BD20-BC83BEBE09C9}"/>
              </a:ext>
            </a:extLst>
          </p:cNvPr>
          <p:cNvSpPr>
            <a:spLocks noGrp="1"/>
          </p:cNvSpPr>
          <p:nvPr>
            <p:ph type="ftr" sz="quarter" idx="3"/>
          </p:nvPr>
        </p:nvSpPr>
        <p:spPr>
          <a:prstGeom prst="rect">
            <a:avLst/>
          </a:prstGeom>
        </p:spPr>
        <p:txBody>
          <a:bodyPr vert="horz" lIns="45720" tIns="45720" rIns="91440" bIns="45720" rtlCol="0" anchor="ctr"/>
          <a:lstStyle>
            <a:lvl1pPr algn="l">
              <a:defRPr sz="800" b="0"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Confidential – For Internal Use Only</a:t>
            </a:r>
          </a:p>
        </p:txBody>
      </p:sp>
      <p:sp>
        <p:nvSpPr>
          <p:cNvPr id="6" name="Slide Number Placeholder 5">
            <a:extLst>
              <a:ext uri="{FF2B5EF4-FFF2-40B4-BE49-F238E27FC236}">
                <a16:creationId xmlns:a16="http://schemas.microsoft.com/office/drawing/2014/main" id="{501ACE1A-E0D9-3345-AE2B-844CAF9BD598}"/>
              </a:ext>
            </a:extLst>
          </p:cNvPr>
          <p:cNvSpPr>
            <a:spLocks noGrp="1"/>
          </p:cNvSpPr>
          <p:nvPr>
            <p:ph type="sldNum" sz="quarter" idx="4"/>
          </p:nvPr>
        </p:nvSpPr>
        <p:spPr>
          <a:prstGeom prst="rect">
            <a:avLst/>
          </a:prstGeom>
        </p:spPr>
        <p:txBody>
          <a:bodyPr vert="horz" lIns="27432" tIns="45720" rIns="45720" bIns="45720" rtlCol="0" anchor="ctr"/>
          <a:lstStyle>
            <a:lvl1pPr algn="r">
              <a:defRPr sz="8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fld id="{401CF334-2D5C-4859-84A6-CA7E6E43FAEB}" type="slidenum">
              <a:rPr lang="en-US" smtClean="0"/>
              <a:pPr/>
              <a:t>2</a:t>
            </a:fld>
            <a:endParaRPr lang="en-US" dirty="0"/>
          </a:p>
        </p:txBody>
      </p:sp>
      <p:sp>
        <p:nvSpPr>
          <p:cNvPr id="9" name="Rectangle 8">
            <a:extLst>
              <a:ext uri="{FF2B5EF4-FFF2-40B4-BE49-F238E27FC236}">
                <a16:creationId xmlns:a16="http://schemas.microsoft.com/office/drawing/2014/main" id="{F64B7AD2-26F3-0B43-A1A9-BD868043E2C1}"/>
              </a:ext>
            </a:extLst>
          </p:cNvPr>
          <p:cNvSpPr/>
          <p:nvPr/>
        </p:nvSpPr>
        <p:spPr>
          <a:xfrm>
            <a:off x="1274627" y="2221720"/>
            <a:ext cx="3020291" cy="3190644"/>
          </a:xfrm>
          <a:prstGeom prst="rect">
            <a:avLst/>
          </a:prstGeom>
          <a:solidFill>
            <a:schemeClr val="accent6">
              <a:alpha val="1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7">
            <a:extLst>
              <a:ext uri="{FF2B5EF4-FFF2-40B4-BE49-F238E27FC236}">
                <a16:creationId xmlns:a16="http://schemas.microsoft.com/office/drawing/2014/main" id="{3F684CA6-AC23-B242-8FAE-8C497681345B}"/>
              </a:ext>
            </a:extLst>
          </p:cNvPr>
          <p:cNvSpPr/>
          <p:nvPr/>
        </p:nvSpPr>
        <p:spPr>
          <a:xfrm>
            <a:off x="1274627" y="2198109"/>
            <a:ext cx="3020291" cy="863746"/>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Library Prep</a:t>
            </a:r>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a:extLst>
              <a:ext uri="{FF2B5EF4-FFF2-40B4-BE49-F238E27FC236}">
                <a16:creationId xmlns:a16="http://schemas.microsoft.com/office/drawing/2014/main" id="{3E1B798C-4ACC-284F-8F55-2426541D15D1}"/>
              </a:ext>
            </a:extLst>
          </p:cNvPr>
          <p:cNvSpPr/>
          <p:nvPr/>
        </p:nvSpPr>
        <p:spPr>
          <a:xfrm>
            <a:off x="4572001" y="2221720"/>
            <a:ext cx="3020291" cy="3190644"/>
          </a:xfrm>
          <a:prstGeom prst="rect">
            <a:avLst/>
          </a:prstGeom>
          <a:solidFill>
            <a:schemeClr val="accent5">
              <a:alpha val="1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192A120F-AE46-774C-AEB5-801549A646D5}"/>
              </a:ext>
            </a:extLst>
          </p:cNvPr>
          <p:cNvSpPr/>
          <p:nvPr/>
        </p:nvSpPr>
        <p:spPr>
          <a:xfrm>
            <a:off x="4572001" y="2198109"/>
            <a:ext cx="3020291" cy="863746"/>
          </a:xfrm>
          <a:prstGeom prst="rect">
            <a:avLst/>
          </a:prstGeom>
          <a:solidFill>
            <a:schemeClr val="accent5"/>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Analysis Steps</a:t>
            </a:r>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a:extLst>
              <a:ext uri="{FF2B5EF4-FFF2-40B4-BE49-F238E27FC236}">
                <a16:creationId xmlns:a16="http://schemas.microsoft.com/office/drawing/2014/main" id="{92D7CD78-F99E-8847-A328-E55F4C9DB5F4}"/>
              </a:ext>
            </a:extLst>
          </p:cNvPr>
          <p:cNvSpPr/>
          <p:nvPr/>
        </p:nvSpPr>
        <p:spPr>
          <a:xfrm>
            <a:off x="7897083" y="2221720"/>
            <a:ext cx="3020291" cy="3190644"/>
          </a:xfrm>
          <a:prstGeom prst="rect">
            <a:avLst/>
          </a:prstGeom>
          <a:solidFill>
            <a:srgbClr val="DD3793">
              <a:alpha val="10000"/>
            </a:srgb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EBCC3D4B-2CE1-0444-94A1-27A2F84DCF1C}"/>
              </a:ext>
            </a:extLst>
          </p:cNvPr>
          <p:cNvSpPr/>
          <p:nvPr/>
        </p:nvSpPr>
        <p:spPr>
          <a:xfrm>
            <a:off x="7897083" y="2198109"/>
            <a:ext cx="3020291" cy="863746"/>
          </a:xfrm>
          <a:prstGeom prst="rect">
            <a:avLst/>
          </a:prstGeom>
          <a:solidFill>
            <a:srgbClr val="DD3793"/>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Tertiary Steps</a:t>
            </a:r>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7897083" y="3498447"/>
            <a:ext cx="3020291" cy="1477328"/>
          </a:xfrm>
          <a:prstGeom prst="rect">
            <a:avLst/>
          </a:prstGeom>
          <a:noFill/>
          <a:ln>
            <a:noFill/>
          </a:ln>
        </p:spPr>
        <p:txBody>
          <a:bodyPr wrap="square" rtlCol="0" anchor="ctr" anchorCtr="1">
            <a:spAutoFit/>
          </a:bodyPr>
          <a:lstStyle/>
          <a:p>
            <a:pPr algn="ctr"/>
            <a:r>
              <a:rPr lang="en-US" dirty="0" smtClean="0"/>
              <a:t>Pathway Analysis</a:t>
            </a:r>
          </a:p>
          <a:p>
            <a:pPr algn="ctr"/>
            <a:endParaRPr lang="en-US" dirty="0" smtClean="0"/>
          </a:p>
          <a:p>
            <a:pPr algn="ctr"/>
            <a:r>
              <a:rPr lang="en-US" dirty="0" smtClean="0"/>
              <a:t>De novo transcriptome</a:t>
            </a:r>
          </a:p>
          <a:p>
            <a:pPr algn="ctr"/>
            <a:endParaRPr lang="en-US" dirty="0"/>
          </a:p>
          <a:p>
            <a:pPr algn="ctr"/>
            <a:r>
              <a:rPr lang="en-US" dirty="0" smtClean="0"/>
              <a:t>Splice Variants</a:t>
            </a:r>
            <a:endParaRPr lang="en-US" dirty="0"/>
          </a:p>
        </p:txBody>
      </p:sp>
      <p:sp>
        <p:nvSpPr>
          <p:cNvPr id="15" name="TextBox 14"/>
          <p:cNvSpPr txBox="1"/>
          <p:nvPr/>
        </p:nvSpPr>
        <p:spPr>
          <a:xfrm>
            <a:off x="4572000" y="3082950"/>
            <a:ext cx="3020291" cy="2308324"/>
          </a:xfrm>
          <a:prstGeom prst="rect">
            <a:avLst/>
          </a:prstGeom>
          <a:noFill/>
          <a:ln>
            <a:noFill/>
          </a:ln>
        </p:spPr>
        <p:txBody>
          <a:bodyPr wrap="square" rtlCol="0" anchor="ctr" anchorCtr="1">
            <a:spAutoFit/>
          </a:bodyPr>
          <a:lstStyle/>
          <a:p>
            <a:pPr algn="ctr"/>
            <a:r>
              <a:rPr lang="en-US" dirty="0" smtClean="0"/>
              <a:t>Post- Sequencing QC</a:t>
            </a:r>
          </a:p>
          <a:p>
            <a:pPr algn="ctr"/>
            <a:endParaRPr lang="en-US" dirty="0"/>
          </a:p>
          <a:p>
            <a:pPr algn="ctr"/>
            <a:r>
              <a:rPr lang="en-US" dirty="0" smtClean="0"/>
              <a:t>Alignment and Mapping</a:t>
            </a:r>
            <a:endParaRPr lang="en-US" dirty="0" smtClean="0"/>
          </a:p>
          <a:p>
            <a:pPr algn="ctr"/>
            <a:endParaRPr lang="en-US" dirty="0"/>
          </a:p>
          <a:p>
            <a:pPr algn="ctr"/>
            <a:r>
              <a:rPr lang="en-US" dirty="0" smtClean="0"/>
              <a:t>Secondary QC</a:t>
            </a:r>
          </a:p>
          <a:p>
            <a:pPr algn="ctr"/>
            <a:endParaRPr lang="en-US" dirty="0"/>
          </a:p>
          <a:p>
            <a:pPr algn="ctr"/>
            <a:r>
              <a:rPr lang="en-US" dirty="0" smtClean="0"/>
              <a:t>Differential Gene Expression</a:t>
            </a:r>
            <a:endParaRPr lang="en-US" dirty="0"/>
          </a:p>
        </p:txBody>
      </p:sp>
      <p:sp>
        <p:nvSpPr>
          <p:cNvPr id="16" name="TextBox 15"/>
          <p:cNvSpPr txBox="1"/>
          <p:nvPr/>
        </p:nvSpPr>
        <p:spPr>
          <a:xfrm>
            <a:off x="1274627" y="3498445"/>
            <a:ext cx="3020291" cy="1477328"/>
          </a:xfrm>
          <a:prstGeom prst="rect">
            <a:avLst/>
          </a:prstGeom>
          <a:noFill/>
          <a:ln>
            <a:noFill/>
          </a:ln>
        </p:spPr>
        <p:txBody>
          <a:bodyPr wrap="square" rtlCol="0" anchor="ctr" anchorCtr="1">
            <a:spAutoFit/>
          </a:bodyPr>
          <a:lstStyle/>
          <a:p>
            <a:pPr algn="ctr"/>
            <a:r>
              <a:rPr lang="en-US" dirty="0" smtClean="0"/>
              <a:t>Intake QC</a:t>
            </a:r>
          </a:p>
          <a:p>
            <a:pPr algn="ctr"/>
            <a:endParaRPr lang="en-US" dirty="0"/>
          </a:p>
          <a:p>
            <a:pPr algn="ctr"/>
            <a:r>
              <a:rPr lang="en-US" dirty="0" smtClean="0"/>
              <a:t>Library Prep Methods</a:t>
            </a:r>
          </a:p>
          <a:p>
            <a:pPr algn="ctr"/>
            <a:endParaRPr lang="en-US" dirty="0" smtClean="0"/>
          </a:p>
          <a:p>
            <a:pPr algn="ctr"/>
            <a:r>
              <a:rPr lang="en-US" dirty="0" smtClean="0"/>
              <a:t>Library QC</a:t>
            </a:r>
            <a:endParaRPr lang="en-US" dirty="0"/>
          </a:p>
        </p:txBody>
      </p:sp>
    </p:spTree>
    <p:extLst>
      <p:ext uri="{BB962C8B-B14F-4D97-AF65-F5344CB8AC3E}">
        <p14:creationId xmlns:p14="http://schemas.microsoft.com/office/powerpoint/2010/main" val="1813577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Mapping/Alignment QC</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4206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Differential Gene Expression</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r>
              <a:rPr lang="en-US" dirty="0" smtClean="0"/>
              <a:t>Algorithms</a:t>
            </a:r>
            <a:endParaRPr lang="en-US" dirty="0"/>
          </a:p>
        </p:txBody>
      </p:sp>
    </p:spTree>
    <p:extLst>
      <p:ext uri="{BB962C8B-B14F-4D97-AF65-F5344CB8AC3E}">
        <p14:creationId xmlns:p14="http://schemas.microsoft.com/office/powerpoint/2010/main" val="1152818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Differential Gene Expression</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r>
              <a:rPr lang="en-US" dirty="0" smtClean="0"/>
              <a:t>Tools</a:t>
            </a:r>
            <a:endParaRPr lang="en-US" dirty="0"/>
          </a:p>
        </p:txBody>
      </p:sp>
    </p:spTree>
    <p:extLst>
      <p:ext uri="{BB962C8B-B14F-4D97-AF65-F5344CB8AC3E}">
        <p14:creationId xmlns:p14="http://schemas.microsoft.com/office/powerpoint/2010/main" val="2316260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581C-35BB-3240-91E7-2CE14DA302A9}"/>
              </a:ext>
            </a:extLst>
          </p:cNvPr>
          <p:cNvSpPr>
            <a:spLocks noGrp="1"/>
          </p:cNvSpPr>
          <p:nvPr>
            <p:ph type="title"/>
          </p:nvPr>
        </p:nvSpPr>
        <p:spPr/>
        <p:txBody>
          <a:bodyPr/>
          <a:lstStyle/>
          <a:p>
            <a:r>
              <a:rPr lang="en-US" sz="4800" dirty="0" smtClean="0"/>
              <a:t>Tertiary Steps</a:t>
            </a:r>
            <a:endParaRPr lang="en-US" sz="4800" dirty="0"/>
          </a:p>
        </p:txBody>
      </p:sp>
    </p:spTree>
    <p:extLst>
      <p:ext uri="{BB962C8B-B14F-4D97-AF65-F5344CB8AC3E}">
        <p14:creationId xmlns:p14="http://schemas.microsoft.com/office/powerpoint/2010/main" val="2960498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Pathway Analysis</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2054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77819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De novo transcriptome</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3081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Splice Variants</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739589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06B933-39AD-804C-9447-6C6915D161BC}"/>
              </a:ext>
            </a:extLst>
          </p:cNvPr>
          <p:cNvSpPr>
            <a:spLocks noGrp="1"/>
          </p:cNvSpPr>
          <p:nvPr>
            <p:ph type="ctrTitle"/>
          </p:nvPr>
        </p:nvSpPr>
        <p:spPr/>
        <p:txBody>
          <a:bodyPr anchor="ctr"/>
          <a:lstStyle/>
          <a:p>
            <a:r>
              <a:rPr lang="en-US" sz="3000" spc="300" dirty="0"/>
              <a:t>THANK YOU</a:t>
            </a:r>
          </a:p>
        </p:txBody>
      </p:sp>
    </p:spTree>
    <p:extLst>
      <p:ext uri="{BB962C8B-B14F-4D97-AF65-F5344CB8AC3E}">
        <p14:creationId xmlns:p14="http://schemas.microsoft.com/office/powerpoint/2010/main" val="1715974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EB702-6E78-6D49-BC90-DB35BC6E0D2C}"/>
              </a:ext>
            </a:extLst>
          </p:cNvPr>
          <p:cNvSpPr/>
          <p:nvPr/>
        </p:nvSpPr>
        <p:spPr>
          <a:xfrm>
            <a:off x="5777371" y="-1"/>
            <a:ext cx="6653360" cy="6858001"/>
          </a:xfrm>
          <a:prstGeom prst="rect">
            <a:avLst/>
          </a:prstGeom>
          <a:solidFill>
            <a:schemeClr val="bg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err="1">
              <a:solidFill>
                <a:schemeClr val="tx1"/>
              </a:solidFill>
            </a:endParaRPr>
          </a:p>
        </p:txBody>
      </p:sp>
      <p:sp>
        <p:nvSpPr>
          <p:cNvPr id="2" name="Title 1"/>
          <p:cNvSpPr>
            <a:spLocks noGrp="1"/>
          </p:cNvSpPr>
          <p:nvPr>
            <p:ph type="title"/>
          </p:nvPr>
        </p:nvSpPr>
        <p:spPr/>
        <p:txBody>
          <a:bodyPr/>
          <a:lstStyle/>
          <a:p>
            <a:r>
              <a:rPr lang="en-US" dirty="0" smtClean="0"/>
              <a:t>Recap</a:t>
            </a:r>
            <a:endParaRPr lang="en-US" dirty="0"/>
          </a:p>
        </p:txBody>
      </p:sp>
      <p:sp>
        <p:nvSpPr>
          <p:cNvPr id="5" name="Text Placeholder 4">
            <a:extLst>
              <a:ext uri="{FF2B5EF4-FFF2-40B4-BE49-F238E27FC236}">
                <a16:creationId xmlns:a16="http://schemas.microsoft.com/office/drawing/2014/main" id="{5C3C08A3-CBE1-8E47-8C61-4EE75D0F7754}"/>
              </a:ext>
            </a:extLst>
          </p:cNvPr>
          <p:cNvSpPr>
            <a:spLocks noGrp="1"/>
          </p:cNvSpPr>
          <p:nvPr>
            <p:ph type="body" sz="quarter" idx="13"/>
          </p:nvPr>
        </p:nvSpPr>
        <p:spPr/>
        <p:txBody>
          <a:bodyPr/>
          <a:lstStyle/>
          <a:p>
            <a:r>
              <a:rPr lang="en-US" dirty="0" smtClean="0"/>
              <a:t>Short read NGS Basics</a:t>
            </a:r>
            <a:endParaRPr lang="en-US" dirty="0"/>
          </a:p>
        </p:txBody>
      </p:sp>
      <p:sp>
        <p:nvSpPr>
          <p:cNvPr id="7" name="Footer Placeholder 4">
            <a:extLst>
              <a:ext uri="{FF2B5EF4-FFF2-40B4-BE49-F238E27FC236}">
                <a16:creationId xmlns:a16="http://schemas.microsoft.com/office/drawing/2014/main" id="{8291AC58-0342-BE4B-A0BE-C3E1E441196E}"/>
              </a:ext>
            </a:extLst>
          </p:cNvPr>
          <p:cNvSpPr>
            <a:spLocks noGrp="1"/>
          </p:cNvSpPr>
          <p:nvPr>
            <p:ph type="ftr" sz="quarter" idx="3"/>
          </p:nvPr>
        </p:nvSpPr>
        <p:spPr>
          <a:prstGeom prst="rect">
            <a:avLst/>
          </a:prstGeom>
        </p:spPr>
        <p:txBody>
          <a:bodyPr vert="horz" lIns="45720" tIns="45720" rIns="91440" bIns="45720" rtlCol="0" anchor="ctr"/>
          <a:lstStyle>
            <a:lvl1pPr algn="l">
              <a:defRPr sz="800" b="0"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Confidential – For Internal Use Only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591" y="498763"/>
            <a:ext cx="4945636" cy="5994111"/>
          </a:xfrm>
          <a:prstGeom prst="rect">
            <a:avLst/>
          </a:prstGeom>
        </p:spPr>
      </p:pic>
      <p:sp>
        <p:nvSpPr>
          <p:cNvPr id="6" name="TextBox 5"/>
          <p:cNvSpPr txBox="1"/>
          <p:nvPr/>
        </p:nvSpPr>
        <p:spPr>
          <a:xfrm>
            <a:off x="7859443" y="6559126"/>
            <a:ext cx="3542270" cy="169277"/>
          </a:xfrm>
          <a:prstGeom prst="rect">
            <a:avLst/>
          </a:prstGeom>
          <a:noFill/>
          <a:ln>
            <a:noFill/>
          </a:ln>
        </p:spPr>
        <p:txBody>
          <a:bodyPr wrap="square" rtlCol="0" anchor="ctr" anchorCtr="1">
            <a:spAutoFit/>
          </a:bodyPr>
          <a:lstStyle/>
          <a:p>
            <a:r>
              <a:rPr lang="en-US" sz="500" dirty="0"/>
              <a:t>https://bitesizebio.com/13546/sequencing-by-synthesis-explaining-the-illumina-sequencing-technology/</a:t>
            </a:r>
          </a:p>
        </p:txBody>
      </p:sp>
      <p:sp>
        <p:nvSpPr>
          <p:cNvPr id="12" name="Oval 11">
            <a:extLst>
              <a:ext uri="{FF2B5EF4-FFF2-40B4-BE49-F238E27FC236}">
                <a16:creationId xmlns:a16="http://schemas.microsoft.com/office/drawing/2014/main" id="{432135FB-B16A-AA42-9243-EF2B54F3C234}"/>
              </a:ext>
            </a:extLst>
          </p:cNvPr>
          <p:cNvSpPr/>
          <p:nvPr/>
        </p:nvSpPr>
        <p:spPr>
          <a:xfrm>
            <a:off x="6832791" y="432511"/>
            <a:ext cx="609600" cy="609600"/>
          </a:xfrm>
          <a:prstGeom prst="ellipse">
            <a:avLst/>
          </a:prstGeom>
          <a:solidFill>
            <a:srgbClr val="DD3793"/>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1</a:t>
            </a:r>
          </a:p>
        </p:txBody>
      </p:sp>
      <p:sp>
        <p:nvSpPr>
          <p:cNvPr id="13" name="Oval 12">
            <a:extLst>
              <a:ext uri="{FF2B5EF4-FFF2-40B4-BE49-F238E27FC236}">
                <a16:creationId xmlns:a16="http://schemas.microsoft.com/office/drawing/2014/main" id="{38778808-CD19-CE49-86BA-849E7708D06C}"/>
              </a:ext>
            </a:extLst>
          </p:cNvPr>
          <p:cNvSpPr/>
          <p:nvPr/>
        </p:nvSpPr>
        <p:spPr>
          <a:xfrm>
            <a:off x="7137591" y="2785979"/>
            <a:ext cx="609600" cy="609600"/>
          </a:xfrm>
          <a:prstGeom prst="ellipse">
            <a:avLst/>
          </a:prstGeom>
          <a:solidFill>
            <a:srgbClr val="DD3793"/>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2</a:t>
            </a:r>
          </a:p>
        </p:txBody>
      </p:sp>
      <p:sp>
        <p:nvSpPr>
          <p:cNvPr id="14" name="Oval 13">
            <a:extLst>
              <a:ext uri="{FF2B5EF4-FFF2-40B4-BE49-F238E27FC236}">
                <a16:creationId xmlns:a16="http://schemas.microsoft.com/office/drawing/2014/main" id="{B9BC2218-1E64-BD46-8104-66F3AE9468DB}"/>
              </a:ext>
            </a:extLst>
          </p:cNvPr>
          <p:cNvSpPr/>
          <p:nvPr/>
        </p:nvSpPr>
        <p:spPr>
          <a:xfrm>
            <a:off x="11331225" y="1703161"/>
            <a:ext cx="609600" cy="609600"/>
          </a:xfrm>
          <a:prstGeom prst="ellipse">
            <a:avLst/>
          </a:prstGeom>
          <a:solidFill>
            <a:srgbClr val="DD3793"/>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3</a:t>
            </a:r>
          </a:p>
        </p:txBody>
      </p:sp>
      <p:sp>
        <p:nvSpPr>
          <p:cNvPr id="15" name="Oval 14">
            <a:extLst>
              <a:ext uri="{FF2B5EF4-FFF2-40B4-BE49-F238E27FC236}">
                <a16:creationId xmlns:a16="http://schemas.microsoft.com/office/drawing/2014/main" id="{C6CE6FC9-4AEA-9E44-A002-1F76850D70E7}"/>
              </a:ext>
            </a:extLst>
          </p:cNvPr>
          <p:cNvSpPr/>
          <p:nvPr/>
        </p:nvSpPr>
        <p:spPr>
          <a:xfrm>
            <a:off x="9330084" y="5819929"/>
            <a:ext cx="609600" cy="609600"/>
          </a:xfrm>
          <a:prstGeom prst="ellipse">
            <a:avLst/>
          </a:prstGeom>
          <a:solidFill>
            <a:srgbClr val="DD3793"/>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4</a:t>
            </a:r>
          </a:p>
        </p:txBody>
      </p:sp>
      <p:sp>
        <p:nvSpPr>
          <p:cNvPr id="16" name="Oval 15">
            <a:extLst>
              <a:ext uri="{FF2B5EF4-FFF2-40B4-BE49-F238E27FC236}">
                <a16:creationId xmlns:a16="http://schemas.microsoft.com/office/drawing/2014/main" id="{E88F4161-760F-0B4E-A6B0-412DC8F0FED5}"/>
              </a:ext>
            </a:extLst>
          </p:cNvPr>
          <p:cNvSpPr/>
          <p:nvPr/>
        </p:nvSpPr>
        <p:spPr>
          <a:xfrm>
            <a:off x="986173" y="2301392"/>
            <a:ext cx="609600" cy="609600"/>
          </a:xfrm>
          <a:prstGeom prst="ellipse">
            <a:avLst/>
          </a:prstGeom>
          <a:solidFill>
            <a:srgbClr val="DD3793"/>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1</a:t>
            </a:r>
          </a:p>
        </p:txBody>
      </p:sp>
      <p:sp>
        <p:nvSpPr>
          <p:cNvPr id="19" name="Text Placeholder 4">
            <a:extLst>
              <a:ext uri="{FF2B5EF4-FFF2-40B4-BE49-F238E27FC236}">
                <a16:creationId xmlns:a16="http://schemas.microsoft.com/office/drawing/2014/main" id="{F01B42E0-5868-6C4D-A3C3-942AD85BB40B}"/>
              </a:ext>
            </a:extLst>
          </p:cNvPr>
          <p:cNvSpPr txBox="1">
            <a:spLocks/>
          </p:cNvSpPr>
          <p:nvPr/>
        </p:nvSpPr>
        <p:spPr>
          <a:xfrm>
            <a:off x="1750288" y="2423629"/>
            <a:ext cx="4345712" cy="365125"/>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1800" b="0" i="0" kern="1200" spc="150" baseline="0">
                <a:solidFill>
                  <a:schemeClr val="accent5"/>
                </a:solidFill>
                <a:latin typeface="Verdana" panose="020B0604030504040204" pitchFamily="34" charset="0"/>
                <a:ea typeface="Verdana" panose="020B0604030504040204" pitchFamily="34" charset="0"/>
                <a:cs typeface="Verdana" panose="020B0604030504040204" pitchFamily="34" charset="0"/>
              </a:defRPr>
            </a:lvl1pPr>
            <a:lvl2pPr marL="457200" indent="0" algn="l" defTabSz="914400" rtl="0" eaLnBrk="1" latinLnBrk="0" hangingPunct="1">
              <a:spcBef>
                <a:spcPct val="20000"/>
              </a:spcBef>
              <a:buFont typeface="Courier New" pitchFamily="49"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l" defTabSz="914400" rtl="0" eaLnBrk="1" latinLnBrk="0" hangingPunct="1">
              <a:spcBef>
                <a:spcPct val="20000"/>
              </a:spcBef>
              <a:buFont typeface="Arial" pitchFamily="34"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l" defTabSz="914400" rtl="0" eaLnBrk="1" latinLnBrk="0" hangingPunct="1">
              <a:spcBef>
                <a:spcPct val="20000"/>
              </a:spcBef>
              <a:buFont typeface="Courier New" pitchFamily="49"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l" defTabSz="914400" rtl="0" eaLnBrk="1" latinLnBrk="0" hangingPunct="1">
              <a:spcBef>
                <a:spcPct val="20000"/>
              </a:spcBef>
              <a:buFont typeface="Arial" pitchFamily="34"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400" spc="0" dirty="0">
                <a:solidFill>
                  <a:schemeClr val="tx1">
                    <a:lumMod val="75000"/>
                    <a:lumOff val="25000"/>
                  </a:schemeClr>
                </a:solidFill>
              </a:rPr>
              <a:t>Fragment DNA/cDNA</a:t>
            </a:r>
          </a:p>
        </p:txBody>
      </p:sp>
      <p:sp>
        <p:nvSpPr>
          <p:cNvPr id="20" name="Oval 19">
            <a:extLst>
              <a:ext uri="{FF2B5EF4-FFF2-40B4-BE49-F238E27FC236}">
                <a16:creationId xmlns:a16="http://schemas.microsoft.com/office/drawing/2014/main" id="{5CC63526-EA31-244E-A104-6922F9151A6F}"/>
              </a:ext>
            </a:extLst>
          </p:cNvPr>
          <p:cNvSpPr/>
          <p:nvPr/>
        </p:nvSpPr>
        <p:spPr>
          <a:xfrm>
            <a:off x="986173" y="3132669"/>
            <a:ext cx="609600" cy="609600"/>
          </a:xfrm>
          <a:prstGeom prst="ellipse">
            <a:avLst/>
          </a:prstGeom>
          <a:solidFill>
            <a:srgbClr val="DD3793"/>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2</a:t>
            </a:r>
          </a:p>
        </p:txBody>
      </p:sp>
      <p:sp>
        <p:nvSpPr>
          <p:cNvPr id="21" name="Text Placeholder 4">
            <a:extLst>
              <a:ext uri="{FF2B5EF4-FFF2-40B4-BE49-F238E27FC236}">
                <a16:creationId xmlns:a16="http://schemas.microsoft.com/office/drawing/2014/main" id="{DB698731-46F1-8C44-AA95-D04D7E1A8F5A}"/>
              </a:ext>
            </a:extLst>
          </p:cNvPr>
          <p:cNvSpPr txBox="1">
            <a:spLocks/>
          </p:cNvSpPr>
          <p:nvPr/>
        </p:nvSpPr>
        <p:spPr>
          <a:xfrm>
            <a:off x="1750288" y="3254906"/>
            <a:ext cx="4345712" cy="365125"/>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1800" b="0" i="0" kern="1200" spc="150" baseline="0">
                <a:solidFill>
                  <a:schemeClr val="accent5"/>
                </a:solidFill>
                <a:latin typeface="Verdana" panose="020B0604030504040204" pitchFamily="34" charset="0"/>
                <a:ea typeface="Verdana" panose="020B0604030504040204" pitchFamily="34" charset="0"/>
                <a:cs typeface="Verdana" panose="020B0604030504040204" pitchFamily="34" charset="0"/>
              </a:defRPr>
            </a:lvl1pPr>
            <a:lvl2pPr marL="457200" indent="0" algn="l" defTabSz="914400" rtl="0" eaLnBrk="1" latinLnBrk="0" hangingPunct="1">
              <a:spcBef>
                <a:spcPct val="20000"/>
              </a:spcBef>
              <a:buFont typeface="Courier New" pitchFamily="49"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l" defTabSz="914400" rtl="0" eaLnBrk="1" latinLnBrk="0" hangingPunct="1">
              <a:spcBef>
                <a:spcPct val="20000"/>
              </a:spcBef>
              <a:buFont typeface="Arial" pitchFamily="34"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l" defTabSz="914400" rtl="0" eaLnBrk="1" latinLnBrk="0" hangingPunct="1">
              <a:spcBef>
                <a:spcPct val="20000"/>
              </a:spcBef>
              <a:buFont typeface="Courier New" pitchFamily="49"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l" defTabSz="914400" rtl="0" eaLnBrk="1" latinLnBrk="0" hangingPunct="1">
              <a:spcBef>
                <a:spcPct val="20000"/>
              </a:spcBef>
              <a:buFont typeface="Arial" pitchFamily="34"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400" spc="0" dirty="0">
                <a:solidFill>
                  <a:schemeClr val="tx1">
                    <a:lumMod val="75000"/>
                    <a:lumOff val="25000"/>
                  </a:schemeClr>
                </a:solidFill>
              </a:rPr>
              <a:t>Add Adapter</a:t>
            </a:r>
          </a:p>
        </p:txBody>
      </p:sp>
      <p:sp>
        <p:nvSpPr>
          <p:cNvPr id="22" name="Oval 21">
            <a:extLst>
              <a:ext uri="{FF2B5EF4-FFF2-40B4-BE49-F238E27FC236}">
                <a16:creationId xmlns:a16="http://schemas.microsoft.com/office/drawing/2014/main" id="{F5BBAA57-3646-1444-8D3C-808EC32AE341}"/>
              </a:ext>
            </a:extLst>
          </p:cNvPr>
          <p:cNvSpPr/>
          <p:nvPr/>
        </p:nvSpPr>
        <p:spPr>
          <a:xfrm>
            <a:off x="986173" y="3963946"/>
            <a:ext cx="609600" cy="609600"/>
          </a:xfrm>
          <a:prstGeom prst="ellipse">
            <a:avLst/>
          </a:prstGeom>
          <a:solidFill>
            <a:srgbClr val="DD3793"/>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3</a:t>
            </a:r>
          </a:p>
        </p:txBody>
      </p:sp>
      <p:sp>
        <p:nvSpPr>
          <p:cNvPr id="23" name="Text Placeholder 4">
            <a:extLst>
              <a:ext uri="{FF2B5EF4-FFF2-40B4-BE49-F238E27FC236}">
                <a16:creationId xmlns:a16="http://schemas.microsoft.com/office/drawing/2014/main" id="{6B6F85F8-F788-4142-BD57-FDB85C3A5F4A}"/>
              </a:ext>
            </a:extLst>
          </p:cNvPr>
          <p:cNvSpPr txBox="1">
            <a:spLocks/>
          </p:cNvSpPr>
          <p:nvPr/>
        </p:nvSpPr>
        <p:spPr>
          <a:xfrm>
            <a:off x="1750288" y="4086183"/>
            <a:ext cx="4345712" cy="365125"/>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1800" b="0" i="0" kern="1200" spc="150" baseline="0">
                <a:solidFill>
                  <a:schemeClr val="accent5"/>
                </a:solidFill>
                <a:latin typeface="Verdana" panose="020B0604030504040204" pitchFamily="34" charset="0"/>
                <a:ea typeface="Verdana" panose="020B0604030504040204" pitchFamily="34" charset="0"/>
                <a:cs typeface="Verdana" panose="020B0604030504040204" pitchFamily="34" charset="0"/>
              </a:defRPr>
            </a:lvl1pPr>
            <a:lvl2pPr marL="457200" indent="0" algn="l" defTabSz="914400" rtl="0" eaLnBrk="1" latinLnBrk="0" hangingPunct="1">
              <a:spcBef>
                <a:spcPct val="20000"/>
              </a:spcBef>
              <a:buFont typeface="Courier New" pitchFamily="49"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l" defTabSz="914400" rtl="0" eaLnBrk="1" latinLnBrk="0" hangingPunct="1">
              <a:spcBef>
                <a:spcPct val="20000"/>
              </a:spcBef>
              <a:buFont typeface="Arial" pitchFamily="34"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l" defTabSz="914400" rtl="0" eaLnBrk="1" latinLnBrk="0" hangingPunct="1">
              <a:spcBef>
                <a:spcPct val="20000"/>
              </a:spcBef>
              <a:buFont typeface="Courier New" pitchFamily="49"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l" defTabSz="914400" rtl="0" eaLnBrk="1" latinLnBrk="0" hangingPunct="1">
              <a:spcBef>
                <a:spcPct val="20000"/>
              </a:spcBef>
              <a:buFont typeface="Arial" pitchFamily="34"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400" spc="0" dirty="0">
                <a:solidFill>
                  <a:schemeClr val="tx1">
                    <a:lumMod val="75000"/>
                    <a:lumOff val="25000"/>
                  </a:schemeClr>
                </a:solidFill>
              </a:rPr>
              <a:t>Generate Clusters on </a:t>
            </a:r>
            <a:r>
              <a:rPr lang="en-US" sz="1400" spc="0" dirty="0" err="1">
                <a:solidFill>
                  <a:schemeClr val="tx1">
                    <a:lumMod val="75000"/>
                    <a:lumOff val="25000"/>
                  </a:schemeClr>
                </a:solidFill>
              </a:rPr>
              <a:t>Flowcells</a:t>
            </a:r>
            <a:endParaRPr lang="en-US" sz="1400" spc="0" dirty="0">
              <a:solidFill>
                <a:schemeClr val="tx1">
                  <a:lumMod val="75000"/>
                  <a:lumOff val="25000"/>
                </a:schemeClr>
              </a:solidFill>
            </a:endParaRPr>
          </a:p>
        </p:txBody>
      </p:sp>
      <p:sp>
        <p:nvSpPr>
          <p:cNvPr id="24" name="Oval 23">
            <a:extLst>
              <a:ext uri="{FF2B5EF4-FFF2-40B4-BE49-F238E27FC236}">
                <a16:creationId xmlns:a16="http://schemas.microsoft.com/office/drawing/2014/main" id="{6D08456F-8402-DE49-A1C1-E97DC84CBEC1}"/>
              </a:ext>
            </a:extLst>
          </p:cNvPr>
          <p:cNvSpPr/>
          <p:nvPr/>
        </p:nvSpPr>
        <p:spPr>
          <a:xfrm>
            <a:off x="999647" y="4795223"/>
            <a:ext cx="609600" cy="609600"/>
          </a:xfrm>
          <a:prstGeom prst="ellipse">
            <a:avLst/>
          </a:prstGeom>
          <a:solidFill>
            <a:srgbClr val="DD3793"/>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4</a:t>
            </a:r>
          </a:p>
        </p:txBody>
      </p:sp>
      <p:sp>
        <p:nvSpPr>
          <p:cNvPr id="25" name="Text Placeholder 4">
            <a:extLst>
              <a:ext uri="{FF2B5EF4-FFF2-40B4-BE49-F238E27FC236}">
                <a16:creationId xmlns:a16="http://schemas.microsoft.com/office/drawing/2014/main" id="{9CB3543D-90C3-4C4F-8178-4D90CA37EBEB}"/>
              </a:ext>
            </a:extLst>
          </p:cNvPr>
          <p:cNvSpPr txBox="1">
            <a:spLocks/>
          </p:cNvSpPr>
          <p:nvPr/>
        </p:nvSpPr>
        <p:spPr>
          <a:xfrm>
            <a:off x="1763762" y="4917460"/>
            <a:ext cx="4345712" cy="365125"/>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1800" b="0" i="0" kern="1200" spc="150" baseline="0">
                <a:solidFill>
                  <a:schemeClr val="accent5"/>
                </a:solidFill>
                <a:latin typeface="Verdana" panose="020B0604030504040204" pitchFamily="34" charset="0"/>
                <a:ea typeface="Verdana" panose="020B0604030504040204" pitchFamily="34" charset="0"/>
                <a:cs typeface="Verdana" panose="020B0604030504040204" pitchFamily="34" charset="0"/>
              </a:defRPr>
            </a:lvl1pPr>
            <a:lvl2pPr marL="457200" indent="0" algn="l" defTabSz="914400" rtl="0" eaLnBrk="1" latinLnBrk="0" hangingPunct="1">
              <a:spcBef>
                <a:spcPct val="20000"/>
              </a:spcBef>
              <a:buFont typeface="Courier New" pitchFamily="49"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l" defTabSz="914400" rtl="0" eaLnBrk="1" latinLnBrk="0" hangingPunct="1">
              <a:spcBef>
                <a:spcPct val="20000"/>
              </a:spcBef>
              <a:buFont typeface="Arial" pitchFamily="34"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l" defTabSz="914400" rtl="0" eaLnBrk="1" latinLnBrk="0" hangingPunct="1">
              <a:spcBef>
                <a:spcPct val="20000"/>
              </a:spcBef>
              <a:buFont typeface="Courier New" pitchFamily="49"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l" defTabSz="914400" rtl="0" eaLnBrk="1" latinLnBrk="0" hangingPunct="1">
              <a:spcBef>
                <a:spcPct val="20000"/>
              </a:spcBef>
              <a:buFont typeface="Arial" pitchFamily="34" charset="0"/>
              <a:buNone/>
              <a:defRPr sz="1600" b="0" i="0" kern="12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400" spc="0" dirty="0">
                <a:solidFill>
                  <a:schemeClr val="tx1">
                    <a:lumMod val="75000"/>
                    <a:lumOff val="25000"/>
                  </a:schemeClr>
                </a:solidFill>
              </a:rPr>
              <a:t>Sequence by Synthesis</a:t>
            </a:r>
          </a:p>
        </p:txBody>
      </p:sp>
    </p:spTree>
    <p:extLst>
      <p:ext uri="{BB962C8B-B14F-4D97-AF65-F5344CB8AC3E}">
        <p14:creationId xmlns:p14="http://schemas.microsoft.com/office/powerpoint/2010/main" val="3054372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9EB6-A14B-9F46-8FBD-3B4420069826}"/>
              </a:ext>
            </a:extLst>
          </p:cNvPr>
          <p:cNvSpPr>
            <a:spLocks noGrp="1"/>
          </p:cNvSpPr>
          <p:nvPr>
            <p:ph type="title"/>
          </p:nvPr>
        </p:nvSpPr>
        <p:spPr/>
        <p:txBody>
          <a:bodyPr/>
          <a:lstStyle/>
          <a:p>
            <a:pPr>
              <a:lnSpc>
                <a:spcPct val="100000"/>
              </a:lnSpc>
            </a:pPr>
            <a:r>
              <a:rPr lang="en-US" sz="4800" dirty="0" smtClean="0"/>
              <a:t>Library Prep</a:t>
            </a:r>
            <a:endParaRPr lang="en-US" sz="4800" dirty="0"/>
          </a:p>
        </p:txBody>
      </p:sp>
      <p:sp>
        <p:nvSpPr>
          <p:cNvPr id="3" name="Footer Placeholder 4">
            <a:extLst>
              <a:ext uri="{FF2B5EF4-FFF2-40B4-BE49-F238E27FC236}">
                <a16:creationId xmlns:a16="http://schemas.microsoft.com/office/drawing/2014/main" id="{553E45C4-80AC-0A4B-82B7-0C5C113E860C}"/>
              </a:ext>
            </a:extLst>
          </p:cNvPr>
          <p:cNvSpPr>
            <a:spLocks noGrp="1"/>
          </p:cNvSpPr>
          <p:nvPr>
            <p:ph type="ftr" sz="quarter" idx="3"/>
          </p:nvPr>
        </p:nvSpPr>
        <p:spPr>
          <a:prstGeom prst="rect">
            <a:avLst/>
          </a:prstGeom>
        </p:spPr>
        <p:txBody>
          <a:bodyPr vert="horz" lIns="45720" tIns="45720" rIns="91440" bIns="45720" rtlCol="0" anchor="ctr"/>
          <a:lstStyle>
            <a:lvl1pPr algn="l">
              <a:defRPr sz="800" b="0"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Confidential – For Internal Use Only</a:t>
            </a:r>
          </a:p>
        </p:txBody>
      </p:sp>
      <p:sp>
        <p:nvSpPr>
          <p:cNvPr id="4" name="Slide Number Placeholder 5">
            <a:extLst>
              <a:ext uri="{FF2B5EF4-FFF2-40B4-BE49-F238E27FC236}">
                <a16:creationId xmlns:a16="http://schemas.microsoft.com/office/drawing/2014/main" id="{8C4089CC-C6A9-3440-A268-14C504435A8A}"/>
              </a:ext>
            </a:extLst>
          </p:cNvPr>
          <p:cNvSpPr>
            <a:spLocks noGrp="1"/>
          </p:cNvSpPr>
          <p:nvPr>
            <p:ph type="sldNum" sz="quarter" idx="4"/>
          </p:nvPr>
        </p:nvSpPr>
        <p:spPr>
          <a:prstGeom prst="rect">
            <a:avLst/>
          </a:prstGeom>
        </p:spPr>
        <p:txBody>
          <a:bodyPr vert="horz" lIns="27432" tIns="45720" rIns="45720" bIns="45720" rtlCol="0" anchor="ctr"/>
          <a:lstStyle>
            <a:lvl1pPr algn="r">
              <a:defRPr sz="8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fld id="{401CF334-2D5C-4859-84A6-CA7E6E43FAEB}" type="slidenum">
              <a:rPr lang="en-US" smtClean="0"/>
              <a:pPr/>
              <a:t>4</a:t>
            </a:fld>
            <a:endParaRPr lang="en-US" dirty="0"/>
          </a:p>
        </p:txBody>
      </p:sp>
    </p:spTree>
    <p:extLst>
      <p:ext uri="{BB962C8B-B14F-4D97-AF65-F5344CB8AC3E}">
        <p14:creationId xmlns:p14="http://schemas.microsoft.com/office/powerpoint/2010/main" val="3528469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Intake QC</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266378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Library Prep Methods</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r>
              <a:rPr lang="en-US" dirty="0" err="1" smtClean="0"/>
              <a:t>PolyA</a:t>
            </a:r>
            <a:endParaRPr lang="en-US" dirty="0"/>
          </a:p>
        </p:txBody>
      </p:sp>
    </p:spTree>
    <p:extLst>
      <p:ext uri="{BB962C8B-B14F-4D97-AF65-F5344CB8AC3E}">
        <p14:creationId xmlns:p14="http://schemas.microsoft.com/office/powerpoint/2010/main" val="3608019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Library Prep Methods</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r>
              <a:rPr lang="en-US" dirty="0" err="1" smtClean="0"/>
              <a:t>rRNA</a:t>
            </a:r>
            <a:r>
              <a:rPr lang="en-US" dirty="0" smtClean="0"/>
              <a:t> depletion</a:t>
            </a:r>
            <a:endParaRPr lang="en-US" dirty="0"/>
          </a:p>
        </p:txBody>
      </p:sp>
    </p:spTree>
    <p:extLst>
      <p:ext uri="{BB962C8B-B14F-4D97-AF65-F5344CB8AC3E}">
        <p14:creationId xmlns:p14="http://schemas.microsoft.com/office/powerpoint/2010/main" val="47892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Library Prep Methods</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r>
              <a:rPr lang="en-US" dirty="0" smtClean="0"/>
              <a:t>Ultra Low</a:t>
            </a:r>
            <a:endParaRPr lang="en-US" dirty="0"/>
          </a:p>
        </p:txBody>
      </p:sp>
    </p:spTree>
    <p:extLst>
      <p:ext uri="{BB962C8B-B14F-4D97-AF65-F5344CB8AC3E}">
        <p14:creationId xmlns:p14="http://schemas.microsoft.com/office/powerpoint/2010/main" val="3740511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A299-0B76-CD49-94F2-77773DE1750C}"/>
              </a:ext>
            </a:extLst>
          </p:cNvPr>
          <p:cNvSpPr>
            <a:spLocks noGrp="1"/>
          </p:cNvSpPr>
          <p:nvPr>
            <p:ph type="title"/>
          </p:nvPr>
        </p:nvSpPr>
        <p:spPr/>
        <p:txBody>
          <a:bodyPr/>
          <a:lstStyle/>
          <a:p>
            <a:r>
              <a:rPr lang="en-US" dirty="0" smtClean="0"/>
              <a:t>Library Prep Methods</a:t>
            </a:r>
            <a:endParaRPr lang="en-US" dirty="0"/>
          </a:p>
        </p:txBody>
      </p:sp>
      <p:sp>
        <p:nvSpPr>
          <p:cNvPr id="3" name="Content Placeholder 2">
            <a:extLst>
              <a:ext uri="{FF2B5EF4-FFF2-40B4-BE49-F238E27FC236}">
                <a16:creationId xmlns:a16="http://schemas.microsoft.com/office/drawing/2014/main" id="{00ECAAFF-11B6-F942-8ADD-577BFD035A0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78F53E-F6E5-CE40-986C-40F6F51DBF4B}"/>
              </a:ext>
            </a:extLst>
          </p:cNvPr>
          <p:cNvSpPr>
            <a:spLocks noGrp="1"/>
          </p:cNvSpPr>
          <p:nvPr>
            <p:ph type="body" sz="quarter" idx="13"/>
          </p:nvPr>
        </p:nvSpPr>
        <p:spPr/>
        <p:txBody>
          <a:bodyPr/>
          <a:lstStyle/>
          <a:p>
            <a:r>
              <a:rPr lang="en-US" dirty="0" smtClean="0"/>
              <a:t>Small RNA</a:t>
            </a:r>
            <a:endParaRPr lang="en-US" dirty="0"/>
          </a:p>
        </p:txBody>
      </p:sp>
    </p:spTree>
    <p:extLst>
      <p:ext uri="{BB962C8B-B14F-4D97-AF65-F5344CB8AC3E}">
        <p14:creationId xmlns:p14="http://schemas.microsoft.com/office/powerpoint/2010/main" val="22289967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Custom 2">
      <a:dk1>
        <a:srgbClr val="000000"/>
      </a:dk1>
      <a:lt1>
        <a:srgbClr val="FFFFFF"/>
      </a:lt1>
      <a:dk2>
        <a:srgbClr val="455F51"/>
      </a:dk2>
      <a:lt2>
        <a:srgbClr val="E2DFCC"/>
      </a:lt2>
      <a:accent1>
        <a:srgbClr val="99CB38"/>
      </a:accent1>
      <a:accent2>
        <a:srgbClr val="63A537"/>
      </a:accent2>
      <a:accent3>
        <a:srgbClr val="912466"/>
      </a:accent3>
      <a:accent4>
        <a:srgbClr val="DD3793"/>
      </a:accent4>
      <a:accent5>
        <a:srgbClr val="4EB3CF"/>
      </a:accent5>
      <a:accent6>
        <a:srgbClr val="066E9F"/>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2557</TotalTime>
  <Words>697</Words>
  <Application>Microsoft Office PowerPoint</Application>
  <PresentationFormat>Widescreen</PresentationFormat>
  <Paragraphs>126</Paragraphs>
  <Slides>28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Courier New</vt:lpstr>
      <vt:lpstr>Palatino Linotype</vt:lpstr>
      <vt:lpstr>Verdana</vt:lpstr>
      <vt:lpstr>Seashore design template</vt:lpstr>
      <vt:lpstr>RNA Sequencing</vt:lpstr>
      <vt:lpstr>Our Journey Today</vt:lpstr>
      <vt:lpstr>Recap</vt:lpstr>
      <vt:lpstr>Library Prep</vt:lpstr>
      <vt:lpstr>Intake QC</vt:lpstr>
      <vt:lpstr>Library Prep Methods</vt:lpstr>
      <vt:lpstr>Library Prep Methods</vt:lpstr>
      <vt:lpstr>Library Prep Methods</vt:lpstr>
      <vt:lpstr>Library Prep Methods</vt:lpstr>
      <vt:lpstr>Library QC</vt:lpstr>
      <vt:lpstr>Analysis Steps</vt:lpstr>
      <vt:lpstr>During Sequencing QC</vt:lpstr>
      <vt:lpstr>Post-Sequencing QC</vt:lpstr>
      <vt:lpstr>Fastq format</vt:lpstr>
      <vt:lpstr>FASTQC</vt:lpstr>
      <vt:lpstr>Mapping/Alignment</vt:lpstr>
      <vt:lpstr>PowerPoint Presentation</vt:lpstr>
      <vt:lpstr>Alignment</vt:lpstr>
      <vt:lpstr>Mapping</vt:lpstr>
      <vt:lpstr>Mapping/Alignment QC</vt:lpstr>
      <vt:lpstr>Differential Gene Expression</vt:lpstr>
      <vt:lpstr>Differential Gene Expression</vt:lpstr>
      <vt:lpstr>Tertiary Steps</vt:lpstr>
      <vt:lpstr>Pathway Analysis</vt:lpstr>
      <vt:lpstr>PowerPoint Presentation</vt:lpstr>
      <vt:lpstr>De novo transcriptome</vt:lpstr>
      <vt:lpstr>Splice Variants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Kelly Hurley</dc:creator>
  <cp:lastModifiedBy>Lemenze, Alexander</cp:lastModifiedBy>
  <cp:revision>116</cp:revision>
  <dcterms:created xsi:type="dcterms:W3CDTF">2019-01-19T02:55:14Z</dcterms:created>
  <dcterms:modified xsi:type="dcterms:W3CDTF">2020-04-06T03:18:48Z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