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61"/>
  </p:notesMasterIdLst>
  <p:handoutMasterIdLst>
    <p:handoutMasterId r:id="rId62"/>
  </p:handoutMasterIdLst>
  <p:sldIdLst>
    <p:sldId id="266" r:id="rId2"/>
    <p:sldId id="271" r:id="rId3"/>
    <p:sldId id="278" r:id="rId4"/>
    <p:sldId id="371" r:id="rId5"/>
    <p:sldId id="372" r:id="rId6"/>
    <p:sldId id="375" r:id="rId7"/>
    <p:sldId id="376" r:id="rId8"/>
    <p:sldId id="377" r:id="rId9"/>
    <p:sldId id="370" r:id="rId10"/>
    <p:sldId id="378" r:id="rId11"/>
    <p:sldId id="291" r:id="rId12"/>
    <p:sldId id="293" r:id="rId13"/>
    <p:sldId id="294" r:id="rId14"/>
    <p:sldId id="295" r:id="rId15"/>
    <p:sldId id="402" r:id="rId16"/>
    <p:sldId id="405" r:id="rId17"/>
    <p:sldId id="299" r:id="rId18"/>
    <p:sldId id="403" r:id="rId19"/>
    <p:sldId id="404" r:id="rId20"/>
    <p:sldId id="453" r:id="rId21"/>
    <p:sldId id="458" r:id="rId22"/>
    <p:sldId id="459"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60"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326" r:id="rId59"/>
    <p:sldId id="277" r:id="rId60"/>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82" d="100"/>
          <a:sy n="82" d="100"/>
        </p:scale>
        <p:origin x="-442" y="-1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The Cascading Order &amp; internal priorities</a:t>
            </a:r>
          </a:p>
          <a:p>
            <a:r>
              <a:rPr lang="en-CA" dirty="0" smtClean="0"/>
              <a:t>http://monc.se/kitchen/38/cascading-order-and-inheritance-in-css</a:t>
            </a:r>
          </a:p>
          <a:p>
            <a:endParaRPr lang="en-CA" dirty="0" smtClean="0"/>
          </a:p>
          <a:p>
            <a:r>
              <a:rPr lang="en-CA" dirty="0" smtClean="0"/>
              <a:t>My </a:t>
            </a:r>
            <a:r>
              <a:rPr lang="en-CA" dirty="0" err="1" smtClean="0"/>
              <a:t>simplely</a:t>
            </a:r>
            <a:r>
              <a:rPr lang="en-CA" dirty="0" smtClean="0"/>
              <a:t> say:</a:t>
            </a:r>
            <a:r>
              <a:rPr lang="en-CA" baseline="0" dirty="0" smtClean="0"/>
              <a:t> more </a:t>
            </a:r>
            <a:r>
              <a:rPr lang="en-CA" baseline="0" dirty="0" err="1" smtClean="0"/>
              <a:t>spicific</a:t>
            </a:r>
            <a:r>
              <a:rPr lang="en-CA" baseline="0" dirty="0" smtClean="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endParaRPr lang="en-US" altLang="en-US" smtClean="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53</a:t>
            </a:fld>
            <a:endParaRPr lang="en-CA" altLang="en-US" sz="120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don’t use @import</a:t>
            </a:r>
          </a:p>
          <a:p>
            <a:r>
              <a:rPr lang="en-US" dirty="0" smtClean="0"/>
              <a:t>April 9, 2009 12:32 am </a:t>
            </a:r>
          </a:p>
          <a:p>
            <a:r>
              <a:rPr lang="en-US" dirty="0" smtClean="0"/>
              <a:t>In Chapter 5 of </a:t>
            </a:r>
            <a:r>
              <a:rPr lang="en-US" i="1" dirty="0" smtClean="0">
                <a:hlinkClick r:id="rId3"/>
              </a:rPr>
              <a:t>High Performance Web Sites</a:t>
            </a:r>
            <a:r>
              <a:rPr lang="en-US" dirty="0" smtClean="0"/>
              <a:t>, I briefly mention that @import has a negative impact on web page performance. I dug into this deeper for my talk at </a:t>
            </a:r>
            <a:r>
              <a:rPr lang="en-US" dirty="0" smtClean="0">
                <a:hlinkClick r:id="rId4"/>
              </a:rPr>
              <a:t>Web 2.0 Expo</a:t>
            </a:r>
            <a:r>
              <a:rPr lang="en-US" dirty="0" smtClean="0"/>
              <a:t>, creating several test pages and HTTP waterfall charts, all shown below. The </a:t>
            </a:r>
            <a:r>
              <a:rPr lang="en-US" dirty="0" err="1" smtClean="0"/>
              <a:t>bottomline</a:t>
            </a:r>
            <a:r>
              <a:rPr lang="en-US" dirty="0" smtClean="0"/>
              <a:t> is: use LINK instead of @import if you want </a:t>
            </a:r>
            <a:r>
              <a:rPr lang="en-US" dirty="0" err="1" smtClean="0"/>
              <a:t>stylesheets</a:t>
            </a:r>
            <a:r>
              <a:rPr lang="en-US" dirty="0" smtClean="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i="1" dirty="0" smtClean="0"/>
              <a:t>http://reference.sitepoint.com/css/specificity</a:t>
            </a:r>
          </a:p>
          <a:p>
            <a:r>
              <a:rPr lang="en-US" i="1" dirty="0" smtClean="0"/>
              <a:t>Specificity</a:t>
            </a:r>
            <a:r>
              <a:rPr lang="en-US" dirty="0" smtClean="0"/>
              <a:t> is a mechanism within the CSS cascade that aids conflict resolution. The concept of specificity states that when two or more declarations that apply to the same element, and set the same property, have the same </a:t>
            </a:r>
            <a:r>
              <a:rPr lang="en-US" dirty="0" smtClean="0">
                <a:hlinkClick r:id="rId3"/>
              </a:rPr>
              <a:t>importance and origin</a:t>
            </a:r>
            <a:r>
              <a:rPr lang="en-US" dirty="0" smtClean="0"/>
              <a:t>, the declaration with the most specific selector will take precedence.</a:t>
            </a:r>
          </a:p>
          <a:p>
            <a:endParaRPr lang="en-US" dirty="0" smtClean="0"/>
          </a:p>
          <a:p>
            <a:r>
              <a:rPr lang="en-US" b="1" dirty="0" smtClean="0"/>
              <a:t>Calculating Specificity</a:t>
            </a:r>
          </a:p>
          <a:p>
            <a:r>
              <a:rPr lang="en-US" dirty="0" smtClean="0"/>
              <a:t>Here’s a simplified description of the process by which the specificity of the selectors of two or more declarations is compared:</a:t>
            </a:r>
          </a:p>
          <a:p>
            <a:r>
              <a:rPr lang="en-US" dirty="0" smtClean="0"/>
              <a:t>If one declaration is from a style attribute, rather than a rule with a selector (an inline style), it has the highest specificity. If none of the declarations are inline, proceed to step two.</a:t>
            </a:r>
          </a:p>
          <a:p>
            <a:r>
              <a:rPr lang="en-US" dirty="0" smtClean="0"/>
              <a:t>Count the </a:t>
            </a:r>
            <a:r>
              <a:rPr lang="en-US" dirty="0" smtClean="0">
                <a:hlinkClick r:id="rId4" tooltip="matches an element with a specific id attribute value"/>
              </a:rPr>
              <a:t>ID selectors</a:t>
            </a:r>
            <a:r>
              <a:rPr lang="en-US" dirty="0" smtClean="0"/>
              <a:t>. The declaration with the highest count has the highest specificity. If two or more have the same number of ID selectors, or they all have zero ID selectors, proceed to step three.</a:t>
            </a:r>
          </a:p>
          <a:p>
            <a:r>
              <a:rPr lang="en-US" dirty="0" smtClean="0"/>
              <a:t>Count the </a:t>
            </a:r>
            <a:r>
              <a:rPr lang="en-US" dirty="0" smtClean="0">
                <a:hlinkClick r:id="rId5" tooltip="selects elements with a specified class attribute value"/>
              </a:rPr>
              <a:t>class selectors</a:t>
            </a:r>
            <a:r>
              <a:rPr lang="en-US" dirty="0" smtClean="0"/>
              <a:t> (for example, .test), </a:t>
            </a:r>
            <a:r>
              <a:rPr lang="en-US" dirty="0" smtClean="0">
                <a:hlinkClick r:id="rId6" tooltip="selects elements based on attribute values"/>
              </a:rPr>
              <a:t>attribute selectors</a:t>
            </a:r>
            <a:r>
              <a:rPr lang="en-US" dirty="0" smtClean="0"/>
              <a:t> (for example, [type="submit"]), and </a:t>
            </a:r>
            <a:r>
              <a:rPr lang="en-US" dirty="0" smtClean="0">
                <a:hlinkClick r:id="rId7"/>
              </a:rPr>
              <a:t>pseudo-classes</a:t>
            </a:r>
            <a:r>
              <a:rPr lang="en-US" dirty="0" smtClean="0"/>
              <a:t> (for example, :hover). The declaration with the highest total has the highest specificity. If two or more have the same total, or they all have totals of zero, proceed to step four.</a:t>
            </a:r>
          </a:p>
          <a:p>
            <a:r>
              <a:rPr lang="en-US" dirty="0" smtClean="0"/>
              <a:t>Count the </a:t>
            </a:r>
            <a:r>
              <a:rPr lang="en-US" dirty="0" smtClean="0">
                <a:hlinkClick r:id="rId8" tooltip="matches elements with the specified element type name"/>
              </a:rPr>
              <a:t>element type selectors</a:t>
            </a:r>
            <a:r>
              <a:rPr lang="en-US" dirty="0" smtClean="0"/>
              <a:t> (for example div) and </a:t>
            </a:r>
            <a:r>
              <a:rPr lang="en-US" dirty="0" smtClean="0">
                <a:hlinkClick r:id="rId9"/>
              </a:rPr>
              <a:t>pseudo-elements</a:t>
            </a:r>
            <a:r>
              <a:rPr lang="en-US" dirty="0" smtClean="0"/>
              <a:t> (for example, :first-letter). The declaration with the highest total has the highest specificity.</a:t>
            </a:r>
          </a:p>
          <a:p>
            <a:r>
              <a:rPr lang="en-US" dirty="0" smtClean="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CSS Selectors</a:t>
            </a:r>
          </a:p>
          <a:p>
            <a:r>
              <a:rPr lang="en-US" dirty="0" smtClean="0"/>
              <a:t>A selector is a pattern;</a:t>
            </a:r>
          </a:p>
          <a:p>
            <a:r>
              <a:rPr lang="en-US" dirty="0" smtClean="0"/>
              <a:t>it’s the part of a CSS rule that matches a set of elements in an HTML or XML document. </a:t>
            </a:r>
          </a:p>
          <a:p>
            <a:endParaRPr lang="en-US" dirty="0" smtClean="0"/>
          </a:p>
          <a:p>
            <a:r>
              <a:rPr lang="en-US" dirty="0" smtClean="0"/>
              <a:t>The declarations that appear in the block that follows the selector are applied to all elements that match this pattern, unless they’re overridden by another rule in the </a:t>
            </a:r>
            <a:r>
              <a:rPr lang="en-US" dirty="0" smtClean="0">
                <a:hlinkClick r:id="rId3"/>
              </a:rPr>
              <a:t>cascade</a:t>
            </a:r>
            <a:r>
              <a:rPr lang="en-US" dirty="0" smtClean="0"/>
              <a:t>.</a:t>
            </a:r>
          </a:p>
          <a:p>
            <a:r>
              <a:rPr lang="en-US" dirty="0" smtClean="0"/>
              <a:t>As is discussed briefly in </a:t>
            </a:r>
            <a:r>
              <a:rPr lang="en-US" dirty="0" smtClean="0">
                <a:hlinkClick r:id="rId4"/>
              </a:rPr>
              <a:t>Selectors</a:t>
            </a:r>
            <a:r>
              <a:rPr lang="en-US" dirty="0" smtClean="0"/>
              <a:t>, a selector can contain a chain of one or more simple selectors separated by </a:t>
            </a:r>
            <a:r>
              <a:rPr lang="en-US" dirty="0" err="1" smtClean="0"/>
              <a:t>combinators</a:t>
            </a:r>
            <a:r>
              <a:rPr lang="en-US" dirty="0" smtClean="0"/>
              <a:t>. A </a:t>
            </a:r>
            <a:r>
              <a:rPr lang="en-US" dirty="0" smtClean="0">
                <a:hlinkClick r:id="rId5"/>
              </a:rPr>
              <a:t>pseudo-element</a:t>
            </a:r>
            <a:r>
              <a:rPr lang="en-US" dirty="0" smtClean="0"/>
              <a:t>—for example, :first-line—can also be included after the last simple selector in the chain.</a:t>
            </a:r>
          </a:p>
          <a:p>
            <a:r>
              <a:rPr lang="en-US" dirty="0" smtClean="0"/>
              <a:t>A simple selector contains either an </a:t>
            </a:r>
            <a:r>
              <a:rPr lang="en-US" dirty="0" smtClean="0">
                <a:hlinkClick r:id="rId6" tooltip="matches elements with the specified element type name"/>
              </a:rPr>
              <a:t>element type selector</a:t>
            </a:r>
            <a:r>
              <a:rPr lang="en-US" dirty="0" smtClean="0"/>
              <a:t>, such as h1, or the </a:t>
            </a:r>
            <a:r>
              <a:rPr lang="en-US" dirty="0" smtClean="0">
                <a:hlinkClick r:id="rId7" tooltip="matches any element type"/>
              </a:rPr>
              <a:t>universal selector</a:t>
            </a:r>
            <a:r>
              <a:rPr lang="en-US" dirty="0" smtClean="0"/>
              <a:t>, *. The universal selector can be considered to be implied (and can therefore be omitted) if it isn’t the only component of the simple selector.</a:t>
            </a:r>
          </a:p>
          <a:p>
            <a:r>
              <a:rPr lang="en-US" dirty="0" smtClean="0"/>
              <a:t>A simple selector can also contain </a:t>
            </a:r>
            <a:r>
              <a:rPr lang="en-US" dirty="0" smtClean="0">
                <a:hlinkClick r:id="rId8" tooltip="selects elements with a specified class attribute value"/>
              </a:rPr>
              <a:t>class selectors</a:t>
            </a:r>
            <a:r>
              <a:rPr lang="en-US" dirty="0" smtClean="0"/>
              <a:t>—for example, .warning, </a:t>
            </a:r>
            <a:r>
              <a:rPr lang="en-US" dirty="0" smtClean="0">
                <a:hlinkClick r:id="rId9" tooltip="matches an element with a specific id attribute value"/>
              </a:rPr>
              <a:t>ID selectors</a:t>
            </a:r>
            <a:r>
              <a:rPr lang="en-US" dirty="0" smtClean="0"/>
              <a:t>—for example, #menu, </a:t>
            </a:r>
            <a:r>
              <a:rPr lang="en-US" dirty="0" smtClean="0">
                <a:hlinkClick r:id="rId10" tooltip="selects elements based on attribute values"/>
              </a:rPr>
              <a:t>attribute selectors</a:t>
            </a:r>
            <a:r>
              <a:rPr lang="en-US" dirty="0" smtClean="0"/>
              <a:t>—for example, [type="submit"], and </a:t>
            </a:r>
            <a:r>
              <a:rPr lang="en-US" dirty="0" smtClean="0">
                <a:hlinkClick r:id="rId11"/>
              </a:rPr>
              <a:t>pseudo-classes</a:t>
            </a:r>
            <a:r>
              <a:rPr lang="en-US" dirty="0" smtClean="0"/>
              <a:t>—for example, :hover. These act like modifiers on a type selector (or the universal selector), and qualify the selector, as if to say “but only if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type selector like the above </a:t>
            </a:r>
            <a:r>
              <a:rPr lang="en-US" dirty="0" err="1" smtClean="0"/>
              <a:t>ul</a:t>
            </a:r>
            <a:r>
              <a:rPr lang="en-US" dirty="0" smtClean="0"/>
              <a:t> matches all the elements within an HTML or XML document that are marked up as follows:</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3schools.com/html/" TargetMode="External"/><Relationship Id="rId2" Type="http://schemas.openxmlformats.org/officeDocument/2006/relationships/hyperlink" Target="https://scs.senecac.on.ca/~wei.song/int222/code/html/imageMap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int222/code/html/html5figure-2.html" TargetMode="External"/><Relationship Id="rId2" Type="http://schemas.openxmlformats.org/officeDocument/2006/relationships/hyperlink" Target="https://scs.senecac.on.ca/~wei.song/int222/code/html/html5figure-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s.senecac.on.ca/~wei.song/int222/code/html/html5_audio.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s.senecac.on.ca/~wei.song/int222/code/html/html5_vide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Ogg" TargetMode="External"/><Relationship Id="rId2" Type="http://schemas.openxmlformats.org/officeDocument/2006/relationships/hyperlink" Target="http://en.wikipedia.org/wiki/Mp3" TargetMode="External"/><Relationship Id="rId1" Type="http://schemas.openxmlformats.org/officeDocument/2006/relationships/slideLayout" Target="../slideLayouts/slideLayout2.xml"/><Relationship Id="rId5" Type="http://schemas.openxmlformats.org/officeDocument/2006/relationships/hyperlink" Target="http://en.wikipedia.org/wiki/WebM" TargetMode="External"/><Relationship Id="rId4" Type="http://schemas.openxmlformats.org/officeDocument/2006/relationships/hyperlink" Target="http://en.wikipedia.org/wiki/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www.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int222/code/lecture5/introCSS/consistency-normalize.html" TargetMode="External"/><Relationship Id="rId5" Type="http://schemas.openxmlformats.org/officeDocument/2006/relationships/hyperlink" Target="https://scs.senecac.on.ca/~wei.song/int222/code/lecture5/introCSS/consistency-reset.html" TargetMode="External"/><Relationship Id="rId4" Type="http://schemas.openxmlformats.org/officeDocument/2006/relationships/hyperlink" Target="https://scs.senecac.on.ca/~wei.song/int222/code/lecture5/introCSS/consistency-default.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s.senecac.on.ca/~wei.song/int222/code/lecture5/imag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int222/code/lecture5/introCSS/css_internal_inlin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cs.senecac.on.ca/~wei.song/int222/code/lecture5/introCSS/css_selector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scs.senecac.on.ca/~wei.song/int222/code/html/tags-table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cs.senecac.on.ca/~wei.song/int222/code/lecture5/introCSS/font-units.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icml.org/jemimap/style/color/wheel.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cs.senecac.on.ca/~wei.song/int222/code/lecture5/introCSS/bg.css" TargetMode="External"/><Relationship Id="rId2" Type="http://schemas.openxmlformats.org/officeDocument/2006/relationships/hyperlink" Target="https://scs.senecac.on.ca/~wei.song/int222/code/lecture5/introCSS/bg.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scs.senecac.on.ca/~wei.song/int222/code/lecture5/introCSS/bg_new.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scs.senecac.on.ca/~wei.song/int222/code/lecture5/introCSS/bg_new_100.html"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scs.senecac.on.ca/~wei.song/int222/code/lecture5/introCSS/bg_new_origin.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mozilla.org/en-US/docs/tag/Multimedia" TargetMode="External"/><Relationship Id="rId2" Type="http://schemas.openxmlformats.org/officeDocument/2006/relationships/hyperlink" Target="https://developer.mozilla.org/en/docs/Web/HTML/Element" TargetMode="External"/><Relationship Id="rId1" Type="http://schemas.openxmlformats.org/officeDocument/2006/relationships/slideLayout" Target="../slideLayouts/slideLayout2.xml"/><Relationship Id="rId6" Type="http://schemas.openxmlformats.org/officeDocument/2006/relationships/hyperlink" Target="http://reference.sitepoint.com/css/propertyref" TargetMode="External"/><Relationship Id="rId5" Type="http://schemas.openxmlformats.org/officeDocument/2006/relationships/hyperlink" Target="http://reference.sitepoint.com/css/selectorref" TargetMode="External"/><Relationship Id="rId4" Type="http://schemas.openxmlformats.org/officeDocument/2006/relationships/hyperlink" Target="http://reference.sitepoint.com/cs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cs.senecac.on.ca/~wei.song/int222/code/html/tags-tables-col-rowspa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cs.senecac.on.ca/~wei.song/int222/code/html/tags-tables-sec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s.senecac.on.ca/~wei.song/int222/code/lecture5/image.html" TargetMode="External"/><Relationship Id="rId2" Type="http://schemas.openxmlformats.org/officeDocument/2006/relationships/hyperlink" Target="https://scs.senecac.on.ca/~wei.song/int222/code/html/im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5: More on HTML &amp; </a:t>
            </a:r>
            <a:r>
              <a:rPr lang="en-US" dirty="0" smtClean="0">
                <a:effectLst>
                  <a:outerShdw blurRad="38100" dist="38100" dir="2700000" algn="tl">
                    <a:srgbClr val="000000">
                      <a:alpha val="43137"/>
                    </a:srgbClr>
                  </a:outerShdw>
                </a:effectLst>
                <a:latin typeface="Tahoma (Body)"/>
              </a:rPr>
              <a:t>Introduction to CSS</a:t>
            </a:r>
            <a:endParaRPr lang="en-CA"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Image Link and Image Map</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600200"/>
            <a:ext cx="8518848" cy="4498975"/>
          </a:xfrm>
        </p:spPr>
        <p:txBody>
          <a:bodyPr/>
          <a:lstStyle/>
          <a:p>
            <a:pPr>
              <a:buFont typeface="Wingdings" panose="05000000000000000000" pitchFamily="2" charset="2"/>
              <a:buChar char="Ø"/>
            </a:pPr>
            <a:r>
              <a:rPr lang="en-CA" sz="2800" dirty="0" smtClean="0"/>
              <a:t>Image link</a:t>
            </a:r>
          </a:p>
          <a:p>
            <a:pPr marL="457200" lvl="1" indent="0">
              <a:buNone/>
            </a:pPr>
            <a:r>
              <a:rPr lang="en-CA" sz="2200" dirty="0" smtClean="0"/>
              <a:t>&lt;</a:t>
            </a:r>
            <a:r>
              <a:rPr lang="en-CA" sz="2200" dirty="0">
                <a:solidFill>
                  <a:srgbClr val="0000CC"/>
                </a:solidFill>
                <a:effectLst>
                  <a:outerShdw blurRad="38100" dist="38100" dir="2700000" algn="tl">
                    <a:srgbClr val="000000">
                      <a:alpha val="43137"/>
                    </a:srgbClr>
                  </a:outerShdw>
                </a:effectLst>
              </a:rPr>
              <a:t>a</a:t>
            </a:r>
            <a:r>
              <a:rPr lang="en-CA" sz="2200" dirty="0"/>
              <a:t> </a:t>
            </a:r>
            <a:r>
              <a:rPr lang="en-CA" sz="2200" dirty="0" err="1"/>
              <a:t>href</a:t>
            </a:r>
            <a:r>
              <a:rPr lang="en-CA" sz="2200" dirty="0"/>
              <a:t>="http://www.senecacollege.ca</a:t>
            </a:r>
            <a:r>
              <a:rPr lang="en-CA" sz="2200" dirty="0" smtClean="0"/>
              <a:t>/"&gt; </a:t>
            </a:r>
            <a:endParaRPr lang="en-CA" sz="2200" dirty="0"/>
          </a:p>
          <a:p>
            <a:pPr marL="457200" lvl="1" indent="0">
              <a:buNone/>
            </a:pPr>
            <a:r>
              <a:rPr lang="en-CA" sz="2200" dirty="0" smtClean="0"/>
              <a:t>  &lt;</a:t>
            </a:r>
            <a:r>
              <a:rPr lang="en-CA" sz="2200" dirty="0" err="1">
                <a:solidFill>
                  <a:srgbClr val="0000CC"/>
                </a:solidFill>
                <a:effectLst>
                  <a:outerShdw blurRad="38100" dist="38100" dir="2700000" algn="tl">
                    <a:srgbClr val="000000">
                      <a:alpha val="43137"/>
                    </a:srgbClr>
                  </a:outerShdw>
                </a:effectLst>
              </a:rPr>
              <a:t>img</a:t>
            </a:r>
            <a:r>
              <a:rPr lang="en-CA" sz="2200" dirty="0">
                <a:solidFill>
                  <a:srgbClr val="0000CC"/>
                </a:solidFill>
                <a:effectLst>
                  <a:outerShdw blurRad="38100" dist="38100" dir="2700000" algn="tl">
                    <a:srgbClr val="000000">
                      <a:alpha val="43137"/>
                    </a:srgbClr>
                  </a:outerShdw>
                </a:effectLst>
              </a:rPr>
              <a:t> </a:t>
            </a:r>
            <a:r>
              <a:rPr lang="en-CA" sz="2200" dirty="0" err="1"/>
              <a:t>src</a:t>
            </a:r>
            <a:r>
              <a:rPr lang="en-CA" sz="2200" dirty="0"/>
              <a:t>="http://www.senecacollege.ca/images/logo.png" </a:t>
            </a:r>
            <a:r>
              <a:rPr lang="en-CA" sz="2200" dirty="0" smtClean="0"/>
              <a:t>        </a:t>
            </a:r>
          </a:p>
          <a:p>
            <a:pPr marL="457200" lvl="1" indent="0">
              <a:buNone/>
            </a:pPr>
            <a:r>
              <a:rPr lang="en-CA" sz="2200" dirty="0"/>
              <a:t> </a:t>
            </a:r>
            <a:r>
              <a:rPr lang="en-CA" sz="2200" dirty="0" smtClean="0"/>
              <a:t>         alt</a:t>
            </a:r>
            <a:r>
              <a:rPr lang="en-CA" sz="2200" dirty="0"/>
              <a:t>="Seneca College</a:t>
            </a:r>
            <a:r>
              <a:rPr lang="en-CA" sz="2200" dirty="0" smtClean="0"/>
              <a:t>"/&gt;</a:t>
            </a:r>
            <a:endParaRPr lang="en-CA" sz="2200" dirty="0"/>
          </a:p>
          <a:p>
            <a:pPr marL="457200" lvl="1" indent="0">
              <a:buNone/>
            </a:pPr>
            <a:r>
              <a:rPr lang="en-CA" sz="2200" dirty="0" smtClean="0"/>
              <a:t>&lt;</a:t>
            </a:r>
            <a:r>
              <a:rPr lang="en-CA" sz="2200" dirty="0" smtClean="0">
                <a:solidFill>
                  <a:srgbClr val="0000CC"/>
                </a:solidFill>
                <a:effectLst>
                  <a:outerShdw blurRad="38100" dist="38100" dir="2700000" algn="tl">
                    <a:srgbClr val="000000">
                      <a:alpha val="43137"/>
                    </a:srgbClr>
                  </a:outerShdw>
                </a:effectLst>
              </a:rPr>
              <a:t>/</a:t>
            </a:r>
            <a:r>
              <a:rPr lang="en-CA" sz="2200" dirty="0">
                <a:solidFill>
                  <a:srgbClr val="0000CC"/>
                </a:solidFill>
                <a:effectLst>
                  <a:outerShdw blurRad="38100" dist="38100" dir="2700000" algn="tl">
                    <a:srgbClr val="000000">
                      <a:alpha val="43137"/>
                    </a:srgbClr>
                  </a:outerShdw>
                </a:effectLst>
              </a:rPr>
              <a:t>a</a:t>
            </a:r>
            <a:r>
              <a:rPr lang="en-CA" sz="2200" dirty="0"/>
              <a:t>&gt;</a:t>
            </a:r>
          </a:p>
          <a:p>
            <a:pPr>
              <a:buFont typeface="Wingdings" panose="05000000000000000000" pitchFamily="2" charset="2"/>
              <a:buChar char="Ø"/>
            </a:pPr>
            <a:r>
              <a:rPr lang="en-CA" sz="2800" dirty="0" smtClean="0"/>
              <a:t>Image map</a:t>
            </a:r>
          </a:p>
          <a:p>
            <a:pPr lvl="1"/>
            <a:r>
              <a:rPr lang="en-CA" sz="2400" dirty="0" smtClean="0"/>
              <a:t>Define clickable </a:t>
            </a:r>
            <a:r>
              <a:rPr lang="en-CA" sz="2400" dirty="0"/>
              <a:t>areas on an image</a:t>
            </a:r>
            <a:r>
              <a:rPr lang="en-CA" sz="2400" dirty="0" smtClean="0"/>
              <a:t>.</a:t>
            </a:r>
          </a:p>
          <a:p>
            <a:pPr lvl="1"/>
            <a:r>
              <a:rPr lang="en-CA" sz="2400" dirty="0" smtClean="0"/>
              <a:t>Click on the clickable areas will activate different hyperlinks.</a:t>
            </a:r>
            <a:endParaRPr lang="en-CA" sz="2400" dirty="0"/>
          </a:p>
          <a:p>
            <a:pPr lvl="1"/>
            <a:r>
              <a:rPr lang="en-CA" sz="2400" dirty="0" smtClean="0"/>
              <a:t>&lt;</a:t>
            </a:r>
            <a:r>
              <a:rPr lang="en-CA" sz="2400" dirty="0" smtClean="0">
                <a:solidFill>
                  <a:srgbClr val="0000CC"/>
                </a:solidFill>
                <a:effectLst>
                  <a:outerShdw blurRad="38100" dist="38100" dir="2700000" algn="tl">
                    <a:srgbClr val="000000">
                      <a:alpha val="43137"/>
                    </a:srgbClr>
                  </a:outerShdw>
                </a:effectLst>
              </a:rPr>
              <a:t>map</a:t>
            </a:r>
            <a:r>
              <a:rPr lang="en-CA" sz="2400" dirty="0" smtClean="0"/>
              <a:t>&gt; and &lt;</a:t>
            </a:r>
            <a:r>
              <a:rPr lang="en-CA" sz="2400" dirty="0" smtClean="0">
                <a:solidFill>
                  <a:srgbClr val="0000CC"/>
                </a:solidFill>
                <a:effectLst>
                  <a:outerShdw blurRad="38100" dist="38100" dir="2700000" algn="tl">
                    <a:srgbClr val="000000">
                      <a:alpha val="43137"/>
                    </a:srgbClr>
                  </a:outerShdw>
                </a:effectLst>
              </a:rPr>
              <a:t>area</a:t>
            </a:r>
            <a:r>
              <a:rPr lang="en-CA" sz="2400" dirty="0" smtClean="0"/>
              <a:t>&gt; tags are used to define an image map.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dirty="0"/>
          </a:p>
        </p:txBody>
      </p:sp>
    </p:spTree>
    <p:extLst>
      <p:ext uri="{BB962C8B-B14F-4D97-AF65-F5344CB8AC3E}">
        <p14:creationId xmlns:p14="http://schemas.microsoft.com/office/powerpoint/2010/main" val="19925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Image Map Example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484784"/>
            <a:ext cx="8540750" cy="4642991"/>
          </a:xfrm>
        </p:spPr>
        <p:txBody>
          <a:bodyPr/>
          <a:lstStyle/>
          <a:p>
            <a:pPr>
              <a:buFont typeface="Wingdings" panose="05000000000000000000" pitchFamily="2" charset="2"/>
              <a:buChar char="Ø"/>
            </a:pPr>
            <a:endParaRPr lang="en-CA" sz="2800" dirty="0" smtClean="0"/>
          </a:p>
          <a:p>
            <a:pPr>
              <a:buFont typeface="Wingdings" panose="05000000000000000000" pitchFamily="2" charset="2"/>
              <a:buChar char="Ø"/>
            </a:pP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endParaRPr lang="en-CA" sz="1400" dirty="0" smtClean="0">
              <a:hlinkClick r:id="rId2"/>
            </a:endParaRPr>
          </a:p>
          <a:p>
            <a:pPr>
              <a:buFont typeface="Wingdings" panose="05000000000000000000" pitchFamily="2" charset="2"/>
              <a:buChar char="q"/>
            </a:pPr>
            <a:r>
              <a:rPr lang="en-CA" sz="2400" dirty="0" smtClean="0">
                <a:hlinkClick r:id="rId2"/>
              </a:rPr>
              <a:t>imageMaps.html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3465828003"/>
              </p:ext>
            </p:extLst>
          </p:nvPr>
        </p:nvGraphicFramePr>
        <p:xfrm>
          <a:off x="899592" y="1268760"/>
          <a:ext cx="7272808" cy="4469701"/>
        </p:xfrm>
        <a:graphic>
          <a:graphicData uri="http://schemas.openxmlformats.org/drawingml/2006/table">
            <a:tbl>
              <a:tblPr firstRow="1" bandRow="1">
                <a:tableStyleId>{5C22544A-7EE6-4342-B048-85BDC9FD1C3A}</a:tableStyleId>
              </a:tblPr>
              <a:tblGrid>
                <a:gridCol w="7272808"/>
              </a:tblGrid>
              <a:tr h="4469701">
                <a:tc>
                  <a:txBody>
                    <a:bodyPr/>
                    <a:lstStyle/>
                    <a:p>
                      <a:pPr>
                        <a:lnSpc>
                          <a:spcPct val="114000"/>
                        </a:lnSpc>
                        <a:spcBef>
                          <a:spcPts val="600"/>
                        </a:spcBef>
                      </a:pPr>
                      <a:r>
                        <a:rPr lang="en-CA" sz="2000" b="0" dirty="0" smtClean="0">
                          <a:solidFill>
                            <a:schemeClr val="tx1"/>
                          </a:solidFill>
                        </a:rPr>
                        <a:t>&lt;</a:t>
                      </a:r>
                      <a:r>
                        <a:rPr lang="en-CA" sz="2000" b="0" dirty="0" err="1" smtClean="0">
                          <a:solidFill>
                            <a:schemeClr val="tx1"/>
                          </a:solidFill>
                        </a:rPr>
                        <a:t>img</a:t>
                      </a:r>
                      <a:r>
                        <a:rPr lang="en-CA" sz="2000" b="0" dirty="0" smtClean="0">
                          <a:solidFill>
                            <a:schemeClr val="tx1"/>
                          </a:solidFill>
                        </a:rPr>
                        <a:t> </a:t>
                      </a:r>
                      <a:r>
                        <a:rPr lang="en-CA" sz="2000" b="0" dirty="0" err="1" smtClean="0">
                          <a:solidFill>
                            <a:schemeClr val="tx1"/>
                          </a:solidFill>
                        </a:rPr>
                        <a:t>src</a:t>
                      </a:r>
                      <a:r>
                        <a:rPr lang="en-CA" sz="2000" b="0" dirty="0" smtClean="0">
                          <a:solidFill>
                            <a:schemeClr val="tx1"/>
                          </a:solidFill>
                        </a:rPr>
                        <a:t>="usemap.png" alt="</a:t>
                      </a:r>
                      <a:r>
                        <a:rPr lang="en-CA" sz="2000" b="0" dirty="0" err="1" smtClean="0">
                          <a:solidFill>
                            <a:schemeClr val="tx1"/>
                          </a:solidFill>
                        </a:rPr>
                        <a:t>usemap</a:t>
                      </a:r>
                      <a:r>
                        <a:rPr lang="en-CA" sz="2000" b="0" dirty="0" smtClean="0">
                          <a:solidFill>
                            <a:schemeClr val="tx1"/>
                          </a:solidFill>
                        </a:rPr>
                        <a:t>" </a:t>
                      </a:r>
                      <a:r>
                        <a:rPr lang="en-CA" sz="2000" b="0" dirty="0" err="1" smtClean="0">
                          <a:solidFill>
                            <a:srgbClr val="FF0000"/>
                          </a:solidFill>
                          <a:effectLst>
                            <a:outerShdw blurRad="38100" dist="38100" dir="2700000" algn="tl">
                              <a:srgbClr val="000000">
                                <a:alpha val="43137"/>
                              </a:srgbClr>
                            </a:outerShdw>
                          </a:effectLst>
                        </a:rPr>
                        <a:t>usemap</a:t>
                      </a:r>
                      <a:r>
                        <a:rPr lang="en-CA" sz="2000" b="0" dirty="0" smtClean="0">
                          <a:solidFill>
                            <a:schemeClr val="tx1"/>
                          </a:solidFill>
                        </a:rPr>
                        <a:t>="</a:t>
                      </a:r>
                      <a:r>
                        <a:rPr lang="en-CA" sz="2000" b="0" kern="1200" dirty="0" smtClean="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smtClean="0">
                          <a:solidFill>
                            <a:schemeClr val="tx1"/>
                          </a:solidFill>
                        </a:rPr>
                        <a:t>"/&gt;</a:t>
                      </a:r>
                    </a:p>
                    <a:p>
                      <a:pPr>
                        <a:lnSpc>
                          <a:spcPct val="114000"/>
                        </a:lnSpc>
                        <a:spcBef>
                          <a:spcPts val="600"/>
                        </a:spcBef>
                      </a:pPr>
                      <a:endParaRPr lang="en-CA" sz="600" b="0" dirty="0" smtClean="0">
                        <a:solidFill>
                          <a:schemeClr val="tx1"/>
                        </a:solidFill>
                      </a:endParaRPr>
                    </a:p>
                    <a:p>
                      <a:pPr>
                        <a:lnSpc>
                          <a:spcPct val="114000"/>
                        </a:lnSpc>
                        <a:spcBef>
                          <a:spcPts val="600"/>
                        </a:spcBef>
                      </a:pPr>
                      <a:r>
                        <a:rPr lang="en-CA" sz="2000" b="0" dirty="0" smtClean="0">
                          <a:solidFill>
                            <a:schemeClr val="tx1"/>
                          </a:solidFill>
                        </a:rPr>
                        <a:t>&lt;</a:t>
                      </a:r>
                      <a:r>
                        <a:rPr lang="en-CA" sz="2000" b="0" dirty="0" smtClean="0">
                          <a:solidFill>
                            <a:srgbClr val="990033"/>
                          </a:solidFill>
                          <a:effectLst>
                            <a:outerShdw blurRad="38100" dist="38100" dir="2700000" algn="tl">
                              <a:srgbClr val="000000">
                                <a:alpha val="43137"/>
                              </a:srgbClr>
                            </a:outerShdw>
                          </a:effectLst>
                        </a:rPr>
                        <a:t>map</a:t>
                      </a:r>
                      <a:r>
                        <a:rPr lang="en-CA" sz="2000" b="0" dirty="0" smtClean="0">
                          <a:solidFill>
                            <a:schemeClr val="tx1"/>
                          </a:solidFill>
                          <a:effectLst>
                            <a:outerShdw blurRad="38100" dist="38100" dir="2700000" algn="tl">
                              <a:srgbClr val="000000">
                                <a:alpha val="43137"/>
                              </a:srgbClr>
                            </a:outerShdw>
                          </a:effectLst>
                        </a:rPr>
                        <a:t> </a:t>
                      </a:r>
                      <a:r>
                        <a:rPr lang="en-CA" sz="2000" b="0" dirty="0" smtClean="0">
                          <a:solidFill>
                            <a:schemeClr val="tx1"/>
                          </a:solidFill>
                        </a:rPr>
                        <a:t>name="</a:t>
                      </a:r>
                      <a:r>
                        <a:rPr lang="en-CA" sz="2000" b="0" kern="1200" dirty="0" smtClean="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smtClean="0">
                          <a:solidFill>
                            <a:schemeClr val="tx1"/>
                          </a:solidFill>
                        </a:rPr>
                        <a:t>"&gt;</a:t>
                      </a:r>
                    </a:p>
                    <a:p>
                      <a:pPr>
                        <a:lnSpc>
                          <a:spcPct val="114000"/>
                        </a:lnSpc>
                        <a:spcBef>
                          <a:spcPts val="600"/>
                        </a:spcBef>
                      </a:pPr>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area</a:t>
                      </a:r>
                      <a:r>
                        <a:rPr lang="en-CA" sz="2000" b="0" dirty="0" smtClean="0">
                          <a:solidFill>
                            <a:schemeClr val="tx1"/>
                          </a:solidFill>
                        </a:rPr>
                        <a:t> </a:t>
                      </a:r>
                      <a:r>
                        <a:rPr lang="en-CA" sz="2000" b="0" dirty="0" smtClean="0">
                          <a:solidFill>
                            <a:srgbClr val="0000CC"/>
                          </a:solidFill>
                          <a:effectLst>
                            <a:outerShdw blurRad="38100" dist="38100" dir="2700000" algn="tl">
                              <a:srgbClr val="000000">
                                <a:alpha val="43137"/>
                              </a:srgbClr>
                            </a:outerShdw>
                          </a:effectLst>
                        </a:rPr>
                        <a:t>shape</a:t>
                      </a:r>
                      <a:r>
                        <a:rPr lang="en-CA" sz="2000" b="0" dirty="0" smtClean="0">
                          <a:solidFill>
                            <a:schemeClr val="tx1"/>
                          </a:solidFill>
                        </a:rPr>
                        <a:t>="</a:t>
                      </a:r>
                      <a:r>
                        <a:rPr lang="en-CA" sz="2000" b="0" dirty="0" smtClean="0">
                          <a:solidFill>
                            <a:schemeClr val="tx1"/>
                          </a:solidFill>
                          <a:effectLst>
                            <a:outerShdw blurRad="38100" dist="38100" dir="2700000" algn="tl">
                              <a:srgbClr val="000000">
                                <a:alpha val="43137"/>
                              </a:srgbClr>
                            </a:outerShdw>
                          </a:effectLst>
                        </a:rPr>
                        <a:t>poly</a:t>
                      </a:r>
                      <a:r>
                        <a:rPr lang="en-CA" sz="2000" b="0" dirty="0" smtClean="0">
                          <a:solidFill>
                            <a:schemeClr val="tx1"/>
                          </a:solidFill>
                        </a:rPr>
                        <a:t>" </a:t>
                      </a:r>
                    </a:p>
                    <a:p>
                      <a:pPr>
                        <a:lnSpc>
                          <a:spcPct val="114000"/>
                        </a:lnSpc>
                        <a:spcBef>
                          <a:spcPts val="600"/>
                        </a:spcBef>
                      </a:pP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coords</a:t>
                      </a:r>
                      <a:r>
                        <a:rPr lang="en-CA" sz="2000" b="0" dirty="0" smtClean="0">
                          <a:solidFill>
                            <a:schemeClr val="tx1"/>
                          </a:solidFill>
                        </a:rPr>
                        <a:t>="74,0,113,29,98,72,52,72,38,27"</a:t>
                      </a:r>
                    </a:p>
                    <a:p>
                      <a:pPr>
                        <a:lnSpc>
                          <a:spcPct val="114000"/>
                        </a:lnSpc>
                        <a:spcBef>
                          <a:spcPts val="600"/>
                        </a:spcBef>
                      </a:pP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href</a:t>
                      </a:r>
                      <a:r>
                        <a:rPr lang="en-CA" sz="2000" b="0" dirty="0" smtClean="0">
                          <a:solidFill>
                            <a:schemeClr val="tx1"/>
                          </a:solidFill>
                        </a:rPr>
                        <a:t>="usemap.png"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alt</a:t>
                      </a:r>
                      <a:r>
                        <a:rPr lang="en-CA" sz="2000" b="0" dirty="0" smtClean="0">
                          <a:solidFill>
                            <a:schemeClr val="tx1"/>
                          </a:solidFill>
                        </a:rPr>
                        <a:t>="Image Demo"/&gt;</a:t>
                      </a:r>
                    </a:p>
                    <a:p>
                      <a:pPr>
                        <a:lnSpc>
                          <a:spcPct val="114000"/>
                        </a:lnSpc>
                        <a:spcBef>
                          <a:spcPts val="600"/>
                        </a:spcBef>
                      </a:pPr>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area</a:t>
                      </a:r>
                      <a:r>
                        <a:rPr lang="en-CA" sz="2000" b="0" dirty="0" smtClean="0">
                          <a:solidFill>
                            <a:schemeClr val="tx1"/>
                          </a:solidFill>
                        </a:rPr>
                        <a:t>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shape</a:t>
                      </a:r>
                      <a:r>
                        <a:rPr lang="en-CA" sz="2000" b="0" dirty="0" smtClean="0">
                          <a:solidFill>
                            <a:schemeClr val="tx1"/>
                          </a:solidFill>
                        </a:rPr>
                        <a:t>="</a:t>
                      </a:r>
                      <a:r>
                        <a:rPr lang="en-CA" sz="2000" b="0" kern="1200" dirty="0" err="1" smtClean="0">
                          <a:solidFill>
                            <a:schemeClr val="tx1"/>
                          </a:solidFill>
                          <a:effectLst>
                            <a:outerShdw blurRad="38100" dist="38100" dir="2700000" algn="tl">
                              <a:srgbClr val="000000">
                                <a:alpha val="43137"/>
                              </a:srgbClr>
                            </a:outerShdw>
                          </a:effectLst>
                          <a:latin typeface="+mn-lt"/>
                          <a:ea typeface="+mn-ea"/>
                          <a:cs typeface="+mn-cs"/>
                        </a:rPr>
                        <a:t>rect</a:t>
                      </a: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coords</a:t>
                      </a:r>
                      <a:r>
                        <a:rPr lang="en-CA" sz="2000" b="0" dirty="0" smtClean="0">
                          <a:solidFill>
                            <a:schemeClr val="tx1"/>
                          </a:solidFill>
                        </a:rPr>
                        <a:t>="22,83,126,125" </a:t>
                      </a:r>
                    </a:p>
                    <a:p>
                      <a:pPr>
                        <a:lnSpc>
                          <a:spcPct val="114000"/>
                        </a:lnSpc>
                        <a:spcBef>
                          <a:spcPts val="600"/>
                        </a:spcBef>
                      </a:pP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href</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hlinkClick r:id="rId3"/>
                        </a:rPr>
                        <a:t>http</a:t>
                      </a:r>
                      <a:r>
                        <a:rPr lang="en-CA" sz="2000" b="0" dirty="0" smtClean="0">
                          <a:solidFill>
                            <a:schemeClr val="tx1"/>
                          </a:solidFill>
                          <a:hlinkClick r:id="rId3"/>
                        </a:rPr>
                        <a:t>://www.w3schools.com/html/</a:t>
                      </a:r>
                      <a:r>
                        <a:rPr lang="en-CA" sz="2000" b="0" dirty="0" smtClean="0">
                          <a:solidFill>
                            <a:schemeClr val="tx1"/>
                          </a:solidFill>
                        </a:rPr>
                        <a:t>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alt</a:t>
                      </a:r>
                      <a:r>
                        <a:rPr lang="en-CA" sz="2000" b="0" dirty="0" smtClean="0">
                          <a:solidFill>
                            <a:schemeClr val="tx1"/>
                          </a:solidFill>
                        </a:rPr>
                        <a:t>="W3C" /&gt;</a:t>
                      </a:r>
                    </a:p>
                    <a:p>
                      <a:pPr>
                        <a:lnSpc>
                          <a:spcPct val="114000"/>
                        </a:lnSpc>
                        <a:spcBef>
                          <a:spcPts val="600"/>
                        </a:spcBef>
                      </a:pPr>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area</a:t>
                      </a:r>
                      <a:r>
                        <a:rPr lang="en-CA" sz="2000" b="0" dirty="0" smtClean="0">
                          <a:solidFill>
                            <a:schemeClr val="tx1"/>
                          </a:solidFill>
                        </a:rPr>
                        <a:t>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shape</a:t>
                      </a:r>
                      <a:r>
                        <a:rPr lang="en-CA" sz="2000" b="0" dirty="0" smtClean="0">
                          <a:solidFill>
                            <a:schemeClr val="tx1"/>
                          </a:solidFill>
                        </a:rPr>
                        <a:t>="</a:t>
                      </a:r>
                      <a:r>
                        <a:rPr lang="en-CA" sz="2000" b="0" kern="1200" dirty="0" smtClean="0">
                          <a:solidFill>
                            <a:schemeClr val="tx1"/>
                          </a:solidFill>
                          <a:effectLst>
                            <a:outerShdw blurRad="38100" dist="38100" dir="2700000" algn="tl">
                              <a:srgbClr val="000000">
                                <a:alpha val="43137"/>
                              </a:srgbClr>
                            </a:outerShdw>
                          </a:effectLst>
                          <a:latin typeface="+mn-lt"/>
                          <a:ea typeface="+mn-ea"/>
                          <a:cs typeface="+mn-cs"/>
                        </a:rPr>
                        <a:t>circle</a:t>
                      </a:r>
                      <a:r>
                        <a:rPr lang="en-CA" sz="2000" b="0" dirty="0" smtClean="0">
                          <a:solidFill>
                            <a:schemeClr val="tx1"/>
                          </a:solidFill>
                        </a:rPr>
                        <a:t>" </a:t>
                      </a:r>
                      <a:r>
                        <a:rPr lang="en-CA" sz="2000" b="0" dirty="0" err="1" smtClean="0">
                          <a:solidFill>
                            <a:schemeClr val="tx1"/>
                          </a:solidFill>
                        </a:rPr>
                        <a:t>coords</a:t>
                      </a:r>
                      <a:r>
                        <a:rPr lang="en-CA" sz="2000" b="0" dirty="0" smtClean="0">
                          <a:solidFill>
                            <a:schemeClr val="tx1"/>
                          </a:solidFill>
                        </a:rPr>
                        <a:t>="73,168,32"</a:t>
                      </a:r>
                    </a:p>
                    <a:p>
                      <a:pPr marL="0" marR="0" indent="0" algn="l" defTabSz="914400" rtl="0" eaLnBrk="1" fontAlgn="auto" latinLnBrk="0" hangingPunct="1">
                        <a:lnSpc>
                          <a:spcPct val="114000"/>
                        </a:lnSpc>
                        <a:spcBef>
                          <a:spcPts val="600"/>
                        </a:spcBef>
                        <a:spcAft>
                          <a:spcPts val="0"/>
                        </a:spcAft>
                        <a:buClrTx/>
                        <a:buSzTx/>
                        <a:buFontTx/>
                        <a:buNone/>
                        <a:tabLst/>
                        <a:defRPr/>
                      </a:pPr>
                      <a:r>
                        <a:rPr lang="en-CA" sz="2000" b="0" dirty="0" smtClean="0">
                          <a:solidFill>
                            <a:schemeClr val="tx1"/>
                          </a:solidFill>
                        </a:rPr>
                        <a:t>	</a:t>
                      </a:r>
                      <a:r>
                        <a:rPr lang="en-CA" sz="2000" b="0" baseline="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href</a:t>
                      </a:r>
                      <a:r>
                        <a:rPr lang="en-CA" sz="2000" b="0" dirty="0" smtClean="0">
                          <a:solidFill>
                            <a:schemeClr val="tx1"/>
                          </a:solidFill>
                        </a:rPr>
                        <a:t>="https://scs.senecac.on.ca/"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alt</a:t>
                      </a:r>
                      <a:r>
                        <a:rPr lang="en-CA" sz="2000" b="0" dirty="0" smtClean="0">
                          <a:solidFill>
                            <a:schemeClr val="tx1"/>
                          </a:solidFill>
                        </a:rPr>
                        <a:t>="ICT" /&gt;</a:t>
                      </a:r>
                    </a:p>
                    <a:p>
                      <a:pPr>
                        <a:lnSpc>
                          <a:spcPct val="114000"/>
                        </a:lnSpc>
                        <a:spcBef>
                          <a:spcPts val="600"/>
                        </a:spcBef>
                      </a:pPr>
                      <a:r>
                        <a:rPr lang="en-CA" sz="2000" b="0" dirty="0" smtClean="0">
                          <a:solidFill>
                            <a:schemeClr val="tx1"/>
                          </a:solidFill>
                        </a:rPr>
                        <a:t>&lt;/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map</a:t>
                      </a:r>
                      <a:r>
                        <a:rPr lang="en-CA" sz="2000" b="0" dirty="0" smtClean="0">
                          <a:solidFill>
                            <a:schemeClr val="tx1"/>
                          </a:solidFill>
                        </a:rPr>
                        <a:t>&gt;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381008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kern="1200" dirty="0" smtClean="0">
                <a:solidFill>
                  <a:prstClr val="black"/>
                </a:solidFill>
                <a:effectLst>
                  <a:outerShdw blurRad="38100" dist="38100" dir="2700000" algn="tl">
                    <a:srgbClr val="000000">
                      <a:alpha val="43137"/>
                    </a:srgbClr>
                  </a:outerShdw>
                </a:effectLst>
                <a:latin typeface="Calibri"/>
              </a:rPr>
              <a:t>HTML5 - &lt;</a:t>
            </a:r>
            <a:r>
              <a:rPr lang="en-CA" sz="4000" kern="1200" dirty="0" smtClean="0">
                <a:solidFill>
                  <a:srgbClr val="0000CC"/>
                </a:solidFill>
                <a:effectLst>
                  <a:outerShdw blurRad="38100" dist="38100" dir="2700000" algn="tl">
                    <a:srgbClr val="000000">
                      <a:alpha val="43137"/>
                    </a:srgbClr>
                  </a:outerShdw>
                </a:effectLst>
                <a:latin typeface="Calibri"/>
              </a:rPr>
              <a:t>figure</a:t>
            </a:r>
            <a:r>
              <a:rPr lang="en-CA" sz="4000" kern="1200" dirty="0" smtClean="0">
                <a:solidFill>
                  <a:prstClr val="black"/>
                </a:solidFill>
                <a:effectLst>
                  <a:outerShdw blurRad="38100" dist="38100" dir="2700000" algn="tl">
                    <a:srgbClr val="000000">
                      <a:alpha val="43137"/>
                    </a:srgbClr>
                  </a:outerShdw>
                </a:effectLst>
                <a:latin typeface="Calibri"/>
              </a:rPr>
              <a:t>&gt; </a:t>
            </a:r>
            <a:r>
              <a:rPr lang="en-CA" sz="4000" kern="1200" dirty="0">
                <a:solidFill>
                  <a:prstClr val="black"/>
                </a:solidFill>
                <a:effectLst>
                  <a:outerShdw blurRad="38100" dist="38100" dir="2700000" algn="tl">
                    <a:srgbClr val="000000">
                      <a:alpha val="43137"/>
                    </a:srgbClr>
                  </a:outerShdw>
                </a:effectLst>
                <a:latin typeface="Calibri"/>
              </a:rPr>
              <a:t>and </a:t>
            </a:r>
            <a:r>
              <a:rPr lang="en-CA" sz="4000" kern="1200" dirty="0" smtClean="0">
                <a:solidFill>
                  <a:prstClr val="black"/>
                </a:solidFill>
                <a:effectLst>
                  <a:outerShdw blurRad="38100" dist="38100" dir="2700000" algn="tl">
                    <a:srgbClr val="000000">
                      <a:alpha val="43137"/>
                    </a:srgbClr>
                  </a:outerShdw>
                </a:effectLst>
                <a:latin typeface="Calibri"/>
              </a:rPr>
              <a:t>&lt;</a:t>
            </a:r>
            <a:r>
              <a:rPr lang="en-CA" sz="4000" kern="1200" dirty="0" err="1" smtClean="0">
                <a:solidFill>
                  <a:srgbClr val="0000CC"/>
                </a:solidFill>
                <a:effectLst>
                  <a:outerShdw blurRad="38100" dist="38100" dir="2700000" algn="tl">
                    <a:srgbClr val="000000">
                      <a:alpha val="43137"/>
                    </a:srgbClr>
                  </a:outerShdw>
                </a:effectLst>
                <a:latin typeface="Calibri"/>
              </a:rPr>
              <a:t>figcaption</a:t>
            </a:r>
            <a:r>
              <a:rPr lang="en-CA" sz="4000" kern="1200" dirty="0" smtClean="0">
                <a:solidFill>
                  <a:prstClr val="black"/>
                </a:solidFill>
                <a:effectLst>
                  <a:outerShdw blurRad="38100" dist="38100" dir="2700000" algn="tl">
                    <a:srgbClr val="000000">
                      <a:alpha val="43137"/>
                    </a:srgbClr>
                  </a:outerShdw>
                </a:effectLst>
                <a:latin typeface="Calibri"/>
              </a:rPr>
              <a:t>&gt; </a:t>
            </a:r>
            <a:r>
              <a:rPr lang="en-CA" sz="4000" kern="1200" dirty="0">
                <a:solidFill>
                  <a:prstClr val="black"/>
                </a:solidFill>
                <a:effectLst>
                  <a:outerShdw blurRad="38100" dist="38100" dir="2700000" algn="tl">
                    <a:srgbClr val="000000">
                      <a:alpha val="43137"/>
                    </a:srgbClr>
                  </a:outerShdw>
                </a:effectLst>
                <a:latin typeface="Calibri"/>
              </a:rPr>
              <a:t>tag</a:t>
            </a:r>
            <a:r>
              <a:rPr lang="en-CA" sz="4000" kern="1200" dirty="0">
                <a:solidFill>
                  <a:prstClr val="black"/>
                </a:solidFill>
                <a:effectLst/>
                <a:latin typeface="Calibri"/>
              </a:rPr>
              <a:t>s</a:t>
            </a:r>
            <a:endParaRPr lang="en-CA" sz="4000" dirty="0"/>
          </a:p>
        </p:txBody>
      </p:sp>
      <p:sp>
        <p:nvSpPr>
          <p:cNvPr id="3" name="Content Placeholder 2"/>
          <p:cNvSpPr>
            <a:spLocks noGrp="1"/>
          </p:cNvSpPr>
          <p:nvPr>
            <p:ph idx="1"/>
          </p:nvPr>
        </p:nvSpPr>
        <p:spPr>
          <a:xfrm>
            <a:off x="301625" y="1600200"/>
            <a:ext cx="8540750" cy="4637111"/>
          </a:xfrm>
        </p:spPr>
        <p:txBody>
          <a:bodyPr/>
          <a:lstStyle/>
          <a:p>
            <a:pPr>
              <a:buFont typeface="Wingdings" panose="05000000000000000000" pitchFamily="2" charset="2"/>
              <a:buChar char="Ø"/>
            </a:pPr>
            <a:r>
              <a:rPr lang="en-CA" sz="2400" dirty="0">
                <a:effectLst/>
              </a:rPr>
              <a:t>The HTML </a:t>
            </a:r>
            <a:r>
              <a:rPr lang="en-CA" sz="2400" dirty="0">
                <a:effectLst>
                  <a:outerShdw blurRad="38100" dist="38100" dir="2700000" algn="tl">
                    <a:srgbClr val="000000">
                      <a:alpha val="43137"/>
                    </a:srgbClr>
                  </a:outerShdw>
                </a:effectLst>
              </a:rPr>
              <a:t>&lt;figure&gt;</a:t>
            </a:r>
            <a:r>
              <a:rPr lang="en-CA" sz="2400" dirty="0">
                <a:effectLst/>
              </a:rPr>
              <a:t> </a:t>
            </a:r>
            <a:r>
              <a:rPr lang="en-CA" sz="2400" dirty="0" smtClean="0">
                <a:effectLst/>
              </a:rPr>
              <a:t>tag</a:t>
            </a:r>
            <a:r>
              <a:rPr lang="en-CA" sz="2400" dirty="0">
                <a:effectLst/>
              </a:rPr>
              <a:t> specifies self-contained content, frequently with a caption </a:t>
            </a:r>
            <a:r>
              <a:rPr lang="en-CA" sz="2400" dirty="0" smtClean="0">
                <a:effectLst/>
              </a:rPr>
              <a:t>( </a:t>
            </a:r>
            <a:r>
              <a:rPr lang="en-CA" sz="2400" dirty="0" smtClean="0">
                <a:effectLst>
                  <a:outerShdw blurRad="38100" dist="38100" dir="2700000" algn="tl">
                    <a:srgbClr val="000000">
                      <a:alpha val="43137"/>
                    </a:srgbClr>
                  </a:outerShdw>
                </a:effectLst>
              </a:rPr>
              <a:t>&lt;</a:t>
            </a:r>
            <a:r>
              <a:rPr lang="en-CA" sz="2400" dirty="0" err="1">
                <a:effectLst>
                  <a:outerShdw blurRad="38100" dist="38100" dir="2700000" algn="tl">
                    <a:srgbClr val="000000">
                      <a:alpha val="43137"/>
                    </a:srgbClr>
                  </a:outerShdw>
                </a:effectLst>
              </a:rPr>
              <a:t>figcaption</a:t>
            </a:r>
            <a:r>
              <a:rPr lang="en-CA" sz="2400" dirty="0" smtClean="0">
                <a:effectLst>
                  <a:outerShdw blurRad="38100" dist="38100" dir="2700000" algn="tl">
                    <a:srgbClr val="000000">
                      <a:alpha val="43137"/>
                    </a:srgbClr>
                  </a:outerShdw>
                </a:effectLst>
              </a:rPr>
              <a:t>&gt; </a:t>
            </a:r>
            <a:r>
              <a:rPr lang="en-CA" sz="2400" dirty="0" smtClean="0">
                <a:effectLst/>
              </a:rPr>
              <a:t>)</a:t>
            </a:r>
            <a:r>
              <a:rPr lang="en-CA" sz="2400" i="1" dirty="0" smtClean="0">
                <a:effectLst/>
              </a:rPr>
              <a:t>,</a:t>
            </a:r>
            <a:r>
              <a:rPr lang="en-CA" sz="2400" dirty="0">
                <a:effectLst/>
              </a:rPr>
              <a:t> and is typically referenced as a single unit</a:t>
            </a:r>
            <a:r>
              <a:rPr lang="en-CA" sz="2400" dirty="0" smtClean="0">
                <a:effectLst/>
              </a:rPr>
              <a:t>.</a:t>
            </a:r>
          </a:p>
          <a:p>
            <a:pPr>
              <a:buFont typeface="Wingdings" panose="05000000000000000000" pitchFamily="2" charset="2"/>
              <a:buChar char="Ø"/>
            </a:pPr>
            <a:r>
              <a:rPr lang="en-CA" sz="2400" dirty="0" smtClean="0">
                <a:effectLst/>
              </a:rPr>
              <a:t>e.g.</a:t>
            </a: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marL="0" indent="0">
              <a:buNone/>
            </a:pPr>
            <a:endParaRPr lang="en-CA" sz="2400" dirty="0">
              <a:effectLst/>
            </a:endParaRPr>
          </a:p>
          <a:p>
            <a:pPr marL="0" indent="0">
              <a:buNone/>
            </a:pPr>
            <a:endParaRPr lang="en-CA" sz="2000" dirty="0">
              <a:effectLst/>
            </a:endParaRPr>
          </a:p>
          <a:p>
            <a:pPr>
              <a:buFont typeface="Wingdings" panose="05000000000000000000" pitchFamily="2" charset="2"/>
              <a:buChar char="q"/>
            </a:pPr>
            <a:r>
              <a:rPr lang="en-CA" sz="2400" dirty="0">
                <a:effectLst/>
                <a:hlinkClick r:id="rId2"/>
              </a:rPr>
              <a:t>html5figure-1.html</a:t>
            </a:r>
            <a:r>
              <a:rPr lang="en-CA" sz="2400" dirty="0">
                <a:effectLst/>
              </a:rPr>
              <a:t>			</a:t>
            </a:r>
            <a:r>
              <a:rPr lang="en-CA" sz="2400" dirty="0" smtClean="0">
                <a:effectLst/>
              </a:rPr>
              <a:t> </a:t>
            </a:r>
            <a:r>
              <a:rPr lang="en-CA" sz="2400" dirty="0" smtClean="0">
                <a:effectLst/>
                <a:hlinkClick r:id="rId3"/>
              </a:rPr>
              <a:t>html5figure-2.html</a:t>
            </a:r>
            <a:endParaRPr lang="en-CA" sz="2400" dirty="0">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12</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3597476839"/>
              </p:ext>
            </p:extLst>
          </p:nvPr>
        </p:nvGraphicFramePr>
        <p:xfrm>
          <a:off x="611560" y="3212976"/>
          <a:ext cx="7488832" cy="2286000"/>
        </p:xfrm>
        <a:graphic>
          <a:graphicData uri="http://schemas.openxmlformats.org/drawingml/2006/table">
            <a:tbl>
              <a:tblPr firstRow="1" bandRow="1">
                <a:tableStyleId>{5C22544A-7EE6-4342-B048-85BDC9FD1C3A}</a:tableStyleId>
              </a:tblPr>
              <a:tblGrid>
                <a:gridCol w="7488832"/>
              </a:tblGrid>
              <a:tr h="370840">
                <a:tc>
                  <a:txBody>
                    <a:bodyPr/>
                    <a:lstStyle/>
                    <a:p>
                      <a:r>
                        <a:rPr lang="en-CA" b="0" dirty="0" smtClean="0">
                          <a:solidFill>
                            <a:schemeClr val="tx1"/>
                          </a:solidFill>
                        </a:rPr>
                        <a:t> &lt;div class="picture"&gt;</a:t>
                      </a:r>
                    </a:p>
                    <a:p>
                      <a:r>
                        <a:rPr lang="en-CA" b="0" dirty="0" smtClean="0">
                          <a:solidFill>
                            <a:schemeClr val="tx1"/>
                          </a:solidFill>
                        </a:rPr>
                        <a:t>   &lt;figure&gt;</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dirty="0" smtClean="0">
                          <a:solidFill>
                            <a:schemeClr val="tx1"/>
                          </a:solidFill>
                        </a:rPr>
                        <a:t>          This is a figure caption</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baseline="0" dirty="0" smtClean="0">
                          <a:solidFill>
                            <a:schemeClr val="tx1"/>
                          </a:solidFill>
                        </a:rPr>
                        <a:t>      </a:t>
                      </a:r>
                      <a:r>
                        <a:rPr lang="en-CA" b="0" dirty="0" smtClean="0">
                          <a:solidFill>
                            <a:schemeClr val="tx1"/>
                          </a:solidFill>
                        </a:rPr>
                        <a:t>&lt;</a:t>
                      </a:r>
                      <a:r>
                        <a:rPr lang="en-CA" b="0" dirty="0" err="1" smtClean="0">
                          <a:solidFill>
                            <a:schemeClr val="tx1"/>
                          </a:solidFill>
                        </a:rPr>
                        <a:t>img</a:t>
                      </a:r>
                      <a:r>
                        <a:rPr lang="en-CA" b="0" dirty="0" smtClean="0">
                          <a:solidFill>
                            <a:schemeClr val="tx1"/>
                          </a:solidFill>
                        </a:rPr>
                        <a:t> </a:t>
                      </a:r>
                      <a:r>
                        <a:rPr lang="en-CA" b="0" dirty="0" err="1" smtClean="0">
                          <a:solidFill>
                            <a:schemeClr val="tx1"/>
                          </a:solidFill>
                        </a:rPr>
                        <a:t>src</a:t>
                      </a:r>
                      <a:r>
                        <a:rPr lang="en-CA" b="0" dirty="0" smtClean="0">
                          <a:solidFill>
                            <a:schemeClr val="tx1"/>
                          </a:solidFill>
                        </a:rPr>
                        <a:t>="image-01.jpg" alt="landscape 1" title="landscape 1" /&gt;</a:t>
                      </a:r>
                    </a:p>
                    <a:p>
                      <a:r>
                        <a:rPr lang="en-CA" b="0" baseline="0" dirty="0" smtClean="0">
                          <a:solidFill>
                            <a:schemeClr val="tx1"/>
                          </a:solidFill>
                        </a:rPr>
                        <a:t>   </a:t>
                      </a:r>
                      <a:r>
                        <a:rPr lang="en-CA" b="0" dirty="0" smtClean="0">
                          <a:solidFill>
                            <a:schemeClr val="tx1"/>
                          </a:solidFill>
                        </a:rPr>
                        <a:t>&lt;/figure&gt;</a:t>
                      </a:r>
                    </a:p>
                    <a:p>
                      <a:r>
                        <a:rPr lang="en-CA" b="0" dirty="0" smtClean="0">
                          <a:solidFill>
                            <a:schemeClr val="tx1"/>
                          </a:solidFill>
                        </a:rPr>
                        <a:t>  &lt;/div&gt;</a:t>
                      </a:r>
                      <a:endParaRPr lang="en-CA" b="0" dirty="0">
                        <a:solidFill>
                          <a:schemeClr val="tx1"/>
                        </a:solidFill>
                      </a:endParaRPr>
                    </a:p>
                  </a:txBody>
                  <a:tcPr/>
                </a:tc>
              </a:tr>
            </a:tbl>
          </a:graphicData>
        </a:graphic>
      </p:graphicFrame>
    </p:spTree>
    <p:extLst>
      <p:ext uri="{BB962C8B-B14F-4D97-AF65-F5344CB8AC3E}">
        <p14:creationId xmlns:p14="http://schemas.microsoft.com/office/powerpoint/2010/main" val="7874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&lt;audio&gt; and &lt;video&gt; </a:t>
            </a:r>
            <a:r>
              <a:rPr lang="en-CA" sz="4000" dirty="0" smtClean="0">
                <a:effectLst>
                  <a:outerShdw blurRad="38100" dist="38100" dir="2700000" algn="tl">
                    <a:srgbClr val="000000">
                      <a:alpha val="43137"/>
                    </a:srgbClr>
                  </a:outerShdw>
                </a:effectLst>
              </a:rPr>
              <a:t>tags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smtClean="0"/>
              <a:t>About multimedia</a:t>
            </a:r>
          </a:p>
          <a:p>
            <a:pPr lvl="1"/>
            <a:r>
              <a:rPr lang="en-CA" sz="2200" dirty="0"/>
              <a:t>O</a:t>
            </a:r>
            <a:r>
              <a:rPr lang="en-CA" sz="2200" dirty="0" smtClean="0"/>
              <a:t>n the web, </a:t>
            </a:r>
            <a:r>
              <a:rPr lang="en-CA" sz="2200" dirty="0"/>
              <a:t>multimedia </a:t>
            </a:r>
            <a:r>
              <a:rPr lang="en-CA" sz="2200" dirty="0" smtClean="0"/>
              <a:t>comes </a:t>
            </a:r>
            <a:r>
              <a:rPr lang="en-CA" sz="2200" dirty="0"/>
              <a:t>in many different formats. </a:t>
            </a:r>
            <a:endParaRPr lang="en-CA" sz="2200" dirty="0" smtClean="0"/>
          </a:p>
          <a:p>
            <a:pPr lvl="1"/>
            <a:r>
              <a:rPr lang="en-CA" sz="2200" dirty="0" smtClean="0"/>
              <a:t>It </a:t>
            </a:r>
            <a:r>
              <a:rPr lang="en-CA" sz="2200" dirty="0"/>
              <a:t>can be almost anything you can hear or see</a:t>
            </a:r>
            <a:r>
              <a:rPr lang="en-CA" sz="2200" dirty="0" smtClean="0"/>
              <a:t>. </a:t>
            </a:r>
            <a:r>
              <a:rPr lang="en-CA" sz="2200" dirty="0"/>
              <a:t>e</a:t>
            </a:r>
            <a:r>
              <a:rPr lang="en-CA" sz="2200" dirty="0" smtClean="0"/>
              <a:t>.g.</a:t>
            </a:r>
          </a:p>
          <a:p>
            <a:pPr lvl="2"/>
            <a:r>
              <a:rPr lang="en-CA" sz="2200" dirty="0"/>
              <a:t>Pictures, music, sound, videos, records, films, </a:t>
            </a:r>
            <a:r>
              <a:rPr lang="en-CA" sz="2200" dirty="0" smtClean="0"/>
              <a:t>animations</a:t>
            </a:r>
          </a:p>
          <a:p>
            <a:pPr lvl="2"/>
            <a:endParaRPr lang="en-US" sz="1800" dirty="0" smtClean="0"/>
          </a:p>
          <a:p>
            <a:pPr>
              <a:buFont typeface="Wingdings" panose="05000000000000000000" pitchFamily="2" charset="2"/>
              <a:buChar char="Ø"/>
            </a:pPr>
            <a:r>
              <a:rPr lang="en-US" sz="2400" dirty="0" smtClean="0"/>
              <a:t>HTML5 </a:t>
            </a:r>
            <a:r>
              <a:rPr lang="en-US" sz="2400" dirty="0"/>
              <a:t>introduced a built-in </a:t>
            </a:r>
            <a:r>
              <a:rPr lang="en-CA" sz="2400" dirty="0"/>
              <a:t>multimedia </a:t>
            </a:r>
            <a:r>
              <a:rPr lang="en-US" sz="2400" dirty="0" smtClean="0"/>
              <a:t>support </a:t>
            </a:r>
            <a:r>
              <a:rPr lang="en-US" sz="2400" dirty="0"/>
              <a:t>via the &lt;audio&gt; and &lt;video&gt; elements, offering the </a:t>
            </a:r>
            <a:r>
              <a:rPr lang="en-US" sz="2400" dirty="0" smtClean="0">
                <a:effectLst>
                  <a:outerShdw blurRad="38100" dist="38100" dir="2700000" algn="tl">
                    <a:srgbClr val="000000">
                      <a:alpha val="43137"/>
                    </a:srgbClr>
                  </a:outerShdw>
                </a:effectLst>
              </a:rPr>
              <a:t>standard </a:t>
            </a:r>
            <a:r>
              <a:rPr lang="en-US" sz="2400" dirty="0" smtClean="0"/>
              <a:t>and easy way to embed </a:t>
            </a:r>
            <a:r>
              <a:rPr lang="en-US" sz="2400" dirty="0"/>
              <a:t>media into HTML documents.</a:t>
            </a:r>
          </a:p>
          <a:p>
            <a:pPr lvl="1"/>
            <a:r>
              <a:rPr lang="en-CA" sz="2200" dirty="0" smtClean="0"/>
              <a:t>In the earlier time, most </a:t>
            </a:r>
            <a:r>
              <a:rPr lang="en-CA" sz="2200" dirty="0"/>
              <a:t>audio/video files are played through a plug-in (like flash</a:t>
            </a:r>
            <a:r>
              <a:rPr lang="en-CA" sz="2200" dirty="0" smtClean="0"/>
              <a:t>).</a:t>
            </a:r>
          </a:p>
          <a:p>
            <a:pPr lvl="1"/>
            <a:r>
              <a:rPr lang="en-CA" sz="2200" dirty="0" smtClean="0"/>
              <a:t>Supported </a:t>
            </a:r>
            <a:r>
              <a:rPr lang="en-CA" sz="2200" dirty="0"/>
              <a:t>by IE 9, Firefox, Opera, Chrome, and Safari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spTree>
    <p:extLst>
      <p:ext uri="{BB962C8B-B14F-4D97-AF65-F5344CB8AC3E}">
        <p14:creationId xmlns:p14="http://schemas.microsoft.com/office/powerpoint/2010/main" val="380000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lstStyle/>
          <a:p>
            <a:r>
              <a:rPr lang="en-CA" dirty="0">
                <a:effectLst>
                  <a:outerShdw blurRad="38100" dist="38100" dir="2700000" algn="tl">
                    <a:srgbClr val="000000">
                      <a:alpha val="43137"/>
                    </a:srgbClr>
                  </a:outerShdw>
                </a:effectLst>
              </a:rPr>
              <a:t>HTML5 </a:t>
            </a:r>
            <a:r>
              <a:rPr lang="en-CA" dirty="0" smtClean="0">
                <a:effectLst>
                  <a:outerShdw blurRad="38100" dist="38100" dir="2700000" algn="tl">
                    <a:srgbClr val="000000">
                      <a:alpha val="43137"/>
                    </a:srgbClr>
                  </a:outerShdw>
                </a:effectLst>
              </a:rPr>
              <a:t>&lt;audio&gt; </a:t>
            </a:r>
            <a:r>
              <a:rPr lang="en-CA" dirty="0">
                <a:effectLst>
                  <a:outerShdw blurRad="38100" dist="38100" dir="2700000" algn="tl">
                    <a:srgbClr val="000000">
                      <a:alpha val="43137"/>
                    </a:srgbClr>
                  </a:outerShdw>
                </a:effectLst>
              </a:rPr>
              <a:t>Tags</a:t>
            </a:r>
            <a:endParaRPr lang="en-CA" dirty="0"/>
          </a:p>
        </p:txBody>
      </p:sp>
      <p:sp>
        <p:nvSpPr>
          <p:cNvPr id="3" name="Content Placeholder 2"/>
          <p:cNvSpPr>
            <a:spLocks noGrp="1"/>
          </p:cNvSpPr>
          <p:nvPr>
            <p:ph idx="1"/>
          </p:nvPr>
        </p:nvSpPr>
        <p:spPr>
          <a:xfrm>
            <a:off x="395536" y="1268760"/>
            <a:ext cx="8640960" cy="5184576"/>
          </a:xfrm>
        </p:spPr>
        <p:txBody>
          <a:bodyPr/>
          <a:lstStyle/>
          <a:p>
            <a:pPr>
              <a:buFont typeface="Wingdings" panose="05000000000000000000" pitchFamily="2" charset="2"/>
              <a:buChar char="Ø"/>
            </a:pPr>
            <a:r>
              <a:rPr lang="en-CA" sz="2400" dirty="0" smtClean="0"/>
              <a:t>Example</a:t>
            </a:r>
          </a:p>
          <a:p>
            <a:endParaRPr lang="en-CA" sz="2400" dirty="0"/>
          </a:p>
          <a:p>
            <a:endParaRPr lang="en-CA" sz="2400" dirty="0" smtClean="0"/>
          </a:p>
          <a:p>
            <a:endParaRPr lang="en-CA" sz="2400" dirty="0" smtClean="0"/>
          </a:p>
          <a:p>
            <a:pPr marL="0" indent="0">
              <a:buNone/>
            </a:pPr>
            <a:endParaRPr lang="en-CA" sz="2400" dirty="0" smtClean="0"/>
          </a:p>
          <a:p>
            <a:pPr marL="0" indent="0">
              <a:buNone/>
            </a:pPr>
            <a:endParaRPr lang="en-CA" sz="2400" dirty="0" smtClean="0"/>
          </a:p>
          <a:p>
            <a:pPr marL="0" indent="0">
              <a:buNone/>
            </a:pPr>
            <a:endParaRPr lang="en-CA" sz="2400" dirty="0"/>
          </a:p>
          <a:p>
            <a:pPr marL="0" indent="0">
              <a:buNone/>
            </a:pPr>
            <a:endParaRPr lang="en-CA" sz="2400" dirty="0"/>
          </a:p>
          <a:p>
            <a:pPr>
              <a:buFont typeface="Wingdings" panose="05000000000000000000" pitchFamily="2" charset="2"/>
              <a:buChar char="Ø"/>
            </a:pPr>
            <a:r>
              <a:rPr lang="en-CA" sz="2400" dirty="0"/>
              <a:t>Multiple &lt;</a:t>
            </a:r>
            <a:r>
              <a:rPr lang="en-CA" sz="2400" dirty="0">
                <a:solidFill>
                  <a:srgbClr val="990033"/>
                </a:solidFill>
                <a:effectLst>
                  <a:outerShdw blurRad="38100" dist="38100" dir="2700000" algn="tl">
                    <a:srgbClr val="000000">
                      <a:alpha val="43137"/>
                    </a:srgbClr>
                  </a:outerShdw>
                </a:effectLst>
              </a:rPr>
              <a:t>source</a:t>
            </a:r>
            <a:r>
              <a:rPr lang="en-CA" sz="2400" dirty="0"/>
              <a:t>&gt; elements can link to different audio files. </a:t>
            </a:r>
            <a:endParaRPr lang="en-CA" sz="2400" dirty="0" smtClean="0"/>
          </a:p>
          <a:p>
            <a:pPr lvl="1"/>
            <a:r>
              <a:rPr lang="en-CA" sz="2000" dirty="0" smtClean="0"/>
              <a:t>The </a:t>
            </a:r>
            <a:r>
              <a:rPr lang="en-CA" sz="2000" dirty="0"/>
              <a:t>browser will use the first </a:t>
            </a:r>
            <a:r>
              <a:rPr lang="en-CA" sz="2000" dirty="0">
                <a:solidFill>
                  <a:srgbClr val="0000CC"/>
                </a:solidFill>
                <a:effectLst>
                  <a:outerShdw blurRad="38100" dist="38100" dir="2700000" algn="tl">
                    <a:srgbClr val="000000">
                      <a:alpha val="43137"/>
                    </a:srgbClr>
                  </a:outerShdw>
                </a:effectLst>
              </a:rPr>
              <a:t>recognized</a:t>
            </a:r>
            <a:r>
              <a:rPr lang="en-CA" sz="2000" dirty="0">
                <a:effectLst>
                  <a:outerShdw blurRad="38100" dist="38100" dir="2700000" algn="tl">
                    <a:srgbClr val="000000">
                      <a:alpha val="43137"/>
                    </a:srgbClr>
                  </a:outerShdw>
                </a:effectLst>
              </a:rPr>
              <a:t> </a:t>
            </a:r>
            <a:r>
              <a:rPr lang="en-CA" sz="2000" dirty="0"/>
              <a:t>format.</a:t>
            </a:r>
            <a:endParaRPr lang="en-CA" sz="2000" dirty="0" smtClean="0"/>
          </a:p>
          <a:p>
            <a:pPr>
              <a:buFont typeface="Wingdings" panose="05000000000000000000" pitchFamily="2" charset="2"/>
              <a:buChar char="q"/>
            </a:pPr>
            <a:r>
              <a:rPr lang="en-CA" sz="2400" dirty="0" smtClean="0">
                <a:hlinkClick r:id="rId2"/>
              </a:rPr>
              <a:t>html5_audio.html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14</a:t>
            </a:fld>
            <a:endParaRPr lang="en-CA" altLang="en-US" dirty="0"/>
          </a:p>
        </p:txBody>
      </p:sp>
      <p:graphicFrame>
        <p:nvGraphicFramePr>
          <p:cNvPr id="6" name="Table 5"/>
          <p:cNvGraphicFramePr>
            <a:graphicFrameLocks noGrp="1"/>
          </p:cNvGraphicFramePr>
          <p:nvPr>
            <p:extLst>
              <p:ext uri="{D42A27DB-BD31-4B8C-83A1-F6EECF244321}">
                <p14:modId xmlns:p14="http://schemas.microsoft.com/office/powerpoint/2010/main" val="1313923383"/>
              </p:ext>
            </p:extLst>
          </p:nvPr>
        </p:nvGraphicFramePr>
        <p:xfrm>
          <a:off x="1259632" y="1916832"/>
          <a:ext cx="6552728" cy="2529840"/>
        </p:xfrm>
        <a:graphic>
          <a:graphicData uri="http://schemas.openxmlformats.org/drawingml/2006/table">
            <a:tbl>
              <a:tblPr firstRow="1" bandRow="1">
                <a:tableStyleId>{5C22544A-7EE6-4342-B048-85BDC9FD1C3A}</a:tableStyleId>
              </a:tblPr>
              <a:tblGrid>
                <a:gridCol w="6552728"/>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FF0000"/>
                          </a:solidFill>
                          <a:effectLst>
                            <a:outerShdw blurRad="38100" dist="38100" dir="2700000" algn="tl">
                              <a:srgbClr val="000000">
                                <a:alpha val="43137"/>
                              </a:srgbClr>
                            </a:outerShdw>
                          </a:effectLst>
                        </a:rPr>
                        <a:t>audio</a:t>
                      </a:r>
                      <a:r>
                        <a:rPr lang="en-CA" sz="2000" b="0" dirty="0" smtClean="0">
                          <a:solidFill>
                            <a:srgbClr val="FF0000"/>
                          </a:solidFill>
                        </a:rPr>
                        <a:t> </a:t>
                      </a:r>
                      <a:r>
                        <a:rPr lang="en-CA" sz="2000" b="0" dirty="0" smtClean="0">
                          <a:solidFill>
                            <a:srgbClr val="0000CC"/>
                          </a:solidFill>
                          <a:effectLst>
                            <a:outerShdw blurRad="38100" dist="38100" dir="2700000" algn="tl">
                              <a:srgbClr val="000000">
                                <a:alpha val="43137"/>
                              </a:srgbClr>
                            </a:outerShdw>
                          </a:effectLst>
                        </a:rPr>
                        <a:t>controls</a:t>
                      </a:r>
                      <a:r>
                        <a:rPr lang="en-CA" sz="2000" b="0" dirty="0" smtClean="0">
                          <a:solidFill>
                            <a:schemeClr val="tx1"/>
                          </a:solidFill>
                        </a:rPr>
                        <a:t>&gt;</a:t>
                      </a:r>
                    </a:p>
                    <a:p>
                      <a:r>
                        <a:rPr lang="en-CA" sz="2000" b="0" dirty="0" smtClean="0">
                          <a:solidFill>
                            <a:schemeClr val="tx1"/>
                          </a:solidFill>
                        </a:rPr>
                        <a:t>      &lt;</a:t>
                      </a:r>
                      <a:r>
                        <a:rPr lang="en-CA" sz="2000" b="0" dirty="0" smtClean="0">
                          <a:solidFill>
                            <a:srgbClr val="990033"/>
                          </a:solidFill>
                          <a:effectLst>
                            <a:outerShdw blurRad="38100" dist="38100" dir="2700000" algn="tl">
                              <a:srgbClr val="000000">
                                <a:alpha val="43137"/>
                              </a:srgbClr>
                            </a:outerShdw>
                          </a:effectLst>
                        </a:rPr>
                        <a:t>source</a:t>
                      </a:r>
                      <a:r>
                        <a:rPr lang="en-CA" sz="2000" b="0" dirty="0" smtClean="0">
                          <a:solidFill>
                            <a:schemeClr val="tx1"/>
                          </a:solidFill>
                          <a:effectLst>
                            <a:outerShdw blurRad="38100" dist="38100" dir="2700000" algn="tl">
                              <a:srgbClr val="000000">
                                <a:alpha val="43137"/>
                              </a:srgbClr>
                            </a:outerShdw>
                          </a:effectLst>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src</a:t>
                      </a:r>
                      <a:r>
                        <a:rPr lang="en-CA" sz="2000" b="0" dirty="0" smtClean="0">
                          <a:solidFill>
                            <a:schemeClr val="tx1"/>
                          </a:solidFill>
                        </a:rPr>
                        <a:t>="Track03.mp3"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type</a:t>
                      </a:r>
                      <a:r>
                        <a:rPr lang="en-CA" sz="2000" b="0" dirty="0" smtClean="0">
                          <a:solidFill>
                            <a:schemeClr val="tx1"/>
                          </a:solidFill>
                        </a:rPr>
                        <a:t>="audio/mpeg" /&gt;</a:t>
                      </a:r>
                    </a:p>
                    <a:p>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source</a:t>
                      </a: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src</a:t>
                      </a:r>
                      <a:r>
                        <a:rPr lang="en-CA" sz="2000" b="0" dirty="0" smtClean="0">
                          <a:solidFill>
                            <a:schemeClr val="tx1"/>
                          </a:solidFill>
                        </a:rPr>
                        <a:t>="Track03.ogg"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type</a:t>
                      </a:r>
                      <a:r>
                        <a:rPr lang="en-CA" sz="2000" b="0" dirty="0" smtClean="0">
                          <a:solidFill>
                            <a:schemeClr val="tx1"/>
                          </a:solidFill>
                        </a:rPr>
                        <a:t>="audio/</a:t>
                      </a:r>
                      <a:r>
                        <a:rPr lang="en-CA" sz="2000" b="0" dirty="0" err="1" smtClean="0">
                          <a:solidFill>
                            <a:schemeClr val="tx1"/>
                          </a:solidFill>
                        </a:rPr>
                        <a:t>ogg</a:t>
                      </a:r>
                      <a:r>
                        <a:rPr lang="en-CA" sz="2000" b="0" dirty="0" smtClean="0">
                          <a:solidFill>
                            <a:schemeClr val="tx1"/>
                          </a:solidFill>
                        </a:rPr>
                        <a:t>" /&gt;</a:t>
                      </a:r>
                    </a:p>
                    <a:p>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Your browser does not support the audio tag used.</a:t>
                      </a:r>
                    </a:p>
                    <a:p>
                      <a:r>
                        <a:rPr lang="en-CA" sz="2000" b="0" dirty="0" smtClean="0">
                          <a:solidFill>
                            <a:schemeClr val="tx1"/>
                          </a:solidFill>
                        </a:rPr>
                        <a:t>   &lt;/</a:t>
                      </a:r>
                      <a:r>
                        <a:rPr lang="en-CA" sz="2000" b="0" kern="1200" dirty="0" smtClean="0">
                          <a:solidFill>
                            <a:srgbClr val="FF0000"/>
                          </a:solidFill>
                          <a:effectLst>
                            <a:outerShdw blurRad="38100" dist="38100" dir="2700000" algn="tl">
                              <a:srgbClr val="000000">
                                <a:alpha val="43137"/>
                              </a:srgbClr>
                            </a:outerShdw>
                          </a:effectLst>
                          <a:latin typeface="+mn-lt"/>
                          <a:ea typeface="+mn-ea"/>
                          <a:cs typeface="+mn-cs"/>
                        </a:rPr>
                        <a:t>audio</a:t>
                      </a:r>
                      <a:r>
                        <a:rPr lang="en-CA" sz="2000" b="0" dirty="0" smtClean="0">
                          <a:solidFill>
                            <a:schemeClr val="tx1"/>
                          </a:solidFill>
                        </a:rPr>
                        <a:t>&gt; </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&gt;Audio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70470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Attributes of &lt;audio&gt; Element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controls</a:t>
            </a:r>
          </a:p>
          <a:p>
            <a:pPr lvl="1"/>
            <a:r>
              <a:rPr lang="en-US" dirty="0" smtClean="0"/>
              <a:t>Displays the standard HTML5 controls for the audio on the web page.</a:t>
            </a:r>
          </a:p>
          <a:p>
            <a:pPr>
              <a:buFont typeface="Wingdings" panose="05000000000000000000" pitchFamily="2" charset="2"/>
              <a:buChar char="Ø"/>
            </a:pPr>
            <a:r>
              <a:rPr lang="en-US" dirty="0" err="1" smtClean="0"/>
              <a:t>src</a:t>
            </a:r>
            <a:endParaRPr lang="en-US" dirty="0" smtClean="0"/>
          </a:p>
          <a:p>
            <a:pPr lvl="1"/>
            <a:r>
              <a:rPr lang="en-US" sz="2600" dirty="0" smtClean="0"/>
              <a:t>It’s optional. You may instead use the &lt;source&gt; element with </a:t>
            </a:r>
            <a:r>
              <a:rPr lang="en-US" sz="2600" dirty="0" err="1" smtClean="0"/>
              <a:t>src</a:t>
            </a:r>
            <a:r>
              <a:rPr lang="en-US" sz="2600" dirty="0" smtClean="0"/>
              <a:t> attribute.</a:t>
            </a:r>
          </a:p>
          <a:p>
            <a:pPr>
              <a:buFont typeface="Wingdings" panose="05000000000000000000" pitchFamily="2" charset="2"/>
              <a:buChar char="Ø"/>
            </a:pPr>
            <a:r>
              <a:rPr lang="en-US" dirty="0" err="1" smtClean="0"/>
              <a:t>autoplay</a:t>
            </a:r>
            <a:endParaRPr lang="en-US" dirty="0" smtClean="0"/>
          </a:p>
          <a:p>
            <a:pPr>
              <a:buFont typeface="Wingdings" panose="05000000000000000000" pitchFamily="2" charset="2"/>
              <a:buChar char="Ø"/>
            </a:pPr>
            <a:r>
              <a:rPr lang="en-US" dirty="0" smtClean="0"/>
              <a:t>loop</a:t>
            </a:r>
          </a:p>
          <a:p>
            <a:pPr>
              <a:buFont typeface="Wingdings" panose="05000000000000000000" pitchFamily="2" charset="2"/>
              <a:buChar char="Ø"/>
            </a:pPr>
            <a:r>
              <a:rPr lang="en-US" dirty="0" smtClean="0"/>
              <a:t>preload</a:t>
            </a:r>
          </a:p>
          <a:p>
            <a:pPr>
              <a:buFont typeface="Wingdings" panose="05000000000000000000" pitchFamily="2" charset="2"/>
              <a:buChar char="Ø"/>
            </a:pPr>
            <a:r>
              <a:rPr lang="en-US" dirty="0" smtClean="0"/>
              <a:t>buffered, muted, played </a:t>
            </a:r>
          </a:p>
          <a:p>
            <a:endParaRPr lang="en-US" dirty="0"/>
          </a:p>
        </p:txBody>
      </p:sp>
    </p:spTree>
    <p:extLst>
      <p:ext uri="{BB962C8B-B14F-4D97-AF65-F5344CB8AC3E}">
        <p14:creationId xmlns:p14="http://schemas.microsoft.com/office/powerpoint/2010/main" val="58135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&lt;source&gt; element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smtClean="0"/>
              <a:t>The source element is used to specify multiple media resources for audio and video elements in HTML5. It is an empty element. </a:t>
            </a:r>
          </a:p>
          <a:p>
            <a:pPr>
              <a:buFont typeface="Wingdings" panose="05000000000000000000" pitchFamily="2" charset="2"/>
              <a:buChar char="Ø"/>
            </a:pPr>
            <a:endParaRPr lang="en-US" sz="1000" dirty="0" smtClean="0"/>
          </a:p>
          <a:p>
            <a:pPr>
              <a:buFont typeface="Wingdings" panose="05000000000000000000" pitchFamily="2" charset="2"/>
              <a:buChar char="Ø"/>
            </a:pPr>
            <a:r>
              <a:rPr lang="en-US" sz="2800" dirty="0" smtClean="0"/>
              <a:t>It is commonly used to serve the same media in multiple formats supported by different browsers.</a:t>
            </a:r>
          </a:p>
          <a:p>
            <a:pPr>
              <a:buFont typeface="Wingdings" panose="05000000000000000000" pitchFamily="2" charset="2"/>
              <a:buChar char="Ø"/>
            </a:pPr>
            <a:endParaRPr lang="en-US" sz="1000" dirty="0" smtClean="0"/>
          </a:p>
          <a:p>
            <a:pPr>
              <a:buFont typeface="Wingdings" panose="05000000000000000000" pitchFamily="2" charset="2"/>
              <a:buChar char="Ø"/>
            </a:pPr>
            <a:r>
              <a:rPr lang="en-US" sz="2800" dirty="0" smtClean="0"/>
              <a:t>Attributes</a:t>
            </a:r>
          </a:p>
          <a:p>
            <a:pPr lvl="1"/>
            <a:r>
              <a:rPr lang="en-US" sz="2400" dirty="0" err="1" smtClean="0"/>
              <a:t>src</a:t>
            </a:r>
            <a:r>
              <a:rPr lang="en-US" sz="2400" dirty="0" smtClean="0"/>
              <a:t>, type, media</a:t>
            </a:r>
          </a:p>
          <a:p>
            <a:endParaRPr lang="en-US" dirty="0" smtClean="0"/>
          </a:p>
          <a:p>
            <a:endParaRPr lang="en-US" dirty="0"/>
          </a:p>
        </p:txBody>
      </p:sp>
    </p:spTree>
    <p:extLst>
      <p:ext uri="{BB962C8B-B14F-4D97-AF65-F5344CB8AC3E}">
        <p14:creationId xmlns:p14="http://schemas.microsoft.com/office/powerpoint/2010/main" val="304969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40750" cy="1143000"/>
          </a:xfrm>
        </p:spPr>
        <p:txBody>
          <a:bodyPr/>
          <a:lstStyle/>
          <a:p>
            <a:r>
              <a:rPr lang="en-CA" dirty="0">
                <a:effectLst>
                  <a:outerShdw blurRad="38100" dist="38100" dir="2700000" algn="tl">
                    <a:srgbClr val="000000">
                      <a:alpha val="43137"/>
                    </a:srgbClr>
                  </a:outerShdw>
                </a:effectLst>
              </a:rPr>
              <a:t>HTML5 video</a:t>
            </a:r>
            <a:r>
              <a:rPr lang="en-CA" dirty="0" smtClean="0">
                <a:effectLst>
                  <a:outerShdw blurRad="38100" dist="38100" dir="2700000" algn="tl">
                    <a:srgbClr val="000000">
                      <a:alpha val="43137"/>
                    </a:srgbClr>
                  </a:outerShdw>
                </a:effectLst>
              </a:rPr>
              <a:t> </a:t>
            </a:r>
            <a:r>
              <a:rPr lang="en-CA" dirty="0">
                <a:effectLst>
                  <a:outerShdw blurRad="38100" dist="38100" dir="2700000" algn="tl">
                    <a:srgbClr val="000000">
                      <a:alpha val="43137"/>
                    </a:srgbClr>
                  </a:outerShdw>
                </a:effectLst>
              </a:rPr>
              <a:t>Tags</a:t>
            </a:r>
            <a:endParaRPr lang="en-CA" dirty="0"/>
          </a:p>
        </p:txBody>
      </p:sp>
      <p:sp>
        <p:nvSpPr>
          <p:cNvPr id="3" name="Content Placeholder 2"/>
          <p:cNvSpPr>
            <a:spLocks noGrp="1"/>
          </p:cNvSpPr>
          <p:nvPr>
            <p:ph idx="1"/>
          </p:nvPr>
        </p:nvSpPr>
        <p:spPr>
          <a:xfrm>
            <a:off x="323528" y="1268760"/>
            <a:ext cx="8820472" cy="4787007"/>
          </a:xfrm>
        </p:spPr>
        <p:txBody>
          <a:bodyPr/>
          <a:lstStyle/>
          <a:p>
            <a:pPr>
              <a:buFont typeface="Wingdings" panose="05000000000000000000" pitchFamily="2" charset="2"/>
              <a:buChar char="Ø"/>
            </a:pPr>
            <a:r>
              <a:rPr lang="en-CA" sz="2800" dirty="0"/>
              <a:t>e</a:t>
            </a:r>
            <a:r>
              <a:rPr lang="en-CA" sz="2800" dirty="0" smtClean="0"/>
              <a:t>.g.</a:t>
            </a:r>
          </a:p>
          <a:p>
            <a:endParaRPr lang="en-CA" dirty="0"/>
          </a:p>
          <a:p>
            <a:endParaRPr lang="en-CA" dirty="0" smtClean="0"/>
          </a:p>
          <a:p>
            <a:endParaRPr lang="en-CA" dirty="0" smtClean="0"/>
          </a:p>
          <a:p>
            <a:pPr marL="0" indent="0">
              <a:buNone/>
            </a:pPr>
            <a:endParaRPr lang="en-CA" dirty="0" smtClean="0"/>
          </a:p>
          <a:p>
            <a:pPr marL="0" indent="0">
              <a:buNone/>
            </a:pPr>
            <a:endParaRPr lang="en-CA" sz="1800" dirty="0"/>
          </a:p>
          <a:p>
            <a:pPr>
              <a:buFont typeface="Wingdings" panose="05000000000000000000" pitchFamily="2" charset="2"/>
              <a:buChar char="Ø"/>
            </a:pPr>
            <a:r>
              <a:rPr lang="en-CA" sz="2200" dirty="0"/>
              <a:t>The</a:t>
            </a:r>
            <a:r>
              <a:rPr lang="en-CA" sz="2200" dirty="0" smtClean="0">
                <a:solidFill>
                  <a:srgbClr val="990033"/>
                </a:solidFill>
                <a:effectLst>
                  <a:outerShdw blurRad="38100" dist="38100" dir="2700000" algn="tl">
                    <a:srgbClr val="000000">
                      <a:alpha val="43137"/>
                    </a:srgbClr>
                  </a:outerShdw>
                </a:effectLst>
              </a:rPr>
              <a:t> width</a:t>
            </a:r>
            <a:r>
              <a:rPr lang="en-CA" sz="2200" dirty="0" smtClean="0">
                <a:effectLst>
                  <a:outerShdw blurRad="38100" dist="38100" dir="2700000" algn="tl">
                    <a:srgbClr val="000000">
                      <a:alpha val="43137"/>
                    </a:srgbClr>
                  </a:outerShdw>
                </a:effectLst>
              </a:rPr>
              <a:t> </a:t>
            </a:r>
            <a:r>
              <a:rPr lang="en-CA" sz="2200" dirty="0"/>
              <a:t>and </a:t>
            </a:r>
            <a:r>
              <a:rPr lang="en-CA" sz="2200" dirty="0">
                <a:solidFill>
                  <a:srgbClr val="990033"/>
                </a:solidFill>
                <a:effectLst>
                  <a:outerShdw blurRad="38100" dist="38100" dir="2700000" algn="tl">
                    <a:srgbClr val="000000">
                      <a:alpha val="43137"/>
                    </a:srgbClr>
                  </a:outerShdw>
                </a:effectLst>
              </a:rPr>
              <a:t>height</a:t>
            </a:r>
            <a:r>
              <a:rPr lang="en-CA" sz="2200" dirty="0"/>
              <a:t> </a:t>
            </a:r>
            <a:r>
              <a:rPr lang="en-CA" sz="2200" dirty="0" smtClean="0"/>
              <a:t>specify the size of the video’s display area.</a:t>
            </a:r>
            <a:endParaRPr lang="en-CA" sz="2200" dirty="0"/>
          </a:p>
          <a:p>
            <a:pPr>
              <a:buFont typeface="Wingdings" panose="05000000000000000000" pitchFamily="2" charset="2"/>
              <a:buChar char="Ø"/>
            </a:pPr>
            <a:r>
              <a:rPr lang="en-CA" sz="2400" dirty="0"/>
              <a:t>The</a:t>
            </a:r>
            <a:r>
              <a:rPr lang="en-CA" sz="2400" dirty="0" smtClean="0">
                <a:solidFill>
                  <a:srgbClr val="0000CC"/>
                </a:solidFill>
              </a:rPr>
              <a:t> </a:t>
            </a:r>
            <a:r>
              <a:rPr lang="en-CA" sz="2400" dirty="0" err="1" smtClean="0">
                <a:solidFill>
                  <a:srgbClr val="0000CC"/>
                </a:solidFill>
              </a:rPr>
              <a:t>autoplay</a:t>
            </a:r>
            <a:r>
              <a:rPr lang="en-CA" sz="2400" dirty="0" smtClean="0">
                <a:solidFill>
                  <a:srgbClr val="0000CC"/>
                </a:solidFill>
              </a:rPr>
              <a:t> </a:t>
            </a:r>
            <a:r>
              <a:rPr lang="en-CA" sz="2400" dirty="0"/>
              <a:t>and </a:t>
            </a:r>
            <a:r>
              <a:rPr lang="en-CA" sz="2400" dirty="0">
                <a:solidFill>
                  <a:srgbClr val="0000CC"/>
                </a:solidFill>
              </a:rPr>
              <a:t>loop</a:t>
            </a:r>
            <a:r>
              <a:rPr lang="en-CA" sz="2400" dirty="0"/>
              <a:t> are additional attributes that can be used with the video </a:t>
            </a:r>
            <a:r>
              <a:rPr lang="en-CA" sz="2400" dirty="0" smtClean="0"/>
              <a:t>tag.</a:t>
            </a:r>
          </a:p>
          <a:p>
            <a:pPr>
              <a:buFont typeface="Wingdings" panose="05000000000000000000" pitchFamily="2" charset="2"/>
              <a:buChar char="q"/>
            </a:pPr>
            <a:r>
              <a:rPr lang="en-CA" sz="2400" dirty="0" smtClean="0">
                <a:hlinkClick r:id="rId2"/>
              </a:rPr>
              <a:t>html5_video.html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17</a:t>
            </a:fld>
            <a:endParaRPr lang="en-CA" altLang="en-US"/>
          </a:p>
        </p:txBody>
      </p:sp>
      <p:graphicFrame>
        <p:nvGraphicFramePr>
          <p:cNvPr id="6" name="Table 5"/>
          <p:cNvGraphicFramePr>
            <a:graphicFrameLocks noGrp="1"/>
          </p:cNvGraphicFramePr>
          <p:nvPr>
            <p:extLst>
              <p:ext uri="{D42A27DB-BD31-4B8C-83A1-F6EECF244321}">
                <p14:modId xmlns:p14="http://schemas.microsoft.com/office/powerpoint/2010/main" val="2012804935"/>
              </p:ext>
            </p:extLst>
          </p:nvPr>
        </p:nvGraphicFramePr>
        <p:xfrm>
          <a:off x="1547664" y="1484784"/>
          <a:ext cx="7056784" cy="2834640"/>
        </p:xfrm>
        <a:graphic>
          <a:graphicData uri="http://schemas.openxmlformats.org/drawingml/2006/table">
            <a:tbl>
              <a:tblPr firstRow="1" bandRow="1">
                <a:tableStyleId>{5C22544A-7EE6-4342-B048-85BDC9FD1C3A}</a:tableStyleId>
              </a:tblPr>
              <a:tblGrid>
                <a:gridCol w="7056784"/>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 </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width</a:t>
                      </a:r>
                      <a:r>
                        <a:rPr lang="en-CA" sz="2000" b="0" dirty="0" smtClean="0">
                          <a:solidFill>
                            <a:schemeClr val="tx1"/>
                          </a:solidFill>
                        </a:rPr>
                        <a:t>="320" </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height</a:t>
                      </a:r>
                      <a:r>
                        <a:rPr lang="en-CA" sz="2000" b="0" dirty="0" smtClean="0">
                          <a:solidFill>
                            <a:schemeClr val="tx1"/>
                          </a:solidFill>
                        </a:rPr>
                        <a:t>="240"  </a:t>
                      </a:r>
                      <a:r>
                        <a:rPr lang="en-CA" sz="2000" b="0" dirty="0" smtClean="0">
                          <a:solidFill>
                            <a:schemeClr val="tx1"/>
                          </a:solidFill>
                          <a:effectLst>
                            <a:outerShdw blurRad="38100" dist="38100" dir="2700000" algn="tl">
                              <a:srgbClr val="000000">
                                <a:alpha val="43137"/>
                              </a:srgbClr>
                            </a:outerShdw>
                          </a:effectLst>
                        </a:rPr>
                        <a:t>controls</a:t>
                      </a:r>
                      <a:r>
                        <a:rPr lang="en-CA" sz="2000" b="0" dirty="0" smtClean="0">
                          <a:solidFill>
                            <a:schemeClr val="tx1"/>
                          </a:solidFill>
                        </a:rPr>
                        <a:t>&gt;</a:t>
                      </a:r>
                    </a:p>
                    <a:p>
                      <a:r>
                        <a:rPr lang="en-CA" sz="2000" b="0" kern="1200" dirty="0" smtClean="0">
                          <a:solidFill>
                            <a:schemeClr val="tx1"/>
                          </a:solidFill>
                          <a:latin typeface="+mn-lt"/>
                          <a:ea typeface="+mn-ea"/>
                          <a:cs typeface="+mn-cs"/>
                        </a:rPr>
                        <a:t>     &lt;source </a:t>
                      </a:r>
                      <a:r>
                        <a:rPr lang="en-CA" sz="2000" b="0" kern="1200" dirty="0" err="1" smtClean="0">
                          <a:solidFill>
                            <a:schemeClr val="tx1"/>
                          </a:solidFill>
                          <a:latin typeface="+mn-lt"/>
                          <a:ea typeface="+mn-ea"/>
                          <a:cs typeface="+mn-cs"/>
                        </a:rPr>
                        <a:t>src</a:t>
                      </a:r>
                      <a:r>
                        <a:rPr lang="en-CA" sz="2000" b="0" kern="1200" dirty="0" smtClean="0">
                          <a:solidFill>
                            <a:schemeClr val="tx1"/>
                          </a:solidFill>
                          <a:latin typeface="+mn-lt"/>
                          <a:ea typeface="+mn-ea"/>
                          <a:cs typeface="+mn-cs"/>
                        </a:rPr>
                        <a:t>="</a:t>
                      </a:r>
                      <a:r>
                        <a:rPr lang="en-US" altLang="en-US" sz="2000" b="0" kern="1200" dirty="0" smtClean="0">
                          <a:solidFill>
                            <a:schemeClr val="tx1"/>
                          </a:solidFill>
                          <a:latin typeface="+mn-lt"/>
                          <a:ea typeface="+mn-ea"/>
                          <a:cs typeface="+mn-cs"/>
                        </a:rPr>
                        <a:t>movie.mp4</a:t>
                      </a:r>
                      <a:r>
                        <a:rPr lang="en-CA" sz="2000" b="0" kern="1200" dirty="0" smtClean="0">
                          <a:solidFill>
                            <a:schemeClr val="tx1"/>
                          </a:solidFill>
                          <a:latin typeface="+mn-lt"/>
                          <a:ea typeface="+mn-ea"/>
                          <a:cs typeface="+mn-cs"/>
                        </a:rPr>
                        <a:t>"      type="video/mp4"/&gt; </a:t>
                      </a:r>
                    </a:p>
                    <a:p>
                      <a:r>
                        <a:rPr lang="en-CA" sz="2000" b="0" kern="1200" dirty="0" smtClean="0">
                          <a:solidFill>
                            <a:schemeClr val="tx1"/>
                          </a:solidFill>
                          <a:latin typeface="+mn-lt"/>
                          <a:ea typeface="+mn-ea"/>
                          <a:cs typeface="+mn-cs"/>
                        </a:rPr>
                        <a:t>     &lt;source </a:t>
                      </a:r>
                      <a:r>
                        <a:rPr lang="en-CA" sz="2000" b="0" kern="1200" dirty="0" err="1" smtClean="0">
                          <a:solidFill>
                            <a:schemeClr val="tx1"/>
                          </a:solidFill>
                          <a:latin typeface="+mn-lt"/>
                          <a:ea typeface="+mn-ea"/>
                          <a:cs typeface="+mn-cs"/>
                        </a:rPr>
                        <a:t>src</a:t>
                      </a:r>
                      <a:r>
                        <a:rPr lang="en-CA" sz="2000" b="0" kern="1200" dirty="0" smtClean="0">
                          <a:solidFill>
                            <a:schemeClr val="tx1"/>
                          </a:solidFill>
                          <a:latin typeface="+mn-lt"/>
                          <a:ea typeface="+mn-ea"/>
                          <a:cs typeface="+mn-cs"/>
                        </a:rPr>
                        <a:t>="movie.ogg"      type="video/</a:t>
                      </a:r>
                      <a:r>
                        <a:rPr lang="en-CA" sz="2000" b="0" kern="1200" dirty="0" err="1" smtClean="0">
                          <a:solidFill>
                            <a:schemeClr val="tx1"/>
                          </a:solidFill>
                          <a:latin typeface="+mn-lt"/>
                          <a:ea typeface="+mn-ea"/>
                          <a:cs typeface="+mn-cs"/>
                        </a:rPr>
                        <a:t>ogg</a:t>
                      </a:r>
                      <a:r>
                        <a:rPr lang="en-CA" sz="2000" b="0" kern="1200" dirty="0" smtClean="0">
                          <a:solidFill>
                            <a:schemeClr val="tx1"/>
                          </a:solidFill>
                          <a:latin typeface="+mn-lt"/>
                          <a:ea typeface="+mn-ea"/>
                          <a:cs typeface="+mn-cs"/>
                        </a:rPr>
                        <a:t>" /&gt;</a:t>
                      </a:r>
                    </a:p>
                    <a:p>
                      <a:r>
                        <a:rPr lang="en-CA" sz="2000" b="0" kern="1200" dirty="0" smtClean="0">
                          <a:solidFill>
                            <a:schemeClr val="tx1"/>
                          </a:solidFill>
                          <a:latin typeface="+mn-lt"/>
                          <a:ea typeface="+mn-ea"/>
                          <a:cs typeface="+mn-cs"/>
                        </a:rPr>
                        <a:t>     &lt;source </a:t>
                      </a:r>
                      <a:r>
                        <a:rPr lang="en-CA" sz="2000" b="0" kern="1200" dirty="0" err="1" smtClean="0">
                          <a:solidFill>
                            <a:schemeClr val="tx1"/>
                          </a:solidFill>
                          <a:latin typeface="+mn-lt"/>
                          <a:ea typeface="+mn-ea"/>
                          <a:cs typeface="+mn-cs"/>
                        </a:rPr>
                        <a:t>src</a:t>
                      </a:r>
                      <a:r>
                        <a:rPr lang="en-CA" sz="2000" b="0" dirty="0" smtClean="0">
                          <a:solidFill>
                            <a:schemeClr val="tx1"/>
                          </a:solidFill>
                        </a:rPr>
                        <a:t>="</a:t>
                      </a:r>
                      <a:r>
                        <a:rPr lang="en-CA" sz="2000" b="0" dirty="0" err="1" smtClean="0">
                          <a:solidFill>
                            <a:schemeClr val="tx1"/>
                          </a:solidFill>
                        </a:rPr>
                        <a:t>movie.webm</a:t>
                      </a:r>
                      <a:r>
                        <a:rPr lang="en-CA" sz="2000" b="0" dirty="0" smtClean="0">
                          <a:solidFill>
                            <a:schemeClr val="tx1"/>
                          </a:solidFill>
                        </a:rPr>
                        <a:t>“   type="video/</a:t>
                      </a:r>
                      <a:r>
                        <a:rPr lang="en-CA" sz="2000" b="0" dirty="0" err="1" smtClean="0">
                          <a:solidFill>
                            <a:schemeClr val="tx1"/>
                          </a:solidFill>
                        </a:rPr>
                        <a:t>webm</a:t>
                      </a:r>
                      <a:r>
                        <a:rPr lang="en-CA" sz="2000" b="0" dirty="0" smtClean="0">
                          <a:solidFill>
                            <a:schemeClr val="tx1"/>
                          </a:solidFill>
                        </a:rPr>
                        <a:t>" /&gt;</a:t>
                      </a:r>
                    </a:p>
                    <a:p>
                      <a:r>
                        <a:rPr lang="en-CA" sz="2000" b="0" dirty="0" smtClean="0">
                          <a:solidFill>
                            <a:schemeClr val="tx1"/>
                          </a:solidFill>
                        </a:rPr>
                        <a:t>     Your browser does not support the video tag / type</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&gt;</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&gt;Video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12103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Attributes of &lt;video&gt; Element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The </a:t>
            </a:r>
            <a:r>
              <a:rPr lang="en-US" dirty="0" smtClean="0">
                <a:effectLst>
                  <a:outerShdw blurRad="38100" dist="38100" dir="2700000" algn="tl">
                    <a:srgbClr val="000000">
                      <a:alpha val="43137"/>
                    </a:srgbClr>
                  </a:outerShdw>
                </a:effectLst>
              </a:rPr>
              <a:t>&lt;video&gt; Element</a:t>
            </a:r>
            <a:r>
              <a:rPr lang="en-US" dirty="0" smtClean="0"/>
              <a:t> shares many attributes with the &lt;audio&gt; element but has its own attributes:</a:t>
            </a:r>
          </a:p>
          <a:p>
            <a:pPr marL="400050" lvl="1" indent="0"/>
            <a:r>
              <a:rPr lang="en-US" b="1" dirty="0" smtClean="0"/>
              <a:t> </a:t>
            </a:r>
            <a:r>
              <a:rPr lang="en-US" dirty="0" smtClean="0">
                <a:effectLst>
                  <a:outerShdw blurRad="38100" dist="38100" dir="2700000" algn="tl">
                    <a:srgbClr val="000000">
                      <a:alpha val="43137"/>
                    </a:srgbClr>
                  </a:outerShdw>
                </a:effectLst>
              </a:rPr>
              <a:t>Height, width</a:t>
            </a:r>
          </a:p>
          <a:p>
            <a:pPr marL="400050" lvl="1" indent="0"/>
            <a:r>
              <a:rPr lang="en-US" dirty="0" smtClean="0">
                <a:effectLst>
                  <a:outerShdw blurRad="38100" dist="38100" dir="2700000" algn="tl">
                    <a:srgbClr val="000000">
                      <a:alpha val="43137"/>
                    </a:srgbClr>
                  </a:outerShdw>
                </a:effectLst>
              </a:rPr>
              <a:t> poster</a:t>
            </a:r>
          </a:p>
          <a:p>
            <a:pPr marL="400050" lvl="1" indent="0"/>
            <a:endParaRPr lang="en-US" dirty="0" smtClean="0"/>
          </a:p>
        </p:txBody>
      </p:sp>
    </p:spTree>
    <p:extLst>
      <p:ext uri="{BB962C8B-B14F-4D97-AF65-F5344CB8AC3E}">
        <p14:creationId xmlns:p14="http://schemas.microsoft.com/office/powerpoint/2010/main" val="184688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About Audio/Video Formats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Audio file formats</a:t>
            </a:r>
          </a:p>
          <a:p>
            <a:pPr lvl="1"/>
            <a:r>
              <a:rPr lang="en-US" dirty="0" smtClean="0">
                <a:hlinkClick r:id="rId2"/>
              </a:rPr>
              <a:t>mp3 audio format</a:t>
            </a:r>
            <a:endParaRPr lang="en-US" dirty="0" smtClean="0"/>
          </a:p>
          <a:p>
            <a:pPr lvl="1"/>
            <a:r>
              <a:rPr lang="en-US" dirty="0" err="1" smtClean="0">
                <a:hlinkClick r:id="rId3"/>
              </a:rPr>
              <a:t>ogg</a:t>
            </a:r>
            <a:r>
              <a:rPr lang="en-US" dirty="0" smtClean="0">
                <a:hlinkClick r:id="rId3"/>
              </a:rPr>
              <a:t> audio/video format</a:t>
            </a:r>
            <a:endParaRPr lang="en-US" dirty="0" smtClean="0"/>
          </a:p>
          <a:p>
            <a:pPr lvl="1"/>
            <a:endParaRPr lang="en-US" dirty="0" smtClean="0"/>
          </a:p>
          <a:p>
            <a:r>
              <a:rPr lang="en-US" dirty="0" smtClean="0"/>
              <a:t>Video file formats</a:t>
            </a:r>
          </a:p>
          <a:p>
            <a:pPr lvl="1"/>
            <a:r>
              <a:rPr lang="en-US" dirty="0" smtClean="0">
                <a:hlinkClick r:id="rId4"/>
              </a:rPr>
              <a:t>mp4 video format</a:t>
            </a:r>
            <a:endParaRPr lang="en-US" dirty="0" smtClean="0"/>
          </a:p>
          <a:p>
            <a:pPr lvl="1"/>
            <a:r>
              <a:rPr lang="en-US" dirty="0" err="1" smtClean="0">
                <a:hlinkClick r:id="rId5"/>
              </a:rPr>
              <a:t>webm</a:t>
            </a:r>
            <a:r>
              <a:rPr lang="en-US" dirty="0" smtClean="0">
                <a:hlinkClick r:id="rId5"/>
              </a:rPr>
              <a:t> audio/video format</a:t>
            </a:r>
            <a:endParaRPr lang="en-US" dirty="0"/>
          </a:p>
        </p:txBody>
      </p:sp>
    </p:spTree>
    <p:extLst>
      <p:ext uri="{BB962C8B-B14F-4D97-AF65-F5344CB8AC3E}">
        <p14:creationId xmlns:p14="http://schemas.microsoft.com/office/powerpoint/2010/main" val="7783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smtClean="0">
                <a:effectLst>
                  <a:outerShdw blurRad="38100" dist="38100" dir="2700000" algn="tl">
                    <a:srgbClr val="000000">
                      <a:alpha val="43137"/>
                    </a:srgbClr>
                  </a:outerShdw>
                </a:effectLst>
              </a:rPr>
              <a:t>More on HTML</a:t>
            </a:r>
          </a:p>
          <a:p>
            <a:pPr lvl="1" eaLnBrk="1" hangingPunct="1">
              <a:defRPr/>
            </a:pPr>
            <a:r>
              <a:rPr lang="en-CA" altLang="en-US" sz="2400" dirty="0" smtClean="0">
                <a:effectLst>
                  <a:outerShdw blurRad="38100" dist="38100" dir="2700000" algn="tl">
                    <a:srgbClr val="000000">
                      <a:alpha val="43137"/>
                    </a:srgbClr>
                  </a:outerShdw>
                </a:effectLst>
              </a:rPr>
              <a:t>table</a:t>
            </a:r>
            <a:r>
              <a:rPr lang="en-CA" altLang="en-US" sz="2400" dirty="0" smtClean="0">
                <a:effectLst>
                  <a:outerShdw blurRad="38100" dist="38100" dir="2700000" algn="tl">
                    <a:srgbClr val="000000">
                      <a:alpha val="43137"/>
                    </a:srgbClr>
                  </a:outerShdw>
                </a:effectLst>
              </a:rPr>
              <a:t>, image</a:t>
            </a:r>
          </a:p>
          <a:p>
            <a:pPr lvl="1" eaLnBrk="1" hangingPunct="1">
              <a:defRPr/>
            </a:pPr>
            <a:r>
              <a:rPr lang="en-CA" altLang="en-US" sz="2400" dirty="0" smtClean="0">
                <a:effectLst>
                  <a:outerShdw blurRad="38100" dist="38100" dir="2700000" algn="tl">
                    <a:srgbClr val="000000">
                      <a:alpha val="43137"/>
                    </a:srgbClr>
                  </a:outerShdw>
                </a:effectLst>
              </a:rPr>
              <a:t>Multimedia - </a:t>
            </a:r>
            <a:r>
              <a:rPr lang="en-CA" altLang="en-US" sz="2000" dirty="0" smtClean="0">
                <a:effectLst>
                  <a:outerShdw blurRad="38100" dist="38100" dir="2700000" algn="tl">
                    <a:srgbClr val="000000">
                      <a:alpha val="43137"/>
                    </a:srgbClr>
                  </a:outerShdw>
                </a:effectLst>
              </a:rPr>
              <a:t>audio </a:t>
            </a:r>
            <a:r>
              <a:rPr lang="en-CA" altLang="en-US" sz="2000" dirty="0" smtClean="0">
                <a:effectLst>
                  <a:outerShdw blurRad="38100" dist="38100" dir="2700000" algn="tl">
                    <a:srgbClr val="000000">
                      <a:alpha val="43137"/>
                    </a:srgbClr>
                  </a:outerShdw>
                </a:effectLst>
              </a:rPr>
              <a:t>and video</a:t>
            </a:r>
          </a:p>
          <a:p>
            <a:pPr lvl="1" eaLnBrk="1" hangingPunct="1">
              <a:defRPr/>
            </a:pPr>
            <a:r>
              <a:rPr lang="en-CA" altLang="en-US" sz="2400" dirty="0" smtClean="0">
                <a:effectLst>
                  <a:outerShdw blurRad="38100" dist="38100" dir="2700000" algn="tl">
                    <a:srgbClr val="000000">
                      <a:alpha val="43137"/>
                    </a:srgbClr>
                  </a:outerShdw>
                </a:effectLst>
              </a:rPr>
              <a:t>figure elements</a:t>
            </a:r>
          </a:p>
          <a:p>
            <a:pPr lvl="1" eaLnBrk="1" hangingPunct="1">
              <a:defRPr/>
            </a:pPr>
            <a:endParaRPr lang="en-CA" altLang="en-US" sz="700" dirty="0" smtClean="0">
              <a:effectLst>
                <a:outerShdw blurRad="38100" dist="38100" dir="2700000" algn="tl">
                  <a:srgbClr val="000000">
                    <a:alpha val="43137"/>
                  </a:srgbClr>
                </a:outerShdw>
              </a:effectLst>
            </a:endParaRPr>
          </a:p>
          <a:p>
            <a:pPr eaLnBrk="1" hangingPunct="1">
              <a:buFont typeface="Wingdings" panose="05000000000000000000" pitchFamily="2" charset="2"/>
              <a:buChar char="Ø"/>
              <a:defRPr/>
            </a:pPr>
            <a:r>
              <a:rPr lang="en-CA" altLang="en-US" sz="2800" dirty="0">
                <a:effectLst>
                  <a:outerShdw blurRad="38100" dist="38100" dir="2700000" algn="tl">
                    <a:srgbClr val="000000">
                      <a:alpha val="43137"/>
                    </a:srgbClr>
                  </a:outerShdw>
                </a:effectLst>
              </a:rPr>
              <a:t>Introduction to CSS</a:t>
            </a:r>
          </a:p>
          <a:p>
            <a:pPr lvl="1" eaLnBrk="1" hangingPunct="1">
              <a:defRPr/>
            </a:pPr>
            <a:r>
              <a:rPr lang="en-CA" altLang="en-US" sz="2400" dirty="0" smtClean="0">
                <a:effectLst>
                  <a:outerShdw blurRad="38100" dist="38100" dir="2700000" algn="tl">
                    <a:srgbClr val="000000">
                      <a:alpha val="43137"/>
                    </a:srgbClr>
                  </a:outerShdw>
                </a:effectLst>
              </a:rPr>
              <a:t>Syntax </a:t>
            </a:r>
            <a:r>
              <a:rPr lang="en-CA" altLang="en-US" sz="2400" dirty="0">
                <a:effectLst>
                  <a:outerShdw blurRad="38100" dist="38100" dir="2700000" algn="tl">
                    <a:srgbClr val="000000">
                      <a:alpha val="43137"/>
                    </a:srgbClr>
                  </a:outerShdw>
                </a:effectLst>
              </a:rPr>
              <a:t>/ Structure</a:t>
            </a:r>
          </a:p>
          <a:p>
            <a:pPr lvl="1" eaLnBrk="1" hangingPunct="1">
              <a:defRPr/>
            </a:pPr>
            <a:r>
              <a:rPr lang="en-CA" altLang="en-US" sz="2400" dirty="0" smtClean="0">
                <a:effectLst>
                  <a:outerShdw blurRad="38100" dist="38100" dir="2700000" algn="tl">
                    <a:srgbClr val="000000">
                      <a:alpha val="43137"/>
                    </a:srgbClr>
                  </a:outerShdw>
                </a:effectLst>
              </a:rPr>
              <a:t>Selectors</a:t>
            </a:r>
            <a:endParaRPr lang="en-CA" altLang="en-US" sz="2400" dirty="0">
              <a:effectLst>
                <a:outerShdw blurRad="38100" dist="38100" dir="2700000" algn="tl">
                  <a:srgbClr val="000000">
                    <a:alpha val="43137"/>
                  </a:srgbClr>
                </a:outerShdw>
              </a:effectLst>
            </a:endParaRPr>
          </a:p>
          <a:p>
            <a:pPr lvl="1" eaLnBrk="1" hangingPunct="1">
              <a:defRPr/>
            </a:pPr>
            <a:r>
              <a:rPr lang="en-CA" altLang="en-US" sz="2400" dirty="0">
                <a:effectLst>
                  <a:outerShdw blurRad="38100" dist="38100" dir="2700000" algn="tl">
                    <a:srgbClr val="000000">
                      <a:alpha val="43137"/>
                    </a:srgbClr>
                  </a:outerShdw>
                </a:effectLst>
              </a:rPr>
              <a:t>Web </a:t>
            </a:r>
            <a:r>
              <a:rPr lang="en-CA" altLang="en-US" sz="2400" dirty="0" smtClean="0">
                <a:effectLst>
                  <a:outerShdw blurRad="38100" dist="38100" dir="2700000" algn="tl">
                    <a:srgbClr val="000000">
                      <a:alpha val="43137"/>
                    </a:srgbClr>
                  </a:outerShdw>
                </a:effectLst>
              </a:rPr>
              <a:t>Colors, Units</a:t>
            </a:r>
            <a:endParaRPr lang="en-CA" altLang="en-US" sz="2400" dirty="0">
              <a:effectLst>
                <a:outerShdw blurRad="38100" dist="38100" dir="2700000" algn="tl">
                  <a:srgbClr val="000000">
                    <a:alpha val="43137"/>
                  </a:srgbClr>
                </a:outerShdw>
              </a:effectLst>
            </a:endParaRPr>
          </a:p>
          <a:p>
            <a:pPr lvl="1" eaLnBrk="1" hangingPunct="1">
              <a:defRPr/>
            </a:pPr>
            <a:r>
              <a:rPr lang="en-CA" altLang="en-US" sz="2400" dirty="0" smtClean="0">
                <a:effectLst>
                  <a:outerShdw blurRad="38100" dist="38100" dir="2700000" algn="tl">
                    <a:srgbClr val="000000">
                      <a:alpha val="43137"/>
                    </a:srgbClr>
                  </a:outerShdw>
                </a:effectLst>
              </a:rPr>
              <a:t>CSS Properties - background</a:t>
            </a:r>
            <a:endParaRPr lang="en-CA" alt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a:t>
            </a:r>
            <a:r>
              <a:rPr lang="en-CA" sz="2800" dirty="0">
                <a:solidFill>
                  <a:srgbClr val="0000CC"/>
                </a:solidFill>
                <a:effectLst/>
              </a:rPr>
              <a:t>Cascading Style Sheet</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HTML: </a:t>
            </a:r>
            <a:r>
              <a:rPr lang="en-CA" sz="2800" dirty="0"/>
              <a:t>specify structure and content of a web page</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CSS: </a:t>
            </a:r>
            <a:r>
              <a:rPr lang="en-CA" sz="2800" dirty="0"/>
              <a:t>for presentation, how to display HTML </a:t>
            </a:r>
            <a:r>
              <a:rPr lang="en-CA" sz="2800" dirty="0" smtClean="0"/>
              <a:t>Elements</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t>CSS are really text files, or text in an HTML file , that allow the use of specific styles, attributes, and positioning of HTML objects</a:t>
            </a:r>
            <a:r>
              <a:rPr lang="en-CA" sz="2800" dirty="0" smtClean="0"/>
              <a:t>.</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defines how HTML elements are to be displayed.</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Separates the layout from the content. Formatting could be removed from HTML doc, and stored in a separate CSS file.</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Control the style and layout of multiple web pages all at </a:t>
            </a:r>
            <a:r>
              <a:rPr lang="en-CA" sz="2400" dirty="0" smtClean="0"/>
              <a:t>once.</a:t>
            </a:r>
            <a:endParaRPr lang="en-CA" sz="2400" dirty="0"/>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External Style Sheets in CSS files can save a lot of work.</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21</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Define</a:t>
            </a:r>
            <a:r>
              <a:rPr lang="en-CA" sz="2800" dirty="0"/>
              <a:t> the look of your pages </a:t>
            </a:r>
            <a:r>
              <a:rPr lang="en-CA" sz="2800" dirty="0">
                <a:solidFill>
                  <a:srgbClr val="0000CC"/>
                </a:solidFill>
                <a:effectLst>
                  <a:outerShdw blurRad="38100" dist="38100" dir="2700000" algn="tl">
                    <a:srgbClr val="000000">
                      <a:alpha val="43137"/>
                    </a:srgbClr>
                  </a:outerShdw>
                </a:effectLst>
              </a:rPr>
              <a:t>in one place</a:t>
            </a:r>
            <a:r>
              <a:rPr lang="en-CA" sz="2800" dirty="0"/>
              <a:t>, and </a:t>
            </a:r>
            <a:r>
              <a:rPr lang="en-CA" sz="2800" dirty="0">
                <a:solidFill>
                  <a:srgbClr val="0000CC"/>
                </a:solidFill>
                <a:effectLst>
                  <a:outerShdw blurRad="38100" dist="38100" dir="2700000" algn="tl">
                    <a:srgbClr val="000000">
                      <a:alpha val="43137"/>
                    </a:srgbClr>
                  </a:outerShdw>
                </a:effectLst>
              </a:rPr>
              <a:t>apply</a:t>
            </a:r>
            <a:r>
              <a:rPr lang="en-CA" sz="2800" dirty="0"/>
              <a:t> it throughout </a:t>
            </a:r>
            <a:r>
              <a:rPr lang="en-CA" sz="2800" dirty="0">
                <a:solidFill>
                  <a:srgbClr val="0000CC"/>
                </a:solidFill>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solidFill>
                  <a:srgbClr val="0000CC"/>
                </a:solidFill>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it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a:t>
            </a:r>
            <a:r>
              <a:rPr lang="en-US" sz="2800" dirty="0" smtClean="0"/>
              <a:t>implemented/added </a:t>
            </a:r>
            <a:r>
              <a:rPr lang="en-US" sz="2800" dirty="0"/>
              <a:t>in an html document in </a:t>
            </a:r>
            <a:r>
              <a:rPr lang="en-US" sz="2800" dirty="0" smtClean="0"/>
              <a:t>three different </a:t>
            </a:r>
            <a:r>
              <a:rPr lang="en-US" sz="2800" dirty="0"/>
              <a:t>ways:</a:t>
            </a:r>
          </a:p>
          <a:p>
            <a:pPr lvl="1"/>
            <a:r>
              <a:rPr lang="en-US" dirty="0">
                <a:solidFill>
                  <a:srgbClr val="0000CC"/>
                </a:solidFill>
                <a:effectLst>
                  <a:outerShdw blurRad="38100" dist="38100" dir="2700000" algn="tl">
                    <a:srgbClr val="000000">
                      <a:alpha val="43137"/>
                    </a:srgbClr>
                  </a:outerShdw>
                </a:effectLst>
                <a:ea typeface="+mn-ea"/>
                <a:cs typeface="+mn-cs"/>
              </a:rPr>
              <a:t>Inline</a:t>
            </a:r>
            <a:endParaRPr lang="en-US" dirty="0">
              <a:solidFill>
                <a:srgbClr val="0000CC"/>
              </a:solidFill>
              <a:effectLst>
                <a:outerShdw blurRad="38100" dist="38100" dir="2700000" algn="tl">
                  <a:srgbClr val="000000">
                    <a:alpha val="43137"/>
                  </a:srgbClr>
                </a:outerShdw>
              </a:effectLst>
              <a:ea typeface="+mn-ea"/>
              <a:cs typeface="+mn-cs"/>
            </a:endParaRP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smtClean="0"/>
              <a:t>In addition, each browser has it Browser default CSS settings</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23</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85000" lnSpcReduction="20000"/>
          </a:bodyPr>
          <a:lstStyle/>
          <a:p>
            <a:pPr marL="0" indent="0">
              <a:buNone/>
            </a:pPr>
            <a:r>
              <a:rPr lang="en-US" dirty="0" smtClean="0"/>
              <a:t>1</a:t>
            </a:r>
            <a:r>
              <a:rPr lang="en-US" dirty="0" smtClean="0">
                <a:effectLst/>
              </a:rPr>
              <a:t>. </a:t>
            </a:r>
            <a:r>
              <a:rPr lang="en-US" sz="2900" dirty="0" smtClean="0">
                <a:effectLst/>
              </a:rPr>
              <a:t>Browser default</a:t>
            </a:r>
          </a:p>
          <a:p>
            <a:pPr lvl="1">
              <a:buNone/>
            </a:pPr>
            <a:r>
              <a:rPr lang="en-US" dirty="0" smtClean="0"/>
              <a:t>Rules are set by the browser for the various tags</a:t>
            </a:r>
          </a:p>
          <a:p>
            <a:pPr lvl="0">
              <a:buNone/>
            </a:pPr>
            <a:r>
              <a:rPr lang="en-US" sz="2900" dirty="0" smtClean="0"/>
              <a:t>2</a:t>
            </a:r>
            <a:r>
              <a:rPr lang="en-US" sz="2900" dirty="0" smtClean="0">
                <a:effectLst/>
              </a:rPr>
              <a:t>. Inline</a:t>
            </a:r>
          </a:p>
          <a:p>
            <a:pPr lvl="1">
              <a:buNone/>
            </a:pPr>
            <a:r>
              <a:rPr lang="en-US" dirty="0" smtClean="0"/>
              <a:t>CSS rule is coded / applied on a single element</a:t>
            </a:r>
          </a:p>
          <a:p>
            <a:endParaRPr lang="en-US" dirty="0" smtClean="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557944" y="3657600"/>
            <a:ext cx="8229600" cy="14478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CSS rules are included in the head part of an html document and can be used anywhere in the html document.</a:t>
            </a:r>
          </a:p>
        </p:txBody>
      </p:sp>
      <p:sp>
        <p:nvSpPr>
          <p:cNvPr id="6" name="TextBox 5"/>
          <p:cNvSpPr txBox="1"/>
          <p:nvPr/>
        </p:nvSpPr>
        <p:spPr>
          <a:xfrm>
            <a:off x="838200" y="3135868"/>
            <a:ext cx="7315200" cy="369332"/>
          </a:xfrm>
          <a:prstGeom prst="rect">
            <a:avLst/>
          </a:prstGeom>
          <a:solidFill>
            <a:schemeClr val="accent1">
              <a:lumMod val="20000"/>
              <a:lumOff val="80000"/>
            </a:schemeClr>
          </a:solidFill>
        </p:spPr>
        <p:txBody>
          <a:bodyPr wrap="square" rtlCol="0">
            <a:spAutoFit/>
          </a:bodyPr>
          <a:lstStyle/>
          <a:p>
            <a:r>
              <a:rPr lang="en-US" dirty="0" smtClean="0"/>
              <a:t>        &lt;p style="font-size:16px"&gt;This is an inline usage example&lt;/p&gt;</a:t>
            </a:r>
            <a:endParaRPr lang="en-US" dirty="0"/>
          </a:p>
        </p:txBody>
      </p:sp>
      <p:sp>
        <p:nvSpPr>
          <p:cNvPr id="7" name="TextBox 6"/>
          <p:cNvSpPr txBox="1"/>
          <p:nvPr/>
        </p:nvSpPr>
        <p:spPr>
          <a:xfrm>
            <a:off x="1028700" y="5105400"/>
            <a:ext cx="7239000" cy="923330"/>
          </a:xfrm>
          <a:prstGeom prst="rect">
            <a:avLst/>
          </a:prstGeom>
          <a:solidFill>
            <a:schemeClr val="accent1">
              <a:lumMod val="20000"/>
              <a:lumOff val="80000"/>
            </a:schemeClr>
          </a:solidFill>
        </p:spPr>
        <p:txBody>
          <a:bodyPr wrap="square" rtlCol="0">
            <a:spAutoFit/>
          </a:bodyPr>
          <a:lstStyle/>
          <a:p>
            <a:r>
              <a:rPr lang="en-US" dirty="0" smtClean="0"/>
              <a:t>        &lt;style type='text/</a:t>
            </a:r>
            <a:r>
              <a:rPr lang="en-US" dirty="0" err="1" smtClean="0"/>
              <a:t>css</a:t>
            </a:r>
            <a:r>
              <a:rPr lang="en-US" dirty="0" smtClean="0"/>
              <a:t>' media='screen'&gt;</a:t>
            </a:r>
          </a:p>
          <a:p>
            <a:r>
              <a:rPr lang="en-US" dirty="0" smtClean="0"/>
              <a:t>             p { font-size:16px; }</a:t>
            </a:r>
          </a:p>
          <a:p>
            <a:r>
              <a:rPr lang="en-US" dirty="0" smtClean="0"/>
              <a:t>        &lt;/style&gt;</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711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smtClean="0"/>
              <a:t>4. External</a:t>
            </a:r>
          </a:p>
          <a:p>
            <a:pPr lvl="1">
              <a:buNone/>
            </a:pPr>
            <a:r>
              <a:rPr lang="en-US" sz="2400" dirty="0" smtClean="0"/>
              <a:t>CSS rules are in a separate CSS file referenced from any html document </a:t>
            </a:r>
            <a:r>
              <a:rPr lang="en-US" sz="2400" dirty="0" smtClean="0">
                <a:solidFill>
                  <a:srgbClr val="0000CC"/>
                </a:solidFill>
              </a:rPr>
              <a:t>using the html &lt;</a:t>
            </a:r>
            <a:r>
              <a:rPr lang="en-US" sz="2400" dirty="0">
                <a:solidFill>
                  <a:srgbClr val="0000CC"/>
                </a:solidFill>
              </a:rPr>
              <a:t>link</a:t>
            </a:r>
            <a:r>
              <a:rPr lang="en-US" sz="2400" dirty="0" smtClean="0">
                <a:solidFill>
                  <a:srgbClr val="0000CC"/>
                </a:solidFill>
              </a:rPr>
              <a:t>...&gt; tag</a:t>
            </a:r>
            <a:endParaRPr lang="en-US" sz="2400" dirty="0">
              <a:solidFill>
                <a:srgbClr val="0000CC"/>
              </a:solidFill>
            </a:endParaRP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or the @import CSS feature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914400" y="2780928"/>
            <a:ext cx="7391400" cy="615553"/>
          </a:xfrm>
          <a:prstGeom prst="rect">
            <a:avLst/>
          </a:prstGeom>
          <a:solidFill>
            <a:schemeClr val="accent1">
              <a:lumMod val="20000"/>
              <a:lumOff val="80000"/>
            </a:schemeClr>
          </a:solidFill>
        </p:spPr>
        <p:txBody>
          <a:bodyPr wrap="square" rtlCol="0">
            <a:spAutoFit/>
          </a:bodyPr>
          <a:lstStyle/>
          <a:p>
            <a:r>
              <a:rPr lang="en-US" dirty="0" smtClean="0"/>
              <a:t>   </a:t>
            </a:r>
            <a:r>
              <a:rPr lang="en-US" sz="1600" dirty="0" smtClean="0"/>
              <a:t>&lt;link </a:t>
            </a:r>
            <a:r>
              <a:rPr lang="en-US" sz="1600" dirty="0" err="1" smtClean="0"/>
              <a:t>rel</a:t>
            </a:r>
            <a:r>
              <a:rPr lang="en-US" sz="1600" dirty="0" smtClean="0"/>
              <a:t>='</a:t>
            </a:r>
            <a:r>
              <a:rPr lang="en-US" sz="1600" dirty="0" err="1" smtClean="0"/>
              <a:t>stylesheet</a:t>
            </a:r>
            <a:r>
              <a:rPr lang="en-US" sz="1600" dirty="0" smtClean="0"/>
              <a:t>' </a:t>
            </a:r>
            <a:r>
              <a:rPr lang="en-US" sz="1600" dirty="0" err="1" smtClean="0"/>
              <a:t>href</a:t>
            </a:r>
            <a:r>
              <a:rPr lang="en-US" sz="1600" dirty="0" smtClean="0"/>
              <a:t>='company.css' type='text/</a:t>
            </a:r>
            <a:r>
              <a:rPr lang="en-US" sz="1600" dirty="0" err="1" smtClean="0"/>
              <a:t>css</a:t>
            </a:r>
            <a:r>
              <a:rPr lang="en-US" sz="1600" dirty="0" smtClean="0"/>
              <a:t>' media='screen' /&gt;</a:t>
            </a:r>
          </a:p>
          <a:p>
            <a:r>
              <a:rPr lang="en-US" sz="1600" dirty="0" smtClean="0"/>
              <a:t>   &lt;link </a:t>
            </a:r>
            <a:r>
              <a:rPr lang="en-US" sz="1600" dirty="0" err="1" smtClean="0"/>
              <a:t>rel</a:t>
            </a:r>
            <a:r>
              <a:rPr lang="en-US" sz="1600" dirty="0" smtClean="0"/>
              <a:t>='</a:t>
            </a:r>
            <a:r>
              <a:rPr lang="en-US" sz="1600" dirty="0" err="1" smtClean="0"/>
              <a:t>stylesheet</a:t>
            </a:r>
            <a:r>
              <a:rPr lang="en-US" sz="1600" dirty="0" smtClean="0"/>
              <a:t>' </a:t>
            </a:r>
            <a:r>
              <a:rPr lang="en-US" sz="1600" dirty="0" err="1" smtClean="0"/>
              <a:t>href</a:t>
            </a:r>
            <a:r>
              <a:rPr lang="en-US" sz="1600" dirty="0" smtClean="0"/>
              <a:t>='mystyle.css' type='text/</a:t>
            </a:r>
            <a:r>
              <a:rPr lang="en-US" sz="1600" dirty="0" err="1" smtClean="0"/>
              <a:t>css</a:t>
            </a:r>
            <a:r>
              <a:rPr lang="en-US" sz="1600" dirty="0" smtClean="0"/>
              <a:t>' media='screen' /&gt;</a:t>
            </a:r>
            <a:endParaRPr lang="en-US" sz="1600" dirty="0"/>
          </a:p>
        </p:txBody>
      </p:sp>
      <p:sp>
        <p:nvSpPr>
          <p:cNvPr id="6" name="TextBox 5"/>
          <p:cNvSpPr txBox="1"/>
          <p:nvPr/>
        </p:nvSpPr>
        <p:spPr>
          <a:xfrm>
            <a:off x="1181707" y="4149080"/>
            <a:ext cx="6912768" cy="1200329"/>
          </a:xfrm>
          <a:prstGeom prst="rect">
            <a:avLst/>
          </a:prstGeom>
          <a:solidFill>
            <a:schemeClr val="accent1">
              <a:lumMod val="20000"/>
              <a:lumOff val="80000"/>
            </a:schemeClr>
          </a:solidFill>
        </p:spPr>
        <p:txBody>
          <a:bodyPr wrap="square" rtlCol="0">
            <a:spAutoFit/>
          </a:bodyPr>
          <a:lstStyle/>
          <a:p>
            <a:r>
              <a:rPr lang="en-US" dirty="0" smtClean="0"/>
              <a:t>     &lt;style type='text/</a:t>
            </a:r>
            <a:r>
              <a:rPr lang="en-US" dirty="0" err="1" smtClean="0"/>
              <a:t>css</a:t>
            </a:r>
            <a:r>
              <a:rPr lang="en-US" dirty="0" smtClean="0"/>
              <a:t>' media='screen'&gt;</a:t>
            </a:r>
          </a:p>
          <a:p>
            <a:r>
              <a:rPr lang="en-US" dirty="0" smtClean="0"/>
              <a:t>        @import </a:t>
            </a:r>
            <a:r>
              <a:rPr lang="en-US" dirty="0" err="1" smtClean="0"/>
              <a:t>url</a:t>
            </a:r>
            <a:r>
              <a:rPr lang="en-US" dirty="0" smtClean="0"/>
              <a:t>(http://www...../company.css);</a:t>
            </a:r>
          </a:p>
          <a:p>
            <a:r>
              <a:rPr lang="en-US" dirty="0" smtClean="0"/>
              <a:t>        @import </a:t>
            </a:r>
            <a:r>
              <a:rPr lang="en-US" dirty="0" err="1" smtClean="0"/>
              <a:t>url</a:t>
            </a:r>
            <a:r>
              <a:rPr lang="en-US" dirty="0" smtClean="0"/>
              <a:t>(/project-x/project.css);</a:t>
            </a:r>
          </a:p>
          <a:p>
            <a:r>
              <a:rPr lang="en-US" dirty="0" smtClean="0"/>
              <a:t>     &lt;/style&gt;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366125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a:t>
            </a:r>
            <a:r>
              <a:rPr lang="en-US" sz="2800" kern="1200" dirty="0" smtClean="0">
                <a:solidFill>
                  <a:prstClr val="black"/>
                </a:solidFill>
                <a:effectLst>
                  <a:outerShdw blurRad="38100" dist="38100" dir="2700000" algn="tl">
                    <a:srgbClr val="000000">
                      <a:alpha val="43137"/>
                    </a:srgbClr>
                  </a:outerShdw>
                </a:effectLst>
                <a:latin typeface="Tahoma" pitchFamily="34" charset="0"/>
              </a:rPr>
              <a:t>sources</a:t>
            </a:r>
          </a:p>
          <a:p>
            <a:pPr lvl="1" eaLnBrk="1" hangingPunct="1">
              <a:spcBef>
                <a:spcPct val="0"/>
              </a:spcBef>
              <a:buClrTx/>
            </a:pPr>
            <a:r>
              <a:rPr lang="en-CA" sz="2400" kern="1200" dirty="0">
                <a:solidFill>
                  <a:prstClr val="black"/>
                </a:solidFill>
                <a:effectLst/>
                <a:latin typeface="Tahoma" pitchFamily="34" charset="0"/>
              </a:rPr>
              <a:t>If some properties have been set for the same selector in different style sheets, </a:t>
            </a:r>
            <a:r>
              <a:rPr lang="en-US" sz="2400" kern="1200" dirty="0" smtClean="0">
                <a:solidFill>
                  <a:prstClr val="black"/>
                </a:solidFill>
                <a:effectLst>
                  <a:outerShdw blurRad="38100" dist="38100" dir="2700000" algn="tl">
                    <a:srgbClr val="000000">
                      <a:alpha val="43137"/>
                    </a:srgbClr>
                  </a:outerShdw>
                </a:effectLst>
                <a:latin typeface="Tahoma" pitchFamily="34" charset="0"/>
              </a:rPr>
              <a:t>the </a:t>
            </a:r>
            <a:r>
              <a:rPr lang="en-US" sz="2400" kern="1200" dirty="0">
                <a:solidFill>
                  <a:prstClr val="black"/>
                </a:solidFill>
                <a:effectLst>
                  <a:outerShdw blurRad="38100" dist="38100" dir="2700000" algn="tl">
                    <a:srgbClr val="000000">
                      <a:alpha val="43137"/>
                    </a:srgbClr>
                  </a:outerShdw>
                </a:effectLst>
                <a:latin typeface="Tahoma" pitchFamily="34" charset="0"/>
              </a:rPr>
              <a:t>priority </a:t>
            </a:r>
            <a:r>
              <a:rPr lang="en-US" sz="2400" kern="1200" dirty="0" smtClean="0">
                <a:solidFill>
                  <a:prstClr val="black"/>
                </a:solidFill>
                <a:effectLst>
                  <a:outerShdw blurRad="38100" dist="38100" dir="2700000" algn="tl">
                    <a:srgbClr val="000000">
                      <a:alpha val="43137"/>
                    </a:srgbClr>
                  </a:outerShdw>
                </a:effectLst>
                <a:latin typeface="Tahoma" pitchFamily="34" charset="0"/>
              </a:rPr>
              <a:t>order</a:t>
            </a:r>
            <a:r>
              <a:rPr lang="en-CA" sz="2400" kern="1200" dirty="0">
                <a:solidFill>
                  <a:prstClr val="black"/>
                </a:solidFill>
                <a:effectLst/>
                <a:latin typeface="Tahoma" pitchFamily="34" charset="0"/>
              </a:rPr>
              <a:t> </a:t>
            </a:r>
            <a:r>
              <a:rPr lang="en-CA" sz="2400" kern="1200" dirty="0" smtClean="0">
                <a:solidFill>
                  <a:prstClr val="black"/>
                </a:solidFill>
                <a:effectLst/>
                <a:latin typeface="Tahoma" pitchFamily="34" charset="0"/>
              </a:rPr>
              <a:t>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smtClean="0">
                <a:solidFill>
                  <a:prstClr val="black"/>
                </a:solidFill>
                <a:effectLst/>
                <a:latin typeface="Tahoma" pitchFamily="34" charset="0"/>
              </a:rPr>
              <a:t> (</a:t>
            </a:r>
            <a:r>
              <a:rPr lang="en-US" sz="1800" kern="1200" dirty="0">
                <a:solidFill>
                  <a:prstClr val="black"/>
                </a:solidFill>
                <a:effectLst/>
                <a:latin typeface="Tahoma" pitchFamily="34" charset="0"/>
              </a:rPr>
              <a:t>from highest to </a:t>
            </a:r>
            <a:r>
              <a:rPr lang="en-US" sz="1800" kern="1200" dirty="0" smtClean="0">
                <a:solidFill>
                  <a:prstClr val="black"/>
                </a:solidFill>
                <a:effectLst/>
                <a:latin typeface="Tahoma" pitchFamily="34" charset="0"/>
              </a:rPr>
              <a:t>lowest)</a:t>
            </a:r>
            <a:endParaRPr lang="en-US" sz="1800" kern="1200" dirty="0">
              <a:solidFill>
                <a:prstClr val="black"/>
              </a:solidFill>
              <a:effectLst/>
              <a:latin typeface="Tahoma" pitchFamily="34" charset="0"/>
            </a:endParaRP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26</a:t>
            </a:fld>
            <a:endParaRPr lang="en-CA" altLang="en-US"/>
          </a:p>
        </p:txBody>
      </p:sp>
      <p:sp>
        <p:nvSpPr>
          <p:cNvPr id="5" name="TextBox 4"/>
          <p:cNvSpPr txBox="1"/>
          <p:nvPr/>
        </p:nvSpPr>
        <p:spPr>
          <a:xfrm>
            <a:off x="1043609" y="3717032"/>
            <a:ext cx="2232248" cy="2308324"/>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a:t>
            </a:r>
            <a:br>
              <a:rPr lang="en-CA" dirty="0"/>
            </a:br>
            <a:r>
              <a:rPr lang="en-CA" dirty="0" err="1"/>
              <a:t>color:red</a:t>
            </a:r>
            <a:r>
              <a:rPr lang="en-CA" dirty="0"/>
              <a:t>;</a:t>
            </a:r>
            <a:br>
              <a:rPr lang="en-CA" dirty="0"/>
            </a:br>
            <a:r>
              <a:rPr lang="en-CA" dirty="0" err="1"/>
              <a:t>text-align:left</a:t>
            </a:r>
            <a:r>
              <a:rPr lang="en-CA" dirty="0"/>
              <a:t>;</a:t>
            </a:r>
            <a:br>
              <a:rPr lang="en-CA" dirty="0"/>
            </a:br>
            <a:r>
              <a:rPr lang="en-CA" dirty="0"/>
              <a:t>font-size:8pt;</a:t>
            </a:r>
            <a:br>
              <a:rPr lang="en-CA" dirty="0"/>
            </a:br>
            <a:r>
              <a:rPr lang="en-CA" dirty="0"/>
              <a:t>} </a:t>
            </a:r>
          </a:p>
        </p:txBody>
      </p:sp>
      <p:sp>
        <p:nvSpPr>
          <p:cNvPr id="6" name="TextBox 5"/>
          <p:cNvSpPr txBox="1"/>
          <p:nvPr/>
        </p:nvSpPr>
        <p:spPr>
          <a:xfrm>
            <a:off x="3469364" y="3717032"/>
            <a:ext cx="2047868" cy="2031325"/>
          </a:xfrm>
          <a:prstGeom prst="rect">
            <a:avLst/>
          </a:prstGeom>
          <a:noFill/>
        </p:spPr>
        <p:txBody>
          <a:bodyPr wrap="none" rtlCol="0">
            <a:spAutoFit/>
          </a:bodyPr>
          <a:lstStyle/>
          <a:p>
            <a:r>
              <a:rPr lang="en-CA" dirty="0"/>
              <a:t>e.g., Internal CSS:</a:t>
            </a:r>
          </a:p>
          <a:p>
            <a:endParaRPr lang="en-CA" dirty="0"/>
          </a:p>
          <a:p>
            <a:r>
              <a:rPr lang="en-CA" dirty="0"/>
              <a:t>h3</a:t>
            </a:r>
            <a:br>
              <a:rPr lang="en-CA" dirty="0"/>
            </a:br>
            <a:r>
              <a:rPr lang="en-CA" dirty="0"/>
              <a:t>{</a:t>
            </a:r>
            <a:br>
              <a:rPr lang="en-CA" dirty="0"/>
            </a:br>
            <a:r>
              <a:rPr lang="en-CA" dirty="0" err="1"/>
              <a:t>text-align:right</a:t>
            </a:r>
            <a:r>
              <a:rPr lang="en-CA" dirty="0"/>
              <a:t>;</a:t>
            </a:r>
            <a:br>
              <a:rPr lang="en-CA" dirty="0"/>
            </a:br>
            <a:r>
              <a:rPr lang="en-CA" dirty="0"/>
              <a:t>font-size:20pt;</a:t>
            </a:r>
            <a:br>
              <a:rPr lang="en-CA" dirty="0"/>
            </a:br>
            <a:r>
              <a:rPr lang="en-CA" dirty="0"/>
              <a:t>} </a:t>
            </a:r>
          </a:p>
        </p:txBody>
      </p:sp>
      <p:sp>
        <p:nvSpPr>
          <p:cNvPr id="7" name="TextBox 6"/>
          <p:cNvSpPr txBox="1"/>
          <p:nvPr/>
        </p:nvSpPr>
        <p:spPr>
          <a:xfrm>
            <a:off x="6516216" y="3717032"/>
            <a:ext cx="1944216" cy="1754326"/>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CSS Cross-browser Consistency</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Browser Default</a:t>
            </a:r>
            <a:r>
              <a:rPr lang="en-CA" sz="2800" dirty="0" smtClean="0">
                <a:solidFill>
                  <a:srgbClr val="0000CC"/>
                </a:solidFill>
                <a:effectLst>
                  <a:outerShdw blurRad="38100" dist="38100" dir="2700000" algn="tl">
                    <a:srgbClr val="000000">
                      <a:alpha val="43137"/>
                    </a:srgbClr>
                  </a:outerShdw>
                </a:effectLst>
              </a:rPr>
              <a:t>s</a:t>
            </a:r>
            <a:r>
              <a:rPr lang="en-CA" sz="2800" dirty="0" smtClean="0"/>
              <a:t> </a:t>
            </a:r>
          </a:p>
          <a:p>
            <a:pPr>
              <a:buFont typeface="Wingdings" panose="05000000000000000000" pitchFamily="2" charset="2"/>
              <a:buChar char="Ø"/>
            </a:pPr>
            <a:r>
              <a:rPr lang="en-CA" sz="2800" dirty="0" smtClean="0">
                <a:hlinkClick r:id="rId2"/>
              </a:rPr>
              <a:t>CSS reset:</a:t>
            </a:r>
            <a:r>
              <a:rPr lang="en-CA" sz="2800" dirty="0" smtClean="0"/>
              <a:t>	reset.css</a:t>
            </a:r>
          </a:p>
          <a:p>
            <a:pPr>
              <a:buFont typeface="Wingdings" panose="05000000000000000000" pitchFamily="2" charset="2"/>
              <a:buChar char="Ø"/>
            </a:pPr>
            <a:r>
              <a:rPr lang="en-CA" sz="2800" dirty="0" smtClean="0">
                <a:hlinkClick r:id="rId3"/>
              </a:rPr>
              <a:t>CSS Normalization:</a:t>
            </a:r>
            <a:r>
              <a:rPr lang="en-CA" sz="2800" dirty="0" smtClean="0"/>
              <a:t>	normalize.css</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effectLst/>
                <a:hlinkClick r:id="rId4"/>
              </a:rPr>
              <a:t>c</a:t>
            </a:r>
            <a:r>
              <a:rPr lang="en-CA" sz="2800" dirty="0" smtClean="0">
                <a:effectLst/>
                <a:hlinkClick r:id="rId4"/>
              </a:rPr>
              <a:t>onsistency-default.html</a:t>
            </a:r>
            <a:endParaRPr lang="en-CA" sz="2800" dirty="0" smtClean="0">
              <a:effectLst/>
            </a:endParaRPr>
          </a:p>
          <a:p>
            <a:pPr>
              <a:buFont typeface="Wingdings" panose="05000000000000000000" pitchFamily="2" charset="2"/>
              <a:buChar char="Ø"/>
            </a:pPr>
            <a:r>
              <a:rPr lang="en-CA" sz="2800" dirty="0">
                <a:effectLst/>
                <a:hlinkClick r:id="rId5"/>
              </a:rPr>
              <a:t>c</a:t>
            </a:r>
            <a:r>
              <a:rPr lang="en-CA" sz="2800" dirty="0" smtClean="0">
                <a:effectLst/>
                <a:hlinkClick r:id="rId5"/>
              </a:rPr>
              <a:t>onsistency-reset.html</a:t>
            </a:r>
            <a:endParaRPr lang="en-CA" sz="2800" dirty="0" smtClean="0">
              <a:effectLst/>
            </a:endParaRPr>
          </a:p>
          <a:p>
            <a:pPr>
              <a:buFont typeface="Wingdings" panose="05000000000000000000" pitchFamily="2" charset="2"/>
              <a:buChar char="Ø"/>
            </a:pPr>
            <a:r>
              <a:rPr lang="en-CA" sz="2800" dirty="0">
                <a:effectLst/>
                <a:hlinkClick r:id="rId6"/>
              </a:rPr>
              <a:t>c</a:t>
            </a:r>
            <a:r>
              <a:rPr lang="en-CA" sz="2800" dirty="0" smtClean="0">
                <a:effectLst/>
                <a:hlinkClick r:id="rId6"/>
              </a:rPr>
              <a:t>onsistency-normalize.html</a:t>
            </a:r>
            <a:endParaRPr lang="en-CA" sz="28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CSS Syntax /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smtClean="0"/>
              <a:t>The CSS syntax is made up of three parts</a:t>
            </a:r>
          </a:p>
          <a:p>
            <a:pPr lvl="1"/>
            <a:r>
              <a:rPr lang="en-US" dirty="0" smtClean="0"/>
              <a:t>a </a:t>
            </a:r>
            <a:r>
              <a:rPr lang="en-US" dirty="0" smtClean="0">
                <a:solidFill>
                  <a:srgbClr val="0000CC"/>
                </a:solidFill>
                <a:effectLst>
                  <a:outerShdw blurRad="38100" dist="38100" dir="2700000" algn="tl">
                    <a:srgbClr val="000000">
                      <a:alpha val="43137"/>
                    </a:srgbClr>
                  </a:outerShdw>
                </a:effectLst>
              </a:rPr>
              <a:t>selector</a:t>
            </a:r>
          </a:p>
          <a:p>
            <a:pPr lvl="1"/>
            <a:r>
              <a:rPr lang="en-US" dirty="0" smtClean="0"/>
              <a:t>a </a:t>
            </a:r>
            <a:r>
              <a:rPr lang="en-US" dirty="0" smtClean="0">
                <a:solidFill>
                  <a:srgbClr val="0000CC"/>
                </a:solidFill>
                <a:effectLst>
                  <a:outerShdw blurRad="38100" dist="38100" dir="2700000" algn="tl">
                    <a:srgbClr val="000000">
                      <a:alpha val="43137"/>
                    </a:srgbClr>
                  </a:outerShdw>
                </a:effectLst>
              </a:rPr>
              <a:t>property</a:t>
            </a:r>
          </a:p>
          <a:p>
            <a:pPr lvl="1"/>
            <a:r>
              <a:rPr lang="en-US" dirty="0" smtClean="0"/>
              <a:t>a </a:t>
            </a:r>
            <a:r>
              <a:rPr lang="en-US" dirty="0" smtClean="0">
                <a:effectLst>
                  <a:outerShdw blurRad="38100" dist="38100" dir="2700000" algn="tl">
                    <a:srgbClr val="000000">
                      <a:alpha val="43137"/>
                    </a:srgbClr>
                  </a:outerShdw>
                </a:effectLst>
              </a:rPr>
              <a:t>value</a:t>
            </a:r>
          </a:p>
          <a:p>
            <a:pPr>
              <a:buFont typeface="Wingdings" panose="05000000000000000000" pitchFamily="2" charset="2"/>
              <a:buChar char="Ø"/>
            </a:pPr>
            <a:r>
              <a:rPr lang="en-US" dirty="0" smtClean="0"/>
              <a:t>The syntax of a </a:t>
            </a:r>
            <a:r>
              <a:rPr lang="en-US" dirty="0" smtClean="0">
                <a:solidFill>
                  <a:srgbClr val="0000CC"/>
                </a:solidFill>
                <a:effectLst>
                  <a:outerShdw blurRad="38100" dist="38100" dir="2700000" algn="tl">
                    <a:srgbClr val="000000">
                      <a:alpha val="43137"/>
                    </a:srgbClr>
                  </a:outerShdw>
                </a:effectLst>
              </a:rPr>
              <a:t>CSS Rule / Entry: </a:t>
            </a:r>
            <a:endParaRPr lang="en-US" dirty="0">
              <a:solidFill>
                <a:srgbClr val="0000CC"/>
              </a:solidFill>
              <a:effectLst>
                <a:outerShdw blurRad="38100" dist="38100" dir="2700000" algn="tl">
                  <a:srgbClr val="000000">
                    <a:alpha val="43137"/>
                  </a:srgbClr>
                </a:outerShdw>
              </a:effectLst>
            </a:endParaRP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54133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CSS Syntax /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The selector properties and values are always enclosed between     </a:t>
            </a:r>
            <a:r>
              <a:rPr lang="en-US" sz="2800" b="1" dirty="0" smtClean="0">
                <a:solidFill>
                  <a:srgbClr val="0000CC"/>
                </a:solidFill>
              </a:rPr>
              <a:t>{</a:t>
            </a:r>
            <a:r>
              <a:rPr lang="en-US" sz="2800" dirty="0" smtClean="0"/>
              <a:t>     and    </a:t>
            </a:r>
            <a:r>
              <a:rPr lang="en-US" sz="2800" b="1" dirty="0" smtClean="0">
                <a:solidFill>
                  <a:srgbClr val="0000CC"/>
                </a:solidFill>
              </a:rPr>
              <a:t> } </a:t>
            </a:r>
            <a:r>
              <a:rPr lang="en-US" sz="2800" dirty="0" smtClean="0"/>
              <a:t>    </a:t>
            </a:r>
          </a:p>
          <a:p>
            <a:pPr>
              <a:buFont typeface="Wingdings" panose="05000000000000000000" pitchFamily="2" charset="2"/>
              <a:buChar char="Ø"/>
            </a:pPr>
            <a:r>
              <a:rPr lang="en-US" sz="2800" dirty="0" smtClean="0"/>
              <a:t>The property is separated from its value or values by a colon     </a:t>
            </a:r>
            <a:r>
              <a:rPr lang="en-US" sz="2800" b="1" dirty="0" smtClean="0">
                <a:solidFill>
                  <a:srgbClr val="0000CC"/>
                </a:solidFill>
              </a:rPr>
              <a:t>: </a:t>
            </a:r>
            <a:r>
              <a:rPr lang="en-US" sz="2800" dirty="0" smtClean="0"/>
              <a:t>    </a:t>
            </a:r>
          </a:p>
          <a:p>
            <a:pPr>
              <a:buFont typeface="Wingdings" panose="05000000000000000000" pitchFamily="2" charset="2"/>
              <a:buChar char="Ø"/>
            </a:pPr>
            <a:r>
              <a:rPr lang="en-US" sz="2800" dirty="0" smtClean="0"/>
              <a:t>The values, if more than one are separated by a comma    </a:t>
            </a:r>
            <a:r>
              <a:rPr lang="en-US" sz="2800" b="1" dirty="0" smtClean="0">
                <a:solidFill>
                  <a:srgbClr val="0000CC"/>
                </a:solidFill>
              </a:rPr>
              <a:t> , </a:t>
            </a:r>
            <a:r>
              <a:rPr lang="en-US" sz="2800" dirty="0" smtClean="0"/>
              <a:t>    </a:t>
            </a:r>
          </a:p>
          <a:p>
            <a:pPr>
              <a:buFont typeface="Wingdings" panose="05000000000000000000" pitchFamily="2" charset="2"/>
              <a:buChar char="Ø"/>
            </a:pPr>
            <a:r>
              <a:rPr lang="en-US" sz="2800" dirty="0" smtClean="0"/>
              <a:t>A </a:t>
            </a:r>
            <a:r>
              <a:rPr lang="en-US" sz="2800" dirty="0" smtClean="0">
                <a:effectLst>
                  <a:outerShdw blurRad="38100" dist="38100" dir="2700000" algn="tl">
                    <a:srgbClr val="000000">
                      <a:alpha val="43137"/>
                    </a:srgbClr>
                  </a:outerShdw>
                </a:effectLst>
              </a:rPr>
              <a:t>CSS declaration </a:t>
            </a:r>
            <a:r>
              <a:rPr lang="en-US" sz="2800" dirty="0" smtClean="0"/>
              <a:t>always ends with a semicolon   </a:t>
            </a:r>
            <a:r>
              <a:rPr lang="en-US" sz="2800" b="1" dirty="0" smtClean="0">
                <a:solidFill>
                  <a:srgbClr val="0000CC"/>
                </a:solidFill>
              </a:rPr>
              <a:t> ;  </a:t>
            </a:r>
            <a:r>
              <a:rPr lang="en-US"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8336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HTML Table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CA" sz="2400" dirty="0" smtClean="0"/>
              <a:t>An HTML table is </a:t>
            </a:r>
            <a:r>
              <a:rPr lang="en-CA" sz="2400" dirty="0"/>
              <a:t>used for presenting tabular </a:t>
            </a:r>
            <a:r>
              <a:rPr lang="en-CA" sz="2400" dirty="0" smtClean="0"/>
              <a:t>data </a:t>
            </a:r>
            <a:r>
              <a:rPr lang="en-CA" sz="2400" dirty="0"/>
              <a:t>in a grid-like </a:t>
            </a:r>
            <a:r>
              <a:rPr lang="en-CA" sz="2400" dirty="0" smtClean="0"/>
              <a:t>fashion.</a:t>
            </a:r>
          </a:p>
          <a:p>
            <a:pPr>
              <a:buFont typeface="Wingdings" panose="05000000000000000000" pitchFamily="2" charset="2"/>
              <a:buChar char="Ø"/>
            </a:pPr>
            <a:r>
              <a:rPr lang="en-CA" sz="2400" dirty="0" smtClean="0"/>
              <a:t>A table is not (/no longer) for </a:t>
            </a:r>
            <a:r>
              <a:rPr lang="en-CA" sz="2400" dirty="0"/>
              <a:t>the purposes of laying out a web page, or the sections within a web page</a:t>
            </a:r>
            <a:r>
              <a:rPr lang="en-CA" sz="2400" dirty="0" smtClean="0"/>
              <a:t>.</a:t>
            </a:r>
          </a:p>
          <a:p>
            <a:pPr lvl="1"/>
            <a:r>
              <a:rPr lang="en-CA" sz="2000" dirty="0"/>
              <a:t>u</a:t>
            </a:r>
            <a:r>
              <a:rPr lang="en-CA" sz="2000" dirty="0" smtClean="0"/>
              <a:t>nless you have to do so.</a:t>
            </a:r>
            <a:endParaRPr lang="en-CA" sz="2000" dirty="0"/>
          </a:p>
          <a:p>
            <a:pPr>
              <a:buFont typeface="Wingdings" panose="05000000000000000000" pitchFamily="2" charset="2"/>
              <a:buChar char="Ø"/>
            </a:pPr>
            <a:r>
              <a:rPr lang="en-CA" sz="2400" dirty="0"/>
              <a:t>Basic table </a:t>
            </a:r>
            <a:r>
              <a:rPr lang="en-CA" sz="2400" dirty="0" smtClean="0"/>
              <a:t>tags</a:t>
            </a:r>
            <a:endParaRPr lang="en-CA" sz="2400" dirty="0" smtClean="0">
              <a:hlinkClick r:id="rId2"/>
            </a:endParaRPr>
          </a:p>
          <a:p>
            <a:pPr>
              <a:buFont typeface="Wingdings" panose="05000000000000000000" pitchFamily="2" charset="2"/>
              <a:buChar char="q"/>
            </a:pPr>
            <a:endParaRPr lang="en-CA" sz="2400" dirty="0" smtClean="0">
              <a:hlinkClick r:id="rId2"/>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22083821"/>
              </p:ext>
            </p:extLst>
          </p:nvPr>
        </p:nvGraphicFramePr>
        <p:xfrm>
          <a:off x="1403648" y="4149080"/>
          <a:ext cx="6403997" cy="2011680"/>
        </p:xfrm>
        <a:graphic>
          <a:graphicData uri="http://schemas.openxmlformats.org/drawingml/2006/table">
            <a:tbl>
              <a:tblPr firstRow="1" bandRow="1">
                <a:tableStyleId>{5C22544A-7EE6-4342-B048-85BDC9FD1C3A}</a:tableStyleId>
              </a:tblPr>
              <a:tblGrid>
                <a:gridCol w="1872208"/>
                <a:gridCol w="4531789"/>
              </a:tblGrid>
              <a:tr h="275274">
                <a:tc>
                  <a:txBody>
                    <a:bodyPr/>
                    <a:lstStyle/>
                    <a:p>
                      <a:pPr algn="ctr"/>
                      <a:r>
                        <a:rPr lang="en-CA" sz="1600" dirty="0" smtClean="0">
                          <a:solidFill>
                            <a:schemeClr val="tx1"/>
                          </a:solidFill>
                        </a:rPr>
                        <a:t>Tag</a:t>
                      </a:r>
                      <a:endParaRPr lang="en-CA" sz="1600" dirty="0">
                        <a:solidFill>
                          <a:schemeClr val="tx1"/>
                        </a:solidFill>
                      </a:endParaRPr>
                    </a:p>
                  </a:txBody>
                  <a:tcPr/>
                </a:tc>
                <a:tc>
                  <a:txBody>
                    <a:bodyPr/>
                    <a:lstStyle/>
                    <a:p>
                      <a:pPr algn="ctr"/>
                      <a:r>
                        <a:rPr lang="en-CA" sz="1600" dirty="0" smtClean="0">
                          <a:solidFill>
                            <a:schemeClr val="tx1"/>
                          </a:solidFill>
                        </a:rPr>
                        <a:t>Description</a:t>
                      </a:r>
                      <a:endParaRPr lang="en-CA" sz="1600" dirty="0">
                        <a:solidFill>
                          <a:schemeClr val="tx1"/>
                        </a:solidFill>
                      </a:endParaRPr>
                    </a:p>
                  </a:txBody>
                  <a:tcPr/>
                </a:tc>
              </a:tr>
              <a:tr h="275274">
                <a:tc>
                  <a:txBody>
                    <a:bodyPr/>
                    <a:lstStyle/>
                    <a:p>
                      <a:r>
                        <a:rPr lang="en-CA" sz="1600" dirty="0"/>
                        <a:t>&lt;table&gt;</a:t>
                      </a:r>
                    </a:p>
                  </a:txBody>
                  <a:tcPr anchor="ctr"/>
                </a:tc>
                <a:tc>
                  <a:txBody>
                    <a:bodyPr/>
                    <a:lstStyle/>
                    <a:p>
                      <a:r>
                        <a:rPr lang="en-CA" sz="1600" dirty="0"/>
                        <a:t>Specifies a table</a:t>
                      </a:r>
                    </a:p>
                  </a:txBody>
                  <a:tcPr anchor="ctr"/>
                </a:tc>
              </a:tr>
              <a:tr h="275274">
                <a:tc>
                  <a:txBody>
                    <a:bodyPr/>
                    <a:lstStyle/>
                    <a:p>
                      <a:r>
                        <a:rPr lang="en-CA" sz="1600" dirty="0"/>
                        <a:t>&lt;caption&gt;</a:t>
                      </a:r>
                    </a:p>
                  </a:txBody>
                  <a:tcPr anchor="ctr"/>
                </a:tc>
                <a:tc>
                  <a:txBody>
                    <a:bodyPr/>
                    <a:lstStyle/>
                    <a:p>
                      <a:r>
                        <a:rPr lang="en-CA" sz="1600" dirty="0"/>
                        <a:t>Specifies a table caption</a:t>
                      </a:r>
                    </a:p>
                  </a:txBody>
                  <a:tcPr anchor="ctr"/>
                </a:tc>
              </a:tr>
              <a:tr h="275274">
                <a:tc>
                  <a:txBody>
                    <a:bodyPr/>
                    <a:lstStyle/>
                    <a:p>
                      <a:r>
                        <a:rPr lang="en-CA" sz="1600" dirty="0"/>
                        <a:t>&lt;</a:t>
                      </a:r>
                      <a:r>
                        <a:rPr lang="en-CA" sz="1600" dirty="0" err="1"/>
                        <a:t>tr</a:t>
                      </a:r>
                      <a:r>
                        <a:rPr lang="en-CA" sz="1600" dirty="0"/>
                        <a:t>&gt;</a:t>
                      </a:r>
                    </a:p>
                  </a:txBody>
                  <a:tcPr anchor="ctr"/>
                </a:tc>
                <a:tc>
                  <a:txBody>
                    <a:bodyPr/>
                    <a:lstStyle/>
                    <a:p>
                      <a:r>
                        <a:rPr lang="en-CA" sz="1600" dirty="0"/>
                        <a:t>Specifies a table row</a:t>
                      </a:r>
                    </a:p>
                  </a:txBody>
                  <a:tcPr anchor="ctr"/>
                </a:tc>
              </a:tr>
              <a:tr h="275274">
                <a:tc>
                  <a:txBody>
                    <a:bodyPr/>
                    <a:lstStyle/>
                    <a:p>
                      <a:r>
                        <a:rPr lang="en-CA" sz="1600"/>
                        <a:t>&lt;th&gt;</a:t>
                      </a:r>
                    </a:p>
                  </a:txBody>
                  <a:tcPr anchor="ctr"/>
                </a:tc>
                <a:tc>
                  <a:txBody>
                    <a:bodyPr/>
                    <a:lstStyle/>
                    <a:p>
                      <a:r>
                        <a:rPr lang="en-CA" sz="1600" dirty="0"/>
                        <a:t>Specifies a table </a:t>
                      </a:r>
                      <a:r>
                        <a:rPr lang="en-CA" sz="1600" dirty="0" smtClean="0"/>
                        <a:t>heading</a:t>
                      </a:r>
                      <a:endParaRPr lang="en-CA" sz="1600" dirty="0"/>
                    </a:p>
                  </a:txBody>
                  <a:tcPr anchor="ctr"/>
                </a:tc>
              </a:tr>
              <a:tr h="275274">
                <a:tc>
                  <a:txBody>
                    <a:bodyPr/>
                    <a:lstStyle/>
                    <a:p>
                      <a:r>
                        <a:rPr lang="en-CA" sz="1600" dirty="0"/>
                        <a:t>&lt;td&gt;</a:t>
                      </a:r>
                    </a:p>
                  </a:txBody>
                  <a:tcPr anchor="ctr"/>
                </a:tc>
                <a:tc>
                  <a:txBody>
                    <a:bodyPr/>
                    <a:lstStyle/>
                    <a:p>
                      <a:r>
                        <a:rPr lang="en-CA" sz="1600" dirty="0"/>
                        <a:t>Specifies a table cell / detail</a:t>
                      </a:r>
                    </a:p>
                  </a:txBody>
                  <a:tcPr anchor="ctr"/>
                </a:tc>
              </a:tr>
            </a:tbl>
          </a:graphicData>
        </a:graphic>
      </p:graphicFrame>
    </p:spTree>
    <p:extLst>
      <p:ext uri="{BB962C8B-B14F-4D97-AF65-F5344CB8AC3E}">
        <p14:creationId xmlns:p14="http://schemas.microsoft.com/office/powerpoint/2010/main" val="311065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CSS Syntax /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selector is normally the HTML element you want to style.</a:t>
            </a:r>
          </a:p>
          <a:p>
            <a:pPr>
              <a:buFont typeface="Wingdings" panose="05000000000000000000" pitchFamily="2" charset="2"/>
              <a:buChar char="Ø"/>
            </a:pPr>
            <a:r>
              <a:rPr lang="en-US" dirty="0" smtClean="0"/>
              <a:t>Each declaration consists of a property and a value.</a:t>
            </a:r>
          </a:p>
          <a:p>
            <a:pPr>
              <a:buFont typeface="Wingdings" panose="05000000000000000000" pitchFamily="2" charset="2"/>
              <a:buChar char="Ø"/>
            </a:pPr>
            <a:r>
              <a:rPr lang="en-US" dirty="0" smtClean="0"/>
              <a:t>The property is the </a:t>
            </a:r>
            <a:r>
              <a:rPr lang="en-US" dirty="0" smtClean="0">
                <a:solidFill>
                  <a:srgbClr val="0000CC"/>
                </a:solidFill>
              </a:rPr>
              <a:t>style attribute</a:t>
            </a:r>
            <a:r>
              <a:rPr lang="en-US" dirty="0" smtClean="0"/>
              <a:t> you want to change. 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25196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CSS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smtClean="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smtClean="0"/>
              <a:t>   </a:t>
            </a:r>
            <a:r>
              <a:rPr lang="en-US" sz="2200" dirty="0" smtClean="0"/>
              <a:t>p { color: red; text-align: center; text-decoration: underline; }</a:t>
            </a:r>
          </a:p>
        </p:txBody>
      </p:sp>
      <p:sp>
        <p:nvSpPr>
          <p:cNvPr id="5" name="TextBox 4"/>
          <p:cNvSpPr txBox="1"/>
          <p:nvPr/>
        </p:nvSpPr>
        <p:spPr>
          <a:xfrm>
            <a:off x="1403648" y="3057601"/>
            <a:ext cx="5256584" cy="2031325"/>
          </a:xfrm>
          <a:prstGeom prst="rect">
            <a:avLst/>
          </a:prstGeom>
          <a:solidFill>
            <a:schemeClr val="accent1">
              <a:lumMod val="20000"/>
              <a:lumOff val="80000"/>
            </a:schemeClr>
          </a:solidFill>
        </p:spPr>
        <p:txBody>
          <a:bodyPr wrap="square" rtlCol="0">
            <a:spAutoFit/>
          </a:bodyPr>
          <a:lstStyle/>
          <a:p>
            <a:r>
              <a:rPr lang="en-US" dirty="0" smtClean="0"/>
              <a:t>      /* This is a CSS comment */</a:t>
            </a:r>
          </a:p>
          <a:p>
            <a:r>
              <a:rPr lang="en-US" dirty="0" smtClean="0"/>
              <a:t>      p</a:t>
            </a:r>
            <a:br>
              <a:rPr lang="en-US" dirty="0" smtClean="0"/>
            </a:br>
            <a:r>
              <a:rPr lang="en-US" dirty="0" smtClean="0"/>
              <a:t>      {</a:t>
            </a:r>
            <a:br>
              <a:rPr lang="en-US" dirty="0" smtClean="0"/>
            </a:br>
            <a:r>
              <a:rPr lang="en-US" dirty="0" smtClean="0"/>
              <a:t>          background-color: yellow; </a:t>
            </a:r>
            <a:br>
              <a:rPr lang="en-US" dirty="0" smtClean="0"/>
            </a:br>
            <a:r>
              <a:rPr lang="en-US" dirty="0" smtClean="0"/>
              <a:t>          font-size: small; </a:t>
            </a:r>
          </a:p>
          <a:p>
            <a:r>
              <a:rPr lang="en-US" dirty="0" smtClean="0">
                <a:solidFill>
                  <a:srgbClr val="9900CC"/>
                </a:solidFill>
              </a:rPr>
              <a:t>          </a:t>
            </a:r>
            <a:r>
              <a:rPr lang="en-US" dirty="0" smtClean="0"/>
              <a:t>font-weight: bold; </a:t>
            </a:r>
            <a:br>
              <a:rPr lang="en-US" dirty="0" smtClean="0"/>
            </a:br>
            <a:r>
              <a:rPr lang="en-US" dirty="0" smtClean="0"/>
              <a:t>      }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extBox 6"/>
          <p:cNvSpPr txBox="1"/>
          <p:nvPr/>
        </p:nvSpPr>
        <p:spPr>
          <a:xfrm>
            <a:off x="539552" y="5148358"/>
            <a:ext cx="8037302"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These will affect all paragraphs in web page that the </a:t>
            </a:r>
            <a:r>
              <a:rPr lang="en-US" sz="2400" dirty="0" err="1" smtClean="0"/>
              <a:t>css</a:t>
            </a:r>
            <a:r>
              <a:rPr lang="en-US" sz="2400" dirty="0" smtClean="0"/>
              <a:t> rules are applied.</a:t>
            </a:r>
          </a:p>
          <a:p>
            <a:pPr marL="342900" indent="-342900">
              <a:buFont typeface="Wingdings" panose="05000000000000000000" pitchFamily="2" charset="2"/>
              <a:buChar char="q"/>
            </a:pPr>
            <a:r>
              <a:rPr lang="en-US" sz="2400" dirty="0" smtClean="0">
                <a:hlinkClick r:id="rId3"/>
              </a:rPr>
              <a:t>e.g</a:t>
            </a:r>
            <a:r>
              <a:rPr lang="en-US" sz="2400" dirty="0" smtClean="0">
                <a:hlinkClick r:id="rId3"/>
              </a:rPr>
              <a:t>.  css_internal_inline.html</a:t>
            </a:r>
            <a:endParaRPr lang="en-US" sz="2400" dirty="0"/>
          </a:p>
          <a:p>
            <a:endParaRPr lang="en-CA" dirty="0"/>
          </a:p>
        </p:txBody>
      </p:sp>
    </p:spTree>
    <p:extLst>
      <p:ext uri="{BB962C8B-B14F-4D97-AF65-F5344CB8AC3E}">
        <p14:creationId xmlns:p14="http://schemas.microsoft.com/office/powerpoint/2010/main" val="1538331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smtClean="0"/>
              <a:t>Selectors:</a:t>
            </a:r>
          </a:p>
          <a:p>
            <a:pPr lvl="1"/>
            <a:r>
              <a:rPr lang="en-US" dirty="0" smtClean="0"/>
              <a:t>HTML tag Selectors</a:t>
            </a:r>
          </a:p>
          <a:p>
            <a:pPr lvl="1"/>
            <a:r>
              <a:rPr lang="en-US" dirty="0" smtClean="0"/>
              <a:t>Class Selectors</a:t>
            </a:r>
          </a:p>
          <a:p>
            <a:pPr lvl="1"/>
            <a:r>
              <a:rPr lang="en-US" dirty="0" smtClean="0"/>
              <a:t>Id Selectors</a:t>
            </a:r>
          </a:p>
          <a:p>
            <a:pPr lvl="1"/>
            <a:r>
              <a:rPr lang="en-US" dirty="0" smtClean="0"/>
              <a:t>Contextual Selectors</a:t>
            </a:r>
          </a:p>
          <a:p>
            <a:pPr lvl="1"/>
            <a:r>
              <a:rPr lang="en-US" dirty="0" smtClean="0"/>
              <a:t>Grouping Selectors</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659259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00CC"/>
                </a:solidFill>
                <a:effectLst>
                  <a:outerShdw blurRad="38100" dist="38100" dir="2700000" algn="tl">
                    <a:srgbClr val="000000">
                      <a:alpha val="43137"/>
                    </a:srgbClr>
                  </a:outerShdw>
                </a:effectLst>
              </a:rPr>
              <a:t>Tag</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smtClean="0"/>
              <a:t>HTML </a:t>
            </a:r>
            <a:r>
              <a:rPr lang="en-US" dirty="0" smtClean="0">
                <a:solidFill>
                  <a:srgbClr val="0000CC"/>
                </a:solidFill>
                <a:effectLst>
                  <a:outerShdw blurRad="38100" dist="38100" dir="2700000" algn="tl">
                    <a:srgbClr val="000000">
                      <a:alpha val="43137"/>
                    </a:srgbClr>
                  </a:outerShdw>
                </a:effectLst>
              </a:rPr>
              <a:t>tag</a:t>
            </a:r>
            <a:r>
              <a:rPr lang="en-US" dirty="0" smtClean="0">
                <a:effectLst>
                  <a:outerShdw blurRad="38100" dist="38100" dir="2700000" algn="tl">
                    <a:srgbClr val="000000">
                      <a:alpha val="43137"/>
                    </a:srgbClr>
                  </a:outerShdw>
                </a:effectLst>
              </a:rPr>
              <a:t>/type</a:t>
            </a:r>
            <a:r>
              <a:rPr lang="en-US" dirty="0" smtClean="0"/>
              <a:t> Selectors</a:t>
            </a:r>
          </a:p>
          <a:p>
            <a:pPr lvl="1"/>
            <a:r>
              <a:rPr lang="en-US" dirty="0" smtClean="0"/>
              <a:t>Any </a:t>
            </a:r>
            <a:r>
              <a:rPr lang="en-US" dirty="0" smtClean="0">
                <a:effectLst>
                  <a:outerShdw blurRad="38100" dist="38100" dir="2700000" algn="tl">
                    <a:srgbClr val="000000">
                      <a:alpha val="43137"/>
                    </a:srgbClr>
                  </a:outerShdw>
                </a:effectLst>
              </a:rPr>
              <a:t>html tag is a possible CSS selector</a:t>
            </a:r>
            <a:r>
              <a:rPr lang="en-US" dirty="0" smtClean="0"/>
              <a:t>. The selector is simply the tag that is linked to a particular style. For example, </a:t>
            </a:r>
          </a:p>
          <a:p>
            <a:pPr lvl="3">
              <a:buNone/>
            </a:pPr>
            <a:r>
              <a:rPr lang="en-US" sz="2400" b="1" dirty="0" smtClean="0">
                <a:solidFill>
                  <a:srgbClr val="0000CC"/>
                </a:solidFill>
                <a:effectLst>
                  <a:outerShdw blurRad="38100" dist="38100" dir="2700000" algn="tl">
                    <a:srgbClr val="000000">
                      <a:alpha val="43137"/>
                    </a:srgbClr>
                  </a:outerShdw>
                </a:effectLst>
              </a:rPr>
              <a:t>p</a:t>
            </a:r>
            <a:r>
              <a:rPr lang="en-US" sz="2400" dirty="0" smtClean="0">
                <a:solidFill>
                  <a:srgbClr val="0000CC"/>
                </a:solidFill>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text-indent: 20px; } </a:t>
            </a:r>
          </a:p>
          <a:p>
            <a:pPr lvl="1"/>
            <a:r>
              <a:rPr lang="en-US" dirty="0" smtClean="0"/>
              <a:t>the selector in above example is the p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72595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Class</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1"/>
          </p:nvPr>
        </p:nvSpPr>
        <p:spPr>
          <a:xfrm>
            <a:off x="457200" y="1371600"/>
            <a:ext cx="8229600" cy="5029200"/>
          </a:xfrm>
        </p:spPr>
        <p:txBody>
          <a:bodyPr>
            <a:normAutofit fontScale="92500"/>
          </a:bodyPr>
          <a:lstStyle/>
          <a:p>
            <a:pPr>
              <a:buFont typeface="Wingdings" panose="05000000000000000000" pitchFamily="2" charset="2"/>
              <a:buChar char="Ø"/>
            </a:pPr>
            <a:r>
              <a:rPr lang="en-US" sz="3000" dirty="0" smtClean="0"/>
              <a:t>A simple selector can have different classes allowing the same tag to have different styles. </a:t>
            </a:r>
          </a:p>
          <a:p>
            <a:pPr lvl="1"/>
            <a:r>
              <a:rPr lang="en-US" sz="2600" dirty="0" smtClean="0"/>
              <a:t>For example, you may wish to display different paragraph's in different font sizes </a:t>
            </a:r>
          </a:p>
          <a:p>
            <a:pPr lvl="2">
              <a:buNone/>
            </a:pPr>
            <a:r>
              <a:rPr lang="en-US" sz="2600" dirty="0" smtClean="0">
                <a:solidFill>
                  <a:srgbClr val="9900CC"/>
                </a:solidFill>
              </a:rPr>
              <a:t>p</a:t>
            </a:r>
            <a:r>
              <a:rPr lang="en-US" sz="2600" dirty="0" smtClean="0"/>
              <a:t>.</a:t>
            </a:r>
            <a:r>
              <a:rPr lang="en-US" sz="2600" b="1" dirty="0" smtClean="0">
                <a:solidFill>
                  <a:srgbClr val="0000CC"/>
                </a:solidFill>
              </a:rPr>
              <a:t>type1</a:t>
            </a:r>
            <a:r>
              <a:rPr lang="en-US" sz="2600" dirty="0" smtClean="0"/>
              <a:t> { text-indent: 16px; }</a:t>
            </a:r>
          </a:p>
          <a:p>
            <a:pPr lvl="2">
              <a:buNone/>
            </a:pPr>
            <a:r>
              <a:rPr lang="en-US" sz="2600" dirty="0" smtClean="0">
                <a:solidFill>
                  <a:srgbClr val="9900CC"/>
                </a:solidFill>
              </a:rPr>
              <a:t>p</a:t>
            </a:r>
            <a:r>
              <a:rPr lang="en-US" sz="2600" dirty="0" smtClean="0"/>
              <a:t>.</a:t>
            </a:r>
            <a:r>
              <a:rPr lang="en-US" sz="2600" b="1" dirty="0" smtClean="0">
                <a:solidFill>
                  <a:srgbClr val="0000CC"/>
                </a:solidFill>
              </a:rPr>
              <a:t>type2</a:t>
            </a:r>
            <a:r>
              <a:rPr lang="en-US" sz="2600" dirty="0" smtClean="0"/>
              <a:t> { text-indent: 20px; }</a:t>
            </a:r>
          </a:p>
          <a:p>
            <a:pPr>
              <a:buFont typeface="Wingdings" panose="05000000000000000000" pitchFamily="2" charset="2"/>
              <a:buChar char="Ø"/>
            </a:pPr>
            <a:r>
              <a:rPr lang="en-US" sz="3000" dirty="0" smtClean="0"/>
              <a:t>In the above example the class selector can only be used with the tag it is associated with - in this case the </a:t>
            </a:r>
            <a:r>
              <a:rPr lang="en-US" sz="3000" dirty="0" smtClean="0">
                <a:solidFill>
                  <a:srgbClr val="9900CC"/>
                </a:solidFill>
              </a:rPr>
              <a:t>p</a:t>
            </a:r>
            <a:r>
              <a:rPr lang="en-US" sz="3000" dirty="0" smtClean="0"/>
              <a:t> tag. </a:t>
            </a:r>
          </a:p>
          <a:p>
            <a:pPr lvl="2">
              <a:buNone/>
            </a:pPr>
            <a:r>
              <a:rPr lang="en-US" sz="2600" dirty="0" smtClean="0"/>
              <a:t>&lt;</a:t>
            </a:r>
            <a:r>
              <a:rPr lang="en-US" sz="2600" dirty="0" smtClean="0">
                <a:solidFill>
                  <a:srgbClr val="9900CC"/>
                </a:solidFill>
              </a:rPr>
              <a:t>p</a:t>
            </a:r>
            <a:r>
              <a:rPr lang="en-US" sz="2600" dirty="0" smtClean="0"/>
              <a:t> </a:t>
            </a:r>
            <a:r>
              <a:rPr lang="en-US" sz="2600" dirty="0" smtClean="0">
                <a:solidFill>
                  <a:srgbClr val="0000CC"/>
                </a:solidFill>
              </a:rPr>
              <a:t>class="type1" </a:t>
            </a:r>
            <a:r>
              <a:rPr lang="en-US" sz="2600" dirty="0" smtClean="0"/>
              <a:t>&gt;..............&lt;/</a:t>
            </a:r>
            <a:r>
              <a:rPr lang="en-US" sz="2600" dirty="0" smtClean="0">
                <a:solidFill>
                  <a:srgbClr val="9900CC"/>
                </a:solidFill>
              </a:rPr>
              <a:t>p</a:t>
            </a:r>
            <a:r>
              <a:rPr lang="en-US" sz="2600" dirty="0" smtClean="0"/>
              <a:t>&gt;</a:t>
            </a:r>
          </a:p>
          <a:p>
            <a:pPr lvl="2">
              <a:buNone/>
            </a:pPr>
            <a:r>
              <a:rPr lang="en-US" sz="2600" dirty="0" smtClean="0"/>
              <a:t>&lt;</a:t>
            </a:r>
            <a:r>
              <a:rPr lang="en-US" sz="2600" dirty="0" smtClean="0">
                <a:solidFill>
                  <a:srgbClr val="9900CC"/>
                </a:solidFill>
              </a:rPr>
              <a:t>p</a:t>
            </a:r>
            <a:r>
              <a:rPr lang="en-US" sz="2600" dirty="0" smtClean="0"/>
              <a:t> </a:t>
            </a:r>
            <a:r>
              <a:rPr lang="en-US" sz="2600" dirty="0" smtClean="0">
                <a:solidFill>
                  <a:srgbClr val="0000CC"/>
                </a:solidFill>
              </a:rPr>
              <a:t>class="type2" </a:t>
            </a:r>
            <a:r>
              <a:rPr lang="en-US" sz="2600" dirty="0" smtClean="0"/>
              <a:t>&gt;..............&lt;/</a:t>
            </a:r>
            <a:r>
              <a:rPr lang="en-US" sz="2600" dirty="0" smtClean="0">
                <a:solidFill>
                  <a:srgbClr val="9900CC"/>
                </a:solidFill>
              </a:rPr>
              <a:t>p</a:t>
            </a:r>
            <a:r>
              <a:rPr lang="en-US" sz="2600" dirty="0" smtClean="0"/>
              <a:t>&gt;</a:t>
            </a:r>
          </a:p>
          <a:p>
            <a:pPr lvl="2">
              <a:buNone/>
            </a:pPr>
            <a:endParaRPr lang="en-US" sz="3100" dirty="0" smtClean="0"/>
          </a:p>
          <a:p>
            <a:endParaRPr lang="en-US" dirty="0"/>
          </a:p>
        </p:txBody>
      </p:sp>
    </p:spTree>
    <p:extLst>
      <p:ext uri="{BB962C8B-B14F-4D97-AF65-F5344CB8AC3E}">
        <p14:creationId xmlns:p14="http://schemas.microsoft.com/office/powerpoint/2010/main" val="3367646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Class</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628800"/>
            <a:ext cx="8540750" cy="4498975"/>
          </a:xfrm>
        </p:spPr>
        <p:txBody>
          <a:bodyPr>
            <a:normAutofit fontScale="92500" lnSpcReduction="10000"/>
          </a:bodyPr>
          <a:lstStyle/>
          <a:p>
            <a:pPr>
              <a:buFont typeface="Wingdings" panose="05000000000000000000" pitchFamily="2" charset="2"/>
              <a:buChar char="Ø"/>
            </a:pPr>
            <a:r>
              <a:rPr lang="en-US" sz="3000" dirty="0" smtClean="0"/>
              <a:t>Classes may also be declared without an associated tag. </a:t>
            </a:r>
          </a:p>
          <a:p>
            <a:pPr lvl="1">
              <a:buNone/>
            </a:pPr>
            <a:r>
              <a:rPr lang="en-US" sz="2600" b="1" dirty="0" smtClean="0">
                <a:solidFill>
                  <a:srgbClr val="0000CC"/>
                </a:solidFill>
              </a:rPr>
              <a:t>.note </a:t>
            </a:r>
            <a:r>
              <a:rPr lang="en-US" sz="2600" dirty="0" smtClean="0"/>
              <a:t>{ font-weight: bold; }</a:t>
            </a:r>
          </a:p>
          <a:p>
            <a:pPr>
              <a:buFont typeface="Wingdings" panose="05000000000000000000" pitchFamily="2" charset="2"/>
              <a:buChar char="Ø"/>
            </a:pPr>
            <a:r>
              <a:rPr lang="en-US" sz="3000" dirty="0" smtClean="0"/>
              <a:t>In this case, the note class may be used with any tag. </a:t>
            </a:r>
          </a:p>
          <a:p>
            <a:pPr lvl="1">
              <a:buNone/>
            </a:pPr>
            <a:r>
              <a:rPr lang="en-US" sz="2600" dirty="0" smtClean="0"/>
              <a:t>&lt;p </a:t>
            </a:r>
            <a:r>
              <a:rPr lang="en-US" sz="2600" dirty="0" smtClean="0">
                <a:solidFill>
                  <a:srgbClr val="0000CC"/>
                </a:solidFill>
              </a:rPr>
              <a:t>class="note" </a:t>
            </a:r>
            <a:r>
              <a:rPr lang="en-US" sz="2600" dirty="0" smtClean="0"/>
              <a:t>&gt;..............&lt;/p&gt;</a:t>
            </a:r>
          </a:p>
          <a:p>
            <a:pPr lvl="1">
              <a:buNone/>
            </a:pPr>
            <a:r>
              <a:rPr lang="en-US" sz="2600" dirty="0" smtClean="0"/>
              <a:t>&lt;h3 </a:t>
            </a:r>
            <a:r>
              <a:rPr lang="en-US" sz="2600" dirty="0" smtClean="0">
                <a:solidFill>
                  <a:srgbClr val="0000CC"/>
                </a:solidFill>
              </a:rPr>
              <a:t>class="note" </a:t>
            </a:r>
            <a:r>
              <a:rPr lang="en-US" sz="2600" dirty="0" smtClean="0"/>
              <a:t>&gt;..............&lt;/h3&gt;</a:t>
            </a:r>
          </a:p>
          <a:p>
            <a:pPr lvl="1">
              <a:buNone/>
            </a:pPr>
            <a:r>
              <a:rPr lang="en-US" sz="2600" dirty="0" smtClean="0"/>
              <a:t>&lt;p&gt;......&lt;span </a:t>
            </a:r>
            <a:r>
              <a:rPr lang="en-US" sz="2600" dirty="0" smtClean="0">
                <a:solidFill>
                  <a:srgbClr val="0000CC"/>
                </a:solidFill>
              </a:rPr>
              <a:t>class="note" </a:t>
            </a:r>
            <a:r>
              <a:rPr lang="en-US" sz="2600" dirty="0" smtClean="0"/>
              <a:t>&gt;.....&lt;/span&gt;.......&lt;/p&gt;</a:t>
            </a:r>
          </a:p>
          <a:p>
            <a:pPr>
              <a:buFont typeface="Wingdings" panose="05000000000000000000" pitchFamily="2" charset="2"/>
              <a:buChar char="Ø"/>
            </a:pPr>
            <a:r>
              <a:rPr lang="en-US" sz="3000" dirty="0" smtClean="0"/>
              <a:t>A class selector can be used as many times as you wish within an HTML document. </a:t>
            </a:r>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5239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Id</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Font typeface="Wingdings" panose="05000000000000000000" pitchFamily="2" charset="2"/>
              <a:buChar char="Ø"/>
            </a:pPr>
            <a:r>
              <a:rPr lang="en-US" dirty="0" smtClean="0"/>
              <a:t>Id selectors can only be used once in an html document and are individually assigned for a specific purpose. The Id selector type should only be used sparingly because of its limitations. </a:t>
            </a:r>
          </a:p>
          <a:p>
            <a:pPr>
              <a:buFont typeface="Wingdings" panose="05000000000000000000" pitchFamily="2" charset="2"/>
              <a:buChar char="Ø"/>
            </a:pPr>
            <a:r>
              <a:rPr lang="en-US" dirty="0" smtClean="0"/>
              <a:t>An Id selector is assigned by using the indicator "#" to precede a name. For example,</a:t>
            </a:r>
          </a:p>
          <a:p>
            <a:pPr lvl="1">
              <a:buNone/>
            </a:pPr>
            <a:r>
              <a:rPr lang="en-US" b="1" dirty="0" smtClean="0">
                <a:solidFill>
                  <a:srgbClr val="0000CC"/>
                </a:solidFill>
              </a:rPr>
              <a:t>#</a:t>
            </a:r>
            <a:r>
              <a:rPr lang="en-US" dirty="0" smtClean="0"/>
              <a:t>xyz656 { text-indent: 1em; }</a:t>
            </a:r>
            <a:br>
              <a:rPr lang="en-US" dirty="0" smtClean="0"/>
            </a:br>
            <a:endParaRPr lang="en-US" dirty="0" smtClean="0"/>
          </a:p>
          <a:p>
            <a:pPr lvl="1">
              <a:buNone/>
            </a:pPr>
            <a:r>
              <a:rPr lang="en-US" dirty="0" smtClean="0"/>
              <a:t>&lt;p </a:t>
            </a:r>
            <a:r>
              <a:rPr lang="en-US" dirty="0" smtClean="0">
                <a:solidFill>
                  <a:srgbClr val="0000CC"/>
                </a:solidFill>
              </a:rPr>
              <a:t>id="xyz656" </a:t>
            </a:r>
            <a:r>
              <a:rPr lang="en-US" dirty="0" smtClean="0"/>
              <a:t>&gt;.................................&lt;/p&gt;</a:t>
            </a:r>
          </a:p>
          <a:p>
            <a:pPr marL="177800" lvl="1" indent="-47625">
              <a:buNone/>
            </a:pPr>
            <a:r>
              <a:rPr lang="en-US" dirty="0" smtClean="0"/>
              <a:t>Or:</a:t>
            </a:r>
          </a:p>
          <a:p>
            <a:pPr lvl="1">
              <a:buNone/>
            </a:pPr>
            <a:r>
              <a:rPr lang="en-US" dirty="0" smtClean="0"/>
              <a:t>&lt;p&gt;......&lt;span </a:t>
            </a:r>
            <a:r>
              <a:rPr lang="en-US" dirty="0" smtClean="0">
                <a:solidFill>
                  <a:srgbClr val="0000CC"/>
                </a:solidFill>
              </a:rPr>
              <a:t>id="zyx565" </a:t>
            </a:r>
            <a:r>
              <a:rPr lang="en-US" dirty="0" smtClean="0"/>
              <a:t>&gt;.....&lt;/span&gt;.......&lt;/p&gt;</a:t>
            </a:r>
          </a:p>
          <a:p>
            <a:pPr>
              <a:buFont typeface="Wingdings" panose="05000000000000000000" pitchFamily="2" charset="2"/>
              <a:buChar char="Ø"/>
            </a:pPr>
            <a:r>
              <a:rPr lang="en-US" dirty="0" smtClean="0"/>
              <a:t>The value of Id attribute should be unique in a HTML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59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Contextual</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t>Contextual selectors are used to indicate the context of a selector.</a:t>
            </a:r>
          </a:p>
          <a:p>
            <a:pPr>
              <a:buFont typeface="Wingdings" panose="05000000000000000000" pitchFamily="2" charset="2"/>
              <a:buChar char="Ø"/>
            </a:pPr>
            <a:r>
              <a:rPr lang="en-US" dirty="0" smtClean="0"/>
              <a:t>The context of a selector is determined by what its parent element is. In other words, what the </a:t>
            </a:r>
            <a:r>
              <a:rPr lang="en-US" dirty="0" smtClean="0">
                <a:solidFill>
                  <a:srgbClr val="0000CC"/>
                </a:solidFill>
              </a:rPr>
              <a:t>element is nested </a:t>
            </a:r>
            <a:r>
              <a:rPr lang="en-US" dirty="0" smtClean="0"/>
              <a:t>within or what precedes it in the document. </a:t>
            </a:r>
          </a:p>
          <a:p>
            <a:pPr lvl="1"/>
            <a:r>
              <a:rPr lang="en-US" dirty="0" smtClean="0"/>
              <a:t>For example, if you want unordered lists that are nested under ordered lists to have a font size of 16px, then you would use</a:t>
            </a:r>
          </a:p>
          <a:p>
            <a:pPr lvl="1">
              <a:buNone/>
            </a:pPr>
            <a:r>
              <a:rPr lang="en-US" dirty="0" smtClean="0"/>
              <a:t>		   </a:t>
            </a:r>
            <a:r>
              <a:rPr lang="en-US" sz="3100" b="1" dirty="0" err="1" smtClean="0">
                <a:solidFill>
                  <a:srgbClr val="0000CC"/>
                </a:solidFill>
              </a:rPr>
              <a:t>ol</a:t>
            </a:r>
            <a:r>
              <a:rPr lang="en-US" sz="3100" b="1" dirty="0" smtClean="0">
                <a:solidFill>
                  <a:srgbClr val="0000CC"/>
                </a:solidFill>
              </a:rPr>
              <a:t> </a:t>
            </a:r>
            <a:r>
              <a:rPr lang="en-US" sz="3100" b="1" dirty="0" err="1" smtClean="0">
                <a:solidFill>
                  <a:srgbClr val="0000CC"/>
                </a:solidFill>
              </a:rPr>
              <a:t>ul</a:t>
            </a:r>
            <a:r>
              <a:rPr lang="en-US" sz="3100" b="1" dirty="0" smtClean="0">
                <a:solidFill>
                  <a:srgbClr val="0000CC"/>
                </a:solidFill>
              </a:rPr>
              <a:t> </a:t>
            </a:r>
            <a:r>
              <a:rPr lang="en-US" sz="3100" dirty="0" smtClean="0"/>
              <a:t>{ font-size: 16px; }</a:t>
            </a:r>
            <a:endParaRPr lang="en-US" dirty="0" smtClean="0"/>
          </a:p>
          <a:p>
            <a:pPr>
              <a:buFont typeface="Wingdings" panose="05000000000000000000" pitchFamily="2" charset="2"/>
              <a:buChar char="Ø"/>
            </a:pPr>
            <a:r>
              <a:rPr lang="en-US" dirty="0" smtClean="0"/>
              <a:t>This can be read as "for any unordered list that is nested within an ordered list" - change the font size to 16px</a:t>
            </a:r>
            <a:r>
              <a:rPr lang="en-US" dirty="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856928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Grouping</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To reduce the size of the style sheets, one can group selectors in comma-separated list </a:t>
            </a:r>
          </a:p>
          <a:p>
            <a:endParaRPr lang="en-US" dirty="0" smtClean="0"/>
          </a:p>
          <a:p>
            <a:pPr lvl="1">
              <a:buNone/>
            </a:pPr>
            <a:r>
              <a:rPr lang="en-US" dirty="0" smtClean="0">
                <a:solidFill>
                  <a:srgbClr val="0000CC"/>
                </a:solidFill>
                <a:effectLst>
                  <a:outerShdw blurRad="38100" dist="38100" dir="2700000" algn="tl">
                    <a:srgbClr val="000000">
                      <a:alpha val="43137"/>
                    </a:srgbClr>
                  </a:outerShdw>
                </a:effectLst>
              </a:rPr>
              <a:t>h1, h2, h3 </a:t>
            </a:r>
            <a:r>
              <a:rPr lang="en-US" dirty="0" smtClean="0"/>
              <a:t>{ font-family: Serif; color: blue;}</a:t>
            </a:r>
          </a:p>
          <a:p>
            <a:pPr>
              <a:buFont typeface="Wingdings" panose="05000000000000000000" pitchFamily="2" charset="2"/>
              <a:buChar char="Ø"/>
            </a:pPr>
            <a:endParaRPr lang="en-US" dirty="0"/>
          </a:p>
          <a:p>
            <a:pPr>
              <a:buFont typeface="Wingdings" panose="05000000000000000000" pitchFamily="2" charset="2"/>
              <a:buChar char="Ø"/>
            </a:pPr>
            <a:r>
              <a:rPr lang="en-US" dirty="0"/>
              <a:t>Example: </a:t>
            </a:r>
            <a:r>
              <a:rPr lang="en-US" dirty="0">
                <a:hlinkClick r:id="rId2"/>
              </a:rPr>
              <a:t>css_selectors.html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488093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CSS how to - div</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altLang="en-US" sz="2800" dirty="0"/>
              <a:t>The &lt;div&gt; tag defines logical divisions, acting like a paragraph tag.</a:t>
            </a:r>
          </a:p>
          <a:p>
            <a:pPr>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Ø"/>
            </a:pPr>
            <a:r>
              <a:rPr lang="en-CA" altLang="en-US" sz="2800" dirty="0"/>
              <a:t>The &lt;div&gt; tag is a block-level element </a:t>
            </a:r>
          </a:p>
          <a:p>
            <a:pPr>
              <a:lnSpc>
                <a:spcPct val="80000"/>
              </a:lnSpc>
              <a:buFont typeface="Wingdings" panose="05000000000000000000" pitchFamily="2" charset="2"/>
              <a:buChar char="Ø"/>
            </a:pPr>
            <a:r>
              <a:rPr lang="en-CA" altLang="en-US" sz="2800" dirty="0"/>
              <a:t>The &lt;div&gt; tag can contain nearly any other tag </a:t>
            </a:r>
          </a:p>
          <a:p>
            <a:pPr>
              <a:lnSpc>
                <a:spcPct val="80000"/>
              </a:lnSpc>
              <a:buFont typeface="Wingdings" panose="05000000000000000000" pitchFamily="2" charset="2"/>
              <a:buChar char="Ø"/>
            </a:pPr>
            <a:r>
              <a:rPr lang="en-CA" altLang="en-US" sz="2800" dirty="0"/>
              <a:t>The &lt;div&gt; tag cannot be inside &lt;p&gt; tags </a:t>
            </a:r>
          </a:p>
          <a:p>
            <a:pPr>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Ø"/>
            </a:pPr>
            <a:r>
              <a:rPr lang="en-CA" altLang="en-US" sz="2800" dirty="0"/>
              <a:t>You can use the &lt;div&gt; tag when you want to center or position a content block on the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1158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Table </a:t>
            </a:r>
            <a:r>
              <a:rPr lang="en-CA" dirty="0" smtClean="0">
                <a:effectLst>
                  <a:outerShdw blurRad="38100" dist="38100" dir="2700000" algn="tl">
                    <a:srgbClr val="000000">
                      <a:alpha val="43137"/>
                    </a:srgbClr>
                  </a:outerShdw>
                </a:effectLst>
              </a:rPr>
              <a:t>Structure</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Table structure</a:t>
            </a:r>
          </a:p>
          <a:p>
            <a:pPr lvl="1"/>
            <a:r>
              <a:rPr lang="en-CA" sz="2000" dirty="0"/>
              <a:t>in a table, each piece of information is displayed in a </a:t>
            </a:r>
            <a:r>
              <a:rPr lang="en-CA" sz="2000" dirty="0" smtClean="0">
                <a:effectLst>
                  <a:outerShdw blurRad="38100" dist="38100" dir="2700000" algn="tl">
                    <a:srgbClr val="000000">
                      <a:alpha val="43137"/>
                    </a:srgbClr>
                  </a:outerShdw>
                </a:effectLst>
              </a:rPr>
              <a:t>cell </a:t>
            </a:r>
            <a:r>
              <a:rPr lang="en-CA" sz="2000" dirty="0" smtClean="0"/>
              <a:t>(&lt;td&gt;).</a:t>
            </a:r>
            <a:endParaRPr lang="en-CA" sz="2000" dirty="0"/>
          </a:p>
          <a:p>
            <a:pPr lvl="1"/>
            <a:r>
              <a:rPr lang="en-CA" sz="2000" dirty="0"/>
              <a:t>The cells in a line across the page make up a </a:t>
            </a:r>
            <a:r>
              <a:rPr lang="en-CA" sz="2000" dirty="0" smtClean="0">
                <a:effectLst>
                  <a:outerShdw blurRad="38100" dist="38100" dir="2700000" algn="tl">
                    <a:srgbClr val="000000">
                      <a:alpha val="43137"/>
                    </a:srgbClr>
                  </a:outerShdw>
                </a:effectLst>
              </a:rPr>
              <a:t>row </a:t>
            </a:r>
            <a:r>
              <a:rPr lang="en-CA" sz="2000" dirty="0" smtClean="0"/>
              <a:t>(&lt;</a:t>
            </a:r>
            <a:r>
              <a:rPr lang="en-CA" sz="2000" dirty="0" err="1" smtClean="0"/>
              <a:t>th</a:t>
            </a:r>
            <a:r>
              <a:rPr lang="en-CA" sz="2000" dirty="0" smtClean="0"/>
              <a:t>&gt; or &lt;</a:t>
            </a:r>
            <a:r>
              <a:rPr lang="en-CA" sz="2000" dirty="0" err="1" smtClean="0"/>
              <a:t>tr</a:t>
            </a:r>
            <a:r>
              <a:rPr lang="en-CA" sz="2000" dirty="0" smtClean="0"/>
              <a:t>&gt;).</a:t>
            </a:r>
            <a:endParaRPr lang="en-CA" sz="2000" dirty="0"/>
          </a:p>
          <a:p>
            <a:pPr lvl="1"/>
            <a:r>
              <a:rPr lang="en-CA" sz="2000" dirty="0"/>
              <a:t>The cells in a line down the page make up a </a:t>
            </a:r>
            <a:r>
              <a:rPr lang="en-CA" sz="2000" dirty="0">
                <a:effectLst>
                  <a:outerShdw blurRad="38100" dist="38100" dir="2700000" algn="tl">
                    <a:srgbClr val="000000">
                      <a:alpha val="43137"/>
                    </a:srgbClr>
                  </a:outerShdw>
                </a:effectLst>
              </a:rPr>
              <a:t>column</a:t>
            </a:r>
            <a:r>
              <a:rPr lang="en-CA" sz="2000" dirty="0"/>
              <a:t>.</a:t>
            </a:r>
          </a:p>
          <a:p>
            <a:pPr>
              <a:buFont typeface="Wingdings" panose="05000000000000000000" pitchFamily="2" charset="2"/>
              <a:buChar char="Ø"/>
            </a:pPr>
            <a:r>
              <a:rPr lang="en-CA" sz="2400" dirty="0" smtClean="0"/>
              <a:t>Example</a:t>
            </a:r>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smtClean="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smtClean="0"/>
          </a:p>
          <a:p>
            <a:pPr>
              <a:buFont typeface="Wingdings" panose="05000000000000000000" pitchFamily="2" charset="2"/>
              <a:buChar char="q"/>
            </a:pPr>
            <a:endParaRPr lang="en-CA" sz="2400" dirty="0" smtClean="0"/>
          </a:p>
          <a:p>
            <a:pPr>
              <a:buFont typeface="Wingdings" panose="05000000000000000000" pitchFamily="2" charset="2"/>
              <a:buChar char="q"/>
            </a:pPr>
            <a:r>
              <a:rPr lang="en-CA" sz="2400" dirty="0">
                <a:hlinkClick r:id="rId2"/>
              </a:rPr>
              <a:t>tags-tables.html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pic>
        <p:nvPicPr>
          <p:cNvPr id="2050" name="Picture 2" descr="C:\SenecaCollege\INT222-BTI220\INT222-2015.4Smr\tmp\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717032"/>
            <a:ext cx="5256584" cy="201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9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5B5D8BE-0613-409D-AD07-23A7CD805D67}" type="slidenum">
              <a:rPr lang="en-CA" altLang="en-US"/>
              <a:pPr eaLnBrk="1" hangingPunct="1"/>
              <a:t>40</a:t>
            </a:fld>
            <a:endParaRPr lang="en-CA" altLang="en-US"/>
          </a:p>
        </p:txBody>
      </p:sp>
      <p:sp>
        <p:nvSpPr>
          <p:cNvPr id="32771" name="Rectangle 2"/>
          <p:cNvSpPr>
            <a:spLocks noGrp="1" noChangeArrowheads="1"/>
          </p:cNvSpPr>
          <p:nvPr>
            <p:ph type="title"/>
          </p:nvPr>
        </p:nvSpPr>
        <p:spPr>
          <a:xfrm>
            <a:off x="685800" y="152400"/>
            <a:ext cx="6870700" cy="1116013"/>
          </a:xfrm>
        </p:spPr>
        <p:txBody>
          <a:bodyPr/>
          <a:lstStyle/>
          <a:p>
            <a:r>
              <a:rPr lang="en-CA" altLang="en-US" sz="4000" dirty="0" smtClean="0">
                <a:effectLst>
                  <a:outerShdw blurRad="38100" dist="38100" dir="2700000" algn="tl">
                    <a:srgbClr val="000000">
                      <a:alpha val="43137"/>
                    </a:srgbClr>
                  </a:outerShdw>
                </a:effectLst>
              </a:rPr>
              <a:t>Tips of Using tag </a:t>
            </a:r>
            <a:r>
              <a:rPr lang="en-CA" altLang="en-US" sz="4000" i="1" dirty="0" smtClean="0">
                <a:effectLst>
                  <a:outerShdw blurRad="38100" dist="38100" dir="2700000" algn="tl">
                    <a:srgbClr val="000000">
                      <a:alpha val="43137"/>
                    </a:srgbClr>
                  </a:outerShdw>
                </a:effectLst>
              </a:rPr>
              <a:t>div</a:t>
            </a:r>
          </a:p>
        </p:txBody>
      </p:sp>
      <p:sp>
        <p:nvSpPr>
          <p:cNvPr id="32772" name="Rectangle 3"/>
          <p:cNvSpPr>
            <a:spLocks noGrp="1" noChangeArrowheads="1"/>
          </p:cNvSpPr>
          <p:nvPr>
            <p:ph type="body" idx="1"/>
          </p:nvPr>
        </p:nvSpPr>
        <p:spPr/>
        <p:txBody>
          <a:bodyPr/>
          <a:lstStyle/>
          <a:p>
            <a:pPr>
              <a:lnSpc>
                <a:spcPct val="80000"/>
              </a:lnSpc>
              <a:buFont typeface="Wingdings" panose="05000000000000000000" pitchFamily="2" charset="2"/>
              <a:buChar char="Ø"/>
            </a:pPr>
            <a:r>
              <a:rPr lang="en-CA" altLang="en-US" sz="2400" dirty="0" smtClean="0"/>
              <a:t>The &lt;div&gt; tag is </a:t>
            </a:r>
            <a:r>
              <a:rPr lang="en-CA" altLang="en-US" sz="2400" b="1" dirty="0" smtClean="0"/>
              <a:t>not</a:t>
            </a:r>
            <a:r>
              <a:rPr lang="en-CA" altLang="en-US" sz="2400" dirty="0" smtClean="0"/>
              <a:t> a replacement &lt;p&gt; tag. </a:t>
            </a:r>
          </a:p>
          <a:p>
            <a:pPr>
              <a:lnSpc>
                <a:spcPct val="80000"/>
              </a:lnSpc>
              <a:buFont typeface="Wingdings" panose="05000000000000000000" pitchFamily="2" charset="2"/>
              <a:buChar char="Ø"/>
            </a:pPr>
            <a:r>
              <a:rPr lang="en-CA" altLang="en-US" sz="2400" dirty="0" smtClean="0"/>
              <a:t>The &lt;p&gt; tag is for paragraphs only, </a:t>
            </a:r>
          </a:p>
          <a:p>
            <a:pPr>
              <a:lnSpc>
                <a:spcPct val="80000"/>
              </a:lnSpc>
              <a:buFont typeface="Wingdings" panose="05000000000000000000" pitchFamily="2" charset="2"/>
              <a:buChar char="Ø"/>
            </a:pPr>
            <a:r>
              <a:rPr lang="en-CA" altLang="en-US" sz="2400" dirty="0" smtClean="0"/>
              <a:t>The &lt;div&gt; tag defines more general divisions within a document. </a:t>
            </a:r>
          </a:p>
          <a:p>
            <a:pPr>
              <a:lnSpc>
                <a:spcPct val="80000"/>
              </a:lnSpc>
              <a:buFont typeface="Wingdings" panose="05000000000000000000" pitchFamily="2" charset="2"/>
              <a:buChar char="Ø"/>
            </a:pPr>
            <a:r>
              <a:rPr lang="en-CA" altLang="en-US" sz="2400" dirty="0" smtClean="0"/>
              <a:t>Don't replace &lt;p&gt; tags with &lt;div&gt; tags. </a:t>
            </a:r>
          </a:p>
          <a:p>
            <a:pPr>
              <a:lnSpc>
                <a:spcPct val="80000"/>
              </a:lnSpc>
              <a:buFont typeface="Wingdings" panose="05000000000000000000" pitchFamily="2" charset="2"/>
              <a:buChar char="Ø"/>
            </a:pPr>
            <a:endParaRPr lang="en-CA" altLang="en-US" sz="2400" dirty="0" smtClean="0"/>
          </a:p>
          <a:p>
            <a:pPr>
              <a:lnSpc>
                <a:spcPct val="80000"/>
              </a:lnSpc>
              <a:buFont typeface="Wingdings" panose="05000000000000000000" pitchFamily="2" charset="2"/>
              <a:buChar char="Ø"/>
            </a:pPr>
            <a:r>
              <a:rPr lang="en-CA" altLang="en-US" sz="2400" dirty="0" smtClean="0"/>
              <a:t>It's always a good idea to close your &lt;div&gt; tags as soon as you open them. Then place the contents within the element. </a:t>
            </a:r>
          </a:p>
          <a:p>
            <a:pPr>
              <a:lnSpc>
                <a:spcPct val="80000"/>
              </a:lnSpc>
              <a:buFont typeface="Wingdings" panose="05000000000000000000" pitchFamily="2" charset="2"/>
              <a:buChar char="Ø"/>
            </a:pPr>
            <a:endParaRPr lang="en-CA" altLang="en-US" sz="2400" dirty="0" smtClean="0"/>
          </a:p>
          <a:p>
            <a:pPr>
              <a:lnSpc>
                <a:spcPct val="80000"/>
              </a:lnSpc>
              <a:buFont typeface="Wingdings" panose="05000000000000000000" pitchFamily="2" charset="2"/>
              <a:buChar char="Ø"/>
            </a:pPr>
            <a:r>
              <a:rPr lang="en-CA" altLang="en-US" sz="2400" dirty="0" smtClean="0"/>
              <a:t>If you nest your &lt;div&gt; tags, be sure that you know where your content is going (in other words, which DIV it should be part of). </a:t>
            </a:r>
          </a:p>
        </p:txBody>
      </p:sp>
    </p:spTree>
    <p:extLst>
      <p:ext uri="{BB962C8B-B14F-4D97-AF65-F5344CB8AC3E}">
        <p14:creationId xmlns:p14="http://schemas.microsoft.com/office/powerpoint/2010/main" val="3967733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41</a:t>
            </a:fld>
            <a:endParaRPr lang="en-CA" altLang="en-US"/>
          </a:p>
        </p:txBody>
      </p:sp>
      <p:sp>
        <p:nvSpPr>
          <p:cNvPr id="33795" name="Rectangle 2"/>
          <p:cNvSpPr>
            <a:spLocks noGrp="1" noChangeArrowheads="1"/>
          </p:cNvSpPr>
          <p:nvPr>
            <p:ph type="title"/>
          </p:nvPr>
        </p:nvSpPr>
        <p:spPr>
          <a:xfrm>
            <a:off x="685800" y="152400"/>
            <a:ext cx="6870700" cy="900113"/>
          </a:xfrm>
        </p:spPr>
        <p:txBody>
          <a:bodyPr/>
          <a:lstStyle/>
          <a:p>
            <a:r>
              <a:rPr lang="en-CA" altLang="en-US" sz="4000" dirty="0" smtClean="0">
                <a:effectLst>
                  <a:outerShdw blurRad="38100" dist="38100" dir="2700000" algn="tl">
                    <a:srgbClr val="000000">
                      <a:alpha val="43137"/>
                    </a:srgbClr>
                  </a:outerShdw>
                </a:effectLst>
              </a:rPr>
              <a:t>CSS how to - span</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smtClean="0"/>
              <a:t>Similar to the div element in function with one difference,</a:t>
            </a:r>
          </a:p>
          <a:p>
            <a:pPr>
              <a:lnSpc>
                <a:spcPct val="80000"/>
              </a:lnSpc>
              <a:buFont typeface="Wingdings" panose="05000000000000000000" pitchFamily="2" charset="2"/>
              <a:buChar char="Ø"/>
            </a:pPr>
            <a:endParaRPr lang="en-CA" altLang="en-US" sz="1400" i="1" dirty="0" smtClean="0"/>
          </a:p>
          <a:p>
            <a:pPr>
              <a:lnSpc>
                <a:spcPct val="80000"/>
              </a:lnSpc>
              <a:buFont typeface="Wingdings" panose="05000000000000000000" pitchFamily="2" charset="2"/>
              <a:buChar char="Ø"/>
            </a:pPr>
            <a:r>
              <a:rPr lang="en-CA" altLang="en-US" sz="2400" i="1" dirty="0" smtClean="0"/>
              <a:t>span</a:t>
            </a:r>
            <a:r>
              <a:rPr lang="en-CA" altLang="en-US" sz="2400" dirty="0" smtClean="0"/>
              <a:t> is an </a:t>
            </a:r>
            <a:r>
              <a:rPr lang="en-CA" altLang="en-US" sz="2400" dirty="0" smtClean="0">
                <a:solidFill>
                  <a:schemeClr val="tx2"/>
                </a:solidFill>
              </a:rPr>
              <a:t>inline element</a:t>
            </a:r>
            <a:r>
              <a:rPr lang="en-CA" altLang="en-US" sz="2400" dirty="0" smtClean="0"/>
              <a:t> - do not begin a new line.</a:t>
            </a:r>
          </a:p>
          <a:p>
            <a:pPr>
              <a:lnSpc>
                <a:spcPct val="80000"/>
              </a:lnSpc>
              <a:buFont typeface="Wingdings" panose="05000000000000000000" pitchFamily="2" charset="2"/>
              <a:buChar char="Ø"/>
            </a:pPr>
            <a:r>
              <a:rPr lang="en-CA" altLang="en-US" sz="2400" dirty="0" smtClean="0"/>
              <a:t>Can only contain other inline elements. </a:t>
            </a:r>
          </a:p>
          <a:p>
            <a:pPr>
              <a:lnSpc>
                <a:spcPct val="80000"/>
              </a:lnSpc>
              <a:buFont typeface="Wingdings" panose="05000000000000000000" pitchFamily="2" charset="2"/>
              <a:buChar char="Ø"/>
            </a:pPr>
            <a:endParaRPr lang="en-CA" altLang="en-US" sz="1600" dirty="0" smtClean="0"/>
          </a:p>
          <a:p>
            <a:pPr>
              <a:lnSpc>
                <a:spcPct val="80000"/>
              </a:lnSpc>
              <a:buFont typeface="Wingdings" panose="05000000000000000000" pitchFamily="2" charset="2"/>
              <a:buChar char="Ø"/>
            </a:pPr>
            <a:r>
              <a:rPr lang="en-CA" altLang="en-US" sz="2400" dirty="0" smtClean="0"/>
              <a:t>The </a:t>
            </a:r>
            <a:r>
              <a:rPr lang="en-CA" altLang="en-US" sz="2400" i="1" dirty="0" smtClean="0"/>
              <a:t>span</a:t>
            </a:r>
            <a:r>
              <a:rPr lang="en-CA" altLang="en-US" sz="2400" dirty="0" smtClean="0"/>
              <a:t> element can be a selector and accept </a:t>
            </a:r>
            <a:r>
              <a:rPr lang="en-CA" altLang="en-US" sz="2400" i="1" dirty="0" smtClean="0"/>
              <a:t>style</a:t>
            </a:r>
            <a:r>
              <a:rPr lang="en-CA" altLang="en-US" sz="2400" dirty="0" smtClean="0"/>
              <a:t>, </a:t>
            </a:r>
            <a:r>
              <a:rPr lang="en-CA" altLang="en-US" sz="2400" i="1" dirty="0" smtClean="0"/>
              <a:t>class</a:t>
            </a:r>
            <a:r>
              <a:rPr lang="en-CA" altLang="en-US" sz="2400" dirty="0" smtClean="0"/>
              <a:t> and </a:t>
            </a:r>
            <a:r>
              <a:rPr lang="en-CA" altLang="en-US" sz="2400" i="1" dirty="0" smtClean="0"/>
              <a:t>id</a:t>
            </a:r>
            <a:r>
              <a:rPr lang="en-CA" altLang="en-US" sz="2400" dirty="0" smtClean="0"/>
              <a:t> attributes.</a:t>
            </a:r>
          </a:p>
          <a:p>
            <a:pPr>
              <a:lnSpc>
                <a:spcPct val="80000"/>
              </a:lnSpc>
              <a:buFont typeface="Wingdings" panose="05000000000000000000" pitchFamily="2" charset="2"/>
              <a:buChar char="Ø"/>
            </a:pPr>
            <a:endParaRPr lang="en-CA" altLang="en-US" sz="1600" dirty="0" smtClean="0"/>
          </a:p>
          <a:p>
            <a:pPr>
              <a:lnSpc>
                <a:spcPct val="80000"/>
              </a:lnSpc>
              <a:buFont typeface="Wingdings" panose="05000000000000000000" pitchFamily="2" charset="2"/>
              <a:buChar char="Ø"/>
            </a:pPr>
            <a:r>
              <a:rPr lang="en-CA" altLang="en-US" sz="2400" dirty="0" smtClean="0"/>
              <a:t>The primary difference between the &lt;span&gt; and &lt;div&gt; tags is:</a:t>
            </a:r>
          </a:p>
          <a:p>
            <a:pPr lvl="1">
              <a:lnSpc>
                <a:spcPct val="80000"/>
              </a:lnSpc>
            </a:pPr>
            <a:r>
              <a:rPr lang="en-CA" altLang="en-US" sz="1800" dirty="0" smtClean="0"/>
              <a:t>&lt;span&gt; doesn't do any formatting of it's own. </a:t>
            </a:r>
          </a:p>
          <a:p>
            <a:pPr lvl="1">
              <a:lnSpc>
                <a:spcPct val="80000"/>
              </a:lnSpc>
            </a:pPr>
            <a:r>
              <a:rPr lang="en-CA" altLang="en-US" sz="1800" dirty="0" smtClean="0"/>
              <a:t>&lt;div&gt;  includes a paragraph break, because it is defining a logical division in the document. </a:t>
            </a:r>
          </a:p>
          <a:p>
            <a:pPr lvl="1">
              <a:lnSpc>
                <a:spcPct val="80000"/>
              </a:lnSpc>
            </a:pPr>
            <a:r>
              <a:rPr lang="en-CA" altLang="en-US" sz="1800" dirty="0" smtClean="0"/>
              <a:t>The &lt;span&gt; tag simply tells the browser to apply the style rules to whatever is </a:t>
            </a:r>
            <a:r>
              <a:rPr lang="en-CA" altLang="en-US" sz="1600" dirty="0" smtClean="0"/>
              <a:t>within the &lt;span&gt;. </a:t>
            </a:r>
          </a:p>
          <a:p>
            <a:pPr>
              <a:lnSpc>
                <a:spcPct val="80000"/>
              </a:lnSpc>
            </a:pPr>
            <a:endParaRPr lang="en-CA" altLang="en-US" sz="2000" dirty="0" smtClean="0"/>
          </a:p>
        </p:txBody>
      </p:sp>
    </p:spTree>
    <p:extLst>
      <p:ext uri="{BB962C8B-B14F-4D97-AF65-F5344CB8AC3E}">
        <p14:creationId xmlns:p14="http://schemas.microsoft.com/office/powerpoint/2010/main" val="1213675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752600"/>
            <a:ext cx="8229600" cy="4343400"/>
          </a:xfrm>
        </p:spPr>
        <p:txBody>
          <a:bodyPr>
            <a:normAutofit fontScale="70000" lnSpcReduction="20000"/>
          </a:bodyPr>
          <a:lstStyle/>
          <a:p>
            <a:pPr>
              <a:buNone/>
            </a:pPr>
            <a:r>
              <a:rPr lang="en-US" dirty="0" smtClean="0">
                <a:effectLst>
                  <a:outerShdw blurRad="38100" dist="38100" dir="2700000" algn="tl">
                    <a:srgbClr val="000000">
                      <a:alpha val="43137"/>
                    </a:srgbClr>
                  </a:outerShdw>
                </a:effectLst>
              </a:rPr>
              <a:t>1</a:t>
            </a:r>
            <a:r>
              <a:rPr lang="en-US" dirty="0" smtClean="0">
                <a:solidFill>
                  <a:srgbClr val="0000CC"/>
                </a:solidFill>
                <a:effectLst>
                  <a:outerShdw blurRad="38100" dist="38100" dir="2700000" algn="tl">
                    <a:srgbClr val="000000">
                      <a:alpha val="43137"/>
                    </a:srgbClr>
                  </a:outerShdw>
                </a:effectLst>
              </a:rPr>
              <a:t>em</a:t>
            </a:r>
            <a:r>
              <a:rPr lang="en-US" dirty="0" smtClean="0">
                <a:effectLst>
                  <a:outerShdw blurRad="38100" dist="38100" dir="2700000" algn="tl">
                    <a:srgbClr val="000000">
                      <a:alpha val="43137"/>
                    </a:srgbClr>
                  </a:outerShdw>
                </a:effectLst>
              </a:rPr>
              <a:t> = 12pt = 16px = 100%</a:t>
            </a:r>
          </a:p>
          <a:p>
            <a:pPr>
              <a:buFont typeface="Wingdings" panose="05000000000000000000" pitchFamily="2" charset="2"/>
              <a:buChar char="Ø"/>
            </a:pPr>
            <a:r>
              <a:rPr lang="en-US" i="1" dirty="0" smtClean="0">
                <a:effectLst>
                  <a:outerShdw blurRad="38100" dist="38100" dir="2700000" algn="tl">
                    <a:srgbClr val="000000">
                      <a:alpha val="43137"/>
                    </a:srgbClr>
                  </a:outerShdw>
                </a:effectLst>
              </a:rPr>
              <a:t>Ems</a:t>
            </a:r>
            <a:r>
              <a:rPr lang="en-US" dirty="0" smtClean="0">
                <a:effectLst>
                  <a:outerShdw blurRad="38100" dist="38100" dir="2700000" algn="tl">
                    <a:srgbClr val="000000">
                      <a:alpha val="43137"/>
                    </a:srgbClr>
                  </a:outerShdw>
                </a:effectLst>
              </a:rPr>
              <a:t> - </a:t>
            </a:r>
            <a:r>
              <a:rPr lang="en-US" dirty="0" err="1" smtClean="0">
                <a:solidFill>
                  <a:srgbClr val="0000CC"/>
                </a:solidFill>
                <a:effectLst>
                  <a:outerShdw blurRad="38100" dist="38100" dir="2700000" algn="tl">
                    <a:srgbClr val="000000">
                      <a:alpha val="43137"/>
                    </a:srgbClr>
                  </a:outerShdw>
                </a:effectLst>
              </a:rPr>
              <a:t>em</a:t>
            </a:r>
            <a:endParaRPr lang="en-US" dirty="0" smtClean="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t>The </a:t>
            </a:r>
            <a:r>
              <a:rPr lang="en-US" dirty="0" smtClean="0">
                <a:effectLst>
                  <a:outerShdw blurRad="38100" dist="38100" dir="2700000" algn="tl">
                    <a:srgbClr val="000000">
                      <a:alpha val="43137"/>
                    </a:srgbClr>
                  </a:outerShdw>
                </a:effectLst>
              </a:rPr>
              <a:t>"</a:t>
            </a:r>
            <a:r>
              <a:rPr lang="en-US" dirty="0" err="1" smtClean="0">
                <a:solidFill>
                  <a:srgbClr val="0000CC"/>
                </a:solidFill>
                <a:effectLst>
                  <a:outerShdw blurRad="38100" dist="38100" dir="2700000" algn="tl">
                    <a:srgbClr val="000000">
                      <a:alpha val="43137"/>
                    </a:srgbClr>
                  </a:outerShdw>
                </a:effectLst>
              </a:rPr>
              <a:t>em</a:t>
            </a:r>
            <a:r>
              <a:rPr lang="en-US" dirty="0" smtClean="0">
                <a:effectLst>
                  <a:outerShdw blurRad="38100" dist="38100" dir="2700000" algn="tl">
                    <a:srgbClr val="000000">
                      <a:alpha val="43137"/>
                    </a:srgbClr>
                  </a:outerShdw>
                </a:effectLst>
              </a:rPr>
              <a:t>" </a:t>
            </a:r>
            <a:r>
              <a:rPr lang="en-US" dirty="0" smtClean="0"/>
              <a:t>is a scalable unit that is used in web document media. An </a:t>
            </a:r>
            <a:r>
              <a:rPr lang="en-US" dirty="0" err="1" smtClean="0">
                <a:solidFill>
                  <a:srgbClr val="0000CC"/>
                </a:solidFill>
                <a:effectLst>
                  <a:outerShdw blurRad="38100" dist="38100" dir="2700000" algn="tl">
                    <a:srgbClr val="000000">
                      <a:alpha val="43137"/>
                    </a:srgbClr>
                  </a:outerShdw>
                </a:effectLst>
              </a:rPr>
              <a:t>em</a:t>
            </a:r>
            <a:r>
              <a:rPr lang="en-US" dirty="0" smtClean="0"/>
              <a:t> is equal to the current font-size, for instance, </a:t>
            </a:r>
          </a:p>
          <a:p>
            <a:pPr lvl="1"/>
            <a:r>
              <a:rPr lang="en-US" dirty="0" smtClean="0"/>
              <a:t>if the font-size of the document is 12pt, 1em is equal to 12pt. </a:t>
            </a:r>
          </a:p>
          <a:p>
            <a:pPr>
              <a:buFont typeface="Wingdings" panose="05000000000000000000" pitchFamily="2" charset="2"/>
              <a:buChar char="Ø"/>
            </a:pPr>
            <a:r>
              <a:rPr lang="en-US" i="1" dirty="0" smtClean="0">
                <a:effectLst>
                  <a:outerShdw blurRad="38100" dist="38100" dir="2700000" algn="tl">
                    <a:srgbClr val="000000">
                      <a:alpha val="43137"/>
                    </a:srgbClr>
                  </a:outerShdw>
                </a:effectLst>
              </a:rPr>
              <a:t>Ems</a:t>
            </a:r>
            <a:r>
              <a:rPr lang="en-US" dirty="0" smtClean="0"/>
              <a:t> are scalable in nature, so </a:t>
            </a:r>
          </a:p>
          <a:p>
            <a:pPr lvl="1"/>
            <a:r>
              <a:rPr lang="en-US" dirty="0" smtClean="0"/>
              <a:t>2em would equal 24pt, </a:t>
            </a:r>
          </a:p>
          <a:p>
            <a:pPr lvl="1"/>
            <a:r>
              <a:rPr lang="en-US" dirty="0" smtClean="0"/>
              <a:t>.5em would equal 6pt, etc. </a:t>
            </a:r>
          </a:p>
          <a:p>
            <a:pPr>
              <a:buFont typeface="Wingdings" panose="05000000000000000000" pitchFamily="2" charset="2"/>
              <a:buChar char="Ø"/>
            </a:pPr>
            <a:r>
              <a:rPr lang="en-US" i="1" dirty="0" smtClean="0">
                <a:effectLst>
                  <a:outerShdw blurRad="38100" dist="38100" dir="2700000" algn="tl">
                    <a:srgbClr val="000000">
                      <a:alpha val="43137"/>
                    </a:srgbClr>
                  </a:outerShdw>
                </a:effectLst>
              </a:rPr>
              <a:t>Ems</a:t>
            </a:r>
            <a:r>
              <a:rPr lang="en-US" dirty="0" smtClean="0">
                <a:effectLst>
                  <a:outerShdw blurRad="38100" dist="38100" dir="2700000" algn="tl">
                    <a:srgbClr val="000000">
                      <a:alpha val="43137"/>
                    </a:srgbClr>
                  </a:outerShdw>
                </a:effectLst>
              </a:rPr>
              <a:t> </a:t>
            </a:r>
            <a:r>
              <a:rPr lang="en-US" dirty="0" smtClean="0"/>
              <a:t>are becoming increasingly popular in web documents due to scalability and their mobile-device-friendly nature.</a:t>
            </a:r>
          </a:p>
          <a:p>
            <a:pPr>
              <a:buFont typeface="Wingdings" panose="05000000000000000000" pitchFamily="2" charset="2"/>
              <a:buChar char="Ø"/>
            </a:pPr>
            <a:r>
              <a:rPr lang="en-US" dirty="0" err="1" smtClean="0">
                <a:solidFill>
                  <a:srgbClr val="0000CC"/>
                </a:solidFill>
                <a:effectLst>
                  <a:outerShdw blurRad="38100" dist="38100" dir="2700000" algn="tl">
                    <a:srgbClr val="000000">
                      <a:alpha val="43137"/>
                    </a:srgbClr>
                  </a:outerShdw>
                </a:effectLst>
              </a:rPr>
              <a:t>em</a:t>
            </a:r>
            <a:r>
              <a:rPr lang="en-US" dirty="0" smtClean="0"/>
              <a:t> stands for </a:t>
            </a:r>
            <a:r>
              <a:rPr lang="en-US" dirty="0" smtClean="0">
                <a:effectLst>
                  <a:outerShdw blurRad="38100" dist="38100" dir="2700000" algn="tl">
                    <a:srgbClr val="000000">
                      <a:alpha val="43137"/>
                    </a:srgbClr>
                  </a:outerShdw>
                </a:effectLst>
              </a:rPr>
              <a:t>"M"</a:t>
            </a:r>
            <a:r>
              <a:rPr lang="en-US" dirty="0" smtClean="0"/>
              <a:t>, the letter M being the widest character in a font.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200076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Units used in CSS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800" dirty="0" smtClean="0">
                <a:effectLst>
                  <a:outerShdw blurRad="38100" dist="38100" dir="2700000" algn="tl">
                    <a:srgbClr val="000000">
                      <a:alpha val="43137"/>
                    </a:srgbClr>
                  </a:outerShdw>
                </a:effectLst>
              </a:rPr>
              <a:t>1em = 12</a:t>
            </a:r>
            <a:r>
              <a:rPr lang="en-US" sz="2800" dirty="0" smtClean="0">
                <a:solidFill>
                  <a:srgbClr val="0000CC"/>
                </a:solidFill>
                <a:effectLst>
                  <a:outerShdw blurRad="38100" dist="38100" dir="2700000" algn="tl">
                    <a:srgbClr val="000000">
                      <a:alpha val="43137"/>
                    </a:srgbClr>
                  </a:outerShdw>
                </a:effectLst>
              </a:rPr>
              <a:t>pt</a:t>
            </a:r>
            <a:r>
              <a:rPr lang="en-US" sz="2800" dirty="0" smtClean="0">
                <a:effectLst>
                  <a:outerShdw blurRad="38100" dist="38100" dir="2700000" algn="tl">
                    <a:srgbClr val="000000">
                      <a:alpha val="43137"/>
                    </a:srgbClr>
                  </a:outerShdw>
                </a:effectLst>
              </a:rPr>
              <a:t> = 16px = 100%</a:t>
            </a:r>
          </a:p>
          <a:p>
            <a:pPr>
              <a:buFont typeface="Wingdings" panose="05000000000000000000" pitchFamily="2" charset="2"/>
              <a:buChar char="Ø"/>
            </a:pPr>
            <a:r>
              <a:rPr lang="en-US" sz="2400" i="1" dirty="0" smtClean="0">
                <a:effectLst>
                  <a:outerShdw blurRad="38100" dist="38100" dir="2700000" algn="tl">
                    <a:srgbClr val="000000">
                      <a:alpha val="43137"/>
                    </a:srgbClr>
                  </a:outerShdw>
                </a:effectLst>
              </a:rPr>
              <a:t>Points</a:t>
            </a:r>
            <a:r>
              <a:rPr lang="en-US" sz="2400" dirty="0" smtClean="0">
                <a:effectLst>
                  <a:outerShdw blurRad="38100" dist="38100" dir="2700000" algn="tl">
                    <a:srgbClr val="000000">
                      <a:alpha val="43137"/>
                    </a:srgbClr>
                  </a:outerShdw>
                </a:effectLst>
              </a:rPr>
              <a:t> - </a:t>
            </a:r>
            <a:r>
              <a:rPr lang="en-US" sz="2400" dirty="0" smtClean="0">
                <a:solidFill>
                  <a:srgbClr val="0000CC"/>
                </a:solidFill>
                <a:effectLst>
                  <a:outerShdw blurRad="38100" dist="38100" dir="2700000" algn="tl">
                    <a:srgbClr val="000000">
                      <a:alpha val="43137"/>
                    </a:srgbClr>
                  </a:outerShdw>
                </a:effectLst>
              </a:rPr>
              <a:t>pt</a:t>
            </a:r>
          </a:p>
          <a:p>
            <a:pPr>
              <a:buFont typeface="Wingdings" panose="05000000000000000000" pitchFamily="2" charset="2"/>
              <a:buChar char="Ø"/>
            </a:pPr>
            <a:r>
              <a:rPr lang="en-US" sz="2400" i="1" dirty="0" smtClean="0">
                <a:solidFill>
                  <a:srgbClr val="CC00CC"/>
                </a:solidFill>
                <a:effectLst>
                  <a:outerShdw blurRad="38100" dist="38100" dir="2700000" algn="tl">
                    <a:srgbClr val="000000">
                      <a:alpha val="43137"/>
                    </a:srgbClr>
                  </a:outerShdw>
                </a:effectLst>
              </a:rPr>
              <a:t>Points</a:t>
            </a:r>
            <a:r>
              <a:rPr lang="en-US" sz="2400" dirty="0" smtClean="0">
                <a:effectLst>
                  <a:outerShdw blurRad="38100" dist="38100" dir="2700000" algn="tl">
                    <a:srgbClr val="000000">
                      <a:alpha val="43137"/>
                    </a:srgbClr>
                  </a:outerShdw>
                </a:effectLst>
              </a:rPr>
              <a:t> </a:t>
            </a:r>
            <a:r>
              <a:rPr lang="en-US" sz="2400" dirty="0" smtClean="0"/>
              <a:t>are traditionally used in </a:t>
            </a:r>
            <a:r>
              <a:rPr lang="en-US" sz="2400" dirty="0" smtClean="0">
                <a:solidFill>
                  <a:srgbClr val="CC00CC"/>
                </a:solidFill>
                <a:effectLst>
                  <a:outerShdw blurRad="38100" dist="38100" dir="2700000" algn="tl">
                    <a:srgbClr val="000000">
                      <a:alpha val="43137"/>
                    </a:srgbClr>
                  </a:outerShdw>
                </a:effectLst>
              </a:rPr>
              <a:t>print</a:t>
            </a:r>
            <a:r>
              <a:rPr lang="en-US" sz="2400" dirty="0" smtClean="0">
                <a:effectLst>
                  <a:outerShdw blurRad="38100" dist="38100" dir="2700000" algn="tl">
                    <a:srgbClr val="000000">
                      <a:alpha val="43137"/>
                    </a:srgbClr>
                  </a:outerShdw>
                </a:effectLst>
              </a:rPr>
              <a:t> media </a:t>
            </a:r>
            <a:r>
              <a:rPr lang="en-US" sz="2400" dirty="0" smtClean="0"/>
              <a:t>(anything that is to be printed on paper, etc.). </a:t>
            </a:r>
          </a:p>
          <a:p>
            <a:pPr>
              <a:buFont typeface="Wingdings" panose="05000000000000000000" pitchFamily="2" charset="2"/>
              <a:buChar char="Ø"/>
            </a:pPr>
            <a:r>
              <a:rPr lang="en-US" sz="2400" dirty="0" smtClean="0"/>
              <a:t>One </a:t>
            </a:r>
            <a:r>
              <a:rPr lang="en-US" sz="2400" i="1" dirty="0" smtClean="0">
                <a:effectLst>
                  <a:outerShdw blurRad="38100" dist="38100" dir="2700000" algn="tl">
                    <a:srgbClr val="000000">
                      <a:alpha val="43137"/>
                    </a:srgbClr>
                  </a:outerShdw>
                </a:effectLst>
              </a:rPr>
              <a:t>point</a:t>
            </a:r>
            <a:r>
              <a:rPr lang="en-US" sz="2400" dirty="0" smtClean="0"/>
              <a:t> is equal to 1/72 of an inch. </a:t>
            </a:r>
          </a:p>
          <a:p>
            <a:pPr>
              <a:buFont typeface="Wingdings" panose="05000000000000000000" pitchFamily="2" charset="2"/>
              <a:buChar char="Ø"/>
            </a:pPr>
            <a:r>
              <a:rPr lang="en-US" sz="2400" i="1" dirty="0" smtClean="0">
                <a:effectLst>
                  <a:outerShdw blurRad="38100" dist="38100" dir="2700000" algn="tl">
                    <a:srgbClr val="000000">
                      <a:alpha val="43137"/>
                    </a:srgbClr>
                  </a:outerShdw>
                </a:effectLst>
              </a:rPr>
              <a:t>Points</a:t>
            </a:r>
            <a:r>
              <a:rPr lang="en-US" sz="2400" dirty="0" smtClean="0"/>
              <a:t> are much </a:t>
            </a:r>
            <a:r>
              <a:rPr lang="en-US" sz="2800" dirty="0" smtClean="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60672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smtClean="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dirty="0" smtClean="0">
                <a:effectLst>
                  <a:outerShdw blurRad="38100" dist="38100" dir="2700000" algn="tl">
                    <a:srgbClr val="000000">
                      <a:alpha val="43137"/>
                    </a:srgbClr>
                  </a:outerShdw>
                </a:effectLst>
              </a:rPr>
              <a:t>1em = 12pt = 16</a:t>
            </a:r>
            <a:r>
              <a:rPr lang="en-US" dirty="0" smtClean="0">
                <a:solidFill>
                  <a:srgbClr val="0000CC"/>
                </a:solidFill>
                <a:effectLst>
                  <a:outerShdw blurRad="38100" dist="38100" dir="2700000" algn="tl">
                    <a:srgbClr val="000000">
                      <a:alpha val="43137"/>
                    </a:srgbClr>
                  </a:outerShdw>
                </a:effectLst>
              </a:rPr>
              <a:t>px</a:t>
            </a:r>
            <a:r>
              <a:rPr lang="en-US" dirty="0" smtClean="0">
                <a:effectLst>
                  <a:outerShdw blurRad="38100" dist="38100" dir="2700000" algn="tl">
                    <a:srgbClr val="000000">
                      <a:alpha val="43137"/>
                    </a:srgbClr>
                  </a:outerShdw>
                </a:effectLst>
              </a:rPr>
              <a:t> = 100%</a:t>
            </a:r>
          </a:p>
          <a:p>
            <a:pPr>
              <a:buFont typeface="Wingdings" panose="05000000000000000000" pitchFamily="2" charset="2"/>
              <a:buChar char="Ø"/>
            </a:pPr>
            <a:r>
              <a:rPr lang="en-US" dirty="0">
                <a:effectLst>
                  <a:outerShdw blurRad="38100" dist="38100" dir="2700000" algn="tl">
                    <a:srgbClr val="000000">
                      <a:alpha val="43137"/>
                    </a:srgbClr>
                  </a:outerShdw>
                </a:effectLst>
              </a:rPr>
              <a:t>Pixels - </a:t>
            </a:r>
            <a:r>
              <a:rPr lang="en-US" b="1" dirty="0" err="1" smtClean="0">
                <a:solidFill>
                  <a:srgbClr val="0000CC"/>
                </a:solidFill>
              </a:rPr>
              <a:t>px</a:t>
            </a:r>
            <a:endParaRPr lang="en-US" b="1" dirty="0" smtClean="0">
              <a:solidFill>
                <a:srgbClr val="0000CC"/>
              </a:solidFill>
            </a:endParaRPr>
          </a:p>
          <a:p>
            <a:pPr>
              <a:buFont typeface="Wingdings" panose="05000000000000000000" pitchFamily="2" charset="2"/>
              <a:buChar char="Ø"/>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smtClean="0"/>
              <a:t>are fixed-size units that are used in screen media (i.e. to be read on the computer screen). </a:t>
            </a:r>
          </a:p>
          <a:p>
            <a:pPr>
              <a:buFont typeface="Wingdings" panose="05000000000000000000" pitchFamily="2" charset="2"/>
              <a:buChar char="Ø"/>
            </a:pPr>
            <a:r>
              <a:rPr lang="en-US" dirty="0" smtClean="0"/>
              <a:t>One </a:t>
            </a:r>
            <a:r>
              <a:rPr lang="en-US" dirty="0">
                <a:effectLst>
                  <a:outerShdw blurRad="38100" dist="38100" dir="2700000" algn="tl">
                    <a:srgbClr val="000000">
                      <a:alpha val="43137"/>
                    </a:srgbClr>
                  </a:outerShdw>
                </a:effectLst>
              </a:rPr>
              <a:t>pixel </a:t>
            </a:r>
            <a:r>
              <a:rPr lang="en-US" dirty="0" smtClean="0"/>
              <a:t>is equal to one dot on the </a:t>
            </a:r>
            <a:r>
              <a:rPr lang="en-US" u="sng" dirty="0" smtClean="0"/>
              <a:t>computer screen </a:t>
            </a:r>
            <a:r>
              <a:rPr lang="en-US" dirty="0" smtClean="0"/>
              <a:t>(the smallest division of your screen's resolution). </a:t>
            </a:r>
          </a:p>
          <a:p>
            <a:pPr>
              <a:buFont typeface="Wingdings" panose="05000000000000000000" pitchFamily="2" charset="2"/>
              <a:buChar char="Ø"/>
            </a:pPr>
            <a:r>
              <a:rPr lang="en-US" dirty="0" smtClean="0"/>
              <a:t>Many web designers use </a:t>
            </a:r>
            <a:r>
              <a:rPr lang="en-US" dirty="0">
                <a:effectLst>
                  <a:outerShdw blurRad="38100" dist="38100" dir="2700000" algn="tl">
                    <a:srgbClr val="000000">
                      <a:alpha val="43137"/>
                    </a:srgbClr>
                  </a:outerShdw>
                </a:effectLst>
              </a:rPr>
              <a:t>pixel units </a:t>
            </a:r>
            <a:r>
              <a:rPr lang="en-US" dirty="0" smtClean="0"/>
              <a:t>in web documents in order to produce a pixel-perfect representation of their site as it is rendered in the browser. </a:t>
            </a:r>
          </a:p>
          <a:p>
            <a:pPr>
              <a:buFont typeface="Wingdings" panose="05000000000000000000" pitchFamily="2" charset="2"/>
              <a:buChar char="Ø"/>
            </a:pPr>
            <a:r>
              <a:rPr lang="en-US" dirty="0" smtClean="0"/>
              <a:t>One problem with the </a:t>
            </a:r>
            <a:r>
              <a:rPr lang="en-US" dirty="0">
                <a:effectLst>
                  <a:outerShdw blurRad="38100" dist="38100" dir="2700000" algn="tl">
                    <a:srgbClr val="000000">
                      <a:alpha val="43137"/>
                    </a:srgbClr>
                  </a:outerShdw>
                </a:effectLst>
              </a:rPr>
              <a:t>pixel unit </a:t>
            </a:r>
            <a:r>
              <a:rPr lang="en-US" dirty="0" smtClean="0"/>
              <a:t>is that </a:t>
            </a:r>
          </a:p>
          <a:p>
            <a:pPr lvl="1"/>
            <a:r>
              <a:rPr lang="en-US" dirty="0" smtClean="0"/>
              <a:t>it does not scale upward for visually-impaired readers </a:t>
            </a:r>
          </a:p>
          <a:p>
            <a:pPr lvl="1"/>
            <a:r>
              <a:rPr lang="en-US" dirty="0" smtClean="0"/>
              <a:t>or downward to fit mobile devices.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990137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Units used in CSS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800" dirty="0" smtClean="0">
                <a:effectLst>
                  <a:outerShdw blurRad="38100" dist="38100" dir="2700000" algn="tl">
                    <a:srgbClr val="000000">
                      <a:alpha val="43137"/>
                    </a:srgbClr>
                  </a:outerShdw>
                </a:effectLst>
              </a:rPr>
              <a:t>1em = 12pt = 16px = 100</a:t>
            </a:r>
            <a:r>
              <a:rPr lang="en-US" sz="2800" dirty="0" smtClean="0">
                <a:solidFill>
                  <a:srgbClr val="0000CC"/>
                </a:solidFill>
                <a:effectLst>
                  <a:outerShdw blurRad="38100" dist="38100" dir="2700000" algn="tl">
                    <a:srgbClr val="000000">
                      <a:alpha val="43137"/>
                    </a:srgbClr>
                  </a:outerShdw>
                </a:effectLst>
              </a:rPr>
              <a:t>%</a:t>
            </a:r>
          </a:p>
          <a:p>
            <a:pPr>
              <a:buFont typeface="Wingdings" panose="05000000000000000000" pitchFamily="2" charset="2"/>
              <a:buChar char="Ø"/>
            </a:pPr>
            <a:r>
              <a:rPr lang="en-US" sz="2800" i="1" dirty="0" smtClean="0">
                <a:effectLst>
                  <a:outerShdw blurRad="38100" dist="38100" dir="2700000" algn="tl">
                    <a:srgbClr val="000000">
                      <a:alpha val="43137"/>
                    </a:srgbClr>
                  </a:outerShdw>
                </a:effectLst>
              </a:rPr>
              <a:t>Percent</a:t>
            </a:r>
            <a:r>
              <a:rPr lang="en-US" sz="2800" dirty="0" smtClean="0">
                <a:effectLst>
                  <a:outerShdw blurRad="38100" dist="38100" dir="2700000" algn="tl">
                    <a:srgbClr val="000000">
                      <a:alpha val="43137"/>
                    </a:srgbClr>
                  </a:outerShdw>
                </a:effectLst>
              </a:rPr>
              <a:t> </a:t>
            </a:r>
            <a:r>
              <a:rPr lang="en-US" sz="2800" dirty="0" smtClean="0"/>
              <a:t>- </a:t>
            </a:r>
            <a:r>
              <a:rPr lang="en-US" sz="2800" b="1" dirty="0" smtClean="0">
                <a:solidFill>
                  <a:srgbClr val="0000CC"/>
                </a:solidFill>
              </a:rPr>
              <a:t>%</a:t>
            </a:r>
          </a:p>
          <a:p>
            <a:pPr>
              <a:buFont typeface="Wingdings" panose="05000000000000000000" pitchFamily="2" charset="2"/>
              <a:buChar char="Ø"/>
            </a:pPr>
            <a:r>
              <a:rPr lang="en-US" sz="2800" dirty="0" smtClean="0"/>
              <a:t>The </a:t>
            </a:r>
            <a:r>
              <a:rPr lang="en-US" sz="2800" i="1" dirty="0" smtClean="0">
                <a:effectLst/>
              </a:rPr>
              <a:t>percent</a:t>
            </a:r>
            <a:r>
              <a:rPr lang="en-US" sz="2800" dirty="0" smtClean="0">
                <a:effectLst/>
              </a:rPr>
              <a:t> </a:t>
            </a:r>
            <a:r>
              <a:rPr lang="en-US" sz="2800" dirty="0" smtClean="0"/>
              <a:t>unit is much like the "</a:t>
            </a:r>
            <a:r>
              <a:rPr lang="en-US" sz="2800" dirty="0" err="1" smtClean="0"/>
              <a:t>em</a:t>
            </a:r>
            <a:r>
              <a:rPr lang="en-US" sz="2800" dirty="0" smtClean="0"/>
              <a:t>" unit, save for a few fundamental differences. </a:t>
            </a:r>
          </a:p>
          <a:p>
            <a:pPr lvl="1"/>
            <a:r>
              <a:rPr lang="en-US" sz="2400" dirty="0" smtClean="0"/>
              <a:t>First and foremost, the current font-size is equal to 100% (i.e. 12pt = 100%). </a:t>
            </a:r>
          </a:p>
          <a:p>
            <a:pPr lvl="1"/>
            <a:r>
              <a:rPr lang="en-US" sz="2400" dirty="0" smtClean="0"/>
              <a:t>While using the percent unit, your text remains fully scalable for mobile devices and for accessibility.</a:t>
            </a:r>
          </a:p>
          <a:p>
            <a:pPr>
              <a:buFont typeface="Wingdings" panose="05000000000000000000" pitchFamily="2" charset="2"/>
              <a:buChar char="q"/>
            </a:pPr>
            <a:r>
              <a:rPr lang="en-US" sz="2800" dirty="0">
                <a:effectLst/>
                <a:hlinkClick r:id="rId2"/>
              </a:rPr>
              <a:t>font-units.html</a:t>
            </a:r>
            <a:endParaRPr lang="en-US" sz="28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90902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The other ways of measurement </a:t>
            </a:r>
          </a:p>
          <a:p>
            <a:pPr lvl="1"/>
            <a:r>
              <a:rPr lang="en-CA" sz="2000" dirty="0" smtClean="0"/>
              <a:t>xx-small, x-small, small, medium, large, x-large, xx-large, </a:t>
            </a:r>
          </a:p>
          <a:p>
            <a:pPr lvl="1"/>
            <a:r>
              <a:rPr lang="en-CA" sz="2000" dirty="0"/>
              <a:t>s</a:t>
            </a:r>
            <a:r>
              <a:rPr lang="en-CA" sz="2000" dirty="0" smtClean="0"/>
              <a:t>maller, larger</a:t>
            </a:r>
          </a:p>
          <a:p>
            <a:pPr lvl="1"/>
            <a:r>
              <a:rPr lang="en-CA" sz="2000" dirty="0"/>
              <a:t>thin, </a:t>
            </a:r>
            <a:r>
              <a:rPr lang="en-CA" sz="2000"/>
              <a:t>medium</a:t>
            </a:r>
            <a:r>
              <a:rPr lang="en-CA" sz="2000" smtClean="0"/>
              <a:t>, </a:t>
            </a:r>
            <a:r>
              <a:rPr lang="en-CA" sz="2000" dirty="0"/>
              <a:t>thick</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Web colors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4267199"/>
          </a:xfrm>
        </p:spPr>
        <p:txBody>
          <a:bodyPr>
            <a:normAutofit fontScale="77500" lnSpcReduction="20000"/>
          </a:bodyPr>
          <a:lstStyle/>
          <a:p>
            <a:pPr>
              <a:buFont typeface="Wingdings" panose="05000000000000000000" pitchFamily="2" charset="2"/>
              <a:buChar char="Ø"/>
            </a:pPr>
            <a:r>
              <a:rPr lang="en-US" dirty="0" smtClean="0">
                <a:effectLst>
                  <a:outerShdw blurRad="38100" dist="38100" dir="2700000" algn="tl">
                    <a:srgbClr val="000000">
                      <a:alpha val="43137"/>
                    </a:srgbClr>
                  </a:outerShdw>
                </a:effectLst>
              </a:rPr>
              <a:t>Primary colors </a:t>
            </a:r>
            <a:r>
              <a:rPr lang="en-US" dirty="0" smtClean="0"/>
              <a:t>are sets of colors that can be combined to make a range of colors. </a:t>
            </a:r>
          </a:p>
          <a:p>
            <a:pPr lvl="1"/>
            <a:r>
              <a:rPr lang="en-US" dirty="0" smtClean="0"/>
              <a:t>Normally, </a:t>
            </a:r>
            <a:r>
              <a:rPr lang="en-US" dirty="0" smtClean="0">
                <a:solidFill>
                  <a:srgbClr val="0000CC"/>
                </a:solidFill>
                <a:effectLst>
                  <a:outerShdw blurRad="38100" dist="38100" dir="2700000" algn="tl">
                    <a:srgbClr val="000000">
                      <a:alpha val="43137"/>
                    </a:srgbClr>
                  </a:outerShdw>
                </a:effectLst>
              </a:rPr>
              <a:t>red, green and blue </a:t>
            </a:r>
            <a:r>
              <a:rPr lang="en-US" dirty="0" smtClean="0"/>
              <a:t>are used as primary colors - the RGB (Red-Green-Blue) color model. </a:t>
            </a:r>
          </a:p>
          <a:p>
            <a:pPr lvl="1"/>
            <a:endParaRPr lang="en-US" sz="1600" dirty="0" smtClean="0"/>
          </a:p>
          <a:p>
            <a:pPr>
              <a:buFont typeface="Wingdings" panose="05000000000000000000" pitchFamily="2" charset="2"/>
              <a:buChar char="Ø"/>
            </a:pPr>
            <a:r>
              <a:rPr lang="en-US" dirty="0" smtClean="0"/>
              <a:t>CSS colors are specified in 3 formats: </a:t>
            </a:r>
          </a:p>
          <a:p>
            <a:pPr lvl="1">
              <a:buFont typeface="Wingdings" panose="05000000000000000000" pitchFamily="2" charset="2"/>
              <a:buChar char="Ø"/>
            </a:pPr>
            <a:r>
              <a:rPr lang="en-US" dirty="0"/>
              <a:t>Hexadecimal Value </a:t>
            </a:r>
            <a:r>
              <a:rPr lang="en-US" dirty="0" smtClean="0"/>
              <a:t>Notation</a:t>
            </a:r>
          </a:p>
          <a:p>
            <a:pPr lvl="2">
              <a:buFont typeface="Wingdings" panose="05000000000000000000" pitchFamily="2" charset="2"/>
              <a:buChar char="§"/>
            </a:pPr>
            <a:r>
              <a:rPr lang="en-US" dirty="0" smtClean="0"/>
              <a:t>Hex triplet: </a:t>
            </a:r>
            <a:r>
              <a:rPr lang="en-CA" dirty="0" smtClean="0"/>
              <a:t>written as 3 double digit numbers, starting with a # sign.</a:t>
            </a:r>
          </a:p>
          <a:p>
            <a:pPr lvl="2">
              <a:buFont typeface="Wingdings" panose="05000000000000000000" pitchFamily="2" charset="2"/>
              <a:buChar char="§"/>
            </a:pPr>
            <a:r>
              <a:rPr lang="en-CA" dirty="0" smtClean="0"/>
              <a:t>e.g.  </a:t>
            </a:r>
            <a:r>
              <a:rPr lang="en-CA" dirty="0"/>
              <a:t>h</a:t>
            </a:r>
            <a:r>
              <a:rPr lang="en-CA" dirty="0" smtClean="0"/>
              <a:t>1 { background-color: #800080; }</a:t>
            </a:r>
            <a:endParaRPr lang="en-US" dirty="0" smtClean="0"/>
          </a:p>
          <a:p>
            <a:pPr lvl="1">
              <a:buFont typeface="Wingdings" panose="05000000000000000000" pitchFamily="2" charset="2"/>
              <a:buChar char="Ø"/>
            </a:pPr>
            <a:r>
              <a:rPr lang="en-US" dirty="0"/>
              <a:t>RGB Value </a:t>
            </a:r>
            <a:r>
              <a:rPr lang="en-US" dirty="0" smtClean="0"/>
              <a:t>Notation</a:t>
            </a:r>
          </a:p>
          <a:p>
            <a:pPr lvl="2">
              <a:buFont typeface="Wingdings" panose="05000000000000000000" pitchFamily="2" charset="2"/>
              <a:buChar char="§"/>
            </a:pPr>
            <a:r>
              <a:rPr lang="en-CA" dirty="0" smtClean="0"/>
              <a:t>the </a:t>
            </a:r>
            <a:r>
              <a:rPr lang="en-CA" dirty="0"/>
              <a:t>combination of Red, Green, and Blue color values (RGB</a:t>
            </a:r>
            <a:r>
              <a:rPr lang="en-CA" dirty="0" smtClean="0"/>
              <a:t>).</a:t>
            </a:r>
          </a:p>
          <a:p>
            <a:pPr lvl="2">
              <a:buFont typeface="Wingdings" panose="05000000000000000000" pitchFamily="2" charset="2"/>
              <a:buChar char="§"/>
            </a:pPr>
            <a:r>
              <a:rPr lang="en-CA" dirty="0" smtClean="0"/>
              <a:t>e.g</a:t>
            </a:r>
            <a:r>
              <a:rPr lang="en-CA" dirty="0"/>
              <a:t>. </a:t>
            </a:r>
            <a:r>
              <a:rPr lang="en-CA" dirty="0" smtClean="0"/>
              <a:t>    P </a:t>
            </a:r>
            <a:r>
              <a:rPr lang="en-CA" dirty="0"/>
              <a:t>{ color: </a:t>
            </a:r>
            <a:r>
              <a:rPr lang="en-CA" dirty="0" err="1"/>
              <a:t>rgb</a:t>
            </a:r>
            <a:r>
              <a:rPr lang="en-CA" dirty="0"/>
              <a:t>(128,0,128); }</a:t>
            </a:r>
            <a:endParaRPr lang="en-US" dirty="0" smtClean="0"/>
          </a:p>
          <a:p>
            <a:pPr lvl="1">
              <a:buFont typeface="Wingdings" panose="05000000000000000000" pitchFamily="2" charset="2"/>
              <a:buChar char="Ø"/>
            </a:pPr>
            <a:r>
              <a:rPr lang="en-US" dirty="0" smtClean="0"/>
              <a:t>Named colors</a:t>
            </a:r>
            <a:endParaRPr lang="en-US" dirty="0"/>
          </a:p>
          <a:p>
            <a:endParaRPr lang="en-US" dirty="0" smtClean="0"/>
          </a:p>
          <a:p>
            <a:endParaRPr lang="en-US"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082000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smtClean="0">
                <a:effectLst>
                  <a:outerShdw blurRad="38100" dist="38100" dir="2700000" algn="tl">
                    <a:srgbClr val="000000">
                      <a:alpha val="43137"/>
                    </a:srgbClr>
                  </a:outerShdw>
                </a:effectLst>
              </a:rPr>
              <a:t>Color Examples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1229845"/>
              </p:ext>
            </p:extLst>
          </p:nvPr>
        </p:nvGraphicFramePr>
        <p:xfrm>
          <a:off x="539552" y="1340771"/>
          <a:ext cx="8157592" cy="5010901"/>
        </p:xfrm>
        <a:graphic>
          <a:graphicData uri="http://schemas.openxmlformats.org/drawingml/2006/table">
            <a:tbl>
              <a:tblPr firstRow="1" bandRow="1">
                <a:tableStyleId>{5C22544A-7EE6-4342-B048-85BDC9FD1C3A}</a:tableStyleId>
              </a:tblPr>
              <a:tblGrid>
                <a:gridCol w="2492598"/>
                <a:gridCol w="2945797"/>
                <a:gridCol w="2719197"/>
              </a:tblGrid>
              <a:tr h="453908">
                <a:tc>
                  <a:txBody>
                    <a:bodyPr/>
                    <a:lstStyle/>
                    <a:p>
                      <a:pPr algn="ctr"/>
                      <a:r>
                        <a:rPr lang="en-US" sz="1800" b="1" kern="1200" dirty="0" smtClean="0">
                          <a:solidFill>
                            <a:schemeClr val="lt1"/>
                          </a:solidFill>
                          <a:latin typeface="+mn-lt"/>
                          <a:ea typeface="+mn-ea"/>
                          <a:cs typeface="+mn-cs"/>
                        </a:rPr>
                        <a:t>Color (Named)</a:t>
                      </a:r>
                      <a:endParaRPr lang="en-US" sz="1800" b="1" kern="1200" dirty="0">
                        <a:solidFill>
                          <a:schemeClr val="lt1"/>
                        </a:solidFill>
                        <a:latin typeface="+mn-lt"/>
                        <a:ea typeface="+mn-ea"/>
                        <a:cs typeface="+mn-cs"/>
                      </a:endParaRP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tr>
              <a:tr h="453908">
                <a:tc>
                  <a:txBody>
                    <a:bodyPr/>
                    <a:lstStyle/>
                    <a:p>
                      <a:pPr algn="ctr"/>
                      <a:r>
                        <a:rPr lang="en-US" dirty="0" smtClean="0">
                          <a:solidFill>
                            <a:schemeClr val="bg1"/>
                          </a:solidFill>
                        </a:rPr>
                        <a:t> </a:t>
                      </a:r>
                      <a:r>
                        <a:rPr lang="en-CA" sz="1800" b="0" i="0" kern="1200" dirty="0" smtClean="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a:t>#000000</a:t>
                      </a:r>
                    </a:p>
                  </a:txBody>
                  <a:tcPr anchor="ctr"/>
                </a:tc>
                <a:tc>
                  <a:txBody>
                    <a:bodyPr/>
                    <a:lstStyle/>
                    <a:p>
                      <a:pPr algn="ctr"/>
                      <a:r>
                        <a:rPr lang="en-US" dirty="0" err="1"/>
                        <a:t>rgb</a:t>
                      </a:r>
                      <a:r>
                        <a:rPr lang="en-US" dirty="0"/>
                        <a:t>(0,0,0)</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t>#FF0000</a:t>
                      </a:r>
                    </a:p>
                  </a:txBody>
                  <a:tcPr anchor="ctr"/>
                </a:tc>
                <a:tc>
                  <a:txBody>
                    <a:bodyPr/>
                    <a:lstStyle/>
                    <a:p>
                      <a:pPr algn="ctr"/>
                      <a:r>
                        <a:rPr lang="en-US" dirty="0" err="1"/>
                        <a:t>rgb</a:t>
                      </a:r>
                      <a:r>
                        <a:rPr lang="en-US" dirty="0"/>
                        <a:t>(255,0,0)</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a:t>#00FF00</a:t>
                      </a:r>
                    </a:p>
                  </a:txBody>
                  <a:tcPr anchor="ctr"/>
                </a:tc>
                <a:tc>
                  <a:txBody>
                    <a:bodyPr/>
                    <a:lstStyle/>
                    <a:p>
                      <a:pPr algn="ctr"/>
                      <a:r>
                        <a:rPr lang="en-US"/>
                        <a:t>rgb(0,255,0)</a:t>
                      </a:r>
                    </a:p>
                  </a:txBody>
                  <a:tcPr anchor="ctr"/>
                </a:tc>
              </a:tr>
              <a:tr h="471821">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dirty="0"/>
                        <a:t>#0000FF</a:t>
                      </a:r>
                    </a:p>
                  </a:txBody>
                  <a:tcPr anchor="ctr"/>
                </a:tc>
                <a:tc>
                  <a:txBody>
                    <a:bodyPr/>
                    <a:lstStyle/>
                    <a:p>
                      <a:pPr algn="ctr"/>
                      <a:r>
                        <a:rPr lang="en-US"/>
                        <a:t>rgb(0,0,255)</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a:t>#FFFF00</a:t>
                      </a:r>
                    </a:p>
                  </a:txBody>
                  <a:tcPr anchor="ctr"/>
                </a:tc>
                <a:tc>
                  <a:txBody>
                    <a:bodyPr/>
                    <a:lstStyle/>
                    <a:p>
                      <a:pPr algn="ctr"/>
                      <a:r>
                        <a:rPr lang="en-US"/>
                        <a:t>rgb(255,255,0)</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a:t>#00FFFF</a:t>
                      </a:r>
                    </a:p>
                  </a:txBody>
                  <a:tcPr anchor="ctr"/>
                </a:tc>
                <a:tc>
                  <a:txBody>
                    <a:bodyPr/>
                    <a:lstStyle/>
                    <a:p>
                      <a:pPr algn="ctr"/>
                      <a:r>
                        <a:rPr lang="en-US"/>
                        <a:t>rgb(0,255,255)</a:t>
                      </a:r>
                    </a:p>
                  </a:txBody>
                  <a:tcPr anchor="ctr"/>
                </a:tc>
              </a:tr>
              <a:tr h="453908">
                <a:tc>
                  <a:txBody>
                    <a:bodyPr/>
                    <a:lstStyle/>
                    <a:p>
                      <a:pPr algn="ctr" fontAlgn="t"/>
                      <a:r>
                        <a:rPr lang="en-CA" sz="1800" b="0" i="0" kern="1200" dirty="0" smtClean="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ctr"/>
                      <a:r>
                        <a:rPr lang="en-US" dirty="0" err="1"/>
                        <a:t>rgb</a:t>
                      </a:r>
                      <a:r>
                        <a:rPr lang="en-US" dirty="0"/>
                        <a:t>(255,0,255)</a:t>
                      </a:r>
                    </a:p>
                  </a:txBody>
                  <a:tcPr anchor="ctr"/>
                </a:tc>
              </a:tr>
              <a:tr h="453908">
                <a:tc>
                  <a:txBody>
                    <a:bodyPr/>
                    <a:lstStyle/>
                    <a:p>
                      <a:pPr algn="ctr"/>
                      <a:r>
                        <a:rPr lang="en-CA" sz="1800" b="0" i="0" kern="1200" dirty="0" smtClean="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smtClean="0">
                          <a:solidFill>
                            <a:schemeClr val="dk1"/>
                          </a:solidFill>
                          <a:effectLst/>
                          <a:latin typeface="+mn-lt"/>
                          <a:ea typeface="+mn-ea"/>
                          <a:cs typeface="+mn-cs"/>
                        </a:rPr>
                        <a:t>#808080</a:t>
                      </a:r>
                      <a:endParaRPr lang="en-US" dirty="0"/>
                    </a:p>
                  </a:txBody>
                  <a:tcPr anchor="ctr"/>
                </a:tc>
                <a:tc>
                  <a:txBody>
                    <a:bodyPr/>
                    <a:lstStyle/>
                    <a:p>
                      <a:pPr algn="ctr"/>
                      <a:r>
                        <a:rPr lang="en-US" dirty="0" err="1" smtClean="0"/>
                        <a:t>rgb</a:t>
                      </a:r>
                      <a:r>
                        <a:rPr lang="en-US" dirty="0" smtClean="0"/>
                        <a:t>(128, 128, 128)</a:t>
                      </a:r>
                      <a:endParaRPr lang="en-US" dirty="0"/>
                    </a:p>
                  </a:txBody>
                  <a:tcPr anchor="ctr"/>
                </a:tc>
              </a:tr>
              <a:tr h="453908">
                <a:tc>
                  <a:txBody>
                    <a:bodyPr/>
                    <a:lstStyle/>
                    <a:p>
                      <a:pPr algn="ctr"/>
                      <a:r>
                        <a:rPr lang="en-US" dirty="0" smtClean="0">
                          <a:solidFill>
                            <a:schemeClr val="bg1"/>
                          </a:solidFill>
                        </a:rPr>
                        <a:t> </a:t>
                      </a:r>
                      <a:r>
                        <a:rPr lang="en-CA" sz="1800" b="0" i="0" u="none" strike="noStrike" kern="1200" dirty="0" smtClean="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ctr"/>
                      <a:r>
                        <a:rPr lang="en-US"/>
                        <a:t>rgb(192,192,192)</a:t>
                      </a:r>
                    </a:p>
                  </a:txBody>
                  <a:tcPr anchor="ctr"/>
                </a:tc>
              </a:tr>
              <a:tr h="453908">
                <a:tc>
                  <a:txBody>
                    <a:bodyPr/>
                    <a:lstStyle/>
                    <a:p>
                      <a:pPr algn="ctr"/>
                      <a:r>
                        <a:rPr lang="en-US" dirty="0" smtClean="0"/>
                        <a:t> </a:t>
                      </a:r>
                      <a:r>
                        <a:rPr lang="en-CA" sz="1800" b="0" i="0" kern="1200" dirty="0" smtClean="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dirty="0"/>
                        <a:t>#FFFFFF</a:t>
                      </a:r>
                    </a:p>
                  </a:txBody>
                  <a:tcPr anchor="ctr"/>
                </a:tc>
                <a:tc>
                  <a:txBody>
                    <a:bodyPr/>
                    <a:lstStyle/>
                    <a:p>
                      <a:pPr algn="ctr"/>
                      <a:r>
                        <a:rPr lang="en-US" dirty="0" err="1"/>
                        <a:t>rgb</a:t>
                      </a:r>
                      <a:r>
                        <a:rPr lang="en-US" dirty="0"/>
                        <a:t>(255,255,255)</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38988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Web safe colors</a:t>
            </a:r>
            <a:endParaRPr lang="en-US" dirty="0"/>
          </a:p>
        </p:txBody>
      </p:sp>
      <p:sp>
        <p:nvSpPr>
          <p:cNvPr id="3" name="Content Placeholder 2"/>
          <p:cNvSpPr>
            <a:spLocks noGrp="1"/>
          </p:cNvSpPr>
          <p:nvPr>
            <p:ph idx="1"/>
          </p:nvPr>
        </p:nvSpPr>
        <p:spPr>
          <a:xfrm>
            <a:off x="457200" y="1600201"/>
            <a:ext cx="8229600" cy="2514599"/>
          </a:xfrm>
        </p:spPr>
        <p:txBody>
          <a:bodyPr>
            <a:normAutofit fontScale="85000" lnSpcReduction="20000"/>
          </a:bodyPr>
          <a:lstStyle/>
          <a:p>
            <a:pPr>
              <a:buFont typeface="Wingdings" panose="05000000000000000000" pitchFamily="2" charset="2"/>
              <a:buChar char="Ø"/>
            </a:pPr>
            <a:r>
              <a:rPr lang="en-US" dirty="0" smtClean="0"/>
              <a:t>Web safe colors</a:t>
            </a:r>
          </a:p>
          <a:p>
            <a:pPr lvl="1"/>
            <a:r>
              <a:rPr lang="en-US" dirty="0" smtClean="0"/>
              <a:t>Many years ago, computers supported max 256 different colors.</a:t>
            </a:r>
          </a:p>
          <a:p>
            <a:pPr lvl="1"/>
            <a:r>
              <a:rPr lang="en-US" dirty="0" smtClean="0"/>
              <a:t>The 216 cross-browser color palette was created to ensure that all computers would display the colors correctly.</a:t>
            </a:r>
          </a:p>
          <a:p>
            <a:pPr lvl="1"/>
            <a:r>
              <a:rPr lang="en-US" dirty="0" smtClean="0"/>
              <a:t>This is not important now.</a:t>
            </a:r>
          </a:p>
          <a:p>
            <a:endParaRPr lang="en-US" dirty="0" smtClean="0"/>
          </a:p>
          <a:p>
            <a:endParaRPr lang="en-US" dirty="0" smtClean="0"/>
          </a:p>
          <a:p>
            <a:endParaRPr lang="en-US" dirty="0"/>
          </a:p>
        </p:txBody>
      </p:sp>
      <p:pic>
        <p:nvPicPr>
          <p:cNvPr id="3074" name="Picture 2" descr="C:\Users\HP\Desktop\tmp\6.png"/>
          <p:cNvPicPr>
            <a:picLocks noChangeAspect="1" noChangeArrowheads="1"/>
          </p:cNvPicPr>
          <p:nvPr/>
        </p:nvPicPr>
        <p:blipFill>
          <a:blip r:embed="rId2" cstate="print"/>
          <a:srcRect/>
          <a:stretch>
            <a:fillRect/>
          </a:stretch>
        </p:blipFill>
        <p:spPr bwMode="auto">
          <a:xfrm>
            <a:off x="611560" y="4293096"/>
            <a:ext cx="7970520" cy="1219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0710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Table Attributes - border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&lt;table border='value'&gt;</a:t>
            </a:r>
            <a:r>
              <a:rPr lang="en-CA" sz="2800" dirty="0"/>
              <a:t>: value (</a:t>
            </a:r>
            <a:r>
              <a:rPr lang="en-CA" sz="2800" dirty="0" smtClean="0"/>
              <a:t>integer) </a:t>
            </a:r>
            <a:r>
              <a:rPr lang="en-CA" sz="2800" dirty="0"/>
              <a:t>is the thickness of the table border in pixels.</a:t>
            </a:r>
            <a:br>
              <a:rPr lang="en-CA" sz="2800" dirty="0"/>
            </a:br>
            <a:endParaRPr lang="en-CA" sz="2800" dirty="0"/>
          </a:p>
          <a:p>
            <a:pPr>
              <a:buFont typeface="Wingdings" panose="05000000000000000000" pitchFamily="2" charset="2"/>
              <a:buChar char="Ø"/>
            </a:pPr>
            <a:r>
              <a:rPr lang="en-CA" sz="2800" dirty="0" smtClean="0"/>
              <a:t>This attribute </a:t>
            </a:r>
            <a:r>
              <a:rPr lang="en-CA" sz="2800" dirty="0"/>
              <a:t>has been </a:t>
            </a:r>
            <a:r>
              <a:rPr lang="en-CA" sz="2800" dirty="0" smtClean="0"/>
              <a:t>deprecated in HTML5, so use it only when necessary. </a:t>
            </a:r>
          </a:p>
          <a:p>
            <a:pPr lvl="1"/>
            <a:r>
              <a:rPr lang="en-CA" sz="2400" dirty="0" smtClean="0"/>
              <a:t>Use CSS instead.</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smtClean="0"/>
              <a:t>By </a:t>
            </a:r>
            <a:r>
              <a:rPr lang="en-CA" sz="2800" dirty="0"/>
              <a:t>default, </a:t>
            </a:r>
            <a:r>
              <a:rPr lang="en-CA" sz="2800" dirty="0" smtClean="0"/>
              <a:t>a table </a:t>
            </a:r>
            <a:r>
              <a:rPr lang="en-CA" sz="2800" dirty="0"/>
              <a:t>has no </a:t>
            </a:r>
            <a:r>
              <a:rPr lang="en-CA" sz="2800" dirty="0" smtClean="0"/>
              <a:t>borders ( </a:t>
            </a:r>
            <a:r>
              <a:rPr lang="en-CA" sz="2800" dirty="0"/>
              <a:t>border="</a:t>
            </a:r>
            <a:r>
              <a:rPr lang="en-CA" sz="2800" dirty="0" smtClean="0"/>
              <a:t>0")</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211762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Web smart colors</a:t>
            </a:r>
            <a:endParaRPr lang="en-US" dirty="0"/>
          </a:p>
        </p:txBody>
      </p:sp>
      <p:sp>
        <p:nvSpPr>
          <p:cNvPr id="3" name="Content Placeholder 2"/>
          <p:cNvSpPr>
            <a:spLocks noGrp="1"/>
          </p:cNvSpPr>
          <p:nvPr>
            <p:ph idx="1"/>
          </p:nvPr>
        </p:nvSpPr>
        <p:spPr>
          <a:xfrm>
            <a:off x="457565" y="1628800"/>
            <a:ext cx="8229600" cy="2895600"/>
          </a:xfrm>
        </p:spPr>
        <p:txBody>
          <a:bodyPr/>
          <a:lstStyle/>
          <a:p>
            <a:pPr>
              <a:buFont typeface="Wingdings" panose="05000000000000000000" pitchFamily="2" charset="2"/>
              <a:buChar char="Ø"/>
            </a:pPr>
            <a:r>
              <a:rPr lang="en-US" sz="2800" dirty="0" smtClean="0"/>
              <a:t>Web smart colors</a:t>
            </a:r>
          </a:p>
          <a:p>
            <a:pPr lvl="1"/>
            <a:r>
              <a:rPr lang="en-US" sz="2400" dirty="0" smtClean="0"/>
              <a:t>With advances in technology and the prevalence of monitors displaying High colors (65,000 colors) and True colors (16million colors), the limitations of the Web-safe colors became evident.</a:t>
            </a:r>
          </a:p>
          <a:p>
            <a:pPr lvl="1"/>
            <a:r>
              <a:rPr lang="en-US" sz="2400" dirty="0" smtClean="0"/>
              <a:t>The Web-smart colors was therefore used.</a:t>
            </a:r>
          </a:p>
          <a:p>
            <a:pPr>
              <a:buFont typeface="Wingdings" panose="05000000000000000000" pitchFamily="2" charset="2"/>
              <a:buChar char="Ø"/>
            </a:pPr>
            <a:r>
              <a:rPr lang="en-CA" sz="2800" dirty="0">
                <a:hlinkClick r:id="rId2"/>
              </a:rPr>
              <a:t>4096 Color Wheel</a:t>
            </a:r>
            <a:endParaRPr lang="en-CA" sz="2800" dirty="0"/>
          </a:p>
          <a:p>
            <a:pPr>
              <a:buFont typeface="Wingdings" panose="05000000000000000000" pitchFamily="2" charset="2"/>
              <a:buChar char="Ø"/>
            </a:pPr>
            <a:endParaRPr lang="en-US" sz="2800" dirty="0" smtClean="0"/>
          </a:p>
          <a:p>
            <a:endParaRPr lang="en-US" dirty="0"/>
          </a:p>
        </p:txBody>
      </p:sp>
      <p:pic>
        <p:nvPicPr>
          <p:cNvPr id="4098" name="Picture 2" descr="C:\Users\HP\Desktop\tmp\6.png"/>
          <p:cNvPicPr>
            <a:picLocks noChangeAspect="1" noChangeArrowheads="1"/>
          </p:cNvPicPr>
          <p:nvPr/>
        </p:nvPicPr>
        <p:blipFill>
          <a:blip r:embed="rId3" cstate="print"/>
          <a:srcRect/>
          <a:stretch>
            <a:fillRect/>
          </a:stretch>
        </p:blipFill>
        <p:spPr bwMode="auto">
          <a:xfrm>
            <a:off x="549221" y="4725144"/>
            <a:ext cx="8046288" cy="1600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55522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normAutofit/>
          </a:bodyPr>
          <a:lstStyle/>
          <a:p>
            <a:r>
              <a:rPr lang="en-US" sz="4000" dirty="0">
                <a:effectLst>
                  <a:outerShdw blurRad="38100" dist="38100" dir="2700000" algn="tl">
                    <a:srgbClr val="000000">
                      <a:alpha val="43137"/>
                    </a:srgbClr>
                  </a:outerShdw>
                </a:effectLst>
              </a:rPr>
              <a:t>CSS Properties and Values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A </a:t>
            </a:r>
            <a:r>
              <a:rPr lang="en-US" sz="2400" dirty="0" smtClean="0">
                <a:solidFill>
                  <a:srgbClr val="0000CC"/>
                </a:solidFill>
              </a:rPr>
              <a:t>property</a:t>
            </a:r>
            <a:r>
              <a:rPr lang="en-US" sz="2400" dirty="0" smtClean="0"/>
              <a:t> is assigned to a selector in order to manipulate its style. </a:t>
            </a:r>
          </a:p>
          <a:p>
            <a:pPr lvl="1"/>
            <a:r>
              <a:rPr lang="en-US" sz="2000" dirty="0" smtClean="0"/>
              <a:t>Examples of properties include color, margin, font and many more. </a:t>
            </a:r>
          </a:p>
          <a:p>
            <a:pPr lvl="2">
              <a:buNone/>
            </a:pPr>
            <a:r>
              <a:rPr lang="en-US" sz="1800" dirty="0" smtClean="0"/>
              <a:t>p { </a:t>
            </a:r>
            <a:r>
              <a:rPr lang="en-US" sz="1800" b="1" dirty="0" smtClean="0">
                <a:solidFill>
                  <a:srgbClr val="0000CC"/>
                </a:solidFill>
              </a:rPr>
              <a:t>text-indent</a:t>
            </a:r>
            <a:r>
              <a:rPr lang="en-US" sz="1800" dirty="0" smtClean="0"/>
              <a:t>: 1em; }</a:t>
            </a:r>
          </a:p>
          <a:p>
            <a:pPr>
              <a:buFont typeface="Wingdings" panose="05000000000000000000" pitchFamily="2" charset="2"/>
              <a:buChar char="Ø"/>
            </a:pPr>
            <a:r>
              <a:rPr lang="en-US" sz="2400" dirty="0" smtClean="0"/>
              <a:t>A </a:t>
            </a:r>
            <a:r>
              <a:rPr lang="en-US" sz="2400" dirty="0"/>
              <a:t>property can have one or more value. </a:t>
            </a:r>
            <a:r>
              <a:rPr lang="en-US" sz="2400" dirty="0">
                <a:solidFill>
                  <a:srgbClr val="0000CC"/>
                </a:solidFill>
              </a:rPr>
              <a:t>Values</a:t>
            </a:r>
            <a:r>
              <a:rPr lang="en-US" sz="2400" dirty="0"/>
              <a:t> must be spelled exactly as described in the CSS rules. </a:t>
            </a:r>
          </a:p>
          <a:p>
            <a:pPr lvl="2">
              <a:buNone/>
            </a:pPr>
            <a:r>
              <a:rPr lang="en-US" sz="1800" dirty="0"/>
              <a:t>p { font-family: </a:t>
            </a:r>
            <a:r>
              <a:rPr lang="en-US" sz="1800" b="1" dirty="0">
                <a:solidFill>
                  <a:srgbClr val="0000CC"/>
                </a:solidFill>
              </a:rPr>
              <a:t>"Times New Roman", Serif</a:t>
            </a:r>
            <a:r>
              <a:rPr lang="en-US" sz="1800" dirty="0"/>
              <a:t>; }</a:t>
            </a:r>
          </a:p>
          <a:p>
            <a:pPr lvl="1"/>
            <a:r>
              <a:rPr lang="en-US" sz="2000" dirty="0">
                <a:solidFill>
                  <a:srgbClr val="0000CC"/>
                </a:solidFill>
              </a:rPr>
              <a:t>Times New Roman </a:t>
            </a:r>
            <a:r>
              <a:rPr lang="en-US" sz="2000" dirty="0"/>
              <a:t>and </a:t>
            </a:r>
            <a:r>
              <a:rPr lang="en-US" sz="2000" dirty="0">
                <a:solidFill>
                  <a:srgbClr val="0000CC"/>
                </a:solidFill>
              </a:rPr>
              <a:t>serif</a:t>
            </a:r>
            <a:r>
              <a:rPr lang="en-US" sz="2000" dirty="0"/>
              <a:t> in the above are two value examples for the font-family.</a:t>
            </a:r>
          </a:p>
          <a:p>
            <a:pPr lvl="1"/>
            <a:r>
              <a:rPr lang="en-US" sz="2000" dirty="0"/>
              <a:t>Multiple words for any value must be in </a:t>
            </a:r>
            <a:r>
              <a:rPr lang="en-US" sz="2000" dirty="0" smtClean="0"/>
              <a:t>quotations</a:t>
            </a:r>
          </a:p>
          <a:p>
            <a:pPr>
              <a:buFont typeface="Wingdings" panose="05000000000000000000" pitchFamily="2" charset="2"/>
              <a:buChar char="Ø"/>
            </a:pPr>
            <a:r>
              <a:rPr lang="en-US" sz="2400" dirty="0" smtClean="0"/>
              <a:t>There are large number of properties and their values. We cannot cover all of them in the courses.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29898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background - </a:t>
            </a:r>
            <a:r>
              <a:rPr lang="en-CA" sz="4000" dirty="0">
                <a:effectLst>
                  <a:outerShdw blurRad="38100" dist="38100" dir="2700000" algn="tl">
                    <a:srgbClr val="000000">
                      <a:alpha val="43137"/>
                    </a:srgbClr>
                  </a:outerShdw>
                </a:effectLst>
              </a:rPr>
              <a:t>Properties</a:t>
            </a:r>
          </a:p>
        </p:txBody>
      </p:sp>
      <p:sp>
        <p:nvSpPr>
          <p:cNvPr id="3" name="Content Placeholder 2"/>
          <p:cNvSpPr>
            <a:spLocks noGrp="1"/>
          </p:cNvSpPr>
          <p:nvPr>
            <p:ph idx="1"/>
          </p:nvPr>
        </p:nvSpPr>
        <p:spPr>
          <a:xfrm>
            <a:off x="301625" y="1484784"/>
            <a:ext cx="8540750" cy="4614391"/>
          </a:xfrm>
        </p:spPr>
        <p:txBody>
          <a:bodyPr/>
          <a:lstStyle/>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Background-image</a:t>
            </a:r>
            <a:r>
              <a:rPr lang="en-CA" altLang="en-US" sz="2200" dirty="0"/>
              <a:t>:</a:t>
            </a:r>
          </a:p>
          <a:p>
            <a:pPr lvl="1"/>
            <a:r>
              <a:rPr lang="en-US" altLang="en-US" sz="2200" dirty="0" smtClean="0"/>
              <a:t>background-image: </a:t>
            </a:r>
            <a:r>
              <a:rPr lang="en-US" altLang="en-US" sz="2200" dirty="0" err="1" smtClean="0"/>
              <a:t>url</a:t>
            </a:r>
            <a:r>
              <a:rPr lang="en-US" altLang="en-US" sz="2200" dirty="0" smtClean="0"/>
              <a:t>(image.jpg</a:t>
            </a:r>
            <a:r>
              <a:rPr lang="en-US" altLang="en-US" sz="2200" dirty="0"/>
              <a:t>); </a:t>
            </a:r>
          </a:p>
          <a:p>
            <a:pPr marL="857250" lvl="2" indent="0">
              <a:buFontTx/>
              <a:buNone/>
            </a:pPr>
            <a:r>
              <a:rPr lang="en-CA" altLang="en-US" sz="2200" dirty="0"/>
              <a:t>where image.jpg may be a relative or absolute path</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background-color:  </a:t>
            </a:r>
            <a:r>
              <a:rPr lang="en-CA" altLang="en-US" sz="2200" dirty="0"/>
              <a:t>can still be used, and will provide colour where the image is not displayed</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background-position: </a:t>
            </a:r>
          </a:p>
          <a:p>
            <a:pPr lvl="1"/>
            <a:r>
              <a:rPr lang="en-CA" altLang="en-US" sz="2200" dirty="0"/>
              <a:t>Values: left top (default), right bottom, center </a:t>
            </a:r>
            <a:r>
              <a:rPr lang="en-CA" altLang="en-US" sz="2200" dirty="0" err="1"/>
              <a:t>center</a:t>
            </a:r>
            <a:endParaRPr lang="en-CA" altLang="en-US" sz="2200" dirty="0"/>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background-repeat:</a:t>
            </a:r>
          </a:p>
          <a:p>
            <a:pPr lvl="1"/>
            <a:r>
              <a:rPr lang="en-CA" altLang="en-US" sz="2200" dirty="0"/>
              <a:t>Values: repeat (default), repeat-x, repeat-y, no-repeat</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Shorthand property: </a:t>
            </a:r>
          </a:p>
          <a:p>
            <a:pPr marL="400050" lvl="1" indent="0">
              <a:buNone/>
            </a:pPr>
            <a:r>
              <a:rPr lang="en-CA" altLang="en-US" sz="1800" dirty="0"/>
              <a:t>body{ background: </a:t>
            </a:r>
            <a:r>
              <a:rPr lang="en-CA" altLang="en-US" sz="1800" dirty="0" err="1"/>
              <a:t>url</a:t>
            </a:r>
            <a:r>
              <a:rPr lang="en-CA" altLang="en-US" sz="1800" dirty="0"/>
              <a:t>("../</a:t>
            </a:r>
            <a:r>
              <a:rPr lang="en-CA" altLang="en-US" sz="1800" dirty="0" err="1"/>
              <a:t>img</a:t>
            </a:r>
            <a:r>
              <a:rPr lang="en-CA" altLang="en-US" sz="1800" dirty="0"/>
              <a:t>/seneca_logo.gif") </a:t>
            </a:r>
            <a:r>
              <a:rPr lang="en-CA" altLang="en-US" sz="1800" dirty="0" smtClean="0"/>
              <a:t>no-repeat grey </a:t>
            </a:r>
            <a:r>
              <a:rPr lang="en-CA" altLang="en-US" sz="1800" dirty="0"/>
              <a:t>right top</a:t>
            </a:r>
            <a:r>
              <a:rPr lang="en-CA" altLang="en-US" sz="1800" dirty="0" smtClean="0"/>
              <a:t>;}</a:t>
            </a:r>
          </a:p>
          <a:p>
            <a:pPr>
              <a:buFont typeface="Wingdings" panose="05000000000000000000" pitchFamily="2" charset="2"/>
              <a:buChar char="Ø"/>
            </a:pPr>
            <a:r>
              <a:rPr lang="en-US" altLang="en-US" sz="2000" dirty="0" smtClean="0">
                <a:hlinkClick r:id="rId2"/>
              </a:rPr>
              <a:t> </a:t>
            </a:r>
            <a:r>
              <a:rPr lang="en-US" altLang="en-US" sz="2000" dirty="0">
                <a:hlinkClick r:id="rId2"/>
              </a:rPr>
              <a:t>Bg.html</a:t>
            </a:r>
            <a:r>
              <a:rPr lang="en-US" altLang="en-US" sz="2000" dirty="0"/>
              <a:t>,    </a:t>
            </a:r>
            <a:r>
              <a:rPr lang="en-US" altLang="en-US" sz="2000" dirty="0" smtClean="0"/>
              <a:t>   </a:t>
            </a:r>
            <a:r>
              <a:rPr lang="en-US" altLang="en-US" sz="2000" dirty="0">
                <a:hlinkClick r:id="rId3"/>
              </a:rPr>
              <a:t>bg.css</a:t>
            </a:r>
            <a:endParaRPr lang="en-US" altLang="en-US" sz="2000" dirty="0"/>
          </a:p>
          <a:p>
            <a:pPr marL="0" indent="0">
              <a:buNone/>
            </a:pPr>
            <a:endParaRPr lang="en-US" altLang="en-US"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52</a:t>
            </a:fld>
            <a:endParaRPr lang="en-CA" altLang="en-US"/>
          </a:p>
        </p:txBody>
      </p:sp>
    </p:spTree>
    <p:extLst>
      <p:ext uri="{BB962C8B-B14F-4D97-AF65-F5344CB8AC3E}">
        <p14:creationId xmlns:p14="http://schemas.microsoft.com/office/powerpoint/2010/main" val="1679155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smtClean="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CA" altLang="en-US" sz="2400" dirty="0" smtClean="0"/>
              <a:t>Property “</a:t>
            </a:r>
            <a:r>
              <a:rPr lang="en-CA" altLang="en-US" sz="2400" dirty="0" smtClean="0">
                <a:solidFill>
                  <a:srgbClr val="0000CC"/>
                </a:solidFill>
                <a:effectLst>
                  <a:outerShdw blurRad="38100" dist="38100" dir="2700000" algn="tl">
                    <a:srgbClr val="000000">
                      <a:alpha val="43137"/>
                    </a:srgbClr>
                  </a:outerShdw>
                </a:effectLst>
              </a:rPr>
              <a:t>background-size</a:t>
            </a:r>
            <a:r>
              <a:rPr lang="en-CA" altLang="en-US" sz="2400" dirty="0" smtClean="0"/>
              <a:t>”: specifies the size of the background image.</a:t>
            </a:r>
          </a:p>
          <a:p>
            <a:pPr>
              <a:buFont typeface="Wingdings" panose="05000000000000000000" pitchFamily="2" charset="2"/>
              <a:buChar char="Ø"/>
            </a:pPr>
            <a:r>
              <a:rPr lang="en-CA" altLang="en-US" sz="2400" dirty="0" smtClean="0"/>
              <a:t>Before CSS3, the background image size was determined by the </a:t>
            </a:r>
            <a:r>
              <a:rPr lang="en-CA" altLang="en-US" sz="2400" dirty="0" smtClean="0">
                <a:effectLst>
                  <a:outerShdw blurRad="38100" dist="38100" dir="2700000" algn="tl">
                    <a:srgbClr val="000000">
                      <a:alpha val="43137"/>
                    </a:srgbClr>
                  </a:outerShdw>
                </a:effectLst>
              </a:rPr>
              <a:t>actual size </a:t>
            </a:r>
            <a:r>
              <a:rPr lang="en-CA" altLang="en-US" sz="2400" dirty="0" smtClean="0"/>
              <a:t>of the image. </a:t>
            </a:r>
          </a:p>
          <a:p>
            <a:pPr>
              <a:buFont typeface="Wingdings" panose="05000000000000000000" pitchFamily="2" charset="2"/>
              <a:buChar char="Ø"/>
            </a:pPr>
            <a:r>
              <a:rPr lang="en-CA" altLang="en-US" sz="2400" dirty="0" smtClean="0"/>
              <a:t>In CSS3 it is possible to </a:t>
            </a:r>
            <a:r>
              <a:rPr lang="en-CA" altLang="en-US" sz="2400" dirty="0">
                <a:effectLst>
                  <a:outerShdw blurRad="38100" dist="38100" dir="2700000" algn="tl">
                    <a:srgbClr val="000000">
                      <a:alpha val="43137"/>
                    </a:srgbClr>
                  </a:outerShdw>
                </a:effectLst>
              </a:rPr>
              <a:t>specify the size </a:t>
            </a:r>
            <a:r>
              <a:rPr lang="en-CA" altLang="en-US" sz="2400" dirty="0" smtClean="0"/>
              <a:t>of the background image, which allows us to </a:t>
            </a:r>
            <a:r>
              <a:rPr lang="en-CA" altLang="en-US" sz="2400" dirty="0">
                <a:effectLst>
                  <a:outerShdw blurRad="38100" dist="38100" dir="2700000" algn="tl">
                    <a:srgbClr val="000000">
                      <a:alpha val="43137"/>
                    </a:srgbClr>
                  </a:outerShdw>
                </a:effectLst>
              </a:rPr>
              <a:t>re-use background images</a:t>
            </a:r>
            <a:r>
              <a:rPr lang="en-CA" altLang="en-US" sz="2400" dirty="0" smtClean="0"/>
              <a:t> in different contexts.</a:t>
            </a:r>
          </a:p>
          <a:p>
            <a:pPr>
              <a:buFont typeface="Wingdings" panose="05000000000000000000" pitchFamily="2" charset="2"/>
              <a:buChar char="Ø"/>
            </a:pPr>
            <a:r>
              <a:rPr lang="en-CA" altLang="en-US" sz="2400" dirty="0" smtClean="0"/>
              <a:t>You can specify the size in </a:t>
            </a:r>
            <a:r>
              <a:rPr lang="en-CA" altLang="en-US" sz="2400" dirty="0">
                <a:effectLst>
                  <a:outerShdw blurRad="38100" dist="38100" dir="2700000" algn="tl">
                    <a:srgbClr val="000000">
                      <a:alpha val="43137"/>
                    </a:srgbClr>
                  </a:outerShdw>
                </a:effectLst>
              </a:rPr>
              <a:t>pixels</a:t>
            </a:r>
            <a:r>
              <a:rPr lang="en-CA" altLang="en-US" sz="2400" dirty="0" smtClean="0"/>
              <a:t> or in </a:t>
            </a:r>
            <a:r>
              <a:rPr lang="en-CA" altLang="en-US" sz="2400" dirty="0">
                <a:effectLst>
                  <a:outerShdw blurRad="38100" dist="38100" dir="2700000" algn="tl">
                    <a:srgbClr val="000000">
                      <a:alpha val="43137"/>
                    </a:srgbClr>
                  </a:outerShdw>
                </a:effectLst>
              </a:rPr>
              <a:t>percentages</a:t>
            </a:r>
            <a:r>
              <a:rPr lang="en-CA" altLang="en-US" sz="2400" dirty="0" smtClean="0"/>
              <a:t>.</a:t>
            </a:r>
          </a:p>
          <a:p>
            <a:pPr>
              <a:buFont typeface="Wingdings" panose="05000000000000000000" pitchFamily="2" charset="2"/>
              <a:buChar char="Ø"/>
            </a:pPr>
            <a:r>
              <a:rPr lang="en-CA" altLang="en-US" sz="2400" dirty="0" smtClean="0"/>
              <a:t>If you specify the size as a percentage, the size is </a:t>
            </a:r>
            <a:r>
              <a:rPr lang="en-CA" altLang="en-US" sz="2400" dirty="0">
                <a:effectLst>
                  <a:outerShdw blurRad="38100" dist="38100" dir="2700000" algn="tl">
                    <a:srgbClr val="000000">
                      <a:alpha val="43137"/>
                    </a:srgbClr>
                  </a:outerShdw>
                </a:effectLst>
              </a:rPr>
              <a:t>relative to the width and height of the parent </a:t>
            </a:r>
            <a:r>
              <a:rPr lang="en-CA" altLang="en-US" sz="2400" dirty="0" smtClean="0"/>
              <a:t>element.</a:t>
            </a:r>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53</a:t>
            </a:fld>
            <a:endParaRPr lang="en-CA" altLang="en-US" sz="1400"/>
          </a:p>
        </p:txBody>
      </p:sp>
    </p:spTree>
    <p:extLst>
      <p:ext uri="{BB962C8B-B14F-4D97-AF65-F5344CB8AC3E}">
        <p14:creationId xmlns:p14="http://schemas.microsoft.com/office/powerpoint/2010/main" val="64963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r>
              <a:rPr lang="en-US" altLang="en-US" sz="4000" dirty="0" smtClean="0">
                <a:effectLst>
                  <a:outerShdw blurRad="38100" dist="38100" dir="2700000" algn="tl">
                    <a:srgbClr val="000000">
                      <a:alpha val="43137"/>
                    </a:srgbClr>
                  </a:outerShdw>
                </a:effectLst>
              </a:rPr>
              <a:t>CSS3 Backgrounds</a:t>
            </a:r>
          </a:p>
        </p:txBody>
      </p:sp>
      <p:sp>
        <p:nvSpPr>
          <p:cNvPr id="67587" name="Content Placeholder 2"/>
          <p:cNvSpPr>
            <a:spLocks noGrp="1"/>
          </p:cNvSpPr>
          <p:nvPr>
            <p:ph idx="4294967295"/>
          </p:nvPr>
        </p:nvSpPr>
        <p:spPr>
          <a:xfrm>
            <a:off x="683568" y="1772816"/>
            <a:ext cx="7199313" cy="520700"/>
          </a:xfrm>
        </p:spPr>
        <p:txBody>
          <a:bodyPr/>
          <a:lstStyle/>
          <a:p>
            <a:pPr>
              <a:buFont typeface="Wingdings" panose="05000000000000000000" pitchFamily="2" charset="2"/>
              <a:buChar char="Ø"/>
            </a:pPr>
            <a:r>
              <a:rPr lang="en-US" altLang="en-US" sz="2800" dirty="0" smtClean="0"/>
              <a:t>Resize a background image:</a:t>
            </a:r>
          </a:p>
          <a:p>
            <a:endParaRPr lang="en-US" altLang="en-US" dirty="0" smtClean="0"/>
          </a:p>
        </p:txBody>
      </p:sp>
      <p:sp>
        <p:nvSpPr>
          <p:cNvPr id="67588"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CC2926E7-A2B8-4C2B-96A8-197704C5C55D}" type="slidenum">
              <a:rPr lang="en-CA" altLang="en-US" sz="1400"/>
              <a:pPr algn="r" eaLnBrk="1" hangingPunct="1"/>
              <a:t>54</a:t>
            </a:fld>
            <a:endParaRPr lang="en-CA" altLang="en-US" sz="1400"/>
          </a:p>
        </p:txBody>
      </p:sp>
      <p:sp>
        <p:nvSpPr>
          <p:cNvPr id="67589" name="TextBox 4"/>
          <p:cNvSpPr txBox="1">
            <a:spLocks noChangeArrowheads="1"/>
          </p:cNvSpPr>
          <p:nvPr/>
        </p:nvSpPr>
        <p:spPr bwMode="auto">
          <a:xfrm>
            <a:off x="915529" y="2852738"/>
            <a:ext cx="7477125" cy="2235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a:t>body {</a:t>
            </a:r>
          </a:p>
          <a:p>
            <a:pPr eaLnBrk="1" hangingPunct="1"/>
            <a:r>
              <a:rPr lang="en-US" altLang="en-US" sz="2000" dirty="0"/>
              <a:t>              </a:t>
            </a:r>
            <a:r>
              <a:rPr lang="en-US" altLang="en-US" sz="2000" dirty="0" err="1"/>
              <a:t>background:url</a:t>
            </a:r>
            <a:r>
              <a:rPr lang="en-US" altLang="en-US" sz="2000" dirty="0"/>
              <a:t>(seneca_logo.gif);</a:t>
            </a:r>
          </a:p>
          <a:p>
            <a:pPr eaLnBrk="1" hangingPunct="1"/>
            <a:r>
              <a:rPr lang="en-US" altLang="en-US" sz="2000" dirty="0"/>
              <a:t>              </a:t>
            </a:r>
            <a:r>
              <a:rPr lang="en-US" altLang="en-US" sz="2000" dirty="0">
                <a:solidFill>
                  <a:srgbClr val="0000FF"/>
                </a:solidFill>
              </a:rPr>
              <a:t>background-size</a:t>
            </a:r>
            <a:r>
              <a:rPr lang="en-US" altLang="en-US" sz="2000" dirty="0"/>
              <a:t>: 80px 60px;</a:t>
            </a:r>
          </a:p>
          <a:p>
            <a:pPr eaLnBrk="1" hangingPunct="1"/>
            <a:r>
              <a:rPr lang="en-US" altLang="en-US" sz="2000" dirty="0"/>
              <a:t>              -moz-background-size:80px 60px;  /* Firefox 3.6 */</a:t>
            </a:r>
          </a:p>
          <a:p>
            <a:pPr eaLnBrk="1" hangingPunct="1"/>
            <a:r>
              <a:rPr lang="en-US" altLang="en-US" sz="2000" dirty="0"/>
              <a:t>              background-repeat: no-repeat;</a:t>
            </a:r>
          </a:p>
          <a:p>
            <a:pPr eaLnBrk="1" hangingPunct="1"/>
            <a:r>
              <a:rPr lang="en-US" altLang="en-US" sz="2000" dirty="0"/>
              <a:t>              padding-top: 40px;</a:t>
            </a:r>
          </a:p>
          <a:p>
            <a:pPr eaLnBrk="1" hangingPunct="1"/>
            <a:r>
              <a:rPr lang="en-US" altLang="en-US" sz="2000" dirty="0"/>
              <a:t>            }</a:t>
            </a:r>
          </a:p>
        </p:txBody>
      </p:sp>
      <p:sp>
        <p:nvSpPr>
          <p:cNvPr id="67590" name="TextBox 5"/>
          <p:cNvSpPr txBox="1">
            <a:spLocks noChangeArrowheads="1"/>
          </p:cNvSpPr>
          <p:nvPr/>
        </p:nvSpPr>
        <p:spPr bwMode="auto">
          <a:xfrm>
            <a:off x="1187624" y="5403850"/>
            <a:ext cx="204094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marL="342900" indent="-342900" eaLnBrk="1" hangingPunct="1">
              <a:buFont typeface="Wingdings" panose="05000000000000000000" pitchFamily="2" charset="2"/>
              <a:buChar char="q"/>
            </a:pPr>
            <a:r>
              <a:rPr lang="en-US" altLang="en-US" sz="2000" dirty="0">
                <a:hlinkClick r:id="rId2"/>
              </a:rPr>
              <a:t>Bg_new.html</a:t>
            </a:r>
            <a:endParaRPr lang="en-US" altLang="en-US" sz="2000" dirty="0"/>
          </a:p>
        </p:txBody>
      </p:sp>
    </p:spTree>
    <p:extLst>
      <p:ext uri="{BB962C8B-B14F-4D97-AF65-F5344CB8AC3E}">
        <p14:creationId xmlns:p14="http://schemas.microsoft.com/office/powerpoint/2010/main" val="954100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r>
              <a:rPr lang="en-US" altLang="en-US" sz="4000" dirty="0" smtClean="0">
                <a:effectLst>
                  <a:outerShdw blurRad="38100" dist="38100" dir="2700000" algn="tl">
                    <a:srgbClr val="000000">
                      <a:alpha val="43137"/>
                    </a:srgbClr>
                  </a:outerShdw>
                </a:effectLst>
              </a:rPr>
              <a:t>CSS3 Background</a:t>
            </a:r>
          </a:p>
        </p:txBody>
      </p:sp>
      <p:sp>
        <p:nvSpPr>
          <p:cNvPr id="68611" name="Content Placeholder 2"/>
          <p:cNvSpPr>
            <a:spLocks noGrp="1"/>
          </p:cNvSpPr>
          <p:nvPr>
            <p:ph idx="4294967295"/>
          </p:nvPr>
        </p:nvSpPr>
        <p:spPr>
          <a:xfrm>
            <a:off x="685800" y="1828800"/>
            <a:ext cx="7918450" cy="1168400"/>
          </a:xfrm>
        </p:spPr>
        <p:txBody>
          <a:bodyPr/>
          <a:lstStyle/>
          <a:p>
            <a:pPr>
              <a:buFont typeface="Wingdings" panose="05000000000000000000" pitchFamily="2" charset="2"/>
              <a:buChar char="Ø"/>
            </a:pPr>
            <a:r>
              <a:rPr lang="en-CA" altLang="en-US" dirty="0" smtClean="0"/>
              <a:t>Stretch the background image to completely fill the </a:t>
            </a:r>
            <a:r>
              <a:rPr lang="en-CA" altLang="en-US" dirty="0" smtClean="0">
                <a:solidFill>
                  <a:srgbClr val="0000FF"/>
                </a:solidFill>
              </a:rPr>
              <a:t>content area</a:t>
            </a:r>
            <a:r>
              <a:rPr lang="en-CA" altLang="en-US" dirty="0" smtClean="0"/>
              <a:t>:</a:t>
            </a:r>
            <a:endParaRPr lang="en-US" altLang="en-US" dirty="0" smtClean="0"/>
          </a:p>
        </p:txBody>
      </p:sp>
      <p:sp>
        <p:nvSpPr>
          <p:cNvPr id="68612"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81CBF6F4-AD23-4356-8671-E18E27013E6C}" type="slidenum">
              <a:rPr lang="en-CA" altLang="en-US" sz="1400"/>
              <a:pPr algn="r" eaLnBrk="1" hangingPunct="1"/>
              <a:t>55</a:t>
            </a:fld>
            <a:endParaRPr lang="en-CA" altLang="en-US" sz="1400"/>
          </a:p>
        </p:txBody>
      </p:sp>
      <p:sp>
        <p:nvSpPr>
          <p:cNvPr id="68613" name="TextBox 4"/>
          <p:cNvSpPr txBox="1">
            <a:spLocks noChangeArrowheads="1"/>
          </p:cNvSpPr>
          <p:nvPr/>
        </p:nvSpPr>
        <p:spPr bwMode="auto">
          <a:xfrm>
            <a:off x="684213" y="3068960"/>
            <a:ext cx="7612982"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smtClean="0"/>
              <a:t>        p </a:t>
            </a:r>
            <a:r>
              <a:rPr lang="en-US" altLang="en-US" sz="2000" dirty="0"/>
              <a:t>{</a:t>
            </a:r>
          </a:p>
          <a:p>
            <a:pPr eaLnBrk="1" hangingPunct="1"/>
            <a:r>
              <a:rPr lang="en-US" altLang="en-US" sz="2000" dirty="0"/>
              <a:t>              </a:t>
            </a:r>
            <a:r>
              <a:rPr lang="en-US" altLang="en-US" sz="2000" dirty="0" err="1"/>
              <a:t>background:url</a:t>
            </a:r>
            <a:r>
              <a:rPr lang="en-US" altLang="en-US" sz="2000" dirty="0"/>
              <a:t>(seneca_logo.gif);</a:t>
            </a:r>
          </a:p>
          <a:p>
            <a:pPr eaLnBrk="1" hangingPunct="1"/>
            <a:r>
              <a:rPr lang="en-US" altLang="en-US" sz="2000" dirty="0"/>
              <a:t>              background-size: 100% 100%;</a:t>
            </a:r>
          </a:p>
          <a:p>
            <a:pPr eaLnBrk="1" hangingPunct="1"/>
            <a:r>
              <a:rPr lang="en-US" altLang="en-US" sz="2000" dirty="0"/>
              <a:t>              -moz-background-size:100% 100%;  /* Firefox 3.6 */</a:t>
            </a:r>
          </a:p>
          <a:p>
            <a:pPr eaLnBrk="1" hangingPunct="1"/>
            <a:r>
              <a:rPr lang="en-US" altLang="en-US" sz="2000" dirty="0"/>
              <a:t>              background-repeat: no-repeat;</a:t>
            </a:r>
          </a:p>
          <a:p>
            <a:pPr eaLnBrk="1" hangingPunct="1"/>
            <a:r>
              <a:rPr lang="en-US" altLang="en-US" sz="2000" dirty="0"/>
              <a:t>              padding-top: 40px</a:t>
            </a:r>
            <a:r>
              <a:rPr lang="en-US" altLang="en-US" sz="2000" dirty="0" smtClean="0"/>
              <a:t>;</a:t>
            </a:r>
            <a:endParaRPr lang="en-US" altLang="en-US" sz="2000" dirty="0"/>
          </a:p>
          <a:p>
            <a:pPr eaLnBrk="1" hangingPunct="1"/>
            <a:r>
              <a:rPr lang="en-US" altLang="en-US" sz="2000" dirty="0" smtClean="0"/>
              <a:t>        }</a:t>
            </a:r>
            <a:endParaRPr lang="en-US" altLang="en-US" sz="2000" dirty="0"/>
          </a:p>
        </p:txBody>
      </p:sp>
      <p:sp>
        <p:nvSpPr>
          <p:cNvPr id="68614" name="TextBox 5"/>
          <p:cNvSpPr txBox="1">
            <a:spLocks noChangeArrowheads="1"/>
          </p:cNvSpPr>
          <p:nvPr/>
        </p:nvSpPr>
        <p:spPr bwMode="auto">
          <a:xfrm>
            <a:off x="971600" y="5406690"/>
            <a:ext cx="2630848"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marL="342900" indent="-342900" eaLnBrk="1" hangingPunct="1">
              <a:buFont typeface="Wingdings" panose="05000000000000000000" pitchFamily="2" charset="2"/>
              <a:buChar char="q"/>
            </a:pPr>
            <a:r>
              <a:rPr lang="en-US" altLang="en-US" sz="2000" dirty="0">
                <a:hlinkClick r:id="rId2"/>
              </a:rPr>
              <a:t>Bg_new_100.html</a:t>
            </a:r>
            <a:endParaRPr lang="en-US" altLang="en-US" sz="2000" dirty="0"/>
          </a:p>
        </p:txBody>
      </p:sp>
    </p:spTree>
    <p:extLst>
      <p:ext uri="{BB962C8B-B14F-4D97-AF65-F5344CB8AC3E}">
        <p14:creationId xmlns:p14="http://schemas.microsoft.com/office/powerpoint/2010/main" val="2445352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755650" y="188913"/>
            <a:ext cx="6870700" cy="747712"/>
          </a:xfrm>
        </p:spPr>
        <p:txBody>
          <a:bodyPr/>
          <a:lstStyle/>
          <a:p>
            <a:r>
              <a:rPr lang="en-US" altLang="en-US" sz="4000" dirty="0" smtClean="0">
                <a:effectLst>
                  <a:outerShdw blurRad="38100" dist="38100" dir="2700000" algn="tl">
                    <a:srgbClr val="000000">
                      <a:alpha val="43137"/>
                    </a:srgbClr>
                  </a:outerShdw>
                </a:effectLst>
              </a:rPr>
              <a:t>CSS3 Background</a:t>
            </a:r>
          </a:p>
        </p:txBody>
      </p:sp>
      <p:sp>
        <p:nvSpPr>
          <p:cNvPr id="69635" name="Content Placeholder 2"/>
          <p:cNvSpPr>
            <a:spLocks noGrp="1"/>
          </p:cNvSpPr>
          <p:nvPr>
            <p:ph idx="4294967295"/>
          </p:nvPr>
        </p:nvSpPr>
        <p:spPr>
          <a:xfrm>
            <a:off x="685800" y="928688"/>
            <a:ext cx="7847013" cy="2105025"/>
          </a:xfrm>
        </p:spPr>
        <p:txBody>
          <a:bodyPr/>
          <a:lstStyle/>
          <a:p>
            <a:pPr>
              <a:buFont typeface="Wingdings" panose="05000000000000000000" pitchFamily="2" charset="2"/>
              <a:buChar char="Ø"/>
            </a:pPr>
            <a:r>
              <a:rPr lang="en-US" altLang="en-US" sz="2400" dirty="0" smtClean="0"/>
              <a:t>Property “</a:t>
            </a:r>
            <a:r>
              <a:rPr lang="en-US" altLang="en-US" sz="2400" dirty="0" smtClean="0">
                <a:solidFill>
                  <a:srgbClr val="0000CC"/>
                </a:solidFill>
                <a:effectLst>
                  <a:outerShdw blurRad="38100" dist="38100" dir="2700000" algn="tl">
                    <a:srgbClr val="000000">
                      <a:alpha val="43137"/>
                    </a:srgbClr>
                  </a:outerShdw>
                </a:effectLst>
              </a:rPr>
              <a:t>background-origin</a:t>
            </a:r>
            <a:r>
              <a:rPr lang="en-US" altLang="en-US" sz="2400" dirty="0" smtClean="0"/>
              <a:t>”:</a:t>
            </a:r>
          </a:p>
          <a:p>
            <a:pPr>
              <a:buFont typeface="Wingdings" panose="05000000000000000000" pitchFamily="2" charset="2"/>
              <a:buChar char="Ø"/>
            </a:pPr>
            <a:r>
              <a:rPr lang="en-CA" altLang="en-US" sz="2400" dirty="0" smtClean="0"/>
              <a:t>Specifies the </a:t>
            </a:r>
            <a:r>
              <a:rPr lang="en-CA" altLang="en-US" sz="2400" u="sng" dirty="0" smtClean="0"/>
              <a:t>positioning area</a:t>
            </a:r>
            <a:r>
              <a:rPr lang="en-CA" altLang="en-US" sz="2400" dirty="0" smtClean="0"/>
              <a:t> of the background images.</a:t>
            </a:r>
          </a:p>
          <a:p>
            <a:pPr>
              <a:buFont typeface="Wingdings" panose="05000000000000000000" pitchFamily="2" charset="2"/>
              <a:buChar char="Ø"/>
            </a:pPr>
            <a:r>
              <a:rPr lang="en-CA" altLang="en-US" sz="2400" dirty="0" smtClean="0"/>
              <a:t>The background image can be placed within the </a:t>
            </a:r>
            <a:r>
              <a:rPr lang="en-CA" altLang="en-US" sz="2400" u="sng" dirty="0" smtClean="0"/>
              <a:t>content-box</a:t>
            </a:r>
            <a:r>
              <a:rPr lang="en-CA" altLang="en-US" sz="2400" dirty="0" smtClean="0"/>
              <a:t>, </a:t>
            </a:r>
            <a:r>
              <a:rPr lang="en-CA" altLang="en-US" sz="2400" u="sng" dirty="0" smtClean="0"/>
              <a:t>padding-box</a:t>
            </a:r>
            <a:r>
              <a:rPr lang="en-CA" altLang="en-US" sz="2400" dirty="0" smtClean="0"/>
              <a:t>, or </a:t>
            </a:r>
            <a:r>
              <a:rPr lang="en-CA" altLang="en-US" sz="2400" u="sng" dirty="0" smtClean="0"/>
              <a:t>border-box</a:t>
            </a:r>
            <a:r>
              <a:rPr lang="en-CA" altLang="en-US" sz="2400" dirty="0" smtClean="0"/>
              <a:t> area.</a:t>
            </a:r>
          </a:p>
          <a:p>
            <a:endParaRPr lang="en-US" altLang="en-US" sz="2400" dirty="0" smtClean="0"/>
          </a:p>
        </p:txBody>
      </p:sp>
      <p:sp>
        <p:nvSpPr>
          <p:cNvPr id="69636" name="Slide Number Placeholder 3"/>
          <p:cNvSpPr txBox="1">
            <a:spLocks noGrp="1"/>
          </p:cNvSpPr>
          <p:nvPr/>
        </p:nvSpPr>
        <p:spPr bwMode="auto">
          <a:xfrm>
            <a:off x="6948488" y="60213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C790E815-CFD9-4A35-8596-4F9D875758AD}" type="slidenum">
              <a:rPr lang="en-CA" altLang="en-US" sz="1400"/>
              <a:pPr algn="r" eaLnBrk="1" hangingPunct="1"/>
              <a:t>56</a:t>
            </a:fld>
            <a:endParaRPr lang="en-CA" altLang="en-US" sz="1400"/>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105150"/>
            <a:ext cx="5256212"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8" name="TextBox 6"/>
          <p:cNvSpPr txBox="1">
            <a:spLocks noChangeArrowheads="1"/>
          </p:cNvSpPr>
          <p:nvPr/>
        </p:nvSpPr>
        <p:spPr bwMode="auto">
          <a:xfrm>
            <a:off x="834232" y="5740400"/>
            <a:ext cx="2579552"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marL="285750" indent="-285750" eaLnBrk="1" hangingPunct="1">
              <a:buFont typeface="Wingdings" panose="05000000000000000000" pitchFamily="2" charset="2"/>
              <a:buChar char="q"/>
            </a:pPr>
            <a:r>
              <a:rPr lang="en-US" altLang="en-US" dirty="0">
                <a:hlinkClick r:id="rId3"/>
              </a:rPr>
              <a:t>Bg_new_origin.html</a:t>
            </a:r>
            <a:endParaRPr lang="en-US" altLang="en-US" dirty="0"/>
          </a:p>
        </p:txBody>
      </p:sp>
    </p:spTree>
    <p:extLst>
      <p:ext uri="{BB962C8B-B14F-4D97-AF65-F5344CB8AC3E}">
        <p14:creationId xmlns:p14="http://schemas.microsoft.com/office/powerpoint/2010/main" val="1733621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r>
              <a:rPr lang="en-US" altLang="en-US" sz="4000" dirty="0" smtClean="0">
                <a:effectLst>
                  <a:outerShdw blurRad="38100" dist="38100" dir="2700000" algn="tl">
                    <a:srgbClr val="000000">
                      <a:alpha val="43137"/>
                    </a:srgbClr>
                  </a:outerShdw>
                </a:effectLst>
              </a:rPr>
              <a:t>Support Browsers</a:t>
            </a:r>
          </a:p>
        </p:txBody>
      </p:sp>
      <p:sp>
        <p:nvSpPr>
          <p:cNvPr id="70659" name="Content Placeholder 2"/>
          <p:cNvSpPr>
            <a:spLocks noGrp="1"/>
          </p:cNvSpPr>
          <p:nvPr>
            <p:ph idx="4294967295"/>
          </p:nvPr>
        </p:nvSpPr>
        <p:spPr/>
        <p:txBody>
          <a:bodyPr/>
          <a:lstStyle/>
          <a:p>
            <a:pPr>
              <a:buFont typeface="Wingdings" panose="05000000000000000000" pitchFamily="2" charset="2"/>
              <a:buChar char="Ø"/>
            </a:pPr>
            <a:r>
              <a:rPr lang="en-CA" altLang="en-US" sz="2400" u="sng" dirty="0" smtClean="0"/>
              <a:t>Firefox 3.6 and earlier does not support </a:t>
            </a:r>
            <a:r>
              <a:rPr lang="en-CA" altLang="en-US" sz="2400" dirty="0" smtClean="0"/>
              <a:t>the background-origin property, and requires the prefix </a:t>
            </a:r>
            <a:r>
              <a:rPr lang="en-CA" altLang="en-US" sz="2400" u="sng" dirty="0" smtClean="0">
                <a:solidFill>
                  <a:srgbClr val="0000CC"/>
                </a:solidFill>
              </a:rPr>
              <a:t>-</a:t>
            </a:r>
            <a:r>
              <a:rPr lang="en-CA" altLang="en-US" sz="2400" u="sng" dirty="0" err="1" smtClean="0">
                <a:solidFill>
                  <a:srgbClr val="0000CC"/>
                </a:solidFill>
              </a:rPr>
              <a:t>moz</a:t>
            </a:r>
            <a:r>
              <a:rPr lang="en-CA" altLang="en-US" sz="2400" u="sng" dirty="0" smtClean="0">
                <a:solidFill>
                  <a:srgbClr val="0000CC"/>
                </a:solidFill>
              </a:rPr>
              <a:t>- </a:t>
            </a:r>
            <a:r>
              <a:rPr lang="en-CA" altLang="en-US" sz="2400" dirty="0" smtClean="0"/>
              <a:t>to support the background-size property.</a:t>
            </a:r>
          </a:p>
          <a:p>
            <a:pPr>
              <a:buFont typeface="Wingdings" panose="05000000000000000000" pitchFamily="2" charset="2"/>
              <a:buChar char="Ø"/>
            </a:pPr>
            <a:r>
              <a:rPr lang="en-CA" altLang="en-US" sz="2400" u="sng" dirty="0" smtClean="0"/>
              <a:t>Safari 4</a:t>
            </a:r>
            <a:r>
              <a:rPr lang="en-CA" altLang="en-US" sz="2400" dirty="0" smtClean="0"/>
              <a:t> requires the prefix </a:t>
            </a:r>
            <a:r>
              <a:rPr lang="en-CA" altLang="en-US" sz="2400" u="sng" dirty="0" smtClean="0">
                <a:solidFill>
                  <a:srgbClr val="0000CC"/>
                </a:solidFill>
              </a:rPr>
              <a:t>-</a:t>
            </a:r>
            <a:r>
              <a:rPr lang="en-CA" altLang="en-US" sz="2400" u="sng" dirty="0" err="1" smtClean="0">
                <a:solidFill>
                  <a:srgbClr val="0000CC"/>
                </a:solidFill>
              </a:rPr>
              <a:t>webkit</a:t>
            </a:r>
            <a:r>
              <a:rPr lang="en-CA" altLang="en-US" sz="2400" u="sng" dirty="0" smtClean="0">
                <a:solidFill>
                  <a:srgbClr val="0000CC"/>
                </a:solidFill>
              </a:rPr>
              <a:t>- </a:t>
            </a:r>
            <a:r>
              <a:rPr lang="en-CA" altLang="en-US" sz="2400" dirty="0" smtClean="0"/>
              <a:t>to support the new background properties.</a:t>
            </a:r>
          </a:p>
          <a:p>
            <a:pPr>
              <a:buFont typeface="Wingdings" panose="05000000000000000000" pitchFamily="2" charset="2"/>
              <a:buChar char="Ø"/>
            </a:pPr>
            <a:r>
              <a:rPr lang="en-CA" altLang="en-US" sz="2400" u="sng" dirty="0" smtClean="0"/>
              <a:t>Internet Explorer 9</a:t>
            </a:r>
            <a:r>
              <a:rPr lang="en-CA" altLang="en-US" sz="2400" dirty="0" smtClean="0"/>
              <a:t>, </a:t>
            </a:r>
            <a:r>
              <a:rPr lang="en-CA" altLang="en-US" sz="2400" u="sng" dirty="0" smtClean="0"/>
              <a:t>Firefox 4</a:t>
            </a:r>
            <a:r>
              <a:rPr lang="en-CA" altLang="en-US" sz="2400" dirty="0" smtClean="0"/>
              <a:t>, </a:t>
            </a:r>
            <a:r>
              <a:rPr lang="en-CA" altLang="en-US" sz="2400" u="sng" dirty="0" smtClean="0"/>
              <a:t>Chrome</a:t>
            </a:r>
            <a:r>
              <a:rPr lang="en-CA" altLang="en-US" sz="2400" dirty="0" smtClean="0"/>
              <a:t>, </a:t>
            </a:r>
            <a:r>
              <a:rPr lang="en-CA" altLang="en-US" sz="2400" u="sng" dirty="0" smtClean="0"/>
              <a:t>Safari 5</a:t>
            </a:r>
            <a:r>
              <a:rPr lang="en-CA" altLang="en-US" sz="2400" dirty="0" smtClean="0"/>
              <a:t> and </a:t>
            </a:r>
            <a:r>
              <a:rPr lang="en-CA" altLang="en-US" sz="2400" u="sng" dirty="0" smtClean="0"/>
              <a:t>Opera</a:t>
            </a:r>
            <a:r>
              <a:rPr lang="en-CA" altLang="en-US" sz="2400" dirty="0" smtClean="0"/>
              <a:t> </a:t>
            </a:r>
            <a:r>
              <a:rPr lang="en-CA" altLang="en-US" sz="2400" dirty="0" smtClean="0">
                <a:solidFill>
                  <a:srgbClr val="0000CC"/>
                </a:solidFill>
                <a:effectLst>
                  <a:outerShdw blurRad="38100" dist="38100" dir="2700000" algn="tl">
                    <a:srgbClr val="000000">
                      <a:alpha val="43137"/>
                    </a:srgbClr>
                  </a:outerShdw>
                </a:effectLst>
              </a:rPr>
              <a:t>support</a:t>
            </a:r>
            <a:r>
              <a:rPr lang="en-CA" altLang="en-US" sz="2400" dirty="0" smtClean="0">
                <a:solidFill>
                  <a:srgbClr val="0000CC"/>
                </a:solidFill>
              </a:rPr>
              <a:t> </a:t>
            </a:r>
            <a:r>
              <a:rPr lang="en-CA" altLang="en-US" sz="2400" dirty="0" smtClean="0"/>
              <a:t>the new background properties.</a:t>
            </a:r>
          </a:p>
          <a:p>
            <a:endParaRPr lang="en-US" altLang="en-US" sz="2400" dirty="0" smtClean="0"/>
          </a:p>
        </p:txBody>
      </p:sp>
      <p:sp>
        <p:nvSpPr>
          <p:cNvPr id="7066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A597E11-52D4-4ADC-9F65-CF9D10D6201D}" type="slidenum">
              <a:rPr lang="en-CA" altLang="en-US" sz="1400"/>
              <a:pPr algn="r" eaLnBrk="1" hangingPunct="1"/>
              <a:t>57</a:t>
            </a:fld>
            <a:endParaRPr lang="en-CA" altLang="en-US" sz="1400"/>
          </a:p>
        </p:txBody>
      </p:sp>
    </p:spTree>
    <p:extLst>
      <p:ext uri="{BB962C8B-B14F-4D97-AF65-F5344CB8AC3E}">
        <p14:creationId xmlns:p14="http://schemas.microsoft.com/office/powerpoint/2010/main" val="1234881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MDN - </a:t>
            </a:r>
            <a:r>
              <a:rPr lang="en-US" sz="2800" dirty="0" smtClean="0">
                <a:hlinkClick r:id="rId2"/>
              </a:rPr>
              <a:t>HTML </a:t>
            </a:r>
            <a:r>
              <a:rPr lang="en-US" sz="2800" dirty="0">
                <a:hlinkClick r:id="rId2"/>
              </a:rPr>
              <a:t>element </a:t>
            </a:r>
            <a:r>
              <a:rPr lang="en-US" sz="2800" dirty="0" smtClean="0">
                <a:hlinkClick r:id="rId2"/>
              </a:rPr>
              <a:t>reference</a:t>
            </a:r>
            <a:endParaRPr lang="en-US" sz="2800" dirty="0" smtClean="0"/>
          </a:p>
          <a:p>
            <a:pPr>
              <a:buFont typeface="Wingdings" panose="05000000000000000000" pitchFamily="2" charset="2"/>
              <a:buChar char="Ø"/>
            </a:pPr>
            <a:r>
              <a:rPr lang="en-US" sz="2800" dirty="0" smtClean="0"/>
              <a:t>MDN - </a:t>
            </a:r>
            <a:r>
              <a:rPr lang="en-US" sz="2800" dirty="0" smtClean="0">
                <a:hlinkClick r:id="rId3"/>
              </a:rPr>
              <a:t>Articles </a:t>
            </a:r>
            <a:r>
              <a:rPr lang="en-US" sz="2800" dirty="0">
                <a:hlinkClick r:id="rId3"/>
              </a:rPr>
              <a:t>tagged: </a:t>
            </a:r>
            <a:r>
              <a:rPr lang="en-US" sz="2800" dirty="0" smtClean="0">
                <a:hlinkClick r:id="rId3"/>
              </a:rPr>
              <a:t>Multimedia</a:t>
            </a:r>
            <a:endParaRPr lang="en-US" sz="2800" dirty="0" smtClean="0"/>
          </a:p>
          <a:p>
            <a:pPr>
              <a:buFont typeface="Wingdings" panose="05000000000000000000" pitchFamily="2" charset="2"/>
              <a:buChar char="Ø"/>
            </a:pPr>
            <a:endParaRPr lang="en-US" sz="1400" dirty="0" smtClean="0"/>
          </a:p>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4"/>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5"/>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6"/>
              </a:rPr>
              <a:t>http://reference.sitepoint.com/css/propertyref</a:t>
            </a:r>
            <a:endParaRPr lang="en-US" sz="2400" dirty="0">
              <a:solidFill>
                <a:prstClr val="black"/>
              </a:solidFill>
            </a:endParaRPr>
          </a:p>
          <a:p>
            <a:pPr lvl="1">
              <a:buNone/>
            </a:pPr>
            <a:endParaRPr lang="en-US" sz="2000" dirty="0" smtClean="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7170738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59</a:t>
            </a:fld>
            <a:endParaRPr lang="en-CA"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a:t>
            </a:r>
            <a:r>
              <a:rPr lang="en-CA" sz="4000" dirty="0" smtClean="0">
                <a:effectLst>
                  <a:outerShdw blurRad="38100" dist="38100" dir="2700000" algn="tl">
                    <a:srgbClr val="000000">
                      <a:alpha val="43137"/>
                    </a:srgbClr>
                  </a:outerShdw>
                </a:effectLst>
              </a:rPr>
              <a:t>– </a:t>
            </a:r>
            <a:r>
              <a:rPr lang="en-CA" sz="4000" dirty="0" smtClean="0">
                <a:solidFill>
                  <a:srgbClr val="0000CC"/>
                </a:solidFill>
                <a:effectLst>
                  <a:outerShdw blurRad="38100" dist="38100" dir="2700000" algn="tl">
                    <a:srgbClr val="000000">
                      <a:alpha val="43137"/>
                    </a:srgbClr>
                  </a:outerShdw>
                </a:effectLst>
              </a:rPr>
              <a:t>rowspan</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600200"/>
            <a:ext cx="8662864" cy="4498975"/>
          </a:xfrm>
        </p:spPr>
        <p:txBody>
          <a:bodyPr/>
          <a:lstStyle/>
          <a:p>
            <a:pPr>
              <a:buFont typeface="Wingdings" panose="05000000000000000000" pitchFamily="2" charset="2"/>
              <a:buChar char="Ø"/>
            </a:pPr>
            <a:r>
              <a:rPr lang="en-CA" sz="2800" dirty="0" smtClean="0"/>
              <a:t>rowspan</a:t>
            </a:r>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a:t>
            </a:r>
            <a:r>
              <a:rPr lang="en-CA" dirty="0" err="1" smtClean="0">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a:t>'</a:t>
            </a:r>
            <a:r>
              <a:rPr lang="en-CA" dirty="0" smtClean="0">
                <a:solidFill>
                  <a:srgbClr val="0000CC"/>
                </a:solidFill>
                <a:effectLst>
                  <a:outerShdw blurRad="38100" dist="38100" dir="2700000" algn="tl">
                    <a:srgbClr val="000000">
                      <a:alpha val="43137"/>
                    </a:srgbClr>
                  </a:outerShdw>
                </a:effectLst>
              </a:rPr>
              <a:t>&gt;</a:t>
            </a:r>
            <a:endParaRPr lang="en-CA" dirty="0">
              <a:solidFill>
                <a:srgbClr val="0000CC"/>
              </a:solidFill>
              <a:effectLst>
                <a:outerShdw blurRad="38100" dist="38100" dir="2700000" algn="tl">
                  <a:srgbClr val="000000">
                    <a:alpha val="43137"/>
                  </a:srgbClr>
                </a:outerShdw>
              </a:effectLst>
            </a:endParaRPr>
          </a:p>
          <a:p>
            <a:pPr marL="857250" lvl="2" indent="0">
              <a:buNone/>
            </a:pPr>
            <a:r>
              <a:rPr lang="en-CA" dirty="0">
                <a:solidFill>
                  <a:srgbClr val="0000CC"/>
                </a:solidFill>
                <a:effectLst>
                  <a:outerShdw blurRad="38100" dist="38100" dir="2700000" algn="tl">
                    <a:srgbClr val="000000">
                      <a:alpha val="43137"/>
                    </a:srgbClr>
                  </a:outerShdw>
                </a:effectLst>
              </a:rPr>
              <a:t>&lt;td </a:t>
            </a:r>
            <a:r>
              <a:rPr lang="en-CA" dirty="0" err="1" smtClean="0">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smtClean="0"/>
              <a:t>'</a:t>
            </a:r>
            <a:r>
              <a:rPr lang="en-CA" dirty="0" smtClean="0">
                <a:solidFill>
                  <a:srgbClr val="0000CC"/>
                </a:solidFill>
                <a:effectLst>
                  <a:outerShdw blurRad="38100" dist="38100" dir="2700000" algn="tl">
                    <a:srgbClr val="000000">
                      <a:alpha val="43137"/>
                    </a:srgbClr>
                  </a:outerShdw>
                </a:effectLst>
              </a:rPr>
              <a:t>&gt;</a:t>
            </a:r>
          </a:p>
          <a:p>
            <a:pPr marL="457200" lvl="1" indent="0">
              <a:buNone/>
            </a:pPr>
            <a:endParaRPr lang="en-CA" sz="24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many rows does the cell extend. </a:t>
            </a:r>
            <a:endParaRPr lang="en-CA" sz="2400" dirty="0" smtClean="0"/>
          </a:p>
          <a:p>
            <a:pPr lvl="1"/>
            <a:r>
              <a:rPr lang="en-CA" sz="2400" dirty="0"/>
              <a:t>By default value ='1</a:t>
            </a:r>
            <a:r>
              <a:rPr lang="en-CA" sz="2400" dirty="0" smtClean="0"/>
              <a:t>'.</a:t>
            </a:r>
          </a:p>
          <a:p>
            <a:pPr lvl="1"/>
            <a:r>
              <a:rPr lang="en-CA" altLang="en-US" sz="2400" dirty="0" smtClean="0"/>
              <a:t>If </a:t>
            </a:r>
            <a:r>
              <a:rPr lang="en-CA" altLang="en-US" sz="2400" dirty="0"/>
              <a:t>value </a:t>
            </a:r>
            <a:r>
              <a:rPr lang="en-CA" altLang="en-US" sz="2400" dirty="0" smtClean="0"/>
              <a:t>='0', it extends </a:t>
            </a:r>
            <a:r>
              <a:rPr lang="en-CA" altLang="en-US" sz="2400" dirty="0"/>
              <a:t>until the end of the table section </a:t>
            </a:r>
            <a:r>
              <a:rPr lang="en-CA" altLang="en-US" sz="2400" dirty="0" smtClean="0"/>
              <a:t>(&lt;</a:t>
            </a:r>
            <a:r>
              <a:rPr lang="en-CA" altLang="en-US" sz="2400" dirty="0" err="1"/>
              <a:t>thead</a:t>
            </a:r>
            <a:r>
              <a:rPr lang="en-CA" altLang="en-US" sz="2400" dirty="0"/>
              <a:t>&gt;, &lt;</a:t>
            </a:r>
            <a:r>
              <a:rPr lang="en-CA" altLang="en-US" sz="2400" dirty="0" err="1"/>
              <a:t>tbody</a:t>
            </a:r>
            <a:r>
              <a:rPr lang="en-CA" altLang="en-US" sz="2400" dirty="0" smtClean="0"/>
              <a:t>&gt; or </a:t>
            </a:r>
            <a:r>
              <a:rPr lang="en-CA" altLang="en-US" sz="2400" dirty="0"/>
              <a:t>&lt;</a:t>
            </a:r>
            <a:r>
              <a:rPr lang="en-CA" altLang="en-US" sz="2400" dirty="0" err="1"/>
              <a:t>tfoot</a:t>
            </a:r>
            <a:r>
              <a:rPr lang="en-CA" altLang="en-US" sz="2400" dirty="0"/>
              <a:t>&gt;).</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a:p>
        </p:txBody>
      </p:sp>
    </p:spTree>
    <p:extLst>
      <p:ext uri="{BB962C8B-B14F-4D97-AF65-F5344CB8AC3E}">
        <p14:creationId xmlns:p14="http://schemas.microsoft.com/office/powerpoint/2010/main" val="104677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a:t>
            </a:r>
            <a:r>
              <a:rPr lang="en-CA" sz="4000" dirty="0" smtClean="0">
                <a:effectLst>
                  <a:outerShdw blurRad="38100" dist="38100" dir="2700000" algn="tl">
                    <a:srgbClr val="000000">
                      <a:alpha val="43137"/>
                    </a:srgbClr>
                  </a:outerShdw>
                </a:effectLst>
              </a:rPr>
              <a:t>– </a:t>
            </a:r>
            <a:r>
              <a:rPr lang="en-CA" sz="4000" dirty="0" err="1" smtClean="0">
                <a:solidFill>
                  <a:srgbClr val="0000CC"/>
                </a:solidFill>
                <a:effectLst>
                  <a:outerShdw blurRad="38100" dist="38100" dir="2700000" algn="tl">
                    <a:srgbClr val="000000">
                      <a:alpha val="43137"/>
                    </a:srgbClr>
                  </a:outerShdw>
                </a:effectLst>
              </a:rPr>
              <a:t>colspan</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600200"/>
            <a:ext cx="8662864" cy="4498975"/>
          </a:xfrm>
        </p:spPr>
        <p:txBody>
          <a:bodyPr/>
          <a:lstStyle/>
          <a:p>
            <a:pPr>
              <a:buFont typeface="Wingdings" panose="05000000000000000000" pitchFamily="2" charset="2"/>
              <a:buChar char="Ø"/>
            </a:pPr>
            <a:r>
              <a:rPr lang="en-CA" sz="2800" dirty="0" err="1"/>
              <a:t>colspan</a:t>
            </a:r>
            <a:endParaRPr lang="en-CA" sz="2800" dirty="0" smtClean="0"/>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a:t>
            </a:r>
            <a:r>
              <a:rPr lang="en-CA" dirty="0" err="1">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a:t>'</a:t>
            </a:r>
            <a:r>
              <a:rPr lang="en-CA" dirty="0" smtClean="0">
                <a:solidFill>
                  <a:srgbClr val="0000CC"/>
                </a:solidFill>
                <a:effectLst>
                  <a:outerShdw blurRad="38100" dist="38100" dir="2700000" algn="tl">
                    <a:srgbClr val="000000">
                      <a:alpha val="43137"/>
                    </a:srgbClr>
                  </a:outerShdw>
                </a:effectLst>
              </a:rPr>
              <a:t>&gt;</a:t>
            </a:r>
            <a:endParaRPr lang="en-CA" dirty="0">
              <a:solidFill>
                <a:srgbClr val="0000CC"/>
              </a:solidFill>
              <a:effectLst>
                <a:outerShdw blurRad="38100" dist="38100" dir="2700000" algn="tl">
                  <a:srgbClr val="000000">
                    <a:alpha val="43137"/>
                  </a:srgbClr>
                </a:outerShdw>
              </a:effectLst>
            </a:endParaRPr>
          </a:p>
          <a:p>
            <a:pPr marL="857250" lvl="2" indent="0">
              <a:buNone/>
            </a:pPr>
            <a:r>
              <a:rPr lang="en-CA" dirty="0">
                <a:solidFill>
                  <a:srgbClr val="0000CC"/>
                </a:solidFill>
                <a:effectLst>
                  <a:outerShdw blurRad="38100" dist="38100" dir="2700000" algn="tl">
                    <a:srgbClr val="000000">
                      <a:alpha val="43137"/>
                    </a:srgbClr>
                  </a:outerShdw>
                </a:effectLst>
              </a:rPr>
              <a:t>&lt;td </a:t>
            </a:r>
            <a:r>
              <a:rPr lang="en-CA" dirty="0" err="1">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smtClean="0"/>
              <a:t>'</a:t>
            </a:r>
            <a:r>
              <a:rPr lang="en-CA" dirty="0" smtClean="0">
                <a:solidFill>
                  <a:srgbClr val="0000CC"/>
                </a:solidFill>
                <a:effectLst>
                  <a:outerShdw blurRad="38100" dist="38100" dir="2700000" algn="tl">
                    <a:srgbClr val="000000">
                      <a:alpha val="43137"/>
                    </a:srgbClr>
                  </a:outerShdw>
                </a:effectLst>
              </a:rPr>
              <a:t>&gt;</a:t>
            </a:r>
          </a:p>
          <a:p>
            <a:pPr marL="457200" lvl="1" indent="0">
              <a:buNone/>
            </a:pPr>
            <a:endParaRPr lang="en-CA" sz="12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a:t>
            </a:r>
            <a:r>
              <a:rPr lang="en-CA" sz="2400" b="1" dirty="0"/>
              <a:t>many rows </a:t>
            </a:r>
            <a:r>
              <a:rPr lang="en-CA" sz="2400" dirty="0"/>
              <a:t>does the cell extend. </a:t>
            </a:r>
            <a:endParaRPr lang="en-CA" sz="2400" dirty="0" smtClean="0"/>
          </a:p>
          <a:p>
            <a:pPr lvl="1"/>
            <a:r>
              <a:rPr lang="en-CA" sz="2400" dirty="0"/>
              <a:t>By default value ='1</a:t>
            </a:r>
            <a:r>
              <a:rPr lang="en-CA" sz="2400" dirty="0" smtClean="0"/>
              <a:t>'.</a:t>
            </a:r>
          </a:p>
          <a:p>
            <a:pPr lvl="1"/>
            <a:r>
              <a:rPr lang="en-CA" altLang="en-US" sz="2400" dirty="0" smtClean="0"/>
              <a:t>If </a:t>
            </a:r>
            <a:r>
              <a:rPr lang="en-CA" altLang="en-US" sz="2400" dirty="0"/>
              <a:t>value </a:t>
            </a:r>
            <a:r>
              <a:rPr lang="en-CA" altLang="en-US" sz="2400" dirty="0" smtClean="0"/>
              <a:t>='0', it extends </a:t>
            </a:r>
            <a:r>
              <a:rPr lang="en-CA" altLang="en-US" sz="2400" dirty="0"/>
              <a:t>until the end of the table section (&lt;</a:t>
            </a:r>
            <a:r>
              <a:rPr lang="en-CA" altLang="en-US" sz="2400" dirty="0" err="1" smtClean="0"/>
              <a:t>colgroup</a:t>
            </a:r>
            <a:r>
              <a:rPr lang="en-CA" altLang="en-US" sz="2400" dirty="0" smtClean="0"/>
              <a:t>&gt;).</a:t>
            </a:r>
          </a:p>
          <a:p>
            <a:pPr lvl="1"/>
            <a:endParaRPr lang="en-CA" altLang="en-US" sz="1200" dirty="0" smtClean="0"/>
          </a:p>
          <a:p>
            <a:pPr>
              <a:buFont typeface="Wingdings" panose="05000000000000000000" pitchFamily="2" charset="2"/>
              <a:buChar char="q"/>
            </a:pPr>
            <a:r>
              <a:rPr lang="en-CA" sz="2400" dirty="0">
                <a:hlinkClick r:id="rId2"/>
              </a:rPr>
              <a:t>tags-tables-col-rowspan.html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a:p>
        </p:txBody>
      </p:sp>
    </p:spTree>
    <p:extLst>
      <p:ext uri="{BB962C8B-B14F-4D97-AF65-F5344CB8AC3E}">
        <p14:creationId xmlns:p14="http://schemas.microsoft.com/office/powerpoint/2010/main" val="227397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CA" sz="4000" dirty="0" smtClean="0">
                <a:effectLst>
                  <a:outerShdw blurRad="38100" dist="38100" dir="2700000" algn="tl">
                    <a:srgbClr val="000000">
                      <a:alpha val="43137"/>
                    </a:srgbClr>
                  </a:outerShdw>
                </a:effectLst>
              </a:rPr>
              <a:t>Table with </a:t>
            </a:r>
            <a:r>
              <a:rPr lang="en-CA" sz="4000" dirty="0" err="1" smtClean="0">
                <a:effectLst>
                  <a:outerShdw blurRad="38100" dist="38100" dir="2700000" algn="tl">
                    <a:srgbClr val="000000">
                      <a:alpha val="43137"/>
                    </a:srgbClr>
                  </a:outerShdw>
                </a:effectLst>
              </a:rPr>
              <a:t>thead</a:t>
            </a:r>
            <a:r>
              <a:rPr lang="en-CA" sz="4000" dirty="0" smtClean="0">
                <a:effectLst>
                  <a:outerShdw blurRad="38100" dist="38100" dir="2700000" algn="tl">
                    <a:srgbClr val="000000">
                      <a:alpha val="43137"/>
                    </a:srgbClr>
                  </a:outerShdw>
                </a:effectLst>
              </a:rPr>
              <a:t>, </a:t>
            </a:r>
            <a:r>
              <a:rPr lang="en-CA" sz="4000" dirty="0" err="1" smtClean="0">
                <a:effectLst>
                  <a:outerShdw blurRad="38100" dist="38100" dir="2700000" algn="tl">
                    <a:srgbClr val="000000">
                      <a:alpha val="43137"/>
                    </a:srgbClr>
                  </a:outerShdw>
                </a:effectLst>
              </a:rPr>
              <a:t>tbody</a:t>
            </a:r>
            <a:r>
              <a:rPr lang="en-CA" sz="4000" dirty="0" smtClean="0">
                <a:effectLst>
                  <a:outerShdw blurRad="38100" dist="38100" dir="2700000" algn="tl">
                    <a:srgbClr val="000000">
                      <a:alpha val="43137"/>
                    </a:srgbClr>
                  </a:outerShdw>
                </a:effectLst>
              </a:rPr>
              <a:t> and </a:t>
            </a:r>
            <a:r>
              <a:rPr lang="en-CA" sz="4000" dirty="0" err="1" smtClean="0">
                <a:effectLst>
                  <a:outerShdw blurRad="38100" dist="38100" dir="2700000" algn="tl">
                    <a:srgbClr val="000000">
                      <a:alpha val="43137"/>
                    </a:srgbClr>
                  </a:outerShdw>
                </a:effectLst>
              </a:rPr>
              <a:t>tfoot</a:t>
            </a:r>
            <a:r>
              <a:rPr lang="en-CA" sz="4000" dirty="0" smtClean="0">
                <a:effectLst>
                  <a:outerShdw blurRad="38100" dist="38100" dir="2700000" algn="tl">
                    <a:srgbClr val="000000">
                      <a:alpha val="43137"/>
                    </a:srgbClr>
                  </a:outerShdw>
                </a:effectLst>
              </a:rPr>
              <a:t> tags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effectLst/>
              </a:rPr>
              <a:t>The &lt;</a:t>
            </a:r>
            <a:r>
              <a:rPr lang="en-CA" sz="2800" dirty="0" err="1" smtClean="0">
                <a:effectLst/>
              </a:rPr>
              <a:t>thead</a:t>
            </a:r>
            <a:r>
              <a:rPr lang="en-CA" sz="2800" dirty="0" smtClean="0">
                <a:effectLst/>
              </a:rPr>
              <a:t>&gt;, &lt;</a:t>
            </a:r>
            <a:r>
              <a:rPr lang="en-CA" sz="2800" dirty="0" err="1" smtClean="0">
                <a:effectLst/>
              </a:rPr>
              <a:t>tbody</a:t>
            </a:r>
            <a:r>
              <a:rPr lang="en-CA" sz="2800" dirty="0" smtClean="0">
                <a:effectLst/>
              </a:rPr>
              <a:t>&gt; and &lt;</a:t>
            </a:r>
            <a:r>
              <a:rPr lang="en-CA" sz="2800" dirty="0" err="1" smtClean="0">
                <a:effectLst/>
              </a:rPr>
              <a:t>tfoot</a:t>
            </a:r>
            <a:r>
              <a:rPr lang="en-CA" sz="2800" dirty="0" smtClean="0">
                <a:effectLst/>
              </a:rPr>
              <a:t>&gt; elements are used to specify each part/section of a table: table header, body and table footer.</a:t>
            </a:r>
          </a:p>
          <a:p>
            <a:pPr lvl="1"/>
            <a:r>
              <a:rPr lang="en-CA" sz="2400" dirty="0" smtClean="0">
                <a:solidFill>
                  <a:srgbClr val="0000CC"/>
                </a:solidFill>
                <a:effectLst>
                  <a:outerShdw blurRad="38100" dist="38100" dir="2700000" algn="tl">
                    <a:srgbClr val="000000">
                      <a:alpha val="43137"/>
                    </a:srgbClr>
                  </a:outerShdw>
                </a:effectLst>
              </a:rPr>
              <a:t>&lt;</a:t>
            </a:r>
            <a:r>
              <a:rPr lang="en-CA" sz="2400" dirty="0" err="1" smtClean="0">
                <a:solidFill>
                  <a:srgbClr val="0000CC"/>
                </a:solidFill>
                <a:effectLst>
                  <a:outerShdw blurRad="38100" dist="38100" dir="2700000" algn="tl">
                    <a:srgbClr val="000000">
                      <a:alpha val="43137"/>
                    </a:srgbClr>
                  </a:outerShdw>
                </a:effectLst>
              </a:rPr>
              <a:t>thead</a:t>
            </a:r>
            <a:r>
              <a:rPr lang="en-CA" sz="2400" dirty="0" smtClean="0">
                <a:solidFill>
                  <a:srgbClr val="0000CC"/>
                </a:solidFill>
                <a:effectLst>
                  <a:outerShdw blurRad="38100" dist="38100" dir="2700000" algn="tl">
                    <a:srgbClr val="000000">
                      <a:alpha val="43137"/>
                    </a:srgbClr>
                  </a:outerShdw>
                </a:effectLst>
              </a:rPr>
              <a:t>&gt; </a:t>
            </a:r>
            <a:r>
              <a:rPr lang="en-CA" sz="2400" dirty="0" smtClean="0"/>
              <a:t>- table head tags - group the first one or more rows of a table for formatting</a:t>
            </a:r>
          </a:p>
          <a:p>
            <a:pPr lvl="1"/>
            <a:endParaRPr lang="en-CA" sz="900" dirty="0" smtClean="0"/>
          </a:p>
          <a:p>
            <a:pPr lvl="1"/>
            <a:r>
              <a:rPr lang="en-CA" sz="2400" dirty="0" smtClean="0">
                <a:solidFill>
                  <a:srgbClr val="0000CC"/>
                </a:solidFill>
                <a:effectLst>
                  <a:outerShdw blurRad="38100" dist="38100" dir="2700000" algn="tl">
                    <a:srgbClr val="000000">
                      <a:alpha val="43137"/>
                    </a:srgbClr>
                  </a:outerShdw>
                </a:effectLst>
              </a:rPr>
              <a:t>&lt;</a:t>
            </a:r>
            <a:r>
              <a:rPr lang="en-CA" sz="2400" dirty="0" err="1" smtClean="0">
                <a:solidFill>
                  <a:srgbClr val="0000CC"/>
                </a:solidFill>
                <a:effectLst>
                  <a:outerShdw blurRad="38100" dist="38100" dir="2700000" algn="tl">
                    <a:srgbClr val="000000">
                      <a:alpha val="43137"/>
                    </a:srgbClr>
                  </a:outerShdw>
                </a:effectLst>
              </a:rPr>
              <a:t>tbody</a:t>
            </a:r>
            <a:r>
              <a:rPr lang="en-CA" sz="2400" dirty="0" smtClean="0">
                <a:solidFill>
                  <a:srgbClr val="0000CC"/>
                </a:solidFill>
                <a:effectLst>
                  <a:outerShdw blurRad="38100" dist="38100" dir="2700000" algn="tl">
                    <a:srgbClr val="000000">
                      <a:alpha val="43137"/>
                    </a:srgbClr>
                  </a:outerShdw>
                </a:effectLst>
              </a:rPr>
              <a:t>&gt; </a:t>
            </a:r>
            <a:r>
              <a:rPr lang="en-CA" sz="2400" dirty="0" smtClean="0"/>
              <a:t>- table body tags - group the middle rows of a table for formatting</a:t>
            </a:r>
          </a:p>
          <a:p>
            <a:pPr lvl="1"/>
            <a:endParaRPr lang="en-CA" sz="900" dirty="0" smtClean="0"/>
          </a:p>
          <a:p>
            <a:pPr lvl="1"/>
            <a:r>
              <a:rPr lang="en-CA" sz="2400" dirty="0" smtClean="0">
                <a:solidFill>
                  <a:srgbClr val="0000CC"/>
                </a:solidFill>
                <a:effectLst>
                  <a:outerShdw blurRad="38100" dist="38100" dir="2700000" algn="tl">
                    <a:srgbClr val="000000">
                      <a:alpha val="43137"/>
                    </a:srgbClr>
                  </a:outerShdw>
                </a:effectLst>
              </a:rPr>
              <a:t>&lt;</a:t>
            </a:r>
            <a:r>
              <a:rPr lang="en-CA" sz="2400" dirty="0" err="1" smtClean="0">
                <a:solidFill>
                  <a:srgbClr val="0000CC"/>
                </a:solidFill>
                <a:effectLst>
                  <a:outerShdw blurRad="38100" dist="38100" dir="2700000" algn="tl">
                    <a:srgbClr val="000000">
                      <a:alpha val="43137"/>
                    </a:srgbClr>
                  </a:outerShdw>
                </a:effectLst>
              </a:rPr>
              <a:t>tfoot</a:t>
            </a:r>
            <a:r>
              <a:rPr lang="en-CA" sz="2400" dirty="0" smtClean="0">
                <a:solidFill>
                  <a:srgbClr val="0000CC"/>
                </a:solidFill>
                <a:effectLst>
                  <a:outerShdw blurRad="38100" dist="38100" dir="2700000" algn="tl">
                    <a:srgbClr val="000000">
                      <a:alpha val="43137"/>
                    </a:srgbClr>
                  </a:outerShdw>
                </a:effectLst>
              </a:rPr>
              <a:t>&gt; </a:t>
            </a:r>
            <a:r>
              <a:rPr lang="en-CA" sz="2400" dirty="0" smtClean="0"/>
              <a:t>- table foot tags - group the last one or more rows of a table for formatting</a:t>
            </a:r>
          </a:p>
          <a:p>
            <a:pPr>
              <a:buFont typeface="Wingdings" panose="05000000000000000000" pitchFamily="2" charset="2"/>
              <a:buChar char="q"/>
            </a:pPr>
            <a:r>
              <a:rPr lang="en-CA" sz="2400" dirty="0">
                <a:hlinkClick r:id="rId2"/>
              </a:rPr>
              <a:t>tags-tables-sections.html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351708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HTML </a:t>
            </a:r>
            <a:r>
              <a:rPr lang="en-CA" sz="4000" dirty="0">
                <a:effectLst>
                  <a:outerShdw blurRad="38100" dist="38100" dir="2700000" algn="tl">
                    <a:srgbClr val="000000">
                      <a:alpha val="43137"/>
                    </a:srgbClr>
                  </a:outerShdw>
                </a:effectLst>
              </a:rPr>
              <a:t>I</a:t>
            </a:r>
            <a:r>
              <a:rPr lang="en-CA" sz="4000" dirty="0" smtClean="0">
                <a:effectLst>
                  <a:outerShdw blurRad="38100" dist="38100" dir="2700000" algn="tl">
                    <a:srgbClr val="000000">
                      <a:alpha val="43137"/>
                    </a:srgbClr>
                  </a:outerShdw>
                </a:effectLst>
              </a:rPr>
              <a:t>mage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CA" sz="2400" dirty="0">
                <a:effectLst/>
              </a:rPr>
              <a:t>The HTML </a:t>
            </a:r>
            <a:r>
              <a:rPr lang="en-CA" sz="2400" b="1" dirty="0">
                <a:solidFill>
                  <a:srgbClr val="990033"/>
                </a:solidFill>
                <a:effectLst>
                  <a:outerShdw blurRad="38100" dist="38100" dir="2700000" algn="tl">
                    <a:srgbClr val="000000">
                      <a:alpha val="43137"/>
                    </a:srgbClr>
                  </a:outerShdw>
                </a:effectLst>
              </a:rPr>
              <a:t>&lt;</a:t>
            </a:r>
            <a:r>
              <a:rPr lang="en-CA" sz="2400" b="1" dirty="0" err="1">
                <a:solidFill>
                  <a:srgbClr val="990033"/>
                </a:solidFill>
                <a:effectLst>
                  <a:outerShdw blurRad="38100" dist="38100" dir="2700000" algn="tl">
                    <a:srgbClr val="000000">
                      <a:alpha val="43137"/>
                    </a:srgbClr>
                  </a:outerShdw>
                </a:effectLst>
              </a:rPr>
              <a:t>img</a:t>
            </a:r>
            <a:r>
              <a:rPr lang="en-CA" sz="2400" b="1" dirty="0">
                <a:solidFill>
                  <a:srgbClr val="990033"/>
                </a:solidFill>
                <a:effectLst>
                  <a:outerShdw blurRad="38100" dist="38100" dir="2700000" algn="tl">
                    <a:srgbClr val="000000">
                      <a:alpha val="43137"/>
                    </a:srgbClr>
                  </a:outerShdw>
                </a:effectLst>
              </a:rPr>
              <a:t>&gt; </a:t>
            </a:r>
            <a:r>
              <a:rPr lang="en-CA" sz="2400" b="1" dirty="0" smtClean="0">
                <a:solidFill>
                  <a:srgbClr val="990033"/>
                </a:solidFill>
                <a:effectLst>
                  <a:outerShdw blurRad="38100" dist="38100" dir="2700000" algn="tl">
                    <a:srgbClr val="000000">
                      <a:alpha val="43137"/>
                    </a:srgbClr>
                  </a:outerShdw>
                </a:effectLst>
              </a:rPr>
              <a:t>tags</a:t>
            </a:r>
            <a:r>
              <a:rPr lang="en-CA" sz="2400" dirty="0">
                <a:effectLst/>
              </a:rPr>
              <a:t> </a:t>
            </a:r>
            <a:r>
              <a:rPr lang="en-CA" sz="2400" dirty="0" smtClean="0">
                <a:effectLst/>
              </a:rPr>
              <a:t>defines an </a:t>
            </a:r>
            <a:r>
              <a:rPr lang="en-CA" sz="2400" dirty="0">
                <a:effectLst/>
              </a:rPr>
              <a:t>image </a:t>
            </a:r>
            <a:r>
              <a:rPr lang="en-CA" sz="2400" dirty="0" smtClean="0">
                <a:effectLst/>
              </a:rPr>
              <a:t>in a HTML page.</a:t>
            </a:r>
          </a:p>
          <a:p>
            <a:pPr lvl="1" indent="-342900"/>
            <a:r>
              <a:rPr lang="en-CA" sz="2000" dirty="0">
                <a:effectLst/>
              </a:rPr>
              <a:t>e</a:t>
            </a:r>
            <a:r>
              <a:rPr lang="en-CA" sz="2000" dirty="0" smtClean="0">
                <a:effectLst/>
              </a:rPr>
              <a:t>.g. </a:t>
            </a:r>
          </a:p>
          <a:p>
            <a:pPr marL="457200" lvl="1" indent="0">
              <a:buNone/>
            </a:pPr>
            <a:r>
              <a:rPr lang="en-CA" sz="1800" dirty="0" smtClean="0">
                <a:effectLst/>
              </a:rPr>
              <a:t>&lt;</a:t>
            </a:r>
            <a:r>
              <a:rPr lang="en-CA" sz="1800" dirty="0" err="1" smtClean="0">
                <a:solidFill>
                  <a:srgbClr val="0000CC"/>
                </a:solidFill>
                <a:effectLst>
                  <a:outerShdw blurRad="38100" dist="38100" dir="2700000" algn="tl">
                    <a:srgbClr val="000000">
                      <a:alpha val="43137"/>
                    </a:srgbClr>
                  </a:outerShdw>
                </a:effectLst>
              </a:rPr>
              <a:t>img</a:t>
            </a:r>
            <a:r>
              <a:rPr lang="en-CA" sz="1800" dirty="0" smtClean="0">
                <a:effectLst/>
              </a:rPr>
              <a:t> </a:t>
            </a:r>
            <a:r>
              <a:rPr lang="en-CA" sz="1800" dirty="0" err="1" smtClean="0">
                <a:solidFill>
                  <a:srgbClr val="0000CC"/>
                </a:solidFill>
                <a:effectLst>
                  <a:outerShdw blurRad="38100" dist="38100" dir="2700000" algn="tl">
                    <a:srgbClr val="000000">
                      <a:alpha val="43137"/>
                    </a:srgbClr>
                  </a:outerShdw>
                </a:effectLst>
              </a:rPr>
              <a:t>src</a:t>
            </a:r>
            <a:r>
              <a:rPr lang="en-CA" sz="1800" dirty="0" smtClean="0">
                <a:effectLst/>
              </a:rPr>
              <a:t>="logo.png" </a:t>
            </a:r>
            <a:r>
              <a:rPr lang="en-CA" sz="1800" dirty="0" smtClean="0">
                <a:solidFill>
                  <a:srgbClr val="0000CC"/>
                </a:solidFill>
                <a:effectLst>
                  <a:outerShdw blurRad="38100" dist="38100" dir="2700000" algn="tl">
                    <a:srgbClr val="000000">
                      <a:alpha val="43137"/>
                    </a:srgbClr>
                  </a:outerShdw>
                </a:effectLst>
              </a:rPr>
              <a:t>alt</a:t>
            </a:r>
            <a:r>
              <a:rPr lang="en-CA" sz="1800" dirty="0" smtClean="0">
                <a:effectLst/>
              </a:rPr>
              <a:t>="Seneca College" width="195px" height="43px"&gt;</a:t>
            </a:r>
          </a:p>
          <a:p>
            <a:pPr>
              <a:buFont typeface="Wingdings" panose="05000000000000000000" pitchFamily="2" charset="2"/>
              <a:buChar char="Ø"/>
            </a:pPr>
            <a:r>
              <a:rPr lang="en-CA" sz="2400" dirty="0" smtClean="0">
                <a:effectLst/>
              </a:rPr>
              <a:t>The &lt;</a:t>
            </a:r>
            <a:r>
              <a:rPr lang="en-CA" sz="2400" dirty="0" err="1" smtClean="0">
                <a:effectLst/>
              </a:rPr>
              <a:t>img</a:t>
            </a:r>
            <a:r>
              <a:rPr lang="en-CA" sz="2400" dirty="0" smtClean="0">
                <a:effectLst/>
              </a:rPr>
              <a:t>&gt; tag has 2 </a:t>
            </a:r>
            <a:r>
              <a:rPr lang="en-CA" sz="2400" dirty="0" smtClean="0">
                <a:solidFill>
                  <a:srgbClr val="990033"/>
                </a:solidFill>
                <a:effectLst>
                  <a:outerShdw blurRad="38100" dist="38100" dir="2700000" algn="tl">
                    <a:srgbClr val="000000">
                      <a:alpha val="43137"/>
                    </a:srgbClr>
                  </a:outerShdw>
                </a:effectLst>
              </a:rPr>
              <a:t>required attributes</a:t>
            </a:r>
            <a:r>
              <a:rPr lang="en-CA" sz="2400" dirty="0" smtClean="0">
                <a:effectLst/>
              </a:rPr>
              <a:t>: </a:t>
            </a:r>
          </a:p>
          <a:p>
            <a:pPr lvl="1"/>
            <a:r>
              <a:rPr lang="en-CA" sz="2000" dirty="0" err="1">
                <a:solidFill>
                  <a:srgbClr val="FF0000"/>
                </a:solidFill>
                <a:effectLst>
                  <a:outerShdw blurRad="38100" dist="38100" dir="2700000" algn="tl">
                    <a:srgbClr val="000000">
                      <a:alpha val="43137"/>
                    </a:srgbClr>
                  </a:outerShdw>
                </a:effectLst>
              </a:rPr>
              <a:t>s</a:t>
            </a:r>
            <a:r>
              <a:rPr lang="en-CA" sz="2000" dirty="0" err="1" smtClean="0">
                <a:solidFill>
                  <a:srgbClr val="FF0000"/>
                </a:solidFill>
                <a:effectLst>
                  <a:outerShdw blurRad="38100" dist="38100" dir="2700000" algn="tl">
                    <a:srgbClr val="000000">
                      <a:alpha val="43137"/>
                    </a:srgbClr>
                  </a:outerShdw>
                </a:effectLst>
              </a:rPr>
              <a:t>rc</a:t>
            </a:r>
            <a:r>
              <a:rPr lang="en-CA" sz="2000" dirty="0" smtClean="0">
                <a:effectLst/>
              </a:rPr>
              <a:t>: </a:t>
            </a:r>
            <a:r>
              <a:rPr lang="en-CA" sz="2000" dirty="0" err="1" smtClean="0">
                <a:effectLst/>
              </a:rPr>
              <a:t>url</a:t>
            </a:r>
            <a:r>
              <a:rPr lang="en-CA" sz="2000" dirty="0" smtClean="0">
                <a:effectLst/>
              </a:rPr>
              <a:t> of the image</a:t>
            </a:r>
          </a:p>
          <a:p>
            <a:pPr lvl="1"/>
            <a:r>
              <a:rPr lang="en-CA" sz="2000" dirty="0">
                <a:solidFill>
                  <a:srgbClr val="0000CC"/>
                </a:solidFill>
                <a:effectLst/>
              </a:rPr>
              <a:t>a</a:t>
            </a:r>
            <a:r>
              <a:rPr lang="en-CA" sz="2000" dirty="0" smtClean="0">
                <a:solidFill>
                  <a:srgbClr val="0000CC"/>
                </a:solidFill>
                <a:effectLst/>
              </a:rPr>
              <a:t>lt: </a:t>
            </a:r>
            <a:r>
              <a:rPr lang="en-CA" sz="2000" dirty="0" smtClean="0">
                <a:effectLst/>
              </a:rPr>
              <a:t>alternate text for the image </a:t>
            </a:r>
          </a:p>
          <a:p>
            <a:pPr>
              <a:buFont typeface="Wingdings" panose="05000000000000000000" pitchFamily="2" charset="2"/>
              <a:buChar char="Ø"/>
            </a:pPr>
            <a:r>
              <a:rPr lang="en-CA" sz="2400" dirty="0" smtClean="0">
                <a:effectLst/>
              </a:rPr>
              <a:t>The </a:t>
            </a:r>
            <a:r>
              <a:rPr lang="en-CA" sz="2400" dirty="0" smtClean="0">
                <a:effectLst>
                  <a:outerShdw blurRad="38100" dist="38100" dir="2700000" algn="tl">
                    <a:srgbClr val="000000">
                      <a:alpha val="43137"/>
                    </a:srgbClr>
                  </a:outerShdw>
                </a:effectLst>
              </a:rPr>
              <a:t>width</a:t>
            </a:r>
            <a:r>
              <a:rPr lang="en-CA" sz="2400" dirty="0" smtClean="0">
                <a:effectLst/>
              </a:rPr>
              <a:t> and </a:t>
            </a:r>
            <a:r>
              <a:rPr lang="en-CA" sz="2400" dirty="0" smtClean="0">
                <a:effectLst>
                  <a:outerShdw blurRad="38100" dist="38100" dir="2700000" algn="tl">
                    <a:srgbClr val="000000">
                      <a:alpha val="43137"/>
                    </a:srgbClr>
                  </a:outerShdw>
                </a:effectLst>
              </a:rPr>
              <a:t>height</a:t>
            </a:r>
            <a:r>
              <a:rPr lang="en-CA" sz="2400" dirty="0" smtClean="0">
                <a:effectLst/>
              </a:rPr>
              <a:t> are supported by HTML5, but suggest to use CSS to define the size:</a:t>
            </a:r>
          </a:p>
          <a:p>
            <a:pPr lvl="1" indent="-342900"/>
            <a:r>
              <a:rPr lang="en-CA" sz="2000" dirty="0">
                <a:effectLst/>
              </a:rPr>
              <a:t>e.g. </a:t>
            </a:r>
            <a:endParaRPr lang="en-CA" sz="2000" dirty="0" smtClean="0">
              <a:effectLst/>
            </a:endParaRPr>
          </a:p>
          <a:p>
            <a:pPr marL="457200" lvl="1" indent="0">
              <a:buNone/>
            </a:pPr>
            <a:r>
              <a:rPr lang="en-CA" sz="1600" dirty="0" smtClean="0">
                <a:effectLst/>
              </a:rPr>
              <a:t>&lt;</a:t>
            </a:r>
            <a:r>
              <a:rPr lang="en-CA" sz="1600" dirty="0" err="1">
                <a:effectLst/>
              </a:rPr>
              <a:t>img</a:t>
            </a:r>
            <a:r>
              <a:rPr lang="en-CA" sz="1600" dirty="0">
                <a:effectLst/>
              </a:rPr>
              <a:t> </a:t>
            </a:r>
            <a:r>
              <a:rPr lang="en-CA" sz="1600" dirty="0" err="1">
                <a:effectLst/>
              </a:rPr>
              <a:t>src</a:t>
            </a:r>
            <a:r>
              <a:rPr lang="en-CA" sz="1600" dirty="0" smtClean="0">
                <a:effectLst/>
              </a:rPr>
              <a:t>="logo.png" </a:t>
            </a:r>
            <a:r>
              <a:rPr lang="en-CA" sz="1600" dirty="0">
                <a:effectLst/>
              </a:rPr>
              <a:t>alt</a:t>
            </a:r>
            <a:r>
              <a:rPr lang="en-CA" sz="1600" dirty="0" smtClean="0">
                <a:effectLst/>
              </a:rPr>
              <a:t>="Seneca College" </a:t>
            </a:r>
            <a:r>
              <a:rPr lang="en-CA" sz="1600" dirty="0" smtClean="0">
                <a:solidFill>
                  <a:srgbClr val="0000CC"/>
                </a:solidFill>
                <a:effectLst>
                  <a:outerShdw blurRad="38100" dist="38100" dir="2700000" algn="tl">
                    <a:srgbClr val="000000">
                      <a:alpha val="43137"/>
                    </a:srgbClr>
                  </a:outerShdw>
                </a:effectLst>
              </a:rPr>
              <a:t>style="width:195px;height:43px"</a:t>
            </a:r>
            <a:r>
              <a:rPr lang="en-CA" sz="1600" dirty="0" smtClean="0">
                <a:effectLst/>
              </a:rPr>
              <a:t>&gt;</a:t>
            </a:r>
            <a:endParaRPr lang="en-CA" sz="1600" dirty="0">
              <a:effectLst/>
              <a:hlinkClick r:id="rId2"/>
            </a:endParaRPr>
          </a:p>
          <a:p>
            <a:pPr>
              <a:buFont typeface="Wingdings" panose="05000000000000000000" pitchFamily="2" charset="2"/>
              <a:buChar char="q"/>
            </a:pPr>
            <a:r>
              <a:rPr lang="en-CA" sz="2400" dirty="0">
                <a:effectLst/>
                <a:hlinkClick r:id="rId2"/>
              </a:rPr>
              <a:t>image.html</a:t>
            </a:r>
            <a:endParaRPr lang="en-CA" sz="2400" dirty="0">
              <a:hlinkClick r:id="rId3"/>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dirty="0"/>
          </a:p>
        </p:txBody>
      </p:sp>
    </p:spTree>
    <p:extLst>
      <p:ext uri="{BB962C8B-B14F-4D97-AF65-F5344CB8AC3E}">
        <p14:creationId xmlns:p14="http://schemas.microsoft.com/office/powerpoint/2010/main" val="2129571203"/>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5637</TotalTime>
  <Words>4191</Words>
  <Application>Microsoft Office PowerPoint</Application>
  <PresentationFormat>On-screen Show (4:3)</PresentationFormat>
  <Paragraphs>638</Paragraphs>
  <Slides>59</Slides>
  <Notes>10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Compass</vt:lpstr>
      <vt:lpstr>INT222 - Internet Fundamentals</vt:lpstr>
      <vt:lpstr>Agenda</vt:lpstr>
      <vt:lpstr>HTML Table</vt:lpstr>
      <vt:lpstr>Table Structure</vt:lpstr>
      <vt:lpstr>Table Attributes - border</vt:lpstr>
      <vt:lpstr>Table Attributes – rowspan</vt:lpstr>
      <vt:lpstr>Table Attributes – colspan</vt:lpstr>
      <vt:lpstr>Table with thead, tbody and tfoot tags</vt:lpstr>
      <vt:lpstr>HTML Image</vt:lpstr>
      <vt:lpstr>Image Link and Image Map</vt:lpstr>
      <vt:lpstr>Image Map Example</vt:lpstr>
      <vt:lpstr>HTML5 - &lt;figure&gt; and &lt;figcaption&gt; tags</vt:lpstr>
      <vt:lpstr>&lt;audio&gt; and &lt;video&gt; tags</vt:lpstr>
      <vt:lpstr>HTML5 &lt;audio&gt; Tags</vt:lpstr>
      <vt:lpstr>Attributes of &lt;audio&gt; Element</vt:lpstr>
      <vt:lpstr>The &lt;source&gt; element</vt:lpstr>
      <vt:lpstr>HTML5 video Tags</vt:lpstr>
      <vt:lpstr>Attributes of &lt;video&gt; Element</vt:lpstr>
      <vt:lpstr>About Audio/Video Formats</vt:lpstr>
      <vt:lpstr>Introduction to CSS</vt:lpstr>
      <vt:lpstr>Introduction to CSS</vt:lpstr>
      <vt:lpstr>Advantages</vt:lpstr>
      <vt:lpstr>Where to place it</vt:lpstr>
      <vt:lpstr>Implementing CSS in HTML</vt:lpstr>
      <vt:lpstr>Implementing CSS in HTML</vt:lpstr>
      <vt:lpstr>CSS – Multiple Style Sheets</vt:lpstr>
      <vt:lpstr>CSS Cross-browser Consistency</vt:lpstr>
      <vt:lpstr>CSS Syntax / Structure</vt:lpstr>
      <vt:lpstr>CSS Syntax / Structure</vt:lpstr>
      <vt:lpstr>CSS Syntax / Structure</vt:lpstr>
      <vt:lpstr>CSS Example</vt:lpstr>
      <vt:lpstr>Basic CSS Selectors</vt:lpstr>
      <vt:lpstr>Tag Selectors</vt:lpstr>
      <vt:lpstr>Class Selectors</vt:lpstr>
      <vt:lpstr>Class Selectors</vt:lpstr>
      <vt:lpstr>Id Selectors</vt:lpstr>
      <vt:lpstr>Contextual Selectors</vt:lpstr>
      <vt:lpstr>Grouping Selectors</vt:lpstr>
      <vt:lpstr>CSS how to - div</vt:lpstr>
      <vt:lpstr>Tips of Using tag div</vt:lpstr>
      <vt:lpstr>CSS how to - span</vt:lpstr>
      <vt:lpstr>Units used in CSS</vt:lpstr>
      <vt:lpstr>Units used in CSS</vt:lpstr>
      <vt:lpstr>Units used in CSS</vt:lpstr>
      <vt:lpstr>Units used in CSS</vt:lpstr>
      <vt:lpstr>Units used in CSS</vt:lpstr>
      <vt:lpstr>Web colors</vt:lpstr>
      <vt:lpstr>Color Examples</vt:lpstr>
      <vt:lpstr>Web safe colors</vt:lpstr>
      <vt:lpstr>Web smart colors</vt:lpstr>
      <vt:lpstr>CSS Properties and Values</vt:lpstr>
      <vt:lpstr>background - Properties</vt:lpstr>
      <vt:lpstr>CSS3 Backgrounds</vt:lpstr>
      <vt:lpstr>CSS3 Backgrounds</vt:lpstr>
      <vt:lpstr>CSS3 Background</vt:lpstr>
      <vt:lpstr>CSS3 Background</vt:lpstr>
      <vt:lpstr>Support Browsers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266</cp:revision>
  <cp:lastPrinted>2001-07-23T19:37:02Z</cp:lastPrinted>
  <dcterms:created xsi:type="dcterms:W3CDTF">2001-03-26T00:24:34Z</dcterms:created>
  <dcterms:modified xsi:type="dcterms:W3CDTF">2015-06-09T06:33:21Z</dcterms:modified>
</cp:coreProperties>
</file>