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36"/>
  </p:notesMasterIdLst>
  <p:handoutMasterIdLst>
    <p:handoutMasterId r:id="rId37"/>
  </p:handoutMasterIdLst>
  <p:sldIdLst>
    <p:sldId id="266" r:id="rId2"/>
    <p:sldId id="271" r:id="rId3"/>
    <p:sldId id="318" r:id="rId4"/>
    <p:sldId id="306" r:id="rId5"/>
    <p:sldId id="307" r:id="rId6"/>
    <p:sldId id="308" r:id="rId7"/>
    <p:sldId id="309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279" r:id="rId16"/>
    <p:sldId id="280" r:id="rId17"/>
    <p:sldId id="281" r:id="rId18"/>
    <p:sldId id="282" r:id="rId19"/>
    <p:sldId id="305" r:id="rId20"/>
    <p:sldId id="288" r:id="rId21"/>
    <p:sldId id="296" r:id="rId22"/>
    <p:sldId id="283" r:id="rId23"/>
    <p:sldId id="284" r:id="rId24"/>
    <p:sldId id="298" r:id="rId25"/>
    <p:sldId id="285" r:id="rId26"/>
    <p:sldId id="286" r:id="rId27"/>
    <p:sldId id="294" r:id="rId28"/>
    <p:sldId id="287" r:id="rId29"/>
    <p:sldId id="301" r:id="rId30"/>
    <p:sldId id="302" r:id="rId31"/>
    <p:sldId id="303" r:id="rId32"/>
    <p:sldId id="304" r:id="rId33"/>
    <p:sldId id="293" r:id="rId34"/>
    <p:sldId id="277" r:id="rId35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77" autoAdjust="0"/>
    <p:restoredTop sz="94660"/>
  </p:normalViewPr>
  <p:slideViewPr>
    <p:cSldViewPr>
      <p:cViewPr>
        <p:scale>
          <a:sx n="60" d="100"/>
          <a:sy n="60" d="100"/>
        </p:scale>
        <p:origin x="-1061" y="-6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Css</a:t>
            </a:r>
            <a:r>
              <a:rPr lang="en-CA" dirty="0" smtClean="0"/>
              <a:t> for html and body as</a:t>
            </a:r>
            <a:r>
              <a:rPr lang="en-CA" baseline="0" dirty="0" smtClean="0"/>
              <a:t> selectors.</a:t>
            </a:r>
          </a:p>
          <a:p>
            <a:r>
              <a:rPr lang="en-CA" baseline="0" dirty="0" smtClean="0"/>
              <a:t>-&gt; use body for page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{Margin: auto;} can be used</a:t>
            </a:r>
            <a:r>
              <a:rPr lang="en-CA" baseline="0" dirty="0" smtClean="0"/>
              <a:t> to </a:t>
            </a:r>
            <a:r>
              <a:rPr lang="en-CA" baseline="0" dirty="0" err="1" smtClean="0"/>
              <a:t>centerlize</a:t>
            </a:r>
            <a:r>
              <a:rPr lang="en-CA" baseline="0" dirty="0" smtClean="0"/>
              <a:t> the box.</a:t>
            </a:r>
          </a:p>
          <a:p>
            <a:r>
              <a:rPr lang="en-CA" dirty="0" smtClean="0"/>
              <a:t>To </a:t>
            </a:r>
            <a:r>
              <a:rPr lang="en-CA" dirty="0" err="1" smtClean="0"/>
              <a:t>centerlize</a:t>
            </a:r>
            <a:r>
              <a:rPr lang="en-CA" dirty="0" smtClean="0"/>
              <a:t> text</a:t>
            </a:r>
            <a:r>
              <a:rPr lang="en-CA" baseline="0" dirty="0" smtClean="0"/>
              <a:t> such heading, use {text-align: center;}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 smtClean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 smtClean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lecture5/introCSS/text.html" TargetMode="External"/><Relationship Id="rId2" Type="http://schemas.openxmlformats.org/officeDocument/2006/relationships/hyperlink" Target="https://scs.senecac.on.ca/~wei.song/int222/code/lecture5/introCSS/font_2.html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lecture5/introCSS/text_css3.html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lecture5/introCSS/text_css3.html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s.senecac.on.ca/~wei.song/int222/code/css-properties/box-model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css-properties/box-margin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s.senecac.on.ca/~wei.song/int222/code/lecture6/box-margin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sitepoint.com/web-foundations/collapsing-margin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border-width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css-properties/border-shor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border-style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border-color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border-short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box-padding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boxShadow_roundedCorner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lecture5/introCSS/css-group-tags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boxShadow_roundedCorners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css-properties/css-ball.html" TargetMode="External"/><Relationship Id="rId2" Type="http://schemas.openxmlformats.org/officeDocument/2006/relationships/hyperlink" Target="http://www.cssmatic.com/box-shadow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ox_model" TargetMode="External"/><Relationship Id="rId2" Type="http://schemas.openxmlformats.org/officeDocument/2006/relationships/hyperlink" Target="http://reference.sitepoint.com/cs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eference.sitepoint.com/css/selectorref" TargetMode="External"/><Relationship Id="rId4" Type="http://schemas.openxmlformats.org/officeDocument/2006/relationships/hyperlink" Target="http://reference.sitepoint.com/css/propertyref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lecture5/introCSS/font.html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23528" y="1768475"/>
            <a:ext cx="8496944" cy="1300485"/>
          </a:xfrm>
        </p:spPr>
        <p:txBody>
          <a:bodyPr/>
          <a:lstStyle/>
          <a:p>
            <a:pPr eaLnBrk="1" hangingPunct="1">
              <a:defRPr/>
            </a:pPr>
            <a:r>
              <a:rPr lang="en-CA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INT222 - Internet </a:t>
            </a:r>
            <a:r>
              <a:rPr lang="en-CA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Fundamentals</a:t>
            </a:r>
            <a:endParaRPr lang="en-CA" altLang="en-US" sz="4400" dirty="0" smtClean="0">
              <a:solidFill>
                <a:schemeClr val="tx1"/>
              </a:solidFill>
              <a:latin typeface="Tahoma (Headings)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6: More on CSS</a:t>
            </a:r>
            <a:endParaRPr lang="en-CA" altLang="en-U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 idx="4294967295"/>
          </p:nvPr>
        </p:nvSpPr>
        <p:spPr>
          <a:xfrm>
            <a:off x="685800" y="152400"/>
            <a:ext cx="6870700" cy="1116013"/>
          </a:xfrm>
        </p:spPr>
        <p:txBody>
          <a:bodyPr/>
          <a:lstStyle/>
          <a:p>
            <a:r>
              <a:rPr lang="en-US" altLang="en-US" sz="3200" dirty="0" smtClean="0"/>
              <a:t>Font-size: Property values</a:t>
            </a:r>
          </a:p>
        </p:txBody>
      </p:sp>
      <p:sp>
        <p:nvSpPr>
          <p:cNvPr id="78851" name="Slide Number Placeholder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376D2DB3-F193-43D2-8C35-5D69574B761A}" type="slidenum">
              <a:rPr lang="en-CA" altLang="en-US" sz="1400"/>
              <a:pPr algn="r" eaLnBrk="1" hangingPunct="1"/>
              <a:t>10</a:t>
            </a:fld>
            <a:endParaRPr lang="en-CA" altLang="en-US" sz="1400"/>
          </a:p>
        </p:txBody>
      </p:sp>
      <p:pic>
        <p:nvPicPr>
          <p:cNvPr id="788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271455"/>
            <a:ext cx="7993063" cy="486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8308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 idx="4294967295"/>
          </p:nvPr>
        </p:nvSpPr>
        <p:spPr>
          <a:xfrm>
            <a:off x="251520" y="152400"/>
            <a:ext cx="8712968" cy="973138"/>
          </a:xfrm>
        </p:spPr>
        <p:txBody>
          <a:bodyPr/>
          <a:lstStyle/>
          <a:p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Formatting Text: other text properties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4294967295"/>
          </p:nvPr>
        </p:nvSpPr>
        <p:spPr>
          <a:xfrm>
            <a:off x="395535" y="1700808"/>
            <a:ext cx="7992889" cy="36004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 smtClean="0"/>
              <a:t>{ </a:t>
            </a:r>
            <a:r>
              <a:rPr lang="en-US" altLang="en-US" sz="2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font-weight</a:t>
            </a:r>
            <a:r>
              <a:rPr lang="en-US" altLang="en-US" sz="2000" dirty="0" smtClean="0"/>
              <a:t>: bold; }  or “lighter”, “normal”, “bolder”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 smtClean="0"/>
              <a:t>{ font-weight:700 ; }  or 100, 200, 300, 400(normal), 500,600, 700 (bold), 800, 900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 smtClean="0"/>
              <a:t>{ </a:t>
            </a:r>
            <a:r>
              <a:rPr lang="en-US" altLang="en-US" sz="2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font-style</a:t>
            </a:r>
            <a:r>
              <a:rPr lang="en-US" altLang="en-US" sz="2000" dirty="0" smtClean="0"/>
              <a:t>: italic; }  or “normal”, “oblique”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 smtClean="0"/>
              <a:t>{ </a:t>
            </a:r>
            <a:r>
              <a:rPr lang="en-US" altLang="en-US" sz="2000" dirty="0" smtClean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US" altLang="en-US" sz="2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-align</a:t>
            </a:r>
            <a:r>
              <a:rPr lang="en-US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en-US" sz="2000" dirty="0" smtClean="0"/>
              <a:t>center; }  or “left” (normal), “right”, “justify”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 smtClean="0"/>
              <a:t>{ </a:t>
            </a:r>
            <a:r>
              <a:rPr lang="en-US" altLang="en-US" sz="2000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US" altLang="en-US" sz="2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-indent: </a:t>
            </a:r>
            <a:r>
              <a:rPr lang="en-US" altLang="en-US" sz="2000" dirty="0" smtClean="0"/>
              <a:t>4em; } first-line indent, can use %, </a:t>
            </a:r>
            <a:r>
              <a:rPr lang="en-US" altLang="en-US" sz="2000" dirty="0" err="1" smtClean="0"/>
              <a:t>pt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px</a:t>
            </a:r>
            <a:endParaRPr lang="en-US" alt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 smtClean="0"/>
              <a:t>{ </a:t>
            </a:r>
            <a:r>
              <a:rPr lang="en-US" altLang="en-US" sz="2000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US" altLang="en-US" sz="2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-indent</a:t>
            </a:r>
            <a:r>
              <a:rPr lang="en-US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en-US" sz="2000" dirty="0" smtClean="0"/>
              <a:t>-4em; }  hanging indent</a:t>
            </a:r>
          </a:p>
        </p:txBody>
      </p:sp>
      <p:sp>
        <p:nvSpPr>
          <p:cNvPr id="83972" name="Slide Number Placeholder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02EAAA4B-F53F-445C-B568-C1C388A6F32C}" type="slidenum">
              <a:rPr lang="en-CA" altLang="en-US" sz="1400"/>
              <a:pPr algn="r" eaLnBrk="1" hangingPunct="1"/>
              <a:t>11</a:t>
            </a:fld>
            <a:endParaRPr lang="en-CA" altLang="en-US" sz="1400"/>
          </a:p>
        </p:txBody>
      </p:sp>
    </p:spTree>
    <p:extLst>
      <p:ext uri="{BB962C8B-B14F-4D97-AF65-F5344CB8AC3E}">
        <p14:creationId xmlns:p14="http://schemas.microsoft.com/office/powerpoint/2010/main" val="4053231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 idx="4294967295"/>
          </p:nvPr>
        </p:nvSpPr>
        <p:spPr>
          <a:xfrm>
            <a:off x="685800" y="152400"/>
            <a:ext cx="6765925" cy="1116013"/>
          </a:xfrm>
        </p:spPr>
        <p:txBody>
          <a:bodyPr/>
          <a:lstStyle/>
          <a:p>
            <a:r>
              <a:rPr lang="en-US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Formatting Text</a:t>
            </a:r>
            <a:br>
              <a:rPr lang="en-US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text properties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4294967295"/>
          </p:nvPr>
        </p:nvSpPr>
        <p:spPr>
          <a:xfrm>
            <a:off x="467544" y="1484784"/>
            <a:ext cx="8047385" cy="3689028"/>
          </a:xfrm>
        </p:spPr>
        <p:txBody>
          <a:bodyPr/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en-US" sz="2200" dirty="0" smtClean="0"/>
              <a:t>{ </a:t>
            </a:r>
            <a:r>
              <a:rPr lang="en-US" altLang="en-US" sz="2400" dirty="0" smtClean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US" alt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-decoration</a:t>
            </a:r>
            <a:r>
              <a:rPr lang="en-US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en-US" sz="2200" dirty="0" smtClean="0"/>
              <a:t>underline; } or “</a:t>
            </a:r>
            <a:r>
              <a:rPr lang="en-US" altLang="en-US" sz="2200" dirty="0" err="1" smtClean="0"/>
              <a:t>overline</a:t>
            </a:r>
            <a:r>
              <a:rPr lang="en-US" altLang="en-US" sz="2200" dirty="0" smtClean="0"/>
              <a:t>”, “line-through”, “blink”, “none”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en-US" sz="2200" dirty="0" smtClean="0"/>
              <a:t>{ </a:t>
            </a:r>
            <a:r>
              <a:rPr lang="en-US" altLang="en-US" sz="2400" dirty="0" smtClean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US" alt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-transform</a:t>
            </a:r>
            <a:r>
              <a:rPr lang="en-US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altLang="en-US" sz="2200" dirty="0" smtClean="0"/>
              <a:t> capitalize; } or “uppercase”, “lowercase”, “none” 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en-US" sz="2200" dirty="0" smtClean="0"/>
              <a:t>{ </a:t>
            </a:r>
            <a:r>
              <a:rPr lang="en-US" alt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font-variant</a:t>
            </a:r>
            <a:r>
              <a:rPr lang="en-US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en-US" sz="2200" dirty="0" smtClean="0"/>
              <a:t>small-caps; } or “normal”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Shorthand:</a:t>
            </a:r>
          </a:p>
          <a:p>
            <a:pPr marL="400050" lvl="1" indent="0">
              <a:lnSpc>
                <a:spcPct val="125000"/>
              </a:lnSpc>
              <a:buFontTx/>
              <a:buNone/>
            </a:pPr>
            <a:r>
              <a:rPr lang="en-US" altLang="en-US" sz="1600" dirty="0" smtClean="0"/>
              <a:t>h2 {</a:t>
            </a:r>
            <a:r>
              <a:rPr lang="en-US" altLang="en-US" sz="1600" b="1" dirty="0" smtClean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font: </a:t>
            </a:r>
            <a:r>
              <a:rPr lang="en-US" altLang="en-US" sz="1600" dirty="0" smtClean="0"/>
              <a:t>italic small-caps bolder "</a:t>
            </a:r>
            <a:r>
              <a:rPr lang="en-US" altLang="en-US" sz="1600" dirty="0" err="1" smtClean="0"/>
              <a:t>Lucida","Arial</a:t>
            </a:r>
            <a:r>
              <a:rPr lang="en-US" altLang="en-US" sz="1600" dirty="0" smtClean="0"/>
              <a:t>"; </a:t>
            </a:r>
            <a:r>
              <a:rPr lang="en-US" altLang="en-US" sz="1600" dirty="0" err="1" smtClean="0"/>
              <a:t>text-decoration:underline</a:t>
            </a:r>
            <a:r>
              <a:rPr lang="en-US" altLang="en-US" sz="1600" dirty="0" smtClean="0"/>
              <a:t>; </a:t>
            </a:r>
            <a:r>
              <a:rPr lang="en-US" altLang="en-US" sz="1600" dirty="0" err="1" smtClean="0"/>
              <a:t>text-align:right</a:t>
            </a:r>
            <a:r>
              <a:rPr lang="en-US" altLang="en-US" sz="1600" dirty="0" smtClean="0"/>
              <a:t>; </a:t>
            </a:r>
            <a:r>
              <a:rPr lang="en-US" altLang="en-US" sz="1600" dirty="0" err="1" smtClean="0"/>
              <a:t>color:red</a:t>
            </a:r>
            <a:r>
              <a:rPr lang="en-US" altLang="en-US" sz="1600" dirty="0" smtClean="0"/>
              <a:t>; </a:t>
            </a:r>
            <a:r>
              <a:rPr lang="en-US" altLang="en-US" sz="1600" dirty="0" err="1" smtClean="0"/>
              <a:t>background-color:silver</a:t>
            </a:r>
            <a:r>
              <a:rPr lang="en-US" altLang="en-US" sz="1600" dirty="0" smtClean="0"/>
              <a:t>;} </a:t>
            </a:r>
          </a:p>
        </p:txBody>
      </p:sp>
      <p:sp>
        <p:nvSpPr>
          <p:cNvPr id="84996" name="Slide Number Placeholder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FA1FB4C8-CB49-465E-B5DE-DB8B9D62AD4E}" type="slidenum">
              <a:rPr lang="en-CA" altLang="en-US" sz="1400"/>
              <a:pPr algn="r" eaLnBrk="1" hangingPunct="1"/>
              <a:t>12</a:t>
            </a:fld>
            <a:endParaRPr lang="en-CA" altLang="en-US" sz="1400"/>
          </a:p>
        </p:txBody>
      </p:sp>
      <p:sp>
        <p:nvSpPr>
          <p:cNvPr id="84997" name="TextBox 4"/>
          <p:cNvSpPr txBox="1">
            <a:spLocks noChangeArrowheads="1"/>
          </p:cNvSpPr>
          <p:nvPr/>
        </p:nvSpPr>
        <p:spPr bwMode="auto">
          <a:xfrm>
            <a:off x="681335" y="5625212"/>
            <a:ext cx="35057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>
                <a:latin typeface="+mn-lt"/>
                <a:hlinkClick r:id="rId2"/>
              </a:rPr>
              <a:t>font-2.html</a:t>
            </a:r>
            <a:r>
              <a:rPr lang="en-US" altLang="en-US" sz="2000" dirty="0">
                <a:latin typeface="+mn-lt"/>
              </a:rPr>
              <a:t>,       </a:t>
            </a:r>
            <a:r>
              <a:rPr lang="en-US" altLang="en-US" sz="2000" dirty="0">
                <a:latin typeface="+mn-lt"/>
                <a:hlinkClick r:id="rId3"/>
              </a:rPr>
              <a:t>text.html</a:t>
            </a:r>
            <a:endParaRPr lang="en-US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4127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 idx="4294967295"/>
          </p:nvPr>
        </p:nvSpPr>
        <p:spPr>
          <a:xfrm>
            <a:off x="685800" y="152400"/>
            <a:ext cx="6870700" cy="755650"/>
          </a:xfrm>
        </p:spPr>
        <p:txBody>
          <a:bodyPr/>
          <a:lstStyle/>
          <a:p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CSS3 Text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3568" y="987673"/>
            <a:ext cx="7696200" cy="44640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/>
              <a:t>Text shadow: </a:t>
            </a:r>
          </a:p>
          <a:p>
            <a:pPr lvl="1"/>
            <a:r>
              <a:rPr lang="en-CA" altLang="en-US" dirty="0" smtClean="0">
                <a:effectLst/>
              </a:rPr>
              <a:t>Specify </a:t>
            </a:r>
            <a:r>
              <a:rPr lang="en-CA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horizontal</a:t>
            </a:r>
            <a:r>
              <a:rPr lang="en-CA" altLang="en-US" dirty="0" smtClean="0">
                <a:effectLst/>
              </a:rPr>
              <a:t> shadow, the 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vertical</a:t>
            </a:r>
            <a:r>
              <a:rPr lang="en-CA" altLang="en-US" dirty="0" smtClean="0">
                <a:effectLst/>
              </a:rPr>
              <a:t> shadow, the 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blur</a:t>
            </a:r>
            <a:r>
              <a:rPr lang="en-CA" altLang="en-US" dirty="0" smtClean="0">
                <a:effectLst/>
              </a:rPr>
              <a:t> distance, and the 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  <a:r>
              <a:rPr lang="en-CA" altLang="en-US" dirty="0" smtClean="0">
                <a:effectLst/>
              </a:rPr>
              <a:t> of the shadow.</a:t>
            </a:r>
          </a:p>
          <a:p>
            <a:pPr lvl="1"/>
            <a:endParaRPr lang="en-CA" altLang="en-US" dirty="0" smtClean="0"/>
          </a:p>
          <a:p>
            <a:pPr lvl="1">
              <a:buFontTx/>
              <a:buNone/>
            </a:pPr>
            <a:r>
              <a:rPr lang="en-CA" altLang="en-US" sz="2400" dirty="0" smtClean="0"/>
              <a:t>h1</a:t>
            </a:r>
            <a:br>
              <a:rPr lang="en-CA" altLang="en-US" sz="2400" dirty="0" smtClean="0"/>
            </a:br>
            <a:r>
              <a:rPr lang="en-CA" altLang="en-US" sz="2400" dirty="0" smtClean="0"/>
              <a:t>{</a:t>
            </a:r>
            <a:br>
              <a:rPr lang="en-CA" altLang="en-US" sz="2400" dirty="0" smtClean="0"/>
            </a:br>
            <a:r>
              <a:rPr lang="en-CA" altLang="en-US" sz="2400" dirty="0" smtClean="0"/>
              <a:t>   </a:t>
            </a:r>
            <a:r>
              <a:rPr lang="en-CA" alt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text-shadow: 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5px </a:t>
            </a:r>
            <a:r>
              <a:rPr lang="en-CA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5px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5px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red</a:t>
            </a:r>
            <a:r>
              <a:rPr lang="en-CA" altLang="en-US" sz="2400" dirty="0" smtClean="0"/>
              <a:t>;</a:t>
            </a:r>
            <a:br>
              <a:rPr lang="en-CA" altLang="en-US" sz="2400" dirty="0" smtClean="0"/>
            </a:br>
            <a:r>
              <a:rPr lang="en-CA" altLang="en-US" sz="2400" dirty="0" smtClean="0"/>
              <a:t>} </a:t>
            </a:r>
            <a:endParaRPr lang="en-US" altLang="en-US" sz="2400" dirty="0" smtClean="0"/>
          </a:p>
        </p:txBody>
      </p:sp>
      <p:sp>
        <p:nvSpPr>
          <p:cNvPr id="86020" name="Slide Number Placeholder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9010E10E-C158-44E2-B2C0-7AFF105848E1}" type="slidenum">
              <a:rPr lang="en-CA" altLang="en-US" sz="1400"/>
              <a:pPr algn="r" eaLnBrk="1" hangingPunct="1"/>
              <a:t>13</a:t>
            </a:fld>
            <a:endParaRPr lang="en-CA" alt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755576" y="5268416"/>
            <a:ext cx="30103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en-US" sz="2400" dirty="0">
                <a:hlinkClick r:id="rId2"/>
              </a:rPr>
              <a:t>text_css3.html</a:t>
            </a:r>
            <a:endParaRPr lang="en-US" altLang="en-US" sz="24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9015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CSS3 Text Effect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487579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CSS3 </a:t>
            </a:r>
            <a:r>
              <a:rPr lang="en-US" alt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 wrapping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If a word is too long to fit within an area, it expands outside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In Css3, the word-wrap property allows to force the text to wrap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Even if it means splitting it in the middle of a word.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E.g.</a:t>
            </a:r>
          </a:p>
          <a:p>
            <a:pPr marL="457200" lvl="1" indent="0">
              <a:buNone/>
            </a:pPr>
            <a:r>
              <a:rPr lang="en-US" alt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P.wrap</a:t>
            </a:r>
            <a:r>
              <a:rPr lang="en-US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 </a:t>
            </a:r>
            <a:r>
              <a:rPr lang="en-US" altLang="en-US" sz="2000" dirty="0" smtClean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word-wrap: break-word</a:t>
            </a:r>
            <a:r>
              <a:rPr lang="en-US" altLang="en-US" sz="2000" dirty="0" smtClean="0"/>
              <a:t>; }</a:t>
            </a:r>
          </a:p>
        </p:txBody>
      </p:sp>
      <p:sp>
        <p:nvSpPr>
          <p:cNvPr id="87044" name="Slide Number Placeholder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DD8572AC-7078-4DE5-B85F-A1804B4C4ABA}" type="slidenum">
              <a:rPr lang="en-CA" altLang="en-US" sz="1400"/>
              <a:pPr algn="r" eaLnBrk="1" hangingPunct="1"/>
              <a:t>14</a:t>
            </a:fld>
            <a:endParaRPr lang="en-CA" alt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551756" y="5274710"/>
            <a:ext cx="30243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4" indent="-342900">
              <a:buFont typeface="Wingdings" panose="05000000000000000000" pitchFamily="2" charset="2"/>
              <a:buChar char="q"/>
            </a:pPr>
            <a:r>
              <a:rPr lang="en-US" altLang="en-US" sz="2400" dirty="0">
                <a:hlinkClick r:id="rId2"/>
              </a:rPr>
              <a:t>text_css3.html</a:t>
            </a:r>
            <a:endParaRPr lang="en-US" alt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5182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CSS Box model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64694"/>
            <a:ext cx="8229600" cy="2636106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All elements can be considered to be box.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box model is the specification that defines how a box and its attributes relate to each other.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box is made up of four distinct parts, from the outside one to the inside one: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  <a:r>
              <a:rPr lang="en-US" dirty="0" smtClean="0"/>
              <a:t>, and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r>
              <a:rPr lang="en-US" b="1" dirty="0" smtClean="0"/>
              <a:t>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3251" name="Picture 3" descr="C:\Users\HP\Desktop\tmp\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409700"/>
            <a:ext cx="5352256" cy="2354993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10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CSS Box model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14" name="AutoShape 2" descr="CSS box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6" name="AutoShape 4" descr="CSS box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17" name="Picture 5" descr="C:\Users\HP\Desktop\tmp\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447800"/>
            <a:ext cx="7924800" cy="410408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9592" y="5949280"/>
            <a:ext cx="2234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000" dirty="0">
                <a:hlinkClick r:id="rId4"/>
              </a:rPr>
              <a:t>box-model.html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956875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Properties for Box Model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CSS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CSS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CSS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CSS Shortcut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34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040160"/>
          </a:xfrm>
        </p:spPr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margin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6021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CSS Margins define the white space around an HTML element's border. See the "Box model".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hlinkClick r:id="rId3"/>
              </a:rPr>
              <a:t>box-margin.html</a:t>
            </a:r>
            <a:endParaRPr lang="en-US" sz="2400" dirty="0">
              <a:hlinkClick r:id="rId4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555106"/>
              </p:ext>
            </p:extLst>
          </p:nvPr>
        </p:nvGraphicFramePr>
        <p:xfrm>
          <a:off x="899592" y="2420888"/>
          <a:ext cx="7391400" cy="3147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640"/>
                <a:gridCol w="5097760"/>
              </a:tblGrid>
              <a:tr h="4943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margin</a:t>
                      </a:r>
                    </a:p>
                  </a:txBody>
                  <a:tcPr anchor="ctr"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Applies to all sides</a:t>
                      </a:r>
                    </a:p>
                  </a:txBody>
                  <a:tcPr anchor="ctr">
                    <a:solidFill>
                      <a:srgbClr val="0070C0">
                        <a:alpha val="50000"/>
                      </a:srgbClr>
                    </a:solidFill>
                  </a:tcPr>
                </a:tc>
              </a:tr>
              <a:tr h="607748">
                <a:tc>
                  <a:txBody>
                    <a:bodyPr/>
                    <a:lstStyle/>
                    <a:p>
                      <a:r>
                        <a:rPr lang="en-US" dirty="0"/>
                        <a:t>margin</a:t>
                      </a:r>
                      <a:r>
                        <a:rPr lang="en-US" dirty="0" smtClean="0"/>
                        <a:t>: 6px</a:t>
                      </a:r>
                      <a:r>
                        <a:rPr lang="en-US" dirty="0"/>
                        <a:t>; /* this </a:t>
                      </a:r>
                      <a:r>
                        <a:rPr lang="en-US" dirty="0" smtClean="0"/>
                        <a:t>is a shortcut </a:t>
                      </a:r>
                      <a:r>
                        <a:rPr lang="en-US" dirty="0"/>
                        <a:t>*/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Applies a margin to all sides of an element</a:t>
                      </a:r>
                    </a:p>
                  </a:txBody>
                  <a:tcPr anchor="ctr"/>
                </a:tc>
              </a:tr>
              <a:tr h="494397">
                <a:tc>
                  <a:txBody>
                    <a:bodyPr/>
                    <a:lstStyle/>
                    <a:p>
                      <a:r>
                        <a:rPr lang="en-US" dirty="0"/>
                        <a:t>margin-top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a margin to the top of an element</a:t>
                      </a:r>
                    </a:p>
                  </a:txBody>
                  <a:tcPr anchor="ctr"/>
                </a:tc>
              </a:tr>
              <a:tr h="494397">
                <a:tc>
                  <a:txBody>
                    <a:bodyPr/>
                    <a:lstStyle/>
                    <a:p>
                      <a:r>
                        <a:rPr lang="en-US"/>
                        <a:t>margin-right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Applies a margin to the right of an element</a:t>
                      </a:r>
                    </a:p>
                  </a:txBody>
                  <a:tcPr anchor="ctr"/>
                </a:tc>
              </a:tr>
              <a:tr h="658119">
                <a:tc>
                  <a:txBody>
                    <a:bodyPr/>
                    <a:lstStyle/>
                    <a:p>
                      <a:r>
                        <a:rPr lang="en-US"/>
                        <a:t>margin-bottom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Applies a margin to the bottom of an element</a:t>
                      </a:r>
                    </a:p>
                  </a:txBody>
                  <a:tcPr anchor="ctr"/>
                </a:tc>
              </a:tr>
              <a:tr h="347285">
                <a:tc>
                  <a:txBody>
                    <a:bodyPr/>
                    <a:lstStyle/>
                    <a:p>
                      <a:r>
                        <a:rPr lang="en-US" dirty="0"/>
                        <a:t>margin-left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a margin to the left of an element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974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 Collapsing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Top and bottom margins of blocks are sometimes combined (collapsed) into a single margin whose size is the largest of the margins combined into it, a behavior known as margin collapsing</a:t>
            </a:r>
            <a:r>
              <a:rPr lang="en-CA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e.g.</a:t>
            </a:r>
            <a:endParaRPr lang="en-CA" sz="2400" dirty="0"/>
          </a:p>
          <a:p>
            <a:pPr marL="800100" lvl="2" indent="0">
              <a:buNone/>
            </a:pPr>
            <a:r>
              <a:rPr lang="en-CA" sz="2000" dirty="0"/>
              <a:t>h1 { margin: 0 0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25px</a:t>
            </a:r>
            <a:r>
              <a:rPr lang="en-CA" sz="2000" dirty="0"/>
              <a:t> 0; background: #cfc; } </a:t>
            </a:r>
            <a:endParaRPr lang="en-CA" sz="2000" dirty="0" smtClean="0"/>
          </a:p>
          <a:p>
            <a:pPr marL="800100" lvl="2" indent="0">
              <a:buNone/>
            </a:pPr>
            <a:r>
              <a:rPr lang="en-CA" sz="2000" dirty="0" smtClean="0"/>
              <a:t>p </a:t>
            </a:r>
            <a:r>
              <a:rPr lang="en-CA" sz="2000" dirty="0"/>
              <a:t>{ margin: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20px</a:t>
            </a:r>
            <a:r>
              <a:rPr lang="en-CA" sz="2000" dirty="0"/>
              <a:t> 0 0 0; background: #cf9; </a:t>
            </a:r>
            <a:r>
              <a:rPr lang="en-CA" sz="2000" dirty="0" smtClean="0"/>
              <a:t>}</a:t>
            </a:r>
          </a:p>
          <a:p>
            <a:pPr marL="800100" lvl="2" indent="0">
              <a:buNone/>
            </a:pPr>
            <a:endParaRPr lang="en-CA" sz="2000" dirty="0"/>
          </a:p>
          <a:p>
            <a:pPr marL="800100" lvl="2" indent="0">
              <a:buNone/>
            </a:pPr>
            <a:endParaRPr lang="en-CA" sz="2000" dirty="0" smtClean="0"/>
          </a:p>
          <a:p>
            <a:pPr marL="800100" lvl="2" indent="0">
              <a:buNone/>
            </a:pPr>
            <a:endParaRPr lang="en-CA" sz="2000" dirty="0"/>
          </a:p>
          <a:p>
            <a:pPr marL="800100" lvl="2" indent="0">
              <a:buNone/>
            </a:pPr>
            <a:endParaRPr lang="en-CA" sz="2000" dirty="0" smtClean="0"/>
          </a:p>
          <a:p>
            <a:pPr marL="800100" lvl="2" indent="0">
              <a:buNone/>
            </a:pPr>
            <a:endParaRPr lang="en-CA" sz="2000" dirty="0"/>
          </a:p>
          <a:p>
            <a:pPr marL="1714500" lvl="4" indent="0">
              <a:buNone/>
            </a:pPr>
            <a:r>
              <a:rPr lang="en-CA" sz="1000" dirty="0">
                <a:hlinkClick r:id="rId2"/>
              </a:rPr>
              <a:t>http://www.sitepoint.com/web-foundations/collapsing-margins</a:t>
            </a:r>
            <a:r>
              <a:rPr lang="en-CA" sz="1000" dirty="0" smtClean="0">
                <a:hlinkClick r:id="rId2"/>
              </a:rPr>
              <a:t>/</a:t>
            </a:r>
            <a:endParaRPr lang="en-CA" sz="1000" dirty="0" smtClean="0"/>
          </a:p>
          <a:p>
            <a:pPr marL="800100" lvl="2" indent="0">
              <a:buNone/>
            </a:pPr>
            <a:endParaRPr lang="en-CA" sz="2000" dirty="0" smtClean="0"/>
          </a:p>
          <a:p>
            <a:pPr marL="800100" lvl="2" indent="0">
              <a:buNone/>
            </a:pPr>
            <a:endParaRPr lang="en-CA" sz="2000" dirty="0"/>
          </a:p>
          <a:p>
            <a:pPr marL="800100" lvl="2" indent="0">
              <a:buNone/>
            </a:pP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19</a:t>
            </a:fld>
            <a:endParaRPr lang="en-CA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725144"/>
            <a:ext cx="4579962" cy="1218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557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 smtClean="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CSS text, font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Box </a:t>
            </a:r>
            <a:r>
              <a:rPr lang="en-US" dirty="0"/>
              <a:t>model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CSS margin, border, padding, shorthand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CSS3 </a:t>
            </a:r>
            <a:r>
              <a:rPr lang="en-US" altLang="en-US" dirty="0" smtClean="0"/>
              <a:t>shadow </a:t>
            </a:r>
            <a:r>
              <a:rPr lang="en-US" altLang="en-US" dirty="0"/>
              <a:t>e</a:t>
            </a:r>
            <a:r>
              <a:rPr lang="en-US" altLang="en-US" dirty="0" smtClean="0"/>
              <a:t>ffects 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</a:t>
            </a:r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Shorthands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Box Model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15841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CSS Shortcuts allow for a property to have a single or multiple values.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Shortcuts/shorthand order: </a:t>
            </a:r>
            <a:r>
              <a:rPr 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CLOCKWISE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top</a:t>
            </a:r>
            <a:r>
              <a:rPr lang="en-US" sz="2000" dirty="0" smtClean="0"/>
              <a:t> -&gt; </a:t>
            </a:r>
            <a:r>
              <a:rPr lang="en-US" sz="2000" dirty="0" smtClean="0">
                <a:solidFill>
                  <a:srgbClr val="0000CC"/>
                </a:solidFill>
              </a:rPr>
              <a:t>right</a:t>
            </a:r>
            <a:r>
              <a:rPr lang="en-US" sz="2000" dirty="0" smtClean="0"/>
              <a:t>-&gt; </a:t>
            </a:r>
            <a:r>
              <a:rPr lang="en-US" sz="2000" dirty="0" smtClean="0">
                <a:solidFill>
                  <a:srgbClr val="0000CC"/>
                </a:solidFill>
              </a:rPr>
              <a:t>bottom</a:t>
            </a:r>
            <a:r>
              <a:rPr lang="en-US" sz="1800" dirty="0" smtClean="0">
                <a:sym typeface="Wingdings" pitchFamily="2" charset="2"/>
              </a:rPr>
              <a:t>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left</a:t>
            </a: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 smtClean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 smtClean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 smtClean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C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 descr="C:\Users\HP\Desktop\tmp\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3015052"/>
            <a:ext cx="4898504" cy="25368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3484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margin Shorthand Property 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To set </a:t>
            </a:r>
            <a:r>
              <a:rPr lang="en-CA" sz="2400" dirty="0"/>
              <a:t>all the margin properties in one </a:t>
            </a:r>
            <a:r>
              <a:rPr lang="en-CA" sz="2400" dirty="0" smtClean="0"/>
              <a:t>declaration Examples</a:t>
            </a:r>
            <a:r>
              <a:rPr lang="en-CA" sz="2400" dirty="0"/>
              <a:t>:</a:t>
            </a:r>
          </a:p>
          <a:p>
            <a:pPr lvl="1"/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margin:10px 5px 15px 20px;</a:t>
            </a:r>
            <a:r>
              <a:rPr lang="en-CA" sz="1800" dirty="0"/>
              <a:t> </a:t>
            </a:r>
          </a:p>
          <a:p>
            <a:pPr lvl="2"/>
            <a:r>
              <a:rPr lang="en-CA" sz="1600" dirty="0"/>
              <a:t>top margin is 10px</a:t>
            </a:r>
          </a:p>
          <a:p>
            <a:pPr lvl="2"/>
            <a:r>
              <a:rPr lang="en-CA" sz="1600" dirty="0"/>
              <a:t>right margin is 5px</a:t>
            </a:r>
          </a:p>
          <a:p>
            <a:pPr lvl="2"/>
            <a:r>
              <a:rPr lang="en-CA" sz="1600" dirty="0"/>
              <a:t>bottom margin is 15px</a:t>
            </a:r>
          </a:p>
          <a:p>
            <a:pPr lvl="2"/>
            <a:r>
              <a:rPr lang="en-CA" sz="1600" dirty="0"/>
              <a:t>left margin is </a:t>
            </a:r>
            <a:r>
              <a:rPr lang="en-CA" sz="1600" dirty="0" smtClean="0"/>
              <a:t>20px</a:t>
            </a:r>
            <a:endParaRPr lang="en-CA" sz="1800" dirty="0"/>
          </a:p>
          <a:p>
            <a:pPr lvl="1"/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margin:10px 5px 15px;</a:t>
            </a:r>
          </a:p>
          <a:p>
            <a:pPr lvl="2"/>
            <a:r>
              <a:rPr lang="en-CA" sz="1600" dirty="0"/>
              <a:t>top margin is 10px</a:t>
            </a:r>
          </a:p>
          <a:p>
            <a:pPr lvl="2"/>
            <a:r>
              <a:rPr lang="en-CA" sz="1600" dirty="0"/>
              <a:t>right and left margins are 5px</a:t>
            </a:r>
          </a:p>
          <a:p>
            <a:pPr lvl="2"/>
            <a:r>
              <a:rPr lang="en-CA" sz="1600" dirty="0"/>
              <a:t>bottom margin is </a:t>
            </a:r>
            <a:r>
              <a:rPr lang="en-CA" sz="1600" dirty="0" smtClean="0"/>
              <a:t>15px</a:t>
            </a:r>
            <a:endParaRPr lang="en-CA" sz="1800" dirty="0"/>
          </a:p>
          <a:p>
            <a:pPr lvl="1"/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margin:10px 5px;</a:t>
            </a:r>
          </a:p>
          <a:p>
            <a:pPr lvl="2"/>
            <a:r>
              <a:rPr lang="en-CA" sz="1600" dirty="0"/>
              <a:t>top and bottom margins are 10px</a:t>
            </a:r>
          </a:p>
          <a:p>
            <a:pPr lvl="2"/>
            <a:r>
              <a:rPr lang="en-CA" sz="1600" dirty="0"/>
              <a:t>right and left margins are </a:t>
            </a:r>
            <a:r>
              <a:rPr lang="en-CA" sz="1600" dirty="0" smtClean="0"/>
              <a:t>5px</a:t>
            </a:r>
            <a:endParaRPr lang="en-CA" sz="1800" dirty="0"/>
          </a:p>
          <a:p>
            <a:pPr lvl="1"/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margin:10px;</a:t>
            </a:r>
          </a:p>
          <a:p>
            <a:pPr lvl="2"/>
            <a:r>
              <a:rPr lang="en-CA" sz="1600" dirty="0"/>
              <a:t>all four margins are 10px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05325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border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003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</a:t>
            </a:r>
            <a:r>
              <a:rPr lang="en-US" sz="2800" dirty="0" smtClean="0"/>
              <a:t>allows for setting the 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</a:t>
            </a:r>
            <a:r>
              <a:rPr lang="en-US" sz="28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smtClean="0"/>
              <a:t>and</a:t>
            </a:r>
            <a:r>
              <a:rPr lang="en-US" sz="2800" dirty="0" smtClean="0">
                <a:solidFill>
                  <a:srgbClr val="9900CC"/>
                </a:solidFill>
              </a:rPr>
              <a:t> 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smtClean="0"/>
              <a:t>and of the borders around an element.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The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style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value</a:t>
            </a:r>
            <a:r>
              <a:rPr lang="en-US" sz="2800" b="1" dirty="0" smtClean="0"/>
              <a:t> </a:t>
            </a:r>
            <a:r>
              <a:rPr lang="en-US" sz="2800" dirty="0" smtClean="0"/>
              <a:t>for the border </a:t>
            </a:r>
            <a:r>
              <a:rPr lang="en-US" sz="28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be stated</a:t>
            </a:r>
            <a:r>
              <a:rPr lang="en-US" sz="2800" dirty="0" smtClean="0"/>
              <a:t>, otherwise no border will show up.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13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border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824536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border-width</a:t>
            </a:r>
            <a:r>
              <a:rPr lang="en-US" sz="2800" dirty="0" smtClean="0"/>
              <a:t> Property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border-width </a:t>
            </a:r>
            <a:r>
              <a:rPr lang="en-CA" sz="2800" dirty="0" smtClean="0"/>
              <a:t>can be </a:t>
            </a:r>
            <a:r>
              <a:rPr lang="en-CA" sz="2800" dirty="0"/>
              <a:t>set in pixels, ems, or one of the three pre-defined values: </a:t>
            </a:r>
            <a:r>
              <a:rPr lang="en-CA" sz="2800" dirty="0">
                <a:solidFill>
                  <a:srgbClr val="0000CC"/>
                </a:solidFill>
              </a:rPr>
              <a:t>thin</a:t>
            </a:r>
            <a:r>
              <a:rPr lang="en-CA" sz="2800" dirty="0"/>
              <a:t>, </a:t>
            </a:r>
            <a:r>
              <a:rPr lang="en-CA" sz="2800" dirty="0">
                <a:solidFill>
                  <a:srgbClr val="0000CC"/>
                </a:solidFill>
              </a:rPr>
              <a:t>medium</a:t>
            </a:r>
            <a:r>
              <a:rPr lang="en-CA" sz="2800" dirty="0"/>
              <a:t>, or </a:t>
            </a:r>
            <a:r>
              <a:rPr lang="en-CA" sz="2800" dirty="0">
                <a:solidFill>
                  <a:srgbClr val="0000CC"/>
                </a:solidFill>
              </a:rPr>
              <a:t>thick</a:t>
            </a:r>
            <a:r>
              <a:rPr lang="en-CA" sz="28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hlinkClick r:id="rId2"/>
              </a:rPr>
              <a:t>border-width.html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639976"/>
              </p:ext>
            </p:extLst>
          </p:nvPr>
        </p:nvGraphicFramePr>
        <p:xfrm>
          <a:off x="1043608" y="1844824"/>
          <a:ext cx="7128792" cy="2582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5013"/>
                <a:gridCol w="4713779"/>
              </a:tblGrid>
              <a:tr h="4491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border-width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Applies to all sides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</a:tr>
              <a:tr h="406429">
                <a:tc>
                  <a:txBody>
                    <a:bodyPr/>
                    <a:lstStyle/>
                    <a:p>
                      <a:r>
                        <a:rPr lang="en-US" sz="2000" b="0" dirty="0"/>
                        <a:t>border-width</a:t>
                      </a:r>
                      <a:r>
                        <a:rPr lang="en-US" sz="2000" b="0" dirty="0" smtClean="0"/>
                        <a:t>: </a:t>
                      </a:r>
                      <a:r>
                        <a:rPr lang="en-US" sz="1800" dirty="0" smtClean="0"/>
                        <a:t>6px</a:t>
                      </a:r>
                      <a:r>
                        <a:rPr lang="en-US" sz="1800" dirty="0"/>
                        <a:t>; border-style</a:t>
                      </a:r>
                      <a:r>
                        <a:rPr lang="en-US" sz="1800" dirty="0" smtClean="0"/>
                        <a:t>: solid</a:t>
                      </a:r>
                      <a:r>
                        <a:rPr lang="en-US" sz="1800" dirty="0"/>
                        <a:t>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Applies a solid border to all sides</a:t>
                      </a:r>
                    </a:p>
                  </a:txBody>
                  <a:tcPr anchor="ctr"/>
                </a:tc>
              </a:tr>
              <a:tr h="254152">
                <a:tc>
                  <a:txBody>
                    <a:bodyPr/>
                    <a:lstStyle/>
                    <a:p>
                      <a:r>
                        <a:rPr lang="en-US" sz="1800" dirty="0"/>
                        <a:t>border-top-width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Applies only to the top border</a:t>
                      </a:r>
                    </a:p>
                  </a:txBody>
                  <a:tcPr anchor="ctr"/>
                </a:tc>
              </a:tr>
              <a:tr h="254152">
                <a:tc>
                  <a:txBody>
                    <a:bodyPr/>
                    <a:lstStyle/>
                    <a:p>
                      <a:r>
                        <a:rPr lang="en-US" sz="1800" dirty="0"/>
                        <a:t>border-right-width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Applies only to the right border</a:t>
                      </a:r>
                    </a:p>
                  </a:txBody>
                  <a:tcPr anchor="ctr"/>
                </a:tc>
              </a:tr>
              <a:tr h="254152">
                <a:tc>
                  <a:txBody>
                    <a:bodyPr/>
                    <a:lstStyle/>
                    <a:p>
                      <a:r>
                        <a:rPr lang="en-US" sz="1800" dirty="0"/>
                        <a:t>border-bottom-width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Applies only to all bottom border</a:t>
                      </a:r>
                    </a:p>
                  </a:txBody>
                  <a:tcPr anchor="ctr"/>
                </a:tc>
              </a:tr>
              <a:tr h="254152">
                <a:tc>
                  <a:txBody>
                    <a:bodyPr/>
                    <a:lstStyle/>
                    <a:p>
                      <a:r>
                        <a:rPr lang="en-US" sz="1800" dirty="0"/>
                        <a:t>border-left-width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Applies only to the left border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27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border-width Shorthand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15841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 smtClean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 smtClean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 smtClean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 smtClean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 smtClean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 smtClean="0">
              <a:solidFill>
                <a:srgbClr val="0000CC"/>
              </a:solidFill>
              <a:sym typeface="Wingdings" pitchFamily="2" charset="2"/>
            </a:endParaRPr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prstClr val="black"/>
                </a:solidFill>
                <a:hlinkClick r:id="rId3"/>
              </a:rPr>
              <a:t>border-short.html</a:t>
            </a:r>
            <a:endParaRPr lang="en-US" altLang="en-US" sz="2800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rgbClr val="0000CC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202880"/>
              </p:ext>
            </p:extLst>
          </p:nvPr>
        </p:nvGraphicFramePr>
        <p:xfrm>
          <a:off x="539552" y="2060848"/>
          <a:ext cx="8153400" cy="279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5410200"/>
              </a:tblGrid>
              <a:tr h="3625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70C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70C0">
                        <a:alpha val="42000"/>
                      </a:srgbClr>
                    </a:solidFill>
                  </a:tcPr>
                </a:tc>
              </a:tr>
              <a:tr h="354119">
                <a:tc>
                  <a:txBody>
                    <a:bodyPr/>
                    <a:lstStyle/>
                    <a:p>
                      <a:r>
                        <a:rPr lang="en-US" sz="2000" dirty="0"/>
                        <a:t>border-width:6px;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adds a border - 6px to all four sides</a:t>
                      </a:r>
                    </a:p>
                  </a:txBody>
                  <a:tcPr anchor="ctr"/>
                </a:tc>
              </a:tr>
              <a:tr h="708238">
                <a:tc>
                  <a:txBody>
                    <a:bodyPr/>
                    <a:lstStyle/>
                    <a:p>
                      <a:r>
                        <a:rPr lang="en-US" sz="2000" dirty="0"/>
                        <a:t>border-width:6px 12px;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adds a border - 6px to top and bottom - 12px to the right and left</a:t>
                      </a:r>
                    </a:p>
                  </a:txBody>
                  <a:tcPr anchor="ctr"/>
                </a:tc>
              </a:tr>
              <a:tr h="649217">
                <a:tc>
                  <a:txBody>
                    <a:bodyPr/>
                    <a:lstStyle/>
                    <a:p>
                      <a:r>
                        <a:rPr lang="en-US" sz="2000" dirty="0"/>
                        <a:t>border-width:6px 12px 10px;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adds a border - 6px to the top, 12px to the right, 10px to bottom and 12px to the left</a:t>
                      </a:r>
                    </a:p>
                  </a:txBody>
                  <a:tcPr anchor="ctr"/>
                </a:tc>
              </a:tr>
              <a:tr h="59019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border:6px solid red; 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Width, style, color!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5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border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54461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border-style</a:t>
            </a:r>
            <a:r>
              <a:rPr lang="en-US" dirty="0" smtClean="0"/>
              <a:t> property</a:t>
            </a:r>
          </a:p>
          <a:p>
            <a:pPr lvl="1"/>
            <a:r>
              <a:rPr lang="en-US" dirty="0" smtClean="0"/>
              <a:t>can have from </a:t>
            </a:r>
            <a:r>
              <a:rPr lang="en-US" dirty="0" smtClean="0">
                <a:solidFill>
                  <a:srgbClr val="9900CC"/>
                </a:solidFill>
              </a:rPr>
              <a:t>one to four values </a:t>
            </a:r>
            <a:r>
              <a:rPr lang="en-US" dirty="0" smtClean="0"/>
              <a:t>from the list of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 smtClean="0">
                <a:solidFill>
                  <a:srgbClr val="0000CC"/>
                </a:solidFill>
              </a:rPr>
              <a:t>dotted , dashed , solid , double , groove , ridge , inset , outset , hidden.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2200" dirty="0" smtClean="0">
              <a:solidFill>
                <a:srgbClr val="0000CC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2200" dirty="0">
              <a:solidFill>
                <a:srgbClr val="0000CC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2200" dirty="0" smtClean="0">
              <a:solidFill>
                <a:srgbClr val="0000CC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2200" dirty="0">
              <a:solidFill>
                <a:srgbClr val="0000CC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2200" dirty="0" smtClean="0">
              <a:solidFill>
                <a:srgbClr val="0000CC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2200" dirty="0">
              <a:solidFill>
                <a:srgbClr val="0000CC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2200" dirty="0" smtClean="0">
              <a:solidFill>
                <a:srgbClr val="0000CC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2200" dirty="0">
              <a:solidFill>
                <a:srgbClr val="0000CC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2200" dirty="0" smtClean="0">
              <a:solidFill>
                <a:srgbClr val="0000CC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2200" dirty="0">
              <a:solidFill>
                <a:srgbClr val="0000CC"/>
              </a:solidFill>
            </a:endParaRPr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  <a:hlinkClick r:id="rId2"/>
              </a:rPr>
              <a:t>border-style.html</a:t>
            </a:r>
            <a:endParaRPr lang="en-US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0000CC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846580"/>
              </p:ext>
            </p:extLst>
          </p:nvPr>
        </p:nvGraphicFramePr>
        <p:xfrm>
          <a:off x="467544" y="2780928"/>
          <a:ext cx="8219256" cy="3037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/>
                <a:gridCol w="5050904"/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border-style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Applies to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</a:tr>
              <a:tr h="573864">
                <a:tc>
                  <a:txBody>
                    <a:bodyPr/>
                    <a:lstStyle/>
                    <a:p>
                      <a:r>
                        <a:rPr lang="en-US" sz="2000" dirty="0"/>
                        <a:t>border-</a:t>
                      </a:r>
                      <a:r>
                        <a:rPr lang="en-US" sz="2000" dirty="0" err="1"/>
                        <a:t>style:solid</a:t>
                      </a:r>
                      <a:r>
                        <a:rPr lang="en-US" sz="2000" dirty="0"/>
                        <a:t>; </a:t>
                      </a:r>
                      <a:r>
                        <a:rPr lang="en-US" sz="2000" dirty="0" smtClean="0"/>
                        <a:t> </a:t>
                      </a:r>
                    </a:p>
                    <a:p>
                      <a:r>
                        <a:rPr lang="en-US" sz="2000" dirty="0" smtClean="0"/>
                        <a:t>/* default </a:t>
                      </a:r>
                      <a:r>
                        <a:rPr lang="en-US" sz="2000" dirty="0"/>
                        <a:t>width of </a:t>
                      </a:r>
                      <a:r>
                        <a:rPr lang="en-US" sz="2000" dirty="0" smtClean="0"/>
                        <a:t>3px */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Applies a solid border to all sides</a:t>
                      </a:r>
                    </a:p>
                  </a:txBody>
                  <a:tcPr anchor="ctr"/>
                </a:tc>
              </a:tr>
              <a:tr h="338237">
                <a:tc>
                  <a:txBody>
                    <a:bodyPr/>
                    <a:lstStyle/>
                    <a:p>
                      <a:r>
                        <a:rPr lang="en-US" sz="2000" dirty="0"/>
                        <a:t>border-top-style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Applies the style only to the top border</a:t>
                      </a:r>
                    </a:p>
                  </a:txBody>
                  <a:tcPr anchor="ctr"/>
                </a:tc>
              </a:tr>
              <a:tr h="573864">
                <a:tc>
                  <a:txBody>
                    <a:bodyPr/>
                    <a:lstStyle/>
                    <a:p>
                      <a:r>
                        <a:rPr lang="en-US" sz="2000"/>
                        <a:t>border-right-style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Applies the style only to the right border</a:t>
                      </a:r>
                    </a:p>
                  </a:txBody>
                  <a:tcPr anchor="ctr"/>
                </a:tc>
              </a:tr>
              <a:tr h="573864">
                <a:tc>
                  <a:txBody>
                    <a:bodyPr/>
                    <a:lstStyle/>
                    <a:p>
                      <a:r>
                        <a:rPr lang="en-US" sz="2000"/>
                        <a:t>border-bottom-style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Applies the style only to all bottom border</a:t>
                      </a:r>
                    </a:p>
                  </a:txBody>
                  <a:tcPr anchor="ctr"/>
                </a:tc>
              </a:tr>
              <a:tr h="338237">
                <a:tc>
                  <a:txBody>
                    <a:bodyPr/>
                    <a:lstStyle/>
                    <a:p>
                      <a:r>
                        <a:rPr lang="en-US" sz="2000" dirty="0"/>
                        <a:t>border-left-style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Applies the style only to the left border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70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border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8206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The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border-color</a:t>
            </a:r>
            <a:r>
              <a:rPr lang="en-US" sz="2800" dirty="0" smtClean="0"/>
              <a:t> property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hlinkClick r:id="rId2"/>
              </a:rPr>
              <a:t>border-color.html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082295"/>
              </p:ext>
            </p:extLst>
          </p:nvPr>
        </p:nvGraphicFramePr>
        <p:xfrm>
          <a:off x="899592" y="2060848"/>
          <a:ext cx="7272808" cy="33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379"/>
                <a:gridCol w="4079429"/>
              </a:tblGrid>
              <a:tr h="524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border-color</a:t>
                      </a:r>
                    </a:p>
                  </a:txBody>
                  <a:tcPr anchor="ctr">
                    <a:solidFill>
                      <a:srgbClr val="0070C0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Applies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to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70C0">
                        <a:alpha val="41000"/>
                      </a:srgbClr>
                    </a:solidFill>
                  </a:tcPr>
                </a:tc>
              </a:tr>
              <a:tr h="616361">
                <a:tc>
                  <a:txBody>
                    <a:bodyPr/>
                    <a:lstStyle/>
                    <a:p>
                      <a:r>
                        <a:rPr lang="en-US" sz="2000" dirty="0"/>
                        <a:t>border-color:#ff0000; </a:t>
                      </a:r>
                      <a:r>
                        <a:rPr lang="en-US" sz="2000" b="1" dirty="0">
                          <a:solidFill>
                            <a:srgbClr val="0000CC"/>
                          </a:solidFill>
                        </a:rPr>
                        <a:t>border-style</a:t>
                      </a:r>
                      <a:r>
                        <a:rPr lang="en-US" sz="2000" b="1" dirty="0" smtClean="0">
                          <a:solidFill>
                            <a:srgbClr val="0000CC"/>
                          </a:solidFill>
                        </a:rPr>
                        <a:t>: solid</a:t>
                      </a:r>
                      <a:r>
                        <a:rPr lang="en-US" sz="2000" b="1" dirty="0">
                          <a:solidFill>
                            <a:srgbClr val="0000CC"/>
                          </a:solidFill>
                        </a:rPr>
                        <a:t>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Applies a solid border to all sides</a:t>
                      </a:r>
                    </a:p>
                  </a:txBody>
                  <a:tcPr anchor="ctr"/>
                </a:tc>
              </a:tr>
              <a:tr h="524800">
                <a:tc>
                  <a:txBody>
                    <a:bodyPr/>
                    <a:lstStyle/>
                    <a:p>
                      <a:r>
                        <a:rPr lang="en-US" sz="2000"/>
                        <a:t>border-top-color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Applies only to the top border</a:t>
                      </a:r>
                    </a:p>
                  </a:txBody>
                  <a:tcPr anchor="ctr"/>
                </a:tc>
              </a:tr>
              <a:tr h="524800">
                <a:tc>
                  <a:txBody>
                    <a:bodyPr/>
                    <a:lstStyle/>
                    <a:p>
                      <a:r>
                        <a:rPr lang="en-US" sz="2000"/>
                        <a:t>border-right-color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Applies only to the right border</a:t>
                      </a:r>
                    </a:p>
                  </a:txBody>
                  <a:tcPr anchor="ctr"/>
                </a:tc>
              </a:tr>
              <a:tr h="524800">
                <a:tc>
                  <a:txBody>
                    <a:bodyPr/>
                    <a:lstStyle/>
                    <a:p>
                      <a:r>
                        <a:rPr lang="en-US" sz="2000"/>
                        <a:t>border-bottom-color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Applies only to all bottom border</a:t>
                      </a:r>
                    </a:p>
                  </a:txBody>
                  <a:tcPr anchor="ctr"/>
                </a:tc>
              </a:tr>
              <a:tr h="524800">
                <a:tc>
                  <a:txBody>
                    <a:bodyPr/>
                    <a:lstStyle/>
                    <a:p>
                      <a:r>
                        <a:rPr lang="en-US" sz="2000" dirty="0"/>
                        <a:t>border-left-color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Applies only to the left border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88224" y="6237312"/>
            <a:ext cx="2289175" cy="47625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69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Border Shorthand Property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shorthand property: specify all the individual border properties in one property.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The </a:t>
            </a:r>
            <a:r>
              <a:rPr lang="en-US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  <a:r>
              <a:rPr lang="en-US" altLang="en-US" sz="2800" dirty="0"/>
              <a:t> property is a shorthand for the following individual border properties:</a:t>
            </a:r>
          </a:p>
          <a:p>
            <a:pPr lvl="1"/>
            <a:r>
              <a:rPr lang="en-US" altLang="en-US" sz="2400" dirty="0"/>
              <a:t>border-width</a:t>
            </a:r>
          </a:p>
          <a:p>
            <a:pPr lvl="1"/>
            <a:r>
              <a:rPr lang="en-US" altLang="en-US" sz="2400" dirty="0"/>
              <a:t>border-style (required)</a:t>
            </a:r>
          </a:p>
          <a:p>
            <a:pPr lvl="1"/>
            <a:r>
              <a:rPr lang="en-US" altLang="en-US" sz="2400" dirty="0"/>
              <a:t>border-color</a:t>
            </a:r>
          </a:p>
          <a:p>
            <a:pPr marL="400050" lvl="1" indent="0">
              <a:buNone/>
            </a:pPr>
            <a:r>
              <a:rPr lang="en-US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  <a:r>
              <a:rPr lang="en-US" alt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5px </a:t>
            </a:r>
            <a:r>
              <a:rPr lang="en-US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solid red</a:t>
            </a:r>
            <a:r>
              <a:rPr lang="en-US" alt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800" dirty="0" smtClean="0">
                <a:hlinkClick r:id="rId2"/>
              </a:rPr>
              <a:t>border-short.html</a:t>
            </a:r>
            <a:endParaRPr lang="en-US" altLang="en-US" sz="2800" dirty="0"/>
          </a:p>
          <a:p>
            <a:pPr marL="0" indent="0">
              <a:buNone/>
            </a:pPr>
            <a:endParaRPr lang="en-US" altLang="en-US" dirty="0">
              <a:solidFill>
                <a:srgbClr val="0070C0"/>
              </a:solidFill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7130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padding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9685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CSS Padding property defines the white space around the inside of an HTML element's border. See the "Box model". 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hlinkClick r:id="rId2"/>
              </a:rPr>
              <a:t>box-padding.html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759528"/>
              </p:ext>
            </p:extLst>
          </p:nvPr>
        </p:nvGraphicFramePr>
        <p:xfrm>
          <a:off x="539552" y="2564904"/>
          <a:ext cx="8382000" cy="2730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  <a:gridCol w="5645696"/>
              </a:tblGrid>
              <a:tr h="4181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padding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Applies to all sides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</a:tr>
              <a:tr h="501733">
                <a:tc>
                  <a:txBody>
                    <a:bodyPr/>
                    <a:lstStyle/>
                    <a:p>
                      <a:r>
                        <a:rPr lang="en-US"/>
                        <a:t>padding:6px; /* this a short cut */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Applies padding to all sides of an element</a:t>
                      </a:r>
                    </a:p>
                  </a:txBody>
                  <a:tcPr anchor="ctr"/>
                </a:tc>
              </a:tr>
              <a:tr h="418111">
                <a:tc>
                  <a:txBody>
                    <a:bodyPr/>
                    <a:lstStyle/>
                    <a:p>
                      <a:r>
                        <a:rPr lang="en-US"/>
                        <a:t>padding-top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Applies padding to the top of an element</a:t>
                      </a:r>
                    </a:p>
                  </a:txBody>
                  <a:tcPr anchor="ctr"/>
                </a:tc>
              </a:tr>
              <a:tr h="418111">
                <a:tc>
                  <a:txBody>
                    <a:bodyPr/>
                    <a:lstStyle/>
                    <a:p>
                      <a:r>
                        <a:rPr lang="en-US"/>
                        <a:t>padding-right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padding to the right of an element</a:t>
                      </a:r>
                    </a:p>
                  </a:txBody>
                  <a:tcPr anchor="ctr"/>
                </a:tc>
              </a:tr>
              <a:tr h="418111">
                <a:tc>
                  <a:txBody>
                    <a:bodyPr/>
                    <a:lstStyle/>
                    <a:p>
                      <a:r>
                        <a:rPr lang="en-US"/>
                        <a:t>padding-bottom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padding to the bottom of an element</a:t>
                      </a:r>
                    </a:p>
                  </a:txBody>
                  <a:tcPr anchor="ctr"/>
                </a:tc>
              </a:tr>
              <a:tr h="418111">
                <a:tc>
                  <a:txBody>
                    <a:bodyPr/>
                    <a:lstStyle/>
                    <a:p>
                      <a:r>
                        <a:rPr lang="en-US"/>
                        <a:t>padding-left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padding to the left of an element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03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968152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CSS3 Rounded Corners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Property: </a:t>
            </a:r>
            <a:r>
              <a:rPr lang="en-US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border-radius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Example:</a:t>
            </a:r>
          </a:p>
          <a:p>
            <a:pPr marL="1257300" lvl="3" indent="0">
              <a:buNone/>
            </a:pPr>
            <a:r>
              <a:rPr lang="en-CA" dirty="0"/>
              <a:t>d</a:t>
            </a:r>
            <a:r>
              <a:rPr lang="en-CA" dirty="0" smtClean="0"/>
              <a:t>iv  {   border: 2px </a:t>
            </a:r>
            <a:r>
              <a:rPr lang="en-CA" dirty="0"/>
              <a:t>solid #a1a1a1;</a:t>
            </a:r>
          </a:p>
          <a:p>
            <a:pPr marL="1257300" lvl="3" indent="0">
              <a:buNone/>
            </a:pPr>
            <a:r>
              <a:rPr lang="en-CA" dirty="0"/>
              <a:t>	    padding</a:t>
            </a:r>
            <a:r>
              <a:rPr lang="en-CA" dirty="0" smtClean="0"/>
              <a:t>: 10px </a:t>
            </a:r>
            <a:r>
              <a:rPr lang="en-CA" dirty="0"/>
              <a:t>40px;</a:t>
            </a:r>
          </a:p>
          <a:p>
            <a:pPr marL="1257300" lvl="3" indent="0">
              <a:buNone/>
            </a:pPr>
            <a:r>
              <a:rPr lang="en-CA" dirty="0"/>
              <a:t>	    background</a:t>
            </a:r>
            <a:r>
              <a:rPr lang="en-CA" dirty="0" smtClean="0"/>
              <a:t>: grey</a:t>
            </a:r>
            <a:r>
              <a:rPr lang="en-CA" dirty="0"/>
              <a:t>;</a:t>
            </a:r>
          </a:p>
          <a:p>
            <a:pPr marL="1257300" lvl="3" indent="0">
              <a:buNone/>
            </a:pPr>
            <a:r>
              <a:rPr lang="en-CA" dirty="0"/>
              <a:t>	    width</a:t>
            </a:r>
            <a:r>
              <a:rPr lang="en-CA" dirty="0" smtClean="0"/>
              <a:t>: 300px;</a:t>
            </a:r>
          </a:p>
          <a:p>
            <a:pPr marL="1257300" lvl="3" indent="0">
              <a:buNone/>
            </a:pPr>
            <a:r>
              <a:rPr lang="en-CA" dirty="0" smtClean="0"/>
              <a:t>           border-radius:250px</a:t>
            </a:r>
            <a:r>
              <a:rPr lang="en-CA" dirty="0"/>
              <a:t>; </a:t>
            </a:r>
            <a:endParaRPr lang="en-CA" dirty="0" smtClean="0"/>
          </a:p>
          <a:p>
            <a:pPr marL="1257300" lvl="3" indent="0">
              <a:buNone/>
            </a:pPr>
            <a:r>
              <a:rPr lang="en-CA" dirty="0"/>
              <a:t>	 </a:t>
            </a:r>
            <a:r>
              <a:rPr lang="en-CA" dirty="0" smtClean="0"/>
              <a:t>   /* border-radius:10%; */</a:t>
            </a:r>
            <a:endParaRPr lang="en-CA" dirty="0"/>
          </a:p>
          <a:p>
            <a:pPr marL="1257300" lvl="3" indent="0">
              <a:buNone/>
            </a:pPr>
            <a:r>
              <a:rPr lang="en-CA" dirty="0"/>
              <a:t>	   </a:t>
            </a:r>
            <a:r>
              <a:rPr lang="en-CA" dirty="0" smtClean="0"/>
              <a:t> -</a:t>
            </a:r>
            <a:r>
              <a:rPr lang="en-CA" dirty="0"/>
              <a:t>moz-border-radius:25px; /* Firefox 3.6 and earlier */</a:t>
            </a:r>
          </a:p>
          <a:p>
            <a:pPr marL="1257300" lvl="3" indent="0">
              <a:buNone/>
            </a:pPr>
            <a:r>
              <a:rPr lang="en-CA" dirty="0"/>
              <a:t>	}</a:t>
            </a:r>
          </a:p>
          <a:p>
            <a:pPr>
              <a:buFont typeface="Wingdings" panose="05000000000000000000" pitchFamily="2" charset="2"/>
              <a:buChar char="q"/>
            </a:pPr>
            <a:endParaRPr lang="en-CA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boxShadow_roundedCorners.html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05292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Selector Review 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CA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 smtClean="0">
                <a:hlinkClick r:id="rId2"/>
              </a:rPr>
              <a:t>css-group-tags.html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00338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CSS3 Rounded Corners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3" y="1600200"/>
            <a:ext cx="6912769" cy="449897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border-radius:2em</a:t>
            </a:r>
            <a:r>
              <a:rPr lang="en-US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pt-BR" altLang="en-US" sz="2800" dirty="0"/>
              <a:t/>
            </a:r>
            <a:br>
              <a:rPr lang="pt-BR" altLang="en-US" sz="2800" dirty="0"/>
            </a:br>
            <a:r>
              <a:rPr lang="pt-BR" altLang="en-US" sz="2800" dirty="0"/>
              <a:t>is </a:t>
            </a:r>
            <a:r>
              <a:rPr lang="pt-BR" alt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equivalent</a:t>
            </a:r>
            <a:r>
              <a:rPr lang="pt-BR" altLang="en-US" sz="2800" dirty="0"/>
              <a:t> to:</a:t>
            </a:r>
            <a:br>
              <a:rPr lang="pt-BR" altLang="en-US" sz="2800" dirty="0"/>
            </a:br>
            <a:r>
              <a:rPr lang="pt-BR" altLang="en-US" sz="2800" dirty="0"/>
              <a:t/>
            </a:r>
            <a:br>
              <a:rPr lang="pt-BR" altLang="en-US" sz="2800" dirty="0"/>
            </a:br>
            <a:r>
              <a:rPr lang="en-US" altLang="en-US" sz="2800" dirty="0" smtClean="0"/>
              <a:t>border-top-left-radius: 2em</a:t>
            </a:r>
            <a:r>
              <a:rPr lang="en-US" altLang="en-US" sz="2800" dirty="0"/>
              <a:t>;</a:t>
            </a:r>
            <a:br>
              <a:rPr lang="en-US" altLang="en-US" sz="2800" dirty="0"/>
            </a:br>
            <a:r>
              <a:rPr lang="en-US" altLang="en-US" sz="2800" dirty="0" smtClean="0"/>
              <a:t>border-top-right-radius: 2em</a:t>
            </a:r>
            <a:r>
              <a:rPr lang="en-US" altLang="en-US" sz="2800" dirty="0"/>
              <a:t>;</a:t>
            </a:r>
            <a:br>
              <a:rPr lang="en-US" altLang="en-US" sz="2800" dirty="0"/>
            </a:br>
            <a:r>
              <a:rPr lang="en-US" altLang="en-US" sz="2800" dirty="0"/>
              <a:t>border-bottom-right-radius</a:t>
            </a:r>
            <a:r>
              <a:rPr lang="en-US" altLang="en-US" sz="2800" dirty="0" smtClean="0"/>
              <a:t>: 2em</a:t>
            </a:r>
            <a:r>
              <a:rPr lang="en-US" altLang="en-US" sz="2800" dirty="0"/>
              <a:t>;</a:t>
            </a:r>
            <a:br>
              <a:rPr lang="en-US" altLang="en-US" sz="2800" dirty="0"/>
            </a:br>
            <a:r>
              <a:rPr lang="en-US" altLang="en-US" sz="2800" dirty="0" smtClean="0"/>
              <a:t>border-bottom-left-radius:2 </a:t>
            </a:r>
            <a:r>
              <a:rPr lang="en-US" altLang="en-US" sz="2800" dirty="0" err="1" smtClean="0"/>
              <a:t>em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76584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CSS3 Box Shadow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dirty="0" smtClean="0"/>
              <a:t>CSS3 provides not only </a:t>
            </a:r>
            <a:r>
              <a:rPr lang="en-CA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text-shadow</a:t>
            </a:r>
            <a:r>
              <a:rPr lang="en-CA" altLang="en-US" dirty="0" smtClean="0"/>
              <a:t> but also box-shadow effects.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altLang="en-US" sz="11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dirty="0" smtClean="0"/>
              <a:t>Property</a:t>
            </a:r>
            <a:r>
              <a:rPr lang="en-CA" altLang="en-US" dirty="0"/>
              <a:t>: </a:t>
            </a:r>
            <a:r>
              <a:rPr lang="en-CA" alt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box-shadow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altLang="en-US" sz="11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dirty="0" smtClean="0"/>
              <a:t>box-shadow value: 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h-shadow v-shadow blur </a:t>
            </a:r>
            <a:r>
              <a:rPr lang="en-CA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spread 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 inset</a:t>
            </a:r>
            <a:r>
              <a:rPr lang="en-CA" altLang="en-US" dirty="0"/>
              <a:t>; </a:t>
            </a:r>
            <a:endParaRPr lang="en-CA" altLang="en-US" dirty="0" smtClean="0"/>
          </a:p>
          <a:p>
            <a:pPr lvl="1"/>
            <a:endParaRPr lang="en-CA" altLang="en-US" dirty="0"/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q"/>
            </a:pPr>
            <a:r>
              <a:rPr lang="en-CA" sz="2400" dirty="0" smtClean="0">
                <a:solidFill>
                  <a:prstClr val="black"/>
                </a:solidFill>
                <a:hlinkClick r:id="rId2"/>
              </a:rPr>
              <a:t>boxShadow_roundedCorners.html</a:t>
            </a:r>
            <a:endParaRPr lang="en-CA" sz="2400" dirty="0" smtClean="0">
              <a:solidFill>
                <a:prstClr val="black"/>
              </a:solidFill>
            </a:endParaRPr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q"/>
            </a:pPr>
            <a:endParaRPr lang="en-CA" sz="2400" dirty="0" smtClean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83481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968152"/>
          </a:xfrm>
        </p:spPr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CSS3 Box Shadow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363880"/>
              </p:ext>
            </p:extLst>
          </p:nvPr>
        </p:nvGraphicFramePr>
        <p:xfrm>
          <a:off x="323528" y="1196752"/>
          <a:ext cx="854075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071"/>
                <a:gridCol w="70066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70C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70C0">
                        <a:alpha val="42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i="1"/>
                        <a:t>h-shadow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Required. The position of the horizontal shadow. Negative values are allowed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i="1"/>
                        <a:t>v-shadow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Required. The position of the vertical shadow. Negative values are allowed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i="1"/>
                        <a:t>blur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Optional. The blur distance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i="1"/>
                        <a:t>spread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Optional. The size of shadow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i="1"/>
                        <a:t>color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Optional. The color of the shadow. The default value is black. Look at CSS Color Values for a complete list of possible color values</a:t>
                      </a:r>
                      <a:r>
                        <a:rPr lang="en-CA" dirty="0" smtClean="0"/>
                        <a:t>.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/>
                        <a:t>inset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Optional. Changes the shadow from an outer shadow (outset) to an inner shadow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32</a:t>
            </a:fld>
            <a:endParaRPr lang="en-CA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5805264"/>
            <a:ext cx="431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CA" altLang="en-US" dirty="0">
                <a:hlinkClick r:id="rId2"/>
              </a:rPr>
              <a:t>http://</a:t>
            </a:r>
            <a:r>
              <a:rPr lang="en-CA" altLang="en-US" dirty="0" smtClean="0">
                <a:hlinkClick r:id="rId2"/>
              </a:rPr>
              <a:t>www.cssmatic.com/box-shadow</a:t>
            </a:r>
            <a:endParaRPr lang="en-CA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5229200"/>
            <a:ext cx="36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CA" sz="2400" dirty="0">
                <a:solidFill>
                  <a:prstClr val="black"/>
                </a:solidFill>
                <a:hlinkClick r:id="rId3"/>
              </a:rPr>
              <a:t>css-ball.html</a:t>
            </a:r>
            <a:endParaRPr lang="en-CA" sz="2400" dirty="0">
              <a:solidFill>
                <a:prstClr val="black"/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2724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CSS Reference</a:t>
            </a:r>
          </a:p>
          <a:p>
            <a:pPr lvl="1">
              <a:buNone/>
            </a:pPr>
            <a:r>
              <a:rPr lang="en-US" sz="2400" dirty="0" smtClean="0">
                <a:hlinkClick r:id="rId2"/>
              </a:rPr>
              <a:t>http://reference.sitepoint.com/css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Box model - CSS | MDN</a:t>
            </a:r>
          </a:p>
          <a:p>
            <a:pPr lvl="1">
              <a:buNone/>
            </a:pPr>
            <a:r>
              <a:rPr lang="en-US" sz="2000" dirty="0" smtClean="0">
                <a:hlinkClick r:id="rId3"/>
              </a:rPr>
              <a:t>https://developer.mozilla.org/en-US/docs/Web/CSS/box_model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CSS Properties</a:t>
            </a:r>
          </a:p>
          <a:p>
            <a:pPr lvl="1">
              <a:buNone/>
            </a:pPr>
            <a:r>
              <a:rPr lang="en-US" sz="2400" dirty="0" smtClean="0">
                <a:hlinkClick r:id="rId4"/>
              </a:rPr>
              <a:t>http://reference.sitepoint.com/css/propertyref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CSS Selectors</a:t>
            </a:r>
          </a:p>
          <a:p>
            <a:pPr lvl="1">
              <a:buNone/>
            </a:pPr>
            <a:r>
              <a:rPr lang="en-US" sz="2400" dirty="0" smtClean="0">
                <a:hlinkClick r:id="rId5"/>
              </a:rPr>
              <a:t>http://reference.sitepoint.com/css/selectorref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884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CA" sz="48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34</a:t>
            </a:fld>
            <a:endParaRPr lang="en-CA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827584" y="188640"/>
            <a:ext cx="7560840" cy="1116013"/>
          </a:xfrm>
        </p:spPr>
        <p:txBody>
          <a:bodyPr/>
          <a:lstStyle/>
          <a:p>
            <a:pPr algn="l"/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Formatting Text: </a:t>
            </a:r>
            <a:b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</a:t>
            </a:r>
            <a:r>
              <a:rPr lang="en-US" altLang="en-US" sz="4000" dirty="0" smtClean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</a:t>
            </a:r>
            <a:r>
              <a:rPr lang="en-US" altLang="en-US" sz="4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-family </a:t>
            </a:r>
            <a:r>
              <a:rPr lang="en-US" alt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684213" y="1628799"/>
            <a:ext cx="7773987" cy="37607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2400" dirty="0" smtClean="0"/>
              <a:t>A </a:t>
            </a:r>
            <a:r>
              <a:rPr lang="en-CA" alt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 family </a:t>
            </a:r>
            <a:r>
              <a:rPr lang="en-CA" altLang="en-US" sz="2400" dirty="0" smtClean="0"/>
              <a:t>or a </a:t>
            </a:r>
            <a:r>
              <a:rPr lang="en-CA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 face </a:t>
            </a:r>
            <a:r>
              <a:rPr lang="en-CA" altLang="en-US" sz="2400" dirty="0" smtClean="0"/>
              <a:t>is the typeface that will be applied by a web browser to some text.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400" dirty="0" smtClean="0"/>
              <a:t>The </a:t>
            </a:r>
            <a:r>
              <a:rPr lang="en-CA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 family </a:t>
            </a:r>
            <a:r>
              <a:rPr lang="en-CA" altLang="en-US" sz="2400" dirty="0" smtClean="0"/>
              <a:t>can use a specific named font, but the </a:t>
            </a:r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actual appearance </a:t>
            </a:r>
            <a:r>
              <a:rPr lang="en-CA" altLang="en-US" sz="2400" dirty="0" smtClean="0"/>
              <a:t>will depend on the </a:t>
            </a:r>
            <a:r>
              <a:rPr lang="en-CA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</a:t>
            </a:r>
            <a:r>
              <a:rPr lang="en-CA" altLang="en-US" sz="2400" dirty="0" smtClean="0"/>
              <a:t> and the </a:t>
            </a:r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fonts installed on the system</a:t>
            </a:r>
            <a:r>
              <a:rPr lang="en-CA" altLang="en-US" sz="2400" dirty="0" smtClean="0"/>
              <a:t>.</a:t>
            </a:r>
          </a:p>
          <a:p>
            <a:pPr lvl="1"/>
            <a:r>
              <a:rPr lang="en-CA" altLang="en-US" sz="2000" dirty="0" smtClean="0"/>
              <a:t>e.g., a default installation of I.E. always displays </a:t>
            </a:r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serif</a:t>
            </a:r>
            <a:r>
              <a:rPr lang="en-CA" altLang="en-US" sz="2000" dirty="0" smtClean="0"/>
              <a:t> </a:t>
            </a:r>
            <a:r>
              <a:rPr lang="en-CA" altLang="en-US" sz="2000" dirty="0">
                <a:effectLst/>
              </a:rPr>
              <a:t>and</a:t>
            </a:r>
            <a:r>
              <a:rPr lang="en-CA" altLang="en-US" sz="2000" dirty="0" smtClean="0">
                <a:effectLst/>
              </a:rPr>
              <a:t> </a:t>
            </a:r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Times</a:t>
            </a:r>
            <a:r>
              <a:rPr lang="en-CA" altLang="en-US" sz="2000" dirty="0" smtClean="0"/>
              <a:t> as </a:t>
            </a:r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Times New Roman</a:t>
            </a:r>
            <a:r>
              <a:rPr lang="en-CA" altLang="en-US" sz="2000" dirty="0" smtClean="0"/>
              <a:t>, and </a:t>
            </a:r>
            <a:r>
              <a:rPr lang="en-CA" altLang="en-US" sz="2000" i="1" dirty="0" smtClean="0"/>
              <a:t>sans-serif</a:t>
            </a:r>
            <a:r>
              <a:rPr lang="en-CA" altLang="en-US" sz="2000" dirty="0" smtClean="0"/>
              <a:t> and </a:t>
            </a:r>
            <a:r>
              <a:rPr lang="en-CA" altLang="en-US" sz="2000" i="1" dirty="0" smtClean="0"/>
              <a:t>Helvetica</a:t>
            </a:r>
            <a:r>
              <a:rPr lang="en-CA" altLang="en-US" sz="2000" dirty="0" smtClean="0"/>
              <a:t> as Arial.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400" dirty="0" smtClean="0"/>
              <a:t>A font-family (or face in HTML) consists of a </a:t>
            </a:r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of related fonts</a:t>
            </a:r>
            <a:r>
              <a:rPr lang="en-CA" altLang="en-US" sz="2400" dirty="0" smtClean="0"/>
              <a:t>, grouped as font families</a:t>
            </a:r>
            <a:endParaRPr lang="en-US" altLang="en-US" sz="2400" dirty="0" smtClean="0"/>
          </a:p>
        </p:txBody>
      </p:sp>
      <p:sp>
        <p:nvSpPr>
          <p:cNvPr id="71684" name="Slide Number Placeholder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0941C13B-BA00-49FF-9E35-D6B9DFF00295}" type="slidenum">
              <a:rPr lang="en-CA" altLang="en-US" sz="1400"/>
              <a:pPr algn="r" eaLnBrk="1" hangingPunct="1"/>
              <a:t>4</a:t>
            </a:fld>
            <a:endParaRPr lang="en-CA" altLang="en-US" sz="1400"/>
          </a:p>
        </p:txBody>
      </p:sp>
    </p:spTree>
    <p:extLst>
      <p:ext uri="{BB962C8B-B14F-4D97-AF65-F5344CB8AC3E}">
        <p14:creationId xmlns:p14="http://schemas.microsoft.com/office/powerpoint/2010/main" val="43769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Slide Number Placeholder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967DC328-36AE-4BA4-AB07-0DCE24A79D08}" type="slidenum">
              <a:rPr lang="en-CA" altLang="en-US" sz="1400"/>
              <a:pPr algn="r" eaLnBrk="1" hangingPunct="1"/>
              <a:t>5</a:t>
            </a:fld>
            <a:endParaRPr lang="en-CA" altLang="en-US" sz="1400"/>
          </a:p>
        </p:txBody>
      </p:sp>
      <p:sp>
        <p:nvSpPr>
          <p:cNvPr id="72708" name="TextBox 4"/>
          <p:cNvSpPr txBox="1">
            <a:spLocks noChangeArrowheads="1"/>
          </p:cNvSpPr>
          <p:nvPr/>
        </p:nvSpPr>
        <p:spPr bwMode="auto">
          <a:xfrm>
            <a:off x="2411760" y="1121688"/>
            <a:ext cx="5487721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chemeClr val="tx2"/>
                </a:solidFill>
                <a:latin typeface="+mn-lt"/>
              </a:rPr>
              <a:t>&lt;!-- font.html --&gt;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&lt;!DOCTYPE html&gt;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&lt;html </a:t>
            </a:r>
            <a:r>
              <a:rPr lang="en-US" altLang="en-US" sz="1600" dirty="0" err="1">
                <a:latin typeface="+mn-lt"/>
              </a:rPr>
              <a:t>lang</a:t>
            </a:r>
            <a:r>
              <a:rPr lang="en-US" altLang="en-US" sz="1600" dirty="0">
                <a:latin typeface="+mn-lt"/>
              </a:rPr>
              <a:t>="EN"&gt;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&lt;head&gt;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    &lt;title&gt; FONT &lt;/title&gt;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    &lt;meta charset="UTF-8"&gt;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  &lt;style type="text/</a:t>
            </a:r>
            <a:r>
              <a:rPr lang="en-US" altLang="en-US" sz="1600" dirty="0" err="1">
                <a:latin typeface="+mn-lt"/>
              </a:rPr>
              <a:t>css</a:t>
            </a:r>
            <a:r>
              <a:rPr lang="en-US" altLang="en-US" sz="1600" dirty="0">
                <a:latin typeface="+mn-lt"/>
              </a:rPr>
              <a:t>"&gt;</a:t>
            </a:r>
          </a:p>
          <a:p>
            <a:pPr eaLnBrk="1" hangingPunct="1"/>
            <a:r>
              <a:rPr lang="en-US" altLang="en-US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    </a:t>
            </a:r>
            <a:r>
              <a:rPr lang="en-US" altLang="en-US" sz="16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p.serif</a:t>
            </a:r>
            <a:r>
              <a:rPr lang="en-US" altLang="en-US" sz="16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{</a:t>
            </a:r>
            <a:r>
              <a:rPr lang="en-US" altLang="en-US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font-family: Times New Roman, Times, </a:t>
            </a:r>
            <a:r>
              <a:rPr lang="en-US" altLang="en-US" sz="1600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serif</a:t>
            </a:r>
            <a:r>
              <a:rPr lang="en-US" altLang="en-US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;}</a:t>
            </a:r>
          </a:p>
          <a:p>
            <a:pPr eaLnBrk="1" hangingPunct="1"/>
            <a:r>
              <a:rPr lang="en-US" altLang="en-US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    </a:t>
            </a:r>
            <a:r>
              <a:rPr lang="en-US" altLang="en-US" sz="16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p.sansserif</a:t>
            </a:r>
            <a:r>
              <a:rPr lang="en-US" altLang="en-US" sz="16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{</a:t>
            </a:r>
            <a:r>
              <a:rPr lang="en-US" altLang="en-US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font-family: Arial, Helvetica, </a:t>
            </a:r>
            <a:r>
              <a:rPr lang="en-US" altLang="en-US" sz="1600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sans-serif</a:t>
            </a:r>
            <a:r>
              <a:rPr lang="en-US" altLang="en-US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;}</a:t>
            </a:r>
          </a:p>
          <a:p>
            <a:pPr eaLnBrk="1" hangingPunct="1"/>
            <a:r>
              <a:rPr lang="en-US" altLang="en-US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    /* if Arial is not available, choose Helvetica, … */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      p {background-color: grey;}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  &lt;/style&gt;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&lt;/head&gt;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&lt;body&gt;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   &lt;h1&gt; CSS font-family &lt;/h1&gt;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   &lt;p 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class="serif"&gt; </a:t>
            </a:r>
            <a:r>
              <a:rPr lang="en-US" altLang="en-US" sz="1600" dirty="0">
                <a:latin typeface="+mn-lt"/>
              </a:rPr>
              <a:t>This is a paragraph, shown in the 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                              Times New Roman font. &lt;/p&gt;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   &lt;p 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class="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sansserif</a:t>
            </a:r>
            <a:r>
              <a:rPr lang="en-US" altLang="en-US" sz="1600" dirty="0">
                <a:latin typeface="+mn-lt"/>
              </a:rPr>
              <a:t>"&gt; this is a paragraph, shown in the 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                               Arial font. &lt;/p&gt;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&lt;/body&gt;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&lt;/html&gt;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85800" y="161180"/>
            <a:ext cx="7486600" cy="111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9pPr>
          </a:lstStyle>
          <a:p>
            <a:r>
              <a:rPr lang="en-US" altLang="en-US" sz="40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Formatting Text: </a:t>
            </a:r>
            <a:r>
              <a:rPr lang="en-US" altLang="en-US" sz="4000" kern="0" dirty="0" smtClean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</a:t>
            </a:r>
            <a:r>
              <a:rPr lang="en-US" altLang="en-US" sz="40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-family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6732" y="3212976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font.html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898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Formatting Text: </a:t>
            </a:r>
            <a:r>
              <a:rPr lang="en-US" altLang="en-US" sz="4000" dirty="0" smtClean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</a:t>
            </a:r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-family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CA" altLang="en-US" sz="2400" dirty="0" smtClean="0"/>
              <a:t>The web browser will only be able to apply a</a:t>
            </a:r>
            <a:r>
              <a:rPr lang="en-CA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font </a:t>
            </a:r>
            <a:r>
              <a:rPr lang="en-CA" altLang="en-US" sz="2400" dirty="0" smtClean="0"/>
              <a:t>if it is </a:t>
            </a:r>
            <a:r>
              <a:rPr lang="en-CA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available on the system </a:t>
            </a:r>
            <a:r>
              <a:rPr lang="en-CA" altLang="en-US" sz="2400" dirty="0" smtClean="0"/>
              <a:t>on which it operates, which is not always the case. 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CA" altLang="en-US" sz="2400" dirty="0" smtClean="0"/>
              <a:t>So, </a:t>
            </a:r>
            <a:r>
              <a:rPr lang="en-CA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in preferential order font families </a:t>
            </a:r>
            <a:r>
              <a:rPr lang="en-CA" altLang="en-US" sz="2400" dirty="0" smtClean="0"/>
              <a:t>to use when rendering text. 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CA" altLang="en-US" sz="2400" dirty="0" smtClean="0"/>
              <a:t>The font list is separated by </a:t>
            </a:r>
            <a:r>
              <a:rPr lang="en-CA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commas</a:t>
            </a:r>
            <a:r>
              <a:rPr lang="en-CA" altLang="en-US" sz="2400" dirty="0" smtClean="0"/>
              <a:t>.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CA" altLang="en-US" sz="2400" dirty="0" smtClean="0"/>
              <a:t>To avoid unexpected results, </a:t>
            </a:r>
            <a:r>
              <a:rPr lang="en-CA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last font family </a:t>
            </a:r>
            <a:r>
              <a:rPr lang="en-CA" altLang="en-US" sz="2400" dirty="0" smtClean="0"/>
              <a:t>on the font list should be one of the five </a:t>
            </a:r>
            <a:r>
              <a:rPr lang="en-CA" alt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generic families </a:t>
            </a:r>
            <a:r>
              <a:rPr lang="en-CA" altLang="en-US" sz="2400" dirty="0" smtClean="0"/>
              <a:t>which are by default always available in HTML and CSS. </a:t>
            </a:r>
          </a:p>
        </p:txBody>
      </p:sp>
      <p:sp>
        <p:nvSpPr>
          <p:cNvPr id="73732" name="Slide Number Placeholder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43B8499B-93E4-423D-B8DD-C652265EFE74}" type="slidenum">
              <a:rPr lang="en-CA" altLang="en-US" sz="1400"/>
              <a:pPr algn="r" eaLnBrk="1" hangingPunct="1"/>
              <a:t>6</a:t>
            </a:fld>
            <a:endParaRPr lang="en-CA" altLang="en-US" sz="1400"/>
          </a:p>
        </p:txBody>
      </p:sp>
    </p:spTree>
    <p:extLst>
      <p:ext uri="{BB962C8B-B14F-4D97-AF65-F5344CB8AC3E}">
        <p14:creationId xmlns:p14="http://schemas.microsoft.com/office/powerpoint/2010/main" val="278199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 idx="4294967295"/>
          </p:nvPr>
        </p:nvSpPr>
        <p:spPr>
          <a:xfrm>
            <a:off x="800100" y="404664"/>
            <a:ext cx="6870700" cy="900113"/>
          </a:xfrm>
        </p:spPr>
        <p:txBody>
          <a:bodyPr/>
          <a:lstStyle/>
          <a:p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Generic Font Family</a:t>
            </a:r>
          </a:p>
        </p:txBody>
      </p:sp>
      <p:sp>
        <p:nvSpPr>
          <p:cNvPr id="74755" name="Slide Number Placeholder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4D4AE3D9-B79F-401F-8702-BAC51824F802}" type="slidenum">
              <a:rPr lang="en-CA" altLang="en-US" sz="1400"/>
              <a:pPr algn="r" eaLnBrk="1" hangingPunct="1"/>
              <a:t>7</a:t>
            </a:fld>
            <a:endParaRPr lang="en-CA" altLang="en-US" sz="1400"/>
          </a:p>
        </p:txBody>
      </p:sp>
      <p:pic>
        <p:nvPicPr>
          <p:cNvPr id="7475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819275"/>
            <a:ext cx="8139112" cy="333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737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Web Safe Font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Combinations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8</a:t>
            </a:fld>
            <a:endParaRPr lang="en-CA" altLang="en-US"/>
          </a:p>
        </p:txBody>
      </p:sp>
      <p:pic>
        <p:nvPicPr>
          <p:cNvPr id="3074" name="Picture 2" descr="C:\tmp\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699969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8120" y="1367136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400" dirty="0" smtClean="0"/>
              <a:t>Examples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619373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Formatting Text: </a:t>
            </a:r>
            <a:r>
              <a:rPr lang="en-US" altLang="en-US" sz="4000" dirty="0" smtClean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</a:t>
            </a:r>
            <a:r>
              <a:rPr lang="en-US" altLang="en-US" sz="4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7544" y="1628800"/>
            <a:ext cx="8352928" cy="4176464"/>
          </a:xfrm>
        </p:spPr>
        <p:txBody>
          <a:bodyPr/>
          <a:lstStyle/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 smtClean="0"/>
              <a:t>Font size for different elements</a:t>
            </a:r>
          </a:p>
          <a:p>
            <a:pPr marL="400050" lvl="1" indent="0">
              <a:lnSpc>
                <a:spcPct val="150000"/>
              </a:lnSpc>
              <a:buFontTx/>
              <a:buNone/>
              <a:defRPr/>
            </a:pPr>
            <a:r>
              <a:rPr lang="en-US" sz="2000" dirty="0" smtClean="0"/>
              <a:t>h1 { font-size:250%; } –size relative to regular size (scales well)</a:t>
            </a:r>
            <a:br>
              <a:rPr lang="en-US" sz="2000" dirty="0" smtClean="0"/>
            </a:br>
            <a:r>
              <a:rPr lang="en-US" sz="2000" dirty="0" smtClean="0"/>
              <a:t>p { font-size: 20pt; }    –actual size in points,</a:t>
            </a:r>
          </a:p>
          <a:p>
            <a:pPr marL="400050" lvl="1" indent="0">
              <a:lnSpc>
                <a:spcPct val="150000"/>
              </a:lnSpc>
              <a:buFontTx/>
              <a:buNone/>
              <a:defRPr/>
            </a:pPr>
            <a:r>
              <a:rPr lang="en-US" sz="2000" dirty="0" smtClean="0"/>
              <a:t>div { font-size:20px; }  –actual size in pixels,</a:t>
            </a:r>
            <a:endParaRPr lang="en-US" sz="2000" dirty="0"/>
          </a:p>
          <a:p>
            <a:pPr marL="400050" lvl="1" indent="0">
              <a:lnSpc>
                <a:spcPct val="150000"/>
              </a:lnSpc>
              <a:buFontTx/>
              <a:buNone/>
              <a:defRPr/>
            </a:pPr>
            <a:r>
              <a:rPr lang="en-US" sz="2000" dirty="0"/>
              <a:t>a</a:t>
            </a:r>
            <a:r>
              <a:rPr lang="en-US" sz="2000" dirty="0" smtClean="0"/>
              <a:t> { font-size: smaller; } – smaller than regular size, default medium,</a:t>
            </a:r>
          </a:p>
          <a:p>
            <a:pPr marL="400050" lvl="1" indent="0">
              <a:lnSpc>
                <a:spcPct val="150000"/>
              </a:lnSpc>
              <a:buFontTx/>
              <a:buNone/>
              <a:defRPr/>
            </a:pPr>
            <a:r>
              <a:rPr lang="en-US" sz="2000" dirty="0"/>
              <a:t>h</a:t>
            </a:r>
            <a:r>
              <a:rPr lang="en-US" sz="2000" dirty="0" smtClean="0"/>
              <a:t>1 { font-size: 1.5em; } – size relative to regular size (scales well)</a:t>
            </a:r>
          </a:p>
          <a:p>
            <a:pPr marL="0" indent="0">
              <a:buFontTx/>
              <a:buNone/>
              <a:defRPr/>
            </a:pPr>
            <a:r>
              <a:rPr lang="en-US" sz="2300" dirty="0" smtClean="0"/>
              <a:t> </a:t>
            </a:r>
            <a:endParaRPr lang="en-US" sz="2300" dirty="0"/>
          </a:p>
        </p:txBody>
      </p:sp>
      <p:sp>
        <p:nvSpPr>
          <p:cNvPr id="77828" name="Slide Number Placeholder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6D2EF40F-5B15-45E2-8EE6-2999EDC25DAD}" type="slidenum">
              <a:rPr lang="en-CA" altLang="en-US" sz="1400"/>
              <a:pPr algn="r" eaLnBrk="1" hangingPunct="1"/>
              <a:t>9</a:t>
            </a:fld>
            <a:endParaRPr lang="en-CA" altLang="en-US" sz="1400"/>
          </a:p>
        </p:txBody>
      </p:sp>
    </p:spTree>
    <p:extLst>
      <p:ext uri="{BB962C8B-B14F-4D97-AF65-F5344CB8AC3E}">
        <p14:creationId xmlns:p14="http://schemas.microsoft.com/office/powerpoint/2010/main" val="3286249754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4191</TotalTime>
  <Words>1723</Words>
  <Application>Microsoft Office PowerPoint</Application>
  <PresentationFormat>On-screen Show (4:3)</PresentationFormat>
  <Paragraphs>383</Paragraphs>
  <Slides>34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Compass</vt:lpstr>
      <vt:lpstr>INT222 - Internet Fundamentals</vt:lpstr>
      <vt:lpstr>Agenda</vt:lpstr>
      <vt:lpstr>CSS Selector Review </vt:lpstr>
      <vt:lpstr>Formatting Text:                 font-family Properties</vt:lpstr>
      <vt:lpstr>PowerPoint Presentation</vt:lpstr>
      <vt:lpstr>Formatting Text: font-family</vt:lpstr>
      <vt:lpstr>Generic Font Family</vt:lpstr>
      <vt:lpstr>CSS Web Safe Font Combinations</vt:lpstr>
      <vt:lpstr>Formatting Text: font-size</vt:lpstr>
      <vt:lpstr>Font-size: Property values</vt:lpstr>
      <vt:lpstr>Formatting Text: other text properties</vt:lpstr>
      <vt:lpstr>Formatting Text other text properties</vt:lpstr>
      <vt:lpstr>CSS3 Text Effect</vt:lpstr>
      <vt:lpstr>CSS3 Text Effect</vt:lpstr>
      <vt:lpstr>The CSS Box model</vt:lpstr>
      <vt:lpstr>The CSS Box model</vt:lpstr>
      <vt:lpstr>CSS Properties for Box Model</vt:lpstr>
      <vt:lpstr>CSS margin</vt:lpstr>
      <vt:lpstr>Margin Collapsing</vt:lpstr>
      <vt:lpstr>CSS Shorthands for Box Model</vt:lpstr>
      <vt:lpstr>The margin Shorthand Property </vt:lpstr>
      <vt:lpstr>CSS border</vt:lpstr>
      <vt:lpstr>CSS border</vt:lpstr>
      <vt:lpstr>The border-width Shorthand</vt:lpstr>
      <vt:lpstr>CSS border</vt:lpstr>
      <vt:lpstr>CSS border</vt:lpstr>
      <vt:lpstr>The Border Shorthand Property</vt:lpstr>
      <vt:lpstr>CSS padding</vt:lpstr>
      <vt:lpstr>CSS3 Rounded Corners</vt:lpstr>
      <vt:lpstr>CSS3 Rounded Corners</vt:lpstr>
      <vt:lpstr>CSS3 Box Shadow</vt:lpstr>
      <vt:lpstr>CSS3 Box Shadow</vt:lpstr>
      <vt:lpstr>Resourceful Links</vt:lpstr>
      <vt:lpstr>Thank You!</vt:lpstr>
    </vt:vector>
  </TitlesOfParts>
  <Company>Compaq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12: Serialization</dc:title>
  <dc:creator>Wei Song</dc:creator>
  <cp:lastModifiedBy>Wei Song</cp:lastModifiedBy>
  <cp:revision>136</cp:revision>
  <cp:lastPrinted>2001-07-23T19:37:02Z</cp:lastPrinted>
  <dcterms:created xsi:type="dcterms:W3CDTF">2001-03-26T00:24:34Z</dcterms:created>
  <dcterms:modified xsi:type="dcterms:W3CDTF">2015-06-16T02:10:00Z</dcterms:modified>
</cp:coreProperties>
</file>