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47"/>
  </p:notesMasterIdLst>
  <p:handoutMasterIdLst>
    <p:handoutMasterId r:id="rId48"/>
  </p:handoutMasterIdLst>
  <p:sldIdLst>
    <p:sldId id="266" r:id="rId2"/>
    <p:sldId id="271" r:id="rId3"/>
    <p:sldId id="278" r:id="rId4"/>
    <p:sldId id="279" r:id="rId5"/>
    <p:sldId id="280" r:id="rId6"/>
    <p:sldId id="281" r:id="rId7"/>
    <p:sldId id="334" r:id="rId8"/>
    <p:sldId id="282" r:id="rId9"/>
    <p:sldId id="283" r:id="rId10"/>
    <p:sldId id="284" r:id="rId11"/>
    <p:sldId id="285" r:id="rId12"/>
    <p:sldId id="331" r:id="rId13"/>
    <p:sldId id="332" r:id="rId14"/>
    <p:sldId id="333" r:id="rId15"/>
    <p:sldId id="286" r:id="rId16"/>
    <p:sldId id="287" r:id="rId17"/>
    <p:sldId id="292" r:id="rId18"/>
    <p:sldId id="288" r:id="rId19"/>
    <p:sldId id="293" r:id="rId20"/>
    <p:sldId id="302" r:id="rId21"/>
    <p:sldId id="294" r:id="rId22"/>
    <p:sldId id="296" r:id="rId23"/>
    <p:sldId id="295" r:id="rId24"/>
    <p:sldId id="304" r:id="rId25"/>
    <p:sldId id="305" r:id="rId26"/>
    <p:sldId id="306" r:id="rId27"/>
    <p:sldId id="308" r:id="rId28"/>
    <p:sldId id="307" r:id="rId29"/>
    <p:sldId id="309" r:id="rId30"/>
    <p:sldId id="310" r:id="rId31"/>
    <p:sldId id="298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0" r:id="rId42"/>
    <p:sldId id="321" r:id="rId43"/>
    <p:sldId id="322" r:id="rId44"/>
    <p:sldId id="330" r:id="rId45"/>
    <p:sldId id="277" r:id="rId46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4" autoAdjust="0"/>
    <p:restoredTop sz="94660"/>
  </p:normalViewPr>
  <p:slideViewPr>
    <p:cSldViewPr>
      <p:cViewPr>
        <p:scale>
          <a:sx n="82" d="100"/>
          <a:sy n="82" d="100"/>
        </p:scale>
        <p:origin x="-1397" y="-25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 smtClean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 smtClean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text styles</a:t>
            </a:r>
          </a:p>
          <a:p>
            <a:pPr lvl="1"/>
            <a:r>
              <a:rPr lang="en-CA" altLang="en-US" smtClean="0"/>
              <a:t>Second level</a:t>
            </a:r>
          </a:p>
          <a:p>
            <a:pPr lvl="2"/>
            <a:r>
              <a:rPr lang="en-CA" altLang="en-US" smtClean="0"/>
              <a:t>Third level</a:t>
            </a:r>
          </a:p>
          <a:p>
            <a:pPr lvl="3"/>
            <a:r>
              <a:rPr lang="en-CA" altLang="en-US" smtClean="0"/>
              <a:t>Fourth level</a:t>
            </a:r>
          </a:p>
          <a:p>
            <a:pPr lvl="4"/>
            <a:r>
              <a:rPr lang="en-CA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css-properties/css_display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css-properties/center_text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css-properties/center_block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css-properties/center_vertical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css-properties/position_relative.html" TargetMode="External"/><Relationship Id="rId2" Type="http://schemas.openxmlformats.org/officeDocument/2006/relationships/hyperlink" Target="https://scs.senecac.on.ca/~wei.song/int222/code/css-properties/position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css-properties/position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css-properties/position_graphic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css-layouts/html5_structure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cs.senecac.on.ca/~wei.song/int222/code/css-layouts/layout-1-column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scs.senecac.on.ca/~wei.song/int222/code/css-layouts/layout-2-column.ht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cs.senecac.on.ca/~wei.song/int222/code/css-layouts/layout-3-column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css-layouts/html5_structure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scs.senecac.on.ca/~wei.song/int222/code/css-layouts/html5_structure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css-properties/css_list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css-layouts/menu-multi-level-vertical.html" TargetMode="External"/><Relationship Id="rId2" Type="http://schemas.openxmlformats.org/officeDocument/2006/relationships/hyperlink" Target="https://scs.senecac.on.ca/~wei.song/int222/code/css-layouts/menu-single-level-horizonta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s.senecac.on.ca/~wei.song/int222/code/css-layouts/menu-multi-level-horizontal.html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DOM/document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a/url?sa=t&amp;rct=j&amp;q=&amp;esrc=s&amp;source=web&amp;cd=6&amp;ved=0CEIQFjAF&amp;url=https://developer.mozilla.org/en-US/docs/Web/CSS/list-style-type&amp;ei=QXUwVMO3Cs6lyATU3ICwDA&amp;usg=AFQjCNGSQepkRuyZYsxY1MiQZ3v7FKy2eg&amp;sig2=dCjQ5xXhx9bI_zTwMJBOxQ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DOM/create-element.html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DOM/update-elements.html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DOM/innerHTML.html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newbie.com/making-a-sphere-in-css/" TargetMode="External"/><Relationship Id="rId7" Type="http://schemas.openxmlformats.org/officeDocument/2006/relationships/hyperlink" Target="https://developer.mozilla.org/en-US/docs/Web/API/Text" TargetMode="External"/><Relationship Id="rId2" Type="http://schemas.openxmlformats.org/officeDocument/2006/relationships/hyperlink" Target="http://www.dynamicdrive.com/styl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API/Element" TargetMode="External"/><Relationship Id="rId5" Type="http://schemas.openxmlformats.org/officeDocument/2006/relationships/hyperlink" Target="https://developer.mozilla.org/en-US/docs/Web/API/Node" TargetMode="External"/><Relationship Id="rId4" Type="http://schemas.openxmlformats.org/officeDocument/2006/relationships/hyperlink" Target="https://developer.mozilla.org/en-US/docs/Web/API/Document_Object_Model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css-properties/css_table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css-properties/css_table_section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css-properties/css_link-as-button.html" TargetMode="External"/><Relationship Id="rId2" Type="http://schemas.openxmlformats.org/officeDocument/2006/relationships/hyperlink" Target="https://scs.senecac.on.ca/~wei.song/int222/code/css-properties/css_link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4AFC7-BA5D-4B2B-BEB5-A638D2D2B18C}" type="slidenum">
              <a:rPr lang="en-CA" altLang="en-US"/>
              <a:pPr>
                <a:defRPr/>
              </a:pPr>
              <a:t>1</a:t>
            </a:fld>
            <a:endParaRPr lang="en-CA" alt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23528" y="1768475"/>
            <a:ext cx="8496944" cy="1300485"/>
          </a:xfrm>
        </p:spPr>
        <p:txBody>
          <a:bodyPr/>
          <a:lstStyle/>
          <a:p>
            <a:pPr eaLnBrk="1" hangingPunct="1">
              <a:defRPr/>
            </a:pPr>
            <a:r>
              <a:rPr lang="en-CA" sz="4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INT222 - Internet </a:t>
            </a:r>
            <a:r>
              <a:rPr lang="en-CA" sz="4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Fundamentals</a:t>
            </a:r>
            <a:endParaRPr lang="en-CA" altLang="en-US" sz="4400" dirty="0" smtClean="0">
              <a:solidFill>
                <a:schemeClr val="tx1"/>
              </a:solidFill>
              <a:latin typeface="Tahoma (Headings)"/>
            </a:endParaRP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17032"/>
            <a:ext cx="6400800" cy="172819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Week 7: CSS Properties, </a:t>
            </a:r>
          </a:p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Page Layouts and Navigation</a:t>
            </a:r>
            <a:endParaRPr lang="en-CA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– display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24744"/>
            <a:ext cx="8540750" cy="497443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The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display </a:t>
            </a:r>
            <a:r>
              <a:rPr lang="en-CA" dirty="0"/>
              <a:t>CSS property specifies the type of rendering </a:t>
            </a:r>
            <a:r>
              <a:rPr lang="en-CA" dirty="0" smtClean="0"/>
              <a:t>box </a:t>
            </a:r>
            <a:r>
              <a:rPr lang="en-CA" dirty="0"/>
              <a:t>used for an element</a:t>
            </a:r>
            <a:r>
              <a:rPr lang="en-CA" dirty="0" smtClean="0"/>
              <a:t>.</a:t>
            </a:r>
          </a:p>
          <a:p>
            <a:pPr lvl="1"/>
            <a:r>
              <a:rPr lang="en-CA" dirty="0" err="1" smtClean="0"/>
              <a:t>Defaule</a:t>
            </a:r>
            <a:r>
              <a:rPr lang="en-CA" dirty="0" smtClean="0"/>
              <a:t> value: inline</a:t>
            </a:r>
          </a:p>
          <a:p>
            <a:pPr lvl="1"/>
            <a:r>
              <a:rPr lang="en-CA" dirty="0" smtClean="0"/>
              <a:t>The value </a:t>
            </a:r>
            <a:r>
              <a:rPr lang="en-CA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none</a:t>
            </a:r>
            <a:r>
              <a:rPr lang="en-CA" dirty="0" smtClean="0"/>
              <a:t> lets you turn off the display of an element.</a:t>
            </a: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e</a:t>
            </a:r>
            <a:r>
              <a:rPr lang="en-CA" dirty="0" smtClean="0"/>
              <a:t>.g. </a:t>
            </a:r>
          </a:p>
          <a:p>
            <a:pPr marL="800100" lvl="2" indent="0">
              <a:buNone/>
            </a:pPr>
            <a:r>
              <a:rPr lang="en-US" altLang="en-US" sz="2800" dirty="0" err="1" smtClean="0"/>
              <a:t>p.inline</a:t>
            </a:r>
            <a:r>
              <a:rPr lang="en-US" altLang="en-US" sz="2800" dirty="0" smtClean="0"/>
              <a:t>  { display: inline; }</a:t>
            </a:r>
          </a:p>
          <a:p>
            <a:pPr marL="800100" lvl="2" indent="0">
              <a:buNone/>
            </a:pPr>
            <a:endParaRPr lang="en-CA" sz="1400" i="1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CA" dirty="0">
                <a:hlinkClick r:id="rId2"/>
              </a:rPr>
              <a:t>css_display.html</a:t>
            </a:r>
            <a:endParaRPr lang="en-CA" dirty="0" smtClean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10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084681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display 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roperty Values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3549134"/>
              </p:ext>
            </p:extLst>
          </p:nvPr>
        </p:nvGraphicFramePr>
        <p:xfrm>
          <a:off x="741326" y="1052736"/>
          <a:ext cx="7657636" cy="5632704"/>
        </p:xfrm>
        <a:graphic>
          <a:graphicData uri="http://schemas.openxmlformats.org/drawingml/2006/table">
            <a:tbl>
              <a:tblPr firstRow="1" firstCol="1" bandRow="1"/>
              <a:tblGrid>
                <a:gridCol w="1958466"/>
                <a:gridCol w="5699170"/>
              </a:tblGrid>
              <a:tr h="1573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Value</a:t>
                      </a:r>
                      <a:endParaRPr lang="en-CA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>
                        <a:alpha val="5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CA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>
                        <a:alpha val="51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inline</a:t>
                      </a:r>
                      <a:endParaRPr lang="en-CA" sz="14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Default value. Displays an element as an inline element (like &lt;span&gt;)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block</a:t>
                      </a:r>
                      <a:endParaRPr lang="en-CA" sz="14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Displays an element as a block element (like &lt;p&gt;)</a:t>
                      </a:r>
                      <a:endParaRPr lang="en-CA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inline-block</a:t>
                      </a:r>
                      <a:endParaRPr lang="en-CA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Displays an element as an inline-level block container. The inside of this block is formatted as block-level box, and the element itself is formatted as an inline-level box</a:t>
                      </a:r>
                      <a:endParaRPr lang="en-CA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inline-table</a:t>
                      </a:r>
                      <a:endParaRPr lang="en-CA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The element is displayed as an inline-level table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list-item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Let the element behave like a &lt;li&gt; element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table</a:t>
                      </a:r>
                      <a:endParaRPr lang="en-CA" sz="1400" b="1" dirty="0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Let the element behave like a &lt;table&gt; element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table-caption</a:t>
                      </a:r>
                      <a:endParaRPr lang="en-CA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Let the element behave like a &lt;caption&gt; element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table-column-group</a:t>
                      </a:r>
                      <a:endParaRPr lang="en-CA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Let the element behave like a &lt;</a:t>
                      </a:r>
                      <a:r>
                        <a:rPr lang="en-CA" sz="1600" b="1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colgroup</a:t>
                      </a:r>
                      <a:r>
                        <a:rPr lang="en-CA" sz="16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 element</a:t>
                      </a:r>
                      <a:endParaRPr lang="en-CA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table-header-group</a:t>
                      </a:r>
                      <a:endParaRPr lang="en-CA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Let the element behave like a &lt;thead&gt; element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table-footer-group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Let the element behave like a &lt;tfoot&gt; element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table-row-group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Let the element behave like a &lt;tbody&gt; element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kern="120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table-cell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Let the element behave like a &lt;td&gt; element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table-column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Let the element behave like a &lt;col&gt; element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kern="120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table-row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Let the element behave like a &lt;tr&gt; element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none</a:t>
                      </a:r>
                      <a:endParaRPr lang="en-CA" sz="14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The element will not be displayed at all (has no effect on layout)</a:t>
                      </a:r>
                      <a:endParaRPr lang="en-CA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11</a:t>
            </a:fld>
            <a:endParaRPr lang="en-CA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42950" y="17081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554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40750" cy="936104"/>
          </a:xfrm>
        </p:spPr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Centering - Lines Of Text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12776"/>
            <a:ext cx="8540750" cy="475252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altLang="en-US" dirty="0"/>
              <a:t>Centering lines of text in a paragraph or in a heading.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dirty="0"/>
              <a:t>p { text-align: center 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dirty="0"/>
              <a:t>h2 { text-align: center } </a:t>
            </a:r>
          </a:p>
          <a:p>
            <a:endParaRPr lang="en-CA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>
                <a:hlinkClick r:id="rId2"/>
              </a:rPr>
              <a:t>center_text.html</a:t>
            </a:r>
            <a:endParaRPr lang="en-US" alt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321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Centering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a Block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540750" cy="4498975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CA" altLang="en-US" sz="2800" dirty="0"/>
              <a:t>Rephrase: left and right </a:t>
            </a:r>
            <a:r>
              <a:rPr lang="en-CA" altLang="en-US" sz="2800" dirty="0">
                <a:solidFill>
                  <a:srgbClr val="0000FF"/>
                </a:solidFill>
              </a:rPr>
              <a:t>margin</a:t>
            </a:r>
            <a:r>
              <a:rPr lang="en-CA" altLang="en-US" sz="2800" dirty="0"/>
              <a:t> to be equal. </a:t>
            </a:r>
          </a:p>
          <a:p>
            <a:pPr lvl="1">
              <a:lnSpc>
                <a:spcPct val="80000"/>
              </a:lnSpc>
            </a:pPr>
            <a:r>
              <a:rPr lang="en-CA" altLang="en-US" sz="2400" dirty="0">
                <a:solidFill>
                  <a:srgbClr val="0000FF"/>
                </a:solidFill>
              </a:rPr>
              <a:t>set the margins to 'auto'.</a:t>
            </a:r>
            <a:r>
              <a:rPr lang="en-CA" altLang="en-US" sz="24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CA" altLang="en-US" sz="2400" dirty="0"/>
              <a:t>used with a block of fixed width.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CA" altLang="en-US" dirty="0"/>
              <a:t> </a:t>
            </a:r>
            <a:r>
              <a:rPr lang="en-CA" altLang="en-US" dirty="0" err="1"/>
              <a:t>div.center</a:t>
            </a:r>
            <a:r>
              <a:rPr lang="en-CA" altLang="en-US" dirty="0"/>
              <a:t> { border: 2px solid red;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CA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margin-left: auto;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CA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margin-right: auto;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CA" altLang="en-US" dirty="0"/>
              <a:t>                   width: 400px; </a:t>
            </a:r>
            <a:r>
              <a:rPr lang="en-CA" altLang="en-US" dirty="0" smtClean="0"/>
              <a:t>}</a:t>
            </a:r>
          </a:p>
          <a:p>
            <a:pPr lvl="3">
              <a:lnSpc>
                <a:spcPct val="80000"/>
              </a:lnSpc>
              <a:buFontTx/>
              <a:buNone/>
            </a:pPr>
            <a:endParaRPr lang="en-CA" altLang="en-US" dirty="0"/>
          </a:p>
          <a:p>
            <a:pPr lvl="3">
              <a:lnSpc>
                <a:spcPct val="80000"/>
              </a:lnSpc>
              <a:buFontTx/>
              <a:buNone/>
            </a:pPr>
            <a:r>
              <a:rPr lang="en-CA" altLang="en-US" dirty="0"/>
              <a:t>&lt;div class ="center"&gt; … &lt;/div</a:t>
            </a:r>
            <a:r>
              <a:rPr lang="en-CA" altLang="en-US" dirty="0" smtClean="0"/>
              <a:t>&gt;</a:t>
            </a:r>
          </a:p>
          <a:p>
            <a:pPr lvl="3">
              <a:lnSpc>
                <a:spcPct val="80000"/>
              </a:lnSpc>
              <a:buFontTx/>
              <a:buNone/>
            </a:pPr>
            <a:endParaRPr lang="en-CA" sz="2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CA" sz="2800" dirty="0">
                <a:hlinkClick r:id="rId2"/>
              </a:rPr>
              <a:t>center_block.html</a:t>
            </a:r>
            <a:endParaRPr lang="en-CA" sz="2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292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96144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Centering –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Vertically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468742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Specify the outer block as a table cell, </a:t>
            </a:r>
            <a:r>
              <a:rPr lang="en-CA" sz="2800" dirty="0" smtClean="0"/>
              <a:t>the </a:t>
            </a:r>
            <a:r>
              <a:rPr lang="en-CA" sz="2800" dirty="0"/>
              <a:t>contents of a table cell can be centered vertically. </a:t>
            </a:r>
          </a:p>
          <a:p>
            <a:pPr marL="1257300" lvl="3" indent="0">
              <a:buNone/>
            </a:pPr>
            <a:endParaRPr lang="en-CA" dirty="0" smtClean="0"/>
          </a:p>
          <a:p>
            <a:pPr marL="1257300" lvl="3" indent="0">
              <a:buNone/>
            </a:pPr>
            <a:r>
              <a:rPr lang="en-CA" dirty="0" smtClean="0"/>
              <a:t>div { height</a:t>
            </a:r>
            <a:r>
              <a:rPr lang="en-CA" dirty="0"/>
              <a:t>: 100px</a:t>
            </a:r>
            <a:r>
              <a:rPr lang="en-CA" dirty="0" smtClean="0"/>
              <a:t>; width</a:t>
            </a:r>
            <a:r>
              <a:rPr lang="en-CA" dirty="0"/>
              <a:t>: 500px</a:t>
            </a:r>
            <a:r>
              <a:rPr lang="en-CA" dirty="0" smtClean="0"/>
              <a:t>; }</a:t>
            </a:r>
            <a:endParaRPr lang="en-CA" dirty="0"/>
          </a:p>
          <a:p>
            <a:pPr marL="1257300" lvl="3" indent="0">
              <a:buNone/>
            </a:pPr>
            <a:r>
              <a:rPr lang="en-CA" dirty="0" err="1" smtClean="0"/>
              <a:t>div.center</a:t>
            </a:r>
            <a:r>
              <a:rPr lang="en-CA" dirty="0" smtClean="0"/>
              <a:t> { border</a:t>
            </a:r>
            <a:r>
              <a:rPr lang="en-CA" dirty="0"/>
              <a:t>: 10px dotted red;</a:t>
            </a:r>
          </a:p>
          <a:p>
            <a:pPr marL="1257300" lvl="3" indent="0">
              <a:buNone/>
            </a:pPr>
            <a:r>
              <a:rPr lang="en-CA" dirty="0"/>
              <a:t>		      display: table-cell;</a:t>
            </a:r>
          </a:p>
          <a:p>
            <a:pPr marL="1257300" lvl="3" indent="0">
              <a:buNone/>
            </a:pPr>
            <a:r>
              <a:rPr lang="en-CA" dirty="0"/>
              <a:t>		      vertical-align: middle;</a:t>
            </a:r>
          </a:p>
          <a:p>
            <a:pPr marL="1257300" lvl="3" indent="0">
              <a:buNone/>
            </a:pPr>
            <a:r>
              <a:rPr lang="en-CA" dirty="0"/>
              <a:t>		      text-align: center</a:t>
            </a:r>
            <a:r>
              <a:rPr lang="en-CA" dirty="0" smtClean="0"/>
              <a:t>;}</a:t>
            </a:r>
          </a:p>
          <a:p>
            <a:pPr marL="1257300" lvl="3" indent="0">
              <a:buNone/>
            </a:pPr>
            <a:endParaRPr lang="en-CA" dirty="0"/>
          </a:p>
          <a:p>
            <a:pPr marL="1257300" lvl="3" indent="0">
              <a:buNone/>
            </a:pPr>
            <a:r>
              <a:rPr lang="en-CA" dirty="0"/>
              <a:t>&lt;div class="center"&gt; This div is centered &lt;/div</a:t>
            </a:r>
            <a:r>
              <a:rPr lang="en-CA" dirty="0" smtClean="0"/>
              <a:t>&gt;</a:t>
            </a:r>
          </a:p>
          <a:p>
            <a:pPr marL="1257300" lvl="3" indent="0">
              <a:buNone/>
            </a:pPr>
            <a:endParaRPr lang="en-CA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sz="2800" dirty="0">
                <a:hlinkClick r:id="rId2"/>
              </a:rPr>
              <a:t>center_vertical.html</a:t>
            </a:r>
            <a:endParaRPr lang="en-CA" sz="2800" dirty="0"/>
          </a:p>
          <a:p>
            <a:pPr lvl="3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513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Positioning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24744"/>
            <a:ext cx="8540750" cy="497443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CSS </a:t>
            </a:r>
            <a:r>
              <a:rPr lang="en-CA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dirty="0"/>
              <a:t>property </a:t>
            </a:r>
            <a:endParaRPr lang="en-CA" dirty="0" smtClean="0"/>
          </a:p>
          <a:p>
            <a:pPr lvl="1"/>
            <a:r>
              <a:rPr lang="en-CA" dirty="0" smtClean="0"/>
              <a:t>can </a:t>
            </a:r>
            <a:r>
              <a:rPr lang="en-CA" dirty="0"/>
              <a:t>be used to position elements </a:t>
            </a:r>
            <a:r>
              <a:rPr lang="en-CA" dirty="0" smtClean="0"/>
              <a:t>precisely in HTML pages.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a browser renders html statements in the order that they are in the html file - this is called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normal flow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092229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Positioning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24744"/>
            <a:ext cx="8540750" cy="497443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altLang="en-US" sz="2200" dirty="0"/>
              <a:t>Values for property: </a:t>
            </a:r>
            <a:r>
              <a:rPr lang="en-CA" alt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</a:t>
            </a:r>
          </a:p>
          <a:p>
            <a:pPr lvl="1"/>
            <a:r>
              <a:rPr lang="en-CA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absolute</a:t>
            </a:r>
            <a:r>
              <a:rPr lang="en-CA" altLang="en-US" sz="2200" dirty="0"/>
              <a:t> - position precisely within the containing element</a:t>
            </a:r>
          </a:p>
          <a:p>
            <a:pPr lvl="1"/>
            <a:r>
              <a:rPr lang="en-CA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relative</a:t>
            </a:r>
            <a:r>
              <a:rPr lang="en-CA" altLang="en-US" sz="2200" u="sng" dirty="0"/>
              <a:t> </a:t>
            </a:r>
            <a:r>
              <a:rPr lang="en-CA" altLang="en-US" sz="2200" dirty="0"/>
              <a:t>- position precisely relative to normal flow</a:t>
            </a:r>
          </a:p>
          <a:p>
            <a:pPr lvl="1"/>
            <a:r>
              <a:rPr lang="en-CA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fixed</a:t>
            </a:r>
            <a:r>
              <a:rPr lang="en-CA" altLang="en-US" sz="2200" dirty="0"/>
              <a:t> - position precisely within the browser window, and does not move when the page is scrolled</a:t>
            </a:r>
          </a:p>
          <a:p>
            <a:pPr lvl="1"/>
            <a:r>
              <a:rPr lang="en-CA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</a:t>
            </a:r>
            <a:r>
              <a:rPr lang="en-CA" altLang="en-US" sz="2200" dirty="0"/>
              <a:t> - position using normal flow (default)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sz="2200" dirty="0"/>
              <a:t>Values for Properties: "</a:t>
            </a:r>
            <a:r>
              <a:rPr lang="en-CA" alt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  <a:r>
              <a:rPr lang="en-CA" altLang="en-US" sz="2200" dirty="0"/>
              <a:t>", "</a:t>
            </a:r>
            <a:r>
              <a:rPr lang="en-CA" alt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  <a:r>
              <a:rPr lang="en-CA" altLang="en-US" sz="2200" dirty="0"/>
              <a:t>", "</a:t>
            </a:r>
            <a:r>
              <a:rPr lang="en-CA" alt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</a:t>
            </a:r>
            <a:r>
              <a:rPr lang="en-CA" altLang="en-US" sz="2200" dirty="0"/>
              <a:t>", and "</a:t>
            </a:r>
            <a:r>
              <a:rPr lang="en-CA" alt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bottom</a:t>
            </a:r>
            <a:r>
              <a:rPr lang="en-CA" altLang="en-US" sz="2200" dirty="0"/>
              <a:t>" can be given </a:t>
            </a:r>
            <a:r>
              <a:rPr lang="en-CA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offsets</a:t>
            </a:r>
            <a:r>
              <a:rPr lang="en-CA" altLang="en-US" sz="2200" dirty="0"/>
              <a:t> in </a:t>
            </a:r>
            <a:r>
              <a:rPr lang="en-CA" alt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px</a:t>
            </a:r>
            <a:r>
              <a:rPr lang="en-CA" altLang="en-US" sz="2200" dirty="0"/>
              <a:t> or </a:t>
            </a:r>
            <a:r>
              <a:rPr lang="en-CA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&lt;div&gt; tags, with various classes</a:t>
            </a:r>
            <a:r>
              <a:rPr lang="en-CA" altLang="en-US" sz="2200" dirty="0"/>
              <a:t>, are used to create the different divisions of the document</a:t>
            </a:r>
            <a:r>
              <a:rPr lang="en-CA" altLang="en-US" sz="2200" dirty="0" smtClean="0"/>
              <a:t>.</a:t>
            </a:r>
          </a:p>
          <a:p>
            <a:endParaRPr lang="en-CA" altLang="en-US" sz="2200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sz="2200" dirty="0">
                <a:hlinkClick r:id="rId2"/>
              </a:rPr>
              <a:t>position.html</a:t>
            </a:r>
            <a:endParaRPr lang="en-CA" sz="22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200" dirty="0">
                <a:hlinkClick r:id="rId3"/>
              </a:rPr>
              <a:t>Position_relative.html</a:t>
            </a:r>
            <a:endParaRPr lang="en-US" altLang="en-US" sz="22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16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98206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US" alt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24744"/>
            <a:ext cx="8540750" cy="497443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altLang="en-US" sz="2800" dirty="0" smtClean="0"/>
              <a:t>What </a:t>
            </a:r>
            <a:r>
              <a:rPr lang="en-CA" altLang="en-US" sz="2800" dirty="0"/>
              <a:t>if the text takes more than the allotted space? </a:t>
            </a:r>
            <a:endParaRPr lang="en-CA" altLang="en-US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use the property "</a:t>
            </a: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overflow</a:t>
            </a:r>
            <a:r>
              <a:rPr lang="en-US" sz="2800" dirty="0"/>
              <a:t>" to specify an action</a:t>
            </a:r>
            <a:r>
              <a:rPr lang="en-US" sz="2800" dirty="0" smtClean="0"/>
              <a:t>:</a:t>
            </a:r>
          </a:p>
          <a:p>
            <a:pPr marL="800100" lvl="2" indent="0">
              <a:buNone/>
              <a:defRPr/>
            </a:pPr>
            <a:r>
              <a:rPr lang="en-US" dirty="0" smtClean="0"/>
              <a:t>{ </a:t>
            </a:r>
            <a:r>
              <a:rPr lang="en-US" dirty="0" err="1" smtClean="0"/>
              <a:t>overflow:scroll</a:t>
            </a:r>
            <a:r>
              <a:rPr lang="en-US" dirty="0" smtClean="0"/>
              <a:t>; } </a:t>
            </a:r>
            <a:r>
              <a:rPr lang="en-US" dirty="0"/>
              <a:t>- include scroll bars</a:t>
            </a:r>
          </a:p>
          <a:p>
            <a:pPr marL="800100" lvl="2" indent="0">
              <a:buNone/>
              <a:defRPr/>
            </a:pPr>
            <a:r>
              <a:rPr lang="en-US" dirty="0" smtClean="0"/>
              <a:t>{ </a:t>
            </a:r>
            <a:r>
              <a:rPr lang="en-US" dirty="0" err="1" smtClean="0"/>
              <a:t>overflow:auto</a:t>
            </a:r>
            <a:r>
              <a:rPr lang="en-US" dirty="0" smtClean="0"/>
              <a:t>; } </a:t>
            </a:r>
            <a:r>
              <a:rPr lang="en-US" dirty="0"/>
              <a:t>- scroll if required </a:t>
            </a:r>
          </a:p>
          <a:p>
            <a:pPr marL="800100" lvl="2" indent="0">
              <a:buNone/>
              <a:defRPr/>
            </a:pPr>
            <a:r>
              <a:rPr lang="en-US" dirty="0" smtClean="0"/>
              <a:t>{ </a:t>
            </a:r>
            <a:r>
              <a:rPr lang="en-US" dirty="0" err="1" smtClean="0"/>
              <a:t>overflow:hidden</a:t>
            </a:r>
            <a:r>
              <a:rPr lang="en-US" dirty="0" smtClean="0"/>
              <a:t>; } </a:t>
            </a:r>
            <a:r>
              <a:rPr lang="en-US" dirty="0"/>
              <a:t>- hide overflow </a:t>
            </a:r>
          </a:p>
          <a:p>
            <a:pPr marL="800100" lvl="2" indent="0">
              <a:buNone/>
              <a:defRPr/>
            </a:pPr>
            <a:r>
              <a:rPr lang="en-US" dirty="0" smtClean="0"/>
              <a:t>{ </a:t>
            </a:r>
            <a:r>
              <a:rPr lang="en-US" dirty="0" err="1" smtClean="0"/>
              <a:t>overflow:visible</a:t>
            </a:r>
            <a:r>
              <a:rPr lang="en-US" dirty="0" smtClean="0"/>
              <a:t>; } – default</a:t>
            </a:r>
          </a:p>
          <a:p>
            <a:pPr>
              <a:defRPr/>
            </a:pPr>
            <a:endParaRPr lang="en-US" dirty="0"/>
          </a:p>
          <a:p>
            <a:pPr lvl="0">
              <a:buClr>
                <a:srgbClr val="5F5F5F"/>
              </a:buClr>
              <a:buFont typeface="Wingdings" panose="05000000000000000000" pitchFamily="2" charset="2"/>
              <a:buChar char="q"/>
            </a:pPr>
            <a:r>
              <a:rPr lang="en-CA" sz="2200" dirty="0">
                <a:solidFill>
                  <a:prstClr val="black"/>
                </a:solidFill>
                <a:hlinkClick r:id="rId2"/>
              </a:rPr>
              <a:t>position.html</a:t>
            </a:r>
            <a:endParaRPr lang="en-CA" sz="2200" dirty="0">
              <a:solidFill>
                <a:prstClr val="black"/>
              </a:solidFill>
            </a:endParaRPr>
          </a:p>
          <a:p>
            <a:pPr>
              <a:defRPr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516972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US" alt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Positioning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268760"/>
            <a:ext cx="8540750" cy="48304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altLang="en-US" dirty="0"/>
              <a:t>graphics and titles can be positioned in a similar fashion: </a:t>
            </a:r>
            <a:endParaRPr lang="en-US" altLang="en-US" dirty="0"/>
          </a:p>
          <a:p>
            <a:pPr>
              <a:buFont typeface="Wingdings" panose="05000000000000000000" pitchFamily="2" charset="2"/>
              <a:buChar char="Ø"/>
            </a:pPr>
            <a:endParaRPr lang="en-CA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CA" dirty="0">
                <a:hlinkClick r:id="rId2"/>
              </a:rPr>
              <a:t>position_graphic.html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18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982706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>
            <a:normAutofit/>
          </a:bodyPr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HTML5 Structural Elements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1152127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HTML 5 defines a number of new container elements for constructing documents.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eader, </a:t>
            </a:r>
            <a:r>
              <a:rPr lang="en-US" dirty="0" err="1" smtClean="0"/>
              <a:t>nav</a:t>
            </a:r>
            <a:r>
              <a:rPr lang="en-US" dirty="0" smtClean="0"/>
              <a:t>, section, aside, article and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122" name="Picture 2" descr="html5 layou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420888"/>
            <a:ext cx="6192688" cy="37850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10251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015A7ED-C4DA-4E0D-9F47-DF9F2C1F32C7}" type="slidenum">
              <a:rPr lang="en-CA" altLang="en-US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CA" altLang="en-US" sz="1000" smtClean="0">
              <a:latin typeface="Arial" pitchFamily="34" charset="0"/>
            </a:endParaRPr>
          </a:p>
        </p:txBody>
      </p:sp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CSS Styling </a:t>
            </a:r>
          </a:p>
          <a:p>
            <a:pPr lvl="1" eaLnBrk="1" hangingPunct="1">
              <a:defRPr/>
            </a:pP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lists, tables and hyperlinks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CSS Centering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CSS Positioning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Page Layouts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and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Navigation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Introduction to DOM</a:t>
            </a:r>
            <a:endParaRPr lang="en-CA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HTML5 Structural Elements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2519211"/>
              </p:ext>
            </p:extLst>
          </p:nvPr>
        </p:nvGraphicFramePr>
        <p:xfrm>
          <a:off x="611560" y="1268760"/>
          <a:ext cx="8086800" cy="3744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0681"/>
                <a:gridCol w="6036119"/>
              </a:tblGrid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Elements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70C0">
                        <a:alpha val="4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70C0">
                        <a:alpha val="46000"/>
                      </a:srgbClr>
                    </a:solidFill>
                  </a:tcPr>
                </a:tc>
              </a:tr>
              <a:tr h="468052">
                <a:tc>
                  <a:txBody>
                    <a:bodyPr/>
                    <a:lstStyle/>
                    <a:p>
                      <a:r>
                        <a:rPr lang="en-CA" dirty="0" smtClean="0"/>
                        <a:t>&lt;header&gt;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the web page/site header content</a:t>
                      </a:r>
                      <a:endParaRPr lang="en-CA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r>
                        <a:rPr lang="en-CA" dirty="0" smtClean="0"/>
                        <a:t>&lt;</a:t>
                      </a:r>
                      <a:r>
                        <a:rPr lang="en-CA" dirty="0" err="1" smtClean="0"/>
                        <a:t>nav</a:t>
                      </a:r>
                      <a:r>
                        <a:rPr lang="en-CA" dirty="0" smtClean="0"/>
                        <a:t>&gt;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the navigation functionality for the page/site.</a:t>
                      </a:r>
                      <a:endParaRPr lang="en-CA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r>
                        <a:rPr lang="en-CA" dirty="0" smtClean="0"/>
                        <a:t>&lt;section&gt;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the grouping of related subjects on the web page.</a:t>
                      </a:r>
                      <a:endParaRPr lang="en-CA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r>
                        <a:rPr lang="en-CA" dirty="0" smtClean="0"/>
                        <a:t>&lt;main&gt;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the main content on the web page.</a:t>
                      </a:r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r>
                        <a:rPr lang="en-CA" dirty="0" smtClean="0"/>
                        <a:t>&lt;article&gt;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contains a standalone content on the web page.</a:t>
                      </a:r>
                      <a:endParaRPr lang="en-CA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r>
                        <a:rPr lang="en-CA" dirty="0" smtClean="0"/>
                        <a:t>&lt;aside&gt;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used for content that's not central to the web page.</a:t>
                      </a:r>
                      <a:endParaRPr lang="en-CA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r>
                        <a:rPr lang="en-CA" dirty="0" smtClean="0"/>
                        <a:t>&lt;footer&gt;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the web page/site footer content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20</a:t>
            </a:fld>
            <a:endParaRPr lang="en-CA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9552" y="5326076"/>
            <a:ext cx="80858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Notes: </a:t>
            </a:r>
            <a:r>
              <a:rPr lang="en-CA" sz="1600" dirty="0" smtClean="0"/>
              <a:t>The </a:t>
            </a:r>
            <a:r>
              <a:rPr lang="en-CA" sz="1600" dirty="0"/>
              <a:t>&lt;div&gt; element </a:t>
            </a:r>
            <a:r>
              <a:rPr lang="en-CA" sz="1600" dirty="0" smtClean="0"/>
              <a:t>is </a:t>
            </a:r>
            <a:r>
              <a:rPr lang="en-CA" sz="1600" dirty="0"/>
              <a:t>the generic container for flow content, which does not </a:t>
            </a:r>
            <a:endParaRPr lang="en-CA" sz="1600" dirty="0" smtClean="0"/>
          </a:p>
          <a:p>
            <a:r>
              <a:rPr lang="en-CA" sz="1600" dirty="0" smtClean="0"/>
              <a:t>inherently </a:t>
            </a:r>
            <a:r>
              <a:rPr lang="en-CA" sz="1600" dirty="0"/>
              <a:t>represent anything. </a:t>
            </a:r>
            <a:r>
              <a:rPr lang="en-CA" sz="1600" dirty="0" smtClean="0"/>
              <a:t>It </a:t>
            </a:r>
            <a:r>
              <a:rPr lang="en-CA" sz="1600" dirty="0"/>
              <a:t>should be used only when no other semantic element </a:t>
            </a:r>
            <a:endParaRPr lang="en-CA" sz="1600" dirty="0" smtClean="0"/>
          </a:p>
          <a:p>
            <a:r>
              <a:rPr lang="en-CA" sz="1600" dirty="0" smtClean="0"/>
              <a:t>(</a:t>
            </a:r>
            <a:r>
              <a:rPr lang="en-CA" sz="1600" dirty="0"/>
              <a:t>such as </a:t>
            </a:r>
            <a:r>
              <a:rPr lang="en-CA" sz="1600" dirty="0" smtClean="0"/>
              <a:t>above elements) </a:t>
            </a:r>
            <a:r>
              <a:rPr lang="en-CA" sz="1600" dirty="0"/>
              <a:t>is appropriate.</a:t>
            </a:r>
          </a:p>
        </p:txBody>
      </p:sp>
    </p:spTree>
    <p:extLst>
      <p:ext uri="{BB962C8B-B14F-4D97-AF65-F5344CB8AC3E}">
        <p14:creationId xmlns:p14="http://schemas.microsoft.com/office/powerpoint/2010/main" val="1833671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HTML5 Structural Elements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15616" y="1124744"/>
            <a:ext cx="6568752" cy="44268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&lt;body&gt;</a:t>
            </a:r>
          </a:p>
          <a:p>
            <a:r>
              <a:rPr lang="en-US" sz="1500" dirty="0" smtClean="0"/>
              <a:t>   &lt;header&gt;......... logo etc  …  </a:t>
            </a:r>
          </a:p>
          <a:p>
            <a:r>
              <a:rPr lang="en-US" sz="1500" dirty="0" smtClean="0"/>
              <a:t>   &lt;/header&gt;</a:t>
            </a:r>
          </a:p>
          <a:p>
            <a:pPr>
              <a:spcBef>
                <a:spcPts val="1000"/>
              </a:spcBef>
            </a:pPr>
            <a:r>
              <a:rPr lang="en-US" sz="1500" dirty="0" smtClean="0"/>
              <a:t>   &lt;</a:t>
            </a:r>
            <a:r>
              <a:rPr lang="en-US" sz="1500" dirty="0" err="1" smtClean="0"/>
              <a:t>nav</a:t>
            </a:r>
            <a:r>
              <a:rPr lang="en-US" sz="1500" dirty="0" smtClean="0"/>
              <a:t>&gt;  ......... menu options  …  </a:t>
            </a:r>
          </a:p>
          <a:p>
            <a:r>
              <a:rPr lang="en-US" sz="1500" dirty="0" smtClean="0"/>
              <a:t>   &lt;/</a:t>
            </a:r>
            <a:r>
              <a:rPr lang="en-US" sz="1500" dirty="0" err="1" smtClean="0"/>
              <a:t>nav</a:t>
            </a:r>
            <a:r>
              <a:rPr lang="en-US" sz="1500" dirty="0" smtClean="0"/>
              <a:t>&gt;</a:t>
            </a:r>
          </a:p>
          <a:p>
            <a:pPr>
              <a:spcBef>
                <a:spcPts val="1000"/>
              </a:spcBef>
            </a:pPr>
            <a:r>
              <a:rPr lang="en-US" sz="1500" dirty="0" smtClean="0"/>
              <a:t>   &lt;section id="sidebar1"&gt;......... section 1  … </a:t>
            </a:r>
          </a:p>
          <a:p>
            <a:r>
              <a:rPr lang="en-US" sz="1500" dirty="0" smtClean="0"/>
              <a:t>   &lt;/section&gt;</a:t>
            </a:r>
          </a:p>
          <a:p>
            <a:pPr>
              <a:spcBef>
                <a:spcPts val="1000"/>
              </a:spcBef>
            </a:pPr>
            <a:r>
              <a:rPr lang="en-US" sz="1500" dirty="0" smtClean="0"/>
              <a:t>   &lt;section id="main"&gt;&lt;!-- may be replaced by main element --&gt;</a:t>
            </a:r>
          </a:p>
          <a:p>
            <a:r>
              <a:rPr lang="en-US" sz="1500" dirty="0" smtClean="0"/>
              <a:t>      &lt;article&gt;article within the section &lt;/article&gt;</a:t>
            </a:r>
          </a:p>
          <a:p>
            <a:r>
              <a:rPr lang="en-US" sz="1500" dirty="0" smtClean="0"/>
              <a:t>      &lt;article&gt;another article within the section &lt;/article&gt;</a:t>
            </a:r>
          </a:p>
          <a:p>
            <a:r>
              <a:rPr lang="en-US" sz="1500" dirty="0" smtClean="0"/>
              <a:t>   &lt;/section&gt;</a:t>
            </a:r>
          </a:p>
          <a:p>
            <a:pPr>
              <a:spcBef>
                <a:spcPts val="1000"/>
              </a:spcBef>
            </a:pPr>
            <a:r>
              <a:rPr lang="en-US" sz="1500" dirty="0" smtClean="0"/>
              <a:t>   &lt;aside&gt;......... aside content …  </a:t>
            </a:r>
          </a:p>
          <a:p>
            <a:r>
              <a:rPr lang="en-US" sz="1500" dirty="0" smtClean="0"/>
              <a:t>   &lt;/aside&gt;</a:t>
            </a:r>
          </a:p>
          <a:p>
            <a:pPr>
              <a:spcBef>
                <a:spcPts val="1000"/>
              </a:spcBef>
            </a:pPr>
            <a:r>
              <a:rPr lang="en-US" sz="1500" dirty="0" smtClean="0"/>
              <a:t>   &lt;footer&gt; ......... footer content ...copyright etc…   </a:t>
            </a:r>
          </a:p>
          <a:p>
            <a:r>
              <a:rPr lang="en-US" sz="1500" dirty="0" smtClean="0"/>
              <a:t>   &lt;/footer&gt;</a:t>
            </a:r>
          </a:p>
          <a:p>
            <a:r>
              <a:rPr lang="en-US" sz="1500" dirty="0" smtClean="0"/>
              <a:t> &lt;/body&gt;</a:t>
            </a:r>
            <a:endParaRPr lang="en-US" sz="1500" dirty="0"/>
          </a:p>
        </p:txBody>
      </p:sp>
      <p:sp>
        <p:nvSpPr>
          <p:cNvPr id="3" name="TextBox 2"/>
          <p:cNvSpPr txBox="1"/>
          <p:nvPr/>
        </p:nvSpPr>
        <p:spPr>
          <a:xfrm>
            <a:off x="919949" y="5736263"/>
            <a:ext cx="696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dirty="0">
                <a:hlinkClick r:id="rId2"/>
              </a:rPr>
              <a:t>html5_structure.html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69501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&lt;article&gt; Tags Can Contain Others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07704" y="1340768"/>
            <a:ext cx="4464496" cy="45243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&lt;article&gt;</a:t>
            </a:r>
          </a:p>
          <a:p>
            <a:r>
              <a:rPr lang="en-US" dirty="0" smtClean="0"/>
              <a:t>	  &lt;header&gt;</a:t>
            </a:r>
          </a:p>
          <a:p>
            <a:r>
              <a:rPr lang="en-US" dirty="0" smtClean="0"/>
              <a:t>	  &lt;/header&gt;</a:t>
            </a:r>
          </a:p>
          <a:p>
            <a:endParaRPr lang="en-US" dirty="0" smtClean="0"/>
          </a:p>
          <a:p>
            <a:r>
              <a:rPr lang="en-US" dirty="0" smtClean="0"/>
              <a:t>	  &lt;section id="introduction"&gt;</a:t>
            </a:r>
          </a:p>
          <a:p>
            <a:r>
              <a:rPr lang="en-US" dirty="0" smtClean="0"/>
              <a:t>	  &lt;/section&gt;</a:t>
            </a:r>
          </a:p>
          <a:p>
            <a:r>
              <a:rPr lang="en-US" dirty="0" smtClean="0"/>
              <a:t>	  </a:t>
            </a:r>
          </a:p>
          <a:p>
            <a:r>
              <a:rPr lang="en-US" dirty="0" smtClean="0"/>
              <a:t>	  &lt;section id="content"&gt;</a:t>
            </a:r>
          </a:p>
          <a:p>
            <a:r>
              <a:rPr lang="en-US" dirty="0" smtClean="0"/>
              <a:t>	  &lt;/section&gt;</a:t>
            </a:r>
          </a:p>
          <a:p>
            <a:r>
              <a:rPr lang="en-US" dirty="0" smtClean="0"/>
              <a:t>	  </a:t>
            </a:r>
          </a:p>
          <a:p>
            <a:r>
              <a:rPr lang="en-US" dirty="0" smtClean="0"/>
              <a:t>	  &lt;section id="summary"&gt;</a:t>
            </a:r>
          </a:p>
          <a:p>
            <a:r>
              <a:rPr lang="en-US" dirty="0" smtClean="0"/>
              <a:t>	  &lt;/section&gt;</a:t>
            </a:r>
          </a:p>
          <a:p>
            <a:r>
              <a:rPr lang="en-US" dirty="0" smtClean="0"/>
              <a:t>	  </a:t>
            </a:r>
          </a:p>
          <a:p>
            <a:r>
              <a:rPr lang="en-US" dirty="0" smtClean="0"/>
              <a:t>	  &lt;footer&gt;</a:t>
            </a:r>
          </a:p>
          <a:p>
            <a:r>
              <a:rPr lang="en-US" dirty="0" smtClean="0"/>
              <a:t>	  &lt;/footer&gt;</a:t>
            </a:r>
          </a:p>
          <a:p>
            <a:r>
              <a:rPr lang="en-US" dirty="0" smtClean="0"/>
              <a:t>            &lt;/article&gt;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947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>
            <a:normAutofit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HTML4 </a:t>
            </a:r>
            <a:r>
              <a:rPr lang="en-CA" sz="36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Structural Elements: &lt;div&gt; 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6984776" cy="44268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&lt;body&gt;</a:t>
            </a:r>
          </a:p>
          <a:p>
            <a:r>
              <a:rPr lang="en-US" sz="1600" dirty="0" smtClean="0"/>
              <a:t>   &lt;div class="header"&gt;......... logo etc  …  </a:t>
            </a:r>
          </a:p>
          <a:p>
            <a:r>
              <a:rPr lang="en-US" sz="1600" dirty="0" smtClean="0"/>
              <a:t>   &lt;/div&gt;</a:t>
            </a:r>
          </a:p>
          <a:p>
            <a:pPr>
              <a:spcBef>
                <a:spcPts val="1000"/>
              </a:spcBef>
            </a:pPr>
            <a:r>
              <a:rPr lang="en-US" sz="1600" dirty="0" smtClean="0"/>
              <a:t>   &lt;div class="navigation"&gt;  ......... menu options  …  </a:t>
            </a:r>
          </a:p>
          <a:p>
            <a:r>
              <a:rPr lang="en-US" sz="1600" dirty="0" smtClean="0"/>
              <a:t>   &lt;/div&gt;</a:t>
            </a:r>
          </a:p>
          <a:p>
            <a:pPr>
              <a:spcBef>
                <a:spcPts val="1000"/>
              </a:spcBef>
            </a:pPr>
            <a:r>
              <a:rPr lang="en-US" sz="1600" dirty="0" smtClean="0"/>
              <a:t>   &lt;div class </a:t>
            </a:r>
            <a:r>
              <a:rPr lang="en-US" sz="1600" dirty="0"/>
              <a:t>="</a:t>
            </a:r>
            <a:r>
              <a:rPr lang="en-US" sz="1600" dirty="0" smtClean="0"/>
              <a:t>sidebar1"&gt;......... Column 1  … </a:t>
            </a:r>
          </a:p>
          <a:p>
            <a:r>
              <a:rPr lang="en-US" sz="1600" dirty="0" smtClean="0"/>
              <a:t>   &lt;/div&gt;</a:t>
            </a:r>
          </a:p>
          <a:p>
            <a:pPr>
              <a:spcBef>
                <a:spcPts val="1000"/>
              </a:spcBef>
            </a:pPr>
            <a:r>
              <a:rPr lang="en-US" sz="1600" dirty="0" smtClean="0"/>
              <a:t>   &lt;div class="main"&gt;</a:t>
            </a:r>
          </a:p>
          <a:p>
            <a:r>
              <a:rPr lang="en-US" sz="1600" dirty="0" smtClean="0"/>
              <a:t>      …………….main column content goes in here………….</a:t>
            </a:r>
          </a:p>
          <a:p>
            <a:r>
              <a:rPr lang="en-US" sz="1600" dirty="0" smtClean="0"/>
              <a:t>   &lt;/div &gt;</a:t>
            </a:r>
          </a:p>
          <a:p>
            <a:pPr>
              <a:spcBef>
                <a:spcPts val="1000"/>
              </a:spcBef>
            </a:pPr>
            <a:r>
              <a:rPr lang="en-US" sz="1600" dirty="0" smtClean="0"/>
              <a:t>   &lt;div class="aside"&gt;......... aside content …  </a:t>
            </a:r>
          </a:p>
          <a:p>
            <a:r>
              <a:rPr lang="en-US" sz="1600" dirty="0" smtClean="0"/>
              <a:t>   &lt;/div&gt;</a:t>
            </a:r>
          </a:p>
          <a:p>
            <a:pPr>
              <a:spcBef>
                <a:spcPts val="1000"/>
              </a:spcBef>
            </a:pPr>
            <a:r>
              <a:rPr lang="en-US" sz="1600" dirty="0" smtClean="0"/>
              <a:t>   &lt;div class="footer"&gt; ......... footer content ...copyright etc…   </a:t>
            </a:r>
          </a:p>
          <a:p>
            <a:r>
              <a:rPr lang="en-US" sz="1600" dirty="0" smtClean="0"/>
              <a:t>   &lt;/div&gt;</a:t>
            </a:r>
          </a:p>
          <a:p>
            <a:r>
              <a:rPr lang="en-US" sz="1600" dirty="0" smtClean="0"/>
              <a:t> &lt;/body&gt;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24206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Pages Layouts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600201"/>
            <a:ext cx="3910335" cy="6046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One-column </a:t>
            </a:r>
            <a:r>
              <a:rPr lang="en-CA" sz="2800" dirty="0" smtClean="0"/>
              <a:t>layout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sz="2800" dirty="0" smtClean="0">
                <a:hlinkClick r:id="rId2"/>
              </a:rPr>
              <a:t>l</a:t>
            </a:r>
            <a:r>
              <a:rPr lang="en-CA" sz="2400" dirty="0" smtClean="0">
                <a:hlinkClick r:id="rId2"/>
              </a:rPr>
              <a:t>ayout-1-column.html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24</a:t>
            </a:fld>
            <a:endParaRPr lang="en-CA" altLang="en-US"/>
          </a:p>
        </p:txBody>
      </p:sp>
      <p:pic>
        <p:nvPicPr>
          <p:cNvPr id="5" name="Picture 3" descr="C:\Users\Wei\Desktop\temp\phot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55168"/>
            <a:ext cx="3524157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44007" y="1556792"/>
            <a:ext cx="3910335" cy="60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CA" sz="2800" kern="0" dirty="0" smtClean="0"/>
              <a:t>Two-column layout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kern="0" dirty="0"/>
          </a:p>
          <a:p>
            <a:pPr>
              <a:buFont typeface="Wingdings" panose="05000000000000000000" pitchFamily="2" charset="2"/>
              <a:buChar char="Ø"/>
            </a:pPr>
            <a:endParaRPr lang="en-CA" sz="2800" kern="0" dirty="0" smtClean="0"/>
          </a:p>
          <a:p>
            <a:pPr>
              <a:buFont typeface="Wingdings" panose="05000000000000000000" pitchFamily="2" charset="2"/>
              <a:buChar char="Ø"/>
            </a:pPr>
            <a:endParaRPr lang="en-CA" sz="2800" kern="0" dirty="0"/>
          </a:p>
          <a:p>
            <a:pPr>
              <a:buFont typeface="Wingdings" panose="05000000000000000000" pitchFamily="2" charset="2"/>
              <a:buChar char="Ø"/>
            </a:pPr>
            <a:endParaRPr lang="en-CA" sz="2800" kern="0" dirty="0" smtClean="0"/>
          </a:p>
          <a:p>
            <a:pPr>
              <a:buFont typeface="Wingdings" panose="05000000000000000000" pitchFamily="2" charset="2"/>
              <a:buChar char="Ø"/>
            </a:pPr>
            <a:endParaRPr lang="en-CA" sz="2800" kern="0" dirty="0"/>
          </a:p>
          <a:p>
            <a:pPr>
              <a:buFont typeface="Wingdings" panose="05000000000000000000" pitchFamily="2" charset="2"/>
              <a:buChar char="Ø"/>
            </a:pPr>
            <a:endParaRPr lang="en-CA" sz="2800" kern="0" dirty="0" smtClean="0"/>
          </a:p>
          <a:p>
            <a:pPr>
              <a:buFont typeface="Wingdings" panose="05000000000000000000" pitchFamily="2" charset="2"/>
              <a:buChar char="Ø"/>
            </a:pPr>
            <a:endParaRPr lang="en-CA" sz="2800" kern="0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sz="2400" kern="0" dirty="0" smtClean="0">
                <a:hlinkClick r:id="rId4"/>
              </a:rPr>
              <a:t>layout-2-column.html</a:t>
            </a:r>
            <a:endParaRPr lang="en-CA" sz="2400" kern="0" dirty="0" smtClean="0"/>
          </a:p>
          <a:p>
            <a:endParaRPr lang="en-CA" kern="0" dirty="0"/>
          </a:p>
        </p:txBody>
      </p:sp>
      <p:pic>
        <p:nvPicPr>
          <p:cNvPr id="7" name="Picture 2" descr="C:\Users\Wei\Desktop\temp\phot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483" y="2636912"/>
            <a:ext cx="35241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718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Pages Layouts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165" y="1628800"/>
            <a:ext cx="8540750" cy="53265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Three-column </a:t>
            </a:r>
            <a:r>
              <a:rPr lang="en-CA" sz="2800" dirty="0" smtClean="0"/>
              <a:t>layout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layout-3-column.html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25</a:t>
            </a:fld>
            <a:endParaRPr lang="en-CA" altLang="en-US"/>
          </a:p>
        </p:txBody>
      </p:sp>
      <p:pic>
        <p:nvPicPr>
          <p:cNvPr id="5" name="Picture 2" descr="C:\Users\Wei\Desktop\temp\phot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348880"/>
            <a:ext cx="4191560" cy="274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63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1143000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Layouts 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HTML5 and CSS3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540750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600" dirty="0" smtClean="0"/>
              <a:t>Creating 2-column fluid (float-based) layouts with CSS</a:t>
            </a:r>
            <a:endParaRPr lang="en-CA" sz="2600" dirty="0"/>
          </a:p>
          <a:p>
            <a:pPr lvl="1"/>
            <a:r>
              <a:rPr lang="en-CA" sz="2400" dirty="0" smtClean="0"/>
              <a:t>HTML5 document without CSS: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2000" dirty="0">
                <a:hlinkClick r:id="rId2"/>
              </a:rPr>
              <a:t>html5_structure.html</a:t>
            </a:r>
            <a:endParaRPr lang="en-CA" sz="2000" dirty="0"/>
          </a:p>
          <a:p>
            <a:pPr marL="971550" lvl="1" indent="-514350">
              <a:buFont typeface="+mj-lt"/>
              <a:buAutoNum type="arabicPeriod"/>
            </a:pPr>
            <a:r>
              <a:rPr lang="en-CA" sz="2400" dirty="0" smtClean="0"/>
              <a:t>Set  the width of the page (e.g. 960px) and center the page:</a:t>
            </a:r>
          </a:p>
          <a:p>
            <a:pPr marL="1314450" lvl="3" indent="0">
              <a:buNone/>
            </a:pP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.container </a:t>
            </a:r>
            <a:r>
              <a:rPr lang="en-CA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width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960px</a:t>
            </a:r>
            <a:r>
              <a:rPr lang="en-CA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</a:t>
            </a:r>
            <a:r>
              <a:rPr lang="en-CA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margin: auto; </a:t>
            </a:r>
            <a:r>
              <a:rPr lang="en-CA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CA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CA" sz="2400" dirty="0" smtClean="0"/>
              <a:t>Set the width of the  “aside” block and float it to left:</a:t>
            </a:r>
            <a:endParaRPr lang="en-CA" dirty="0" smtClean="0"/>
          </a:p>
          <a:p>
            <a:pPr marL="1314450" lvl="3" indent="0">
              <a:buNone/>
            </a:pP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aside </a:t>
            </a:r>
            <a:r>
              <a:rPr lang="en-CA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width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CA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192px; </a:t>
            </a:r>
            <a:r>
              <a:rPr lang="en-CA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float: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  <a:r>
              <a:rPr lang="en-CA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}</a:t>
            </a:r>
            <a:endParaRPr lang="en-CA" dirty="0" smtClean="0"/>
          </a:p>
          <a:p>
            <a:pPr marL="971550" lvl="1" indent="-514350">
              <a:buClr>
                <a:srgbClr val="919191"/>
              </a:buClr>
              <a:buFont typeface="+mj-lt"/>
              <a:buAutoNum type="arabicPeriod" startAt="3"/>
            </a:pPr>
            <a:r>
              <a:rPr lang="en-CA" sz="2400" dirty="0">
                <a:solidFill>
                  <a:prstClr val="black"/>
                </a:solidFill>
              </a:rPr>
              <a:t>Set the width of the  “main” section and float it to left:</a:t>
            </a:r>
          </a:p>
          <a:p>
            <a:pPr marL="1314450" lvl="3" indent="0">
              <a:buClr>
                <a:srgbClr val="919191"/>
              </a:buClr>
              <a:buNone/>
            </a:pP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section.main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{ width: 768px; </a:t>
            </a:r>
            <a:r>
              <a:rPr lang="en-CA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float: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left; }</a:t>
            </a:r>
            <a:endParaRPr lang="en-CA" sz="2800" dirty="0">
              <a:solidFill>
                <a:prstClr val="black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en-CA" dirty="0"/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26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33177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1143000"/>
          </a:xfrm>
        </p:spPr>
        <p:txBody>
          <a:bodyPr/>
          <a:lstStyle/>
          <a:p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Layouts with HTML5 and CSS3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Clr>
                <a:srgbClr val="919191"/>
              </a:buClr>
              <a:buFont typeface="+mj-lt"/>
              <a:buAutoNum type="arabicPeriod" startAt="3"/>
            </a:pPr>
            <a:r>
              <a:rPr lang="en-CA" dirty="0" smtClean="0">
                <a:solidFill>
                  <a:prstClr val="black"/>
                </a:solidFill>
              </a:rPr>
              <a:t>Set the clear property of the footer to ‘both’:</a:t>
            </a:r>
          </a:p>
          <a:p>
            <a:pPr marL="1314450" lvl="3" indent="0">
              <a:buClr>
                <a:srgbClr val="919191"/>
              </a:buClr>
              <a:buNone/>
            </a:pP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footer { clear: both; background-color: #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aaa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}</a:t>
            </a:r>
          </a:p>
          <a:p>
            <a:pPr marL="971550" lvl="1" indent="-514350">
              <a:buClr>
                <a:srgbClr val="919191"/>
              </a:buClr>
              <a:buFont typeface="+mj-lt"/>
              <a:buAutoNum type="arabicPeriod" startAt="3"/>
            </a:pPr>
            <a:r>
              <a:rPr lang="en-CA" dirty="0" smtClean="0">
                <a:solidFill>
                  <a:prstClr val="black"/>
                </a:solidFill>
              </a:rPr>
              <a:t>Set margin, border, padding, background-color, … to each structural element, e.g.:</a:t>
            </a:r>
          </a:p>
          <a:p>
            <a:pPr marL="800100" lvl="2" indent="0">
              <a:buNone/>
            </a:pP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aside, </a:t>
            </a: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section.main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{margin-top: 58px; margin-right: 10px; margin-left: 10px; }</a:t>
            </a:r>
          </a:p>
          <a:p>
            <a:pPr marL="457200" lvl="1" indent="0">
              <a:buClr>
                <a:srgbClr val="919191"/>
              </a:buClr>
              <a:buNone/>
            </a:pPr>
            <a:r>
              <a:rPr lang="en-CA" sz="2400" dirty="0" smtClean="0">
                <a:solidFill>
                  <a:prstClr val="black"/>
                </a:solidFill>
              </a:rPr>
              <a:t>Note: You may use relative width for the page and columns.</a:t>
            </a:r>
            <a:endParaRPr lang="en-CA" sz="24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2733112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6" cy="1143000"/>
          </a:xfrm>
        </p:spPr>
        <p:txBody>
          <a:bodyPr/>
          <a:lstStyle/>
          <a:p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Layouts with HTML5 and CSS3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5F5F5F"/>
              </a:buCl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prstClr val="black"/>
                </a:solidFill>
              </a:rPr>
              <a:t>Creating 2-column </a:t>
            </a:r>
            <a:r>
              <a:rPr lang="en-CA" sz="2800" dirty="0" smtClean="0">
                <a:solidFill>
                  <a:prstClr val="black"/>
                </a:solidFill>
              </a:rPr>
              <a:t>tabular layouts with CSS</a:t>
            </a:r>
            <a:endParaRPr lang="en-CA" sz="2800" dirty="0">
              <a:solidFill>
                <a:prstClr val="black"/>
              </a:solidFill>
            </a:endParaRPr>
          </a:p>
          <a:p>
            <a:pPr lvl="1">
              <a:buClr>
                <a:srgbClr val="919191"/>
              </a:buClr>
            </a:pPr>
            <a:r>
              <a:rPr lang="en-CA" sz="2400" dirty="0">
                <a:solidFill>
                  <a:prstClr val="black"/>
                </a:solidFill>
              </a:rPr>
              <a:t>HTML5 document without CSS:</a:t>
            </a:r>
          </a:p>
          <a:p>
            <a:pPr lvl="2">
              <a:buClr>
                <a:srgbClr val="5F5F5F"/>
              </a:buClr>
              <a:buFont typeface="Arial" pitchFamily="34" charset="0"/>
              <a:buChar char="•"/>
            </a:pPr>
            <a:r>
              <a:rPr lang="en-CA" sz="2000" dirty="0" smtClean="0">
                <a:solidFill>
                  <a:prstClr val="black"/>
                </a:solidFill>
                <a:hlinkClick r:id="rId2"/>
              </a:rPr>
              <a:t>html5_structure.html</a:t>
            </a:r>
            <a:endParaRPr lang="en-CA" sz="2000" dirty="0" smtClean="0">
              <a:solidFill>
                <a:prstClr val="black"/>
              </a:solidFill>
            </a:endParaRPr>
          </a:p>
          <a:p>
            <a:pPr lvl="2">
              <a:buClr>
                <a:srgbClr val="5F5F5F"/>
              </a:buClr>
              <a:buFont typeface="Arial" pitchFamily="34" charset="0"/>
              <a:buChar char="•"/>
            </a:pPr>
            <a:endParaRPr lang="en-CA" sz="2000" dirty="0" smtClean="0">
              <a:solidFill>
                <a:prstClr val="black"/>
              </a:solidFill>
            </a:endParaRPr>
          </a:p>
          <a:p>
            <a:pPr lvl="1">
              <a:buClr>
                <a:srgbClr val="5F5F5F"/>
              </a:buClr>
            </a:pPr>
            <a:r>
              <a:rPr lang="en-CA" dirty="0" smtClean="0">
                <a:solidFill>
                  <a:prstClr val="black"/>
                </a:solidFill>
              </a:rPr>
              <a:t>Set CSS:</a:t>
            </a:r>
            <a:endParaRPr lang="en-CA" dirty="0">
              <a:solidFill>
                <a:prstClr val="black"/>
              </a:solidFill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28</a:t>
            </a:fld>
            <a:endParaRPr lang="en-CA" altLang="en-US"/>
          </a:p>
        </p:txBody>
      </p:sp>
      <p:pic>
        <p:nvPicPr>
          <p:cNvPr id="2050" name="Picture 2" descr="C:\tmp\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112774"/>
            <a:ext cx="5472608" cy="312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7722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6" cy="1143000"/>
          </a:xfrm>
        </p:spPr>
        <p:txBody>
          <a:bodyPr/>
          <a:lstStyle/>
          <a:p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Layouts with HTML5 and CSS3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1" y="1600200"/>
            <a:ext cx="8712968" cy="4565103"/>
          </a:xfrm>
        </p:spPr>
        <p:txBody>
          <a:bodyPr/>
          <a:lstStyle/>
          <a:p>
            <a:pPr lvl="0">
              <a:buClr>
                <a:srgbClr val="5F5F5F"/>
              </a:buCl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prstClr val="black"/>
                </a:solidFill>
              </a:rPr>
              <a:t>Creating 2-column tabular layouts with </a:t>
            </a:r>
            <a:r>
              <a:rPr lang="en-CA" sz="2800" dirty="0" smtClean="0">
                <a:solidFill>
                  <a:prstClr val="black"/>
                </a:solidFill>
              </a:rPr>
              <a:t>CSS (</a:t>
            </a:r>
            <a:r>
              <a:rPr lang="en-CA" sz="2800" dirty="0" err="1" smtClean="0">
                <a:solidFill>
                  <a:prstClr val="black"/>
                </a:solidFill>
              </a:rPr>
              <a:t>cont</a:t>
            </a:r>
            <a:r>
              <a:rPr lang="en-CA" sz="2800" dirty="0" smtClean="0">
                <a:solidFill>
                  <a:prstClr val="black"/>
                </a:solidFill>
              </a:rPr>
              <a:t>’)</a:t>
            </a:r>
            <a:endParaRPr lang="en-CA" sz="2800" dirty="0">
              <a:solidFill>
                <a:prstClr val="black"/>
              </a:solidFill>
            </a:endParaRPr>
          </a:p>
          <a:p>
            <a:pPr lvl="1">
              <a:buClr>
                <a:srgbClr val="919191"/>
              </a:buClr>
            </a:pPr>
            <a:r>
              <a:rPr lang="en-CA" sz="2400" dirty="0" smtClean="0">
                <a:solidFill>
                  <a:prstClr val="black"/>
                </a:solidFill>
              </a:rPr>
              <a:t>CSS code </a:t>
            </a:r>
            <a:r>
              <a:rPr lang="en-CA" sz="2400" dirty="0">
                <a:solidFill>
                  <a:prstClr val="black"/>
                </a:solidFill>
              </a:rPr>
              <a:t>for 2-column tabular layouts :</a:t>
            </a:r>
          </a:p>
          <a:p>
            <a:pPr marL="800100" lvl="2" indent="0">
              <a:buNone/>
            </a:pPr>
            <a:endParaRPr lang="en-CA" sz="1400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2" indent="0">
              <a:buNone/>
            </a:pPr>
            <a:r>
              <a:rPr lang="en-CA" sz="2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container </a:t>
            </a:r>
            <a:r>
              <a:rPr lang="en-CA" sz="2000" dirty="0"/>
              <a:t>{ </a:t>
            </a:r>
            <a:r>
              <a:rPr lang="en-CA" sz="2000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display: table; </a:t>
            </a:r>
            <a:r>
              <a:rPr lang="en-CA" sz="2000" dirty="0"/>
              <a:t>width: 960px; margin: auto; }   </a:t>
            </a:r>
            <a:endParaRPr lang="en-CA" sz="2000" dirty="0" smtClean="0"/>
          </a:p>
          <a:p>
            <a:pPr marL="800100" lvl="2" indent="0">
              <a:buNone/>
            </a:pP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aside </a:t>
            </a:r>
            <a:r>
              <a:rPr lang="en-CA" sz="2000" dirty="0"/>
              <a:t>{ </a:t>
            </a:r>
            <a:r>
              <a:rPr lang="en-CA" sz="2000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display: table-cell; </a:t>
            </a:r>
            <a:r>
              <a:rPr lang="en-CA" sz="2000" dirty="0"/>
              <a:t>width: 192px; }   </a:t>
            </a:r>
            <a:endParaRPr lang="en-CA" sz="2000" dirty="0" smtClean="0"/>
          </a:p>
          <a:p>
            <a:pPr marL="800100" lvl="2" indent="0">
              <a:buNone/>
            </a:pP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section.main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000" dirty="0"/>
              <a:t>{ </a:t>
            </a:r>
            <a:r>
              <a:rPr lang="en-CA" sz="2000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display: table-cell; </a:t>
            </a:r>
            <a:r>
              <a:rPr lang="en-CA" sz="2000" dirty="0"/>
              <a:t>width: 720px; }      </a:t>
            </a:r>
            <a:endParaRPr lang="en-CA" sz="2000" dirty="0" smtClean="0"/>
          </a:p>
          <a:p>
            <a:pPr marL="800100" lvl="2" indent="0">
              <a:buNone/>
            </a:pPr>
            <a:r>
              <a:rPr lang="en-CA" sz="2000" dirty="0" smtClean="0"/>
              <a:t>footer </a:t>
            </a:r>
            <a:r>
              <a:rPr lang="en-CA" sz="2000" dirty="0"/>
              <a:t>{ </a:t>
            </a:r>
            <a:r>
              <a:rPr lang="en-CA" sz="2000" dirty="0" smtClean="0"/>
              <a:t>background-color</a:t>
            </a:r>
            <a:r>
              <a:rPr lang="en-CA" sz="2000" dirty="0"/>
              <a:t>: #</a:t>
            </a:r>
            <a:r>
              <a:rPr lang="en-CA" sz="2000" dirty="0" err="1"/>
              <a:t>aaa</a:t>
            </a:r>
            <a:r>
              <a:rPr lang="en-CA" sz="2000" dirty="0"/>
              <a:t>; }   </a:t>
            </a:r>
            <a:endParaRPr lang="en-CA" sz="2000" dirty="0" smtClean="0"/>
          </a:p>
          <a:p>
            <a:pPr marL="800100" lvl="2" indent="0">
              <a:buNone/>
            </a:pPr>
            <a:r>
              <a:rPr lang="en-CA" sz="2000" dirty="0" smtClean="0"/>
              <a:t>aside</a:t>
            </a:r>
            <a:r>
              <a:rPr lang="en-CA" sz="2000" dirty="0"/>
              <a:t>, </a:t>
            </a:r>
            <a:r>
              <a:rPr lang="en-CA" sz="2000" dirty="0" err="1"/>
              <a:t>section.main</a:t>
            </a:r>
            <a:r>
              <a:rPr lang="en-CA" sz="2000" dirty="0"/>
              <a:t> {margin-top: 58px; margin-right: 10px; margin-left: 10px; </a:t>
            </a:r>
          </a:p>
          <a:p>
            <a:pPr marL="0" indent="0">
              <a:buNone/>
            </a:pPr>
            <a:endParaRPr lang="en-CA" sz="20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CA" sz="2800" dirty="0" smtClean="0"/>
              <a:t>Note: using HTML table to create page layouts </a:t>
            </a:r>
            <a:r>
              <a:rPr lang="en-CA" sz="2800" dirty="0"/>
              <a:t>is </a:t>
            </a:r>
            <a:r>
              <a:rPr lang="en-CA" sz="2800" dirty="0" smtClean="0"/>
              <a:t>obsolete and not allowed in INT222 assignments 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29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415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968152"/>
          </a:xfrm>
        </p:spPr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Lists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340768"/>
            <a:ext cx="8540750" cy="475840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The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list-style-type</a:t>
            </a:r>
            <a:r>
              <a:rPr lang="en-CA" dirty="0"/>
              <a:t> CSS property specifies appearance </a:t>
            </a:r>
            <a:r>
              <a:rPr lang="en-CA" dirty="0" smtClean="0"/>
              <a:t>of </a:t>
            </a:r>
            <a:r>
              <a:rPr lang="en-CA" dirty="0"/>
              <a:t>a list item element. </a:t>
            </a:r>
            <a:endParaRPr lang="en-CA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Examples:</a:t>
            </a:r>
          </a:p>
          <a:p>
            <a:pPr marL="800100" lvl="2" indent="0">
              <a:buNone/>
            </a:pPr>
            <a:r>
              <a:rPr lang="en-US" altLang="en-US" dirty="0" smtClean="0"/>
              <a:t>{ </a:t>
            </a:r>
            <a:r>
              <a:rPr lang="en-US" altLang="en-US" dirty="0" err="1" smtClean="0"/>
              <a:t>list-style-type:circle</a:t>
            </a:r>
            <a:r>
              <a:rPr lang="en-US" altLang="en-US" dirty="0" smtClean="0"/>
              <a:t>; }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>{ </a:t>
            </a:r>
            <a:r>
              <a:rPr lang="en-US" altLang="en-US" dirty="0" err="1" smtClean="0"/>
              <a:t>list-style-type:square</a:t>
            </a:r>
            <a:r>
              <a:rPr lang="en-US" altLang="en-US" dirty="0" smtClean="0"/>
              <a:t>; }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>{ </a:t>
            </a:r>
            <a:r>
              <a:rPr lang="en-US" altLang="en-US" dirty="0" err="1" smtClean="0"/>
              <a:t>list-style-type:upper-roman</a:t>
            </a:r>
            <a:r>
              <a:rPr lang="en-US" altLang="en-US" dirty="0" smtClean="0"/>
              <a:t>; }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>{ </a:t>
            </a:r>
            <a:r>
              <a:rPr lang="en-US" altLang="en-US" dirty="0" err="1" smtClean="0"/>
              <a:t>list-style-type:lower-alpha</a:t>
            </a:r>
            <a:r>
              <a:rPr lang="en-US" altLang="en-US" dirty="0" smtClean="0"/>
              <a:t>; } </a:t>
            </a:r>
            <a:endParaRPr lang="en-US" alt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Default value: disc</a:t>
            </a: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sz="16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CA" dirty="0">
                <a:hlinkClick r:id="rId2"/>
              </a:rPr>
              <a:t>css_list.html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1106531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Navigation and Menus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540750" cy="48304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Web page navigation</a:t>
            </a:r>
          </a:p>
          <a:p>
            <a:pPr marL="400050" lvl="1" indent="0">
              <a:buNone/>
            </a:pPr>
            <a:r>
              <a:rPr lang="en-CA" sz="1800" dirty="0"/>
              <a:t> &lt;</a:t>
            </a:r>
            <a:r>
              <a:rPr lang="en-CA" sz="1800" dirty="0" err="1" smtClean="0"/>
              <a:t>nav</a:t>
            </a:r>
            <a:r>
              <a:rPr lang="en-CA" sz="1800" dirty="0" smtClean="0"/>
              <a:t>&gt;</a:t>
            </a:r>
            <a:endParaRPr lang="en-CA" sz="1800" dirty="0"/>
          </a:p>
          <a:p>
            <a:pPr marL="400050" lvl="1" indent="0">
              <a:buNone/>
            </a:pPr>
            <a:r>
              <a:rPr lang="en-CA" sz="1800" dirty="0" smtClean="0"/>
              <a:t>    &lt;</a:t>
            </a:r>
            <a:r>
              <a:rPr lang="en-CA" sz="1800" dirty="0" err="1" smtClean="0"/>
              <a:t>ul</a:t>
            </a:r>
            <a:r>
              <a:rPr lang="en-CA" sz="1800" dirty="0" smtClean="0"/>
              <a:t>&gt;           </a:t>
            </a:r>
            <a:endParaRPr lang="en-CA" sz="1800" dirty="0"/>
          </a:p>
          <a:p>
            <a:pPr marL="400050" lvl="1" indent="0">
              <a:buNone/>
            </a:pPr>
            <a:r>
              <a:rPr lang="en-CA" sz="1800" dirty="0"/>
              <a:t>	</a:t>
            </a:r>
            <a:r>
              <a:rPr lang="en-CA" sz="1800" dirty="0" smtClean="0"/>
              <a:t> &lt;</a:t>
            </a:r>
            <a:r>
              <a:rPr lang="en-CA" sz="1800" dirty="0"/>
              <a:t>li&gt;&lt;a </a:t>
            </a:r>
            <a:r>
              <a:rPr lang="en-CA" sz="1800" dirty="0" err="1"/>
              <a:t>href</a:t>
            </a:r>
            <a:r>
              <a:rPr lang="en-CA" sz="1800" dirty="0"/>
              <a:t>="#top"&gt;Home&lt;/a&gt;&lt;/li&gt;</a:t>
            </a:r>
          </a:p>
          <a:p>
            <a:pPr marL="400050" lvl="1" indent="0">
              <a:buNone/>
            </a:pPr>
            <a:r>
              <a:rPr lang="en-CA" sz="1800" dirty="0"/>
              <a:t>	</a:t>
            </a:r>
            <a:r>
              <a:rPr lang="en-CA" sz="1800" dirty="0" smtClean="0"/>
              <a:t> &lt;</a:t>
            </a:r>
            <a:r>
              <a:rPr lang="en-CA" sz="1800" dirty="0"/>
              <a:t>li&gt;&lt;a </a:t>
            </a:r>
            <a:r>
              <a:rPr lang="en-CA" sz="1800" dirty="0" err="1"/>
              <a:t>href</a:t>
            </a:r>
            <a:r>
              <a:rPr lang="en-CA" sz="1800" dirty="0"/>
              <a:t>="#timetable"&gt;Timetable&lt;/a&gt;&lt;/li&gt;</a:t>
            </a:r>
          </a:p>
          <a:p>
            <a:pPr marL="400050" lvl="1" indent="0">
              <a:buNone/>
            </a:pPr>
            <a:r>
              <a:rPr lang="en-CA" sz="1800" dirty="0"/>
              <a:t>	</a:t>
            </a:r>
            <a:r>
              <a:rPr lang="en-CA" sz="1800" dirty="0" smtClean="0"/>
              <a:t> &lt;</a:t>
            </a:r>
            <a:r>
              <a:rPr lang="en-CA" sz="1800" dirty="0"/>
              <a:t>li&gt;&lt;a </a:t>
            </a:r>
            <a:r>
              <a:rPr lang="en-CA" sz="1800" dirty="0" err="1"/>
              <a:t>href</a:t>
            </a:r>
            <a:r>
              <a:rPr lang="en-CA" sz="1800" dirty="0"/>
              <a:t>="#standards"&gt;Standards&lt;/a&gt;&lt;/li&gt;</a:t>
            </a:r>
          </a:p>
          <a:p>
            <a:pPr marL="400050" lvl="1" indent="0">
              <a:buNone/>
            </a:pPr>
            <a:r>
              <a:rPr lang="en-CA" sz="1800" dirty="0"/>
              <a:t>	</a:t>
            </a:r>
            <a:r>
              <a:rPr lang="en-CA" sz="1800" dirty="0" smtClean="0"/>
              <a:t> &lt;</a:t>
            </a:r>
            <a:r>
              <a:rPr lang="en-CA" sz="1800" dirty="0"/>
              <a:t>li&gt;&lt;a </a:t>
            </a:r>
            <a:r>
              <a:rPr lang="en-CA" sz="1800" dirty="0" err="1"/>
              <a:t>href</a:t>
            </a:r>
            <a:r>
              <a:rPr lang="en-CA" sz="1800" dirty="0"/>
              <a:t>="ibc233/ibc233.html"&gt;IBC233&lt;/a&gt;&lt;/li&gt;</a:t>
            </a:r>
          </a:p>
          <a:p>
            <a:pPr marL="400050" lvl="1" indent="0">
              <a:buNone/>
            </a:pPr>
            <a:r>
              <a:rPr lang="en-CA" sz="1800" dirty="0"/>
              <a:t>        &lt;li&gt;&lt;a </a:t>
            </a:r>
            <a:r>
              <a:rPr lang="en-CA" sz="1800" dirty="0" err="1"/>
              <a:t>href</a:t>
            </a:r>
            <a:r>
              <a:rPr lang="en-CA" sz="1800" dirty="0"/>
              <a:t>="int222/int222.html"&gt;INT222&lt;/a&gt;&lt;/li&gt;</a:t>
            </a:r>
          </a:p>
          <a:p>
            <a:pPr marL="400050" lvl="1" indent="0">
              <a:buNone/>
            </a:pPr>
            <a:r>
              <a:rPr lang="en-CA" sz="1800" dirty="0"/>
              <a:t>        &lt;li&gt;&lt;a </a:t>
            </a:r>
            <a:r>
              <a:rPr lang="en-CA" sz="1800" dirty="0" err="1"/>
              <a:t>href</a:t>
            </a:r>
            <a:r>
              <a:rPr lang="en-CA" sz="1800" dirty="0"/>
              <a:t>="bti220/bti220.html</a:t>
            </a:r>
            <a:r>
              <a:rPr lang="en-CA" sz="1800" dirty="0" smtClean="0"/>
              <a:t>"&gt;BTI220&lt;/</a:t>
            </a:r>
            <a:r>
              <a:rPr lang="en-CA" sz="1800" dirty="0"/>
              <a:t>a&gt;&lt;/li&gt;</a:t>
            </a:r>
          </a:p>
          <a:p>
            <a:pPr marL="400050" lvl="1" indent="0">
              <a:buNone/>
            </a:pPr>
            <a:r>
              <a:rPr lang="en-CA" sz="1800" dirty="0"/>
              <a:t>   </a:t>
            </a:r>
            <a:r>
              <a:rPr lang="en-CA" sz="1800" dirty="0" smtClean="0"/>
              <a:t>  &lt;/</a:t>
            </a:r>
            <a:r>
              <a:rPr lang="en-CA" sz="1800" dirty="0" err="1"/>
              <a:t>ul</a:t>
            </a:r>
            <a:r>
              <a:rPr lang="en-CA" sz="1800" dirty="0"/>
              <a:t>&gt;</a:t>
            </a:r>
          </a:p>
          <a:p>
            <a:pPr marL="400050" lvl="1" indent="0">
              <a:buNone/>
            </a:pPr>
            <a:r>
              <a:rPr lang="en-CA" sz="1800" dirty="0"/>
              <a:t>  &lt;/</a:t>
            </a:r>
            <a:r>
              <a:rPr lang="en-CA" sz="1800" dirty="0" err="1"/>
              <a:t>nav</a:t>
            </a:r>
            <a:r>
              <a:rPr lang="en-CA" sz="1800" dirty="0"/>
              <a:t>&gt;</a:t>
            </a:r>
          </a:p>
          <a:p>
            <a:pPr marL="400050" lvl="1" indent="0">
              <a:buNone/>
            </a:pPr>
            <a:endParaRPr lang="en-CA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/>
              <a:t>convert the unordered the list a navigation bar or menu. 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30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6946761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>
            <a:normAutofit/>
          </a:bodyPr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Navigation and Menus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540750" cy="4498975"/>
          </a:xfrm>
        </p:spPr>
        <p:txBody>
          <a:bodyPr/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en-US" sz="2800" dirty="0" smtClean="0"/>
              <a:t>Single Level Menu Options</a:t>
            </a:r>
          </a:p>
          <a:p>
            <a:pPr lvl="1" fontAlgn="base">
              <a:buFont typeface="Wingdings" panose="05000000000000000000" pitchFamily="2" charset="2"/>
              <a:buChar char="q"/>
            </a:pPr>
            <a:r>
              <a:rPr lang="en-US" sz="2400" dirty="0" smtClean="0">
                <a:hlinkClick r:id="rId2"/>
              </a:rPr>
              <a:t>Horizontal Single Level Menu Example</a:t>
            </a:r>
            <a:endParaRPr lang="en-US" sz="2400" dirty="0" smtClean="0"/>
          </a:p>
          <a:p>
            <a:pPr lvl="2" fontAlgn="base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Navigation bar</a:t>
            </a:r>
          </a:p>
          <a:p>
            <a:pPr lvl="1" fontAlgn="base">
              <a:buFont typeface="Wingdings" panose="05000000000000000000" pitchFamily="2" charset="2"/>
              <a:buChar char="q"/>
            </a:pPr>
            <a:r>
              <a:rPr lang="en-US" sz="2400" dirty="0" smtClean="0">
                <a:hlinkClick r:id="rId3"/>
              </a:rPr>
              <a:t>Vertical Single Level Menu Example</a:t>
            </a:r>
            <a:endParaRPr lang="en-US" sz="2400" dirty="0" smtClean="0"/>
          </a:p>
          <a:p>
            <a:pPr lvl="1" fontAlgn="base"/>
            <a:endParaRPr lang="en-US" sz="2400" dirty="0" smtClean="0"/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2800" dirty="0" smtClean="0"/>
              <a:t>Multi Level Menu Options</a:t>
            </a:r>
          </a:p>
          <a:p>
            <a:pPr lvl="1" fontAlgn="base">
              <a:buFont typeface="Wingdings" panose="05000000000000000000" pitchFamily="2" charset="2"/>
              <a:buChar char="q"/>
            </a:pPr>
            <a:r>
              <a:rPr lang="en-US" sz="2400" dirty="0" smtClean="0">
                <a:hlinkClick r:id="rId4"/>
              </a:rPr>
              <a:t>Horizontal Multi Level Menu Example</a:t>
            </a:r>
            <a:endParaRPr lang="en-US" sz="2400" dirty="0" smtClean="0"/>
          </a:p>
          <a:p>
            <a:pPr lvl="1" fontAlgn="base">
              <a:buFont typeface="Wingdings" panose="05000000000000000000" pitchFamily="2" charset="2"/>
              <a:buChar char="q"/>
            </a:pPr>
            <a:r>
              <a:rPr lang="en-US" sz="2400" dirty="0" smtClean="0">
                <a:hlinkClick r:id="rId3"/>
              </a:rPr>
              <a:t>Vertical Multi Level Menu Example</a:t>
            </a:r>
            <a:endParaRPr lang="en-US" sz="2400" dirty="0" smtClean="0"/>
          </a:p>
          <a:p>
            <a:pPr lvl="1" fontAlgn="base">
              <a:buFont typeface="Wingdings" panose="05000000000000000000" pitchFamily="2" charset="2"/>
              <a:buChar char="q"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09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1475656" y="2708920"/>
            <a:ext cx="6400800" cy="1752600"/>
          </a:xfrm>
        </p:spPr>
        <p:txBody>
          <a:bodyPr/>
          <a:lstStyle/>
          <a:p>
            <a:r>
              <a:rPr lang="en-CA" sz="4400" dirty="0" smtClean="0"/>
              <a:t>Introduction to DOM</a:t>
            </a:r>
            <a:endParaRPr lang="en-CA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8550FE-3B2F-4BB7-90E2-96BF2246C762}" type="slidenum">
              <a:rPr lang="en-CA" altLang="en-US" smtClean="0"/>
              <a:pPr>
                <a:defRPr/>
              </a:pPr>
              <a:t>32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0433299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Model (DOM)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/>
              <a:t>The </a:t>
            </a:r>
            <a:r>
              <a:rPr lang="en-CA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Object Model (DOM) </a:t>
            </a:r>
            <a:r>
              <a:rPr lang="en-CA" sz="2400" dirty="0" smtClean="0"/>
              <a:t>is an </a:t>
            </a:r>
            <a:r>
              <a:rPr lang="en-CA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2-way</a:t>
            </a:r>
            <a:r>
              <a:rPr lang="en-C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400" dirty="0" smtClean="0"/>
              <a:t>application programming interface (</a:t>
            </a:r>
            <a:r>
              <a:rPr lang="en-CA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</a:t>
            </a:r>
            <a:r>
              <a:rPr lang="en-CA" sz="2400" dirty="0" smtClean="0"/>
              <a:t>) for HTML (and XML) documents.</a:t>
            </a:r>
          </a:p>
          <a:p>
            <a:pPr lvl="1"/>
            <a:r>
              <a:rPr lang="en-CA" sz="2400" dirty="0"/>
              <a:t>It defines the way how the document structure, style and content </a:t>
            </a:r>
            <a:r>
              <a:rPr lang="en-CA" sz="2400" dirty="0" smtClean="0"/>
              <a:t>can </a:t>
            </a:r>
            <a:r>
              <a:rPr lang="en-CA" sz="2400" dirty="0"/>
              <a:t>be 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accessed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400" dirty="0"/>
              <a:t>and 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manipulated</a:t>
            </a:r>
            <a:r>
              <a:rPr lang="en-CA" sz="2400" dirty="0"/>
              <a:t>.</a:t>
            </a:r>
          </a:p>
          <a:p>
            <a:pPr lvl="1"/>
            <a:r>
              <a:rPr lang="en-CA" sz="2400" dirty="0" smtClean="0"/>
              <a:t>It </a:t>
            </a:r>
            <a:r>
              <a:rPr lang="en-CA" sz="2400" dirty="0"/>
              <a:t>provides a structured representation of the </a:t>
            </a:r>
            <a:r>
              <a:rPr lang="en-CA" sz="2400" dirty="0" smtClean="0"/>
              <a:t>document.</a:t>
            </a:r>
          </a:p>
          <a:p>
            <a:pPr lvl="1"/>
            <a:r>
              <a:rPr lang="en-CA" sz="2400" dirty="0" smtClean="0"/>
              <a:t>It’s cross-platform </a:t>
            </a:r>
            <a:r>
              <a:rPr lang="en-CA" sz="2400" dirty="0"/>
              <a:t>and </a:t>
            </a:r>
            <a:r>
              <a:rPr lang="en-CA" sz="2400" dirty="0" smtClean="0"/>
              <a:t>language-independent.</a:t>
            </a:r>
          </a:p>
          <a:p>
            <a:pPr lvl="1"/>
            <a:endParaRPr lang="en-CA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/>
              <a:t>With </a:t>
            </a:r>
            <a:r>
              <a:rPr lang="en-CA" sz="2400" dirty="0"/>
              <a:t>the DOM, programmers can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 documents, navigate their structure, and add, modify, or delete elements and content</a:t>
            </a:r>
            <a:r>
              <a:rPr lang="en-CA" sz="2400" dirty="0"/>
              <a:t> </a:t>
            </a:r>
            <a:r>
              <a:rPr lang="en-CA" sz="2400" dirty="0">
                <a:solidFill>
                  <a:srgbClr val="0000CC"/>
                </a:solidFill>
              </a:rPr>
              <a:t>using JavaScript or other languages</a:t>
            </a:r>
            <a:r>
              <a:rPr lang="en-CA" sz="2400" dirty="0" smtClean="0"/>
              <a:t>.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2035543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Object Model (DOM)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The document’s structure is defined by the W3C Document Object Model (DOM) specification.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A </a:t>
            </a:r>
            <a:r>
              <a:rPr lang="en-CA" sz="2800" dirty="0"/>
              <a:t>web browser provides and implements the DOM. </a:t>
            </a:r>
            <a:endParaRPr lang="en-CA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CA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The DOM provides </a:t>
            </a:r>
            <a:r>
              <a:rPr lang="en-CA" sz="2800" dirty="0"/>
              <a:t>a representation of the document as a structured group of 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nodes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800" dirty="0"/>
              <a:t>and 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800" dirty="0"/>
              <a:t>that have properties and methods. 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It connects </a:t>
            </a:r>
            <a:r>
              <a:rPr lang="en-CA" sz="2800" dirty="0"/>
              <a:t>web pages to scripts or programming languages.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34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2836672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Hierarchy of DOM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227" y="5085184"/>
            <a:ext cx="8289237" cy="9361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Everything in the Hierarchy of DOM </a:t>
            </a:r>
            <a:r>
              <a:rPr lang="en-CA" sz="2400" dirty="0" smtClean="0"/>
              <a:t>is an object</a:t>
            </a:r>
            <a:r>
              <a:rPr lang="en-CA" sz="28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The </a:t>
            </a:r>
            <a:r>
              <a:rPr lang="en-CA" sz="2400" dirty="0" smtClean="0"/>
              <a:t>Document </a:t>
            </a:r>
            <a:r>
              <a:rPr lang="en-CA" sz="2400" dirty="0"/>
              <a:t>Object </a:t>
            </a:r>
            <a:r>
              <a:rPr lang="en-CA" sz="2400" dirty="0" smtClean="0"/>
              <a:t>Model: the </a:t>
            </a:r>
            <a:r>
              <a:rPr lang="en-CA" sz="2400" dirty="0"/>
              <a:t>blue color </a:t>
            </a:r>
            <a:r>
              <a:rPr lang="en-CA" sz="2400" dirty="0" smtClean="0"/>
              <a:t>part</a:t>
            </a: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35</a:t>
            </a:fld>
            <a:endParaRPr lang="en-CA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27" y="1412776"/>
            <a:ext cx="8169275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4500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Hierarchy of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>
                <a:effectLst/>
              </a:rPr>
              <a:t>On the top the Hierarchy is the 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CA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indow</a:t>
            </a:r>
            <a:r>
              <a:rPr lang="en-CA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800" dirty="0" smtClean="0">
                <a:effectLst/>
              </a:rPr>
              <a:t>object.</a:t>
            </a:r>
          </a:p>
          <a:p>
            <a:pPr lvl="1"/>
            <a:r>
              <a:rPr lang="en-CA" sz="2400" dirty="0">
                <a:effectLst/>
              </a:rPr>
              <a:t>When JavaScript is hosted in a browser, the browser provides the 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 host object </a:t>
            </a:r>
            <a:r>
              <a:rPr lang="en-CA" sz="2400" dirty="0">
                <a:effectLst/>
              </a:rPr>
              <a:t>to JavaScript. </a:t>
            </a:r>
            <a:endParaRPr lang="en-CA" sz="2400" dirty="0" smtClean="0">
              <a:effectLst/>
            </a:endParaRPr>
          </a:p>
          <a:p>
            <a:pPr lvl="1"/>
            <a:r>
              <a:rPr lang="en-CA" sz="2400" dirty="0" smtClean="0">
                <a:effectLst/>
              </a:rPr>
              <a:t>The window </a:t>
            </a:r>
            <a:r>
              <a:rPr lang="en-CA" sz="2400" dirty="0">
                <a:effectLst/>
              </a:rPr>
              <a:t>object </a:t>
            </a:r>
            <a:r>
              <a:rPr lang="en-CA" sz="2400" dirty="0" smtClean="0">
                <a:effectLst/>
              </a:rPr>
              <a:t>possesses the properties of </a:t>
            </a:r>
            <a:r>
              <a:rPr lang="en-C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document, history, location and navigation objects</a:t>
            </a:r>
            <a:r>
              <a:rPr lang="en-CA" sz="2400" dirty="0" smtClean="0">
                <a:effectLst/>
              </a:rPr>
              <a:t>.</a:t>
            </a:r>
          </a:p>
          <a:p>
            <a:pPr lvl="1"/>
            <a:r>
              <a:rPr lang="en-CA" sz="2400" dirty="0" smtClean="0">
                <a:effectLst/>
              </a:rPr>
              <a:t>The </a:t>
            </a:r>
            <a:r>
              <a:rPr lang="en-CA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 functions </a:t>
            </a:r>
            <a:r>
              <a:rPr lang="en-CA" sz="2400" dirty="0" smtClean="0">
                <a:effectLst/>
              </a:rPr>
              <a:t>are belong to the window object.</a:t>
            </a:r>
          </a:p>
          <a:p>
            <a:pPr lvl="1"/>
            <a:endParaRPr lang="en-CA" sz="1100" dirty="0" smtClean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smtClean="0">
                <a:effectLst/>
              </a:rPr>
              <a:t>DOM</a:t>
            </a:r>
            <a:endParaRPr lang="en-CA" sz="2800" dirty="0" smtClean="0">
              <a:effectLst/>
            </a:endParaRPr>
          </a:p>
          <a:p>
            <a:pPr lvl="1"/>
            <a:r>
              <a:rPr lang="en-CA" sz="2400" dirty="0" smtClean="0">
                <a:effectLst/>
              </a:rPr>
              <a:t>The </a:t>
            </a:r>
            <a:r>
              <a:rPr lang="en-CA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</a:t>
            </a:r>
            <a:r>
              <a:rPr lang="en-CA" sz="2400" dirty="0" smtClean="0">
                <a:effectLst/>
              </a:rPr>
              <a:t>, strictly </a:t>
            </a:r>
            <a:r>
              <a:rPr lang="en-CA" sz="2400" dirty="0">
                <a:effectLst/>
              </a:rPr>
              <a:t>speaking,</a:t>
            </a:r>
            <a:r>
              <a:rPr lang="en-CA" sz="2400" dirty="0" smtClean="0">
                <a:effectLst/>
              </a:rPr>
              <a:t> covers the </a:t>
            </a:r>
            <a:r>
              <a:rPr lang="en-CA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object </a:t>
            </a:r>
            <a:r>
              <a:rPr lang="en-CA" sz="2400" dirty="0" smtClean="0">
                <a:effectLst/>
              </a:rPr>
              <a:t>and the objects underneath.</a:t>
            </a:r>
          </a:p>
          <a:p>
            <a:pPr lvl="2"/>
            <a:r>
              <a:rPr lang="en-CA" sz="1800" dirty="0">
                <a:solidFill>
                  <a:srgbClr val="0000CC"/>
                </a:solidFill>
                <a:effectLst/>
              </a:rPr>
              <a:t>When an HTML document is loaded into a web browser, it becomes a document object</a:t>
            </a:r>
            <a:r>
              <a:rPr lang="en-CA" sz="1800" dirty="0" smtClean="0">
                <a:solidFill>
                  <a:srgbClr val="0000CC"/>
                </a:solidFill>
                <a:effectLst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36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3103128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Object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An HTML document loaded into a browser window becomes a Document object</a:t>
            </a:r>
            <a:r>
              <a:rPr lang="en-CA" sz="24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9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The Document object provides access to all HTML elements in a page, from within a script</a:t>
            </a:r>
            <a:r>
              <a:rPr lang="en-CA" sz="24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1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The Document object is also part of the Window object, and can be accessed through the </a:t>
            </a:r>
            <a:r>
              <a:rPr lang="en-CA" sz="2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window.document</a:t>
            </a:r>
            <a:r>
              <a:rPr lang="en-CA" sz="2400" dirty="0"/>
              <a:t> property</a:t>
            </a:r>
            <a:r>
              <a:rPr lang="en-CA" sz="24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1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The document object is the root node of the HTML document and the "owner" of all other nodes:</a:t>
            </a:r>
          </a:p>
          <a:p>
            <a:pPr lvl="1"/>
            <a:r>
              <a:rPr lang="en-CA" sz="2000" dirty="0" smtClean="0"/>
              <a:t>element </a:t>
            </a:r>
            <a:r>
              <a:rPr lang="en-CA" sz="2000" dirty="0"/>
              <a:t>nodes, text nodes, attribute nodes, and comment </a:t>
            </a:r>
            <a:r>
              <a:rPr lang="en-CA" sz="2000" dirty="0" smtClean="0"/>
              <a:t>nodes.</a:t>
            </a:r>
            <a:endParaRPr lang="en-CA" sz="20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>
                <a:solidFill>
                  <a:prstClr val="black"/>
                </a:solidFill>
              </a:rPr>
              <a:pPr>
                <a:defRPr/>
              </a:pPr>
              <a:t>37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1436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540750" cy="50405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/>
              <a:t>Document </a:t>
            </a:r>
            <a:r>
              <a:rPr lang="en-CA" sz="2400" dirty="0"/>
              <a:t>object </a:t>
            </a:r>
            <a:r>
              <a:rPr lang="en-CA" sz="2400" dirty="0" smtClean="0"/>
              <a:t>properties and methods (</a:t>
            </a:r>
            <a:r>
              <a:rPr lang="en-CA" sz="2400" dirty="0" smtClean="0">
                <a:effectLst/>
              </a:rPr>
              <a:t>legacy DOM</a:t>
            </a:r>
            <a:r>
              <a:rPr lang="en-CA" sz="2400" dirty="0" smtClean="0"/>
              <a:t>):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>
                <a:solidFill>
                  <a:prstClr val="black"/>
                </a:solidFill>
              </a:rPr>
              <a:pPr>
                <a:defRPr/>
              </a:pPr>
              <a:t>38</a:t>
            </a:fld>
            <a:endParaRPr lang="en-CA" altLang="en-US">
              <a:solidFill>
                <a:prstClr val="black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075051"/>
              </p:ext>
            </p:extLst>
          </p:nvPr>
        </p:nvGraphicFramePr>
        <p:xfrm>
          <a:off x="395536" y="1772816"/>
          <a:ext cx="8136904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5976664"/>
              </a:tblGrid>
              <a:tr h="342302">
                <a:tc>
                  <a:txBody>
                    <a:bodyPr/>
                    <a:lstStyle/>
                    <a:p>
                      <a:r>
                        <a:rPr lang="en-CA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document.anchors</a:t>
                      </a:r>
                      <a:endParaRPr lang="en-CA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 collection of all the anchors in the document</a:t>
                      </a:r>
                      <a:endParaRPr lang="en-CA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2302">
                <a:tc>
                  <a:txBody>
                    <a:bodyPr/>
                    <a:lstStyle/>
                    <a:p>
                      <a:r>
                        <a:rPr lang="en-CA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document.body</a:t>
                      </a:r>
                      <a:endParaRPr lang="en-CA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body element of the document</a:t>
                      </a:r>
                      <a:endParaRPr lang="en-CA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028">
                <a:tc>
                  <a:txBody>
                    <a:bodyPr/>
                    <a:lstStyle/>
                    <a:p>
                      <a:r>
                        <a:rPr lang="en-CA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document.domain</a:t>
                      </a:r>
                      <a:endParaRPr lang="en-CA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domain name of the server that loaded the document</a:t>
                      </a:r>
                      <a:endParaRPr lang="en-CA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2302">
                <a:tc>
                  <a:txBody>
                    <a:bodyPr/>
                    <a:lstStyle/>
                    <a:p>
                      <a:r>
                        <a:rPr lang="en-CA" b="0" dirty="0" err="1" smtClean="0"/>
                        <a:t>document.forms</a:t>
                      </a:r>
                      <a:endParaRPr lang="en-C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0" dirty="0" smtClean="0"/>
                        <a:t>Returns a collection of all the forms in the document</a:t>
                      </a:r>
                      <a:endParaRPr lang="en-CA" b="0" dirty="0"/>
                    </a:p>
                  </a:txBody>
                  <a:tcPr/>
                </a:tc>
              </a:tr>
              <a:tr h="342302">
                <a:tc>
                  <a:txBody>
                    <a:bodyPr/>
                    <a:lstStyle/>
                    <a:p>
                      <a:r>
                        <a:rPr lang="en-CA" b="0" dirty="0" err="1" smtClean="0"/>
                        <a:t>document.images</a:t>
                      </a:r>
                      <a:endParaRPr lang="en-C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0" dirty="0" smtClean="0"/>
                        <a:t>Returns a collection of all the images in the document</a:t>
                      </a:r>
                      <a:endParaRPr lang="en-CA" b="0" dirty="0"/>
                    </a:p>
                  </a:txBody>
                  <a:tcPr/>
                </a:tc>
              </a:tr>
              <a:tr h="342302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document.links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Returns a collection of all the links in the document</a:t>
                      </a:r>
                      <a:endParaRPr lang="en-CA" dirty="0"/>
                    </a:p>
                  </a:txBody>
                  <a:tcPr/>
                </a:tc>
              </a:tr>
              <a:tr h="339432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document.referrer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500" dirty="0" smtClean="0"/>
                        <a:t>Returns the URL of the document that loaded the current document</a:t>
                      </a:r>
                      <a:endParaRPr lang="en-CA" sz="1500" dirty="0"/>
                    </a:p>
                  </a:txBody>
                  <a:tcPr/>
                </a:tc>
              </a:tr>
              <a:tr h="342302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document.</a:t>
                      </a:r>
                      <a:r>
                        <a:rPr lang="en-CA" dirty="0" err="1" smtClean="0">
                          <a:solidFill>
                            <a:srgbClr val="0000CC"/>
                          </a:solidFill>
                        </a:rPr>
                        <a:t>title</a:t>
                      </a:r>
                      <a:endParaRPr lang="en-CA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Sets or returns the title of the document</a:t>
                      </a:r>
                      <a:endParaRPr lang="en-CA" dirty="0"/>
                    </a:p>
                  </a:txBody>
                  <a:tcPr/>
                </a:tc>
              </a:tr>
              <a:tr h="342806">
                <a:tc>
                  <a:txBody>
                    <a:bodyPr/>
                    <a:lstStyle/>
                    <a:p>
                      <a:r>
                        <a:rPr lang="en-CA" dirty="0" smtClean="0"/>
                        <a:t>document.</a:t>
                      </a:r>
                      <a:r>
                        <a:rPr lang="en-CA" dirty="0" smtClean="0">
                          <a:solidFill>
                            <a:srgbClr val="0000CC"/>
                          </a:solidFill>
                        </a:rPr>
                        <a:t>URL</a:t>
                      </a:r>
                      <a:endParaRPr lang="en-CA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Returns the full URL of the document</a:t>
                      </a:r>
                      <a:endParaRPr lang="en-CA" dirty="0"/>
                    </a:p>
                  </a:txBody>
                  <a:tcPr/>
                </a:tc>
              </a:tr>
              <a:tr h="599028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document.write</a:t>
                      </a:r>
                      <a:r>
                        <a:rPr lang="en-CA" dirty="0" smtClean="0"/>
                        <a:t>()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Writes HTML expressions or JavaScript code to a document</a:t>
                      </a:r>
                      <a:endParaRPr lang="en-CA" dirty="0"/>
                    </a:p>
                  </a:txBody>
                  <a:tcPr/>
                </a:tc>
              </a:tr>
              <a:tr h="342806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document.writeln</a:t>
                      </a:r>
                      <a:r>
                        <a:rPr lang="en-CA" dirty="0" smtClean="0"/>
                        <a:t>()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write()</a:t>
                      </a:r>
                      <a:r>
                        <a:rPr lang="en-CA" baseline="0" dirty="0" smtClean="0"/>
                        <a:t> with </a:t>
                      </a:r>
                      <a:r>
                        <a:rPr lang="en-CA" dirty="0" smtClean="0"/>
                        <a:t>a newline character after each statement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5956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The document object provides properties and methods to access all </a:t>
            </a:r>
            <a:r>
              <a:rPr lang="en-CA" sz="2800" dirty="0" smtClean="0"/>
              <a:t>node/element </a:t>
            </a:r>
            <a:r>
              <a:rPr lang="en-CA" sz="2800" dirty="0"/>
              <a:t>objects, from within JavaScript.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Examples</a:t>
            </a:r>
          </a:p>
          <a:p>
            <a:pPr lvl="1"/>
            <a:r>
              <a:rPr lang="en-CA" sz="2400" dirty="0" smtClean="0"/>
              <a:t>A form </a:t>
            </a:r>
            <a:r>
              <a:rPr lang="en-CA" sz="2400" dirty="0"/>
              <a:t>input element could be </a:t>
            </a:r>
            <a:r>
              <a:rPr lang="en-CA" sz="2400" dirty="0">
                <a:solidFill>
                  <a:srgbClr val="0000CC"/>
                </a:solidFill>
              </a:rPr>
              <a:t>accessed</a:t>
            </a:r>
            <a:r>
              <a:rPr lang="en-CA" sz="2400" dirty="0"/>
              <a:t> </a:t>
            </a:r>
            <a:r>
              <a:rPr lang="en-CA" sz="2400" dirty="0" smtClean="0"/>
              <a:t>as either</a:t>
            </a:r>
          </a:p>
          <a:p>
            <a:pPr marL="1314450" lvl="3" indent="0">
              <a:buNone/>
            </a:pPr>
            <a:r>
              <a:rPr lang="en-CA" dirty="0" err="1" smtClean="0"/>
              <a:t>document.formName.inputName</a:t>
            </a:r>
            <a:endParaRPr lang="en-CA" dirty="0" smtClean="0"/>
          </a:p>
          <a:p>
            <a:pPr marL="857250" lvl="2" indent="0">
              <a:buNone/>
            </a:pPr>
            <a:r>
              <a:rPr lang="en-CA" sz="2000" dirty="0"/>
              <a:t>o</a:t>
            </a:r>
            <a:r>
              <a:rPr lang="en-CA" sz="2000" dirty="0" smtClean="0"/>
              <a:t>r </a:t>
            </a:r>
            <a:endParaRPr lang="en-CA" sz="2000" dirty="0"/>
          </a:p>
          <a:p>
            <a:pPr marL="1314450" lvl="3" indent="0">
              <a:buNone/>
            </a:pPr>
            <a:r>
              <a:rPr lang="en-CA" dirty="0" err="1"/>
              <a:t>document.forms</a:t>
            </a:r>
            <a:r>
              <a:rPr lang="en-CA" dirty="0"/>
              <a:t>[0].elements[0</a:t>
            </a:r>
            <a:r>
              <a:rPr lang="en-CA" dirty="0" smtClean="0"/>
              <a:t>]</a:t>
            </a:r>
          </a:p>
          <a:p>
            <a:pPr marL="1314450" lvl="3" indent="0">
              <a:buNone/>
            </a:pPr>
            <a:r>
              <a:rPr lang="en-CA" sz="1600" dirty="0" smtClean="0"/>
              <a:t>// (if the input element is first element in the first form)</a:t>
            </a:r>
          </a:p>
          <a:p>
            <a:pPr lvl="1"/>
            <a:r>
              <a:rPr lang="en-CA" sz="2400" dirty="0" smtClean="0"/>
              <a:t>An </a:t>
            </a:r>
            <a:r>
              <a:rPr lang="en-CA" sz="2400" dirty="0"/>
              <a:t>image in a web page can be accessed via</a:t>
            </a:r>
          </a:p>
          <a:p>
            <a:pPr marL="1314450" lvl="3" indent="0">
              <a:buNone/>
            </a:pPr>
            <a:r>
              <a:rPr lang="en-CA" dirty="0" err="1" smtClean="0"/>
              <a:t>document.images</a:t>
            </a:r>
            <a:r>
              <a:rPr lang="en-CA" dirty="0" smtClean="0"/>
              <a:t>[0]     // </a:t>
            </a:r>
            <a:r>
              <a:rPr lang="en-CA" sz="1600" dirty="0" smtClean="0"/>
              <a:t>(the 1</a:t>
            </a:r>
            <a:r>
              <a:rPr lang="en-CA" sz="1600" baseline="30000" dirty="0" smtClean="0"/>
              <a:t>st</a:t>
            </a:r>
            <a:r>
              <a:rPr lang="en-CA" sz="1600" dirty="0" smtClean="0"/>
              <a:t> image in the page)</a:t>
            </a:r>
            <a:endParaRPr lang="en-CA" sz="1600" dirty="0"/>
          </a:p>
          <a:p>
            <a:pPr marL="514350" indent="-457200">
              <a:buFont typeface="Wingdings" panose="05000000000000000000" pitchFamily="2" charset="2"/>
              <a:buChar char="Ø"/>
            </a:pPr>
            <a:endParaRPr lang="en-CA" sz="100" dirty="0"/>
          </a:p>
          <a:p>
            <a:pPr marL="514350" indent="-457200">
              <a:buFont typeface="Wingdings" panose="05000000000000000000" pitchFamily="2" charset="2"/>
              <a:buChar char="Ø"/>
            </a:pPr>
            <a:r>
              <a:rPr lang="en-CA" sz="2800" dirty="0" smtClean="0">
                <a:hlinkClick r:id="rId2"/>
              </a:rPr>
              <a:t>document.html</a:t>
            </a:r>
            <a:endParaRPr lang="en-CA" sz="2800" dirty="0"/>
          </a:p>
          <a:p>
            <a:pPr marL="857250" lvl="2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>
                <a:solidFill>
                  <a:prstClr val="black"/>
                </a:solidFill>
              </a:rPr>
              <a:pPr>
                <a:defRPr/>
              </a:pPr>
              <a:t>39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828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968152"/>
          </a:xfrm>
        </p:spPr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 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list-style-type Values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5891365"/>
              </p:ext>
            </p:extLst>
          </p:nvPr>
        </p:nvGraphicFramePr>
        <p:xfrm>
          <a:off x="301625" y="1341438"/>
          <a:ext cx="8302626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6239"/>
                <a:gridCol w="3240360"/>
                <a:gridCol w="20160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70C0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70C0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e.g.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70C0">
                        <a:alpha val="35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none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No item marker is shown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disc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 filled circle (default value)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circle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 hollow circle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square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 filled square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decimal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effectLst/>
                        </a:rPr>
                        <a:t>Han decimal numbers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1, 2,</a:t>
                      </a:r>
                      <a:r>
                        <a:rPr lang="en-CA" baseline="0" dirty="0" smtClean="0"/>
                        <a:t> 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decimal-leading-zero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Decimal numbers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01, 02, 03, … 98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lower-roman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Lowercase roman numerals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dirty="0" smtClean="0"/>
                        <a:t>i, ii, iii, iv, v…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upper-roman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Uppercase roman numerals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II, III, IV, V…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lower-</a:t>
                      </a:r>
                      <a:r>
                        <a:rPr lang="en-CA" dirty="0" err="1" smtClean="0"/>
                        <a:t>greek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Lowercase classical Greek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α, β, γ…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lower-alpha, lower-</a:t>
                      </a:r>
                      <a:r>
                        <a:rPr lang="en-CA" dirty="0" err="1" smtClean="0"/>
                        <a:t>latin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Lowercase ASCII letters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a, b, c, … z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upper-alpha, upper-</a:t>
                      </a:r>
                      <a:r>
                        <a:rPr lang="en-CA" dirty="0" err="1" smtClean="0"/>
                        <a:t>latin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Uppercase ASCII letters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A, B, C, … Z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</a:t>
            </a:fld>
            <a:endParaRPr lang="en-CA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5966440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i="1" dirty="0" smtClean="0">
                <a:hlinkClick r:id="rId2"/>
              </a:rPr>
              <a:t>More list</a:t>
            </a:r>
            <a:r>
              <a:rPr lang="en-CA" b="1" dirty="0" smtClean="0">
                <a:hlinkClick r:id="rId2"/>
              </a:rPr>
              <a:t>-style-type  values| </a:t>
            </a:r>
            <a:r>
              <a:rPr lang="en-CA" b="1" dirty="0">
                <a:hlinkClick r:id="rId2"/>
              </a:rPr>
              <a:t>MDN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3360932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540750" cy="511256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Document object </a:t>
            </a:r>
            <a:r>
              <a:rPr lang="en-CA" sz="2400" dirty="0" smtClean="0"/>
              <a:t>methods</a:t>
            </a:r>
            <a:r>
              <a:rPr lang="en-CA" sz="2400" dirty="0"/>
              <a:t> </a:t>
            </a:r>
            <a:r>
              <a:rPr lang="en-CA" sz="2400" dirty="0" smtClean="0"/>
              <a:t>– </a:t>
            </a:r>
            <a:r>
              <a:rPr lang="en-CA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get/query </a:t>
            </a:r>
            <a:r>
              <a:rPr lang="en-CA" sz="2400" dirty="0" smtClean="0"/>
              <a:t>element(s):</a:t>
            </a:r>
          </a:p>
          <a:p>
            <a:pPr lvl="1"/>
            <a:r>
              <a:rPr lang="en-CA" sz="2000" dirty="0" err="1"/>
              <a:t>document.</a:t>
            </a: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getElementById</a:t>
            </a:r>
            <a:r>
              <a:rPr lang="en-CA" sz="2000" dirty="0" smtClean="0"/>
              <a:t>()</a:t>
            </a:r>
          </a:p>
          <a:p>
            <a:pPr lvl="1"/>
            <a:r>
              <a:rPr lang="en-CA" sz="2000" dirty="0" err="1"/>
              <a:t>document.</a:t>
            </a:r>
            <a:r>
              <a:rPr lang="en-CA" sz="2000" dirty="0" err="1">
                <a:effectLst/>
              </a:rPr>
              <a:t>getElement</a:t>
            </a:r>
            <a:r>
              <a:rPr lang="en-CA" sz="2000" dirty="0" err="1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CA" sz="2000" dirty="0" err="1">
                <a:effectLst/>
              </a:rPr>
              <a:t>ByName</a:t>
            </a:r>
            <a:r>
              <a:rPr lang="en-CA" sz="2000" dirty="0" smtClean="0">
                <a:effectLst/>
              </a:rPr>
              <a:t>(</a:t>
            </a:r>
            <a:r>
              <a:rPr lang="en-CA" sz="2000" dirty="0" smtClean="0"/>
              <a:t>)</a:t>
            </a:r>
          </a:p>
          <a:p>
            <a:pPr lvl="1"/>
            <a:r>
              <a:rPr lang="en-CA" sz="2000" dirty="0" err="1"/>
              <a:t>document.getElement</a:t>
            </a:r>
            <a:r>
              <a:rPr lang="en-CA" sz="2000" dirty="0" err="1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CA" sz="2000" dirty="0" err="1"/>
              <a:t>ByClassName</a:t>
            </a:r>
            <a:r>
              <a:rPr lang="en-CA" sz="2000" dirty="0" smtClean="0"/>
              <a:t>()</a:t>
            </a:r>
          </a:p>
          <a:p>
            <a:pPr lvl="1"/>
            <a:r>
              <a:rPr lang="en-CA" sz="2000" dirty="0" err="1"/>
              <a:t>document.getElement</a:t>
            </a:r>
            <a:r>
              <a:rPr lang="en-CA" sz="2000" dirty="0" err="1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CA" sz="2000" dirty="0" err="1"/>
              <a:t>ByTagName</a:t>
            </a:r>
            <a:r>
              <a:rPr lang="en-CA" sz="2000" dirty="0" smtClean="0"/>
              <a:t>()</a:t>
            </a:r>
          </a:p>
          <a:p>
            <a:pPr lvl="1"/>
            <a:r>
              <a:rPr lang="en-CA" sz="2000" dirty="0" err="1"/>
              <a:t>document.</a:t>
            </a: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querySelector</a:t>
            </a:r>
            <a:r>
              <a:rPr lang="en-CA" sz="2000" dirty="0" smtClean="0"/>
              <a:t>()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sz="1600" dirty="0"/>
              <a:t>Returns the </a:t>
            </a:r>
            <a:r>
              <a:rPr lang="en-CA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</a:t>
            </a:r>
            <a:r>
              <a:rPr lang="en-CA" sz="1600" dirty="0"/>
              <a:t> element that matches a specified </a:t>
            </a:r>
            <a:r>
              <a:rPr lang="en-CA" sz="1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selector(s) </a:t>
            </a:r>
            <a:r>
              <a:rPr lang="en-CA" sz="1600" dirty="0"/>
              <a:t>in the document</a:t>
            </a:r>
            <a:endParaRPr lang="en-CA" sz="1600" dirty="0" smtClean="0"/>
          </a:p>
          <a:p>
            <a:pPr lvl="1"/>
            <a:r>
              <a:rPr lang="en-CA" sz="2000" dirty="0" err="1">
                <a:effectLst/>
              </a:rPr>
              <a:t>document.</a:t>
            </a: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querySelectorAll</a:t>
            </a:r>
            <a:r>
              <a:rPr lang="en-CA" sz="2000" dirty="0" smtClean="0">
                <a:effectLst/>
              </a:rPr>
              <a:t>()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sz="1800" dirty="0">
                <a:effectLst/>
              </a:rPr>
              <a:t>Returns a static </a:t>
            </a:r>
            <a:r>
              <a:rPr lang="en-CA" sz="1800" dirty="0" err="1">
                <a:effectLst/>
              </a:rPr>
              <a:t>NodeList</a:t>
            </a:r>
            <a:r>
              <a:rPr lang="en-CA" sz="1800" dirty="0">
                <a:effectLst/>
              </a:rPr>
              <a:t> containing all elements that matches a specified CSS selector(s) in the </a:t>
            </a:r>
            <a:r>
              <a:rPr lang="en-CA" sz="1800" dirty="0" smtClean="0">
                <a:effectLst/>
              </a:rPr>
              <a:t>document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 smtClean="0"/>
              <a:t>Examples:</a:t>
            </a:r>
          </a:p>
          <a:p>
            <a:pPr lvl="1"/>
            <a:r>
              <a:rPr lang="en-CA" sz="2000" dirty="0"/>
              <a:t>v</a:t>
            </a:r>
            <a:r>
              <a:rPr lang="en-CA" sz="2000" dirty="0" smtClean="0"/>
              <a:t>ar </a:t>
            </a:r>
            <a:r>
              <a:rPr lang="en-CA" sz="2000" dirty="0" err="1" smtClean="0"/>
              <a:t>elem</a:t>
            </a:r>
            <a:r>
              <a:rPr lang="en-CA" sz="2000" dirty="0"/>
              <a:t> = </a:t>
            </a:r>
            <a:r>
              <a:rPr lang="en-CA" sz="2000" dirty="0" err="1"/>
              <a:t>document.getElementById</a:t>
            </a:r>
            <a:r>
              <a:rPr lang="en-CA" sz="2000" dirty="0"/>
              <a:t>("demo</a:t>
            </a:r>
            <a:r>
              <a:rPr lang="en-CA" sz="2000" dirty="0" smtClean="0"/>
              <a:t>");</a:t>
            </a:r>
          </a:p>
          <a:p>
            <a:pPr lvl="1"/>
            <a:r>
              <a:rPr lang="en-CA" sz="2000" dirty="0"/>
              <a:t>v</a:t>
            </a:r>
            <a:r>
              <a:rPr lang="en-CA" sz="2000" dirty="0" smtClean="0"/>
              <a:t>ar paras = </a:t>
            </a:r>
            <a:r>
              <a:rPr lang="en-CA" sz="2000" dirty="0" err="1" smtClean="0"/>
              <a:t>document.getElement</a:t>
            </a:r>
            <a:r>
              <a:rPr lang="en-CA" sz="2000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CA" sz="2000" dirty="0" err="1" smtClean="0"/>
              <a:t>ByTagName</a:t>
            </a:r>
            <a:r>
              <a:rPr lang="en-CA" sz="2000" dirty="0" smtClean="0"/>
              <a:t>("p");</a:t>
            </a:r>
          </a:p>
          <a:p>
            <a:pPr lvl="1"/>
            <a:r>
              <a:rPr lang="en-CA" sz="2000" dirty="0"/>
              <a:t>v</a:t>
            </a:r>
            <a:r>
              <a:rPr lang="en-CA" sz="2000" dirty="0" smtClean="0"/>
              <a:t>ar example </a:t>
            </a:r>
            <a:r>
              <a:rPr lang="en-CA" sz="2000" dirty="0"/>
              <a:t>= </a:t>
            </a:r>
            <a:r>
              <a:rPr lang="en-CA" sz="2000" dirty="0" err="1"/>
              <a:t>document.querySelector</a:t>
            </a:r>
            <a:r>
              <a:rPr lang="en-CA" sz="2000" dirty="0" smtClean="0"/>
              <a:t>("</a:t>
            </a:r>
            <a:r>
              <a:rPr lang="en-CA" sz="2000" dirty="0" err="1" smtClean="0"/>
              <a:t>p.example</a:t>
            </a:r>
            <a:r>
              <a:rPr lang="en-CA" sz="2000" dirty="0" smtClean="0"/>
              <a:t>");</a:t>
            </a:r>
            <a:endParaRPr lang="en-CA" sz="2000" dirty="0"/>
          </a:p>
          <a:p>
            <a:pPr lvl="1"/>
            <a:endParaRPr lang="en-CA" sz="2000" dirty="0"/>
          </a:p>
          <a:p>
            <a:pPr lvl="1"/>
            <a:endParaRPr lang="en-CA" sz="2000" dirty="0" smtClean="0"/>
          </a:p>
          <a:p>
            <a:pPr lvl="1"/>
            <a:endParaRPr lang="en-CA" sz="2000" dirty="0"/>
          </a:p>
          <a:p>
            <a:pPr lvl="1"/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>
                <a:solidFill>
                  <a:prstClr val="black"/>
                </a:solidFill>
              </a:rPr>
              <a:pPr>
                <a:defRPr/>
              </a:pPr>
              <a:t>40</a:t>
            </a:fld>
            <a:endParaRPr lang="en-CA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5320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Document object </a:t>
            </a:r>
            <a:r>
              <a:rPr lang="en-CA" sz="2800" dirty="0" smtClean="0"/>
              <a:t>methods – </a:t>
            </a:r>
            <a:r>
              <a:rPr lang="en-CA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</a:t>
            </a:r>
            <a:r>
              <a:rPr lang="en-CA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800" dirty="0" smtClean="0"/>
              <a:t>element(s), …</a:t>
            </a:r>
            <a:endParaRPr lang="en-CA" sz="2800" dirty="0"/>
          </a:p>
          <a:p>
            <a:pPr lvl="1"/>
            <a:r>
              <a:rPr lang="en-CA" sz="2400" dirty="0" err="1" smtClean="0"/>
              <a:t>document.</a:t>
            </a:r>
            <a:r>
              <a:rPr lang="en-CA" sz="24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createElement</a:t>
            </a:r>
            <a:r>
              <a:rPr lang="en-CA" sz="2400" dirty="0"/>
              <a:t>()</a:t>
            </a:r>
          </a:p>
          <a:p>
            <a:pPr lvl="1"/>
            <a:r>
              <a:rPr lang="en-CA" sz="2400" dirty="0" err="1"/>
              <a:t>document.createTextNode</a:t>
            </a:r>
            <a:r>
              <a:rPr lang="en-CA" sz="2400" dirty="0"/>
              <a:t>()</a:t>
            </a:r>
          </a:p>
          <a:p>
            <a:pPr lvl="1"/>
            <a:r>
              <a:rPr lang="en-CA" sz="2400" dirty="0" err="1"/>
              <a:t>document.createAttribute</a:t>
            </a:r>
            <a:r>
              <a:rPr lang="en-CA" sz="2400" dirty="0"/>
              <a:t>()</a:t>
            </a:r>
          </a:p>
          <a:p>
            <a:pPr lvl="1"/>
            <a:r>
              <a:rPr lang="en-CA" sz="2400" dirty="0" err="1"/>
              <a:t>document.createComment</a:t>
            </a:r>
            <a:r>
              <a:rPr lang="en-CA" sz="2400" dirty="0" smtClean="0"/>
              <a:t>()</a:t>
            </a:r>
          </a:p>
          <a:p>
            <a:pPr lvl="1"/>
            <a:endParaRPr lang="en-CA" sz="2400" dirty="0" smtClean="0"/>
          </a:p>
          <a:p>
            <a:pPr lvl="1"/>
            <a:r>
              <a:rPr lang="en-CA" sz="2400" dirty="0" err="1"/>
              <a:t>document.</a:t>
            </a:r>
            <a:r>
              <a:rPr lang="en-CA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</a:t>
            </a:r>
            <a:r>
              <a:rPr lang="en-CA" sz="2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</a:t>
            </a:r>
            <a:r>
              <a:rPr lang="en-CA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Listener</a:t>
            </a:r>
            <a:r>
              <a:rPr lang="en-CA" sz="2400" dirty="0"/>
              <a:t>()</a:t>
            </a:r>
          </a:p>
          <a:p>
            <a:pPr lvl="1"/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hlinkClick r:id="rId2"/>
              </a:rPr>
              <a:t>create-element.html</a:t>
            </a: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>
                <a:solidFill>
                  <a:prstClr val="black"/>
                </a:solidFill>
              </a:rPr>
              <a:pPr>
                <a:defRPr/>
              </a:pPr>
              <a:t>41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6379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elements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/>
              <a:t>Example 1:</a:t>
            </a:r>
          </a:p>
          <a:p>
            <a:pPr marL="400050" lvl="1" indent="0">
              <a:buNone/>
            </a:pPr>
            <a:r>
              <a:rPr lang="en-CA" sz="1800" dirty="0" err="1">
                <a:solidFill>
                  <a:srgbClr val="0000CC"/>
                </a:solidFill>
              </a:rPr>
              <a:t>document.getElementById</a:t>
            </a:r>
            <a:r>
              <a:rPr lang="en-CA" sz="1800" dirty="0"/>
              <a:t>("demo").</a:t>
            </a:r>
            <a:r>
              <a:rPr lang="en-CA" sz="1800" dirty="0" err="1"/>
              <a:t>innerHTML</a:t>
            </a:r>
            <a:r>
              <a:rPr lang="en-CA" sz="1800" dirty="0"/>
              <a:t> = "Hello World";</a:t>
            </a:r>
            <a:endParaRPr lang="en-CA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Example </a:t>
            </a:r>
            <a:r>
              <a:rPr lang="en-CA" sz="2400" dirty="0" smtClean="0"/>
              <a:t>2:</a:t>
            </a:r>
          </a:p>
          <a:p>
            <a:pPr marL="400050" lvl="1" indent="0">
              <a:buNone/>
            </a:pPr>
            <a:r>
              <a:rPr lang="en-CA" sz="1800" dirty="0"/>
              <a:t>var </a:t>
            </a:r>
            <a:r>
              <a:rPr lang="en-CA" sz="1800" dirty="0" err="1"/>
              <a:t>i</a:t>
            </a:r>
            <a:r>
              <a:rPr lang="en-CA" sz="1800" dirty="0"/>
              <a:t>, </a:t>
            </a:r>
            <a:r>
              <a:rPr lang="en-CA" sz="1800" dirty="0" err="1"/>
              <a:t>elems</a:t>
            </a:r>
            <a:r>
              <a:rPr lang="en-CA" sz="1800" dirty="0"/>
              <a:t> = </a:t>
            </a:r>
            <a:r>
              <a:rPr lang="en-CA" sz="1800" dirty="0" err="1">
                <a:solidFill>
                  <a:srgbClr val="0000CC"/>
                </a:solidFill>
              </a:rPr>
              <a:t>document.getElementsByName</a:t>
            </a:r>
            <a:r>
              <a:rPr lang="en-CA" sz="1800" dirty="0"/>
              <a:t>("pets");</a:t>
            </a:r>
          </a:p>
          <a:p>
            <a:pPr marL="400050" lvl="1" indent="0">
              <a:buNone/>
            </a:pPr>
            <a:r>
              <a:rPr lang="en-CA" sz="1800" dirty="0"/>
              <a:t>for (</a:t>
            </a:r>
            <a:r>
              <a:rPr lang="en-CA" sz="1800" dirty="0" err="1"/>
              <a:t>i</a:t>
            </a:r>
            <a:r>
              <a:rPr lang="en-CA" sz="1800" dirty="0"/>
              <a:t> = 0; </a:t>
            </a:r>
            <a:r>
              <a:rPr lang="en-CA" sz="1800" dirty="0" err="1"/>
              <a:t>i</a:t>
            </a:r>
            <a:r>
              <a:rPr lang="en-CA" sz="1800" dirty="0"/>
              <a:t> &lt; </a:t>
            </a:r>
            <a:r>
              <a:rPr lang="en-CA" sz="1800" dirty="0" err="1"/>
              <a:t>elems.length</a:t>
            </a:r>
            <a:r>
              <a:rPr lang="en-CA" sz="1800" dirty="0"/>
              <a:t>; </a:t>
            </a:r>
            <a:r>
              <a:rPr lang="en-CA" sz="1800" dirty="0" err="1"/>
              <a:t>i</a:t>
            </a:r>
            <a:r>
              <a:rPr lang="en-CA" sz="1800" dirty="0"/>
              <a:t> += 1) {</a:t>
            </a:r>
          </a:p>
          <a:p>
            <a:pPr marL="400050" lvl="1" indent="0">
              <a:buNone/>
            </a:pPr>
            <a:r>
              <a:rPr lang="en-CA" sz="1800" dirty="0"/>
              <a:t>   </a:t>
            </a:r>
            <a:r>
              <a:rPr lang="en-CA" sz="1800" dirty="0" smtClean="0"/>
              <a:t>// </a:t>
            </a:r>
            <a:r>
              <a:rPr lang="en-CA" sz="1800" dirty="0" err="1" smtClean="0"/>
              <a:t>elems</a:t>
            </a:r>
            <a:r>
              <a:rPr lang="en-CA" sz="1800" dirty="0" smtClean="0"/>
              <a:t>[</a:t>
            </a:r>
            <a:r>
              <a:rPr lang="en-CA" sz="1800" dirty="0" err="1" smtClean="0"/>
              <a:t>i</a:t>
            </a:r>
            <a:r>
              <a:rPr lang="en-CA" sz="1800" dirty="0"/>
              <a:t>].type = "checkbox";</a:t>
            </a:r>
          </a:p>
          <a:p>
            <a:pPr marL="400050" lvl="1" indent="0">
              <a:buNone/>
            </a:pPr>
            <a:r>
              <a:rPr lang="en-CA" sz="1800" dirty="0"/>
              <a:t>   </a:t>
            </a:r>
            <a:r>
              <a:rPr lang="en-CA" sz="1800" dirty="0" err="1"/>
              <a:t>elems</a:t>
            </a:r>
            <a:r>
              <a:rPr lang="en-CA" sz="1800" dirty="0"/>
              <a:t>[</a:t>
            </a:r>
            <a:r>
              <a:rPr lang="en-CA" sz="1800" dirty="0" err="1"/>
              <a:t>i</a:t>
            </a:r>
            <a:r>
              <a:rPr lang="en-CA" sz="1800" dirty="0"/>
              <a:t>].</a:t>
            </a:r>
            <a:r>
              <a:rPr lang="en-CA" sz="1800" dirty="0" err="1"/>
              <a:t>setAttribute</a:t>
            </a:r>
            <a:r>
              <a:rPr lang="en-CA" sz="1800" dirty="0"/>
              <a:t>('type', 'checkbox');</a:t>
            </a:r>
          </a:p>
          <a:p>
            <a:pPr marL="400050" lvl="1" indent="0">
              <a:buNone/>
            </a:pPr>
            <a:r>
              <a:rPr lang="en-CA" sz="1800" dirty="0"/>
              <a:t>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Example </a:t>
            </a:r>
            <a:r>
              <a:rPr lang="en-CA" sz="2400" dirty="0" smtClean="0"/>
              <a:t>3:</a:t>
            </a:r>
          </a:p>
          <a:p>
            <a:pPr marL="457200" lvl="1" indent="0">
              <a:buNone/>
            </a:pPr>
            <a:r>
              <a:rPr lang="en-CA" sz="1800" dirty="0" err="1">
                <a:solidFill>
                  <a:srgbClr val="0000CC"/>
                </a:solidFill>
              </a:rPr>
              <a:t>document.querySelector</a:t>
            </a:r>
            <a:r>
              <a:rPr lang="en-CA" sz="1800" dirty="0"/>
              <a:t>(".example").</a:t>
            </a:r>
            <a:r>
              <a:rPr lang="en-CA" sz="1800" dirty="0" err="1"/>
              <a:t>style.backgroundColor</a:t>
            </a:r>
            <a:r>
              <a:rPr lang="en-CA" sz="1800" dirty="0"/>
              <a:t> = "red";</a:t>
            </a:r>
          </a:p>
          <a:p>
            <a:pPr marL="457200" lvl="1" indent="0">
              <a:buNone/>
            </a:pPr>
            <a:endParaRPr lang="en-CA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update-elements.html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>
                <a:solidFill>
                  <a:prstClr val="black"/>
                </a:solidFill>
              </a:rPr>
              <a:pPr>
                <a:defRPr/>
              </a:pPr>
              <a:t>42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4205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</a:t>
            </a:r>
            <a:r>
              <a:rPr lang="en-CA" sz="40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innerHTML</a:t>
            </a:r>
            <a:r>
              <a:rPr lang="en-CA" sz="4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568952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200" dirty="0" smtClean="0"/>
              <a:t>An element’s </a:t>
            </a:r>
            <a:r>
              <a:rPr lang="en-CA" sz="2200" dirty="0" err="1" smtClean="0"/>
              <a:t>innerHTML</a:t>
            </a:r>
            <a:r>
              <a:rPr lang="en-CA" sz="2200" dirty="0"/>
              <a:t> property </a:t>
            </a:r>
            <a:r>
              <a:rPr lang="en-CA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sets</a:t>
            </a:r>
            <a:r>
              <a:rPr lang="en-CA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200" dirty="0"/>
              <a:t>or </a:t>
            </a:r>
            <a:r>
              <a:rPr lang="en-CA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gets</a:t>
            </a:r>
            <a:r>
              <a:rPr lang="en-CA" sz="2200" dirty="0"/>
              <a:t> the HTML </a:t>
            </a:r>
            <a:r>
              <a:rPr lang="en-CA" sz="2200" dirty="0" smtClean="0"/>
              <a:t>text content of the element.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200" dirty="0" smtClean="0"/>
              <a:t>Example 1:</a:t>
            </a:r>
            <a:r>
              <a:rPr lang="en-CA" sz="2400" dirty="0" smtClean="0"/>
              <a:t>   </a:t>
            </a:r>
          </a:p>
          <a:p>
            <a:pPr marL="400050" lvl="1" indent="0">
              <a:buNone/>
            </a:pPr>
            <a:r>
              <a:rPr lang="en-CA" sz="1800" dirty="0" smtClean="0"/>
              <a:t>HTML: </a:t>
            </a:r>
            <a:r>
              <a:rPr lang="en-CA" sz="1800" dirty="0"/>
              <a:t>   </a:t>
            </a:r>
            <a:r>
              <a:rPr lang="en-CA" sz="1600" dirty="0"/>
              <a:t>&lt;p id="demo"&gt;Welcome to Seneca College!&lt;/p</a:t>
            </a:r>
            <a:r>
              <a:rPr lang="en-CA" sz="1600" dirty="0" smtClean="0"/>
              <a:t>&gt;	</a:t>
            </a:r>
          </a:p>
          <a:p>
            <a:pPr marL="400050" lvl="1" indent="0">
              <a:buNone/>
            </a:pPr>
            <a:r>
              <a:rPr lang="en-CA" sz="1800" dirty="0" smtClean="0"/>
              <a:t>JS</a:t>
            </a:r>
            <a:r>
              <a:rPr lang="en-CA" sz="1800" dirty="0"/>
              <a:t>: </a:t>
            </a:r>
            <a:r>
              <a:rPr lang="en-CA" sz="1600" dirty="0" smtClean="0"/>
              <a:t>   </a:t>
            </a:r>
            <a:r>
              <a:rPr lang="en-CA" sz="1600" dirty="0"/>
              <a:t> </a:t>
            </a:r>
            <a:r>
              <a:rPr lang="en-CA" sz="1600" dirty="0" smtClean="0"/>
              <a:t>var </a:t>
            </a:r>
            <a:r>
              <a:rPr lang="en-CA" sz="1600" dirty="0" err="1"/>
              <a:t>elem</a:t>
            </a:r>
            <a:r>
              <a:rPr lang="en-CA" sz="1600" dirty="0"/>
              <a:t> = </a:t>
            </a:r>
            <a:r>
              <a:rPr lang="en-CA" sz="1600" dirty="0" err="1"/>
              <a:t>document.getElementById</a:t>
            </a:r>
            <a:r>
              <a:rPr lang="en-CA" sz="1600" dirty="0"/>
              <a:t>("demo");</a:t>
            </a:r>
          </a:p>
          <a:p>
            <a:pPr marL="800100" lvl="2" indent="0">
              <a:buNone/>
            </a:pPr>
            <a:r>
              <a:rPr lang="en-CA" sz="1600" dirty="0" smtClean="0"/>
              <a:t>    alert</a:t>
            </a:r>
            <a:r>
              <a:rPr lang="en-CA" sz="1600" dirty="0"/>
              <a:t>("The text in the paragraph: " + </a:t>
            </a:r>
            <a:r>
              <a:rPr lang="en-CA" sz="1600" dirty="0" err="1"/>
              <a:t>elem.innerHTML</a:t>
            </a:r>
            <a:r>
              <a:rPr lang="en-CA" sz="1600" dirty="0"/>
              <a:t>);</a:t>
            </a:r>
          </a:p>
          <a:p>
            <a:pPr marL="800100" lvl="2" indent="0">
              <a:buNone/>
            </a:pPr>
            <a:r>
              <a:rPr lang="en-CA" sz="1600" dirty="0" smtClean="0"/>
              <a:t>    </a:t>
            </a:r>
            <a:r>
              <a:rPr lang="en-CA" sz="1600" dirty="0" err="1" smtClean="0"/>
              <a:t>elem.innerHTML</a:t>
            </a:r>
            <a:r>
              <a:rPr lang="en-CA" sz="1600" dirty="0" smtClean="0"/>
              <a:t> </a:t>
            </a:r>
            <a:r>
              <a:rPr lang="en-CA" sz="1600" dirty="0"/>
              <a:t>= prompt("Please input some text</a:t>
            </a:r>
            <a:r>
              <a:rPr lang="en-CA" sz="1600" dirty="0" smtClean="0"/>
              <a:t>");</a:t>
            </a:r>
          </a:p>
          <a:p>
            <a:pPr marL="800100" lvl="2" indent="0">
              <a:buNone/>
            </a:pPr>
            <a:endParaRPr lang="en-CA" sz="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sz="2200" dirty="0"/>
              <a:t>Example </a:t>
            </a:r>
            <a:r>
              <a:rPr lang="en-CA" sz="2200" dirty="0" smtClean="0"/>
              <a:t>2:</a:t>
            </a:r>
            <a:endParaRPr lang="en-CA" sz="2200" dirty="0"/>
          </a:p>
          <a:p>
            <a:pPr marL="400050" lvl="1" indent="0">
              <a:buNone/>
            </a:pPr>
            <a:r>
              <a:rPr lang="en-CA" sz="1800" dirty="0"/>
              <a:t>HTML: </a:t>
            </a:r>
            <a:r>
              <a:rPr lang="en-CA" sz="1800" dirty="0" smtClean="0"/>
              <a:t>    </a:t>
            </a:r>
            <a:r>
              <a:rPr lang="en-CA" sz="1600" dirty="0"/>
              <a:t>&lt;div id=display&gt;&lt;/div&gt;</a:t>
            </a:r>
          </a:p>
          <a:p>
            <a:pPr marL="400050" lvl="1" indent="0">
              <a:buNone/>
            </a:pPr>
            <a:r>
              <a:rPr lang="en-CA" sz="1800" dirty="0" smtClean="0"/>
              <a:t>JS:  </a:t>
            </a:r>
            <a:r>
              <a:rPr lang="en-CA" sz="1600" dirty="0" smtClean="0"/>
              <a:t>  var </a:t>
            </a:r>
            <a:r>
              <a:rPr lang="en-CA" sz="1600" dirty="0" err="1"/>
              <a:t>elem</a:t>
            </a:r>
            <a:r>
              <a:rPr lang="en-CA" sz="1600" dirty="0"/>
              <a:t> = </a:t>
            </a:r>
            <a:r>
              <a:rPr lang="en-CA" sz="1600" dirty="0" err="1"/>
              <a:t>document.getElementById</a:t>
            </a:r>
            <a:r>
              <a:rPr lang="en-CA" sz="1600" dirty="0"/>
              <a:t>("display");</a:t>
            </a:r>
          </a:p>
          <a:p>
            <a:pPr marL="800100" lvl="2" indent="0">
              <a:buNone/>
            </a:pPr>
            <a:r>
              <a:rPr lang="en-CA" sz="1600" dirty="0" smtClean="0"/>
              <a:t>   </a:t>
            </a:r>
            <a:r>
              <a:rPr lang="en-CA" sz="1600" dirty="0" err="1" smtClean="0"/>
              <a:t>elem.innerHTML</a:t>
            </a:r>
            <a:r>
              <a:rPr lang="en-CA" sz="1600" dirty="0" smtClean="0"/>
              <a:t> </a:t>
            </a:r>
            <a:r>
              <a:rPr lang="en-CA" sz="1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CA" sz="1600" dirty="0"/>
              <a:t> "&lt;p&gt;Paragraph added/changed!&lt;/p</a:t>
            </a:r>
            <a:r>
              <a:rPr lang="en-CA" sz="1600" dirty="0" smtClean="0"/>
              <a:t>&gt;";</a:t>
            </a:r>
          </a:p>
          <a:p>
            <a:pPr marL="800100" lvl="2" indent="0">
              <a:buNone/>
            </a:pPr>
            <a:endParaRPr lang="en-CA" sz="700" dirty="0"/>
          </a:p>
          <a:p>
            <a:pPr marL="800100" lvl="2" indent="0">
              <a:buNone/>
            </a:pPr>
            <a:r>
              <a:rPr lang="en-CA" sz="1600" dirty="0" smtClean="0"/>
              <a:t>   </a:t>
            </a:r>
            <a:r>
              <a:rPr lang="en-CA" sz="1600" dirty="0" err="1" smtClean="0"/>
              <a:t>elem.innerHTML</a:t>
            </a:r>
            <a:r>
              <a:rPr lang="en-CA" sz="1600" dirty="0" smtClean="0"/>
              <a:t> </a:t>
            </a:r>
            <a:r>
              <a:rPr lang="en-CA" sz="1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+=</a:t>
            </a:r>
            <a:r>
              <a:rPr lang="en-CA" sz="1600" dirty="0"/>
              <a:t> '&lt;</a:t>
            </a:r>
            <a:r>
              <a:rPr lang="en-CA" sz="1600" dirty="0" err="1"/>
              <a:t>ul</a:t>
            </a:r>
            <a:r>
              <a:rPr lang="en-CA" sz="1600" dirty="0"/>
              <a:t>&gt;&lt;li&gt;Coffee&lt;/li&gt;&lt;li&gt;Tea&lt;/li&gt;&lt;/</a:t>
            </a:r>
            <a:r>
              <a:rPr lang="en-CA" sz="1600" dirty="0" err="1"/>
              <a:t>ul</a:t>
            </a:r>
            <a:r>
              <a:rPr lang="en-CA" sz="1600" dirty="0" smtClean="0"/>
              <a:t>&gt;';</a:t>
            </a:r>
          </a:p>
          <a:p>
            <a:pPr marL="800100" lvl="2" indent="0">
              <a:buNone/>
            </a:pPr>
            <a:r>
              <a:rPr lang="en-CA" sz="1600" dirty="0"/>
              <a:t> </a:t>
            </a:r>
            <a:r>
              <a:rPr lang="en-CA" sz="1600" dirty="0" smtClean="0"/>
              <a:t>  </a:t>
            </a:r>
            <a:r>
              <a:rPr lang="en-CA" sz="1500" dirty="0" smtClean="0"/>
              <a:t>// Writing HTML within JavaScript is not a good practice. Use DOM instead if possible.</a:t>
            </a:r>
          </a:p>
          <a:p>
            <a:pPr marL="800100" lvl="2" indent="0">
              <a:buNone/>
            </a:pPr>
            <a:endParaRPr lang="en-CA" sz="800" dirty="0" smtClean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CA" sz="1800" dirty="0" smtClean="0">
                <a:hlinkClick r:id="rId2"/>
              </a:rPr>
              <a:t>innerHTML.html</a:t>
            </a:r>
            <a:endParaRPr lang="en-CA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>
                <a:solidFill>
                  <a:prstClr val="black"/>
                </a:solidFill>
              </a:rPr>
              <a:pPr>
                <a:defRPr/>
              </a:pPr>
              <a:t>43</a:t>
            </a:fld>
            <a:endParaRPr lang="en-CA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1156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Resourceful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effectLst/>
                <a:hlinkClick r:id="rId2"/>
              </a:rPr>
              <a:t>CSS Library</a:t>
            </a:r>
            <a:endParaRPr lang="en-CA" sz="28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effectLst/>
                <a:hlinkClick r:id="rId3" tooltip="Permalink to Making a Sphere in CSS"/>
              </a:rPr>
              <a:t>Making a Sphere in CSS</a:t>
            </a:r>
            <a:endParaRPr lang="en-CA" sz="28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MDN - </a:t>
            </a:r>
            <a:r>
              <a:rPr lang="en-CA" sz="2800" dirty="0" smtClean="0">
                <a:hlinkClick r:id="rId4"/>
              </a:rPr>
              <a:t>Document </a:t>
            </a:r>
            <a:r>
              <a:rPr lang="en-CA" sz="2800" dirty="0">
                <a:hlinkClick r:id="rId4"/>
              </a:rPr>
              <a:t>Object Model (DOM)</a:t>
            </a:r>
            <a:endParaRPr lang="en-CA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MDN </a:t>
            </a:r>
            <a:r>
              <a:rPr lang="en-CA" sz="2800" dirty="0"/>
              <a:t>– </a:t>
            </a:r>
            <a:r>
              <a:rPr lang="en-CA" sz="2800" dirty="0">
                <a:hlinkClick r:id="rId5"/>
              </a:rPr>
              <a:t>Node (interface) reference</a:t>
            </a: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MDN – </a:t>
            </a:r>
            <a:r>
              <a:rPr lang="en-CA" sz="2800" dirty="0">
                <a:hlinkClick r:id="rId6"/>
              </a:rPr>
              <a:t>Element (interface) reference</a:t>
            </a: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MDN – </a:t>
            </a:r>
            <a:r>
              <a:rPr lang="en-CA" sz="2800" dirty="0">
                <a:hlinkClick r:id="rId7"/>
              </a:rPr>
              <a:t>Text (interface) reference</a:t>
            </a: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 lvl="1">
              <a:buNone/>
            </a:pPr>
            <a:endParaRPr lang="en-US" sz="2000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325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CA" sz="48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27EC2-6CCF-4C21-8DD1-BBFDBD343E16}" type="slidenum">
              <a:rPr lang="en-CA" altLang="en-US"/>
              <a:pPr>
                <a:defRPr/>
              </a:pPr>
              <a:t>45</a:t>
            </a:fld>
            <a:endParaRPr lang="en-CA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968152"/>
          </a:xfrm>
        </p:spPr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Formatting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412776"/>
            <a:ext cx="8540750" cy="46863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/>
              <a:t>CSS </a:t>
            </a:r>
            <a:r>
              <a:rPr lang="en-US" altLang="en-US" sz="2800" dirty="0" smtClean="0"/>
              <a:t>properties for table formatting: </a:t>
            </a:r>
            <a:endParaRPr lang="en-US" altLang="en-US" sz="2800" dirty="0"/>
          </a:p>
          <a:p>
            <a:pPr lvl="1"/>
            <a:r>
              <a:rPr lang="en-US" altLang="en-US" dirty="0"/>
              <a:t>margin, padding, width, height, text-align, vertical-align, background-color, background-image, border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/>
              <a:t>Border </a:t>
            </a:r>
            <a:r>
              <a:rPr lang="en-US" altLang="en-US" sz="2800" dirty="0" smtClean="0"/>
              <a:t>Collapse</a:t>
            </a:r>
          </a:p>
          <a:p>
            <a:pPr lvl="1"/>
            <a:r>
              <a:rPr lang="en-CA" altLang="en-US" sz="2400" dirty="0"/>
              <a:t>Property: </a:t>
            </a:r>
            <a:r>
              <a:rPr lang="en-CA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border-collapse</a:t>
            </a:r>
            <a:r>
              <a:rPr lang="en-CA" altLang="en-US" sz="2400" dirty="0"/>
              <a:t> sets whether the table borders are collapsed into a single border or separated.</a:t>
            </a:r>
          </a:p>
          <a:p>
            <a:pPr lvl="1"/>
            <a:r>
              <a:rPr lang="en-CA" altLang="en-US" sz="2400" dirty="0" smtClean="0"/>
              <a:t>e.g</a:t>
            </a:r>
            <a:r>
              <a:rPr lang="en-CA" altLang="en-US" sz="2400" dirty="0"/>
              <a:t>.:</a:t>
            </a:r>
          </a:p>
          <a:p>
            <a:pPr marL="1257300" lvl="3" indent="0">
              <a:buFontTx/>
              <a:buNone/>
            </a:pPr>
            <a:r>
              <a:rPr lang="en-US" altLang="en-US" dirty="0" smtClean="0"/>
              <a:t>Table { </a:t>
            </a:r>
            <a:r>
              <a:rPr lang="en-US" altLang="en-US" dirty="0" err="1" smtClean="0"/>
              <a:t>border-collapse:collapse</a:t>
            </a:r>
            <a:r>
              <a:rPr lang="en-US" altLang="en-US" dirty="0" smtClean="0"/>
              <a:t>; }</a:t>
            </a:r>
          </a:p>
          <a:p>
            <a:pPr marL="1257300" lvl="3" indent="0">
              <a:buFontTx/>
              <a:buNone/>
            </a:pP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err="1"/>
              <a:t>table,th</a:t>
            </a:r>
            <a:r>
              <a:rPr lang="en-US" altLang="en-US" dirty="0"/>
              <a:t>, </a:t>
            </a:r>
            <a:r>
              <a:rPr lang="en-US" altLang="en-US" dirty="0" smtClean="0"/>
              <a:t>td { border</a:t>
            </a:r>
            <a:r>
              <a:rPr lang="en-US" altLang="en-US" dirty="0"/>
              <a:t>: 1px solid black</a:t>
            </a:r>
            <a:r>
              <a:rPr lang="en-US" altLang="en-US" dirty="0" smtClean="0"/>
              <a:t>; }</a:t>
            </a:r>
            <a:endParaRPr lang="en-US" alt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689637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968152"/>
          </a:xfrm>
        </p:spPr>
        <p:txBody>
          <a:bodyPr/>
          <a:lstStyle/>
          <a:p>
            <a:r>
              <a:rPr lang="en-US" alt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Formatting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484784"/>
            <a:ext cx="8540750" cy="46143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Formatting The Entire Table: </a:t>
            </a:r>
            <a:endParaRPr lang="en-CA" sz="2800" dirty="0" smtClean="0"/>
          </a:p>
          <a:p>
            <a:pPr marL="800100" lvl="2" indent="0">
              <a:buNone/>
            </a:pPr>
            <a:r>
              <a:rPr lang="en-CA" sz="2000" dirty="0" smtClean="0"/>
              <a:t>table { margin: auto; width: 80%; }</a:t>
            </a:r>
          </a:p>
          <a:p>
            <a:pPr marL="800100" lvl="2" indent="0">
              <a:buNone/>
            </a:pPr>
            <a:r>
              <a:rPr lang="en-CA" sz="2000" dirty="0" smtClean="0"/>
              <a:t>table { border</a:t>
            </a:r>
            <a:r>
              <a:rPr lang="en-CA" sz="2000" dirty="0"/>
              <a:t>: </a:t>
            </a:r>
            <a:r>
              <a:rPr lang="en-CA" sz="2000" dirty="0" smtClean="0"/>
              <a:t>dotted; }</a:t>
            </a:r>
            <a:endParaRPr lang="en-CA" sz="2000" dirty="0"/>
          </a:p>
          <a:p>
            <a:pPr marL="800100" lvl="2" indent="0">
              <a:buNone/>
            </a:pPr>
            <a:r>
              <a:rPr lang="en-CA" sz="2000" dirty="0"/>
              <a:t>table </a:t>
            </a:r>
            <a:r>
              <a:rPr lang="en-CA" sz="2000" dirty="0" smtClean="0"/>
              <a:t>{ background-color</a:t>
            </a:r>
            <a:r>
              <a:rPr lang="en-CA" sz="2000" dirty="0"/>
              <a:t>: </a:t>
            </a:r>
            <a:r>
              <a:rPr lang="en-CA" sz="2000" dirty="0" smtClean="0"/>
              <a:t>yellow; 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Formatting Table </a:t>
            </a:r>
            <a:r>
              <a:rPr lang="en-CA" sz="2800" dirty="0" smtClean="0"/>
              <a:t>Cells</a:t>
            </a:r>
          </a:p>
          <a:p>
            <a:pPr marL="800100" lvl="2" indent="0">
              <a:buNone/>
            </a:pPr>
            <a:r>
              <a:rPr lang="en-CA" sz="2000" dirty="0"/>
              <a:t>td {border: 4px inset #4400FF} </a:t>
            </a:r>
          </a:p>
          <a:p>
            <a:pPr marL="800100" lvl="2" indent="0">
              <a:buNone/>
            </a:pPr>
            <a:r>
              <a:rPr lang="en-CA" sz="2000" dirty="0"/>
              <a:t>td {padding:10px 20px} </a:t>
            </a:r>
          </a:p>
          <a:p>
            <a:pPr marL="800100" lvl="2" indent="0">
              <a:buNone/>
            </a:pPr>
            <a:r>
              <a:rPr lang="en-CA" sz="2000" dirty="0"/>
              <a:t>td {background-color: aqua}</a:t>
            </a:r>
          </a:p>
          <a:p>
            <a:pPr marL="800100" lvl="2" indent="0">
              <a:buNone/>
            </a:pPr>
            <a:r>
              <a:rPr lang="en-CA" sz="2000" dirty="0" smtClean="0"/>
              <a:t>td </a:t>
            </a:r>
            <a:r>
              <a:rPr lang="en-CA" sz="2000" dirty="0"/>
              <a:t>{height: 100px; width: 400px} </a:t>
            </a:r>
          </a:p>
          <a:p>
            <a:pPr marL="800100" lvl="2" indent="0">
              <a:buNone/>
            </a:pPr>
            <a:r>
              <a:rPr lang="en-CA" sz="2000" dirty="0" smtClean="0"/>
              <a:t>using </a:t>
            </a:r>
            <a:r>
              <a:rPr lang="en-CA" sz="2000" dirty="0"/>
              <a:t>"text-align" and "</a:t>
            </a:r>
            <a:r>
              <a:rPr lang="en-CA" sz="2000" dirty="0" smtClean="0"/>
              <a:t>vertical-align"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hlinkClick r:id="rId2"/>
              </a:rPr>
              <a:t>css_table.html</a:t>
            </a:r>
            <a:endParaRPr lang="en-US" altLang="en-US" sz="2800" dirty="0"/>
          </a:p>
          <a:p>
            <a:pPr marL="457200" indent="-457200"/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289175" cy="476250"/>
          </a:xfrm>
        </p:spPr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90809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 Collapse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altLang="en-US" sz="2800" dirty="0" smtClean="0"/>
              <a:t>Property: </a:t>
            </a:r>
            <a:r>
              <a:rPr lang="en-CA" alt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border-collapse</a:t>
            </a:r>
            <a:r>
              <a:rPr lang="en-CA" altLang="en-US" sz="2800" dirty="0" smtClean="0"/>
              <a:t> sets whether the table borders are collapsed into a single border or separated.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sz="2800" dirty="0" smtClean="0"/>
              <a:t>E.g.:</a:t>
            </a:r>
          </a:p>
          <a:p>
            <a:pPr marL="800100" lvl="2" indent="0">
              <a:buFontTx/>
              <a:buNone/>
            </a:pPr>
            <a:r>
              <a:rPr lang="en-US" altLang="en-US" sz="2000" dirty="0" smtClean="0"/>
              <a:t>table</a:t>
            </a:r>
            <a:br>
              <a:rPr lang="en-US" altLang="en-US" sz="2000" dirty="0" smtClean="0"/>
            </a:br>
            <a:r>
              <a:rPr lang="en-US" altLang="en-US" sz="2000" dirty="0" smtClean="0"/>
              <a:t>{</a:t>
            </a:r>
            <a:br>
              <a:rPr lang="en-US" altLang="en-US" sz="2000" dirty="0" smtClean="0"/>
            </a:br>
            <a:r>
              <a:rPr lang="en-US" altLang="en-US" sz="2000" dirty="0" smtClean="0"/>
              <a:t>     </a:t>
            </a:r>
            <a:r>
              <a:rPr lang="en-US" altLang="en-US" sz="2000" dirty="0" err="1" smtClean="0"/>
              <a:t>border-collapse:collapse</a:t>
            </a:r>
            <a:r>
              <a:rPr lang="en-US" altLang="en-US" sz="2000" dirty="0" smtClean="0"/>
              <a:t>;</a:t>
            </a:r>
            <a:br>
              <a:rPr lang="en-US" altLang="en-US" sz="2000" dirty="0" smtClean="0"/>
            </a:br>
            <a:r>
              <a:rPr lang="en-US" altLang="en-US" sz="2000" dirty="0" smtClean="0"/>
              <a:t>}</a:t>
            </a:r>
            <a:br>
              <a:rPr lang="en-US" altLang="en-US" sz="2000" dirty="0" smtClean="0"/>
            </a:br>
            <a:r>
              <a:rPr lang="en-US" altLang="en-US" sz="2000" dirty="0" smtClean="0"/>
              <a:t>table, </a:t>
            </a:r>
            <a:r>
              <a:rPr lang="en-US" altLang="en-US" sz="2000" dirty="0" err="1" smtClean="0"/>
              <a:t>th</a:t>
            </a:r>
            <a:r>
              <a:rPr lang="en-US" altLang="en-US" sz="2000" dirty="0" smtClean="0"/>
              <a:t>, td</a:t>
            </a:r>
            <a:br>
              <a:rPr lang="en-US" altLang="en-US" sz="2000" dirty="0" smtClean="0"/>
            </a:br>
            <a:r>
              <a:rPr lang="en-US" altLang="en-US" sz="2000" dirty="0" smtClean="0"/>
              <a:t>{</a:t>
            </a:r>
            <a:br>
              <a:rPr lang="en-US" altLang="en-US" sz="2000" dirty="0" smtClean="0"/>
            </a:br>
            <a:r>
              <a:rPr lang="en-US" altLang="en-US" sz="2000" dirty="0" smtClean="0"/>
              <a:t>     border: 1px solid black;</a:t>
            </a:r>
            <a:br>
              <a:rPr lang="en-US" altLang="en-US" sz="2000" dirty="0" smtClean="0"/>
            </a:br>
            <a:r>
              <a:rPr lang="en-US" altLang="en-US" sz="2000" dirty="0" smtClean="0"/>
              <a:t>}</a:t>
            </a:r>
          </a:p>
        </p:txBody>
      </p:sp>
      <p:sp>
        <p:nvSpPr>
          <p:cNvPr id="16388" name="Slide Number Placeholder 3"/>
          <p:cNvSpPr txBox="1">
            <a:spLocks noGrp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r" eaLnBrk="1" hangingPunct="1"/>
            <a:fld id="{BBE3FDF1-14BE-4875-8DC2-C52A1CC8A041}" type="slidenum">
              <a:rPr lang="en-CA" altLang="en-US" sz="1400"/>
              <a:pPr algn="r" eaLnBrk="1" hangingPunct="1"/>
              <a:t>7</a:t>
            </a:fld>
            <a:endParaRPr lang="en-CA" altLang="en-US" sz="1400"/>
          </a:p>
        </p:txBody>
      </p:sp>
    </p:spTree>
    <p:extLst>
      <p:ext uri="{BB962C8B-B14F-4D97-AF65-F5344CB8AC3E}">
        <p14:creationId xmlns:p14="http://schemas.microsoft.com/office/powerpoint/2010/main" val="3584574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Sections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340768"/>
            <a:ext cx="8540750" cy="475840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CA" altLang="en-US" sz="28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thead</a:t>
            </a:r>
            <a:r>
              <a:rPr lang="en-CA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</a:t>
            </a:r>
            <a:r>
              <a:rPr lang="en-CA" altLang="en-US" sz="2800" dirty="0"/>
              <a:t>- group the first one or more rows of a table for formatting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CA" altLang="en-US" sz="28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tbody</a:t>
            </a:r>
            <a:r>
              <a:rPr lang="en-CA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</a:t>
            </a:r>
            <a:r>
              <a:rPr lang="en-CA" altLang="en-US" sz="2800" dirty="0"/>
              <a:t>- group the middle rows of a table for formatting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CA" altLang="en-US" sz="28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tfoot</a:t>
            </a:r>
            <a:r>
              <a:rPr lang="en-CA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</a:t>
            </a:r>
            <a:r>
              <a:rPr lang="en-CA" altLang="en-US" sz="2800" dirty="0"/>
              <a:t>- group the last one or more rows of a table for </a:t>
            </a:r>
            <a:r>
              <a:rPr lang="en-CA" altLang="en-US" sz="2800" dirty="0" smtClean="0"/>
              <a:t>formatting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alt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altLang="en-US" sz="2800" dirty="0">
                <a:hlinkClick r:id="rId2"/>
              </a:rPr>
              <a:t>css_table_section.html</a:t>
            </a:r>
            <a:endParaRPr lang="en-CA" alt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8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45785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Styling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268760"/>
            <a:ext cx="8540750" cy="48304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altLang="en-US" sz="2400" dirty="0"/>
              <a:t>Properties:</a:t>
            </a:r>
          </a:p>
          <a:p>
            <a:pPr lvl="1"/>
            <a:r>
              <a:rPr lang="en-CA" altLang="en-US" sz="2000" dirty="0"/>
              <a:t>color, font-family, background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sz="2400" dirty="0"/>
              <a:t>Links are styled differently depending on what state they are in.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sz="2400" dirty="0"/>
              <a:t>The four link states are: </a:t>
            </a:r>
          </a:p>
          <a:p>
            <a:pPr lvl="1"/>
            <a:r>
              <a:rPr lang="en-CA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a:link</a:t>
            </a:r>
            <a:r>
              <a:rPr lang="en-CA" altLang="en-US" sz="2000" dirty="0"/>
              <a:t> - a normal, unvisited link</a:t>
            </a:r>
          </a:p>
          <a:p>
            <a:pPr lvl="1"/>
            <a:r>
              <a:rPr lang="en-CA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a:visited</a:t>
            </a:r>
            <a:r>
              <a:rPr lang="en-CA" altLang="en-US" sz="2000" dirty="0"/>
              <a:t> - a link the user has visited</a:t>
            </a:r>
          </a:p>
          <a:p>
            <a:pPr lvl="1"/>
            <a:r>
              <a:rPr lang="en-CA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a:hover</a:t>
            </a:r>
            <a:r>
              <a:rPr lang="en-CA" altLang="en-US" sz="2000" dirty="0"/>
              <a:t> - a link when the </a:t>
            </a:r>
            <a:r>
              <a:rPr lang="en-CA" altLang="en-US" sz="2000" dirty="0" smtClean="0"/>
              <a:t>cursor hovers over </a:t>
            </a:r>
            <a:r>
              <a:rPr lang="en-CA" altLang="en-US" sz="2000" dirty="0"/>
              <a:t>it</a:t>
            </a:r>
          </a:p>
          <a:p>
            <a:pPr lvl="1"/>
            <a:r>
              <a:rPr lang="en-CA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a:active</a:t>
            </a:r>
            <a:r>
              <a:rPr lang="en-CA" altLang="en-US" sz="2000" dirty="0"/>
              <a:t> - a link the moment it is clicked</a:t>
            </a:r>
          </a:p>
          <a:p>
            <a:pPr eaLnBrk="1" hangingPunct="1"/>
            <a:r>
              <a:rPr lang="en-US" altLang="en-US" sz="2400" dirty="0" smtClean="0"/>
              <a:t>Note: </a:t>
            </a:r>
            <a:r>
              <a:rPr lang="en-CA" altLang="en-US" sz="2000" dirty="0"/>
              <a:t>When setting the style for several link states, 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CA" altLang="en-US" sz="2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a:hover MUST come after a:link and a:visited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CA" altLang="en-US" sz="2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a:active MUST come after a:hover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400" dirty="0" smtClean="0">
                <a:hlinkClick r:id="rId2"/>
              </a:rPr>
              <a:t>css_link.html</a:t>
            </a:r>
            <a:r>
              <a:rPr lang="en-US" altLang="en-US" sz="2400" dirty="0" smtClean="0"/>
              <a:t>          </a:t>
            </a:r>
            <a:r>
              <a:rPr lang="en-US" altLang="en-US" sz="2400" dirty="0" smtClean="0">
                <a:hlinkClick r:id="rId3"/>
              </a:rPr>
              <a:t>css_link-as-button.html</a:t>
            </a:r>
            <a:endParaRPr lang="en-US" altLang="en-US" sz="24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9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226965318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6839</TotalTime>
  <Words>2622</Words>
  <Application>Microsoft Office PowerPoint</Application>
  <PresentationFormat>On-screen Show (4:3)</PresentationFormat>
  <Paragraphs>538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Compass</vt:lpstr>
      <vt:lpstr>INT222 - Internet Fundamentals</vt:lpstr>
      <vt:lpstr>Agenda</vt:lpstr>
      <vt:lpstr>CSS Lists</vt:lpstr>
      <vt:lpstr>Property list-style-type Values</vt:lpstr>
      <vt:lpstr>Table Formatting</vt:lpstr>
      <vt:lpstr>Table Formatting</vt:lpstr>
      <vt:lpstr>Border Collapse</vt:lpstr>
      <vt:lpstr>Table Sections</vt:lpstr>
      <vt:lpstr>Styling Links</vt:lpstr>
      <vt:lpstr>CSS – display Property</vt:lpstr>
      <vt:lpstr>The display Property Values</vt:lpstr>
      <vt:lpstr>Centering - Lines Of Text</vt:lpstr>
      <vt:lpstr>Centering – a Block</vt:lpstr>
      <vt:lpstr>Centering – Vertically</vt:lpstr>
      <vt:lpstr>Positioning</vt:lpstr>
      <vt:lpstr>Positioning</vt:lpstr>
      <vt:lpstr>Positioning</vt:lpstr>
      <vt:lpstr>Positioning</vt:lpstr>
      <vt:lpstr>HTML5 Structural Elements</vt:lpstr>
      <vt:lpstr>HTML5 Structural Elements</vt:lpstr>
      <vt:lpstr>HTML5 Structural Elements</vt:lpstr>
      <vt:lpstr>&lt;article&gt; Tags Can Contain Others</vt:lpstr>
      <vt:lpstr>The HTML4 Structural Elements: &lt;div&gt; </vt:lpstr>
      <vt:lpstr>Web Pages Layouts </vt:lpstr>
      <vt:lpstr>Web Pages Layouts </vt:lpstr>
      <vt:lpstr>Create Layouts with HTML5 and CSS3</vt:lpstr>
      <vt:lpstr>Create Layouts with HTML5 and CSS3</vt:lpstr>
      <vt:lpstr>Create Layouts with HTML5 and CSS3</vt:lpstr>
      <vt:lpstr>Create Layouts with HTML5 and CSS3</vt:lpstr>
      <vt:lpstr>Navigation and Menus</vt:lpstr>
      <vt:lpstr>Navigation and Menus</vt:lpstr>
      <vt:lpstr>PowerPoint Presentation</vt:lpstr>
      <vt:lpstr>Document Object Model (DOM)</vt:lpstr>
      <vt:lpstr>Document Object Model (DOM)</vt:lpstr>
      <vt:lpstr>The Hierarchy of DOM </vt:lpstr>
      <vt:lpstr>The Hierarchy of DOM</vt:lpstr>
      <vt:lpstr>Document Object</vt:lpstr>
      <vt:lpstr>Document Object</vt:lpstr>
      <vt:lpstr>Document Object</vt:lpstr>
      <vt:lpstr>Document Object</vt:lpstr>
      <vt:lpstr>Document Object</vt:lpstr>
      <vt:lpstr>update elements</vt:lpstr>
      <vt:lpstr>Element innerHTML property</vt:lpstr>
      <vt:lpstr>Resourceful Links</vt:lpstr>
      <vt:lpstr>Thank You!</vt:lpstr>
    </vt:vector>
  </TitlesOfParts>
  <Company>Compaq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12: Serialization</dc:title>
  <dc:creator>Wei Song</dc:creator>
  <cp:lastModifiedBy>Wei Song</cp:lastModifiedBy>
  <cp:revision>170</cp:revision>
  <cp:lastPrinted>2001-07-23T19:37:02Z</cp:lastPrinted>
  <dcterms:created xsi:type="dcterms:W3CDTF">2001-03-26T00:24:34Z</dcterms:created>
  <dcterms:modified xsi:type="dcterms:W3CDTF">2015-06-22T17:54:55Z</dcterms:modified>
</cp:coreProperties>
</file>