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72" r:id="rId2"/>
    <p:sldId id="271" r:id="rId3"/>
    <p:sldId id="264" r:id="rId4"/>
    <p:sldId id="282" r:id="rId5"/>
    <p:sldId id="289" r:id="rId6"/>
    <p:sldId id="290" r:id="rId7"/>
    <p:sldId id="291" r:id="rId8"/>
    <p:sldId id="283" r:id="rId9"/>
    <p:sldId id="284" r:id="rId10"/>
    <p:sldId id="292" r:id="rId11"/>
    <p:sldId id="293" r:id="rId12"/>
    <p:sldId id="294" r:id="rId13"/>
    <p:sldId id="285" r:id="rId14"/>
    <p:sldId id="286" r:id="rId15"/>
    <p:sldId id="287" r:id="rId16"/>
    <p:sldId id="288" r:id="rId17"/>
    <p:sldId id="295" r:id="rId18"/>
    <p:sldId id="313" r:id="rId19"/>
    <p:sldId id="314" r:id="rId20"/>
    <p:sldId id="31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4D72D-E897-46A8-91A8-702F13A73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7C755-C198-4A25-89B6-E5C1FF4B5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1C281-BCA3-4571-A8DB-1CB405366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D195D-2847-454F-A7C7-B5A31D9E5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62C30-D359-4B73-984E-5D82A753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C0E67-8A02-42E7-BD29-167A5DE8C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4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BAA37-23DF-4FAB-8581-9ED5AA5F9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CEA3D-6E98-4BC5-B765-B85E3F30B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AE213-0CC9-4F04-AEA3-10A5652A3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A5BA4-4355-4779-B5D2-F1314902C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7810-B81C-4FB4-9C73-D56C4230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432570A-A341-47FC-911C-1D124F54D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smtClean="0">
                <a:latin typeface="Arial" charset="0"/>
              </a:rPr>
              <a:t>IBC233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smtClean="0">
                <a:latin typeface="Arial" charset="0"/>
              </a:rPr>
              <a:t>Calling Programs</a:t>
            </a:r>
          </a:p>
          <a:p>
            <a:endParaRPr lang="en-GB" smtClean="0">
              <a:latin typeface="Arial" charset="0"/>
            </a:endParaRPr>
          </a:p>
          <a:p>
            <a:r>
              <a:rPr lang="en-GB" smtClean="0">
                <a:latin typeface="Arial" charset="0"/>
              </a:rPr>
              <a:t>Updated Fall 2011</a:t>
            </a:r>
          </a:p>
          <a:p>
            <a:endParaRPr lang="en-GB" smtClean="0">
              <a:latin typeface="Arial" charset="0"/>
            </a:endParaRPr>
          </a:p>
          <a:p>
            <a:endParaRPr lang="en-GB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Parameters in CL (ILE)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Call appl1 (‘test’ ‘new’)</a:t>
            </a:r>
          </a:p>
          <a:p>
            <a:pPr>
              <a:buFontTx/>
              <a:buNone/>
            </a:pPr>
            <a:r>
              <a:rPr lang="en-US" smtClean="0"/>
              <a:t>then the first *module in the application must must have a pgm statement like this:</a:t>
            </a:r>
          </a:p>
          <a:p>
            <a:pPr>
              <a:buFontTx/>
              <a:buNone/>
            </a:pPr>
            <a:r>
              <a:rPr lang="en-US" smtClean="0"/>
              <a:t>pgm (&amp;parm1 &amp;parm2)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dcl &amp;parm1 *char 10</a:t>
            </a:r>
          </a:p>
          <a:p>
            <a:pPr>
              <a:buFontTx/>
              <a:buNone/>
            </a:pPr>
            <a:r>
              <a:rPr lang="en-US" smtClean="0"/>
              <a:t>dcl &amp;parm2 *char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Parameters in CL (ILE)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pgm </a:t>
            </a:r>
          </a:p>
          <a:p>
            <a:pPr>
              <a:buFontTx/>
              <a:buNone/>
            </a:pPr>
            <a:r>
              <a:rPr lang="en-US" sz="2800" smtClean="0"/>
              <a:t>	dcl &amp;var1 *char 6 value ‘IBC233’</a:t>
            </a:r>
          </a:p>
          <a:p>
            <a:pPr>
              <a:buFontTx/>
              <a:buNone/>
            </a:pPr>
            <a:r>
              <a:rPr lang="en-US" sz="2800" smtClean="0"/>
              <a:t>	call pgm2 &amp;var1</a:t>
            </a:r>
          </a:p>
          <a:p>
            <a:pPr>
              <a:buFontTx/>
              <a:buNone/>
            </a:pPr>
            <a:r>
              <a:rPr lang="en-US" sz="2800" smtClean="0"/>
              <a:t>    callprc (mod3) parm(&amp;var1)</a:t>
            </a:r>
          </a:p>
          <a:p>
            <a:pPr>
              <a:buFontTx/>
              <a:buNone/>
            </a:pPr>
            <a:r>
              <a:rPr lang="en-US" sz="2800" smtClean="0"/>
              <a:t>endpgm</a:t>
            </a:r>
          </a:p>
          <a:p>
            <a:pPr>
              <a:buFontTx/>
              <a:buNone/>
            </a:pPr>
            <a:r>
              <a:rPr lang="en-US" sz="2800" smtClean="0"/>
              <a:t>mod2 and mod3 must have a pgm statement similar to this:</a:t>
            </a:r>
          </a:p>
          <a:p>
            <a:pPr>
              <a:buFontTx/>
              <a:buNone/>
            </a:pPr>
            <a:r>
              <a:rPr lang="en-US" sz="2800" smtClean="0"/>
              <a:t>	pgm &amp;parm1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Parameters CL to RPG (ILE)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/>
              <a:t>pgm</a:t>
            </a:r>
          </a:p>
          <a:p>
            <a:pPr>
              <a:buFontTx/>
              <a:buNone/>
            </a:pPr>
            <a:r>
              <a:rPr lang="en-US" sz="2400" smtClean="0"/>
              <a:t>	callprc pgm2 (‘RPG’)</a:t>
            </a:r>
          </a:p>
          <a:p>
            <a:pPr>
              <a:buFontTx/>
              <a:buNone/>
            </a:pPr>
            <a:r>
              <a:rPr lang="en-US" sz="2400" smtClean="0"/>
              <a:t>endpgm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RPG procedure must have the fixed format C spec code:</a:t>
            </a:r>
          </a:p>
          <a:p>
            <a:pPr>
              <a:buFontTx/>
              <a:buNone/>
            </a:pPr>
            <a:r>
              <a:rPr lang="en-US" sz="2400" smtClean="0"/>
              <a:t>F1			Operation		F2 		Result</a:t>
            </a:r>
          </a:p>
          <a:p>
            <a:pPr>
              <a:buFontTx/>
              <a:buNone/>
            </a:pPr>
            <a:r>
              <a:rPr lang="en-US" sz="2400" smtClean="0"/>
              <a:t>*entry		plist</a:t>
            </a:r>
          </a:p>
          <a:p>
            <a:pPr>
              <a:buFontTx/>
              <a:buNone/>
            </a:pPr>
            <a:r>
              <a:rPr lang="en-US" sz="2400" smtClean="0"/>
              <a:t>			parm					varName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OPM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Don’t have to have all parts of the application done to test. </a:t>
            </a:r>
          </a:p>
          <a:p>
            <a:r>
              <a:rPr lang="en-US" smtClean="0"/>
              <a:t>Parts of the application can be changed without affecting the entire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Disadvantages of OPM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Integrated Language not supported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ILE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Integrated Language Support</a:t>
            </a:r>
          </a:p>
          <a:p>
            <a:pPr lvl="1"/>
            <a:r>
              <a:rPr lang="en-US" smtClean="0"/>
              <a:t>Best language for the task</a:t>
            </a:r>
          </a:p>
          <a:p>
            <a:r>
              <a:rPr lang="en-US" smtClean="0"/>
              <a:t>You don’t have to pass all parameters to the program – previous values will be used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Disadvantages of ILE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All modules must be in place to test application</a:t>
            </a:r>
          </a:p>
          <a:p>
            <a:r>
              <a:rPr lang="en-US" smtClean="0"/>
              <a:t>Version Control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What you need to know for Lab 11</a:t>
            </a:r>
          </a:p>
        </p:txBody>
      </p:sp>
      <p:sp>
        <p:nvSpPr>
          <p:cNvPr id="1843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Lab 11 – CLLE </a:t>
            </a:r>
            <a:br>
              <a:rPr lang="en-US" smtClean="0"/>
            </a:br>
            <a:r>
              <a:rPr lang="en-US" smtClean="0"/>
              <a:t>new commands</a:t>
            </a:r>
          </a:p>
        </p:txBody>
      </p:sp>
      <p:sp>
        <p:nvSpPr>
          <p:cNvPr id="1945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OVRDBF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Allows you to use a different file instead of the one that is defined by the RPG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>
                <a:latin typeface="Arial" charset="0"/>
              </a:rPr>
              <a:t>Calling Programs</a:t>
            </a:r>
          </a:p>
          <a:p>
            <a:r>
              <a:rPr lang="en-GB" smtClean="0">
                <a:latin typeface="Arial" charset="0"/>
              </a:rPr>
              <a:t>Lab 11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OVRPRTF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Changes attributes about the spool file.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OPM (static) Call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CALL</a:t>
            </a:r>
          </a:p>
          <a:p>
            <a:pPr lvl="1"/>
            <a:r>
              <a:rPr lang="en-US" smtClean="0">
                <a:latin typeface="Arial" charset="0"/>
              </a:rPr>
              <a:t>Parameters:</a:t>
            </a:r>
          </a:p>
          <a:p>
            <a:pPr lvl="1">
              <a:buFontTx/>
              <a:buNone/>
            </a:pPr>
            <a:r>
              <a:rPr lang="en-US" smtClean="0">
                <a:latin typeface="Arial" charset="0"/>
              </a:rPr>
              <a:t>			PGM</a:t>
            </a:r>
          </a:p>
          <a:p>
            <a:pPr lvl="1">
              <a:buFontTx/>
              <a:buNone/>
            </a:pPr>
            <a:r>
              <a:rPr lang="en-US" smtClean="0">
                <a:latin typeface="Arial" charset="0"/>
              </a:rPr>
              <a:t>			PARM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the call statement is executed:</a:t>
            </a:r>
          </a:p>
          <a:p>
            <a:pPr lvl="1">
              <a:buFontTx/>
              <a:buNone/>
            </a:pPr>
            <a:r>
              <a:rPr lang="en-US" smtClean="0"/>
              <a:t>Your authority to the program object is checked</a:t>
            </a:r>
          </a:p>
          <a:p>
            <a:pPr lvl="1">
              <a:buFontTx/>
              <a:buNone/>
            </a:pPr>
            <a:r>
              <a:rPr lang="en-US" smtClean="0"/>
              <a:t>Do you have access to all the resources required?</a:t>
            </a:r>
          </a:p>
          <a:p>
            <a:pPr lvl="1">
              <a:buFontTx/>
              <a:buNone/>
            </a:pPr>
            <a:r>
              <a:rPr lang="en-US" smtClean="0"/>
              <a:t>Gather resources</a:t>
            </a:r>
          </a:p>
          <a:p>
            <a:pPr lvl="1">
              <a:buFontTx/>
              <a:buNone/>
            </a:pPr>
            <a:r>
              <a:rPr lang="en-US" smtClean="0"/>
              <a:t>Program opened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Parameters in CL (OPM)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Call program1 (‘test’ ‘new’)</a:t>
            </a:r>
          </a:p>
          <a:p>
            <a:pPr>
              <a:buFontTx/>
              <a:buNone/>
            </a:pPr>
            <a:r>
              <a:rPr lang="en-US" smtClean="0"/>
              <a:t>then program 1must have a pgm statement that looks like this:</a:t>
            </a:r>
          </a:p>
          <a:p>
            <a:pPr>
              <a:buFontTx/>
              <a:buNone/>
            </a:pPr>
            <a:r>
              <a:rPr lang="en-US" smtClean="0"/>
              <a:t>pgm (&amp;parm1 &amp;parm2)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dcl &amp;parm1 *char 10</a:t>
            </a:r>
          </a:p>
          <a:p>
            <a:pPr>
              <a:buFontTx/>
              <a:buNone/>
            </a:pPr>
            <a:r>
              <a:rPr lang="en-US" smtClean="0"/>
              <a:t>dcl &amp;parm2 *char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Parameters in CL (OPM)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pgm </a:t>
            </a:r>
          </a:p>
          <a:p>
            <a:pPr>
              <a:buFontTx/>
              <a:buNone/>
            </a:pPr>
            <a:r>
              <a:rPr lang="en-US" sz="2800" smtClean="0"/>
              <a:t>	dcl &amp;var1 *char 6 value ‘IBC233’</a:t>
            </a:r>
          </a:p>
          <a:p>
            <a:pPr>
              <a:buFontTx/>
              <a:buNone/>
            </a:pPr>
            <a:r>
              <a:rPr lang="en-US" sz="2800" smtClean="0"/>
              <a:t>	call pgm2 &amp;var1</a:t>
            </a:r>
          </a:p>
          <a:p>
            <a:pPr>
              <a:buFontTx/>
              <a:buNone/>
            </a:pPr>
            <a:r>
              <a:rPr lang="en-US" sz="2800" smtClean="0"/>
              <a:t>    call pgm(pgm3) parm(&amp;var1)</a:t>
            </a:r>
          </a:p>
          <a:p>
            <a:pPr>
              <a:buFontTx/>
              <a:buNone/>
            </a:pPr>
            <a:r>
              <a:rPr lang="en-US" sz="2800" smtClean="0"/>
              <a:t>endpgm</a:t>
            </a:r>
          </a:p>
          <a:p>
            <a:pPr>
              <a:buFontTx/>
              <a:buNone/>
            </a:pPr>
            <a:r>
              <a:rPr lang="en-US" sz="2800" smtClean="0"/>
              <a:t>Pgm2 and pgm3 must have a pgm statement similar to this:</a:t>
            </a:r>
          </a:p>
          <a:p>
            <a:pPr>
              <a:buFontTx/>
              <a:buNone/>
            </a:pPr>
            <a:r>
              <a:rPr lang="en-US" sz="2800" smtClean="0"/>
              <a:t>	pgm parm(&amp;parm1)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Parameters CL to RPG (OPM)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/>
              <a:t>pgm</a:t>
            </a:r>
          </a:p>
          <a:p>
            <a:pPr>
              <a:buFontTx/>
              <a:buNone/>
            </a:pPr>
            <a:r>
              <a:rPr lang="en-US" sz="2400" smtClean="0"/>
              <a:t>	call pgm2 (‘RPG’)</a:t>
            </a:r>
          </a:p>
          <a:p>
            <a:pPr>
              <a:buFontTx/>
              <a:buNone/>
            </a:pPr>
            <a:r>
              <a:rPr lang="en-US" sz="2400" smtClean="0"/>
              <a:t>endpgm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RPG program must have the fixed format C spec code:</a:t>
            </a:r>
          </a:p>
          <a:p>
            <a:pPr>
              <a:buFontTx/>
              <a:buNone/>
            </a:pPr>
            <a:r>
              <a:rPr lang="en-US" sz="2400" smtClean="0"/>
              <a:t>F1			Operation		F2 		Result</a:t>
            </a:r>
          </a:p>
          <a:p>
            <a:pPr>
              <a:buFontTx/>
              <a:buNone/>
            </a:pPr>
            <a:r>
              <a:rPr lang="en-US" sz="2400" smtClean="0"/>
              <a:t>*entry		plist</a:t>
            </a:r>
          </a:p>
          <a:p>
            <a:pPr>
              <a:buFontTx/>
              <a:buNone/>
            </a:pPr>
            <a:r>
              <a:rPr lang="en-US" sz="2400" smtClean="0"/>
              <a:t>			parm					varName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ILE (dynamic) Call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CALLPRC</a:t>
            </a:r>
          </a:p>
          <a:p>
            <a:pPr>
              <a:buFontTx/>
              <a:buNone/>
            </a:pPr>
            <a:r>
              <a:rPr lang="en-US" smtClean="0"/>
              <a:t>		Parameters:</a:t>
            </a:r>
          </a:p>
          <a:p>
            <a:pPr>
              <a:buFontTx/>
              <a:buNone/>
            </a:pPr>
            <a:r>
              <a:rPr lang="en-US" smtClean="0"/>
              <a:t>				PRC</a:t>
            </a:r>
          </a:p>
          <a:p>
            <a:pPr>
              <a:buFontTx/>
              <a:buNone/>
            </a:pPr>
            <a:r>
              <a:rPr lang="en-US" smtClean="0"/>
              <a:t>				PARM</a:t>
            </a:r>
          </a:p>
          <a:p>
            <a:pPr>
              <a:buFontTx/>
              <a:buNone/>
            </a:pPr>
            <a:r>
              <a:rPr lang="en-US" smtClean="0"/>
              <a:t>				RTNVAL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the application is created, authority to modules is checked and entire application is bound</a:t>
            </a:r>
          </a:p>
          <a:p>
            <a:r>
              <a:rPr lang="en-US" smtClean="0"/>
              <a:t>When application is called	</a:t>
            </a:r>
          </a:p>
          <a:p>
            <a:pPr>
              <a:buFontTx/>
              <a:buNone/>
            </a:pPr>
            <a:r>
              <a:rPr lang="en-US" smtClean="0"/>
              <a:t>		all resources are allocated</a:t>
            </a:r>
          </a:p>
          <a:p>
            <a:pPr>
              <a:buFontTx/>
              <a:buNone/>
            </a:pPr>
            <a:r>
              <a:rPr lang="en-US" smtClean="0"/>
              <a:t>		entire application is opened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689</TotalTime>
  <Words>324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Calibri</vt:lpstr>
      <vt:lpstr>Blank Presentation</vt:lpstr>
      <vt:lpstr>IBC233</vt:lpstr>
      <vt:lpstr>Agenda</vt:lpstr>
      <vt:lpstr>OPM (static) Call</vt:lpstr>
      <vt:lpstr>How it works</vt:lpstr>
      <vt:lpstr>Passing Parameters in CL (OPM)</vt:lpstr>
      <vt:lpstr>Passing Parameters in CL (OPM)</vt:lpstr>
      <vt:lpstr>Passing Parameters CL to RPG (OPM)</vt:lpstr>
      <vt:lpstr>ILE (dynamic) Call</vt:lpstr>
      <vt:lpstr>How it works</vt:lpstr>
      <vt:lpstr>Passing Parameters in CL (ILE)</vt:lpstr>
      <vt:lpstr>Passing Parameters in CL (ILE)</vt:lpstr>
      <vt:lpstr>Passing Parameters CL to RPG (ILE)</vt:lpstr>
      <vt:lpstr>Advantages of OPM</vt:lpstr>
      <vt:lpstr>Disadvantages of OPM</vt:lpstr>
      <vt:lpstr>Advantages of ILE</vt:lpstr>
      <vt:lpstr>Disadvantages of ILE</vt:lpstr>
      <vt:lpstr>What you need to know for Lab 11</vt:lpstr>
      <vt:lpstr>Lab 11 – CLLE  new commands</vt:lpstr>
      <vt:lpstr>OVRDBF</vt:lpstr>
      <vt:lpstr>OVRPRTF</vt:lpstr>
    </vt:vector>
  </TitlesOfParts>
  <Company>Seneca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2 Date Correction</dc:title>
  <dc:creator>Don Mills Campus</dc:creator>
  <cp:lastModifiedBy>win7user</cp:lastModifiedBy>
  <cp:revision>41</cp:revision>
  <dcterms:created xsi:type="dcterms:W3CDTF">2000-02-16T02:22:04Z</dcterms:created>
  <dcterms:modified xsi:type="dcterms:W3CDTF">2013-07-10T17:54:28Z</dcterms:modified>
</cp:coreProperties>
</file>