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66" r:id="rId2"/>
    <p:sldId id="271" r:id="rId3"/>
    <p:sldId id="279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53" r:id="rId13"/>
    <p:sldId id="310" r:id="rId14"/>
    <p:sldId id="313" r:id="rId15"/>
    <p:sldId id="324" r:id="rId16"/>
    <p:sldId id="315" r:id="rId17"/>
    <p:sldId id="316" r:id="rId18"/>
    <p:sldId id="317" r:id="rId19"/>
    <p:sldId id="318" r:id="rId20"/>
    <p:sldId id="319" r:id="rId21"/>
    <p:sldId id="320" r:id="rId22"/>
    <p:sldId id="342" r:id="rId23"/>
    <p:sldId id="321" r:id="rId24"/>
    <p:sldId id="323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54" r:id="rId43"/>
    <p:sldId id="298" r:id="rId44"/>
    <p:sldId id="270" r:id="rId45"/>
    <p:sldId id="277" r:id="rId4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6" autoAdjust="0"/>
    <p:restoredTop sz="94660"/>
  </p:normalViewPr>
  <p:slideViewPr>
    <p:cSldViewPr>
      <p:cViewPr>
        <p:scale>
          <a:sx n="70" d="100"/>
          <a:sy n="70" d="100"/>
        </p:scale>
        <p:origin x="-408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dom-traversal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node-elemen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insertBefore.html" TargetMode="External"/><Relationship Id="rId2" Type="http://schemas.openxmlformats.org/officeDocument/2006/relationships/hyperlink" Target="https://scs.senecac.on.ca/~wei.song/int222/code/DOM/node_appendChil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wei.song/int222/code/DOM/node_replaceChild.html" TargetMode="External"/><Relationship Id="rId4" Type="http://schemas.openxmlformats.org/officeDocument/2006/relationships/hyperlink" Target="https://scs.senecac.on.ca/~wei.song/int222/code/DOM/node_removeChild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node-setAttribut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dom-tab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prop_style_fontsize.asp" TargetMode="External"/><Relationship Id="rId13" Type="http://schemas.openxmlformats.org/officeDocument/2006/relationships/hyperlink" Target="http://www.w3schools.com/jsref/prop_style_minheight.asp" TargetMode="External"/><Relationship Id="rId3" Type="http://schemas.openxmlformats.org/officeDocument/2006/relationships/hyperlink" Target="http://www.w3schools.com/jsref/prop_style_backgroundcolor.asp" TargetMode="External"/><Relationship Id="rId7" Type="http://schemas.openxmlformats.org/officeDocument/2006/relationships/hyperlink" Target="http://www.w3schools.com/jsref/prop_style_display.asp" TargetMode="External"/><Relationship Id="rId12" Type="http://schemas.openxmlformats.org/officeDocument/2006/relationships/hyperlink" Target="http://www.w3schools.com/jsref/prop_style_textdecoration.asp" TargetMode="External"/><Relationship Id="rId2" Type="http://schemas.openxmlformats.org/officeDocument/2006/relationships/hyperlink" Target="http://www.w3schools.com/jsref/dom_obj_sty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prop_style_color.asp" TargetMode="External"/><Relationship Id="rId11" Type="http://schemas.openxmlformats.org/officeDocument/2006/relationships/hyperlink" Target="http://www.w3schools.com/jsref/prop_style_padding.asp" TargetMode="External"/><Relationship Id="rId5" Type="http://schemas.openxmlformats.org/officeDocument/2006/relationships/hyperlink" Target="http://www.w3schools.com/jsref/prop_style_bordercolor.asp" TargetMode="External"/><Relationship Id="rId15" Type="http://schemas.openxmlformats.org/officeDocument/2006/relationships/hyperlink" Target="http://www.w3schools.com/jsref/prop_style_visibility.asp" TargetMode="External"/><Relationship Id="rId10" Type="http://schemas.openxmlformats.org/officeDocument/2006/relationships/hyperlink" Target="http://www.w3schools.com/jsref/prop_style_margin.asp" TargetMode="External"/><Relationship Id="rId4" Type="http://schemas.openxmlformats.org/officeDocument/2006/relationships/hyperlink" Target="http://www.w3schools.com/jsref/prop_style_border.asp" TargetMode="External"/><Relationship Id="rId9" Type="http://schemas.openxmlformats.org/officeDocument/2006/relationships/hyperlink" Target="http://www.w3schools.com/jsref/prop_style_fontweight.asp" TargetMode="External"/><Relationship Id="rId14" Type="http://schemas.openxmlformats.org/officeDocument/2006/relationships/hyperlink" Target="http://www.w3schools.com/jsref/prop_style_minwidth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event-ini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events/js_onchang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_onclick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dblclick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focu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events/js-onload2.html" TargetMode="External"/><Relationship Id="rId2" Type="http://schemas.openxmlformats.org/officeDocument/2006/relationships/hyperlink" Target="https://scs.senecac.on.ca/~wei.song/int222/code/events/js-onload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mouseou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mouseover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resiz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beforeunload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interval.asp" TargetMode="External"/><Relationship Id="rId2" Type="http://schemas.openxmlformats.org/officeDocument/2006/relationships/hyperlink" Target="http://www.w3schools.com/htmldom/met_win_settimeo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dom/met_win_clearinterval.asp" TargetMode="External"/><Relationship Id="rId4" Type="http://schemas.openxmlformats.org/officeDocument/2006/relationships/hyperlink" Target="http://www.w3schools.com/htmldom/met_win_cleartimeout.as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/Examples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iki/Handling_events_with_JavaScript" TargetMode="External"/><Relationship Id="rId5" Type="http://schemas.openxmlformats.org/officeDocument/2006/relationships/hyperlink" Target="http://www.javascriptkit.com/domref/" TargetMode="External"/><Relationship Id="rId4" Type="http://schemas.openxmlformats.org/officeDocument/2006/relationships/hyperlink" Target="https://developer.mozilla.org/en-US/docs/Mozilla/Tech/XUL/Tutorial/Modifying_a_XUL_Interface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dom-tre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10: 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DOM and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824136"/>
          </a:xfrm>
        </p:spPr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3247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Every </a:t>
            </a:r>
            <a:r>
              <a:rPr lang="en-CA" sz="2800" dirty="0"/>
              <a:t>node's DOM </a:t>
            </a:r>
            <a:r>
              <a:rPr lang="en-CA" sz="2800" dirty="0" smtClean="0"/>
              <a:t>object, which inherit from Node object, </a:t>
            </a:r>
            <a:r>
              <a:rPr lang="en-CA" sz="2800" dirty="0"/>
              <a:t>has the following properties: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23332"/>
              </p:ext>
            </p:extLst>
          </p:nvPr>
        </p:nvGraphicFramePr>
        <p:xfrm>
          <a:off x="755576" y="2996952"/>
          <a:ext cx="7704856" cy="259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4536504"/>
              </a:tblGrid>
              <a:tr h="424055">
                <a:tc>
                  <a:txBody>
                    <a:bodyPr/>
                    <a:lstStyle/>
                    <a:p>
                      <a:r>
                        <a:rPr lang="en-CA" dirty="0"/>
                        <a:t>name(s) </a:t>
                      </a:r>
                    </a:p>
                  </a:txBody>
                  <a:tcPr anchor="ctr">
                    <a:solidFill>
                      <a:srgbClr val="0070C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5000"/>
                      </a:srgbClr>
                    </a:solidFill>
                  </a:tcPr>
                </a:tc>
              </a:tr>
              <a:tr h="581112">
                <a:tc>
                  <a:txBody>
                    <a:bodyPr/>
                    <a:lstStyle/>
                    <a:p>
                      <a:r>
                        <a:rPr lang="en-CA" dirty="0" err="1"/>
                        <a:t>firstChild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lastChild</a:t>
                      </a:r>
                      <a:r>
                        <a:rPr lang="en-CA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start/end of this node's list of children </a:t>
                      </a:r>
                    </a:p>
                  </a:txBody>
                  <a:tcPr anchor="ctr"/>
                </a:tc>
              </a:tr>
              <a:tr h="584393">
                <a:tc>
                  <a:txBody>
                    <a:bodyPr/>
                    <a:lstStyle/>
                    <a:p>
                      <a:r>
                        <a:rPr lang="en-CA" dirty="0" err="1"/>
                        <a:t>child</a:t>
                      </a:r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Nodes</a:t>
                      </a:r>
                      <a:r>
                        <a:rPr lang="en-CA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array of all this node's children </a:t>
                      </a:r>
                    </a:p>
                  </a:txBody>
                  <a:tcPr anchor="ctr"/>
                </a:tc>
              </a:tr>
              <a:tr h="584393">
                <a:tc>
                  <a:txBody>
                    <a:bodyPr/>
                    <a:lstStyle/>
                    <a:p>
                      <a:r>
                        <a:rPr lang="en-CA" dirty="0" err="1"/>
                        <a:t>nextSibling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previousSibling</a:t>
                      </a:r>
                      <a:r>
                        <a:rPr lang="en-CA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neighboring nodes with the same parent </a:t>
                      </a:r>
                    </a:p>
                  </a:txBody>
                  <a:tcPr anchor="ctr"/>
                </a:tc>
              </a:tr>
              <a:tr h="424055">
                <a:tc>
                  <a:txBody>
                    <a:bodyPr/>
                    <a:lstStyle/>
                    <a:p>
                      <a:r>
                        <a:rPr lang="en-CA" dirty="0" err="1"/>
                        <a:t>parentNode</a:t>
                      </a:r>
                      <a:r>
                        <a:rPr lang="en-CA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element that contains this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69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tree traversal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C:\Users\Wei\Dropbox\INT222-2014Win-Dropbox\Lectures\MyLecture1\DOM-Tree-travers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22088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5877272"/>
            <a:ext cx="303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3"/>
              </a:rPr>
              <a:t>dom-traversal.html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1330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 DOM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Object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6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When a</a:t>
            </a:r>
            <a:r>
              <a:rPr lang="en-CA" sz="2200" dirty="0" smtClean="0"/>
              <a:t>n HTML element is loaded into a browser, an HTML </a:t>
            </a:r>
            <a:r>
              <a:rPr lang="en-CA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Element object </a:t>
            </a:r>
            <a:r>
              <a:rPr lang="en-CA" sz="2200" dirty="0" smtClean="0"/>
              <a:t>in created.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DOM Element object </a:t>
            </a:r>
            <a:r>
              <a:rPr lang="en-CA" sz="2200" dirty="0" smtClean="0">
                <a:effectLst/>
              </a:rPr>
              <a:t>(as </a:t>
            </a:r>
            <a:r>
              <a:rPr lang="en-CA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CA" sz="2200" dirty="0" smtClean="0"/>
              <a:t>) provides </a:t>
            </a:r>
            <a:r>
              <a:rPr lang="en-CA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API </a:t>
            </a:r>
            <a:r>
              <a:rPr lang="en-CA" sz="2200" dirty="0" smtClean="0"/>
              <a:t>with properties and methods of:</a:t>
            </a:r>
          </a:p>
          <a:p>
            <a:pPr marL="0" indent="0">
              <a:buNone/>
            </a:pPr>
            <a:r>
              <a:rPr lang="en-CA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 marL="0" indent="0">
              <a:buNone/>
            </a:pPr>
            <a:r>
              <a:rPr lang="en-CA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The HTML DOM Element Object</a:t>
            </a: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2930460"/>
            <a:ext cx="2170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element.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smtClean="0"/>
              <a:t>element.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293046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 smtClean="0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lastChild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 smtClean="0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smtClean="0"/>
              <a:t>… …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01294" y="4365103"/>
            <a:ext cx="386541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getElementsByTagName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sz="9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7784" y="4365103"/>
            <a:ext cx="250658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removeChild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sz="1100" dirty="0"/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768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608112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88231"/>
          </a:xfrm>
        </p:spPr>
        <p:txBody>
          <a:bodyPr>
            <a:normAutofit/>
          </a:bodyPr>
          <a:lstStyle/>
          <a:p>
            <a:pPr lvl="1"/>
            <a:r>
              <a:rPr lang="en-CA" sz="2400" dirty="0" smtClean="0"/>
              <a:t>HTML</a:t>
            </a:r>
            <a:endParaRPr lang="en-CA" sz="2400" dirty="0" smtClean="0"/>
          </a:p>
          <a:p>
            <a:pPr lvl="1"/>
            <a:endParaRPr lang="en-CA" sz="3600" dirty="0" smtClean="0"/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sz="2400" dirty="0" smtClean="0"/>
              <a:t>JavaScript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196752"/>
            <a:ext cx="492906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  &lt;p&gt;Mail to: &lt;/p&gt; </a:t>
            </a:r>
          </a:p>
          <a:p>
            <a:r>
              <a:rPr lang="en-CA" dirty="0" smtClean="0"/>
              <a:t>   &lt;</a:t>
            </a:r>
            <a:r>
              <a:rPr lang="en-CA" dirty="0"/>
              <a:t>div id="address"&gt; </a:t>
            </a:r>
            <a:endParaRPr lang="en-CA" dirty="0" smtClean="0"/>
          </a:p>
          <a:p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p&gt; 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CA" dirty="0" smtClean="0"/>
              <a:t>   &lt;/</a:t>
            </a:r>
            <a:r>
              <a:rPr lang="en-CA" dirty="0"/>
              <a:t>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212976"/>
            <a:ext cx="770485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var 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smtClean="0"/>
              <a:t> </a:t>
            </a:r>
            <a:r>
              <a:rPr lang="en-CA" sz="2000" dirty="0"/>
              <a:t>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  <a:endParaRPr lang="en-CA" sz="2000" dirty="0" smtClean="0"/>
          </a:p>
          <a:p>
            <a:r>
              <a:rPr lang="en-CA" sz="2000" dirty="0" smtClean="0"/>
              <a:t>var </a:t>
            </a:r>
            <a:r>
              <a:rPr lang="en-CA" sz="2000" dirty="0" err="1" smtClean="0"/>
              <a:t>addrParas</a:t>
            </a:r>
            <a:r>
              <a:rPr lang="en-CA" sz="2000" dirty="0" smtClean="0"/>
              <a:t> </a:t>
            </a:r>
            <a:r>
              <a:rPr lang="en-CA" sz="2000" dirty="0"/>
              <a:t>= 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pPr marL="0" lvl="1"/>
            <a:endParaRPr lang="en-CA" sz="2000" dirty="0" smtClean="0"/>
          </a:p>
          <a:p>
            <a:pPr marL="0" lvl="1"/>
            <a:r>
              <a:rPr lang="en-CA" sz="2000" dirty="0" smtClean="0"/>
              <a:t>// highlight </a:t>
            </a:r>
            <a:r>
              <a:rPr lang="en-CA" sz="2000" dirty="0"/>
              <a:t>all paragraphs inside of the section with ID "address": </a:t>
            </a:r>
            <a:endParaRPr lang="en-CA" sz="2000" dirty="0" smtClean="0"/>
          </a:p>
          <a:p>
            <a:r>
              <a:rPr lang="en-CA" sz="2000" dirty="0" smtClean="0"/>
              <a:t>for (var </a:t>
            </a:r>
            <a:r>
              <a:rPr lang="en-CA" sz="2000" dirty="0" err="1" smtClean="0"/>
              <a:t>i</a:t>
            </a:r>
            <a:r>
              <a:rPr lang="en-CA" sz="2000" dirty="0" smtClean="0"/>
              <a:t> = 0; </a:t>
            </a:r>
            <a:r>
              <a:rPr lang="en-CA" sz="2000" dirty="0" err="1" smtClean="0"/>
              <a:t>i</a:t>
            </a:r>
            <a:r>
              <a:rPr lang="en-CA" sz="2000" dirty="0" smtClean="0"/>
              <a:t> &lt; </a:t>
            </a:r>
            <a:r>
              <a:rPr lang="en-CA" sz="2000" dirty="0" err="1" smtClean="0"/>
              <a:t>addrParas.length</a:t>
            </a:r>
            <a:r>
              <a:rPr lang="en-CA" sz="2000" dirty="0" smtClean="0"/>
              <a:t>; </a:t>
            </a:r>
            <a:r>
              <a:rPr lang="en-CA" sz="2000" dirty="0" err="1" smtClean="0"/>
              <a:t>i</a:t>
            </a:r>
            <a:r>
              <a:rPr lang="en-CA" sz="2000" dirty="0" smtClean="0"/>
              <a:t>++) {   </a:t>
            </a:r>
          </a:p>
          <a:p>
            <a:r>
              <a:rPr lang="en-CA" sz="2000" dirty="0" smtClean="0"/>
              <a:t>        </a:t>
            </a:r>
            <a:r>
              <a:rPr lang="en-CA" sz="2000" dirty="0" err="1" smtClean="0"/>
              <a:t>addrParas</a:t>
            </a:r>
            <a:r>
              <a:rPr lang="en-CA" sz="2000" dirty="0" smtClean="0"/>
              <a:t>[</a:t>
            </a:r>
            <a:r>
              <a:rPr lang="en-CA" sz="2000" dirty="0" err="1" smtClean="0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  <a:endParaRPr lang="en-CA" sz="2000" dirty="0" smtClean="0"/>
          </a:p>
          <a:p>
            <a:r>
              <a:rPr lang="en-CA" sz="2000" dirty="0" smtClean="0"/>
              <a:t>}</a:t>
            </a:r>
            <a:endParaRPr lang="en-C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708575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node-elements.html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9506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</a:t>
            </a:r>
            <a: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HTML Structure and content with JavaScript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Nodes 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852936"/>
            <a:ext cx="8153400" cy="1820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merely </a:t>
            </a:r>
            <a:r>
              <a:rPr lang="en-CA" sz="2400" dirty="0"/>
              <a:t>creating a node does not add it to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you must add the new node as a child of an existing element on the page...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</a:t>
            </a:r>
            <a:r>
              <a:rPr lang="en-CA" sz="2400" dirty="0" smtClean="0"/>
              <a:t>.g.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6216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29025"/>
              </p:ext>
            </p:extLst>
          </p:nvPr>
        </p:nvGraphicFramePr>
        <p:xfrm>
          <a:off x="539552" y="1052736"/>
          <a:ext cx="813690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4536504"/>
              </a:tblGrid>
              <a:tr h="336037">
                <a:tc>
                  <a:txBody>
                    <a:bodyPr/>
                    <a:lstStyle/>
                    <a:p>
                      <a:r>
                        <a:rPr lang="en-CA" dirty="0" smtClean="0"/>
                        <a:t>name </a:t>
                      </a:r>
                      <a:endParaRPr lang="en-CA" dirty="0"/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CA" i="0" dirty="0" err="1"/>
                        <a:t>document.createElement</a:t>
                      </a:r>
                      <a:r>
                        <a:rPr lang="en-CA" i="0" dirty="0"/>
                        <a:t>("</a:t>
                      </a:r>
                      <a:r>
                        <a:rPr lang="en-CA" i="0" dirty="0" smtClean="0"/>
                        <a:t>tag</a:t>
                      </a:r>
                      <a:r>
                        <a:rPr lang="en-CA" sz="1800" i="0" dirty="0" smtClean="0"/>
                        <a:t>"</a:t>
                      </a:r>
                      <a:r>
                        <a:rPr lang="en-CA" i="0" dirty="0" smtClean="0"/>
                        <a:t>) </a:t>
                      </a:r>
                      <a:endParaRPr lang="en-CA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creates and returns a new empty DOM node representing an element of that type </a:t>
                      </a: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CA" i="0" dirty="0" err="1"/>
                        <a:t>document.createTextNode</a:t>
                      </a:r>
                      <a:r>
                        <a:rPr lang="en-CA" i="0" dirty="0" smtClean="0"/>
                        <a:t>(</a:t>
                      </a:r>
                      <a:r>
                        <a:rPr lang="en-CA" sz="1800" i="0" dirty="0" smtClean="0"/>
                        <a:t>"</a:t>
                      </a:r>
                      <a:r>
                        <a:rPr lang="en-CA" i="0" dirty="0" smtClean="0"/>
                        <a:t>text</a:t>
                      </a:r>
                      <a:r>
                        <a:rPr lang="en-CA" sz="1800" i="0" dirty="0" smtClean="0"/>
                        <a:t>"</a:t>
                      </a:r>
                      <a:r>
                        <a:rPr lang="en-CA" i="0" dirty="0" smtClean="0"/>
                        <a:t>) </a:t>
                      </a:r>
                      <a:endParaRPr lang="en-CA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creates and returns a text node containing given text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496477"/>
            <a:ext cx="763284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  // </a:t>
            </a:r>
            <a:r>
              <a:rPr lang="en-CA" dirty="0"/>
              <a:t>create a new &lt;h2&gt; node </a:t>
            </a:r>
            <a:endParaRPr lang="en-CA" dirty="0" smtClean="0"/>
          </a:p>
          <a:p>
            <a:r>
              <a:rPr lang="en-CA" dirty="0" smtClean="0"/>
              <a:t>   var </a:t>
            </a:r>
            <a:r>
              <a:rPr lang="en-CA" dirty="0" err="1"/>
              <a:t>newHeading</a:t>
            </a:r>
            <a:r>
              <a:rPr lang="en-CA" dirty="0"/>
              <a:t> = </a:t>
            </a:r>
            <a:r>
              <a:rPr lang="en-CA" dirty="0" smtClean="0"/>
              <a:t>  </a:t>
            </a:r>
            <a:r>
              <a:rPr lang="en-CA" i="1" dirty="0" err="1" smtClean="0"/>
              <a:t>document.createElement</a:t>
            </a:r>
            <a:r>
              <a:rPr lang="en-CA" dirty="0"/>
              <a:t>("h2"); </a:t>
            </a:r>
            <a:r>
              <a:rPr lang="en-CA" dirty="0" smtClean="0"/>
              <a:t>  </a:t>
            </a:r>
          </a:p>
          <a:p>
            <a:r>
              <a:rPr lang="en-CA" dirty="0" smtClean="0"/>
              <a:t>   var t = </a:t>
            </a:r>
            <a:r>
              <a:rPr lang="en-CA" dirty="0" err="1" smtClean="0"/>
              <a:t>document.document.createTextNode</a:t>
            </a:r>
            <a:r>
              <a:rPr lang="en-CA" dirty="0" smtClean="0"/>
              <a:t>("</a:t>
            </a:r>
            <a:r>
              <a:rPr lang="en-CA" dirty="0"/>
              <a:t> This is a heading </a:t>
            </a:r>
            <a:r>
              <a:rPr lang="en-CA" dirty="0" smtClean="0"/>
              <a:t>"); 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newHeading.appendChild</a:t>
            </a:r>
            <a:r>
              <a:rPr lang="en-CA" dirty="0" smtClean="0"/>
              <a:t>(t);</a:t>
            </a:r>
            <a:endParaRPr lang="en-CA" dirty="0"/>
          </a:p>
          <a:p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 err="1" smtClean="0"/>
              <a:t>newHeading.style.color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smtClean="0"/>
              <a:t>“blue";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03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31236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Every DOM element object has these methods</a:t>
            </a:r>
            <a:r>
              <a:rPr lang="en-CA" dirty="0" smtClean="0"/>
              <a:t>:</a:t>
            </a:r>
            <a:endParaRPr lang="en-CA" dirty="0"/>
          </a:p>
          <a:p>
            <a:endParaRPr lang="en-CA" sz="4200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sz="1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e.g.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06922"/>
              </p:ext>
            </p:extLst>
          </p:nvPr>
        </p:nvGraphicFramePr>
        <p:xfrm>
          <a:off x="539552" y="1844824"/>
          <a:ext cx="7920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969"/>
                <a:gridCol w="5255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appendChild(node)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given node at end of this node's child list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insertBefore(new,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removeChild(node)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removes given node from this node's child list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replaceChild(new,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replaces given child with new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628661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node_appendChild.html</a:t>
            </a: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3"/>
              </a:rPr>
              <a:t>node_insertBefore.html</a:t>
            </a: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4"/>
              </a:rPr>
              <a:t>node_removeChild.html</a:t>
            </a: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5"/>
              </a:rPr>
              <a:t>node_replaceChild.html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2439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82" y="260648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77200" cy="49685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DOM nodes provide access to HTML attributes using the following standard methods</a:t>
            </a:r>
            <a:r>
              <a:rPr lang="en-CA" sz="26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endParaRPr lang="en-CA" sz="2800" dirty="0"/>
          </a:p>
          <a:p>
            <a:endParaRPr lang="en-CA" sz="1600" dirty="0" smtClean="0"/>
          </a:p>
          <a:p>
            <a:endParaRPr lang="en-CA" sz="2800" dirty="0" smtClean="0"/>
          </a:p>
          <a:p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</a:t>
            </a:r>
            <a:r>
              <a:rPr lang="en-CA" sz="2600" dirty="0" smtClean="0"/>
              <a:t>.g. </a:t>
            </a:r>
            <a:endParaRPr lang="en-CA" sz="2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hlinkClick r:id="rId2"/>
              </a:rPr>
              <a:t>node-setAttributes.html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48832"/>
              </p:ext>
            </p:extLst>
          </p:nvPr>
        </p:nvGraphicFramePr>
        <p:xfrm>
          <a:off x="1043609" y="2132856"/>
          <a:ext cx="686712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749"/>
                <a:gridCol w="342038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hasAttribute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C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5332" y="4293096"/>
            <a:ext cx="601980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d = </a:t>
            </a:r>
            <a:r>
              <a:rPr lang="en-CA" sz="2000" dirty="0" err="1"/>
              <a:t>document.getElementById</a:t>
            </a:r>
            <a:r>
              <a:rPr lang="en-CA" sz="2000" dirty="0"/>
              <a:t>("d1"); </a:t>
            </a:r>
            <a:r>
              <a:rPr lang="en-CA" sz="2000" dirty="0" smtClean="0"/>
              <a:t>  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 </a:t>
            </a:r>
            <a:r>
              <a:rPr lang="en-CA" sz="2000" dirty="0" err="1" smtClean="0"/>
              <a:t>d.setAttribute</a:t>
            </a:r>
            <a:r>
              <a:rPr lang="en-CA" sz="2000" dirty="0"/>
              <a:t>("class</a:t>
            </a:r>
            <a:r>
              <a:rPr lang="en-CA" sz="2000" dirty="0" smtClean="0"/>
              <a:t>", </a:t>
            </a:r>
            <a:r>
              <a:rPr lang="en-CA" sz="2000" dirty="0"/>
              <a:t>"notes</a:t>
            </a:r>
            <a:r>
              <a:rPr lang="en-CA" sz="2000" dirty="0" smtClean="0"/>
              <a:t>");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 //  or simply: 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 //   </a:t>
            </a:r>
            <a:r>
              <a:rPr lang="en-CA" sz="2000" dirty="0" err="1" smtClean="0"/>
              <a:t>s.class</a:t>
            </a:r>
            <a:r>
              <a:rPr lang="en-CA" sz="2000" dirty="0" smtClean="0"/>
              <a:t> = "notes";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7291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versus </a:t>
            </a:r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/>
              <a:t>innerHTML</a:t>
            </a:r>
            <a:r>
              <a:rPr lang="en-CA" sz="2800" dirty="0" smtClean="0"/>
              <a:t> e.g.</a:t>
            </a:r>
          </a:p>
          <a:p>
            <a:endParaRPr lang="en-CA" sz="2800" dirty="0"/>
          </a:p>
          <a:p>
            <a:endParaRPr lang="en-CA" sz="2800" dirty="0" smtClean="0"/>
          </a:p>
          <a:p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/>
              <a:t>innerHTML</a:t>
            </a:r>
            <a:endParaRPr lang="en-CA" sz="2800" dirty="0" smtClean="0"/>
          </a:p>
          <a:p>
            <a:pPr lvl="1"/>
            <a:r>
              <a:rPr lang="en-CA" sz="2400" dirty="0"/>
              <a:t>bad style on many levels (e.g. JS code embedded within HTML) </a:t>
            </a:r>
          </a:p>
          <a:p>
            <a:pPr lvl="1"/>
            <a:r>
              <a:rPr lang="en-CA" sz="2400" dirty="0" smtClean="0"/>
              <a:t>error-prone</a:t>
            </a:r>
            <a:r>
              <a:rPr lang="en-CA" sz="2400" dirty="0"/>
              <a:t>: must carefully distinguish " and ' </a:t>
            </a:r>
            <a:endParaRPr lang="en-CA" sz="2400" dirty="0" smtClean="0"/>
          </a:p>
          <a:p>
            <a:pPr lvl="1"/>
            <a:r>
              <a:rPr lang="en-CA" sz="2400" dirty="0" smtClean="0"/>
              <a:t>can </a:t>
            </a:r>
            <a:r>
              <a:rPr lang="en-CA" sz="2400" dirty="0"/>
              <a:t>only add at beginning or end, not in middle of child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1772816"/>
            <a:ext cx="648072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  </a:t>
            </a:r>
            <a:r>
              <a:rPr lang="en-CA" dirty="0" err="1" smtClean="0"/>
              <a:t>document.getElementById</a:t>
            </a:r>
            <a:r>
              <a:rPr lang="en-CA" dirty="0" smtClean="0"/>
              <a:t>(“</a:t>
            </a:r>
            <a:r>
              <a:rPr lang="en-CA" dirty="0" err="1" smtClean="0"/>
              <a:t>elem</a:t>
            </a:r>
            <a:r>
              <a:rPr lang="en-CA" dirty="0" smtClean="0"/>
              <a:t>”).</a:t>
            </a:r>
            <a:r>
              <a:rPr lang="en-CA" dirty="0" err="1" smtClean="0"/>
              <a:t>innerHTML</a:t>
            </a:r>
            <a:r>
              <a:rPr lang="en-CA" dirty="0" smtClean="0"/>
              <a:t> </a:t>
            </a:r>
            <a:r>
              <a:rPr lang="en-CA" dirty="0"/>
              <a:t>+=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 "&lt;</a:t>
            </a:r>
            <a:r>
              <a:rPr lang="en-CA" dirty="0"/>
              <a:t>p style='color: red; " +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"</a:t>
            </a:r>
            <a:r>
              <a:rPr lang="en-CA" dirty="0"/>
              <a:t>margin-left: 50px;' " +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"</a:t>
            </a:r>
            <a:r>
              <a:rPr lang="en-CA" dirty="0" err="1"/>
              <a:t>onclick</a:t>
            </a:r>
            <a:r>
              <a:rPr lang="en-CA" dirty="0"/>
              <a:t>='</a:t>
            </a:r>
            <a:r>
              <a:rPr lang="en-CA" dirty="0" err="1"/>
              <a:t>myOnClick</a:t>
            </a:r>
            <a:r>
              <a:rPr lang="en-CA" dirty="0"/>
              <a:t>();'&gt;" +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       "</a:t>
            </a:r>
            <a:r>
              <a:rPr lang="en-CA" dirty="0"/>
              <a:t>A paragraph!&lt;/p&gt;";</a:t>
            </a:r>
          </a:p>
        </p:txBody>
      </p:sp>
    </p:spTree>
    <p:extLst>
      <p:ext uri="{BB962C8B-B14F-4D97-AF65-F5344CB8AC3E}">
        <p14:creationId xmlns:p14="http://schemas.microsoft.com/office/powerpoint/2010/main" val="49412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Autofit/>
          </a:bodyPr>
          <a:lstStyle/>
          <a:p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DOM Table 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7938" y="1052736"/>
            <a:ext cx="713014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    &lt;</a:t>
            </a:r>
            <a:r>
              <a:rPr lang="en-CA" dirty="0"/>
              <a:t>table id="table0</a:t>
            </a:r>
            <a:r>
              <a:rPr lang="en-CA" dirty="0" smtClean="0"/>
              <a:t>"&gt;</a:t>
            </a:r>
          </a:p>
          <a:p>
            <a:r>
              <a:rPr lang="en-CA" dirty="0" smtClean="0"/>
              <a:t>        &lt;</a:t>
            </a:r>
            <a:r>
              <a:rPr lang="en-CA" dirty="0" err="1" smtClean="0"/>
              <a:t>tr</a:t>
            </a:r>
            <a:r>
              <a:rPr lang="en-CA" dirty="0" smtClean="0"/>
              <a:t>&gt; &lt;td&gt;Row 0 Cell 0&lt;/td&gt; </a:t>
            </a:r>
            <a:r>
              <a:rPr lang="en-CA" dirty="0"/>
              <a:t>&lt;td&gt;Row 0 Cell 1&lt;/td</a:t>
            </a:r>
            <a:r>
              <a:rPr lang="en-CA" dirty="0" smtClean="0"/>
              <a:t>&gt;&lt;/</a:t>
            </a:r>
            <a:r>
              <a:rPr lang="en-CA" dirty="0" err="1"/>
              <a:t>tr</a:t>
            </a:r>
            <a:r>
              <a:rPr lang="en-CA" dirty="0"/>
              <a:t>&gt;</a:t>
            </a:r>
          </a:p>
          <a:p>
            <a:r>
              <a:rPr lang="en-CA" dirty="0" smtClean="0"/>
              <a:t>     &lt;/</a:t>
            </a:r>
            <a:r>
              <a:rPr lang="en-CA" dirty="0"/>
              <a:t>table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     &lt;</a:t>
            </a:r>
            <a:r>
              <a:rPr lang="en-CA" dirty="0"/>
              <a:t>script&gt;</a:t>
            </a:r>
          </a:p>
          <a:p>
            <a:r>
              <a:rPr lang="en-CA" dirty="0" smtClean="0"/>
              <a:t>          function </a:t>
            </a:r>
            <a:r>
              <a:rPr lang="en-CA" dirty="0"/>
              <a:t>add() {</a:t>
            </a:r>
          </a:p>
          <a:p>
            <a:r>
              <a:rPr lang="en-CA" dirty="0" smtClean="0"/>
              <a:t>             var </a:t>
            </a:r>
            <a:r>
              <a:rPr lang="en-CA" dirty="0"/>
              <a:t>table = </a:t>
            </a:r>
            <a:r>
              <a:rPr lang="en-CA" dirty="0" err="1"/>
              <a:t>document.getElementById</a:t>
            </a:r>
            <a:r>
              <a:rPr lang="en-CA" dirty="0"/>
              <a:t>('table0');</a:t>
            </a:r>
          </a:p>
          <a:p>
            <a:r>
              <a:rPr lang="en-CA" dirty="0"/>
              <a:t>	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/>
              <a:t>row = </a:t>
            </a:r>
            <a:r>
              <a:rPr lang="en-CA" dirty="0" err="1"/>
              <a:t>table.insertRow</a:t>
            </a:r>
            <a:r>
              <a:rPr lang="en-CA" dirty="0"/>
              <a:t>(-1);</a:t>
            </a:r>
          </a:p>
          <a:p>
            <a:r>
              <a:rPr lang="en-CA" dirty="0"/>
              <a:t>	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/>
              <a:t>cell</a:t>
            </a:r>
            <a:r>
              <a:rPr lang="en-CA" dirty="0" smtClean="0"/>
              <a:t>, text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	</a:t>
            </a:r>
            <a:r>
              <a:rPr lang="en-CA" dirty="0" smtClean="0"/>
              <a:t>for </a:t>
            </a:r>
            <a:r>
              <a:rPr lang="en-CA" dirty="0"/>
              <a:t>(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2;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r>
              <a:rPr lang="en-CA" dirty="0"/>
              <a:t>	</a:t>
            </a:r>
            <a:r>
              <a:rPr lang="en-CA" dirty="0" smtClean="0"/>
              <a:t>     </a:t>
            </a:r>
            <a:r>
              <a:rPr lang="en-CA" dirty="0"/>
              <a:t>cell = </a:t>
            </a:r>
            <a:r>
              <a:rPr lang="en-CA" dirty="0" err="1"/>
              <a:t>row.insertCell</a:t>
            </a:r>
            <a:r>
              <a:rPr lang="en-CA" dirty="0"/>
              <a:t>(-1);</a:t>
            </a:r>
          </a:p>
          <a:p>
            <a:r>
              <a:rPr lang="en-CA" dirty="0"/>
              <a:t>	</a:t>
            </a:r>
            <a:r>
              <a:rPr lang="en-CA" dirty="0" smtClean="0"/>
              <a:t>     </a:t>
            </a:r>
            <a:r>
              <a:rPr lang="en-CA" dirty="0"/>
              <a:t>text = 'Row ' + </a:t>
            </a:r>
            <a:r>
              <a:rPr lang="en-CA" dirty="0" err="1"/>
              <a:t>row.rowIndex</a:t>
            </a:r>
            <a:r>
              <a:rPr lang="en-CA" dirty="0"/>
              <a:t> + ' Cell ' +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r>
              <a:rPr lang="en-CA" dirty="0"/>
              <a:t>	</a:t>
            </a:r>
            <a:r>
              <a:rPr lang="en-CA" dirty="0" smtClean="0"/>
              <a:t>     </a:t>
            </a:r>
            <a:r>
              <a:rPr lang="en-CA" dirty="0" err="1"/>
              <a:t>cell.appendChild</a:t>
            </a:r>
            <a:r>
              <a:rPr lang="en-CA" dirty="0"/>
              <a:t>(</a:t>
            </a:r>
            <a:r>
              <a:rPr lang="en-CA" dirty="0" err="1"/>
              <a:t>document.createTextNode</a:t>
            </a:r>
            <a:r>
              <a:rPr lang="en-CA" dirty="0"/>
              <a:t>(text));</a:t>
            </a:r>
          </a:p>
          <a:p>
            <a:r>
              <a:rPr lang="en-CA" dirty="0"/>
              <a:t>	</a:t>
            </a:r>
            <a:r>
              <a:rPr lang="en-CA" dirty="0" smtClean="0"/>
              <a:t>}</a:t>
            </a:r>
            <a:endParaRPr lang="en-CA" dirty="0"/>
          </a:p>
          <a:p>
            <a:r>
              <a:rPr lang="en-CA" dirty="0" smtClean="0"/>
              <a:t>          }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smtClean="0"/>
              <a:t>     &lt;/</a:t>
            </a:r>
            <a:r>
              <a:rPr lang="en-CA" dirty="0"/>
              <a:t>script&gt;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7938" y="5949280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dom-table.html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855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Document Object </a:t>
            </a:r>
            <a:r>
              <a:rPr lang="nl-NL" altLang="en-US" dirty="0" smtClean="0"/>
              <a:t>Model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 smtClean="0"/>
              <a:t>DOM Tree, Node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 smtClean="0"/>
              <a:t>DOM </a:t>
            </a:r>
            <a:r>
              <a:rPr lang="nl-NL" altLang="en-US" dirty="0"/>
              <a:t>Events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/>
          <a:p>
            <a:pPr lvl="1"/>
            <a:r>
              <a:rPr lang="en-CA" dirty="0"/>
              <a:t>Modify </a:t>
            </a:r>
            <a:r>
              <a:rPr lang="en-CA" dirty="0" smtClean="0"/>
              <a:t>CSS </a:t>
            </a:r>
            <a:r>
              <a:rPr lang="en-CA" dirty="0" smtClean="0"/>
              <a:t>formatting </a:t>
            </a:r>
            <a:r>
              <a:rPr lang="en-CA" dirty="0"/>
              <a:t>and </a:t>
            </a:r>
            <a:r>
              <a:rPr lang="en-CA" dirty="0" smtClean="0"/>
              <a:t>appearances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with JS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88031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CA" dirty="0" smtClean="0"/>
              <a:t>: Using HTML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Style Object</a:t>
            </a:r>
          </a:p>
          <a:p>
            <a:pPr lvl="1"/>
            <a:r>
              <a:rPr lang="en-CA" sz="2900" dirty="0" smtClean="0"/>
              <a:t>Corresponding </a:t>
            </a:r>
            <a:r>
              <a:rPr lang="en-CA" sz="2900" dirty="0" smtClean="0"/>
              <a:t>style property of HTML elements, </a:t>
            </a:r>
          </a:p>
          <a:p>
            <a:pPr lvl="1"/>
            <a:r>
              <a:rPr lang="en-CA" sz="2900" dirty="0" smtClean="0"/>
              <a:t>allows </a:t>
            </a:r>
            <a:r>
              <a:rPr lang="en-CA" sz="2900" dirty="0"/>
              <a:t>you set </a:t>
            </a:r>
            <a:r>
              <a:rPr lang="en-CA" dirty="0"/>
              <a:t>any CSS style for an </a:t>
            </a:r>
            <a:r>
              <a:rPr lang="en-CA" dirty="0" smtClean="0"/>
              <a:t>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Syntax:</a:t>
            </a:r>
            <a:endParaRPr lang="en-CA" dirty="0" smtClean="0"/>
          </a:p>
          <a:p>
            <a:pPr marL="800100" lvl="2" indent="0">
              <a:buNone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lement.style.</a:t>
            </a:r>
            <a:r>
              <a:rPr lang="en-CA" sz="2800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C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C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C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C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;”</a:t>
            </a:r>
          </a:p>
          <a:p>
            <a:pPr marL="800100" lvl="2" indent="0">
              <a:buNone/>
            </a:pP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element.style</a:t>
            </a:r>
            <a:r>
              <a:rPr lang="en-C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CA" sz="28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C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styles;”</a:t>
            </a:r>
            <a:endParaRPr lang="en-C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endParaRPr lang="en-CA" sz="1300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dirty="0"/>
              <a:t>e</a:t>
            </a:r>
            <a:r>
              <a:rPr lang="en-CA" sz="3600" dirty="0" smtClean="0"/>
              <a:t>.g. </a:t>
            </a:r>
            <a:r>
              <a:rPr lang="en-CA" sz="3500" dirty="0"/>
              <a:t>highlight all paragraphs in the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854" y="4293096"/>
            <a:ext cx="7467600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200" dirty="0" err="1" smtClean="0"/>
              <a:t>var</a:t>
            </a:r>
            <a:r>
              <a:rPr lang="en-CA" sz="2200" dirty="0" smtClean="0"/>
              <a:t> </a:t>
            </a:r>
            <a:r>
              <a:rPr lang="en-CA" sz="2200" dirty="0" err="1"/>
              <a:t>allParas</a:t>
            </a:r>
            <a:r>
              <a:rPr lang="en-CA" sz="2200" dirty="0"/>
              <a:t> = </a:t>
            </a:r>
            <a:r>
              <a:rPr lang="en-CA" sz="2200" dirty="0" err="1"/>
              <a:t>document.getElementsByTagName</a:t>
            </a:r>
            <a:r>
              <a:rPr lang="en-CA" sz="2200" dirty="0"/>
              <a:t>("p");</a:t>
            </a:r>
          </a:p>
          <a:p>
            <a:r>
              <a:rPr lang="en-CA" sz="2200" dirty="0"/>
              <a:t>for (</a:t>
            </a:r>
            <a:r>
              <a:rPr lang="en-CA" sz="2200" dirty="0" err="1"/>
              <a:t>var</a:t>
            </a:r>
            <a:r>
              <a:rPr lang="en-CA" sz="2200" dirty="0"/>
              <a:t> </a:t>
            </a:r>
            <a:r>
              <a:rPr lang="en-CA" sz="2200" dirty="0" err="1"/>
              <a:t>i</a:t>
            </a:r>
            <a:r>
              <a:rPr lang="en-CA" sz="2200" dirty="0"/>
              <a:t> = 0; </a:t>
            </a:r>
            <a:r>
              <a:rPr lang="en-CA" sz="2200" dirty="0" err="1"/>
              <a:t>i</a:t>
            </a:r>
            <a:r>
              <a:rPr lang="en-CA" sz="2200" dirty="0"/>
              <a:t> &lt; </a:t>
            </a:r>
            <a:r>
              <a:rPr lang="en-CA" sz="2200" dirty="0" err="1"/>
              <a:t>allParas.length</a:t>
            </a:r>
            <a:r>
              <a:rPr lang="en-CA" sz="2200" dirty="0"/>
              <a:t>; </a:t>
            </a:r>
            <a:r>
              <a:rPr lang="en-CA" sz="2200" dirty="0" err="1"/>
              <a:t>i</a:t>
            </a:r>
            <a:r>
              <a:rPr lang="en-CA" sz="2200" dirty="0"/>
              <a:t>++) {</a:t>
            </a:r>
          </a:p>
          <a:p>
            <a:r>
              <a:rPr lang="en-CA" sz="2200" dirty="0"/>
              <a:t>  </a:t>
            </a:r>
            <a:r>
              <a:rPr lang="en-CA" sz="2200" dirty="0" smtClean="0"/>
              <a:t>  </a:t>
            </a:r>
            <a:r>
              <a:rPr lang="en-CA" sz="2200" dirty="0" err="1" smtClean="0"/>
              <a:t>allParas</a:t>
            </a:r>
            <a:r>
              <a:rPr lang="en-CA" sz="2200" dirty="0" smtClean="0"/>
              <a:t>[</a:t>
            </a:r>
            <a:r>
              <a:rPr lang="en-CA" sz="2200" dirty="0" err="1" smtClean="0"/>
              <a:t>i</a:t>
            </a:r>
            <a:r>
              <a:rPr lang="en-CA" sz="2200" dirty="0"/>
              <a:t>].</a:t>
            </a:r>
            <a:r>
              <a:rPr lang="en-CA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r>
              <a:rPr lang="en-CA" sz="2200" dirty="0"/>
              <a:t> = "yellow</a:t>
            </a:r>
            <a:r>
              <a:rPr lang="en-CA" sz="2200" dirty="0" smtClean="0"/>
              <a:t>";</a:t>
            </a:r>
          </a:p>
          <a:p>
            <a:r>
              <a:rPr lang="en-CA" sz="2200" dirty="0" smtClean="0"/>
              <a:t>    // </a:t>
            </a:r>
            <a:r>
              <a:rPr lang="en-CA" sz="2200" dirty="0" err="1" smtClean="0"/>
              <a:t>allParas</a:t>
            </a:r>
            <a:r>
              <a:rPr lang="en-CA" sz="2200" dirty="0" smtClean="0"/>
              <a:t>[</a:t>
            </a:r>
            <a:r>
              <a:rPr lang="en-CA" sz="2200" dirty="0" err="1" smtClean="0"/>
              <a:t>i</a:t>
            </a:r>
            <a:r>
              <a:rPr lang="en-CA" sz="2200" dirty="0" smtClean="0"/>
              <a:t>].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CA" sz="2200" dirty="0" smtClean="0"/>
              <a:t> </a:t>
            </a:r>
            <a:r>
              <a:rPr lang="en-CA" sz="2200" dirty="0"/>
              <a:t>= "color: red; font-size: 70px</a:t>
            </a:r>
            <a:r>
              <a:rPr lang="en-CA" sz="2200" dirty="0" smtClean="0"/>
              <a:t>;";</a:t>
            </a:r>
            <a:endParaRPr lang="en-CA" sz="2200" dirty="0" smtClean="0"/>
          </a:p>
          <a:p>
            <a:r>
              <a:rPr lang="en-CA" sz="2200" dirty="0" smtClean="0"/>
              <a:t>}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41190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Style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360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Style Object Properties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43581"/>
              </p:ext>
            </p:extLst>
          </p:nvPr>
        </p:nvGraphicFramePr>
        <p:xfrm>
          <a:off x="683568" y="1772820"/>
          <a:ext cx="7704856" cy="427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536"/>
                <a:gridCol w="6148320"/>
              </a:tblGrid>
              <a:tr h="299656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effectLst/>
                        </a:rPr>
                        <a:t>Property</a:t>
                      </a:r>
                    </a:p>
                  </a:txBody>
                  <a:tcPr anchor="ctr">
                    <a:solidFill>
                      <a:srgbClr val="00B0F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B0F0">
                        <a:alpha val="54000"/>
                      </a:srgbClr>
                    </a:solidFill>
                  </a:tcPr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3"/>
                        </a:rPr>
                        <a:t>backgroundColor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background-color of an element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4"/>
                        </a:rPr>
                        <a:t>border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</a:t>
                      </a:r>
                      <a:r>
                        <a:rPr lang="en-CA" sz="1300" dirty="0" err="1"/>
                        <a:t>borderWidth</a:t>
                      </a:r>
                      <a:r>
                        <a:rPr lang="en-CA" sz="1300" dirty="0"/>
                        <a:t>, </a:t>
                      </a:r>
                      <a:r>
                        <a:rPr lang="en-CA" sz="1300" dirty="0" err="1"/>
                        <a:t>borderStyle</a:t>
                      </a:r>
                      <a:r>
                        <a:rPr lang="en-CA" sz="1300" dirty="0"/>
                        <a:t>, and </a:t>
                      </a:r>
                      <a:r>
                        <a:rPr lang="en-CA" sz="1300" dirty="0" err="1"/>
                        <a:t>borderColor</a:t>
                      </a:r>
                      <a:r>
                        <a:rPr lang="en-CA" sz="1300" dirty="0"/>
                        <a:t> in one declaration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5"/>
                        </a:rPr>
                        <a:t>borderColor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color of an element's border (can have up to four values)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>
                          <a:hlinkClick r:id="rId6"/>
                        </a:rPr>
                        <a:t>color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color of the text</a:t>
                      </a:r>
                    </a:p>
                  </a:txBody>
                  <a:tcPr anchor="ctr"/>
                </a:tc>
              </a:tr>
              <a:tr h="32722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7"/>
                        </a:rPr>
                        <a:t>display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an element's display type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>
                          <a:hlinkClick r:id="rId8"/>
                        </a:rPr>
                        <a:t>fontSize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font size of the text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>
                          <a:hlinkClick r:id="rId9"/>
                        </a:rPr>
                        <a:t>fontWeight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boldness of the font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>
                          <a:hlinkClick r:id="rId10"/>
                        </a:rPr>
                        <a:t>margin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margins of an element (can have up to four values)</a:t>
                      </a:r>
                    </a:p>
                  </a:txBody>
                  <a:tcPr anchor="ctr"/>
                </a:tc>
              </a:tr>
              <a:tr h="351267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11"/>
                        </a:rPr>
                        <a:t>padding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padding of an element (can have up to four values)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12"/>
                        </a:rPr>
                        <a:t>textDecoration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decoration of a text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13"/>
                        </a:rPr>
                        <a:t>minHeight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minimum height of an element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>
                          <a:hlinkClick r:id="rId14"/>
                        </a:rPr>
                        <a:t>minWidth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minimum width of an element</a:t>
                      </a:r>
                    </a:p>
                  </a:txBody>
                  <a:tcPr anchor="ctr"/>
                </a:tc>
              </a:tr>
              <a:tr h="299656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15"/>
                        </a:rPr>
                        <a:t>visibility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whether an element should be visible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75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 style with JS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352928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CA" sz="2800" dirty="0" smtClean="0">
                <a:effectLst/>
              </a:rPr>
              <a:t>:</a:t>
            </a:r>
            <a:endParaRPr lang="en-CA" sz="2800" dirty="0">
              <a:effectLst/>
            </a:endParaRPr>
          </a:p>
          <a:p>
            <a:pPr marL="400050" lvl="2" indent="0">
              <a:buNone/>
            </a:pPr>
            <a:r>
              <a:rPr lang="en-CA" sz="1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("style", new style</a:t>
            </a:r>
            <a:r>
              <a:rPr lang="en-US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  <a:endParaRPr lang="en-US" sz="20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indent="-457200">
              <a:buFont typeface="Wingdings" panose="05000000000000000000" pitchFamily="2" charset="2"/>
              <a:buChar char="Ø"/>
            </a:pPr>
            <a:r>
              <a:rPr lang="en-CA" sz="2400" dirty="0" smtClean="0"/>
              <a:t>e.g.</a:t>
            </a:r>
          </a:p>
          <a:p>
            <a:pPr marL="800100" lvl="2" indent="0">
              <a:buNone/>
            </a:pPr>
            <a:r>
              <a:rPr lang="en-CA" sz="1800" dirty="0"/>
              <a:t> var </a:t>
            </a:r>
            <a:r>
              <a:rPr lang="en-CA" sz="1800" dirty="0" err="1"/>
              <a:t>elem</a:t>
            </a:r>
            <a:r>
              <a:rPr lang="en-CA" sz="1800" dirty="0"/>
              <a:t> = </a:t>
            </a:r>
            <a:r>
              <a:rPr lang="en-CA" sz="1800" dirty="0" err="1"/>
              <a:t>getElementById</a:t>
            </a:r>
            <a:r>
              <a:rPr lang="en-CA" sz="1800" dirty="0"/>
              <a:t>(“xy1”);</a:t>
            </a:r>
          </a:p>
          <a:p>
            <a:pPr marL="800100" lvl="2" indent="0">
              <a:buNone/>
            </a:pPr>
            <a:r>
              <a:rPr lang="en-CA" sz="1800" dirty="0" smtClean="0"/>
              <a:t> </a:t>
            </a:r>
            <a:r>
              <a:rPr lang="en-CA" sz="1800" dirty="0"/>
              <a:t>// set multiple style properties in one statement</a:t>
            </a:r>
          </a:p>
          <a:p>
            <a:pPr marL="800100" lvl="2" indent="0">
              <a:buNone/>
            </a:pPr>
            <a:r>
              <a:rPr lang="en-CA" sz="1800" dirty="0" smtClean="0"/>
              <a:t> </a:t>
            </a:r>
            <a:r>
              <a:rPr lang="en-CA" sz="1800" dirty="0" err="1"/>
              <a:t>elem.setAttribute</a:t>
            </a:r>
            <a:r>
              <a:rPr lang="en-CA" sz="1800" dirty="0"/>
              <a:t>(“style”, “width:200;background:blue;”);</a:t>
            </a:r>
            <a:endParaRPr lang="en-CA" sz="1800" dirty="0">
              <a:solidFill>
                <a:srgbClr val="0000CC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</a:t>
            </a:r>
            <a:r>
              <a:rPr lang="en-CA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  <a:endParaRPr lang="en-CA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CA" sz="1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.setAttribute</a:t>
            </a:r>
            <a:r>
              <a:rPr lang="en-US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(“class", class name); </a:t>
            </a:r>
          </a:p>
          <a:p>
            <a:pPr marL="400050" lvl="2" indent="0">
              <a:buClr>
                <a:srgbClr val="919191"/>
              </a:buClr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// or</a:t>
            </a:r>
            <a:r>
              <a:rPr lang="en-US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element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CA" sz="1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name; </a:t>
            </a:r>
            <a:endParaRPr lang="en-US" sz="1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0" indent="-45720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prstClr val="black"/>
                </a:solidFill>
              </a:rPr>
              <a:t>e.g.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var </a:t>
            </a:r>
            <a:r>
              <a:rPr lang="en-CA" sz="1800" dirty="0" err="1">
                <a:solidFill>
                  <a:prstClr val="black"/>
                </a:solidFill>
              </a:rPr>
              <a:t>elem</a:t>
            </a:r>
            <a:r>
              <a:rPr lang="en-CA" sz="1800" dirty="0">
                <a:solidFill>
                  <a:prstClr val="black"/>
                </a:solidFill>
              </a:rPr>
              <a:t> = </a:t>
            </a:r>
            <a:r>
              <a:rPr lang="en-CA" sz="1800" dirty="0" err="1">
                <a:solidFill>
                  <a:prstClr val="black"/>
                </a:solidFill>
              </a:rPr>
              <a:t>getElementById</a:t>
            </a:r>
            <a:r>
              <a:rPr lang="en-CA" sz="1800" dirty="0">
                <a:solidFill>
                  <a:prstClr val="black"/>
                </a:solidFill>
              </a:rPr>
              <a:t>(“xy1”);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 smtClean="0">
                <a:solidFill>
                  <a:prstClr val="black"/>
                </a:solidFill>
              </a:rPr>
              <a:t> </a:t>
            </a:r>
            <a:r>
              <a:rPr lang="en-CA" sz="1800" dirty="0" err="1" smtClean="0">
                <a:solidFill>
                  <a:prstClr val="black"/>
                </a:solidFill>
              </a:rPr>
              <a:t>elem.setAttribute</a:t>
            </a:r>
            <a:r>
              <a:rPr lang="en-CA" sz="1800" dirty="0" smtClean="0">
                <a:solidFill>
                  <a:prstClr val="black"/>
                </a:solidFill>
              </a:rPr>
              <a:t>(“class”, “</a:t>
            </a:r>
            <a:r>
              <a:rPr lang="en-CA" sz="1800" dirty="0" err="1" smtClean="0">
                <a:solidFill>
                  <a:prstClr val="black"/>
                </a:solidFill>
              </a:rPr>
              <a:t>myclass</a:t>
            </a:r>
            <a:r>
              <a:rPr lang="en-CA" sz="1800" dirty="0" smtClean="0">
                <a:solidFill>
                  <a:prstClr val="black"/>
                </a:solidFill>
              </a:rPr>
              <a:t>”);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</a:t>
            </a:r>
            <a:r>
              <a:rPr lang="en-CA" sz="1800" dirty="0" smtClean="0">
                <a:solidFill>
                  <a:prstClr val="black"/>
                </a:solidFill>
              </a:rPr>
              <a:t>// or:  </a:t>
            </a:r>
            <a:r>
              <a:rPr lang="en-CA" sz="1800" dirty="0" err="1" smtClean="0">
                <a:solidFill>
                  <a:prstClr val="black"/>
                </a:solidFill>
              </a:rPr>
              <a:t>elem.className</a:t>
            </a:r>
            <a:r>
              <a:rPr lang="en-CA" sz="1800" dirty="0" smtClean="0">
                <a:solidFill>
                  <a:prstClr val="black"/>
                </a:solidFill>
              </a:rPr>
              <a:t> = “</a:t>
            </a:r>
            <a:r>
              <a:rPr lang="en-CA" sz="1800" dirty="0" err="1" smtClean="0">
                <a:solidFill>
                  <a:prstClr val="black"/>
                </a:solidFill>
              </a:rPr>
              <a:t>myclass</a:t>
            </a:r>
            <a:r>
              <a:rPr lang="en-CA" sz="1800" dirty="0" smtClean="0">
                <a:solidFill>
                  <a:prstClr val="black"/>
                </a:solidFill>
              </a:rPr>
              <a:t>”;</a:t>
            </a:r>
            <a:endParaRPr lang="en-CA" sz="1800" dirty="0">
              <a:solidFill>
                <a:srgbClr val="0000CC"/>
              </a:solidFill>
            </a:endParaRPr>
          </a:p>
          <a:p>
            <a:pPr marL="5715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3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Events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31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 everything that happens in a browser may be called an event.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an event occurs when a user clicks on a link or a button in a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Every element on a web page has certain events which can trigger a JavaScript function. </a:t>
            </a:r>
          </a:p>
          <a:p>
            <a:pPr lvl="1"/>
            <a:r>
              <a:rPr lang="en-US" dirty="0" smtClean="0"/>
              <a:t>JavaScript needs a way of detecting user actions so that it knows when to react. </a:t>
            </a:r>
          </a:p>
          <a:p>
            <a:pPr lvl="1"/>
            <a:r>
              <a:rPr lang="en-US" dirty="0" smtClean="0"/>
              <a:t>It also needs to know which functions to execute.</a:t>
            </a:r>
            <a:endParaRPr lang="en-CA" dirty="0" smtClean="0"/>
          </a:p>
          <a:p>
            <a:pPr>
              <a:lnSpc>
                <a:spcPct val="80000"/>
              </a:lnSpc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Events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Events triggered by user actions.  </a:t>
            </a:r>
          </a:p>
          <a:p>
            <a:pPr lvl="1"/>
            <a:r>
              <a:rPr lang="en-CA" sz="2600" dirty="0"/>
              <a:t>e.g</a:t>
            </a:r>
            <a:r>
              <a:rPr lang="en-CA" sz="26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 smtClean="0"/>
              <a:t>When </a:t>
            </a:r>
            <a:r>
              <a:rPr lang="en-CA" sz="2200" dirty="0"/>
              <a:t>a user clicks the </a:t>
            </a:r>
            <a:r>
              <a:rPr lang="en-CA" sz="2200" dirty="0" smtClean="0"/>
              <a:t>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strokes a key </a:t>
            </a:r>
            <a:endParaRPr lang="en-CA" sz="2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the mouse moves over an </a:t>
            </a:r>
            <a:r>
              <a:rPr lang="en-CA" sz="2200" dirty="0" smtClean="0"/>
              <a:t>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input field is </a:t>
            </a:r>
            <a:r>
              <a:rPr lang="en-CA" sz="2200" dirty="0" smtClean="0"/>
              <a:t>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HTML form is </a:t>
            </a:r>
            <a:r>
              <a:rPr lang="en-CA" sz="2200" dirty="0" smtClean="0"/>
              <a:t>submitted</a:t>
            </a:r>
          </a:p>
          <a:p>
            <a:pPr lvl="1"/>
            <a:endParaRPr lang="en-CA" sz="1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Events that are not directly caused by the user. </a:t>
            </a:r>
          </a:p>
          <a:p>
            <a:pPr lvl="1"/>
            <a:r>
              <a:rPr lang="en-CA" sz="2600" dirty="0"/>
              <a:t>e.g</a:t>
            </a:r>
            <a:r>
              <a:rPr lang="en-CA" sz="26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 smtClean="0"/>
              <a:t>When </a:t>
            </a:r>
            <a:r>
              <a:rPr lang="en-CA" sz="2300" dirty="0"/>
              <a:t>a web page has finished loading</a:t>
            </a:r>
            <a:endParaRPr lang="en-CA" sz="23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 smtClean="0"/>
              <a:t>When </a:t>
            </a:r>
            <a:r>
              <a:rPr lang="en-CA" sz="2300" dirty="0"/>
              <a:t>an image </a:t>
            </a:r>
            <a:r>
              <a:rPr lang="en-CA" sz="2200" dirty="0"/>
              <a:t>has been </a:t>
            </a:r>
            <a:r>
              <a:rPr lang="en-CA" sz="2200" dirty="0" smtClean="0"/>
              <a:t>loaded</a:t>
            </a:r>
          </a:p>
          <a:p>
            <a:pPr lvl="1"/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Events category</a:t>
            </a:r>
            <a:endParaRPr lang="en-US" dirty="0" smtClean="0"/>
          </a:p>
          <a:p>
            <a:pPr lvl="1"/>
            <a:r>
              <a:rPr lang="en-US" sz="2600" dirty="0" smtClean="0"/>
              <a:t>Mouse events, keyboard events, HTML frame/object events, HTML form events, user interface events, touch events, …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Event Handlers are used to manipulate documents.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An event handler is used in order to execute a script when an event occurs.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event handler has a prefix "on" followed by the event name.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For example, the event handler for the click event is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 handlers are divided into: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event handler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interactive event handler depends on the user doing something to a document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such as moving a cursor over an object. 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Non-interactive event handler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non-interactive event hander execute automatically depending on events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such as </a:t>
            </a:r>
            <a:r>
              <a:rPr lang="en-US" dirty="0" err="1" smtClean="0"/>
              <a:t>onload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6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83244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300" dirty="0" smtClean="0"/>
              <a:t>Using event handlers to change the elements of a document by </a:t>
            </a:r>
          </a:p>
          <a:p>
            <a:pPr lvl="1"/>
            <a:r>
              <a:rPr lang="en-US" dirty="0" smtClean="0"/>
              <a:t>writing a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of code </a:t>
            </a:r>
            <a:r>
              <a:rPr lang="en-US" dirty="0" smtClean="0"/>
              <a:t>in the value of the event handler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writing </a:t>
            </a:r>
            <a:r>
              <a:rPr lang="en-US" dirty="0" smtClean="0"/>
              <a:t>a JavaS</a:t>
            </a:r>
            <a:r>
              <a:rPr lang="en-US" dirty="0" smtClean="0"/>
              <a:t>cript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dirty="0" smtClean="0"/>
              <a:t> in a &lt;script&gt; element, </a:t>
            </a:r>
            <a:r>
              <a:rPr lang="en-US" dirty="0" smtClean="0"/>
              <a:t>then calling the function from the event handler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2852936"/>
            <a:ext cx="727280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&lt;input type="button" name="</a:t>
            </a:r>
            <a:r>
              <a:rPr lang="en-US" sz="2000" dirty="0" err="1" smtClean="0"/>
              <a:t>MyButton</a:t>
            </a:r>
            <a:r>
              <a:rPr lang="en-US" sz="2000" dirty="0" smtClean="0"/>
              <a:t>" value="New Button!"  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window.open</a:t>
            </a:r>
            <a:r>
              <a:rPr lang="en-US" sz="2000" dirty="0" smtClean="0"/>
              <a:t>('mywindow.html', '</a:t>
            </a:r>
            <a:r>
              <a:rPr lang="en-US" sz="2000" dirty="0" err="1" smtClean="0"/>
              <a:t>MyWin</a:t>
            </a:r>
            <a:r>
              <a:rPr lang="en-US" sz="2000" dirty="0" smtClean="0"/>
              <a:t>')" /&gt;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941168"/>
            <a:ext cx="673717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&lt;input type='checkbox' name='</a:t>
            </a:r>
            <a:r>
              <a:rPr lang="en-US" sz="2000" dirty="0" err="1" smtClean="0"/>
              <a:t>system_type</a:t>
            </a:r>
            <a:r>
              <a:rPr lang="en-US" sz="2000" dirty="0" smtClean="0"/>
              <a:t>' value='4'  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='</a:t>
            </a:r>
            <a:r>
              <a:rPr lang="en-US" sz="2000" dirty="0" err="1" smtClean="0"/>
              <a:t>commonSense</a:t>
            </a:r>
            <a:r>
              <a:rPr lang="en-US" sz="2000" dirty="0" smtClean="0"/>
              <a:t>()'/&gt;Unix</a:t>
            </a:r>
          </a:p>
        </p:txBody>
      </p:sp>
    </p:spTree>
    <p:extLst>
      <p:ext uri="{BB962C8B-B14F-4D97-AF65-F5344CB8AC3E}">
        <p14:creationId xmlns:p14="http://schemas.microsoft.com/office/powerpoint/2010/main" val="63010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(review)</a:t>
            </a: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800" dirty="0" smtClean="0"/>
              <a:t>is an 2-way application programming interface (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 smtClean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ca 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 smtClean="0"/>
              <a:t>It </a:t>
            </a:r>
            <a:r>
              <a:rPr lang="en-CA" sz="2400" dirty="0"/>
              <a:t>provides a structured representation of the </a:t>
            </a:r>
            <a:r>
              <a:rPr lang="en-CA" sz="2400" dirty="0" smtClean="0"/>
              <a:t>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With </a:t>
            </a:r>
            <a:r>
              <a:rPr lang="en-CA" sz="2800" dirty="0"/>
              <a:t>the DOM, programmers can build documents, navigate their structure, and add, modify, or delete elements and content using JavaScript or other languages</a:t>
            </a:r>
            <a:r>
              <a:rPr lang="en-CA" sz="2800" dirty="0" smtClean="0"/>
              <a:t>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4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600" dirty="0"/>
              <a:t>To create an event handler for an HTML </a:t>
            </a:r>
            <a:r>
              <a:rPr lang="en-CA" sz="3600" dirty="0" smtClean="0"/>
              <a:t>tag:</a:t>
            </a:r>
          </a:p>
          <a:p>
            <a:pPr lvl="1"/>
            <a:r>
              <a:rPr lang="en-CA" sz="3200" dirty="0" smtClean="0"/>
              <a:t>add </a:t>
            </a:r>
            <a:r>
              <a:rPr lang="en-CA" sz="3200" dirty="0"/>
              <a:t>the event handler attribute to the </a:t>
            </a:r>
            <a:r>
              <a:rPr lang="en-CA" sz="3200" dirty="0" smtClean="0"/>
              <a:t>tag.</a:t>
            </a:r>
          </a:p>
          <a:p>
            <a:pPr lvl="1"/>
            <a:r>
              <a:rPr lang="en-CA" sz="3200" dirty="0" smtClean="0"/>
              <a:t>write </a:t>
            </a:r>
            <a:r>
              <a:rPr lang="en-CA" sz="3200" dirty="0"/>
              <a:t>the JavaScript code in quotation marks as the attribute value</a:t>
            </a:r>
            <a:r>
              <a:rPr lang="en-CA" sz="3200" dirty="0" smtClean="0"/>
              <a:t>..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3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579296" cy="474265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The general syntax </a:t>
            </a:r>
            <a:r>
              <a:rPr lang="en-CA" dirty="0" smtClean="0"/>
              <a:t>is</a:t>
            </a:r>
          </a:p>
          <a:p>
            <a:pPr marL="457200" lvl="1" indent="0">
              <a:buNone/>
            </a:pPr>
            <a:r>
              <a:rPr lang="en-CA" sz="2400" dirty="0" smtClean="0"/>
              <a:t>  &lt;</a:t>
            </a:r>
            <a:r>
              <a:rPr lang="en-CA" sz="2400" dirty="0" err="1"/>
              <a:t>htmltag</a:t>
            </a:r>
            <a:r>
              <a:rPr lang="en-CA" sz="2400" dirty="0"/>
              <a:t> id</a:t>
            </a:r>
            <a:r>
              <a:rPr lang="en-CA" sz="2400" dirty="0"/>
              <a:t>="</a:t>
            </a:r>
            <a:r>
              <a:rPr lang="en-CA" sz="2400" dirty="0" smtClean="0"/>
              <a:t>xyx01</a:t>
            </a:r>
            <a:r>
              <a:rPr lang="en-CA" sz="2400" dirty="0"/>
              <a:t>"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eventHandler</a:t>
            </a:r>
            <a:r>
              <a:rPr lang="en-CA" sz="2400" dirty="0"/>
              <a:t>="JavaScript Code</a:t>
            </a:r>
            <a:r>
              <a:rPr lang="en-CA" sz="2400" dirty="0" smtClean="0"/>
              <a:t>"&gt;</a:t>
            </a:r>
            <a:endParaRPr lang="en-CA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err="1" smtClean="0"/>
              <a:t>htmltag</a:t>
            </a:r>
            <a:r>
              <a:rPr lang="en-CA" dirty="0" smtClean="0"/>
              <a:t> - an HTML tag/element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err="1" smtClean="0"/>
              <a:t>eventHandler</a:t>
            </a:r>
            <a:r>
              <a:rPr lang="en-CA" dirty="0" smtClean="0"/>
              <a:t> </a:t>
            </a:r>
            <a:r>
              <a:rPr lang="en-CA" dirty="0" smtClean="0"/>
              <a:t>- </a:t>
            </a:r>
            <a:r>
              <a:rPr lang="en-CA" dirty="0" smtClean="0"/>
              <a:t>the name of the event handler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smtClean="0"/>
              <a:t>JavaScript Code - a set of JavaScript statements.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CA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smtClean="0"/>
              <a:t>For </a:t>
            </a:r>
            <a:r>
              <a:rPr lang="en-CA" dirty="0" smtClean="0"/>
              <a:t>good coding style, put event handler in </a:t>
            </a:r>
            <a:r>
              <a:rPr lang="en-CA" dirty="0" err="1" smtClean="0"/>
              <a:t>JavaScrip</a:t>
            </a:r>
            <a:r>
              <a:rPr lang="en-CA" dirty="0" smtClean="0"/>
              <a:t> code/file, e.g.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608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Notes:</a:t>
            </a:r>
          </a:p>
          <a:p>
            <a:pPr lvl="1"/>
            <a:r>
              <a:rPr lang="en-CA" sz="2200" dirty="0" smtClean="0"/>
              <a:t>The </a:t>
            </a:r>
            <a:r>
              <a:rPr lang="en-CA" sz="2200" dirty="0"/>
              <a:t>event handlers in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enclosed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quotation </a:t>
            </a:r>
            <a:r>
              <a:rPr lang="en-CA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</a:t>
            </a:r>
            <a:r>
              <a:rPr lang="en-CA" sz="2200" dirty="0"/>
              <a:t>.</a:t>
            </a:r>
            <a:endParaRPr lang="en-CA" sz="2200" dirty="0" smtClean="0"/>
          </a:p>
          <a:p>
            <a:pPr lvl="1"/>
            <a:r>
              <a:rPr lang="en-CA" sz="2200" dirty="0" smtClean="0"/>
              <a:t>Alternate double quotation marks with single </a:t>
            </a:r>
            <a:r>
              <a:rPr lang="en-CA" sz="2200" dirty="0"/>
              <a:t>quotation marks</a:t>
            </a:r>
            <a:r>
              <a:rPr lang="en-CA" sz="22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e.g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You can also use \' or \" to achieve the same result.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0768" y="3795137"/>
            <a:ext cx="75608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 &lt;</a:t>
            </a:r>
            <a:r>
              <a:rPr lang="en-CA" sz="2000" dirty="0"/>
              <a:t>input type="button" name="</a:t>
            </a:r>
            <a:r>
              <a:rPr lang="en-CA" sz="2000" dirty="0" err="1"/>
              <a:t>MyButton</a:t>
            </a:r>
            <a:r>
              <a:rPr lang="en-CA" sz="2000" dirty="0"/>
              <a:t>" value="New Button!" </a:t>
            </a:r>
            <a:endParaRPr lang="en-CA" sz="2000" dirty="0" smtClean="0"/>
          </a:p>
          <a:p>
            <a:r>
              <a:rPr lang="en-CA" sz="2000" dirty="0" smtClean="0"/>
              <a:t>                  </a:t>
            </a:r>
            <a:r>
              <a:rPr lang="en-CA" sz="2000" dirty="0" err="1" smtClean="0"/>
              <a:t>onclick</a:t>
            </a:r>
            <a:r>
              <a:rPr lang="en-CA" sz="2000" dirty="0"/>
              <a:t>="alert('some text')"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768" y="5085184"/>
            <a:ext cx="770485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&lt;</a:t>
            </a:r>
            <a:r>
              <a:rPr lang="en-CA" sz="2000" dirty="0"/>
              <a:t>input type="button" name="</a:t>
            </a:r>
            <a:r>
              <a:rPr lang="en-CA" sz="2000" dirty="0" err="1"/>
              <a:t>MyButton</a:t>
            </a:r>
            <a:r>
              <a:rPr lang="en-CA" sz="2000" dirty="0"/>
              <a:t>" value="New Button!" </a:t>
            </a:r>
            <a:endParaRPr lang="en-CA" sz="2000" dirty="0" smtClean="0"/>
          </a:p>
          <a:p>
            <a:r>
              <a:rPr lang="en-CA" sz="2000" dirty="0" smtClean="0"/>
              <a:t>                   </a:t>
            </a:r>
            <a:r>
              <a:rPr lang="en-CA" sz="2000" dirty="0" err="1" smtClean="0"/>
              <a:t>onclick</a:t>
            </a:r>
            <a:r>
              <a:rPr lang="en-CA" sz="2000" dirty="0"/>
              <a:t>="alert(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sz="2000" dirty="0"/>
              <a:t>some text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sz="2000" dirty="0"/>
              <a:t>)" /&gt;</a:t>
            </a:r>
          </a:p>
        </p:txBody>
      </p:sp>
    </p:spTree>
    <p:extLst>
      <p:ext uri="{BB962C8B-B14F-4D97-AF65-F5344CB8AC3E}">
        <p14:creationId xmlns:p14="http://schemas.microsoft.com/office/powerpoint/2010/main" val="2036907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9675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/>
              <a:t>HTML DOM allows you to </a:t>
            </a:r>
            <a:r>
              <a:rPr lang="en-CA" sz="2800" dirty="0" smtClean="0"/>
              <a:t>create the event object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element </a:t>
            </a:r>
            <a:r>
              <a:rPr lang="en-CA" sz="2800" dirty="0" smtClean="0"/>
              <a:t>using JavaScript </a:t>
            </a:r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coding style</a:t>
            </a:r>
            <a:r>
              <a:rPr lang="en-CA" sz="2400" dirty="0"/>
              <a:t>: </a:t>
            </a:r>
            <a:r>
              <a:rPr lang="en-CA" sz="2400" dirty="0" smtClean="0"/>
              <a:t>separation </a:t>
            </a:r>
            <a:r>
              <a:rPr lang="en-CA" sz="2400" dirty="0"/>
              <a:t>of structure and behaviour</a:t>
            </a:r>
            <a:endParaRPr lang="en-CA" sz="2400" dirty="0" smtClean="0"/>
          </a:p>
          <a:p>
            <a:pPr marL="400050" lvl="1" indent="0">
              <a:buNone/>
            </a:pPr>
            <a:endParaRPr lang="en-CA" sz="500" dirty="0" smtClean="0"/>
          </a:p>
          <a:p>
            <a:pPr marL="400050" lvl="1" indent="0">
              <a:buNone/>
            </a:pPr>
            <a:r>
              <a:rPr lang="en-CA" sz="1800" dirty="0" err="1"/>
              <a:t>window.onload</a:t>
            </a:r>
            <a:r>
              <a:rPr lang="en-CA" sz="1800" dirty="0"/>
              <a:t> = function() { // why use </a:t>
            </a:r>
            <a:r>
              <a:rPr lang="en-CA" sz="1800" dirty="0" err="1"/>
              <a:t>window.onload</a:t>
            </a:r>
            <a:r>
              <a:rPr lang="en-CA" sz="1800" dirty="0" smtClean="0"/>
              <a:t>?</a:t>
            </a:r>
          </a:p>
          <a:p>
            <a:pPr marL="400050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var </a:t>
            </a:r>
            <a:r>
              <a:rPr lang="en-CA" sz="1800" dirty="0" err="1" smtClean="0"/>
              <a:t>elem</a:t>
            </a:r>
            <a:r>
              <a:rPr lang="en-CA" sz="1800" dirty="0" smtClean="0"/>
              <a:t> = </a:t>
            </a:r>
            <a:r>
              <a:rPr lang="en-CA" sz="1800" dirty="0" err="1"/>
              <a:t>document.getElementById</a:t>
            </a:r>
            <a:r>
              <a:rPr lang="en-CA" sz="1800" dirty="0"/>
              <a:t>("</a:t>
            </a:r>
            <a:r>
              <a:rPr lang="en-CA" sz="1800" dirty="0" err="1"/>
              <a:t>myBtn</a:t>
            </a:r>
            <a:r>
              <a:rPr lang="en-CA" sz="1800" dirty="0" smtClean="0"/>
              <a:t>");</a:t>
            </a:r>
          </a:p>
          <a:p>
            <a:pPr marL="400050" lvl="1" indent="0">
              <a:buNone/>
            </a:pPr>
            <a:r>
              <a:rPr lang="en-CA" sz="1800" dirty="0" smtClean="0"/>
              <a:t>      //</a:t>
            </a:r>
            <a:r>
              <a:rPr lang="en-CA" sz="1800" dirty="0" err="1" smtClean="0"/>
              <a:t>elem.</a:t>
            </a:r>
            <a:r>
              <a:rPr lang="en-CA" sz="1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CA" sz="1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/>
              <a:t>= </a:t>
            </a:r>
            <a:r>
              <a:rPr lang="en-CA" sz="1800" dirty="0" err="1">
                <a:solidFill>
                  <a:srgbClr val="0000CC"/>
                </a:solidFill>
              </a:rPr>
              <a:t>displayDate</a:t>
            </a:r>
            <a:r>
              <a:rPr lang="en-CA" sz="1800" dirty="0" smtClean="0"/>
              <a:t>;</a:t>
            </a:r>
          </a:p>
          <a:p>
            <a:pPr marL="400050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</a:t>
            </a:r>
            <a:r>
              <a:rPr lang="en-CA" sz="1800" dirty="0" err="1" smtClean="0"/>
              <a:t>elem.</a:t>
            </a:r>
            <a:r>
              <a:rPr lang="en-CA" sz="1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sz="1800" dirty="0" smtClean="0"/>
              <a:t>( "</a:t>
            </a:r>
            <a:r>
              <a:rPr lang="en-CA" sz="1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CA" sz="1800" dirty="0" smtClean="0"/>
              <a:t>", </a:t>
            </a:r>
            <a:r>
              <a:rPr lang="en-CA" sz="1800" dirty="0" err="1" smtClean="0">
                <a:solidFill>
                  <a:srgbClr val="0000CC"/>
                </a:solidFill>
              </a:rPr>
              <a:t>displayDate</a:t>
            </a:r>
            <a:r>
              <a:rPr lang="en-CA" sz="1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smtClean="0"/>
              <a:t>);</a:t>
            </a:r>
          </a:p>
          <a:p>
            <a:pPr marL="400050" lvl="1" indent="0">
              <a:buNone/>
            </a:pPr>
            <a:r>
              <a:rPr lang="en-CA" sz="1800" dirty="0" smtClean="0"/>
              <a:t>}     </a:t>
            </a:r>
          </a:p>
          <a:p>
            <a:pPr marL="400050" lvl="1" indent="0">
              <a:buNone/>
            </a:pPr>
            <a:endParaRPr lang="en-CA" sz="1050" dirty="0"/>
          </a:p>
          <a:p>
            <a:pPr marL="400050" lvl="1" indent="0">
              <a:buNone/>
            </a:pPr>
            <a:r>
              <a:rPr lang="en-CA" sz="1800" dirty="0" smtClean="0"/>
              <a:t>function </a:t>
            </a:r>
            <a:r>
              <a:rPr lang="en-CA" sz="1800" dirty="0" err="1">
                <a:solidFill>
                  <a:srgbClr val="0000CC"/>
                </a:solidFill>
              </a:rPr>
              <a:t>displayDate</a:t>
            </a:r>
            <a:r>
              <a:rPr lang="en-CA" sz="1800" dirty="0"/>
              <a:t>() {        </a:t>
            </a:r>
            <a:r>
              <a:rPr lang="en-CA" sz="1800" dirty="0" smtClean="0"/>
              <a:t>   </a:t>
            </a:r>
          </a:p>
          <a:p>
            <a:pPr marL="400050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</a:t>
            </a:r>
            <a:r>
              <a:rPr lang="en-CA" sz="1800" dirty="0" err="1" smtClean="0"/>
              <a:t>document.getElementById</a:t>
            </a:r>
            <a:r>
              <a:rPr lang="en-CA" sz="1800" dirty="0"/>
              <a:t>("demo").</a:t>
            </a:r>
            <a:r>
              <a:rPr lang="en-CA" sz="1800" dirty="0" err="1"/>
              <a:t>innerHTML</a:t>
            </a:r>
            <a:r>
              <a:rPr lang="en-CA" sz="1800" dirty="0"/>
              <a:t> </a:t>
            </a:r>
            <a:endParaRPr lang="en-CA" sz="1800" dirty="0" smtClean="0"/>
          </a:p>
          <a:p>
            <a:pPr marL="400050" lvl="1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                        = </a:t>
            </a:r>
            <a:r>
              <a:rPr lang="en-CA" sz="1800" dirty="0"/>
              <a:t>(new Date()).</a:t>
            </a:r>
            <a:r>
              <a:rPr lang="en-CA" sz="1800" dirty="0" err="1"/>
              <a:t>toLocaleString</a:t>
            </a:r>
            <a:r>
              <a:rPr lang="en-CA" sz="1800" dirty="0"/>
              <a:t>();	 </a:t>
            </a:r>
            <a:endParaRPr lang="en-CA" sz="1800" dirty="0" smtClean="0"/>
          </a:p>
          <a:p>
            <a:pPr marL="400050" lvl="1" indent="0">
              <a:buNone/>
            </a:pPr>
            <a:r>
              <a:rPr lang="en-CA" sz="1800" dirty="0" smtClean="0"/>
              <a:t>}</a:t>
            </a:r>
            <a:endParaRPr lang="en-CA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 smtClean="0">
                <a:hlinkClick r:id="rId2"/>
              </a:rPr>
              <a:t>js-event-init.html</a:t>
            </a:r>
            <a:endParaRPr lang="en-CA" sz="2800" dirty="0" smtClean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726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occurs when the content of a field changes. </a:t>
            </a:r>
          </a:p>
          <a:p>
            <a:endParaRPr lang="en-CA" dirty="0"/>
          </a:p>
          <a:p>
            <a:pPr lvl="1"/>
            <a:r>
              <a:rPr lang="en-CA" dirty="0" smtClean="0"/>
              <a:t>Applies to :</a:t>
            </a:r>
            <a:endParaRPr lang="en-CA" dirty="0"/>
          </a:p>
          <a:p>
            <a:pPr marL="400050" lvl="1" indent="0">
              <a:buNone/>
            </a:pPr>
            <a:r>
              <a:rPr lang="en-CA" dirty="0"/>
              <a:t>        select, text, input </a:t>
            </a:r>
            <a:r>
              <a:rPr lang="en-CA" dirty="0" smtClean="0"/>
              <a:t>elements</a:t>
            </a:r>
          </a:p>
          <a:p>
            <a:pPr marL="400050" lvl="1" indent="0">
              <a:buNone/>
            </a:pPr>
            <a:endParaRPr lang="en-CA" dirty="0" smtClean="0"/>
          </a:p>
          <a:p>
            <a:pPr marL="857250" lvl="1" indent="-457200"/>
            <a:r>
              <a:rPr lang="en-CA" dirty="0"/>
              <a:t>Example: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3"/>
              </a:rPr>
              <a:t>js_onchange.html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nclick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/>
              <a:t>Occurs when the </a:t>
            </a:r>
            <a:r>
              <a:rPr lang="en-CA" dirty="0"/>
              <a:t>user has pressed and released a mouse button (or keyboard equivalent) on an </a:t>
            </a:r>
            <a:r>
              <a:rPr lang="en-CA" dirty="0" smtClean="0"/>
              <a:t>element.</a:t>
            </a:r>
          </a:p>
          <a:p>
            <a:pPr lvl="1"/>
            <a:endParaRPr lang="en-CA" dirty="0" smtClean="0"/>
          </a:p>
          <a:p>
            <a:pPr lvl="1">
              <a:lnSpc>
                <a:spcPct val="80000"/>
              </a:lnSpc>
            </a:pPr>
            <a:r>
              <a:rPr lang="en-CA" dirty="0"/>
              <a:t>Applies </a:t>
            </a:r>
            <a:r>
              <a:rPr lang="en-CA" dirty="0" smtClean="0"/>
              <a:t>to</a:t>
            </a:r>
            <a:r>
              <a:rPr lang="en-CA" altLang="en-US" b="1" dirty="0" smtClean="0"/>
              <a:t>:</a:t>
            </a:r>
            <a:endParaRPr lang="en-CA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CA" dirty="0"/>
              <a:t>button, document, checkbox, link, radio, reset, submit</a:t>
            </a: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Example</a:t>
            </a:r>
            <a:r>
              <a:rPr lang="en-CA" altLang="en-US" dirty="0" smtClean="0"/>
              <a:t>:</a:t>
            </a:r>
          </a:p>
          <a:p>
            <a:pPr marL="120015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600" dirty="0" smtClean="0">
                <a:hlinkClick r:id="rId2"/>
              </a:rPr>
              <a:t>js_onclick.html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ondblclick</a:t>
            </a:r>
          </a:p>
          <a:p>
            <a:pPr lvl="1"/>
            <a:r>
              <a:rPr lang="en-CA" dirty="0"/>
              <a:t>Occurs when </a:t>
            </a:r>
            <a:r>
              <a:rPr lang="en-CA" dirty="0" smtClean="0"/>
              <a:t>the </a:t>
            </a:r>
            <a:r>
              <a:rPr lang="en-CA" dirty="0"/>
              <a:t>user has double-clicked a mouse button on an </a:t>
            </a:r>
            <a:r>
              <a:rPr lang="en-CA" dirty="0" smtClean="0"/>
              <a:t>element.</a:t>
            </a:r>
          </a:p>
          <a:p>
            <a:pPr lvl="1"/>
            <a:endParaRPr lang="en-CA" dirty="0" smtClean="0"/>
          </a:p>
          <a:p>
            <a:pPr lvl="1"/>
            <a:r>
              <a:rPr lang="en-CA" dirty="0"/>
              <a:t>Applies to the following HTML tags:</a:t>
            </a:r>
          </a:p>
          <a:p>
            <a:pPr marL="857250" lvl="2" indent="0">
              <a:buNone/>
            </a:pPr>
            <a:r>
              <a:rPr lang="fr-FR" dirty="0" smtClean="0"/>
              <a:t>document, image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link</a:t>
            </a:r>
            <a:endParaRPr lang="fr-FR" dirty="0" smtClean="0"/>
          </a:p>
          <a:p>
            <a:pPr marL="857250" lvl="2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Example</a:t>
            </a:r>
            <a:r>
              <a:rPr lang="en-CA" dirty="0"/>
              <a:t>: 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js-ondblclick.html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9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onfocus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</a:t>
            </a:r>
            <a:r>
              <a:rPr lang="en-CA" dirty="0" smtClean="0"/>
              <a:t>user </a:t>
            </a:r>
            <a:r>
              <a:rPr lang="en-CA" dirty="0"/>
              <a:t>has given focus to an </a:t>
            </a:r>
            <a:r>
              <a:rPr lang="en-CA" dirty="0" smtClean="0"/>
              <a:t>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</a:t>
            </a:r>
            <a:r>
              <a:rPr lang="en-CA" dirty="0" smtClean="0"/>
              <a:t>to</a:t>
            </a:r>
          </a:p>
          <a:p>
            <a:pPr marL="857250" lvl="2" indent="0">
              <a:buNone/>
            </a:pPr>
            <a:r>
              <a:rPr lang="en-CA" dirty="0" smtClean="0"/>
              <a:t>button</a:t>
            </a:r>
            <a:r>
              <a:rPr lang="en-CA" dirty="0"/>
              <a:t>, checkbox, file, password, radio, reset, select, submit, text, </a:t>
            </a:r>
            <a:r>
              <a:rPr lang="en-CA" dirty="0" err="1"/>
              <a:t>textarea</a:t>
            </a:r>
            <a:r>
              <a:rPr lang="en-CA" dirty="0"/>
              <a:t>, </a:t>
            </a:r>
            <a:r>
              <a:rPr lang="en-CA" dirty="0" smtClean="0"/>
              <a:t>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 smtClean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js-onfocus.html</a:t>
            </a:r>
            <a:endParaRPr lang="en-CA" dirty="0" smtClean="0"/>
          </a:p>
          <a:p>
            <a:pPr marL="857250" lvl="2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5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6085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</a:t>
            </a:r>
            <a:r>
              <a:rPr lang="en-CA" dirty="0" smtClean="0"/>
              <a:t>a document </a:t>
            </a:r>
            <a:r>
              <a:rPr lang="en-CA" dirty="0"/>
              <a:t>or other external element has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downloading all data into the 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r>
              <a:rPr lang="en-CA" dirty="0" smtClean="0"/>
              <a:t>.</a:t>
            </a:r>
            <a:endParaRPr lang="en-CA" dirty="0"/>
          </a:p>
          <a:p>
            <a:pPr lvl="1"/>
            <a:endParaRPr lang="en-CA" sz="1700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</a:t>
            </a:r>
            <a:r>
              <a:rPr lang="en-CA" dirty="0" smtClean="0"/>
              <a:t>window</a:t>
            </a:r>
            <a:r>
              <a:rPr lang="en-CA" dirty="0"/>
              <a:t>.</a:t>
            </a:r>
          </a:p>
          <a:p>
            <a:pPr marL="857250" lvl="2" indent="0">
              <a:buNone/>
            </a:pPr>
            <a:endParaRPr lang="en-CA" sz="1600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js-onload.html</a:t>
            </a:r>
            <a:endParaRPr lang="en-CA" dirty="0" smtClean="0"/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js-onload2.html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1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4176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onmouseout</a:t>
            </a:r>
          </a:p>
          <a:p>
            <a:pPr lvl="1"/>
            <a:r>
              <a:rPr lang="en-CA" dirty="0"/>
              <a:t>Occurs when </a:t>
            </a:r>
            <a:r>
              <a:rPr lang="en-CA" dirty="0" smtClean="0"/>
              <a:t>the </a:t>
            </a:r>
            <a:r>
              <a:rPr lang="en-CA" dirty="0"/>
              <a:t>user has rolled the mouse out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js-onmouseout.html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hierarchy of </a:t>
            </a:r>
            <a:r>
              <a:rPr lang="en-CA" sz="2800" dirty="0" smtClean="0"/>
              <a:t>Document Object Model (the blue color part) 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13045"/>
            <a:ext cx="8169275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8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onmouseover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rolled the mouse on top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js-onmouseover.html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248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nresize</a:t>
            </a:r>
          </a:p>
          <a:p>
            <a:pPr lvl="1"/>
            <a:r>
              <a:rPr lang="en-CA" dirty="0"/>
              <a:t>Occurs when the user has resized a window or object.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 smtClean="0"/>
              <a:t>window</a:t>
            </a:r>
            <a:r>
              <a:rPr lang="en-CA" dirty="0"/>
              <a:t>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js-onresize.html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</a:t>
            </a:r>
            <a:r>
              <a:rPr lang="en-CA" dirty="0" err="1"/>
              <a:t>onbeforeunload</a:t>
            </a:r>
            <a:r>
              <a:rPr lang="en-CA" dirty="0"/>
              <a:t> event fires when the document is about to be unloaded.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js-onbeforeunload.html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2373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90078"/>
              </p:ext>
            </p:extLst>
          </p:nvPr>
        </p:nvGraphicFramePr>
        <p:xfrm>
          <a:off x="301625" y="1196975"/>
          <a:ext cx="85407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87"/>
                <a:gridCol w="506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2"/>
                        </a:rPr>
                        <a:t>setTimeout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given function after given delay in ms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3"/>
                        </a:rPr>
                        <a:t>setInterval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function repeatedly every 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 ms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clearTimeout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  <a:br>
                        <a:rPr lang="en-CA" dirty="0"/>
                      </a:br>
                      <a:r>
                        <a:rPr lang="en-CA" dirty="0" err="1">
                          <a:hlinkClick r:id="rId5"/>
                        </a:rPr>
                        <a:t>clearInterval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stops the given timer so it will not call its function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3" y="3779748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 smtClean="0"/>
              <a:t>The first 2 methods return </a:t>
            </a:r>
            <a:r>
              <a:rPr lang="en-CA" sz="2000" dirty="0" err="1" smtClean="0"/>
              <a:t>timerID</a:t>
            </a:r>
            <a:r>
              <a:rPr lang="en-CA" sz="2000" dirty="0" smtClean="0"/>
              <a:t> which can be used to stop the timer by using the last 2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 smtClean="0"/>
              <a:t>E.g.</a:t>
            </a:r>
          </a:p>
          <a:p>
            <a:pPr lvl="1"/>
            <a:r>
              <a:rPr lang="en-CA" sz="2000" dirty="0"/>
              <a:t>&lt;button </a:t>
            </a:r>
            <a:r>
              <a:rPr lang="en-CA" sz="2000" dirty="0" err="1"/>
              <a:t>onclick</a:t>
            </a:r>
            <a:r>
              <a:rPr lang="en-CA" sz="2000" dirty="0"/>
              <a:t>="</a:t>
            </a:r>
            <a:r>
              <a:rPr lang="en-CA" sz="2000" dirty="0" err="1"/>
              <a:t>setInterval</a:t>
            </a:r>
            <a:r>
              <a:rPr lang="en-CA" sz="2000" dirty="0"/>
              <a:t>(function(){alert('Hello')},3000</a:t>
            </a:r>
            <a:r>
              <a:rPr lang="en-CA" sz="2000" dirty="0" smtClean="0"/>
              <a:t>);"&gt;</a:t>
            </a:r>
          </a:p>
          <a:p>
            <a:pPr lvl="1"/>
            <a:r>
              <a:rPr lang="en-CA" sz="2000" dirty="0" smtClean="0"/>
              <a:t>Try </a:t>
            </a:r>
            <a:r>
              <a:rPr lang="en-CA" sz="2000" dirty="0"/>
              <a:t>it&lt;/button</a:t>
            </a:r>
            <a:r>
              <a:rPr lang="en-CA" sz="2000" dirty="0" smtClean="0"/>
              <a:t>&gt;</a:t>
            </a:r>
          </a:p>
          <a:p>
            <a:pPr lvl="1"/>
            <a:r>
              <a:rPr lang="en-CA" sz="2000" dirty="0" smtClean="0"/>
              <a:t>&lt;!-- this code alert “hello” every 3 seconds. --&gt;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2"/>
              </a:rPr>
              <a:t>MDN: Introduction to DOM</a:t>
            </a:r>
            <a:endParaRPr lang="en-CA" altLang="en-US" dirty="0" smtClean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hlinkClick r:id="rId3"/>
              </a:rPr>
              <a:t>MDN: DOM </a:t>
            </a:r>
            <a:r>
              <a:rPr lang="en-CA" dirty="0">
                <a:hlinkClick r:id="rId3"/>
              </a:rPr>
              <a:t>Examples</a:t>
            </a:r>
            <a:endParaRPr lang="en-CA" altLang="en-US" dirty="0" smtClean="0"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4"/>
              </a:rPr>
              <a:t>MDN: Creating </a:t>
            </a:r>
            <a:r>
              <a:rPr lang="en-CA" altLang="en-US" dirty="0">
                <a:hlinkClick r:id="rId4"/>
              </a:rPr>
              <a:t>New </a:t>
            </a:r>
            <a:r>
              <a:rPr lang="en-CA" altLang="en-US" dirty="0" smtClean="0">
                <a:hlinkClick r:id="rId4"/>
              </a:rPr>
              <a:t>Elements</a:t>
            </a:r>
            <a:endParaRPr lang="en-CA" altLang="en-US" dirty="0" smtClean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5"/>
              </a:rPr>
              <a:t>JavaScript Kit: DOM Reference</a:t>
            </a:r>
            <a:endParaRPr lang="en-CA" altLang="en-US" dirty="0" smtClean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6"/>
              </a:rPr>
              <a:t>W3C: </a:t>
            </a:r>
            <a:r>
              <a:rPr lang="en-CA" dirty="0">
                <a:hlinkClick r:id="rId6"/>
              </a:rPr>
              <a:t>Handling events with JavaScript</a:t>
            </a:r>
            <a:endParaRPr lang="en-CA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45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2819400" cy="3505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When a </a:t>
            </a:r>
            <a:r>
              <a:rPr lang="en-CA" sz="2400" dirty="0" smtClean="0"/>
              <a:t>HTML document is </a:t>
            </a:r>
            <a:r>
              <a:rPr lang="en-CA" sz="2400" dirty="0"/>
              <a:t>loaded, the browser creates a </a:t>
            </a:r>
            <a:r>
              <a:rPr lang="en-CA" sz="2000" b="1" dirty="0" smtClean="0"/>
              <a:t>D</a:t>
            </a:r>
            <a:r>
              <a:rPr lang="en-CA" sz="2000" dirty="0" smtClean="0"/>
              <a:t>ocument  </a:t>
            </a:r>
            <a:r>
              <a:rPr lang="en-CA" sz="2000" b="1" dirty="0" smtClean="0"/>
              <a:t>O</a:t>
            </a:r>
            <a:r>
              <a:rPr lang="en-CA" sz="2000" dirty="0" smtClean="0"/>
              <a:t>bject</a:t>
            </a:r>
            <a:r>
              <a:rPr lang="en-CA" sz="2000" dirty="0"/>
              <a:t> </a:t>
            </a:r>
            <a:r>
              <a:rPr lang="en-CA" sz="2000" b="1" dirty="0" smtClean="0"/>
              <a:t>M</a:t>
            </a:r>
            <a:r>
              <a:rPr lang="en-CA" sz="2000" dirty="0" smtClean="0"/>
              <a:t>odel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DOM represents a document as a tree.</a:t>
            </a:r>
            <a:endParaRPr lang="en-CA" sz="2400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268760"/>
            <a:ext cx="457200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&lt;html&gt;</a:t>
            </a:r>
          </a:p>
          <a:p>
            <a:r>
              <a:rPr lang="en-CA" dirty="0" smtClean="0"/>
              <a:t>&lt;</a:t>
            </a:r>
            <a:r>
              <a:rPr lang="en-CA" dirty="0"/>
              <a:t>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&lt;title&gt;This is a Document!&lt;/title&gt;</a:t>
            </a:r>
          </a:p>
          <a:p>
            <a:r>
              <a:rPr lang="en-CA" dirty="0" smtClean="0"/>
              <a:t>&lt;/</a:t>
            </a:r>
            <a:r>
              <a:rPr lang="en-CA" dirty="0"/>
              <a:t>head&gt;</a:t>
            </a:r>
          </a:p>
          <a:p>
            <a:r>
              <a:rPr lang="en-CA" dirty="0" smtClean="0"/>
              <a:t>&lt;</a:t>
            </a:r>
            <a:r>
              <a:rPr lang="en-CA" dirty="0"/>
              <a:t>body&gt;</a:t>
            </a:r>
          </a:p>
          <a:p>
            <a:r>
              <a:rPr lang="en-CA" dirty="0"/>
              <a:t>  </a:t>
            </a:r>
            <a:r>
              <a:rPr lang="en-CA" dirty="0" smtClean="0"/>
              <a:t> &lt;</a:t>
            </a:r>
            <a:r>
              <a:rPr lang="en-CA" dirty="0"/>
              <a:t>h3&gt;Welcome!&lt;/h3&gt;</a:t>
            </a:r>
          </a:p>
          <a:p>
            <a:r>
              <a:rPr lang="en-CA" dirty="0"/>
              <a:t>  </a:t>
            </a:r>
            <a:r>
              <a:rPr lang="en-CA" dirty="0" smtClean="0"/>
              <a:t> &lt;</a:t>
            </a:r>
            <a:r>
              <a:rPr lang="en-CA" dirty="0"/>
              <a:t>p&gt;This is a paragraph.&lt;/p&gt;</a:t>
            </a:r>
          </a:p>
          <a:p>
            <a:r>
              <a:rPr lang="en-CA" dirty="0"/>
              <a:t>  </a:t>
            </a:r>
            <a:r>
              <a:rPr lang="en-CA" dirty="0" smtClean="0"/>
              <a:t> &lt;</a:t>
            </a:r>
            <a:r>
              <a:rPr lang="en-CA" dirty="0"/>
              <a:t>p&gt;This is a paragraph with a </a:t>
            </a:r>
          </a:p>
          <a:p>
            <a:r>
              <a:rPr lang="en-CA" dirty="0"/>
              <a:t>    </a:t>
            </a:r>
            <a:r>
              <a:rPr lang="en-CA" dirty="0" smtClean="0"/>
              <a:t>  &lt;</a:t>
            </a:r>
            <a:r>
              <a:rPr lang="en-CA" dirty="0"/>
              <a:t>a </a:t>
            </a:r>
            <a:r>
              <a:rPr lang="en-CA" dirty="0" err="1"/>
              <a:t>href</a:t>
            </a:r>
            <a:r>
              <a:rPr lang="en-CA" dirty="0"/>
              <a:t>="index.html"&gt;link&lt;/a&gt; in it</a:t>
            </a:r>
            <a:r>
              <a:rPr lang="en-CA" dirty="0" smtClean="0"/>
              <a:t>.</a:t>
            </a:r>
          </a:p>
          <a:p>
            <a:r>
              <a:rPr lang="en-CA" dirty="0"/>
              <a:t> </a:t>
            </a:r>
            <a:r>
              <a:rPr lang="en-CA" dirty="0" smtClean="0"/>
              <a:t>  &lt;/</a:t>
            </a:r>
            <a:r>
              <a:rPr lang="en-CA" dirty="0"/>
              <a:t>p&gt;</a:t>
            </a:r>
          </a:p>
          <a:p>
            <a:r>
              <a:rPr lang="en-CA" dirty="0"/>
              <a:t>  </a:t>
            </a:r>
            <a:r>
              <a:rPr lang="en-CA" dirty="0" smtClean="0"/>
              <a:t> &lt;</a:t>
            </a:r>
            <a:r>
              <a:rPr lang="en-CA" dirty="0" err="1"/>
              <a:t>ul</a:t>
            </a:r>
            <a:r>
              <a:rPr lang="en-CA" dirty="0"/>
              <a:t>&gt;</a:t>
            </a:r>
          </a:p>
          <a:p>
            <a:r>
              <a:rPr lang="en-CA" dirty="0"/>
              <a:t>    </a:t>
            </a:r>
            <a:r>
              <a:rPr lang="en-CA" dirty="0" smtClean="0"/>
              <a:t>  &lt;</a:t>
            </a:r>
            <a:r>
              <a:rPr lang="en-CA" dirty="0"/>
              <a:t>li&gt;first item&lt;/li&gt;</a:t>
            </a:r>
          </a:p>
          <a:p>
            <a:r>
              <a:rPr lang="en-CA" dirty="0"/>
              <a:t>    </a:t>
            </a:r>
            <a:r>
              <a:rPr lang="en-CA" dirty="0" smtClean="0"/>
              <a:t>  &lt;</a:t>
            </a:r>
            <a:r>
              <a:rPr lang="en-CA" dirty="0"/>
              <a:t>li&gt;second item/li&gt;</a:t>
            </a:r>
          </a:p>
          <a:p>
            <a:r>
              <a:rPr lang="en-CA" dirty="0"/>
              <a:t> </a:t>
            </a:r>
            <a:r>
              <a:rPr lang="en-CA" dirty="0" smtClean="0"/>
              <a:t>     &lt;</a:t>
            </a:r>
            <a:r>
              <a:rPr lang="en-CA" dirty="0"/>
              <a:t>li&gt;third item/li&gt;</a:t>
            </a:r>
          </a:p>
          <a:p>
            <a:r>
              <a:rPr lang="en-CA" dirty="0"/>
              <a:t>  </a:t>
            </a:r>
            <a:r>
              <a:rPr lang="en-CA" dirty="0" smtClean="0"/>
              <a:t> &lt;/</a:t>
            </a:r>
            <a:r>
              <a:rPr lang="en-CA" dirty="0" err="1"/>
              <a:t>ul</a:t>
            </a:r>
            <a:r>
              <a:rPr lang="en-CA" dirty="0"/>
              <a:t>&gt;</a:t>
            </a:r>
          </a:p>
          <a:p>
            <a:r>
              <a:rPr lang="en-CA" dirty="0" smtClean="0"/>
              <a:t>&lt;/</a:t>
            </a:r>
            <a:r>
              <a:rPr lang="en-CA" dirty="0"/>
              <a:t>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623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15121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300" dirty="0" smtClean="0"/>
              <a:t>The HTML </a:t>
            </a:r>
            <a:r>
              <a:rPr lang="en-CA" sz="2300" dirty="0"/>
              <a:t>elements of </a:t>
            </a:r>
            <a:r>
              <a:rPr lang="en-CA" sz="2300" dirty="0" smtClean="0"/>
              <a:t>the </a:t>
            </a:r>
            <a:r>
              <a:rPr lang="en-CA" sz="2300" dirty="0"/>
              <a:t>page are </a:t>
            </a:r>
            <a:r>
              <a:rPr lang="en-CA" sz="2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into a tree-like structure</a:t>
            </a:r>
            <a:r>
              <a:rPr lang="en-CA" sz="2300" dirty="0"/>
              <a:t> of </a:t>
            </a:r>
            <a:r>
              <a:rPr lang="en-CA" sz="2300" dirty="0" smtClean="0"/>
              <a:t>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300" dirty="0">
                <a:effectLst/>
              </a:rPr>
              <a:t>The tree is made up of </a:t>
            </a:r>
            <a:r>
              <a:rPr lang="en-CA" sz="2300" dirty="0" smtClean="0">
                <a:effectLst/>
              </a:rPr>
              <a:t>nodes with parent-child relationships.   A parent element </a:t>
            </a:r>
            <a:r>
              <a:rPr lang="en-CA" sz="2300" dirty="0">
                <a:effectLst/>
              </a:rPr>
              <a:t>can have one or many children </a:t>
            </a:r>
            <a:r>
              <a:rPr lang="en-CA" sz="2300" dirty="0" smtClean="0">
                <a:effectLst/>
              </a:rPr>
              <a:t>element(s).</a:t>
            </a:r>
            <a:endParaRPr lang="en-CA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7" y="2867314"/>
            <a:ext cx="5562991" cy="30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949280"/>
            <a:ext cx="241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3"/>
              </a:rPr>
              <a:t>dom-tree.html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15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document is a structure of </a:t>
            </a:r>
            <a:r>
              <a:rPr lang="en-CA" sz="2800" dirty="0" smtClean="0"/>
              <a:t>nodes (node objects). 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</a:t>
            </a:r>
            <a:r>
              <a:rPr lang="en-CA" sz="2800" dirty="0" smtClean="0"/>
              <a:t>verything </a:t>
            </a:r>
            <a:r>
              <a:rPr lang="en-CA" sz="2800" dirty="0"/>
              <a:t>in an </a:t>
            </a:r>
            <a:r>
              <a:rPr lang="en-CA" sz="2800" dirty="0" smtClean="0"/>
              <a:t>HTML DOM is </a:t>
            </a:r>
            <a:r>
              <a:rPr lang="en-CA" sz="2800" dirty="0"/>
              <a:t>a </a:t>
            </a:r>
            <a:r>
              <a:rPr lang="en-CA" sz="2800" dirty="0" smtClean="0"/>
              <a:t>node.</a:t>
            </a:r>
          </a:p>
          <a:p>
            <a:pPr lvl="1"/>
            <a:r>
              <a:rPr lang="en-CA" sz="2400" dirty="0" smtClean="0"/>
              <a:t>The document (html element) is a document node.</a:t>
            </a:r>
          </a:p>
          <a:p>
            <a:pPr lvl="1"/>
            <a:r>
              <a:rPr lang="en-CA" sz="2400" dirty="0" smtClean="0"/>
              <a:t>Each element  is a node,</a:t>
            </a:r>
            <a:endParaRPr lang="en-CA" sz="2400" dirty="0" smtClean="0"/>
          </a:p>
          <a:p>
            <a:pPr lvl="1"/>
            <a:r>
              <a:rPr lang="en-CA" sz="2400" dirty="0" smtClean="0"/>
              <a:t>All attributes </a:t>
            </a:r>
            <a:r>
              <a:rPr lang="en-CA" sz="2400" dirty="0" smtClean="0"/>
              <a:t>and text </a:t>
            </a:r>
            <a:r>
              <a:rPr lang="en-CA" sz="2400" dirty="0" smtClean="0"/>
              <a:t>inside/of </a:t>
            </a:r>
            <a:r>
              <a:rPr lang="en-CA" sz="2400" dirty="0" smtClean="0"/>
              <a:t>elements are nodes,</a:t>
            </a:r>
          </a:p>
          <a:p>
            <a:pPr lvl="1"/>
            <a:r>
              <a:rPr lang="en-CA" sz="2400" dirty="0" smtClean="0"/>
              <a:t>DOCTYPE, comments, whitespaces are also nodes.</a:t>
            </a:r>
          </a:p>
          <a:p>
            <a:pPr lvl="1"/>
            <a:endParaRPr lang="en-CA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All these DOM objects inherit form node object, providing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API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CA" sz="2800" dirty="0" smtClean="0"/>
              <a:t>properties </a:t>
            </a:r>
            <a:r>
              <a:rPr lang="en-CA" sz="2800" dirty="0" smtClean="0"/>
              <a:t>and </a:t>
            </a:r>
            <a:r>
              <a:rPr lang="en-CA" sz="2800" dirty="0" smtClean="0"/>
              <a:t>methods</a:t>
            </a:r>
            <a:endParaRPr lang="en-CA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DOM document object</a:t>
            </a:r>
          </a:p>
          <a:p>
            <a:pPr lvl="1"/>
            <a:r>
              <a:rPr lang="en-CA" sz="2400" dirty="0"/>
              <a:t>DOM Element objects</a:t>
            </a:r>
          </a:p>
          <a:p>
            <a:pPr lvl="1"/>
            <a:r>
              <a:rPr lang="en-CA" sz="2400" dirty="0"/>
              <a:t>DOM Attribute objects</a:t>
            </a:r>
          </a:p>
          <a:p>
            <a:pPr lvl="1"/>
            <a:r>
              <a:rPr lang="en-CA" sz="2400" dirty="0"/>
              <a:t>DOM Event object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nodes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 </a:t>
            </a:r>
            <a:r>
              <a:rPr lang="en-CA" sz="2800" dirty="0"/>
              <a:t>(HTML tag) </a:t>
            </a:r>
          </a:p>
          <a:p>
            <a:pPr lvl="1"/>
            <a:r>
              <a:rPr lang="en-CA" sz="2400" dirty="0" smtClean="0"/>
              <a:t>For each HTML element, there is a node object.</a:t>
            </a:r>
          </a:p>
          <a:p>
            <a:pPr lvl="1"/>
            <a:r>
              <a:rPr lang="en-CA" sz="2400" dirty="0" smtClean="0"/>
              <a:t>It can </a:t>
            </a:r>
            <a:r>
              <a:rPr lang="en-CA" sz="2400" dirty="0"/>
              <a:t>have children and/or </a:t>
            </a:r>
            <a:r>
              <a:rPr lang="en-CA" sz="2400" dirty="0" smtClean="0"/>
              <a:t>attributes</a:t>
            </a:r>
          </a:p>
          <a:p>
            <a:pPr lvl="1"/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nodes </a:t>
            </a:r>
            <a:r>
              <a:rPr lang="en-CA" sz="2800" dirty="0"/>
              <a:t>(text in a block element)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nodes </a:t>
            </a:r>
            <a:r>
              <a:rPr lang="en-CA" sz="2800" dirty="0"/>
              <a:t>(attribute/value pair) </a:t>
            </a:r>
          </a:p>
          <a:p>
            <a:pPr lvl="1"/>
            <a:r>
              <a:rPr lang="en-CA" sz="2400" dirty="0"/>
              <a:t>text/attributes are children in an element node</a:t>
            </a:r>
          </a:p>
          <a:p>
            <a:pPr lvl="1"/>
            <a:r>
              <a:rPr lang="en-CA" sz="2400" dirty="0"/>
              <a:t>cannot have children or attributes</a:t>
            </a:r>
          </a:p>
          <a:p>
            <a:pPr lvl="1"/>
            <a:r>
              <a:rPr lang="en-CA" sz="2400" dirty="0"/>
              <a:t>not usually shown when drawing the DOM 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 -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1" y="1331313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HTML</a:t>
            </a:r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DOM </a:t>
            </a:r>
            <a:r>
              <a:rPr lang="en-CA" sz="2800" dirty="0" smtClean="0"/>
              <a:t>nodes</a:t>
            </a:r>
            <a:endParaRPr lang="en-CA" sz="2800" dirty="0" smtClean="0"/>
          </a:p>
          <a:p>
            <a:pPr marL="0" indent="0">
              <a:buNone/>
            </a:pPr>
            <a:r>
              <a:rPr lang="en-CA" sz="2400" dirty="0" smtClean="0"/>
              <a:t>      element nodes</a:t>
            </a:r>
          </a:p>
          <a:p>
            <a:pPr marL="0" indent="0">
              <a:buNone/>
            </a:pPr>
            <a:r>
              <a:rPr lang="en-CA" sz="2400" b="1" dirty="0"/>
              <a:t> </a:t>
            </a:r>
            <a:r>
              <a:rPr lang="en-CA" sz="2400" b="1" dirty="0" smtClean="0"/>
              <a:t>     </a:t>
            </a:r>
            <a:r>
              <a:rPr lang="en-CA" sz="2400" dirty="0" smtClean="0"/>
              <a:t>text </a:t>
            </a:r>
            <a:r>
              <a:rPr lang="en-CA" sz="2400" dirty="0"/>
              <a:t>nodes 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      </a:t>
            </a:r>
            <a:r>
              <a:rPr lang="en-CA" sz="2400" dirty="0" smtClean="0"/>
              <a:t>attribute nodes</a:t>
            </a:r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Note: </a:t>
            </a:r>
            <a:r>
              <a:rPr lang="en-CA" sz="2400" dirty="0" smtClean="0"/>
              <a:t>A DOM tree does </a:t>
            </a:r>
            <a:endParaRPr lang="en-CA" sz="2800" dirty="0" smtClean="0"/>
          </a:p>
          <a:p>
            <a:pPr marL="400050" lvl="1" indent="0">
              <a:buNone/>
            </a:pPr>
            <a:r>
              <a:rPr lang="en-CA" sz="2400" dirty="0" smtClean="0"/>
              <a:t>not end at element nodes!   </a:t>
            </a:r>
            <a:r>
              <a:rPr lang="en-CA" sz="2400" dirty="0" smtClean="0"/>
              <a:t>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009" y="1882523"/>
            <a:ext cx="80170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&lt;</a:t>
            </a:r>
            <a:r>
              <a:rPr lang="en-CA" dirty="0"/>
              <a:t>p&gt;This is a paragraph with a </a:t>
            </a:r>
            <a:r>
              <a:rPr lang="en-CA" dirty="0" smtClean="0">
                <a:solidFill>
                  <a:srgbClr val="0000CC"/>
                </a:solidFill>
              </a:rPr>
              <a:t>&lt;</a:t>
            </a:r>
            <a:r>
              <a:rPr lang="en-CA" dirty="0">
                <a:solidFill>
                  <a:srgbClr val="0000CC"/>
                </a:solidFill>
              </a:rPr>
              <a:t>a </a:t>
            </a:r>
            <a:r>
              <a:rPr lang="en-CA" dirty="0" err="1">
                <a:solidFill>
                  <a:srgbClr val="0000CC"/>
                </a:solidFill>
              </a:rPr>
              <a:t>href</a:t>
            </a:r>
            <a:r>
              <a:rPr lang="en-CA" dirty="0">
                <a:solidFill>
                  <a:srgbClr val="0000CC"/>
                </a:solidFill>
              </a:rPr>
              <a:t>="index.html"&gt;link&lt;/a</a:t>
            </a:r>
            <a:r>
              <a:rPr lang="en-CA" dirty="0" smtClean="0">
                <a:solidFill>
                  <a:srgbClr val="0000CC"/>
                </a:solidFill>
              </a:rPr>
              <a:t>&gt; </a:t>
            </a:r>
            <a:r>
              <a:rPr lang="en-CA" dirty="0" smtClean="0"/>
              <a:t>in </a:t>
            </a:r>
            <a:r>
              <a:rPr lang="en-CA" dirty="0"/>
              <a:t>it.&lt;/p&gt;</a:t>
            </a:r>
          </a:p>
        </p:txBody>
      </p:sp>
      <p:pic>
        <p:nvPicPr>
          <p:cNvPr id="7" name="Picture 2" descr="C:\Users\Wei\Dropbox\INT222-2014Win-Dropbox\Lectures\MyLecture1\DOM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26" y="2359360"/>
            <a:ext cx="3938858" cy="29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2996952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430471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846798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17973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2480</Words>
  <Application>Microsoft Office PowerPoint</Application>
  <PresentationFormat>On-screen Show (4:3)</PresentationFormat>
  <Paragraphs>528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Compass</vt:lpstr>
      <vt:lpstr>INT222 - Internet Fundamentals</vt:lpstr>
      <vt:lpstr>Agenda</vt:lpstr>
      <vt:lpstr>The Document Object Model (review)</vt:lpstr>
      <vt:lpstr>The Document Object Model (DOM)</vt:lpstr>
      <vt:lpstr>The DOM tree</vt:lpstr>
      <vt:lpstr>The DOM tree</vt:lpstr>
      <vt:lpstr>HTML DOM Nodes</vt:lpstr>
      <vt:lpstr>Types of DOM nodes</vt:lpstr>
      <vt:lpstr>Types of DOM nodes - example</vt:lpstr>
      <vt:lpstr>Traversing the DOM tree</vt:lpstr>
      <vt:lpstr>DOM tree traversal example</vt:lpstr>
      <vt:lpstr>The HTML DOM Element Object</vt:lpstr>
      <vt:lpstr>Example</vt:lpstr>
      <vt:lpstr>Modifying DOM with JavaScript</vt:lpstr>
      <vt:lpstr>Creating New Nodes </vt:lpstr>
      <vt:lpstr>Modifying the DOM tree</vt:lpstr>
      <vt:lpstr>Modifying element / node attributes</vt:lpstr>
      <vt:lpstr>DOM versus innerHTML</vt:lpstr>
      <vt:lpstr>Example - Using the DOM Table Interface</vt:lpstr>
      <vt:lpstr>Modifying DOM with JavaScript</vt:lpstr>
      <vt:lpstr>Changing HTML style with JS</vt:lpstr>
      <vt:lpstr>HTML DOM Style Object</vt:lpstr>
      <vt:lpstr>Changing HTML style with JS</vt:lpstr>
      <vt:lpstr>HTML DOM Events</vt:lpstr>
      <vt:lpstr>Events</vt:lpstr>
      <vt:lpstr>Common Events</vt:lpstr>
      <vt:lpstr>Event Handlers</vt:lpstr>
      <vt:lpstr>Event Handlers</vt:lpstr>
      <vt:lpstr>Event Handler Examples</vt:lpstr>
      <vt:lpstr>Creating Event Handler</vt:lpstr>
      <vt:lpstr>Creating Event Handler</vt:lpstr>
      <vt:lpstr>Creating Event Handler</vt:lpstr>
      <vt:lpstr>Using the HTML DOM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HTML onbeforeunload Event</vt:lpstr>
      <vt:lpstr>Timer Events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196</cp:revision>
  <cp:lastPrinted>2001-07-23T19:37:02Z</cp:lastPrinted>
  <dcterms:created xsi:type="dcterms:W3CDTF">2001-03-26T00:24:34Z</dcterms:created>
  <dcterms:modified xsi:type="dcterms:W3CDTF">2015-07-16T02:57:25Z</dcterms:modified>
</cp:coreProperties>
</file>