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52"/>
  </p:notesMasterIdLst>
  <p:handoutMasterIdLst>
    <p:handoutMasterId r:id="rId53"/>
  </p:handoutMasterIdLst>
  <p:sldIdLst>
    <p:sldId id="266" r:id="rId2"/>
    <p:sldId id="271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2" r:id="rId25"/>
    <p:sldId id="303" r:id="rId26"/>
    <p:sldId id="330" r:id="rId27"/>
    <p:sldId id="304" r:id="rId28"/>
    <p:sldId id="300" r:id="rId29"/>
    <p:sldId id="301" r:id="rId30"/>
    <p:sldId id="311" r:id="rId31"/>
    <p:sldId id="312" r:id="rId32"/>
    <p:sldId id="313" r:id="rId33"/>
    <p:sldId id="314" r:id="rId34"/>
    <p:sldId id="315" r:id="rId35"/>
    <p:sldId id="331" r:id="rId36"/>
    <p:sldId id="332" r:id="rId37"/>
    <p:sldId id="334" r:id="rId38"/>
    <p:sldId id="335" r:id="rId39"/>
    <p:sldId id="319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10" r:id="rId50"/>
    <p:sldId id="277" r:id="rId51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566" y="-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wei.song/int222/ajax/ajaxjson.html" TargetMode="External"/><Relationship Id="rId2" Type="http://schemas.openxmlformats.org/officeDocument/2006/relationships/hyperlink" Target="https://zenit.senecac.on.ca/~wei.song/int222/json/firstnation.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nit.senecac.on.ca/~wei.song/int222/ajax/ajaxjson2.html" TargetMode="External"/><Relationship Id="rId4" Type="http://schemas.openxmlformats.org/officeDocument/2006/relationships/hyperlink" Target="https://zenit.senecac.on.ca/~wei.song/int222/json/nationArray.js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zenit.senecac.on.ca/~wei.song/int222/json/student.j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indow/open#Position_and_size_feature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BOM/js-window-open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BOM/js-window-moveByTo.html" TargetMode="External"/><Relationship Id="rId2" Type="http://schemas.openxmlformats.org/officeDocument/2006/relationships/hyperlink" Target="https://scs.senecac.on.ca/~wei.song/int222/code/BOM/js-window-focu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scs.senecac.on.ca/~wei.song/int222/code/BOM/js-navigator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BOM/js-history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BOM/js-location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JSON" TargetMode="External"/><Relationship Id="rId2" Type="http://schemas.openxmlformats.org/officeDocument/2006/relationships/hyperlink" Target="https://developer.mozilla.org/en-US/docs/AJAX/Getting_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rowser_Object_Mode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webhp?complete=1&amp;hl=en" TargetMode="External"/><Relationship Id="rId2" Type="http://schemas.openxmlformats.org/officeDocument/2006/relationships/hyperlink" Target="http://maps.google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Fundamentals</a:t>
            </a:r>
            <a:endParaRPr lang="en-CA" altLang="en-US" sz="40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12: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AJAX and BOM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requests to the server without reloading the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Receive and work with data from the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is a web browser technology independent of web server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user can continue to use the application while the client program requests information from the server in the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Intuitive and natural user interaction. No clicking required only Mouse movement is a sufficient event trigger.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Data-driven as opposed to page-driven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2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the most important part of AJAX</a:t>
            </a:r>
            <a:r>
              <a:rPr lang="en-US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JavaScript object </a:t>
            </a:r>
          </a:p>
          <a:p>
            <a:pPr lvl="1"/>
            <a:r>
              <a:rPr lang="en-US" dirty="0"/>
              <a:t>Designed by MS and adopted by Mozilla, Apple,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provides an easy way to retrieve data from a URL without having to do a full page refresh.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Creation:</a:t>
            </a:r>
          </a:p>
          <a:p>
            <a:pPr lvl="1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myRequest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1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getResponseHeader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open()	// Initializes a request.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overrideMimeType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send()</a:t>
            </a:r>
            <a:r>
              <a:rPr lang="en-US" b="1" dirty="0"/>
              <a:t>	// </a:t>
            </a:r>
            <a:r>
              <a:rPr lang="en-US" dirty="0"/>
              <a:t>Sends the request.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…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0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properties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Onreadystatechange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readyState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responseText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responseType</a:t>
            </a:r>
            <a:r>
              <a:rPr lang="en-US" dirty="0"/>
              <a:t>  </a:t>
            </a:r>
            <a:r>
              <a:rPr lang="en-US" sz="2000" dirty="0"/>
              <a:t>// set to change the response type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responseXML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4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Step 1 – makes an HTTP request object</a:t>
            </a:r>
            <a:endParaRPr lang="en-US" dirty="0"/>
          </a:p>
          <a:p>
            <a:pPr lvl="1">
              <a:buNone/>
            </a:pPr>
            <a:r>
              <a:rPr lang="en-US" dirty="0"/>
              <a:t>// creating a cross-browser instance</a:t>
            </a:r>
          </a:p>
          <a:p>
            <a:pPr lvl="1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httpRequest</a:t>
            </a:r>
            <a:r>
              <a:rPr lang="en-US" dirty="0"/>
              <a:t>; </a:t>
            </a:r>
          </a:p>
          <a:p>
            <a:pPr lvl="1">
              <a:buNone/>
            </a:pPr>
            <a:r>
              <a:rPr lang="en-US" dirty="0"/>
              <a:t>if (</a:t>
            </a:r>
            <a:r>
              <a:rPr lang="en-US" dirty="0" err="1"/>
              <a:t>window.XMLHttpRequest</a:t>
            </a:r>
            <a:r>
              <a:rPr lang="en-US" dirty="0"/>
              <a:t>) { // Mozilla, Safari, ...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httpRequest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 </a:t>
            </a:r>
          </a:p>
          <a:p>
            <a:pPr lvl="1">
              <a:buNone/>
            </a:pPr>
            <a:r>
              <a:rPr lang="en-US" dirty="0"/>
              <a:t>} else if (</a:t>
            </a:r>
            <a:r>
              <a:rPr lang="en-US" dirty="0" err="1"/>
              <a:t>window.ActiveXObject</a:t>
            </a:r>
            <a:r>
              <a:rPr lang="en-US" dirty="0"/>
              <a:t>) { // IE 8 and older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httpRequest</a:t>
            </a:r>
            <a:r>
              <a:rPr lang="en-US" dirty="0"/>
              <a:t> = new </a:t>
            </a:r>
            <a:r>
              <a:rPr lang="en-US" dirty="0" err="1"/>
              <a:t>ActiveXObject</a:t>
            </a:r>
            <a:r>
              <a:rPr lang="en-US" dirty="0"/>
              <a:t>("</a:t>
            </a:r>
            <a:r>
              <a:rPr lang="en-US" dirty="0" err="1"/>
              <a:t>Microsoft.XMLHTTP</a:t>
            </a:r>
            <a:r>
              <a:rPr lang="en-US" dirty="0"/>
              <a:t>"); </a:t>
            </a:r>
          </a:p>
          <a:p>
            <a:pPr lvl="1">
              <a:buNone/>
            </a:pPr>
            <a:r>
              <a:rPr lang="en-US" dirty="0"/>
              <a:t>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0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Step 2 – register a request listener</a:t>
            </a:r>
          </a:p>
          <a:p>
            <a:pPr lvl="1">
              <a:buNone/>
            </a:pPr>
            <a:r>
              <a:rPr lang="en-US" sz="2400" dirty="0" err="1"/>
              <a:t>httpRequest.onreadystatechange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reqListener</a:t>
            </a:r>
            <a:r>
              <a:rPr lang="en-US" sz="2400" dirty="0"/>
              <a:t>;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function 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reqListener</a:t>
            </a:r>
            <a:r>
              <a:rPr lang="en-US" sz="2400" dirty="0"/>
              <a:t> () { </a:t>
            </a:r>
          </a:p>
          <a:p>
            <a:pPr lvl="1">
              <a:buNone/>
            </a:pPr>
            <a:r>
              <a:rPr lang="en-US" sz="2400" dirty="0"/>
              <a:t>	 // process the server response </a:t>
            </a:r>
          </a:p>
          <a:p>
            <a:pPr lvl="1">
              <a:buNone/>
            </a:pPr>
            <a:r>
              <a:rPr lang="en-US" sz="2400" dirty="0"/>
              <a:t>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Or:</a:t>
            </a:r>
          </a:p>
          <a:p>
            <a:pPr lvl="1">
              <a:buNone/>
            </a:pPr>
            <a:r>
              <a:rPr lang="en-US" sz="2400" dirty="0" err="1"/>
              <a:t>httpRequest.onreadystatechange</a:t>
            </a:r>
            <a:r>
              <a:rPr lang="en-US" sz="2400" dirty="0"/>
              <a:t> = function(){ </a:t>
            </a:r>
          </a:p>
          <a:p>
            <a:pPr lvl="1">
              <a:buNone/>
            </a:pPr>
            <a:r>
              <a:rPr lang="en-US" sz="2400" dirty="0"/>
              <a:t>	// process the server response </a:t>
            </a:r>
          </a:p>
          <a:p>
            <a:pPr lvl="1">
              <a:buNone/>
            </a:pPr>
            <a:r>
              <a:rPr lang="en-US" sz="2400" dirty="0"/>
              <a:t>};</a:t>
            </a:r>
            <a:endParaRPr lang="en-US" sz="2400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9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3 - make the request</a:t>
            </a:r>
          </a:p>
          <a:p>
            <a:pPr lvl="1">
              <a:buNone/>
            </a:pPr>
            <a:r>
              <a:rPr lang="en-CA" dirty="0" smtClean="0"/>
              <a:t>// Specifies </a:t>
            </a:r>
            <a:r>
              <a:rPr lang="en-CA" dirty="0"/>
              <a:t>the type of request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httpRequest.open</a:t>
            </a:r>
            <a:r>
              <a:rPr lang="en-US" dirty="0"/>
              <a:t>('GET', 'http://www.example.org/some.file', true);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// </a:t>
            </a:r>
            <a:r>
              <a:rPr lang="en-CA" dirty="0"/>
              <a:t>Sends the request off to the server.</a:t>
            </a:r>
            <a:endParaRPr lang="en-US" dirty="0"/>
          </a:p>
          <a:p>
            <a:pPr lvl="1">
              <a:buNone/>
            </a:pPr>
            <a:r>
              <a:rPr lang="en-US" dirty="0" err="1" smtClean="0"/>
              <a:t>httpRequest.send</a:t>
            </a:r>
            <a:r>
              <a:rPr lang="en-US" dirty="0" smtClean="0"/>
              <a:t>(null</a:t>
            </a:r>
            <a:r>
              <a:rPr lang="en-US" dirty="0"/>
              <a:t>);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8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of open() and send()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500" dirty="0"/>
              <a:t>Parameters</a:t>
            </a:r>
            <a:r>
              <a:rPr lang="en-US" dirty="0"/>
              <a:t> of the </a:t>
            </a:r>
            <a:r>
              <a:rPr lang="en-US" dirty="0" smtClean="0"/>
              <a:t>open(</a:t>
            </a:r>
            <a:r>
              <a:rPr lang="en-CA" i="1" dirty="0"/>
              <a:t>method</a:t>
            </a:r>
            <a:r>
              <a:rPr lang="en-CA" i="1" dirty="0" smtClean="0"/>
              <a:t>, </a:t>
            </a:r>
            <a:r>
              <a:rPr lang="en-CA" i="1" dirty="0" err="1" smtClean="0"/>
              <a:t>url</a:t>
            </a:r>
            <a:r>
              <a:rPr lang="en-CA" i="1" dirty="0" smtClean="0"/>
              <a:t>, </a:t>
            </a:r>
            <a:r>
              <a:rPr lang="en-CA" i="1" dirty="0" err="1" smtClean="0"/>
              <a:t>async</a:t>
            </a:r>
            <a:r>
              <a:rPr lang="en-US" dirty="0" smtClean="0"/>
              <a:t>) </a:t>
            </a:r>
            <a:r>
              <a:rPr lang="en-US" dirty="0"/>
              <a:t>method: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para: HTTP request method - GET, POST, …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para: the URL of the page this requesting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pare: sets whether the request is asynchronous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Parameters of the </a:t>
            </a:r>
            <a:r>
              <a:rPr lang="en-US" dirty="0" smtClean="0"/>
              <a:t>send(</a:t>
            </a:r>
            <a:r>
              <a:rPr lang="en-CA" i="1" dirty="0"/>
              <a:t>string</a:t>
            </a:r>
            <a:r>
              <a:rPr lang="en-US" dirty="0" smtClean="0"/>
              <a:t>) </a:t>
            </a:r>
            <a:r>
              <a:rPr lang="en-US" dirty="0"/>
              <a:t>method:</a:t>
            </a:r>
          </a:p>
          <a:p>
            <a:pPr lvl="1"/>
            <a:r>
              <a:rPr lang="en-CA" dirty="0" smtClean="0"/>
              <a:t>The</a:t>
            </a:r>
            <a:r>
              <a:rPr lang="en-CA" i="1" dirty="0" smtClean="0"/>
              <a:t> “string” </a:t>
            </a:r>
            <a:r>
              <a:rPr lang="en-CA" dirty="0" smtClean="0"/>
              <a:t>para: </a:t>
            </a:r>
            <a:r>
              <a:rPr lang="en-CA" dirty="0"/>
              <a:t>Only used for POST </a:t>
            </a:r>
            <a:r>
              <a:rPr lang="en-CA" dirty="0" smtClean="0"/>
              <a:t>requests.</a:t>
            </a:r>
          </a:p>
          <a:p>
            <a:pPr lvl="2"/>
            <a:r>
              <a:rPr lang="en-US" dirty="0" smtClean="0"/>
              <a:t>any </a:t>
            </a:r>
            <a:r>
              <a:rPr lang="en-US" dirty="0"/>
              <a:t>data you want to send to the server if </a:t>
            </a:r>
            <a:r>
              <a:rPr lang="en-US" dirty="0" smtClean="0"/>
              <a:t>using POST method. </a:t>
            </a:r>
            <a:r>
              <a:rPr lang="en-US" dirty="0"/>
              <a:t>This can be as a query string, like:</a:t>
            </a:r>
          </a:p>
          <a:p>
            <a:pPr lvl="1">
              <a:buNone/>
            </a:pPr>
            <a:r>
              <a:rPr lang="en-US" sz="1600" dirty="0"/>
              <a:t>	name=</a:t>
            </a:r>
            <a:r>
              <a:rPr lang="en-US" sz="1600" dirty="0" err="1"/>
              <a:t>value&amp;anothername</a:t>
            </a:r>
            <a:r>
              <a:rPr lang="en-US" sz="1600" dirty="0"/>
              <a:t>="+</a:t>
            </a:r>
            <a:r>
              <a:rPr lang="en-US" sz="1600" dirty="0" err="1"/>
              <a:t>encodeURIComponent</a:t>
            </a:r>
            <a:r>
              <a:rPr lang="en-US" sz="1600" dirty="0"/>
              <a:t>(</a:t>
            </a:r>
            <a:r>
              <a:rPr lang="en-US" sz="1600" dirty="0" err="1"/>
              <a:t>myVar</a:t>
            </a:r>
            <a:r>
              <a:rPr lang="en-US" sz="1600" dirty="0"/>
              <a:t>)+"&amp;so=on"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7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4 – handling the server response</a:t>
            </a:r>
          </a:p>
          <a:p>
            <a:pPr lvl="1">
              <a:buNone/>
            </a:pPr>
            <a:r>
              <a:rPr lang="en-US" sz="2400" dirty="0"/>
              <a:t>    // check for the state of response</a:t>
            </a:r>
          </a:p>
          <a:p>
            <a:pPr lvl="1">
              <a:buNone/>
            </a:pPr>
            <a:r>
              <a:rPr lang="en-US" sz="2400" dirty="0"/>
              <a:t>	if (</a:t>
            </a:r>
            <a:r>
              <a:rPr lang="en-US" sz="2400" dirty="0" err="1"/>
              <a:t>httpRequest.readyState</a:t>
            </a:r>
            <a:r>
              <a:rPr lang="en-US" sz="2400" dirty="0"/>
              <a:t> === 4) { </a:t>
            </a:r>
          </a:p>
          <a:p>
            <a:pPr lvl="1">
              <a:buNone/>
            </a:pPr>
            <a:r>
              <a:rPr lang="en-US" sz="2400" dirty="0"/>
              <a:t>		// everything is good, the response is received </a:t>
            </a:r>
          </a:p>
          <a:p>
            <a:pPr lvl="1">
              <a:buNone/>
            </a:pPr>
            <a:r>
              <a:rPr lang="en-US" sz="2400" dirty="0"/>
              <a:t>	} else { </a:t>
            </a:r>
          </a:p>
          <a:p>
            <a:pPr lvl="1">
              <a:buNone/>
            </a:pPr>
            <a:r>
              <a:rPr lang="en-US" sz="2400" dirty="0"/>
              <a:t>		// still not ready 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readyState</a:t>
            </a:r>
            <a:r>
              <a:rPr lang="en-US" sz="2400" dirty="0"/>
              <a:t> values:</a:t>
            </a:r>
          </a:p>
          <a:p>
            <a:pPr lvl="2"/>
            <a:r>
              <a:rPr lang="en-US" sz="1800" dirty="0"/>
              <a:t>0 (uninitialized</a:t>
            </a:r>
            <a:r>
              <a:rPr lang="en-US" sz="1800" dirty="0" smtClean="0"/>
              <a:t>), 1 </a:t>
            </a:r>
            <a:r>
              <a:rPr lang="en-US" sz="1800" dirty="0"/>
              <a:t>(loading</a:t>
            </a:r>
            <a:r>
              <a:rPr lang="en-US" sz="1800" dirty="0" smtClean="0"/>
              <a:t>), 2 </a:t>
            </a:r>
            <a:r>
              <a:rPr lang="en-US" sz="1800" dirty="0"/>
              <a:t>(loaded</a:t>
            </a:r>
            <a:r>
              <a:rPr lang="en-US" sz="1800" dirty="0" smtClean="0"/>
              <a:t>), 3 </a:t>
            </a:r>
            <a:r>
              <a:rPr lang="en-US" sz="1800" dirty="0"/>
              <a:t>(interactive</a:t>
            </a:r>
            <a:r>
              <a:rPr lang="en-US" sz="1800" dirty="0" smtClean="0"/>
              <a:t>), 4 </a:t>
            </a:r>
            <a:r>
              <a:rPr lang="en-US" sz="1800" dirty="0"/>
              <a:t>(complete)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6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4 – handling the server response (</a:t>
            </a:r>
            <a:r>
              <a:rPr lang="en-US" b="1" dirty="0" err="1"/>
              <a:t>cont</a:t>
            </a:r>
            <a:r>
              <a:rPr lang="en-US" b="1" dirty="0"/>
              <a:t>’)</a:t>
            </a:r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dirty="0"/>
              <a:t>// check is the response code of the HTTP server response</a:t>
            </a:r>
          </a:p>
          <a:p>
            <a:pPr>
              <a:buNone/>
            </a:pPr>
            <a:r>
              <a:rPr lang="en-US" sz="3600" dirty="0"/>
              <a:t>	if (</a:t>
            </a:r>
            <a:r>
              <a:rPr lang="en-US" sz="3600" dirty="0" err="1"/>
              <a:t>httpRequest.status</a:t>
            </a:r>
            <a:r>
              <a:rPr lang="en-US" sz="3600" dirty="0"/>
              <a:t> === 200) { </a:t>
            </a:r>
          </a:p>
          <a:p>
            <a:pPr>
              <a:buNone/>
            </a:pPr>
            <a:r>
              <a:rPr lang="en-US" sz="3600" dirty="0"/>
              <a:t>		// perfect! </a:t>
            </a:r>
          </a:p>
          <a:p>
            <a:pPr>
              <a:buNone/>
            </a:pPr>
            <a:r>
              <a:rPr lang="en-US" sz="3600" dirty="0"/>
              <a:t>	} else { </a:t>
            </a:r>
          </a:p>
          <a:p>
            <a:pPr>
              <a:buNone/>
            </a:pPr>
            <a:r>
              <a:rPr lang="en-US" dirty="0"/>
              <a:t>		// there was a problem with the request, </a:t>
            </a:r>
          </a:p>
          <a:p>
            <a:pPr>
              <a:buNone/>
            </a:pPr>
            <a:r>
              <a:rPr lang="en-US" dirty="0"/>
              <a:t>		// for example the response may contain a 404 (Not Found) </a:t>
            </a:r>
          </a:p>
          <a:p>
            <a:pPr>
              <a:buNone/>
            </a:pPr>
            <a:r>
              <a:rPr lang="en-US" dirty="0"/>
              <a:t>		// or 500 (Internal Server Error) response code </a:t>
            </a:r>
          </a:p>
          <a:p>
            <a:pPr>
              <a:buNone/>
            </a:pPr>
            <a:r>
              <a:rPr lang="en-US" sz="3600" dirty="0"/>
              <a:t>	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/>
              <a:t>AJAX</a:t>
            </a:r>
          </a:p>
          <a:p>
            <a:pPr lvl="1" eaLnBrk="1" hangingPunct="1">
              <a:defRPr/>
            </a:pPr>
            <a:r>
              <a:rPr lang="en-CA" altLang="en-US" dirty="0" smtClean="0"/>
              <a:t>Simulating </a:t>
            </a:r>
            <a:r>
              <a:rPr lang="en-CA" altLang="en-US" dirty="0"/>
              <a:t>a call to a Web service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CA" altLang="en-US" dirty="0"/>
              <a:t>JSON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/>
              <a:t>Browser </a:t>
            </a:r>
            <a:r>
              <a:rPr lang="en-CA" altLang="en-US" dirty="0"/>
              <a:t>Object Model</a:t>
            </a: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 the button to start</a:t>
            </a:r>
          </a:p>
          <a:p>
            <a:pPr marL="400050" lvl="1" indent="0">
              <a:buNone/>
            </a:pPr>
            <a:r>
              <a:rPr lang="en-CA" sz="2400" dirty="0" smtClean="0"/>
              <a:t>&lt;</a:t>
            </a:r>
            <a:r>
              <a:rPr lang="en-CA" sz="2400" dirty="0"/>
              <a:t>button type</a:t>
            </a:r>
            <a:r>
              <a:rPr lang="en-CA" sz="2400" dirty="0" smtClean="0"/>
              <a:t>=“button</a:t>
            </a:r>
            <a:r>
              <a:rPr lang="en-CA" sz="2400" dirty="0"/>
              <a:t>" </a:t>
            </a:r>
            <a:r>
              <a:rPr lang="en-CA" sz="2400" dirty="0" err="1"/>
              <a:t>onclick</a:t>
            </a:r>
            <a:r>
              <a:rPr lang="en-CA" sz="2400" dirty="0"/>
              <a:t>="</a:t>
            </a:r>
            <a:r>
              <a:rPr lang="en-CA" sz="2400" dirty="0" err="1"/>
              <a:t>makeRequest</a:t>
            </a:r>
            <a:r>
              <a:rPr lang="en-CA" sz="2400" dirty="0" smtClean="0"/>
              <a:t>();"&gt; </a:t>
            </a:r>
          </a:p>
          <a:p>
            <a:pPr marL="400050" lvl="1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Make </a:t>
            </a:r>
            <a:r>
              <a:rPr lang="en-CA" sz="2400" dirty="0"/>
              <a:t>a request&lt;/button&gt;</a:t>
            </a:r>
            <a:endParaRPr lang="en-US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8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the XML response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Suppose server response is in XML format:</a:t>
            </a:r>
          </a:p>
          <a:p>
            <a:pPr lvl="2">
              <a:buNone/>
            </a:pPr>
            <a:r>
              <a:rPr lang="en-US" dirty="0" smtClean="0"/>
              <a:t>&lt;?xml version="1.0" ?&gt; </a:t>
            </a:r>
          </a:p>
          <a:p>
            <a:pPr lvl="2">
              <a:buNone/>
            </a:pPr>
            <a:r>
              <a:rPr lang="en-US" dirty="0" smtClean="0"/>
              <a:t>&lt;root&gt; </a:t>
            </a:r>
          </a:p>
          <a:p>
            <a:pPr lvl="3">
              <a:buNone/>
            </a:pPr>
            <a:r>
              <a:rPr lang="en-US" dirty="0" smtClean="0"/>
              <a:t>I'm a test. </a:t>
            </a:r>
          </a:p>
          <a:p>
            <a:pPr lvl="2">
              <a:buNone/>
            </a:pPr>
            <a:r>
              <a:rPr lang="en-US" dirty="0" smtClean="0"/>
              <a:t>&lt;/root&gt;</a:t>
            </a:r>
            <a:endParaRPr lang="en-US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Parsing XML data </a:t>
            </a:r>
          </a:p>
          <a:p>
            <a:pPr lvl="1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xmldoc</a:t>
            </a:r>
            <a:r>
              <a:rPr lang="en-US" sz="2000" dirty="0"/>
              <a:t> = </a:t>
            </a:r>
            <a:r>
              <a:rPr lang="en-US" sz="2000" dirty="0" err="1"/>
              <a:t>httpRequest.</a:t>
            </a:r>
            <a:r>
              <a:rPr lang="en-US" sz="2000" dirty="0" err="1">
                <a:solidFill>
                  <a:srgbClr val="9900CC"/>
                </a:solidFill>
              </a:rPr>
              <a:t>responseXML</a:t>
            </a:r>
            <a:r>
              <a:rPr lang="en-US" sz="2000" dirty="0"/>
              <a:t>;</a:t>
            </a:r>
          </a:p>
          <a:p>
            <a:pPr lvl="1">
              <a:buNone/>
            </a:pPr>
            <a:r>
              <a:rPr lang="en-US" sz="2000" dirty="0"/>
              <a:t>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root_node</a:t>
            </a:r>
            <a:r>
              <a:rPr lang="en-US" sz="2000" dirty="0"/>
              <a:t> = </a:t>
            </a:r>
            <a:r>
              <a:rPr lang="en-US" sz="2000" dirty="0" err="1"/>
              <a:t>xmldoc.getElementsByTagName</a:t>
            </a:r>
            <a:r>
              <a:rPr lang="en-US" sz="2000" dirty="0"/>
              <a:t>('root').item(0); </a:t>
            </a:r>
          </a:p>
          <a:p>
            <a:pPr lvl="1">
              <a:buNone/>
            </a:pPr>
            <a:r>
              <a:rPr lang="en-US" sz="2000" dirty="0"/>
              <a:t>alert(</a:t>
            </a:r>
            <a:r>
              <a:rPr lang="en-US" sz="2000" dirty="0" err="1"/>
              <a:t>root_node.firstChild.data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5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the JSON response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Suppose server response is in JSON format:</a:t>
            </a:r>
          </a:p>
          <a:p>
            <a:pPr lvl="1">
              <a:buNone/>
            </a:pPr>
            <a:r>
              <a:rPr lang="en-US" sz="2400" dirty="0" smtClean="0"/>
              <a:t>{"name</a:t>
            </a:r>
            <a:r>
              <a:rPr lang="en-US" sz="2400" dirty="0" smtClean="0"/>
              <a:t>": </a:t>
            </a:r>
            <a:r>
              <a:rPr lang="en-US" sz="2400" dirty="0"/>
              <a:t>"</a:t>
            </a:r>
            <a:r>
              <a:rPr lang="en-US" sz="2400" dirty="0" smtClean="0"/>
              <a:t>Kevin</a:t>
            </a:r>
            <a:r>
              <a:rPr lang="en-US" sz="2400" dirty="0"/>
              <a:t>"</a:t>
            </a:r>
            <a:r>
              <a:rPr lang="en-US" sz="2400" dirty="0" smtClean="0"/>
              <a:t>, </a:t>
            </a:r>
            <a:r>
              <a:rPr lang="en-US" sz="2400" dirty="0" smtClean="0"/>
              <a:t>"age</a:t>
            </a:r>
            <a:r>
              <a:rPr lang="en-US" sz="2400" dirty="0" smtClean="0"/>
              <a:t>": 22 </a:t>
            </a:r>
            <a:r>
              <a:rPr lang="en-US" sz="2400" dirty="0" smtClean="0"/>
              <a:t>}</a:t>
            </a:r>
          </a:p>
          <a:p>
            <a:pPr lvl="1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Parsing JSON data:</a:t>
            </a:r>
          </a:p>
          <a:p>
            <a:pPr lvl="1">
              <a:buNone/>
            </a:pPr>
            <a:r>
              <a:rPr lang="en-US" sz="2400" dirty="0" smtClean="0"/>
              <a:t>//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function </a:t>
            </a:r>
            <a:r>
              <a:rPr lang="en-US" sz="2400" dirty="0" err="1" smtClean="0"/>
              <a:t>JSON.parse</a:t>
            </a:r>
            <a:r>
              <a:rPr lang="en-US" sz="2400" dirty="0" smtClean="0"/>
              <a:t> to parse JSON data</a:t>
            </a:r>
          </a:p>
          <a:p>
            <a:pPr lvl="1">
              <a:buNone/>
            </a:pPr>
            <a:r>
              <a:rPr lang="en-US" sz="2400" dirty="0"/>
              <a:t>var </a:t>
            </a:r>
            <a:r>
              <a:rPr lang="en-US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jsonObj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http_request.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responseText</a:t>
            </a:r>
            <a:r>
              <a:rPr lang="en-US" sz="2400" dirty="0" smtClean="0"/>
              <a:t>;</a:t>
            </a:r>
            <a:endParaRPr lang="en-US" sz="2400" dirty="0"/>
          </a:p>
          <a:p>
            <a:pPr lvl="1">
              <a:buNone/>
            </a:pPr>
            <a:r>
              <a:rPr lang="en-US" sz="2400" dirty="0" smtClean="0"/>
              <a:t>var </a:t>
            </a:r>
            <a:r>
              <a:rPr lang="en-US" sz="24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/>
              <a:t>= </a:t>
            </a:r>
            <a:r>
              <a:rPr lang="en-US" sz="2400" dirty="0" err="1"/>
              <a:t>JSON.parse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jsonObj</a:t>
            </a:r>
            <a:r>
              <a:rPr lang="en-US" sz="2400" dirty="0"/>
              <a:t>);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var </a:t>
            </a:r>
            <a:r>
              <a:rPr lang="en-US" sz="2400" dirty="0" smtClean="0"/>
              <a:t>n</a:t>
            </a:r>
            <a:r>
              <a:rPr lang="en-US" sz="2400" dirty="0"/>
              <a:t>ame = 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400" dirty="0" smtClean="0"/>
              <a:t>.name;</a:t>
            </a:r>
          </a:p>
          <a:p>
            <a:pPr lvl="1">
              <a:buNone/>
            </a:pPr>
            <a:r>
              <a:rPr lang="en-US" sz="2400" dirty="0"/>
              <a:t>var </a:t>
            </a:r>
            <a:r>
              <a:rPr lang="en-US" sz="2400" dirty="0" smtClean="0"/>
              <a:t>age </a:t>
            </a:r>
            <a:r>
              <a:rPr lang="en-US" sz="2400" dirty="0"/>
              <a:t>= </a:t>
            </a:r>
            <a:r>
              <a:rPr lang="en-US" sz="24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400" dirty="0" err="1" smtClean="0"/>
              <a:t>.age</a:t>
            </a:r>
            <a:r>
              <a:rPr lang="en-US" sz="2400" dirty="0" smtClean="0"/>
              <a:t>;</a:t>
            </a: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7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80594"/>
            <a:ext cx="8540750" cy="481858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stands for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 Notation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specified </a:t>
            </a:r>
            <a:r>
              <a:rPr lang="en-US" dirty="0"/>
              <a:t>by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Douglas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Crockford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lightweight text based data-interchange format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"self-describing" and easy to </a:t>
            </a:r>
            <a:r>
              <a:rPr lang="en-US" dirty="0" smtClean="0"/>
              <a:t>understand</a:t>
            </a:r>
          </a:p>
          <a:p>
            <a:pPr lvl="1"/>
            <a:r>
              <a:rPr lang="en-US" dirty="0"/>
              <a:t>smaller than XML, and faster and easier to parse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parsers and JSON libraries exists for many different programming languages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</a:t>
            </a:r>
            <a:r>
              <a:rPr lang="en-US" dirty="0"/>
              <a:t>, C++, Java, Python, Perl, PHP etc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JSON </a:t>
            </a:r>
            <a:r>
              <a:rPr lang="en-US" dirty="0"/>
              <a:t>filename extension is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Internet Media type is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application/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js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60648"/>
            <a:ext cx="720080" cy="7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71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JSON is built on two structures: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CA" sz="2400" dirty="0"/>
              <a:t>: a collection of name/value pairs</a:t>
            </a:r>
            <a:r>
              <a:rPr lang="en-CA" sz="2400" dirty="0" smtClean="0"/>
              <a:t>.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{ "</a:t>
            </a:r>
            <a:r>
              <a:rPr lang="en-CA" sz="1600" dirty="0" err="1">
                <a:latin typeface="Lucida Console" pitchFamily="49" charset="0"/>
              </a:rPr>
              <a:t>firstName</a:t>
            </a:r>
            <a:r>
              <a:rPr lang="en-CA" sz="1600" dirty="0">
                <a:latin typeface="Lucida Console" pitchFamily="49" charset="0"/>
              </a:rPr>
              <a:t>": "John", </a:t>
            </a:r>
            <a:endParaRPr lang="en-CA" sz="1600" dirty="0" smtClean="0">
              <a:latin typeface="Lucida Console" pitchFamily="49" charset="0"/>
            </a:endParaRP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</a:t>
            </a:r>
            <a:r>
              <a:rPr lang="en-CA" sz="1600" dirty="0" smtClean="0">
                <a:latin typeface="Lucida Console" pitchFamily="49" charset="0"/>
              </a:rPr>
              <a:t> "</a:t>
            </a:r>
            <a:r>
              <a:rPr lang="en-CA" sz="1600" dirty="0" err="1">
                <a:latin typeface="Lucida Console" pitchFamily="49" charset="0"/>
              </a:rPr>
              <a:t>lastName</a:t>
            </a:r>
            <a:r>
              <a:rPr lang="en-CA" sz="1600" dirty="0">
                <a:latin typeface="Lucida Console" pitchFamily="49" charset="0"/>
              </a:rPr>
              <a:t>": "Smith", "age": 25, </a:t>
            </a:r>
            <a:endParaRPr lang="en-CA" sz="1600" dirty="0" smtClean="0">
              <a:latin typeface="Lucida Console" pitchFamily="49" charset="0"/>
            </a:endParaRP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</a:t>
            </a:r>
            <a:r>
              <a:rPr lang="en-CA" sz="1600" dirty="0" smtClean="0">
                <a:latin typeface="Lucida Console" pitchFamily="49" charset="0"/>
              </a:rPr>
              <a:t> "</a:t>
            </a:r>
            <a:r>
              <a:rPr lang="en-CA" sz="1600" dirty="0">
                <a:latin typeface="Lucida Console" pitchFamily="49" charset="0"/>
              </a:rPr>
              <a:t>address": { "</a:t>
            </a:r>
            <a:r>
              <a:rPr lang="en-CA" sz="1600" dirty="0" smtClean="0">
                <a:latin typeface="Lucida Console" pitchFamily="49" charset="0"/>
              </a:rPr>
              <a:t>street": </a:t>
            </a:r>
            <a:r>
              <a:rPr lang="en-CA" sz="1600" dirty="0">
                <a:latin typeface="Lucida Console" pitchFamily="49" charset="0"/>
              </a:rPr>
              <a:t>"21 2nd Street", </a:t>
            </a:r>
            <a:endParaRPr lang="en-CA" sz="1600" dirty="0" smtClean="0">
              <a:latin typeface="Lucida Console" pitchFamily="49" charset="0"/>
            </a:endParaRP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</a:t>
            </a:r>
            <a:r>
              <a:rPr lang="en-CA" sz="1600" dirty="0" smtClean="0">
                <a:latin typeface="Lucida Console" pitchFamily="49" charset="0"/>
              </a:rPr>
              <a:t>              "</a:t>
            </a:r>
            <a:r>
              <a:rPr lang="en-CA" sz="1600" dirty="0">
                <a:latin typeface="Lucida Console" pitchFamily="49" charset="0"/>
              </a:rPr>
              <a:t>city": "</a:t>
            </a:r>
            <a:r>
              <a:rPr lang="en-CA" sz="1600" dirty="0" smtClean="0">
                <a:latin typeface="Lucida Console" pitchFamily="49" charset="0"/>
              </a:rPr>
              <a:t>North </a:t>
            </a:r>
            <a:r>
              <a:rPr lang="en-CA" sz="1600" dirty="0">
                <a:latin typeface="Lucida Console" pitchFamily="49" charset="0"/>
              </a:rPr>
              <a:t>York", </a:t>
            </a:r>
            <a:endParaRPr lang="en-CA" sz="1600" dirty="0" smtClean="0">
              <a:latin typeface="Lucida Console" pitchFamily="49" charset="0"/>
            </a:endParaRP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</a:t>
            </a:r>
            <a:r>
              <a:rPr lang="en-CA" sz="1600" dirty="0" smtClean="0">
                <a:latin typeface="Lucida Console" pitchFamily="49" charset="0"/>
              </a:rPr>
              <a:t>              “province": “ON",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</a:t>
            </a:r>
            <a:r>
              <a:rPr lang="en-CA" sz="1600" dirty="0" smtClean="0">
                <a:latin typeface="Lucida Console" pitchFamily="49" charset="0"/>
              </a:rPr>
              <a:t>              "</a:t>
            </a:r>
            <a:r>
              <a:rPr lang="en-CA" sz="1600" dirty="0" err="1">
                <a:latin typeface="Lucida Console" pitchFamily="49" charset="0"/>
              </a:rPr>
              <a:t>postalCode</a:t>
            </a:r>
            <a:r>
              <a:rPr lang="en-CA" sz="1600" dirty="0">
                <a:latin typeface="Lucida Console" pitchFamily="49" charset="0"/>
              </a:rPr>
              <a:t>": </a:t>
            </a:r>
            <a:r>
              <a:rPr lang="en-CA" sz="1600" dirty="0" smtClean="0">
                <a:latin typeface="Lucida Console" pitchFamily="49" charset="0"/>
              </a:rPr>
              <a:t>“M2M6T6" } </a:t>
            </a:r>
          </a:p>
          <a:p>
            <a:pPr marL="857250" lvl="2" indent="0">
              <a:buNone/>
            </a:pPr>
            <a:r>
              <a:rPr lang="en-CA" sz="1600" dirty="0" smtClean="0">
                <a:latin typeface="Lucida Console" pitchFamily="49" charset="0"/>
              </a:rPr>
              <a:t>} </a:t>
            </a:r>
            <a:endParaRPr lang="en-CA" sz="1600" dirty="0">
              <a:latin typeface="Lucida Console" pitchFamily="49" charset="0"/>
            </a:endParaRPr>
          </a:p>
          <a:p>
            <a:pPr lvl="1"/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CA" sz="2400" dirty="0"/>
              <a:t>: an ordered list of values. </a:t>
            </a:r>
          </a:p>
          <a:p>
            <a:pPr lvl="2">
              <a:buNone/>
            </a:pPr>
            <a:r>
              <a:rPr lang="en-US" sz="1600" dirty="0" smtClean="0">
                <a:latin typeface="Lucida Console" pitchFamily="49" charset="0"/>
              </a:rPr>
              <a:t>[ 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{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name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Kevin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age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US" sz="1600" dirty="0">
                <a:latin typeface="Lucida Console" pitchFamily="49" charset="0"/>
              </a:rPr>
              <a:t>22,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gender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m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},</a:t>
            </a:r>
            <a:endParaRPr lang="en-US" sz="1600" dirty="0" smtClean="0">
              <a:latin typeface="Lucida Console" pitchFamily="49" charset="0"/>
            </a:endParaRP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{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name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Kate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age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US" sz="1600" dirty="0">
                <a:latin typeface="Lucida Console" pitchFamily="49" charset="0"/>
              </a:rPr>
              <a:t>22,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gender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f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},</a:t>
            </a:r>
            <a:endParaRPr lang="en-US" sz="1600" dirty="0" smtClean="0">
              <a:latin typeface="Lucida Console" pitchFamily="49" charset="0"/>
            </a:endParaRP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{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name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Steven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age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US" sz="1600" dirty="0">
                <a:latin typeface="Lucida Console" pitchFamily="49" charset="0"/>
              </a:rPr>
              <a:t>25,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gender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m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},</a:t>
            </a:r>
            <a:endParaRPr lang="en-US" sz="1600" dirty="0" smtClean="0">
              <a:latin typeface="Lucida Console" pitchFamily="49" charset="0"/>
            </a:endParaRP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{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name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Bill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age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US" sz="1600" dirty="0">
                <a:latin typeface="Lucida Console" pitchFamily="49" charset="0"/>
              </a:rPr>
              <a:t>22,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gender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m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} </a:t>
            </a:r>
            <a:endParaRPr lang="en-US" sz="1600" dirty="0" smtClean="0">
              <a:latin typeface="Lucida Console" pitchFamily="49" charset="0"/>
            </a:endParaRPr>
          </a:p>
          <a:p>
            <a:pPr lvl="2">
              <a:buNone/>
            </a:pPr>
            <a:r>
              <a:rPr lang="en-US" sz="1600" dirty="0" smtClean="0">
                <a:latin typeface="Lucida Console" pitchFamily="49" charset="0"/>
              </a:rPr>
              <a:t>]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8772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Objects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JavaScript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JSON and JavaScript use the same syntax to describe data objects</a:t>
            </a:r>
            <a:r>
              <a:rPr lang="en-CA" sz="2800" dirty="0" smtClean="0"/>
              <a:t>, including Arrays</a:t>
            </a:r>
            <a:r>
              <a:rPr lang="en-CA" sz="2800" dirty="0" smtClean="0"/>
              <a:t>.</a:t>
            </a:r>
          </a:p>
          <a:p>
            <a:pPr marL="45720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But </a:t>
            </a:r>
            <a:r>
              <a:rPr lang="en-CA" sz="2800" dirty="0"/>
              <a:t>JSON </a:t>
            </a:r>
            <a:r>
              <a:rPr lang="en-CA" sz="2800" dirty="0" smtClean="0"/>
              <a:t>objects are text-based </a:t>
            </a:r>
            <a:r>
              <a:rPr lang="en-CA" sz="2800" dirty="0" smtClean="0"/>
              <a:t>or </a:t>
            </a:r>
            <a:r>
              <a:rPr lang="en-CA" sz="2800" dirty="0" smtClean="0">
                <a:latin typeface="Lucida Console" pitchFamily="49" charset="0"/>
              </a:rPr>
              <a:t>"</a:t>
            </a:r>
            <a:r>
              <a:rPr lang="en-CA" sz="2800" dirty="0" err="1" smtClean="0"/>
              <a:t>string</a:t>
            </a:r>
            <a:r>
              <a:rPr lang="en-CA" sz="2800" dirty="0" err="1" smtClean="0">
                <a:latin typeface="Lucida Console" pitchFamily="49" charset="0"/>
              </a:rPr>
              <a:t>"</a:t>
            </a:r>
            <a:r>
              <a:rPr lang="en-CA" sz="2800" dirty="0" err="1" smtClean="0"/>
              <a:t>s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properties of JSON objects have to be </a:t>
            </a:r>
            <a:r>
              <a:rPr lang="en-CA" sz="2800" dirty="0" err="1" smtClean="0"/>
              <a:t>qouted</a:t>
            </a:r>
            <a:r>
              <a:rPr lang="en-CA" sz="2800" dirty="0" smtClean="0"/>
              <a:t>.</a:t>
            </a:r>
          </a:p>
          <a:p>
            <a:pPr marL="400050" lvl="1" indent="0">
              <a:buNone/>
            </a:pPr>
            <a:r>
              <a:rPr lang="en-CA" sz="2400" dirty="0" smtClean="0"/>
              <a:t> e.g.</a:t>
            </a:r>
          </a:p>
          <a:p>
            <a:pPr marL="400050" lvl="2" indent="0">
              <a:buNone/>
            </a:pPr>
            <a:r>
              <a:rPr lang="en-US" sz="2000" dirty="0" smtClean="0"/>
              <a:t>         {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 smtClean="0"/>
              <a:t>name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: "Kevin",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 smtClean="0"/>
              <a:t>age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: 22 }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31001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Objects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JavaScript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Conversion </a:t>
            </a:r>
            <a:r>
              <a:rPr lang="en-CA" sz="2800" dirty="0"/>
              <a:t>between JSON and JavaScript </a:t>
            </a:r>
            <a:r>
              <a:rPr lang="en-CA" sz="2800" dirty="0" smtClean="0"/>
              <a:t>objects – using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built-in object: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CA" sz="2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 smtClean="0"/>
              <a:t>Serializing </a:t>
            </a:r>
            <a:r>
              <a:rPr lang="en-CA" sz="2400" dirty="0"/>
              <a:t>JavaScript </a:t>
            </a:r>
            <a:r>
              <a:rPr lang="en-CA" sz="2400" dirty="0" smtClean="0"/>
              <a:t>object </a:t>
            </a:r>
            <a:r>
              <a:rPr lang="en-CA" sz="2000" dirty="0" smtClean="0"/>
              <a:t>(converting JavaScript object to JSON object ) </a:t>
            </a:r>
            <a:r>
              <a:rPr lang="en-CA" sz="2000" dirty="0" smtClean="0"/>
              <a:t>:</a:t>
            </a:r>
          </a:p>
          <a:p>
            <a:pPr lvl="1"/>
            <a:endParaRPr lang="en-CA" sz="1000" dirty="0"/>
          </a:p>
          <a:p>
            <a:pPr marL="857250" lvl="2" indent="0">
              <a:buNone/>
            </a:pPr>
            <a:r>
              <a:rPr lang="en-CA" sz="2000" dirty="0"/>
              <a:t> var </a:t>
            </a:r>
            <a:r>
              <a:rPr lang="en-CA" sz="2000" dirty="0" err="1" smtClean="0"/>
              <a:t>jsObject</a:t>
            </a:r>
            <a:r>
              <a:rPr lang="en-CA" sz="2000" dirty="0" smtClean="0"/>
              <a:t> </a:t>
            </a:r>
            <a:r>
              <a:rPr lang="en-CA" sz="2000" dirty="0"/>
              <a:t>= { "language" : "Java", "course" : "JAC444" };</a:t>
            </a:r>
          </a:p>
          <a:p>
            <a:pPr marL="857250" lvl="2" indent="0">
              <a:buNone/>
            </a:pPr>
            <a:r>
              <a:rPr lang="en-CA" sz="2000" dirty="0"/>
              <a:t> var </a:t>
            </a:r>
            <a:r>
              <a:rPr lang="en-CA" sz="2000" dirty="0" err="1" smtClean="0"/>
              <a:t>JSONString</a:t>
            </a:r>
            <a:r>
              <a:rPr lang="en-CA" sz="2000" dirty="0" smtClean="0"/>
              <a:t> </a:t>
            </a:r>
            <a:r>
              <a:rPr lang="en-CA" sz="2000" dirty="0"/>
              <a:t>= </a:t>
            </a:r>
            <a:r>
              <a:rPr lang="en-CA" sz="2000" dirty="0" err="1"/>
              <a:t>JSON.stringify</a:t>
            </a:r>
            <a:r>
              <a:rPr lang="en-CA" sz="2000" dirty="0"/>
              <a:t>(object1 </a:t>
            </a:r>
            <a:r>
              <a:rPr lang="en-CA" sz="2000" dirty="0" smtClean="0"/>
              <a:t>);</a:t>
            </a:r>
          </a:p>
          <a:p>
            <a:pPr marL="857250" lvl="2" indent="0">
              <a:buNone/>
            </a:pPr>
            <a:endParaRPr lang="en-CA" sz="2000" dirty="0"/>
          </a:p>
          <a:p>
            <a:pPr lvl="1"/>
            <a:r>
              <a:rPr lang="en-CA" sz="2400" dirty="0"/>
              <a:t>Parsing JSON </a:t>
            </a:r>
            <a:r>
              <a:rPr lang="en-CA" sz="2400" dirty="0" smtClean="0"/>
              <a:t>string </a:t>
            </a:r>
            <a:r>
              <a:rPr lang="en-CA" sz="2400" dirty="0"/>
              <a:t>(converting JSON </a:t>
            </a:r>
            <a:r>
              <a:rPr lang="en-CA" sz="2400" dirty="0" smtClean="0"/>
              <a:t>object </a:t>
            </a:r>
            <a:r>
              <a:rPr lang="en-CA" sz="2400" dirty="0"/>
              <a:t>to JavaScript </a:t>
            </a:r>
            <a:r>
              <a:rPr lang="en-CA" sz="2400" dirty="0" smtClean="0"/>
              <a:t>object </a:t>
            </a:r>
            <a:r>
              <a:rPr lang="en-CA" sz="2400" dirty="0" smtClean="0"/>
              <a:t>) :</a:t>
            </a:r>
          </a:p>
          <a:p>
            <a:pPr lvl="1"/>
            <a:endParaRPr lang="en-CA" sz="1000" dirty="0"/>
          </a:p>
          <a:p>
            <a:pPr marL="857250" lvl="2" indent="0">
              <a:buNone/>
            </a:pPr>
            <a:r>
              <a:rPr lang="en-CA" sz="2000" dirty="0"/>
              <a:t>var JSONString2 =  '{ "language" : "C++", "course" : "OPP344" }';</a:t>
            </a:r>
          </a:p>
          <a:p>
            <a:pPr marL="857250" lvl="2" indent="0">
              <a:buNone/>
            </a:pPr>
            <a:r>
              <a:rPr lang="en-CA" sz="2000" dirty="0"/>
              <a:t>var </a:t>
            </a:r>
            <a:r>
              <a:rPr lang="en-CA" sz="2000" dirty="0" smtClean="0"/>
              <a:t>jsObject2 </a:t>
            </a:r>
            <a:r>
              <a:rPr lang="en-CA" sz="2000" dirty="0"/>
              <a:t>=  </a:t>
            </a:r>
            <a:r>
              <a:rPr lang="en-CA" sz="2000" dirty="0" err="1"/>
              <a:t>JSON.parse</a:t>
            </a:r>
            <a:r>
              <a:rPr lang="en-CA" sz="2000" dirty="0"/>
              <a:t>(JSONString2);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18888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vs XML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A JSON object</a:t>
            </a:r>
          </a:p>
          <a:p>
            <a:pPr marL="400050" lvl="1" indent="0">
              <a:buNone/>
            </a:pPr>
            <a:r>
              <a:rPr lang="en-CA" sz="1400" b="1" dirty="0" smtClean="0"/>
              <a:t>{ "</a:t>
            </a:r>
            <a:r>
              <a:rPr lang="en-CA" sz="1400" b="1" dirty="0"/>
              <a:t>menu": { </a:t>
            </a:r>
            <a:r>
              <a:rPr lang="en-CA" sz="1400" b="1" dirty="0" smtClean="0"/>
              <a:t> "</a:t>
            </a:r>
            <a:r>
              <a:rPr lang="en-CA" sz="1400" b="1" dirty="0"/>
              <a:t>id": "file", </a:t>
            </a:r>
          </a:p>
          <a:p>
            <a:pPr marL="400050" lvl="1" indent="0">
              <a:buNone/>
            </a:pPr>
            <a:r>
              <a:rPr lang="en-CA" sz="1400" b="1" dirty="0"/>
              <a:t>	  </a:t>
            </a:r>
            <a:r>
              <a:rPr lang="en-CA" sz="1400" b="1" dirty="0" smtClean="0"/>
              <a:t>         "</a:t>
            </a:r>
            <a:r>
              <a:rPr lang="en-CA" sz="1400" b="1" dirty="0"/>
              <a:t>value": "File", </a:t>
            </a:r>
          </a:p>
          <a:p>
            <a:pPr marL="400050" lvl="1" indent="0">
              <a:buNone/>
            </a:pPr>
            <a:r>
              <a:rPr lang="en-CA" sz="1400" b="1" dirty="0"/>
              <a:t>	  </a:t>
            </a:r>
            <a:r>
              <a:rPr lang="en-CA" sz="1400" b="1" dirty="0" smtClean="0"/>
              <a:t>         "</a:t>
            </a:r>
            <a:r>
              <a:rPr lang="en-CA" sz="1400" b="1" dirty="0"/>
              <a:t>popup": { </a:t>
            </a:r>
          </a:p>
          <a:p>
            <a:pPr marL="400050" lvl="1" indent="0">
              <a:buNone/>
            </a:pPr>
            <a:r>
              <a:rPr lang="en-CA" sz="1400" b="1" dirty="0"/>
              <a:t>	      </a:t>
            </a:r>
            <a:r>
              <a:rPr lang="en-CA" sz="1400" b="1" dirty="0" smtClean="0"/>
              <a:t>              "</a:t>
            </a:r>
            <a:r>
              <a:rPr lang="en-CA" sz="1400" b="1" dirty="0" err="1"/>
              <a:t>menuitem</a:t>
            </a:r>
            <a:r>
              <a:rPr lang="en-CA" sz="1400" b="1" dirty="0"/>
              <a:t>": [ </a:t>
            </a:r>
          </a:p>
          <a:p>
            <a:pPr marL="400050" lvl="1" indent="0">
              <a:buNone/>
            </a:pPr>
            <a:r>
              <a:rPr lang="en-CA" sz="1400" b="1" dirty="0"/>
              <a:t>		    </a:t>
            </a:r>
            <a:r>
              <a:rPr lang="en-CA" sz="1400" b="1" dirty="0" smtClean="0"/>
              <a:t>                 {"</a:t>
            </a:r>
            <a:r>
              <a:rPr lang="en-CA" sz="1400" b="1" dirty="0"/>
              <a:t>value": "New", "</a:t>
            </a:r>
            <a:r>
              <a:rPr lang="en-CA" sz="1400" b="1" dirty="0" err="1"/>
              <a:t>onclick</a:t>
            </a:r>
            <a:r>
              <a:rPr lang="en-CA" sz="1400" b="1" dirty="0"/>
              <a:t>": "</a:t>
            </a:r>
            <a:r>
              <a:rPr lang="en-CA" sz="1400" b="1" dirty="0" err="1"/>
              <a:t>CreateDoc</a:t>
            </a:r>
            <a:r>
              <a:rPr lang="en-CA" sz="1400" b="1" dirty="0"/>
              <a:t>()"}, </a:t>
            </a:r>
          </a:p>
          <a:p>
            <a:pPr marL="400050" lvl="1" indent="0">
              <a:buNone/>
            </a:pPr>
            <a:r>
              <a:rPr lang="en-CA" sz="1400" b="1" dirty="0"/>
              <a:t>		     </a:t>
            </a:r>
            <a:r>
              <a:rPr lang="en-CA" sz="1400" b="1" dirty="0" smtClean="0"/>
              <a:t>                {"</a:t>
            </a:r>
            <a:r>
              <a:rPr lang="en-CA" sz="1400" b="1" dirty="0"/>
              <a:t>value": "Open", "</a:t>
            </a:r>
            <a:r>
              <a:rPr lang="en-CA" sz="1400" b="1" dirty="0" err="1"/>
              <a:t>onclick</a:t>
            </a:r>
            <a:r>
              <a:rPr lang="en-CA" sz="1400" b="1" dirty="0"/>
              <a:t>": "OpenDoc()"}, </a:t>
            </a:r>
          </a:p>
          <a:p>
            <a:pPr marL="400050" lvl="1" indent="0">
              <a:buNone/>
            </a:pPr>
            <a:r>
              <a:rPr lang="en-CA" sz="1400" b="1" dirty="0"/>
              <a:t>		     </a:t>
            </a:r>
            <a:r>
              <a:rPr lang="en-CA" sz="1400" b="1" dirty="0" smtClean="0"/>
              <a:t>                {"</a:t>
            </a:r>
            <a:r>
              <a:rPr lang="en-CA" sz="1400" b="1" dirty="0"/>
              <a:t>value": "Close", "</a:t>
            </a:r>
            <a:r>
              <a:rPr lang="en-CA" sz="1400" b="1" dirty="0" err="1"/>
              <a:t>onclick</a:t>
            </a:r>
            <a:r>
              <a:rPr lang="en-CA" sz="1400" b="1" dirty="0"/>
              <a:t>": "</a:t>
            </a:r>
            <a:r>
              <a:rPr lang="en-CA" sz="1400" b="1" dirty="0" err="1"/>
              <a:t>CloseDoc</a:t>
            </a:r>
            <a:r>
              <a:rPr lang="en-CA" sz="1400" b="1" dirty="0"/>
              <a:t>()"} </a:t>
            </a:r>
            <a:r>
              <a:rPr lang="en-CA" sz="1400" b="1" dirty="0" smtClean="0"/>
              <a:t>      ]</a:t>
            </a:r>
            <a:endParaRPr lang="en-CA" sz="1400" b="1" dirty="0"/>
          </a:p>
          <a:p>
            <a:pPr marL="400050" lvl="1" indent="0">
              <a:buNone/>
            </a:pPr>
            <a:r>
              <a:rPr lang="en-CA" sz="1400" b="1" dirty="0" smtClean="0"/>
              <a:t>  }            }  }</a:t>
            </a:r>
            <a:endParaRPr lang="en-CA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Equivalent XML document</a:t>
            </a:r>
          </a:p>
          <a:p>
            <a:pPr marL="457200" lvl="1" indent="0">
              <a:buNone/>
            </a:pPr>
            <a:r>
              <a:rPr lang="en-CA" sz="1400" b="1" dirty="0"/>
              <a:t>&lt;?xml version="1.0" ?&gt; </a:t>
            </a:r>
          </a:p>
          <a:p>
            <a:pPr marL="457200" lvl="1" indent="0">
              <a:buNone/>
            </a:pPr>
            <a:r>
              <a:rPr lang="en-CA" sz="1400" b="1" dirty="0"/>
              <a:t>&lt;root&gt; </a:t>
            </a:r>
            <a:r>
              <a:rPr lang="en-CA" sz="1400" b="1" dirty="0" smtClean="0"/>
              <a:t> </a:t>
            </a:r>
            <a:endParaRPr lang="en-CA" sz="1400" b="1" dirty="0"/>
          </a:p>
          <a:p>
            <a:pPr marL="457200" lvl="1" indent="0">
              <a:buNone/>
            </a:pPr>
            <a:r>
              <a:rPr lang="en-CA" sz="1400" b="1" dirty="0" smtClean="0"/>
              <a:t>&lt;</a:t>
            </a:r>
            <a:r>
              <a:rPr lang="en-CA" sz="1400" b="1" dirty="0"/>
              <a:t>menu id="file" value="File"&gt; </a:t>
            </a:r>
          </a:p>
          <a:p>
            <a:pPr marL="457200" lvl="1" indent="0">
              <a:buNone/>
            </a:pPr>
            <a:r>
              <a:rPr lang="en-CA" sz="1400" b="1" dirty="0"/>
              <a:t>  </a:t>
            </a:r>
            <a:r>
              <a:rPr lang="en-CA" sz="1400" b="1" dirty="0" smtClean="0"/>
              <a:t>   &lt;</a:t>
            </a:r>
            <a:r>
              <a:rPr lang="en-CA" sz="1400" b="1" dirty="0"/>
              <a:t>popup&gt; </a:t>
            </a:r>
          </a:p>
          <a:p>
            <a:pPr marL="457200" lvl="1" indent="0">
              <a:buNone/>
            </a:pPr>
            <a:r>
              <a:rPr lang="en-CA" sz="1400" b="1" dirty="0"/>
              <a:t>      </a:t>
            </a:r>
            <a:r>
              <a:rPr lang="en-CA" sz="1400" b="1" dirty="0" smtClean="0"/>
              <a:t>    &lt;</a:t>
            </a:r>
            <a:r>
              <a:rPr lang="en-CA" sz="1400" b="1" dirty="0" err="1"/>
              <a:t>menuitem</a:t>
            </a:r>
            <a:r>
              <a:rPr lang="en-CA" sz="1400" b="1" dirty="0"/>
              <a:t> value="New"  </a:t>
            </a:r>
            <a:r>
              <a:rPr lang="en-CA" sz="1400" b="1" dirty="0" err="1"/>
              <a:t>onclick</a:t>
            </a:r>
            <a:r>
              <a:rPr lang="en-CA" sz="1400" b="1" dirty="0"/>
              <a:t>="</a:t>
            </a:r>
            <a:r>
              <a:rPr lang="en-CA" sz="1400" b="1" dirty="0" err="1"/>
              <a:t>CreateDoc</a:t>
            </a:r>
            <a:r>
              <a:rPr lang="en-CA" sz="1400" b="1" dirty="0"/>
              <a:t>()" /&gt; </a:t>
            </a:r>
          </a:p>
          <a:p>
            <a:pPr marL="457200" lvl="1" indent="0">
              <a:buNone/>
            </a:pPr>
            <a:r>
              <a:rPr lang="en-CA" sz="1400" b="1" dirty="0"/>
              <a:t>      </a:t>
            </a:r>
            <a:r>
              <a:rPr lang="en-CA" sz="1400" b="1" dirty="0" smtClean="0"/>
              <a:t>    &lt;</a:t>
            </a:r>
            <a:r>
              <a:rPr lang="en-CA" sz="1400" b="1" dirty="0" err="1"/>
              <a:t>menuitem</a:t>
            </a:r>
            <a:r>
              <a:rPr lang="en-CA" sz="1400" b="1" dirty="0"/>
              <a:t> value="Open" </a:t>
            </a:r>
            <a:r>
              <a:rPr lang="en-CA" sz="1400" b="1" dirty="0" err="1"/>
              <a:t>onclick</a:t>
            </a:r>
            <a:r>
              <a:rPr lang="en-CA" sz="1400" b="1" dirty="0"/>
              <a:t>="OpenDoc()" /&gt; </a:t>
            </a:r>
          </a:p>
          <a:p>
            <a:pPr marL="457200" lvl="1" indent="0">
              <a:buNone/>
            </a:pPr>
            <a:r>
              <a:rPr lang="en-CA" sz="1400" b="1" dirty="0"/>
              <a:t>      </a:t>
            </a:r>
            <a:r>
              <a:rPr lang="en-CA" sz="1400" b="1" dirty="0" smtClean="0"/>
              <a:t>    &lt;</a:t>
            </a:r>
            <a:r>
              <a:rPr lang="en-CA" sz="1400" b="1" dirty="0" err="1"/>
              <a:t>menuitem</a:t>
            </a:r>
            <a:r>
              <a:rPr lang="en-CA" sz="1400" b="1" dirty="0"/>
              <a:t> value="Close" </a:t>
            </a:r>
            <a:r>
              <a:rPr lang="en-CA" sz="1400" b="1" dirty="0" err="1"/>
              <a:t>onclick</a:t>
            </a:r>
            <a:r>
              <a:rPr lang="en-CA" sz="1400" b="1" dirty="0"/>
              <a:t>="</a:t>
            </a:r>
            <a:r>
              <a:rPr lang="en-CA" sz="1400" b="1" dirty="0" err="1"/>
              <a:t>CloseDoc</a:t>
            </a:r>
            <a:r>
              <a:rPr lang="en-CA" sz="1400" b="1" dirty="0"/>
              <a:t>()" /&gt; </a:t>
            </a:r>
          </a:p>
          <a:p>
            <a:pPr marL="457200" lvl="1" indent="0">
              <a:buNone/>
            </a:pPr>
            <a:r>
              <a:rPr lang="en-CA" sz="1400" b="1" dirty="0"/>
              <a:t>  </a:t>
            </a:r>
            <a:r>
              <a:rPr lang="en-CA" sz="1400" b="1" dirty="0" smtClean="0"/>
              <a:t>   &lt;/</a:t>
            </a:r>
            <a:r>
              <a:rPr lang="en-CA" sz="1400" b="1" dirty="0"/>
              <a:t>popup&gt; </a:t>
            </a:r>
          </a:p>
          <a:p>
            <a:pPr marL="457200" lvl="1" indent="0">
              <a:buNone/>
            </a:pPr>
            <a:r>
              <a:rPr lang="en-CA" sz="1400" b="1" dirty="0"/>
              <a:t>&lt;/menu</a:t>
            </a:r>
            <a:r>
              <a:rPr lang="en-CA" sz="1400" b="1" dirty="0" smtClean="0"/>
              <a:t>&gt;</a:t>
            </a:r>
          </a:p>
          <a:p>
            <a:pPr marL="457200" lvl="1" indent="0">
              <a:buNone/>
            </a:pPr>
            <a:r>
              <a:rPr lang="en-CA" sz="1400" b="1" dirty="0" smtClean="0"/>
              <a:t>&lt;/root&gt;</a:t>
            </a:r>
            <a:endParaRPr lang="en-CA" sz="1400" b="1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8801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JavaScript: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simulating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 calls </a:t>
            </a:r>
            <a:b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Web Services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 1: calling a </a:t>
            </a:r>
            <a:r>
              <a:rPr lang="en-CA" sz="2800" dirty="0" smtClean="0">
                <a:hlinkClick r:id="rId2"/>
              </a:rPr>
              <a:t>web service</a:t>
            </a:r>
            <a:r>
              <a:rPr lang="en-CA" sz="2800" dirty="0" smtClean="0"/>
              <a:t> with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r>
              <a:rPr lang="en-CA" sz="2800" dirty="0" smtClean="0"/>
              <a:t> response</a:t>
            </a:r>
          </a:p>
          <a:p>
            <a:pPr lvl="1"/>
            <a:r>
              <a:rPr lang="en-CA" sz="2400" dirty="0" smtClean="0"/>
              <a:t>Code: </a:t>
            </a:r>
            <a:r>
              <a:rPr lang="en-CA" sz="2000" u="sng" dirty="0" smtClean="0">
                <a:hlinkClick r:id="rId3"/>
              </a:rPr>
              <a:t>https</a:t>
            </a:r>
            <a:r>
              <a:rPr lang="en-CA" sz="2000" u="sng" dirty="0">
                <a:hlinkClick r:id="rId3"/>
              </a:rPr>
              <a:t>://zenit.senecac.on.ca/~</a:t>
            </a:r>
            <a:r>
              <a:rPr lang="en-CA" sz="2000" u="sng" dirty="0" smtClean="0">
                <a:hlinkClick r:id="rId3"/>
              </a:rPr>
              <a:t>wei.song/int222/ajax/ajaxjson.html</a:t>
            </a:r>
            <a:r>
              <a:rPr lang="en-CA" sz="2000" dirty="0" smtClean="0"/>
              <a:t> </a:t>
            </a: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</a:t>
            </a:r>
            <a:r>
              <a:rPr lang="en-CA" sz="2800" dirty="0" smtClean="0"/>
              <a:t>2: calling </a:t>
            </a:r>
            <a:r>
              <a:rPr lang="en-CA" sz="2800" dirty="0"/>
              <a:t>a </a:t>
            </a:r>
            <a:r>
              <a:rPr lang="en-CA" sz="2800" dirty="0">
                <a:hlinkClick r:id="rId4"/>
              </a:rPr>
              <a:t>web service</a:t>
            </a:r>
            <a:r>
              <a:rPr lang="en-CA" sz="2800" dirty="0"/>
              <a:t> with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CA" sz="2800" dirty="0" smtClean="0"/>
              <a:t> response</a:t>
            </a:r>
          </a:p>
          <a:p>
            <a:pPr lvl="1"/>
            <a:r>
              <a:rPr lang="en-CA" sz="2400" dirty="0" smtClean="0"/>
              <a:t>Code: </a:t>
            </a:r>
            <a:r>
              <a:rPr lang="en-CA" sz="2000" u="sng" dirty="0">
                <a:hlinkClick r:id="rId5"/>
              </a:rPr>
              <a:t>https://zenit.senecac.on.ca/~</a:t>
            </a:r>
            <a:r>
              <a:rPr lang="en-CA" sz="2000" u="sng" dirty="0" smtClean="0">
                <a:hlinkClick r:id="rId5"/>
              </a:rPr>
              <a:t>wei.song/int222/ajax/ajaxjson2.html</a:t>
            </a:r>
            <a:endParaRPr lang="en-CA" sz="2000" dirty="0" smtClean="0"/>
          </a:p>
          <a:p>
            <a:pPr marL="514350" indent="-45720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63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724400" cy="46783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Create an HTML5 page that loads data with an AJAX call to a web service.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The web service is simulated by a static JSON file: </a:t>
            </a:r>
            <a:r>
              <a:rPr lang="en-US" sz="2000" dirty="0">
                <a:hlinkClick r:id="rId2"/>
              </a:rPr>
              <a:t>https://zenit.senecac.on.ca/~</a:t>
            </a:r>
            <a:r>
              <a:rPr lang="en-US" sz="2000" dirty="0" smtClean="0">
                <a:hlinkClick r:id="rId2"/>
              </a:rPr>
              <a:t>wei.song/int222/json/student.json</a:t>
            </a:r>
            <a:endParaRPr lang="en-CA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You have to HTML page to the ZENIT server to make the AJAX code work.</a:t>
            </a:r>
          </a:p>
          <a:p>
            <a:pPr lvl="1"/>
            <a:r>
              <a:rPr lang="en-CA" dirty="0" smtClean="0"/>
              <a:t>ATTN: usually, Cross-Domain AJAX call is not allowed for security reason.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The HTML page is showed at right.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C:\Users\Wei\Dropbox\INT222-2014Win-Dropbox\Lectures-of-Mine\MyLecture1\student-inf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1200"/>
            <a:ext cx="2552700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3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stands for </a:t>
            </a:r>
            <a:r>
              <a:rPr lang="en-US" b="1" dirty="0"/>
              <a:t>A</a:t>
            </a:r>
            <a:r>
              <a:rPr lang="en-US" dirty="0"/>
              <a:t>synchronous </a:t>
            </a:r>
            <a:r>
              <a:rPr lang="en-US" b="1" dirty="0"/>
              <a:t>Ja</a:t>
            </a:r>
            <a:r>
              <a:rPr lang="en-US" dirty="0"/>
              <a:t>vaScript and </a:t>
            </a:r>
            <a:r>
              <a:rPr lang="en-US" b="1" dirty="0"/>
              <a:t>X</a:t>
            </a:r>
            <a:r>
              <a:rPr lang="en-US" dirty="0"/>
              <a:t>ML.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Coined in 2005 by Jesse James Garrett.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a technology , but a “new” way to use existing technologies.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 is a group of interrelated web techniques used on the client-side for creating fast and dynamic web pages.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3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</a:t>
            </a:r>
            <a:r>
              <a:rPr lang="en-CA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CA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(BOM)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934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Model (BOM)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16561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Model (BOM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CA" sz="2400" dirty="0" smtClean="0"/>
              <a:t>is the collection of objects which define the browser window and its </a:t>
            </a:r>
            <a:r>
              <a:rPr lang="en-CA" sz="2400" dirty="0"/>
              <a:t>contents within the browser that can be accessed by JavaScript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hierarchy of browser objects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/>
          </a:p>
        </p:txBody>
      </p:sp>
      <p:pic>
        <p:nvPicPr>
          <p:cNvPr id="1026" name="Picture 2" descr="C:\Users\Wei\Dropbox\INT222-2014Fall-Dropbox\Lectures\lecture10\dom_bas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75992"/>
            <a:ext cx="816974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Object Model (BOM)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Many people mix the concepts of </a:t>
            </a:r>
            <a:r>
              <a:rPr lang="en-CA" sz="2400" dirty="0"/>
              <a:t>Browser Object Model (BOM</a:t>
            </a:r>
            <a:r>
              <a:rPr lang="en-CA" sz="2400" dirty="0" smtClean="0"/>
              <a:t>) with Document Object </a:t>
            </a:r>
            <a:r>
              <a:rPr lang="en-CA" sz="2400" dirty="0"/>
              <a:t>Model </a:t>
            </a:r>
            <a:r>
              <a:rPr lang="en-CA" sz="2400" dirty="0" smtClean="0"/>
              <a:t>(DOM).</a:t>
            </a:r>
          </a:p>
          <a:p>
            <a:pPr lvl="1"/>
            <a:r>
              <a:rPr lang="en-CA" sz="2000" dirty="0" smtClean="0"/>
              <a:t>Strictly, DOM is subset of BOM. (See the blue part of the diagram in last page, and we’ll cover or in future class). </a:t>
            </a: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prstClr val="black"/>
                </a:solidFill>
              </a:rPr>
              <a:t>There are no official standards for the Browser Object Model (BOM</a:t>
            </a:r>
            <a:r>
              <a:rPr lang="en-CA" sz="2400" dirty="0" smtClean="0">
                <a:solidFill>
                  <a:prstClr val="black"/>
                </a:solidFill>
              </a:rPr>
              <a:t>).</a:t>
            </a:r>
            <a:endParaRPr lang="en-CA" sz="2000" dirty="0" smtClean="0"/>
          </a:p>
          <a:p>
            <a:pPr lvl="1"/>
            <a:r>
              <a:rPr lang="en-CA" sz="2000" dirty="0" smtClean="0"/>
              <a:t>But, the </a:t>
            </a:r>
            <a:r>
              <a:rPr lang="en-CA" sz="2000" dirty="0"/>
              <a:t>DOM is a W3C (World Wide Web Consortium) standard.</a:t>
            </a:r>
            <a:endParaRPr lang="en-CA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prstClr val="black"/>
                </a:solidFill>
              </a:rPr>
              <a:t>The top level of </a:t>
            </a:r>
            <a:r>
              <a:rPr lang="en-CA" sz="2400" dirty="0" smtClean="0">
                <a:solidFill>
                  <a:prstClr val="black"/>
                </a:solidFill>
              </a:rPr>
              <a:t>the BOM </a:t>
            </a:r>
            <a:r>
              <a:rPr lang="en-CA" sz="2400" dirty="0">
                <a:solidFill>
                  <a:prstClr val="black"/>
                </a:solidFill>
              </a:rPr>
              <a:t>hierarchy is the window </a:t>
            </a:r>
            <a:r>
              <a:rPr lang="en-CA" sz="2400" dirty="0" smtClean="0">
                <a:solidFill>
                  <a:prstClr val="black"/>
                </a:solidFill>
              </a:rPr>
              <a:t>object, which contains all other objects:</a:t>
            </a:r>
          </a:p>
          <a:p>
            <a:pPr lvl="1"/>
            <a:r>
              <a:rPr lang="en-CA" sz="2000" dirty="0">
                <a:solidFill>
                  <a:prstClr val="black"/>
                </a:solidFill>
              </a:rPr>
              <a:t>l</a:t>
            </a:r>
            <a:r>
              <a:rPr lang="en-CA" sz="2000" dirty="0" smtClean="0">
                <a:solidFill>
                  <a:prstClr val="black"/>
                </a:solidFill>
              </a:rPr>
              <a:t>ocation object, </a:t>
            </a:r>
          </a:p>
          <a:p>
            <a:pPr lvl="1"/>
            <a:r>
              <a:rPr lang="en-CA" sz="2000" dirty="0" smtClean="0">
                <a:solidFill>
                  <a:prstClr val="black"/>
                </a:solidFill>
              </a:rPr>
              <a:t>history object, </a:t>
            </a:r>
          </a:p>
          <a:p>
            <a:pPr lvl="1"/>
            <a:r>
              <a:rPr lang="en-CA" sz="2000" dirty="0" smtClean="0">
                <a:solidFill>
                  <a:prstClr val="black"/>
                </a:solidFill>
              </a:rPr>
              <a:t>document object, </a:t>
            </a:r>
          </a:p>
          <a:p>
            <a:pPr lvl="1"/>
            <a:r>
              <a:rPr lang="en-CA" sz="2000" dirty="0" smtClean="0">
                <a:solidFill>
                  <a:prstClr val="black"/>
                </a:solidFill>
              </a:rPr>
              <a:t>navigator object</a:t>
            </a:r>
            <a:r>
              <a:rPr lang="en-CA" sz="2000" dirty="0">
                <a:solidFill>
                  <a:prstClr val="black"/>
                </a:solidFill>
              </a:rPr>
              <a:t> </a:t>
            </a:r>
            <a:endParaRPr lang="en-CA" sz="20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852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52928" cy="490242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dirty="0"/>
              <a:t>An open window in a browser</a:t>
            </a:r>
            <a:r>
              <a:rPr lang="en-CA" altLang="en-US" dirty="0" smtClean="0"/>
              <a:t>.</a:t>
            </a:r>
            <a:endParaRPr lang="en-CA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dirty="0"/>
              <a:t>The top level object in the </a:t>
            </a: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</a:t>
            </a:r>
            <a:r>
              <a:rPr lang="en-CA" altLang="en-US" dirty="0"/>
              <a:t>hierarchy.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dirty="0"/>
              <a:t>All other objects derive from the window. </a:t>
            </a:r>
          </a:p>
          <a:p>
            <a:pPr lvl="1"/>
            <a:r>
              <a:rPr lang="en-CA" dirty="0"/>
              <a:t>Global variables are properties of the window object</a:t>
            </a:r>
            <a:r>
              <a:rPr lang="en-CA" dirty="0" smtClean="0"/>
              <a:t>.</a:t>
            </a:r>
            <a:endParaRPr lang="en-CA" dirty="0"/>
          </a:p>
          <a:p>
            <a:pPr lvl="1"/>
            <a:r>
              <a:rPr lang="en-CA" dirty="0"/>
              <a:t>Global functions are methods of the window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60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90242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 smtClean="0"/>
              <a:t>Property: </a:t>
            </a:r>
            <a:r>
              <a:rPr lang="en-CA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endParaRPr lang="en-CA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CA" altLang="en-US" sz="2400" dirty="0"/>
              <a:t>Syntax: </a:t>
            </a:r>
            <a:r>
              <a:rPr lang="en-CA" alt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window.document</a:t>
            </a:r>
            <a:r>
              <a:rPr lang="en-CA" altLang="en-US" sz="24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2400" dirty="0"/>
              <a:t>   or  </a:t>
            </a:r>
            <a:r>
              <a:rPr lang="en-CA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  <a:p>
            <a:pPr lvl="1">
              <a:lnSpc>
                <a:spcPct val="90000"/>
              </a:lnSpc>
            </a:pPr>
            <a:endParaRPr lang="en-CA" altLang="en-US" sz="1100" dirty="0"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CA" altLang="en-US" sz="300" b="1" dirty="0"/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prstClr val="black"/>
                </a:solidFill>
              </a:rPr>
              <a:t>Property:</a:t>
            </a:r>
            <a:r>
              <a:rPr lang="en-CA" altLang="en-US" sz="2800" dirty="0">
                <a:solidFill>
                  <a:srgbClr val="0000FF"/>
                </a:solidFill>
              </a:rPr>
              <a:t>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  <a:p>
            <a:pPr lvl="1">
              <a:buClr>
                <a:srgbClr val="5F5F5F"/>
              </a:buClr>
            </a:pPr>
            <a:r>
              <a:rPr lang="en-CA" altLang="en-US" sz="2400" dirty="0" smtClean="0">
                <a:solidFill>
                  <a:prstClr val="black"/>
                </a:solidFill>
              </a:rPr>
              <a:t>Syntax</a:t>
            </a:r>
            <a:r>
              <a:rPr lang="en-CA" altLang="en-US" sz="2400" dirty="0">
                <a:solidFill>
                  <a:prstClr val="black"/>
                </a:solidFill>
              </a:rPr>
              <a:t>: </a:t>
            </a:r>
            <a:r>
              <a:rPr lang="en-CA" alt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window.location</a:t>
            </a:r>
            <a:r>
              <a:rPr lang="en-CA" altLang="en-US" sz="2400" dirty="0"/>
              <a:t> </a:t>
            </a:r>
            <a:r>
              <a:rPr lang="en-CA" altLang="en-US" sz="2400" dirty="0" smtClean="0"/>
              <a:t>   </a:t>
            </a:r>
            <a:r>
              <a:rPr lang="en-CA" altLang="en-US" sz="2400" dirty="0" smtClean="0"/>
              <a:t> or   </a:t>
            </a:r>
            <a:r>
              <a:rPr lang="en-CA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  <a:p>
            <a:pPr lvl="1">
              <a:buClr>
                <a:srgbClr val="5F5F5F"/>
              </a:buClr>
            </a:pPr>
            <a:endParaRPr lang="en-CA" sz="1100" dirty="0" smtClean="0"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 smtClean="0"/>
              <a:t>Property</a:t>
            </a:r>
            <a:r>
              <a:rPr lang="en-CA" altLang="en-US" sz="2800" dirty="0"/>
              <a:t>: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  <a:p>
            <a:pPr lvl="1">
              <a:lnSpc>
                <a:spcPct val="90000"/>
              </a:lnSpc>
            </a:pPr>
            <a:r>
              <a:rPr lang="en-CA" altLang="en-US" sz="2400" dirty="0" smtClean="0"/>
              <a:t>Syntax</a:t>
            </a:r>
            <a:r>
              <a:rPr lang="en-CA" altLang="en-US" sz="2400" dirty="0"/>
              <a:t>: </a:t>
            </a:r>
            <a:r>
              <a:rPr lang="en-CA" alt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window.history</a:t>
            </a:r>
            <a:r>
              <a:rPr lang="en-CA" altLang="en-US" sz="2400" dirty="0"/>
              <a:t>  </a:t>
            </a:r>
            <a:r>
              <a:rPr lang="en-CA" altLang="en-US" sz="2400" dirty="0" smtClean="0"/>
              <a:t>     or  </a:t>
            </a:r>
            <a:r>
              <a:rPr lang="en-CA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altLang="en-US" sz="1100" dirty="0"/>
          </a:p>
          <a:p>
            <a:pPr lvl="0">
              <a:lnSpc>
                <a:spcPct val="90000"/>
              </a:lnSpc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prstClr val="black"/>
                </a:solidFill>
              </a:rPr>
              <a:t>Property: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  <a:p>
            <a:pPr lvl="1">
              <a:lnSpc>
                <a:spcPct val="90000"/>
              </a:lnSpc>
              <a:buClr>
                <a:srgbClr val="5F5F5F"/>
              </a:buClr>
            </a:pPr>
            <a:r>
              <a:rPr lang="en-CA" altLang="en-US" sz="2400" dirty="0" smtClean="0">
                <a:solidFill>
                  <a:prstClr val="black"/>
                </a:solidFill>
              </a:rPr>
              <a:t>Syntax</a:t>
            </a:r>
            <a:r>
              <a:rPr lang="en-CA" altLang="en-US" sz="2400" dirty="0">
                <a:solidFill>
                  <a:prstClr val="black"/>
                </a:solidFill>
              </a:rPr>
              <a:t>: </a:t>
            </a:r>
            <a:r>
              <a:rPr lang="en-CA" alt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window.navigator</a:t>
            </a:r>
            <a:r>
              <a:rPr lang="en-CA" altLang="en-US" sz="2400" dirty="0">
                <a:solidFill>
                  <a:prstClr val="black"/>
                </a:solidFill>
              </a:rPr>
              <a:t>   </a:t>
            </a:r>
            <a:r>
              <a:rPr lang="en-CA" altLang="en-US" sz="2400" dirty="0" smtClean="0">
                <a:solidFill>
                  <a:prstClr val="black"/>
                </a:solidFill>
              </a:rPr>
              <a:t> or  </a:t>
            </a:r>
            <a:r>
              <a:rPr lang="en-CA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64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 – 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altLang="en-US" sz="2400" dirty="0">
                <a:solidFill>
                  <a:srgbClr val="000000"/>
                </a:solidFill>
              </a:rPr>
              <a:t>Method </a:t>
            </a:r>
            <a:r>
              <a:rPr lang="en-CA" altLang="en-US" sz="2400" dirty="0">
                <a:solidFill>
                  <a:prstClr val="black"/>
                </a:solidFill>
              </a:rPr>
              <a:t>– </a:t>
            </a:r>
            <a:r>
              <a:rPr lang="en-CA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open()</a:t>
            </a:r>
          </a:p>
          <a:p>
            <a:pPr lvl="1">
              <a:buClr>
                <a:srgbClr val="919191"/>
              </a:buClr>
            </a:pPr>
            <a:r>
              <a:rPr lang="en-CA" altLang="en-US" sz="2400" dirty="0">
                <a:solidFill>
                  <a:prstClr val="black"/>
                </a:solidFill>
              </a:rPr>
              <a:t>Opens a new browser window</a:t>
            </a:r>
          </a:p>
          <a:p>
            <a:pPr lvl="1">
              <a:buClr>
                <a:srgbClr val="919191"/>
              </a:buClr>
            </a:pPr>
            <a:r>
              <a:rPr lang="en-CA" altLang="en-US" sz="2400" dirty="0">
                <a:solidFill>
                  <a:prstClr val="black"/>
                </a:solidFill>
              </a:rPr>
              <a:t>Syntax:</a:t>
            </a:r>
          </a:p>
          <a:p>
            <a:pPr marL="857250" lvl="2" indent="0">
              <a:spcBef>
                <a:spcPts val="600"/>
              </a:spcBef>
              <a:buClr>
                <a:srgbClr val="5F5F5F"/>
              </a:buClr>
              <a:buNone/>
            </a:pPr>
            <a:r>
              <a:rPr lang="en-CA" altLang="en-US" sz="2000" dirty="0">
                <a:solidFill>
                  <a:prstClr val="black"/>
                </a:solidFill>
              </a:rPr>
              <a:t>var </a:t>
            </a:r>
            <a:r>
              <a:rPr lang="en-CA" altLang="en-US" sz="2000" dirty="0" err="1">
                <a:solidFill>
                  <a:prstClr val="black"/>
                </a:solidFill>
              </a:rPr>
              <a:t>winObjRef</a:t>
            </a:r>
            <a:r>
              <a:rPr lang="en-CA" altLang="en-US" sz="2000" dirty="0">
                <a:solidFill>
                  <a:prstClr val="black"/>
                </a:solidFill>
              </a:rPr>
              <a:t> = </a:t>
            </a:r>
            <a:r>
              <a:rPr lang="en-CA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window.open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strUrl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strWindowName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[</a:t>
            </a:r>
            <a:r>
              <a:rPr lang="en-CA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strWindowFeatures</a:t>
            </a:r>
            <a:r>
              <a:rPr lang="en-CA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]);</a:t>
            </a:r>
          </a:p>
          <a:p>
            <a:pPr marL="800100" lvl="1" indent="-342900">
              <a:spcBef>
                <a:spcPts val="600"/>
              </a:spcBef>
              <a:buClr>
                <a:srgbClr val="5F5F5F"/>
              </a:buClr>
            </a:pPr>
            <a:r>
              <a:rPr lang="en-CA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strUrl</a:t>
            </a:r>
            <a:r>
              <a:rPr lang="en-CA" altLang="en-US" sz="2000" dirty="0" smtClean="0">
                <a:effectLst/>
              </a:rPr>
              <a:t>, </a:t>
            </a:r>
            <a:r>
              <a:rPr lang="en-CA" altLang="en-US" sz="2000" dirty="0">
                <a:effectLst/>
              </a:rPr>
              <a:t>optional. Open the page in the URL. If no </a:t>
            </a:r>
            <a:r>
              <a:rPr lang="en-CA" altLang="en-US" sz="2000" dirty="0" smtClean="0">
                <a:effectLst/>
              </a:rPr>
              <a:t>URL (empty string “”), </a:t>
            </a:r>
            <a:r>
              <a:rPr lang="en-CA" altLang="en-US" sz="2000" dirty="0">
                <a:effectLst/>
              </a:rPr>
              <a:t>a new window with </a:t>
            </a:r>
            <a:r>
              <a:rPr lang="en-CA" altLang="en-US" sz="2000" dirty="0" err="1">
                <a:effectLst/>
              </a:rPr>
              <a:t>about:blank</a:t>
            </a:r>
            <a:r>
              <a:rPr lang="en-CA" altLang="en-US" sz="2000" dirty="0">
                <a:effectLst/>
              </a:rPr>
              <a:t> is opened</a:t>
            </a:r>
          </a:p>
          <a:p>
            <a:pPr marL="800100" lvl="1" indent="-342900">
              <a:spcBef>
                <a:spcPts val="600"/>
              </a:spcBef>
              <a:buClr>
                <a:srgbClr val="5F5F5F"/>
              </a:buClr>
            </a:pPr>
            <a:r>
              <a:rPr lang="en-CA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strWindowName</a:t>
            </a:r>
            <a:r>
              <a:rPr lang="en-CA" altLang="en-US" sz="2000" dirty="0" smtClean="0">
                <a:effectLst/>
              </a:rPr>
              <a:t>, </a:t>
            </a:r>
            <a:r>
              <a:rPr lang="en-CA" altLang="en-US" sz="2000" dirty="0">
                <a:effectLst/>
              </a:rPr>
              <a:t>Optional. Specifies the target attribute or the name of the window. </a:t>
            </a:r>
          </a:p>
          <a:p>
            <a:pPr lvl="2" indent="-285750">
              <a:spcBef>
                <a:spcPts val="600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CA" altLang="en-US" sz="1600" dirty="0">
                <a:effectLst/>
              </a:rPr>
              <a:t>_blank - URL is loaded into a new window. default </a:t>
            </a:r>
          </a:p>
          <a:p>
            <a:pPr lvl="2" indent="-285750">
              <a:spcBef>
                <a:spcPts val="600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CA" altLang="en-US" sz="1600" dirty="0">
                <a:effectLst/>
              </a:rPr>
              <a:t>_parent - URL is loaded into the parent frame </a:t>
            </a:r>
          </a:p>
          <a:p>
            <a:pPr lvl="2" indent="-285750">
              <a:spcBef>
                <a:spcPts val="600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CA" altLang="en-US" sz="1600" dirty="0">
                <a:effectLst/>
              </a:rPr>
              <a:t>_self - URL replaces the current page </a:t>
            </a:r>
          </a:p>
          <a:p>
            <a:pPr lvl="2" indent="-285750">
              <a:spcBef>
                <a:spcPts val="600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CA" altLang="en-US" sz="1600" dirty="0">
                <a:effectLst/>
              </a:rPr>
              <a:t>_top - URL replaces any framesets that may be loaded </a:t>
            </a:r>
          </a:p>
          <a:p>
            <a:pPr lvl="2" indent="-285750">
              <a:spcBef>
                <a:spcPts val="600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CA" altLang="en-US" sz="1600" dirty="0">
                <a:solidFill>
                  <a:srgbClr val="0000FF"/>
                </a:solidFill>
                <a:effectLst/>
              </a:rPr>
              <a:t>name</a:t>
            </a:r>
            <a:r>
              <a:rPr lang="en-CA" altLang="en-US" sz="1600" dirty="0">
                <a:effectLst/>
              </a:rPr>
              <a:t> - The name of the window</a:t>
            </a:r>
          </a:p>
          <a:p>
            <a:pPr marL="800100" lvl="1" indent="-342900">
              <a:buClr>
                <a:srgbClr val="5F5F5F"/>
              </a:buClr>
            </a:pPr>
            <a:endParaRPr lang="en-CA" altLang="en-US" sz="24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40243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 – 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 lvl="1"/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CA" altLang="en-US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strWindowFeatures</a:t>
            </a:r>
            <a:r>
              <a:rPr lang="en-CA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], </a:t>
            </a: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</a:t>
            </a:r>
            <a:r>
              <a:rPr lang="en-CA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dirty="0" smtClean="0">
                <a:effectLst/>
              </a:rPr>
              <a:t>optional parameter </a:t>
            </a:r>
            <a:r>
              <a:rPr lang="en-CA" altLang="en-US" dirty="0">
                <a:effectLst/>
              </a:rPr>
              <a:t>listing the features (</a:t>
            </a:r>
            <a:r>
              <a:rPr lang="en-CA" altLang="en-US" dirty="0">
                <a:solidFill>
                  <a:srgbClr val="0000CC"/>
                </a:solidFill>
                <a:effectLst/>
              </a:rPr>
              <a:t>size, position, scrollbars</a:t>
            </a:r>
            <a:r>
              <a:rPr lang="en-CA" altLang="en-US" dirty="0">
                <a:effectLst/>
              </a:rPr>
              <a:t>, etc.) of the new window as a string. </a:t>
            </a:r>
            <a:endParaRPr lang="en-CA" altLang="en-US" dirty="0" smtClean="0">
              <a:effectLst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altLang="en-US" dirty="0" smtClean="0">
                <a:effectLst/>
              </a:rPr>
              <a:t>The </a:t>
            </a:r>
            <a:r>
              <a:rPr lang="en-CA" altLang="en-US" dirty="0">
                <a:effectLst/>
              </a:rPr>
              <a:t>string must not contain any whitespace, and each feature name and its value must be separated by a comma. </a:t>
            </a:r>
            <a:endParaRPr lang="en-CA" altLang="en-US" dirty="0" smtClean="0">
              <a:effectLst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altLang="en-US" dirty="0" smtClean="0">
                <a:effectLst/>
              </a:rPr>
              <a:t>See </a:t>
            </a:r>
            <a:r>
              <a:rPr lang="en-CA" altLang="en-US" dirty="0">
                <a:effectLst/>
              </a:rPr>
              <a:t>Position and size features </a:t>
            </a:r>
            <a:r>
              <a:rPr lang="en-CA" altLang="en-US" dirty="0" smtClean="0">
                <a:effectLst/>
              </a:rPr>
              <a:t>details from </a:t>
            </a:r>
            <a:r>
              <a:rPr lang="en-CA" altLang="en-US" dirty="0" smtClean="0">
                <a:effectLst/>
                <a:hlinkClick r:id="rId2"/>
              </a:rPr>
              <a:t>this link</a:t>
            </a:r>
            <a:r>
              <a:rPr lang="en-CA" altLang="en-US" dirty="0" smtClean="0">
                <a:effectLst/>
              </a:rPr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 smtClean="0">
                <a:effectLst/>
              </a:rPr>
              <a:t>e.g.</a:t>
            </a:r>
          </a:p>
          <a:p>
            <a:pPr marL="1371600" lvl="3" indent="0">
              <a:buNone/>
            </a:pPr>
            <a:r>
              <a:rPr lang="en-CA" dirty="0">
                <a:effectLst/>
              </a:rPr>
              <a:t>"toolbar=</a:t>
            </a:r>
            <a:r>
              <a:rPr lang="en-CA" dirty="0" err="1">
                <a:effectLst/>
              </a:rPr>
              <a:t>no,menubar</a:t>
            </a:r>
            <a:r>
              <a:rPr lang="en-CA" dirty="0">
                <a:effectLst/>
              </a:rPr>
              <a:t>=</a:t>
            </a:r>
            <a:r>
              <a:rPr lang="en-CA" dirty="0" err="1">
                <a:effectLst/>
              </a:rPr>
              <a:t>no,scrollbars</a:t>
            </a:r>
            <a:r>
              <a:rPr lang="en-CA" dirty="0">
                <a:effectLst/>
              </a:rPr>
              <a:t>=</a:t>
            </a:r>
            <a:r>
              <a:rPr lang="en-CA" dirty="0" err="1">
                <a:effectLst/>
              </a:rPr>
              <a:t>yes,resizable</a:t>
            </a:r>
            <a:r>
              <a:rPr lang="en-CA" dirty="0">
                <a:effectLst/>
              </a:rPr>
              <a:t>=</a:t>
            </a:r>
            <a:r>
              <a:rPr lang="en-CA" dirty="0" err="1">
                <a:effectLst/>
              </a:rPr>
              <a:t>yes,directories</a:t>
            </a:r>
            <a:r>
              <a:rPr lang="en-CA" dirty="0">
                <a:effectLst/>
              </a:rPr>
              <a:t>=</a:t>
            </a:r>
            <a:r>
              <a:rPr lang="en-CA" dirty="0" err="1">
                <a:effectLst/>
              </a:rPr>
              <a:t>no,status</a:t>
            </a:r>
            <a:r>
              <a:rPr lang="en-CA" dirty="0">
                <a:effectLst/>
              </a:rPr>
              <a:t>=</a:t>
            </a:r>
            <a:r>
              <a:rPr lang="en-CA" dirty="0" err="1">
                <a:effectLst/>
              </a:rPr>
              <a:t>no,location</a:t>
            </a:r>
            <a:r>
              <a:rPr lang="en-CA" dirty="0">
                <a:effectLst/>
              </a:rPr>
              <a:t>=</a:t>
            </a:r>
            <a:r>
              <a:rPr lang="en-CA" dirty="0" err="1">
                <a:effectLst/>
              </a:rPr>
              <a:t>no,width</a:t>
            </a:r>
            <a:r>
              <a:rPr lang="en-CA" dirty="0">
                <a:effectLst/>
              </a:rPr>
              <a:t>=450,height=550"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30714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 – 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268760"/>
            <a:ext cx="8590855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Example: open and write a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page</a:t>
            </a: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None/>
            </a:pPr>
            <a:endParaRPr lang="en-CA" sz="1000" dirty="0" smtClean="0"/>
          </a:p>
          <a:p>
            <a:pPr marL="400050" lvl="1" indent="0">
              <a:buNone/>
            </a:pPr>
            <a:r>
              <a:rPr lang="en-CA" sz="2000" dirty="0" smtClean="0"/>
              <a:t>var </a:t>
            </a:r>
            <a:r>
              <a:rPr lang="en-CA" sz="2000" dirty="0" err="1"/>
              <a:t>myWindow</a:t>
            </a:r>
            <a:r>
              <a:rPr lang="en-CA" sz="2000" dirty="0"/>
              <a:t> = </a:t>
            </a:r>
            <a:r>
              <a:rPr lang="en-CA" sz="2000" dirty="0" err="1"/>
              <a:t>window.open</a:t>
            </a:r>
            <a:r>
              <a:rPr lang="en-CA" sz="2000" dirty="0"/>
              <a:t>('', '</a:t>
            </a:r>
            <a:r>
              <a:rPr lang="en-CA" sz="2000" dirty="0" err="1"/>
              <a:t>winName</a:t>
            </a:r>
            <a:r>
              <a:rPr lang="en-CA" sz="2000" dirty="0"/>
              <a:t>', 'width=400,height=200, scrollbars = yes');</a:t>
            </a:r>
          </a:p>
          <a:p>
            <a:pPr marL="400050" lvl="1" indent="0">
              <a:buNone/>
            </a:pPr>
            <a:endParaRPr lang="en-CA" sz="1000" dirty="0"/>
          </a:p>
          <a:p>
            <a:pPr marL="400050" lvl="1" indent="0">
              <a:buNone/>
            </a:pPr>
            <a:r>
              <a:rPr lang="en-CA" sz="2000" dirty="0" err="1"/>
              <a:t>myWindow.document.write</a:t>
            </a:r>
            <a:r>
              <a:rPr lang="en-CA" sz="2000" dirty="0"/>
              <a:t>("&lt;p&gt; write to new window in &lt;span style = 'color: blue;'&gt; blue &lt;/span&gt;. &lt;/p</a:t>
            </a:r>
            <a:r>
              <a:rPr lang="en-CA" sz="2000" dirty="0" smtClean="0"/>
              <a:t>&gt;");</a:t>
            </a:r>
          </a:p>
          <a:p>
            <a:pPr marL="400050" lvl="1" indent="0">
              <a:buNone/>
            </a:pPr>
            <a:endParaRPr lang="en-CA" sz="1000" dirty="0" smtClean="0"/>
          </a:p>
          <a:p>
            <a:pPr marL="400050" lvl="1" indent="0">
              <a:buNone/>
            </a:pPr>
            <a:r>
              <a:rPr lang="en-CA" sz="2000" dirty="0" err="1"/>
              <a:t>myWindow</a:t>
            </a:r>
            <a:r>
              <a:rPr lang="en-CA" sz="2000" dirty="0" err="1" smtClean="0"/>
              <a:t>.document.close</a:t>
            </a:r>
            <a:r>
              <a:rPr lang="en-CA" sz="2000" dirty="0"/>
              <a:t>(); </a:t>
            </a:r>
            <a:r>
              <a:rPr lang="en-CA" sz="1800" dirty="0"/>
              <a:t>//closes the output stream to the document</a:t>
            </a:r>
            <a:r>
              <a:rPr lang="en-CA" sz="1800" dirty="0" smtClean="0"/>
              <a:t>.</a:t>
            </a:r>
            <a:endParaRPr lang="en-CA" sz="2000" dirty="0" smtClean="0"/>
          </a:p>
          <a:p>
            <a:pPr marL="400050" lvl="1" indent="0">
              <a:buNone/>
            </a:pPr>
            <a:r>
              <a:rPr lang="en-CA" sz="2000" dirty="0" err="1"/>
              <a:t>myWindow</a:t>
            </a:r>
            <a:r>
              <a:rPr lang="en-CA" sz="2000" dirty="0" err="1" smtClean="0"/>
              <a:t>.theWindow.focus</a:t>
            </a:r>
            <a:r>
              <a:rPr lang="en-CA" sz="2000" dirty="0"/>
              <a:t>(); </a:t>
            </a:r>
            <a:endParaRPr lang="en-CA" sz="2000" dirty="0" smtClean="0"/>
          </a:p>
          <a:p>
            <a:pPr marL="400050" lvl="1" indent="0">
              <a:buNone/>
            </a:pPr>
            <a:endParaRPr lang="en-CA" sz="1000" dirty="0" smtClean="0"/>
          </a:p>
          <a:p>
            <a:pPr marL="400050" lvl="1" indent="0">
              <a:buNone/>
            </a:pPr>
            <a:r>
              <a:rPr lang="en-CA" sz="2000" dirty="0" smtClean="0"/>
              <a:t>// </a:t>
            </a:r>
            <a:r>
              <a:rPr lang="en-CA" sz="2000" dirty="0" err="1" smtClean="0"/>
              <a:t>myWindow.close</a:t>
            </a:r>
            <a:r>
              <a:rPr lang="en-CA" sz="2000" dirty="0" smtClean="0"/>
              <a:t>();</a:t>
            </a:r>
            <a:endParaRPr lang="en-CA" sz="2000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31039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 – 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Examples: </a:t>
            </a:r>
            <a:r>
              <a:rPr lang="en-CA" sz="2800" dirty="0"/>
              <a:t>open </a:t>
            </a:r>
            <a:r>
              <a:rPr lang="en-CA" sz="2800" dirty="0" smtClean="0"/>
              <a:t>an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web pages</a:t>
            </a:r>
            <a:endParaRPr lang="en-C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None/>
            </a:pPr>
            <a:endParaRPr lang="en-CA" sz="1050" dirty="0" smtClean="0"/>
          </a:p>
          <a:p>
            <a:pPr marL="400050" lvl="1" indent="0">
              <a:buNone/>
            </a:pPr>
            <a:r>
              <a:rPr lang="en-CA" sz="2000" dirty="0" err="1"/>
              <a:t>window.open</a:t>
            </a:r>
            <a:r>
              <a:rPr lang="en-CA" sz="2000" dirty="0"/>
              <a:t>('http://www.google.com</a:t>
            </a:r>
            <a:r>
              <a:rPr lang="en-CA" sz="2000" dirty="0" smtClean="0"/>
              <a:t>');</a:t>
            </a:r>
          </a:p>
          <a:p>
            <a:pPr marL="400050" lvl="1" indent="0">
              <a:buNone/>
            </a:pPr>
            <a:endParaRPr lang="en-CA" sz="1000" dirty="0"/>
          </a:p>
          <a:p>
            <a:pPr marL="400050" lvl="1" indent="0">
              <a:buNone/>
            </a:pPr>
            <a:r>
              <a:rPr lang="en-CA" sz="2000" dirty="0" err="1"/>
              <a:t>myWindow</a:t>
            </a:r>
            <a:r>
              <a:rPr lang="en-CA" sz="2000" dirty="0"/>
              <a:t> = </a:t>
            </a:r>
            <a:r>
              <a:rPr lang="en-CA" sz="2000" dirty="0" smtClean="0"/>
              <a:t>    </a:t>
            </a:r>
          </a:p>
          <a:p>
            <a:pPr marL="800100" lvl="2" indent="0">
              <a:buNone/>
            </a:pPr>
            <a:r>
              <a:rPr lang="en-CA" sz="2000" dirty="0" err="1" smtClean="0"/>
              <a:t>window.open</a:t>
            </a:r>
            <a:r>
              <a:rPr lang="en-CA" sz="2000" dirty="0"/>
              <a:t>('http://www.google.com','MsgWindow','width=400</a:t>
            </a:r>
            <a:r>
              <a:rPr lang="en-CA" sz="2000" dirty="0" smtClean="0"/>
              <a:t>, height=200');</a:t>
            </a:r>
          </a:p>
          <a:p>
            <a:pPr marL="400050" lvl="1" indent="0">
              <a:buNone/>
            </a:pPr>
            <a:endParaRPr lang="en-CA" sz="1000" dirty="0"/>
          </a:p>
          <a:p>
            <a:pPr marL="400050" lvl="1" indent="0">
              <a:buNone/>
            </a:pPr>
            <a:r>
              <a:rPr lang="en-CA" sz="2000" dirty="0" smtClean="0"/>
              <a:t>// </a:t>
            </a:r>
            <a:r>
              <a:rPr lang="en-CA" sz="2000" dirty="0" err="1" smtClean="0"/>
              <a:t>myWindow.focus</a:t>
            </a:r>
            <a:r>
              <a:rPr lang="en-CA" sz="2000" dirty="0"/>
              <a:t>();</a:t>
            </a:r>
            <a:endParaRPr lang="en-CA" sz="2000" dirty="0" smtClean="0"/>
          </a:p>
          <a:p>
            <a:pPr marL="400050" lvl="1" indent="0">
              <a:buNone/>
            </a:pPr>
            <a:r>
              <a:rPr lang="en-CA" sz="2000" dirty="0"/>
              <a:t>// </a:t>
            </a:r>
            <a:r>
              <a:rPr lang="en-CA" sz="2000" dirty="0" err="1" smtClean="0"/>
              <a:t>myWindow.blur</a:t>
            </a:r>
            <a:r>
              <a:rPr lang="en-CA" sz="2000" dirty="0"/>
              <a:t>();</a:t>
            </a:r>
          </a:p>
          <a:p>
            <a:pPr marL="400050" lvl="1" indent="0">
              <a:buNone/>
            </a:pPr>
            <a:r>
              <a:rPr lang="en-CA" sz="2000" dirty="0"/>
              <a:t>// </a:t>
            </a:r>
            <a:r>
              <a:rPr lang="en-CA" sz="2000" dirty="0" err="1"/>
              <a:t>myWindow.close</a:t>
            </a:r>
            <a:r>
              <a:rPr lang="en-CA" sz="2000" dirty="0"/>
              <a:t>();</a:t>
            </a:r>
          </a:p>
          <a:p>
            <a:pPr marL="400050" lvl="1" indent="0">
              <a:buNone/>
            </a:pPr>
            <a:endParaRPr lang="en-CA" sz="2000" dirty="0" smtClean="0"/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js-window-open.html</a:t>
            </a:r>
            <a:endParaRPr lang="en-CA" dirty="0"/>
          </a:p>
          <a:p>
            <a:pPr marL="400050" lvl="1" indent="0">
              <a:buNone/>
            </a:pPr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1887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90242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Method:   </a:t>
            </a:r>
            <a:r>
              <a:rPr lang="en-CA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close()</a:t>
            </a:r>
          </a:p>
          <a:p>
            <a:pPr lvl="1"/>
            <a:r>
              <a:rPr lang="en-CA" altLang="en-US" sz="2000" dirty="0"/>
              <a:t>Close the current window</a:t>
            </a:r>
            <a:r>
              <a:rPr lang="en-CA" altLang="en-US" sz="2000" dirty="0" smtClean="0"/>
              <a:t>.</a:t>
            </a:r>
            <a:endParaRPr lang="en-CA" altLang="en-US" sz="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sz="2400" dirty="0" smtClean="0"/>
              <a:t>Property:  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CA" sz="2000" dirty="0" smtClean="0"/>
              <a:t>Sets or returns the name of the window</a:t>
            </a:r>
            <a:r>
              <a:rPr lang="en-CA" sz="2000" dirty="0" smtClean="0"/>
              <a:t>.</a:t>
            </a:r>
            <a:endParaRPr lang="en-CA" sz="6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400" dirty="0"/>
              <a:t>Method:   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blur()</a:t>
            </a:r>
          </a:p>
          <a:p>
            <a:pPr lvl="1">
              <a:lnSpc>
                <a:spcPct val="90000"/>
              </a:lnSpc>
            </a:pPr>
            <a:r>
              <a:rPr lang="en-CA" sz="2000" dirty="0"/>
              <a:t>removes focus from the current </a:t>
            </a:r>
            <a:r>
              <a:rPr lang="en-CA" sz="2000" dirty="0" smtClean="0"/>
              <a:t>window(send </a:t>
            </a:r>
            <a:r>
              <a:rPr lang="en-CA" sz="2000" dirty="0"/>
              <a:t>the window to the background</a:t>
            </a:r>
            <a:r>
              <a:rPr lang="en-CA" sz="2000" dirty="0" smtClean="0"/>
              <a:t>).</a:t>
            </a:r>
            <a:endParaRPr lang="en-CA" sz="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400" dirty="0"/>
              <a:t>Method:   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focus()</a:t>
            </a:r>
          </a:p>
          <a:p>
            <a:pPr lvl="1">
              <a:lnSpc>
                <a:spcPct val="90000"/>
              </a:lnSpc>
            </a:pPr>
            <a:r>
              <a:rPr lang="en-CA" sz="2000" dirty="0"/>
              <a:t>sets focus to the current window. </a:t>
            </a:r>
            <a:endParaRPr lang="en-CA" sz="20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400" dirty="0"/>
              <a:t>Method:   </a:t>
            </a:r>
            <a:r>
              <a:rPr lang="en-CA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moveBy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CA" sz="2000" dirty="0"/>
              <a:t>moves a window a specified number of pixels relative to its current coordinates. </a:t>
            </a:r>
            <a:endParaRPr lang="en-CA" sz="105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400" dirty="0"/>
              <a:t>Method:   </a:t>
            </a:r>
            <a:r>
              <a:rPr lang="en-CA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moveTo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CA" sz="2000" dirty="0"/>
              <a:t>moves a window's left and top edge to the specified coordinates.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575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 in AJAX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Document Object Model (DOM)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XML/JSON, XSLT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90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11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js-window-focus.html</a:t>
            </a: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3"/>
              </a:rPr>
              <a:t>js-window-moveByTo.html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087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Global built-in functions</a:t>
            </a:r>
          </a:p>
          <a:p>
            <a:pPr lvl="1">
              <a:lnSpc>
                <a:spcPct val="90000"/>
              </a:lnSpc>
            </a:pPr>
            <a:r>
              <a:rPr lang="en-CA" sz="2000" dirty="0" smtClean="0"/>
              <a:t>Alert box:  </a:t>
            </a:r>
            <a:r>
              <a:rPr lang="nb-NO" sz="2000" dirty="0"/>
              <a:t>alert</a:t>
            </a:r>
            <a:r>
              <a:rPr lang="nb-NO" sz="2000" dirty="0" smtClean="0"/>
              <a:t>("An </a:t>
            </a:r>
            <a:r>
              <a:rPr lang="nb-NO" sz="2000" dirty="0"/>
              <a:t>alert box</a:t>
            </a:r>
            <a:r>
              <a:rPr lang="nb-NO" sz="2000" dirty="0" smtClean="0"/>
              <a:t>!");</a:t>
            </a:r>
            <a:endParaRPr lang="en-CA" sz="2000" dirty="0" smtClean="0"/>
          </a:p>
          <a:p>
            <a:pPr lvl="1">
              <a:lnSpc>
                <a:spcPct val="90000"/>
              </a:lnSpc>
            </a:pPr>
            <a:r>
              <a:rPr lang="en-CA" sz="2000" dirty="0"/>
              <a:t>Confirm box: var </a:t>
            </a:r>
            <a:r>
              <a:rPr lang="en-CA" sz="2000" dirty="0" err="1" smtClean="0"/>
              <a:t>ans</a:t>
            </a:r>
            <a:r>
              <a:rPr lang="en-CA" sz="2000" dirty="0" smtClean="0"/>
              <a:t> </a:t>
            </a:r>
            <a:r>
              <a:rPr lang="en-CA" sz="2000" dirty="0"/>
              <a:t>= confirm</a:t>
            </a:r>
            <a:r>
              <a:rPr lang="en-CA" sz="2000" dirty="0" smtClean="0"/>
              <a:t>(</a:t>
            </a:r>
            <a:r>
              <a:rPr lang="en-CA" sz="2000" dirty="0"/>
              <a:t>"</a:t>
            </a:r>
            <a:r>
              <a:rPr lang="en-CA" sz="2000" dirty="0" smtClean="0"/>
              <a:t>Are u ok?");</a:t>
            </a:r>
          </a:p>
          <a:p>
            <a:pPr lvl="1">
              <a:lnSpc>
                <a:spcPct val="90000"/>
              </a:lnSpc>
            </a:pPr>
            <a:r>
              <a:rPr lang="en-CA" sz="2000" dirty="0"/>
              <a:t>Prompt box: </a:t>
            </a:r>
            <a:r>
              <a:rPr lang="en-CA" sz="1800" dirty="0" smtClean="0"/>
              <a:t>var </a:t>
            </a:r>
            <a:r>
              <a:rPr lang="en-CA" sz="1800" dirty="0" err="1" smtClean="0"/>
              <a:t>namw</a:t>
            </a:r>
            <a:r>
              <a:rPr lang="en-CA" sz="1800" dirty="0" smtClean="0"/>
              <a:t> </a:t>
            </a:r>
            <a:r>
              <a:rPr lang="en-CA" sz="1800" dirty="0"/>
              <a:t>= prompt</a:t>
            </a:r>
            <a:r>
              <a:rPr lang="en-CA" sz="1800" dirty="0" smtClean="0"/>
              <a:t>(“Enter your </a:t>
            </a:r>
            <a:r>
              <a:rPr lang="en-CA" sz="1800" dirty="0"/>
              <a:t>name", </a:t>
            </a:r>
            <a:r>
              <a:rPr lang="en-CA" sz="1800" dirty="0" smtClean="0"/>
              <a:t>“Bill");</a:t>
            </a:r>
          </a:p>
          <a:p>
            <a:pPr lvl="1">
              <a:lnSpc>
                <a:spcPct val="90000"/>
              </a:lnSpc>
            </a:pPr>
            <a:r>
              <a:rPr lang="en-CA" sz="2000" dirty="0" err="1" smtClean="0"/>
              <a:t>inNaN</a:t>
            </a:r>
            <a:r>
              <a:rPr lang="en-CA" sz="2000" dirty="0" smtClean="0"/>
              <a:t>(), </a:t>
            </a:r>
            <a:r>
              <a:rPr lang="en-CA" sz="2000" dirty="0" err="1" smtClean="0"/>
              <a:t>isFinite</a:t>
            </a:r>
            <a:r>
              <a:rPr lang="en-CA" sz="2000" dirty="0" smtClean="0"/>
              <a:t>()</a:t>
            </a:r>
          </a:p>
          <a:p>
            <a:pPr lvl="1">
              <a:lnSpc>
                <a:spcPct val="90000"/>
              </a:lnSpc>
            </a:pPr>
            <a:r>
              <a:rPr lang="en-CA" sz="2000" dirty="0" err="1" smtClean="0"/>
              <a:t>parseInt</a:t>
            </a:r>
            <a:r>
              <a:rPr lang="en-CA" sz="2000" dirty="0" smtClean="0"/>
              <a:t>(), </a:t>
            </a:r>
            <a:r>
              <a:rPr lang="en-CA" sz="2000" dirty="0" err="1" smtClean="0"/>
              <a:t>parseFloat</a:t>
            </a:r>
            <a:r>
              <a:rPr lang="en-CA" sz="2000" dirty="0" smtClean="0"/>
              <a:t>(), Number()</a:t>
            </a:r>
          </a:p>
          <a:p>
            <a:pPr lvl="1">
              <a:lnSpc>
                <a:spcPct val="90000"/>
              </a:lnSpc>
            </a:pPr>
            <a:r>
              <a:rPr lang="en-CA" sz="2000" dirty="0" err="1"/>
              <a:t>e</a:t>
            </a:r>
            <a:r>
              <a:rPr lang="en-CA" sz="2000" dirty="0" err="1" smtClean="0"/>
              <a:t>val</a:t>
            </a:r>
            <a:r>
              <a:rPr lang="en-CA" sz="2000" dirty="0" smtClean="0"/>
              <a:t>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Global properties</a:t>
            </a:r>
          </a:p>
          <a:p>
            <a:pPr lvl="1">
              <a:lnSpc>
                <a:spcPct val="90000"/>
              </a:lnSpc>
            </a:pPr>
            <a:r>
              <a:rPr lang="en-CA" sz="2000" dirty="0"/>
              <a:t>Infinity, </a:t>
            </a:r>
            <a:r>
              <a:rPr lang="en-CA" sz="2000" dirty="0" err="1" smtClean="0"/>
              <a:t>NaN</a:t>
            </a:r>
            <a:r>
              <a:rPr lang="en-CA" sz="2000" dirty="0"/>
              <a:t>, </a:t>
            </a:r>
            <a:r>
              <a:rPr lang="en-CA" sz="2000" dirty="0" smtClean="0"/>
              <a:t>undefined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JavaScript built-in objects</a:t>
            </a:r>
          </a:p>
          <a:p>
            <a:pPr lvl="1">
              <a:lnSpc>
                <a:spcPct val="90000"/>
              </a:lnSpc>
            </a:pPr>
            <a:r>
              <a:rPr lang="en-CA" sz="2000" dirty="0"/>
              <a:t>String, Array, Date, Number, 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Custom </a:t>
            </a:r>
            <a:r>
              <a:rPr lang="en-CA" sz="2800" dirty="0" smtClean="0"/>
              <a:t>functions, global variables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314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40750" cy="490242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600" dirty="0"/>
              <a:t>The navigator object contains information about the </a:t>
            </a:r>
            <a:r>
              <a:rPr lang="en-CA" sz="2600" dirty="0" smtClean="0"/>
              <a:t>browser</a:t>
            </a:r>
            <a:r>
              <a:rPr lang="en-CA" sz="2600" dirty="0" smtClean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800" dirty="0"/>
          </a:p>
          <a:p>
            <a:pPr lvl="1">
              <a:lnSpc>
                <a:spcPct val="90000"/>
              </a:lnSpc>
            </a:pPr>
            <a:endParaRPr lang="en-CA" sz="600" dirty="0" smtClean="0"/>
          </a:p>
          <a:p>
            <a:pPr lvl="1">
              <a:lnSpc>
                <a:spcPct val="90000"/>
              </a:lnSpc>
            </a:pPr>
            <a:endParaRPr lang="en-CA" sz="600" dirty="0"/>
          </a:p>
          <a:p>
            <a:pPr lvl="1">
              <a:lnSpc>
                <a:spcPct val="90000"/>
              </a:lnSpc>
            </a:pPr>
            <a:endParaRPr lang="en-CA" sz="600" dirty="0" smtClean="0"/>
          </a:p>
          <a:p>
            <a:pPr lvl="1">
              <a:lnSpc>
                <a:spcPct val="90000"/>
              </a:lnSpc>
            </a:pPr>
            <a:endParaRPr lang="en-CA" sz="600" dirty="0"/>
          </a:p>
          <a:p>
            <a:pPr lvl="1">
              <a:lnSpc>
                <a:spcPct val="90000"/>
              </a:lnSpc>
            </a:pPr>
            <a:endParaRPr lang="en-CA" sz="600" dirty="0" smtClean="0"/>
          </a:p>
          <a:p>
            <a:pPr lvl="1">
              <a:lnSpc>
                <a:spcPct val="90000"/>
              </a:lnSpc>
            </a:pPr>
            <a:endParaRPr lang="en-CA" sz="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js-navigator.html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42</a:t>
            </a:fld>
            <a:endParaRPr lang="en-CA" altLang="en-US"/>
          </a:p>
        </p:txBody>
      </p:sp>
      <p:pic>
        <p:nvPicPr>
          <p:cNvPr id="1026" name="Picture 2" descr="C:\SenecaCollege\INT222-BTI220\INT222-2015.4Smr\tmp\naviga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99288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540750" cy="490242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The History </a:t>
            </a:r>
            <a:r>
              <a:rPr lang="en-CA" sz="2800" dirty="0" smtClean="0"/>
              <a:t>object interface </a:t>
            </a:r>
            <a:r>
              <a:rPr lang="en-CA" sz="2800" dirty="0"/>
              <a:t>allows to manipulate the browser session </a:t>
            </a:r>
            <a:r>
              <a:rPr lang="en-CA" sz="2800" dirty="0" smtClean="0"/>
              <a:t>history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1400" dirty="0" smtClean="0"/>
          </a:p>
          <a:p>
            <a:pPr lvl="0">
              <a:lnSpc>
                <a:spcPct val="90000"/>
              </a:lnSpc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The history object contains the URLs visited by the user (within a browser window</a:t>
            </a:r>
            <a:r>
              <a:rPr lang="en-CA" sz="2800" dirty="0" smtClean="0">
                <a:solidFill>
                  <a:prstClr val="black"/>
                </a:solidFill>
              </a:rPr>
              <a:t>).</a:t>
            </a:r>
          </a:p>
          <a:p>
            <a:pPr lvl="0">
              <a:lnSpc>
                <a:spcPct val="90000"/>
              </a:lnSpc>
              <a:buClr>
                <a:srgbClr val="5F5F5F"/>
              </a:buClr>
              <a:buFont typeface="Wingdings" panose="05000000000000000000" pitchFamily="2" charset="2"/>
              <a:buChar char="Ø"/>
            </a:pPr>
            <a:endParaRPr lang="en-CA" sz="1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 err="1"/>
              <a:t>window.history</a:t>
            </a:r>
            <a:r>
              <a:rPr lang="en-CA" sz="2800" dirty="0"/>
              <a:t> read-only property returns a reference to the History </a:t>
            </a:r>
            <a:r>
              <a:rPr lang="en-CA" sz="2800" dirty="0" smtClean="0"/>
              <a:t>object.</a:t>
            </a:r>
            <a:endParaRPr lang="en-CA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972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Property: 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</a:p>
          <a:p>
            <a:pPr lvl="1">
              <a:lnSpc>
                <a:spcPct val="90000"/>
              </a:lnSpc>
            </a:pPr>
            <a:r>
              <a:rPr lang="en-CA" sz="2400" dirty="0" smtClean="0"/>
              <a:t>Returns </a:t>
            </a:r>
            <a:r>
              <a:rPr lang="en-CA" sz="2400" dirty="0"/>
              <a:t>the number of URLs in the history list</a:t>
            </a:r>
            <a:r>
              <a:rPr lang="en-CA" sz="2400" dirty="0" smtClean="0"/>
              <a:t>.</a:t>
            </a:r>
            <a:endParaRPr lang="en-CA" sz="2400" dirty="0"/>
          </a:p>
          <a:p>
            <a:pPr lvl="1">
              <a:lnSpc>
                <a:spcPct val="90000"/>
              </a:lnSpc>
            </a:pPr>
            <a:r>
              <a:rPr lang="en-CA" sz="2400" dirty="0" err="1"/>
              <a:t>Snytax</a:t>
            </a:r>
            <a:r>
              <a:rPr lang="en-CA" sz="2400" dirty="0"/>
              <a:t>: </a:t>
            </a:r>
            <a:r>
              <a:rPr lang="en-CA" sz="2400" dirty="0" smtClean="0"/>
              <a:t>  </a:t>
            </a:r>
            <a:r>
              <a:rPr lang="en-CA" sz="24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history.length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Note: Internet Explorer and Opera start at 0, while Firefox, Chrome, and Safari start at 1</a:t>
            </a:r>
            <a:r>
              <a:rPr lang="en-CA" sz="24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CA" sz="5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Method:  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go()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400" dirty="0" smtClean="0"/>
              <a:t>Loads </a:t>
            </a:r>
            <a:r>
              <a:rPr lang="en-CA" sz="2400" dirty="0"/>
              <a:t>a specific URL from the history list</a:t>
            </a:r>
            <a:r>
              <a:rPr lang="en-CA" sz="2400" dirty="0" smtClean="0"/>
              <a:t>.</a:t>
            </a:r>
            <a:endParaRPr lang="en-CA" sz="2400" dirty="0"/>
          </a:p>
          <a:p>
            <a:pPr lvl="1">
              <a:lnSpc>
                <a:spcPct val="90000"/>
              </a:lnSpc>
            </a:pPr>
            <a:r>
              <a:rPr lang="en-CA" sz="2400" dirty="0"/>
              <a:t>Syntax: </a:t>
            </a:r>
            <a:r>
              <a:rPr lang="en-CA" sz="24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history.go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CA" sz="24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number|url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400" dirty="0"/>
              <a:t>The parameter can either be: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000" dirty="0"/>
              <a:t>a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n-CA" sz="2000" dirty="0"/>
              <a:t> which goes to the URL within the specific position (-1 goes back one page, 1 goes forward one page</a:t>
            </a:r>
            <a:r>
              <a:rPr lang="en-CA" sz="2000" dirty="0" smtClean="0"/>
              <a:t>)</a:t>
            </a:r>
            <a:endParaRPr lang="en-CA" sz="20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000" dirty="0"/>
              <a:t>a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string </a:t>
            </a:r>
            <a:r>
              <a:rPr lang="en-CA" sz="2000" dirty="0" smtClean="0"/>
              <a:t>that must </a:t>
            </a:r>
            <a:r>
              <a:rPr lang="en-CA" sz="2000" dirty="0"/>
              <a:t>be a partial or full URL, and the function will go to the first URL that matches the string.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595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Method:  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back()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Syntax: </a:t>
            </a:r>
            <a:r>
              <a:rPr lang="en-CA" sz="24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history.back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The back() method loads the previous URL in the history list</a:t>
            </a:r>
            <a:r>
              <a:rPr lang="en-CA" sz="2400" dirty="0" smtClean="0"/>
              <a:t>.</a:t>
            </a:r>
            <a:endParaRPr lang="en-CA" sz="2400" dirty="0"/>
          </a:p>
          <a:p>
            <a:pPr lvl="1">
              <a:lnSpc>
                <a:spcPct val="90000"/>
              </a:lnSpc>
            </a:pPr>
            <a:r>
              <a:rPr lang="en-CA" sz="2400" dirty="0"/>
              <a:t>This is the same as clicking the Back button or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history.go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(-1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11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Method:  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forward()</a:t>
            </a:r>
          </a:p>
          <a:p>
            <a:pPr lvl="1">
              <a:lnSpc>
                <a:spcPct val="90000"/>
              </a:lnSpc>
            </a:pPr>
            <a:r>
              <a:rPr lang="en-CA" sz="2400" dirty="0" smtClean="0"/>
              <a:t>Syntax</a:t>
            </a:r>
            <a:r>
              <a:rPr lang="en-CA" sz="2400" dirty="0"/>
              <a:t>: </a:t>
            </a:r>
            <a:r>
              <a:rPr lang="en-CA" sz="24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history.forward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CA" sz="2400" dirty="0" smtClean="0"/>
              <a:t>The </a:t>
            </a:r>
            <a:r>
              <a:rPr lang="en-CA" sz="2400" dirty="0"/>
              <a:t>forward() method loads the next URL in the history list.</a:t>
            </a:r>
          </a:p>
          <a:p>
            <a:pPr lvl="1">
              <a:lnSpc>
                <a:spcPct val="90000"/>
              </a:lnSpc>
            </a:pPr>
            <a:r>
              <a:rPr lang="en-CA" sz="2400" dirty="0" smtClean="0"/>
              <a:t>This </a:t>
            </a:r>
            <a:r>
              <a:rPr lang="en-CA" sz="2400" dirty="0"/>
              <a:t>is the same as clicking the Forward button or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history.go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783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-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2800" dirty="0" err="1"/>
              <a:t>history.go</a:t>
            </a:r>
            <a:r>
              <a:rPr lang="en-CA" sz="2800" dirty="0"/>
              <a:t>('https://cs.senecac.on.ca</a:t>
            </a:r>
            <a:r>
              <a:rPr lang="en-CA" sz="2800" dirty="0" smtClean="0"/>
              <a:t>')</a:t>
            </a:r>
          </a:p>
          <a:p>
            <a:pPr marL="857250" lvl="1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CA" sz="2400" dirty="0"/>
              <a:t>the function will go to the first URL that matches the string.</a:t>
            </a:r>
            <a:endParaRPr lang="en-CA" sz="24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2800" dirty="0" err="1"/>
              <a:t>history.go</a:t>
            </a:r>
            <a:r>
              <a:rPr lang="en-CA" sz="2800" dirty="0"/>
              <a:t>(-3)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CA" sz="2400" dirty="0"/>
              <a:t>goes to the URL the user visited three clicks ago in the current window. </a:t>
            </a:r>
            <a:endParaRPr lang="en-CA" sz="2400" dirty="0" smtClean="0"/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CA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CA" sz="2800" dirty="0" smtClean="0">
                <a:hlinkClick r:id="rId2"/>
              </a:rPr>
              <a:t>js-history.html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785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511256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600" dirty="0"/>
              <a:t>The location object contains information about the current URL</a:t>
            </a:r>
            <a:r>
              <a:rPr lang="en-CA" sz="2600" dirty="0" smtClean="0"/>
              <a:t>.</a:t>
            </a:r>
            <a:endParaRPr lang="en-CA" sz="2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600" dirty="0"/>
              <a:t>The location object is part of the window object and is accessed through the </a:t>
            </a:r>
            <a:r>
              <a:rPr lang="en-CA" sz="2600" dirty="0" err="1"/>
              <a:t>window.location</a:t>
            </a:r>
            <a:r>
              <a:rPr lang="en-CA" sz="2600" dirty="0"/>
              <a:t> property</a:t>
            </a:r>
            <a:r>
              <a:rPr lang="en-CA" sz="2600" dirty="0" smtClean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47</a:t>
            </a:fld>
            <a:endParaRPr lang="en-CA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74" y="2931503"/>
            <a:ext cx="7368324" cy="330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8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511256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Redirect web page (in JS)</a:t>
            </a:r>
            <a:endParaRPr lang="en-CA" sz="2800" dirty="0" smtClean="0"/>
          </a:p>
          <a:p>
            <a:pPr marL="400050" lvl="1" indent="0">
              <a:lnSpc>
                <a:spcPct val="90000"/>
              </a:lnSpc>
              <a:buClr>
                <a:srgbClr val="5F5F5F"/>
              </a:buClr>
              <a:buNone/>
            </a:pPr>
            <a:r>
              <a:rPr lang="en-CA" sz="2400" dirty="0" smtClean="0">
                <a:solidFill>
                  <a:prstClr val="black"/>
                </a:solidFill>
              </a:rPr>
              <a:t>&lt;script&gt;</a:t>
            </a:r>
          </a:p>
          <a:p>
            <a:pPr marL="800100" lvl="2" indent="0">
              <a:lnSpc>
                <a:spcPct val="90000"/>
              </a:lnSpc>
              <a:buClr>
                <a:srgbClr val="5F5F5F"/>
              </a:buClr>
              <a:buNone/>
            </a:pPr>
            <a:r>
              <a:rPr lang="en-CA" dirty="0" err="1">
                <a:solidFill>
                  <a:prstClr val="black"/>
                </a:solidFill>
              </a:rPr>
              <a:t>location.</a:t>
            </a:r>
            <a:r>
              <a:rPr lang="en-CA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CA" dirty="0">
                <a:solidFill>
                  <a:prstClr val="black"/>
                </a:solidFill>
              </a:rPr>
              <a:t>='http://www.senecacollege.ca</a:t>
            </a:r>
            <a:r>
              <a:rPr lang="en-CA" dirty="0" smtClean="0">
                <a:solidFill>
                  <a:prstClr val="black"/>
                </a:solidFill>
              </a:rPr>
              <a:t>/';</a:t>
            </a:r>
          </a:p>
          <a:p>
            <a:pPr marL="800100" lvl="2" indent="0">
              <a:lnSpc>
                <a:spcPct val="90000"/>
              </a:lnSpc>
              <a:buClr>
                <a:srgbClr val="5F5F5F"/>
              </a:buClr>
              <a:buNone/>
            </a:pPr>
            <a:endParaRPr lang="en-CA" dirty="0">
              <a:solidFill>
                <a:prstClr val="black"/>
              </a:solidFill>
            </a:endParaRPr>
          </a:p>
          <a:p>
            <a:pPr marL="800100" lvl="2" indent="0">
              <a:lnSpc>
                <a:spcPct val="90000"/>
              </a:lnSpc>
              <a:buClr>
                <a:srgbClr val="5F5F5F"/>
              </a:buClr>
              <a:buNone/>
            </a:pPr>
            <a:r>
              <a:rPr lang="en-CA" dirty="0" smtClean="0">
                <a:solidFill>
                  <a:prstClr val="black"/>
                </a:solidFill>
              </a:rPr>
              <a:t>// or </a:t>
            </a:r>
          </a:p>
          <a:p>
            <a:pPr marL="800100" lvl="2" indent="0">
              <a:lnSpc>
                <a:spcPct val="90000"/>
              </a:lnSpc>
              <a:buClr>
                <a:srgbClr val="5F5F5F"/>
              </a:buClr>
              <a:buNone/>
            </a:pPr>
            <a:r>
              <a:rPr lang="en-CA" dirty="0" smtClean="0">
                <a:solidFill>
                  <a:prstClr val="black"/>
                </a:solidFill>
              </a:rPr>
              <a:t>// </a:t>
            </a:r>
            <a:r>
              <a:rPr lang="en-CA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  <a:r>
              <a:rPr lang="en-CA" dirty="0"/>
              <a:t>='https://open.senecac.on.ca/</a:t>
            </a:r>
            <a:r>
              <a:rPr lang="en-CA" dirty="0" err="1"/>
              <a:t>cms</a:t>
            </a:r>
            <a:r>
              <a:rPr lang="en-CA" dirty="0" smtClean="0"/>
              <a:t>/‘;</a:t>
            </a:r>
            <a:endParaRPr lang="en-CA" dirty="0">
              <a:solidFill>
                <a:prstClr val="black"/>
              </a:solidFill>
            </a:endParaRPr>
          </a:p>
          <a:p>
            <a:pPr marL="400050" lvl="1" indent="0">
              <a:lnSpc>
                <a:spcPct val="90000"/>
              </a:lnSpc>
              <a:buClr>
                <a:srgbClr val="5F5F5F"/>
              </a:buClr>
              <a:buNone/>
            </a:pPr>
            <a:r>
              <a:rPr lang="en-CA" sz="2400" dirty="0" smtClean="0">
                <a:solidFill>
                  <a:prstClr val="black"/>
                </a:solidFill>
              </a:rPr>
              <a:t>&lt;/script&gt;</a:t>
            </a:r>
            <a:endParaRPr lang="en-CA" dirty="0" smtClean="0">
              <a:solidFill>
                <a:prstClr val="black"/>
              </a:solidFill>
              <a:hlinkClick r:id="rId2"/>
            </a:endParaRPr>
          </a:p>
          <a:p>
            <a:pPr lvl="0">
              <a:lnSpc>
                <a:spcPct val="90000"/>
              </a:lnSpc>
              <a:buClr>
                <a:srgbClr val="5F5F5F"/>
              </a:buClr>
              <a:buFont typeface="Wingdings" panose="05000000000000000000" pitchFamily="2" charset="2"/>
              <a:buChar char="q"/>
            </a:pPr>
            <a:endParaRPr lang="en-CA" dirty="0">
              <a:solidFill>
                <a:prstClr val="black"/>
              </a:solidFill>
              <a:hlinkClick r:id="rId2"/>
            </a:endParaRPr>
          </a:p>
          <a:p>
            <a:pPr lvl="0">
              <a:lnSpc>
                <a:spcPct val="90000"/>
              </a:lnSpc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CA" dirty="0" smtClean="0">
                <a:solidFill>
                  <a:prstClr val="black"/>
                </a:solidFill>
                <a:hlinkClick r:id="rId2"/>
              </a:rPr>
              <a:t>js-location.html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518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&amp; Reference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MDN: AJAX - </a:t>
            </a:r>
            <a:r>
              <a:rPr lang="en-US" dirty="0" err="1" smtClean="0"/>
              <a:t>Getting_Started</a:t>
            </a:r>
            <a:endParaRPr lang="en-US" dirty="0" smtClean="0"/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developer.mozilla.org/en-US/docs/AJAX/Getting_Started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hlinkClick r:id="rId3"/>
              </a:rPr>
              <a:t>JavaScript Object Notation (</a:t>
            </a:r>
            <a:r>
              <a:rPr lang="en-CA" b="1" dirty="0">
                <a:hlinkClick r:id="rId3"/>
              </a:rPr>
              <a:t>JSON</a:t>
            </a:r>
            <a:r>
              <a:rPr lang="en-CA" dirty="0">
                <a:hlinkClick r:id="rId3"/>
              </a:rPr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hlinkClick r:id="rId4"/>
              </a:rPr>
              <a:t>Browser Object Model - Wikipedia, the free encyclopedia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8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 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Google </a:t>
            </a:r>
            <a:r>
              <a:rPr lang="en-CA" sz="2400" dirty="0" smtClean="0"/>
              <a:t>Maps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 smtClean="0">
                <a:hlinkClick r:id="rId2"/>
              </a:rPr>
              <a:t>http://maps.google.com/</a:t>
            </a:r>
            <a:endParaRPr lang="en-CA" sz="2400" dirty="0" smtClean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Google </a:t>
            </a:r>
            <a:r>
              <a:rPr lang="en-CA" sz="2400" dirty="0" smtClean="0"/>
              <a:t>Suggest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>
                <a:hlinkClick r:id="rId3"/>
              </a:rPr>
              <a:t>http://</a:t>
            </a:r>
            <a:r>
              <a:rPr lang="en-CA" sz="2400" dirty="0" smtClean="0">
                <a:hlinkClick r:id="rId3"/>
              </a:rPr>
              <a:t>www.google.com/webhp?complete=1&amp;hl=en</a:t>
            </a:r>
            <a:endParaRPr lang="en-CA" sz="2400" dirty="0" smtClean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25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50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How does it works?</a:t>
            </a:r>
            <a:endParaRPr lang="en-CA" sz="4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allows web pages to be updated asynchronously by exchanging small amounts of data with the server behind the scenes. This means that it is possible to update parts of a web page, without reloading the whole page.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AJAX model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ajax-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315200" cy="4469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6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with classic apps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Conventional web application transmit information to and from the sever using synchronous requests. This means you fill out a form, hit submit, and get directed to a new page with new information from the server.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5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Packaging data in AJAX model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XML was originally used as the format in AJA</a:t>
            </a:r>
            <a:r>
              <a:rPr lang="en-US" b="1" dirty="0"/>
              <a:t>X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 tooltip="https://developer.mozilla.org/en-US/docs/JSON"/>
              </a:rPr>
              <a:t>JSON</a:t>
            </a:r>
            <a:r>
              <a:rPr lang="en-US" dirty="0"/>
              <a:t> is used more than XML nowadays .</a:t>
            </a:r>
          </a:p>
          <a:p>
            <a:pPr lvl="1"/>
            <a:r>
              <a:rPr lang="en-US" dirty="0"/>
              <a:t>Advantages to use JSON: being lighter and a part of JavaScript.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Any</a:t>
            </a:r>
            <a:r>
              <a:rPr lang="en-US" dirty="0"/>
              <a:t> format, including plain text, can be used.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4967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</TotalTime>
  <Words>2382</Words>
  <Application>Microsoft Office PowerPoint</Application>
  <PresentationFormat>On-screen Show (4:3)</PresentationFormat>
  <Paragraphs>451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Compass</vt:lpstr>
      <vt:lpstr>INT222 - Internet Fundamentals</vt:lpstr>
      <vt:lpstr>Agenda</vt:lpstr>
      <vt:lpstr>What is AJAX</vt:lpstr>
      <vt:lpstr>Technologies used in AJAX</vt:lpstr>
      <vt:lpstr>AJAX Examples</vt:lpstr>
      <vt:lpstr>How does it works?</vt:lpstr>
      <vt:lpstr>The AJAX model</vt:lpstr>
      <vt:lpstr>Comparing with classic apps</vt:lpstr>
      <vt:lpstr>Packaging data in AJAX model</vt:lpstr>
      <vt:lpstr>Features</vt:lpstr>
      <vt:lpstr>XMLHttpRequest object</vt:lpstr>
      <vt:lpstr>XMLHttpRequest Methods</vt:lpstr>
      <vt:lpstr>XMLHttpRequest properties</vt:lpstr>
      <vt:lpstr>Writing AJAX</vt:lpstr>
      <vt:lpstr>Writing AJAX</vt:lpstr>
      <vt:lpstr>Writing AJAX</vt:lpstr>
      <vt:lpstr>Parameters of open() and send()</vt:lpstr>
      <vt:lpstr>Writing AJAX</vt:lpstr>
      <vt:lpstr>Writing AJAX</vt:lpstr>
      <vt:lpstr>Writing AJAX</vt:lpstr>
      <vt:lpstr>Working with the XML response</vt:lpstr>
      <vt:lpstr>Working with the JSON response</vt:lpstr>
      <vt:lpstr>About JSON</vt:lpstr>
      <vt:lpstr>JSON Structures</vt:lpstr>
      <vt:lpstr>JSON Objects vs JavaScript Objects</vt:lpstr>
      <vt:lpstr>JSON Objects vs JavaScript Objects</vt:lpstr>
      <vt:lpstr>JSON vs XML</vt:lpstr>
      <vt:lpstr>JavaScript: simulating AJAX calls  to Web Services</vt:lpstr>
      <vt:lpstr>Exercise</vt:lpstr>
      <vt:lpstr>Browser Object Model</vt:lpstr>
      <vt:lpstr>The Browser Object Model (BOM)</vt:lpstr>
      <vt:lpstr>The Browser Object Model (BOM)</vt:lpstr>
      <vt:lpstr>Browser Object - window</vt:lpstr>
      <vt:lpstr>Browser Object - window</vt:lpstr>
      <vt:lpstr>BOM – Window Object</vt:lpstr>
      <vt:lpstr>BOM – Window Object</vt:lpstr>
      <vt:lpstr>BOM – Window Object</vt:lpstr>
      <vt:lpstr>BOM – Window Object</vt:lpstr>
      <vt:lpstr>Browser Object - Window</vt:lpstr>
      <vt:lpstr>Browser Object - Window</vt:lpstr>
      <vt:lpstr>Browser Object - Window</vt:lpstr>
      <vt:lpstr>Browser Object - Navigator</vt:lpstr>
      <vt:lpstr>Browser Object - History </vt:lpstr>
      <vt:lpstr>Browser Object - History</vt:lpstr>
      <vt:lpstr>Browser Object - History</vt:lpstr>
      <vt:lpstr>History - Examples</vt:lpstr>
      <vt:lpstr>Browser Object - location</vt:lpstr>
      <vt:lpstr>Browser Object - location</vt:lpstr>
      <vt:lpstr>Resource &amp; Reference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lastModifiedBy>Wei Song</cp:lastModifiedBy>
  <cp:revision>124</cp:revision>
  <cp:lastPrinted>2001-07-23T19:37:02Z</cp:lastPrinted>
  <dcterms:created xsi:type="dcterms:W3CDTF">2001-03-26T00:24:34Z</dcterms:created>
  <dcterms:modified xsi:type="dcterms:W3CDTF">2015-07-28T01:42:04Z</dcterms:modified>
</cp:coreProperties>
</file>