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46"/>
  </p:notesMasterIdLst>
  <p:handoutMasterIdLst>
    <p:handoutMasterId r:id="rId47"/>
  </p:handoutMasterIdLst>
  <p:sldIdLst>
    <p:sldId id="266" r:id="rId2"/>
    <p:sldId id="279" r:id="rId3"/>
    <p:sldId id="340" r:id="rId4"/>
    <p:sldId id="341" r:id="rId5"/>
    <p:sldId id="342" r:id="rId6"/>
    <p:sldId id="343" r:id="rId7"/>
    <p:sldId id="344" r:id="rId8"/>
    <p:sldId id="345" r:id="rId9"/>
    <p:sldId id="346" r:id="rId10"/>
    <p:sldId id="347" r:id="rId11"/>
    <p:sldId id="348" r:id="rId12"/>
    <p:sldId id="280" r:id="rId13"/>
    <p:sldId id="288" r:id="rId14"/>
    <p:sldId id="281" r:id="rId15"/>
    <p:sldId id="335" r:id="rId16"/>
    <p:sldId id="336" r:id="rId17"/>
    <p:sldId id="337" r:id="rId18"/>
    <p:sldId id="282" r:id="rId19"/>
    <p:sldId id="338" r:id="rId20"/>
    <p:sldId id="315" r:id="rId21"/>
    <p:sldId id="292" r:id="rId22"/>
    <p:sldId id="286" r:id="rId23"/>
    <p:sldId id="316" r:id="rId24"/>
    <p:sldId id="297" r:id="rId25"/>
    <p:sldId id="327" r:id="rId26"/>
    <p:sldId id="298" r:id="rId27"/>
    <p:sldId id="319" r:id="rId28"/>
    <p:sldId id="299" r:id="rId29"/>
    <p:sldId id="320" r:id="rId30"/>
    <p:sldId id="300" r:id="rId31"/>
    <p:sldId id="321" r:id="rId32"/>
    <p:sldId id="301" r:id="rId33"/>
    <p:sldId id="302" r:id="rId34"/>
    <p:sldId id="303" r:id="rId35"/>
    <p:sldId id="304" r:id="rId36"/>
    <p:sldId id="305" r:id="rId37"/>
    <p:sldId id="306" r:id="rId38"/>
    <p:sldId id="307" r:id="rId39"/>
    <p:sldId id="308" r:id="rId40"/>
    <p:sldId id="309" r:id="rId41"/>
    <p:sldId id="311" r:id="rId42"/>
    <p:sldId id="339" r:id="rId43"/>
    <p:sldId id="314" r:id="rId44"/>
    <p:sldId id="277" r:id="rId45"/>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33"/>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88568" autoAdjust="0"/>
  </p:normalViewPr>
  <p:slideViewPr>
    <p:cSldViewPr>
      <p:cViewPr>
        <p:scale>
          <a:sx n="70" d="100"/>
          <a:sy n="70" d="100"/>
        </p:scale>
        <p:origin x="-461"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developer.mozilla.org/en-US/docs/Web/JavaScript/Reference/Global_Objects/EvalError" TargetMode="External"/><Relationship Id="rId13" Type="http://schemas.openxmlformats.org/officeDocument/2006/relationships/hyperlink" Target="https://developer.mozilla.org/en-US/docs/Web/JavaScript/Reference/Global_Objects/SyntaxError" TargetMode="External"/><Relationship Id="rId18" Type="http://schemas.openxmlformats.org/officeDocument/2006/relationships/hyperlink" Target="https://developer.mozilla.org/en-US/docs/Web/JavaScript/Reference/Global_Objects/Date" TargetMode="External"/><Relationship Id="rId26" Type="http://schemas.openxmlformats.org/officeDocument/2006/relationships/hyperlink" Target="https://developer.mozilla.org/en-US/docs/JavaScript_typed_arrays/Int8Array" TargetMode="External"/><Relationship Id="rId3" Type="http://schemas.openxmlformats.org/officeDocument/2006/relationships/hyperlink" Target="https://developer.mozilla.org/en-US/docs/Web/JavaScript/Reference/Global_Objects/Object" TargetMode="External"/><Relationship Id="rId21" Type="http://schemas.openxmlformats.org/officeDocument/2006/relationships/hyperlink" Target="https://developer.mozilla.org/en-US/docs/Web/JavaScript/Reference/Global_Objects/Array" TargetMode="External"/><Relationship Id="rId7" Type="http://schemas.openxmlformats.org/officeDocument/2006/relationships/hyperlink" Target="https://developer.mozilla.org/en-US/docs/Web/JavaScript/Reference/Global_Objects/Error" TargetMode="External"/><Relationship Id="rId12" Type="http://schemas.openxmlformats.org/officeDocument/2006/relationships/hyperlink" Target="https://developer.mozilla.org/en-US/docs/Web/JavaScript/Reference/Global_Objects/StopIteration" TargetMode="External"/><Relationship Id="rId17" Type="http://schemas.openxmlformats.org/officeDocument/2006/relationships/hyperlink" Target="https://developer.mozilla.org/en-US/docs/Web/JavaScript/Reference/Global_Objects/Math" TargetMode="External"/><Relationship Id="rId25" Type="http://schemas.openxmlformats.org/officeDocument/2006/relationships/hyperlink" Target="https://developer.mozilla.org/en-US/docs/JavaScript_typed_arrays/Int32Array" TargetMode="External"/><Relationship Id="rId33" Type="http://schemas.openxmlformats.org/officeDocument/2006/relationships/hyperlink" Target="https://developer.mozilla.org/en-US/docs/Web/JavaScript/Reference/Global_Objects/Set" TargetMode="External"/><Relationship Id="rId2" Type="http://schemas.openxmlformats.org/officeDocument/2006/relationships/slide" Target="../slides/slide4.xml"/><Relationship Id="rId16" Type="http://schemas.openxmlformats.org/officeDocument/2006/relationships/hyperlink" Target="https://developer.mozilla.org/en-US/docs/Web/JavaScript/Reference/Global_Objects/Number" TargetMode="External"/><Relationship Id="rId20" Type="http://schemas.openxmlformats.org/officeDocument/2006/relationships/hyperlink" Target="https://developer.mozilla.org/en-US/docs/Web/JavaScript/Reference/Global_Objects/RegExp" TargetMode="External"/><Relationship Id="rId29" Type="http://schemas.openxmlformats.org/officeDocument/2006/relationships/hyperlink" Target="https://developer.mozilla.org/en-US/docs/JavaScript_typed_arrays/Uint8Array" TargetMode="Externa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Global_Objects/Symbol" TargetMode="External"/><Relationship Id="rId11" Type="http://schemas.openxmlformats.org/officeDocument/2006/relationships/hyperlink" Target="https://developer.mozilla.org/en-US/docs/Web/JavaScript/Reference/Global_Objects/ReferenceError" TargetMode="External"/><Relationship Id="rId24" Type="http://schemas.openxmlformats.org/officeDocument/2006/relationships/hyperlink" Target="https://developer.mozilla.org/en-US/docs/JavaScript_typed_arrays/Int16Array" TargetMode="External"/><Relationship Id="rId32" Type="http://schemas.openxmlformats.org/officeDocument/2006/relationships/hyperlink" Target="https://developer.mozilla.org/en-US/docs/Web/JavaScript/Reference/Global_Objects/Map" TargetMode="External"/><Relationship Id="rId5" Type="http://schemas.openxmlformats.org/officeDocument/2006/relationships/hyperlink" Target="https://developer.mozilla.org/en-US/docs/Web/JavaScript/Reference/Global_Objects/Boolean" TargetMode="External"/><Relationship Id="rId15" Type="http://schemas.openxmlformats.org/officeDocument/2006/relationships/hyperlink" Target="https://developer.mozilla.org/en-US/docs/Web/JavaScript/Reference/Global_Objects/URIError" TargetMode="External"/><Relationship Id="rId23" Type="http://schemas.openxmlformats.org/officeDocument/2006/relationships/hyperlink" Target="https://developer.mozilla.org/en-US/docs/JavaScript_typed_arrays/Float64Array" TargetMode="External"/><Relationship Id="rId28" Type="http://schemas.openxmlformats.org/officeDocument/2006/relationships/hyperlink" Target="https://developer.mozilla.org/en-US/docs/JavaScript_typed_arrays/Uint32Array" TargetMode="External"/><Relationship Id="rId10" Type="http://schemas.openxmlformats.org/officeDocument/2006/relationships/hyperlink" Target="https://developer.mozilla.org/en-US/docs/Web/JavaScript/Reference/Global_Objects/RangeError" TargetMode="External"/><Relationship Id="rId19" Type="http://schemas.openxmlformats.org/officeDocument/2006/relationships/hyperlink" Target="https://developer.mozilla.org/en-US/docs/Web/JavaScript/Reference/Global_Objects/String" TargetMode="External"/><Relationship Id="rId31" Type="http://schemas.openxmlformats.org/officeDocument/2006/relationships/hyperlink" Target="https://developer.mozilla.org/en-US/docs/Web/JavaScript/Reference/Global_Objects/ParallelArray" TargetMode="External"/><Relationship Id="rId4" Type="http://schemas.openxmlformats.org/officeDocument/2006/relationships/hyperlink" Target="https://developer.mozilla.org/en-US/docs/Web/JavaScript/Reference/Global_Objects/Function" TargetMode="External"/><Relationship Id="rId9" Type="http://schemas.openxmlformats.org/officeDocument/2006/relationships/hyperlink" Target="https://developer.mozilla.org/en-US/docs/Web/JavaScript/Reference/Global_Objects/InternalError" TargetMode="External"/><Relationship Id="rId14" Type="http://schemas.openxmlformats.org/officeDocument/2006/relationships/hyperlink" Target="https://developer.mozilla.org/en-US/docs/Web/JavaScript/Reference/Global_Objects/TypeError" TargetMode="External"/><Relationship Id="rId22" Type="http://schemas.openxmlformats.org/officeDocument/2006/relationships/hyperlink" Target="https://developer.mozilla.org/en-US/docs/JavaScript_typed_arrays/Float32Array" TargetMode="External"/><Relationship Id="rId27" Type="http://schemas.openxmlformats.org/officeDocument/2006/relationships/hyperlink" Target="https://developer.mozilla.org/en-US/docs/JavaScript_typed_arrays/Uint16Array" TargetMode="External"/><Relationship Id="rId30" Type="http://schemas.openxmlformats.org/officeDocument/2006/relationships/hyperlink" Target="https://developer.mozilla.org/en-US/docs/JavaScript_typed_arrays/Uint8ClampedArray"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3.org/TR/2011/WD-html5-20110525/syntax.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 </a:t>
            </a:r>
            <a:r>
              <a:rPr lang="en-US" b="1" dirty="0" smtClean="0"/>
              <a:t>Standard built-in objects</a:t>
            </a:r>
          </a:p>
          <a:p>
            <a:r>
              <a:rPr lang="en-US" b="1" dirty="0" smtClean="0"/>
              <a:t>Fundamental objects</a:t>
            </a:r>
          </a:p>
          <a:p>
            <a:r>
              <a:rPr lang="en-US" dirty="0" smtClean="0"/>
              <a:t>General language objects, functions and errors.</a:t>
            </a:r>
          </a:p>
          <a:p>
            <a:r>
              <a:rPr lang="en-US" dirty="0" smtClean="0">
                <a:hlinkClick r:id="rId3" tooltip="The Object constructor creates an object wrapper."/>
              </a:rPr>
              <a:t>Object</a:t>
            </a:r>
            <a:endParaRPr lang="en-US" dirty="0" smtClean="0"/>
          </a:p>
          <a:p>
            <a:r>
              <a:rPr lang="en-US" dirty="0" smtClean="0">
                <a:hlinkClick r:id="rId4" tooltip="The Function constructor creates a new Function object. In JavaScript every function is actually a Function object."/>
              </a:rPr>
              <a:t>Function</a:t>
            </a:r>
            <a:endParaRPr lang="en-US" dirty="0" smtClean="0"/>
          </a:p>
          <a:p>
            <a:r>
              <a:rPr lang="en-US" dirty="0" smtClean="0">
                <a:hlinkClick r:id="rId5" tooltip="The Boolean object is an object wrapper for a boolean value."/>
              </a:rPr>
              <a:t>Boolean</a:t>
            </a:r>
            <a:endParaRPr lang="en-US" dirty="0" smtClean="0"/>
          </a:p>
          <a:p>
            <a:r>
              <a:rPr lang="en-US" dirty="0" smtClean="0">
                <a:hlinkClick r:id="rId6" tooltip="The documentation about this has not yet been written; please consider contributing!"/>
              </a:rPr>
              <a:t>Symbol</a:t>
            </a:r>
            <a:r>
              <a:rPr lang="en-US" dirty="0" smtClean="0"/>
              <a:t> </a:t>
            </a:r>
          </a:p>
          <a:p>
            <a:r>
              <a:rPr lang="en-US" dirty="0" smtClean="0">
                <a:hlinkClick r:id="rId7" tooltip="The Error constructor creates an error object. Instances of Error objects are thrown when runtime errors occur. The Error object can also be used as a base objects for user-defined exceptions. See below for standard built-in error types."/>
              </a:rPr>
              <a:t>Error</a:t>
            </a:r>
            <a:endParaRPr lang="en-US" dirty="0" smtClean="0"/>
          </a:p>
          <a:p>
            <a:r>
              <a:rPr lang="en-US" dirty="0" err="1" smtClean="0">
                <a:hlinkClick r:id="rId8" tooltip="The EvalError object indicates an error regarding the global eval() function."/>
              </a:rPr>
              <a:t>EvalError</a:t>
            </a:r>
            <a:endParaRPr lang="en-US" dirty="0" smtClean="0"/>
          </a:p>
          <a:p>
            <a:r>
              <a:rPr lang="en-US" dirty="0" err="1" smtClean="0">
                <a:hlinkClick r:id="rId9" tooltip="The documentation about this has not yet been written; please consider contributing!"/>
              </a:rPr>
              <a:t>InternalError</a:t>
            </a:r>
            <a:endParaRPr lang="en-US" dirty="0" smtClean="0"/>
          </a:p>
          <a:p>
            <a:r>
              <a:rPr lang="en-US" dirty="0" err="1" smtClean="0">
                <a:hlinkClick r:id="rId10" tooltip="The RangeError object indicates an error when a value is not in the set or range of allowed values."/>
              </a:rPr>
              <a:t>RangeError</a:t>
            </a:r>
            <a:endParaRPr lang="en-US" dirty="0" smtClean="0"/>
          </a:p>
          <a:p>
            <a:r>
              <a:rPr lang="en-US" dirty="0" err="1" smtClean="0">
                <a:hlinkClick r:id="rId11" tooltip="The ReferenceError object represents an error when a non-existent variable is referenced."/>
              </a:rPr>
              <a:t>ReferenceError</a:t>
            </a:r>
            <a:endParaRPr lang="en-US" dirty="0" smtClean="0"/>
          </a:p>
          <a:p>
            <a:r>
              <a:rPr lang="en-US" dirty="0" err="1" smtClean="0">
                <a:hlinkClick r:id="rId12" tooltip="The documentation about this has not yet been written; please consider contributing!"/>
              </a:rPr>
              <a:t>StopIteration</a:t>
            </a:r>
            <a:endParaRPr lang="en-US" dirty="0" smtClean="0"/>
          </a:p>
          <a:p>
            <a:r>
              <a:rPr lang="en-US" dirty="0" err="1" smtClean="0">
                <a:hlinkClick r:id="rId13" tooltip="The SyntaxError object represents an error when trying to interpret syntactically invalid code."/>
              </a:rPr>
              <a:t>SyntaxError</a:t>
            </a:r>
            <a:endParaRPr lang="en-US" dirty="0" smtClean="0"/>
          </a:p>
          <a:p>
            <a:r>
              <a:rPr lang="en-US" dirty="0" err="1" smtClean="0">
                <a:hlinkClick r:id="rId14" tooltip="The TypeError object represents an error when a value is not of the expected type."/>
              </a:rPr>
              <a:t>TypeError</a:t>
            </a:r>
            <a:endParaRPr lang="en-US" dirty="0" smtClean="0"/>
          </a:p>
          <a:p>
            <a:r>
              <a:rPr lang="en-US" dirty="0" err="1" smtClean="0">
                <a:hlinkClick r:id="rId15" tooltip="The URIError object represents an error when a global URI handling function was used in a wrong way."/>
              </a:rPr>
              <a:t>URIError</a:t>
            </a:r>
            <a:endParaRPr lang="en-US" dirty="0" smtClean="0"/>
          </a:p>
          <a:p>
            <a:r>
              <a:rPr lang="en-US" b="1" dirty="0" smtClean="0"/>
              <a:t>Numbers and dates</a:t>
            </a:r>
          </a:p>
          <a:p>
            <a:r>
              <a:rPr lang="en-US" dirty="0" smtClean="0"/>
              <a:t>Objects dealing with numbers, dates and mathematical calculations.</a:t>
            </a:r>
          </a:p>
          <a:p>
            <a:r>
              <a:rPr lang="en-US" dirty="0" smtClean="0">
                <a:hlinkClick r:id="rId16" tooltip="The Number JavaScript object is a wrapper object allowing you to work with numerical values. A Number object is created using the Number() constructor."/>
              </a:rPr>
              <a:t>Number</a:t>
            </a:r>
            <a:endParaRPr lang="en-US" dirty="0" smtClean="0"/>
          </a:p>
          <a:p>
            <a:r>
              <a:rPr lang="en-US" dirty="0" smtClean="0">
                <a:hlinkClick r:id="rId17" tooltip="Math is a built-in object that has properties and methods for mathematical constants and functions. Not a function object."/>
              </a:rPr>
              <a:t>Math</a:t>
            </a:r>
            <a:endParaRPr lang="en-US" dirty="0" smtClean="0"/>
          </a:p>
          <a:p>
            <a:r>
              <a:rPr lang="en-US" dirty="0" smtClean="0">
                <a:hlinkClick r:id="rId18" tooltip="Creates a JavaScript Date instance that represents a single moment in time. Date objects are based on a time value that is the number of milliseconds since 1 January, 1970 UTC."/>
              </a:rPr>
              <a:t>Date</a:t>
            </a:r>
            <a:endParaRPr lang="en-US" dirty="0" smtClean="0"/>
          </a:p>
          <a:p>
            <a:r>
              <a:rPr lang="en-US" b="1" dirty="0" smtClean="0"/>
              <a:t>Text processing</a:t>
            </a:r>
          </a:p>
          <a:p>
            <a:r>
              <a:rPr lang="en-US" dirty="0" smtClean="0"/>
              <a:t>Objects for manipulating texts.</a:t>
            </a:r>
          </a:p>
          <a:p>
            <a:r>
              <a:rPr lang="en-US" dirty="0" smtClean="0">
                <a:hlinkClick r:id="rId19" tooltip="The String global object is a constructor for strings, or a sequence of characters."/>
              </a:rPr>
              <a:t>String</a:t>
            </a:r>
            <a:endParaRPr lang="en-US" dirty="0" smtClean="0"/>
          </a:p>
          <a:p>
            <a:r>
              <a:rPr lang="en-US" dirty="0" err="1" smtClean="0">
                <a:hlinkClick r:id="rId20" tooltip="The RegExp constructor creates a regular expression object for matching text with a pattern."/>
              </a:rPr>
              <a:t>RegExp</a:t>
            </a:r>
            <a:endParaRPr lang="en-US" dirty="0" smtClean="0"/>
          </a:p>
          <a:p>
            <a:r>
              <a:rPr lang="en-US" b="1" dirty="0" smtClean="0"/>
              <a:t>Indexed collections</a:t>
            </a:r>
          </a:p>
          <a:p>
            <a:r>
              <a:rPr lang="en-US" dirty="0" smtClean="0"/>
              <a:t>Collections ordered by an index. Array-type objects.</a:t>
            </a:r>
          </a:p>
          <a:p>
            <a:r>
              <a:rPr lang="en-US" dirty="0" smtClean="0">
                <a:hlinkClick r:id="rId21" tooltip="The JavaScript Array global object is a constructor for arrays, which are high-level, list-like objects."/>
              </a:rPr>
              <a:t>Array</a:t>
            </a:r>
            <a:endParaRPr lang="en-US" dirty="0" smtClean="0"/>
          </a:p>
          <a:p>
            <a:r>
              <a:rPr lang="en-US" dirty="0" smtClean="0">
                <a:hlinkClick r:id="rId22" tooltip="JavaScript_typed_arrays/Float32Array"/>
              </a:rPr>
              <a:t>Float32Array</a:t>
            </a:r>
            <a:endParaRPr lang="en-US" dirty="0" smtClean="0"/>
          </a:p>
          <a:p>
            <a:r>
              <a:rPr lang="en-US" dirty="0" smtClean="0">
                <a:hlinkClick r:id="rId23" tooltip="JavaScript_typed_arrays/Float64Array"/>
              </a:rPr>
              <a:t>Float64Array</a:t>
            </a:r>
            <a:endParaRPr lang="en-US" dirty="0" smtClean="0"/>
          </a:p>
          <a:p>
            <a:r>
              <a:rPr lang="en-US" dirty="0" smtClean="0">
                <a:hlinkClick r:id="rId24" tooltip="JavaScript_typed_arrays/Int16Array"/>
              </a:rPr>
              <a:t>Int16Array</a:t>
            </a:r>
            <a:endParaRPr lang="en-US" dirty="0" smtClean="0"/>
          </a:p>
          <a:p>
            <a:r>
              <a:rPr lang="en-US" dirty="0" smtClean="0">
                <a:hlinkClick r:id="rId25" tooltip="JavaScript_typed_arrays/Int32Array"/>
              </a:rPr>
              <a:t>Int32Array</a:t>
            </a:r>
            <a:endParaRPr lang="en-US" dirty="0" smtClean="0"/>
          </a:p>
          <a:p>
            <a:r>
              <a:rPr lang="en-US" dirty="0" smtClean="0">
                <a:hlinkClick r:id="rId26" tooltip="JavaScript_typed_arrays/Int8Array"/>
              </a:rPr>
              <a:t>Int8Array</a:t>
            </a:r>
            <a:endParaRPr lang="en-US" dirty="0" smtClean="0"/>
          </a:p>
          <a:p>
            <a:r>
              <a:rPr lang="en-US" dirty="0" smtClean="0">
                <a:hlinkClick r:id="rId27" tooltip="JavaScript_typed_arrays/int16Array"/>
              </a:rPr>
              <a:t>Uint16Array</a:t>
            </a:r>
            <a:endParaRPr lang="en-US" dirty="0" smtClean="0"/>
          </a:p>
          <a:p>
            <a:r>
              <a:rPr lang="en-US" dirty="0" smtClean="0">
                <a:hlinkClick r:id="rId28" tooltip="JavaScript_typed_arrays/Uint32Array"/>
              </a:rPr>
              <a:t>Uint32Array</a:t>
            </a:r>
            <a:endParaRPr lang="en-US" dirty="0" smtClean="0"/>
          </a:p>
          <a:p>
            <a:r>
              <a:rPr lang="en-US" dirty="0" smtClean="0">
                <a:hlinkClick r:id="rId29" tooltip="JavaScript_typed_arrays/int8Array"/>
              </a:rPr>
              <a:t>Uint8Array</a:t>
            </a:r>
            <a:endParaRPr lang="en-US" dirty="0" smtClean="0"/>
          </a:p>
          <a:p>
            <a:r>
              <a:rPr lang="en-US" dirty="0" smtClean="0">
                <a:hlinkClick r:id="rId30" tooltip="JavaScript_typed_arrays/Uint8ClampedArray"/>
              </a:rPr>
              <a:t>Uint8ClampedArray</a:t>
            </a:r>
            <a:endParaRPr lang="en-US" dirty="0" smtClean="0"/>
          </a:p>
          <a:p>
            <a:r>
              <a:rPr lang="en-US" dirty="0" err="1" smtClean="0">
                <a:hlinkClick r:id="rId31" tooltip="The goal of ParallelArray is to enable data-parallelism in web applications. The higher-order functions available on ParallelArray attempt to execute in parallel, though they may fall back to sequential execution if necessary. To ensure that your code executes in parallel, it is suggested that the functions should be limited to the parallelizable subset of JS that Firefox supports."/>
              </a:rPr>
              <a:t>ParallelArray</a:t>
            </a:r>
            <a:r>
              <a:rPr lang="en-US" dirty="0" smtClean="0"/>
              <a:t> </a:t>
            </a:r>
          </a:p>
          <a:p>
            <a:r>
              <a:rPr lang="en-US" b="1" dirty="0" smtClean="0"/>
              <a:t>Keyed collections</a:t>
            </a:r>
          </a:p>
          <a:p>
            <a:r>
              <a:rPr lang="en-US" dirty="0" smtClean="0"/>
              <a:t>Collections of objects as keys. Elements </a:t>
            </a:r>
            <a:r>
              <a:rPr lang="en-US" dirty="0" err="1" smtClean="0"/>
              <a:t>iterable</a:t>
            </a:r>
            <a:r>
              <a:rPr lang="en-US" dirty="0" smtClean="0"/>
              <a:t> in insertion order.</a:t>
            </a:r>
          </a:p>
          <a:p>
            <a:r>
              <a:rPr lang="en-US" dirty="0" smtClean="0">
                <a:hlinkClick r:id="rId32" tooltip="The Map object is a simple key/value map. Any value (both objects and primitive values) may be used as either a key or a value."/>
              </a:rPr>
              <a:t>Map</a:t>
            </a:r>
            <a:r>
              <a:rPr lang="en-US" dirty="0" smtClean="0"/>
              <a:t> </a:t>
            </a:r>
          </a:p>
          <a:p>
            <a:r>
              <a:rPr lang="en-US" dirty="0" smtClean="0">
                <a:hlinkClick r:id="rId33" tooltip="The Set object lets you store unique values of any type, whether primitive values or object references."/>
              </a:rPr>
              <a:t>Set</a:t>
            </a:r>
            <a:r>
              <a:rPr lang="en-US" dirty="0" smtClean="0"/>
              <a:t> </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29</a:t>
            </a:fld>
            <a:endParaRPr lang="en-US" altLang="en-US"/>
          </a:p>
        </p:txBody>
      </p:sp>
    </p:spTree>
    <p:extLst>
      <p:ext uri="{BB962C8B-B14F-4D97-AF65-F5344CB8AC3E}">
        <p14:creationId xmlns:p14="http://schemas.microsoft.com/office/powerpoint/2010/main" val="4119607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ul</a:t>
            </a:r>
            <a:r>
              <a:rPr lang="en-US" dirty="0" smtClean="0"/>
              <a:t> {list-style-type: none;}</a:t>
            </a:r>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Nested list</a:t>
            </a:r>
          </a:p>
          <a:p>
            <a:pPr>
              <a:buFont typeface="Arial" pitchFamily="34" charset="0"/>
              <a:buChar char="•"/>
            </a:pPr>
            <a:r>
              <a:rPr lang="en-US" dirty="0" smtClean="0"/>
              <a:t>list item one </a:t>
            </a:r>
          </a:p>
          <a:p>
            <a:pPr marL="685800" lvl="1" indent="-228600">
              <a:buFont typeface="+mj-lt"/>
              <a:buAutoNum type="arabicPeriod"/>
            </a:pPr>
            <a:r>
              <a:rPr lang="en-US" dirty="0" smtClean="0"/>
              <a:t>sub for item one</a:t>
            </a:r>
          </a:p>
          <a:p>
            <a:pPr marL="685800" lvl="1" indent="-228600">
              <a:buFont typeface="+mj-lt"/>
              <a:buAutoNum type="arabicPeriod"/>
            </a:pPr>
            <a:r>
              <a:rPr lang="en-US" dirty="0" smtClean="0"/>
              <a:t>sub for item one</a:t>
            </a:r>
          </a:p>
          <a:p>
            <a:pPr>
              <a:buFont typeface="Arial" pitchFamily="34" charset="0"/>
              <a:buChar char="•"/>
            </a:pPr>
            <a:r>
              <a:rPr lang="en-US" dirty="0" smtClean="0"/>
              <a:t>list item two</a:t>
            </a:r>
          </a:p>
          <a:p>
            <a:pPr>
              <a:buFont typeface="Arial" pitchFamily="34" charset="0"/>
              <a:buChar char="•"/>
            </a:pPr>
            <a:r>
              <a:rPr lang="en-US" dirty="0" smtClean="0"/>
              <a:t>list item three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11</a:t>
            </a:fld>
            <a:endParaRPr lang="en-US"/>
          </a:p>
        </p:txBody>
      </p:sp>
    </p:spTree>
    <p:extLst>
      <p:ext uri="{BB962C8B-B14F-4D97-AF65-F5344CB8AC3E}">
        <p14:creationId xmlns:p14="http://schemas.microsoft.com/office/powerpoint/2010/main" val="2623777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i="1" dirty="0" smtClean="0"/>
              <a:t>&lt;element attribute=value&gt;Content&lt;/element&gt;</a:t>
            </a:r>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What if </a:t>
            </a:r>
            <a:r>
              <a:rPr lang="en-US" sz="1200" b="1" kern="1200" dirty="0" err="1" smtClean="0">
                <a:solidFill>
                  <a:schemeClr val="tx1"/>
                </a:solidFill>
                <a:latin typeface="+mn-lt"/>
                <a:ea typeface="+mn-ea"/>
                <a:cs typeface="+mn-cs"/>
              </a:rPr>
              <a:t>DocType</a:t>
            </a:r>
            <a:r>
              <a:rPr lang="en-US" sz="1200" b="1" kern="1200" dirty="0" smtClean="0">
                <a:solidFill>
                  <a:schemeClr val="tx1"/>
                </a:solidFill>
                <a:latin typeface="+mn-lt"/>
                <a:ea typeface="+mn-ea"/>
                <a:cs typeface="+mn-cs"/>
              </a:rPr>
              <a:t> is absent in HTML document?</a:t>
            </a:r>
            <a:r>
              <a:rPr lang="en-US" sz="1200" kern="1200" dirty="0" smtClean="0">
                <a:solidFill>
                  <a:schemeClr val="tx1"/>
                </a:solidFill>
                <a:latin typeface="+mn-lt"/>
                <a:ea typeface="+mn-ea"/>
                <a:cs typeface="+mn-cs"/>
              </a:rPr>
              <a:t> </a:t>
            </a:r>
            <a:endParaRPr lang="en-US" dirty="0" smtClean="0"/>
          </a:p>
          <a:p>
            <a:pPr marL="228600" indent="-228600">
              <a:buAutoNum type="arabicPeriod"/>
            </a:pPr>
            <a:r>
              <a:rPr lang="en-US" sz="1200" kern="1200" dirty="0" smtClean="0">
                <a:solidFill>
                  <a:schemeClr val="tx1"/>
                </a:solidFill>
                <a:latin typeface="+mn-lt"/>
                <a:ea typeface="+mn-ea"/>
                <a:cs typeface="+mn-cs"/>
              </a:rPr>
              <a:t>An HTML document which lacks a DOCTYPE, will be rendered in </a:t>
            </a:r>
            <a:r>
              <a:rPr lang="en-US" sz="1200" kern="1200" dirty="0" err="1" smtClean="0">
                <a:solidFill>
                  <a:schemeClr val="tx1"/>
                </a:solidFill>
                <a:latin typeface="+mn-lt"/>
                <a:ea typeface="+mn-ea"/>
                <a:cs typeface="+mn-cs"/>
              </a:rPr>
              <a:t>bugwards</a:t>
            </a:r>
            <a:r>
              <a:rPr lang="en-US" sz="1200" kern="1200" dirty="0" smtClean="0">
                <a:solidFill>
                  <a:schemeClr val="tx1"/>
                </a:solidFill>
                <a:latin typeface="+mn-lt"/>
                <a:ea typeface="+mn-ea"/>
                <a:cs typeface="+mn-cs"/>
              </a:rPr>
              <a:t> compatibility mode (Quirk Mode), since it is assumed to be an older document which was written before DOCTYPE became widely used. </a:t>
            </a:r>
            <a:endParaRPr lang="en-US" dirty="0" smtClean="0"/>
          </a:p>
          <a:p>
            <a:pPr marL="228600" indent="-228600">
              <a:buAutoNum type="arabicPeriod"/>
            </a:pPr>
            <a:r>
              <a:rPr lang="en-US" sz="1200" kern="1200" dirty="0" smtClean="0">
                <a:solidFill>
                  <a:schemeClr val="tx1"/>
                </a:solidFill>
                <a:latin typeface="+mn-lt"/>
                <a:ea typeface="+mn-ea"/>
                <a:cs typeface="+mn-cs"/>
              </a:rPr>
              <a:t>2.You will not be able to use a HTML (</a:t>
            </a:r>
            <a:r>
              <a:rPr lang="en-US" sz="1200" kern="1200" dirty="0" err="1" smtClean="0">
                <a:solidFill>
                  <a:schemeClr val="tx1"/>
                </a:solidFill>
                <a:latin typeface="+mn-lt"/>
                <a:ea typeface="+mn-ea"/>
                <a:cs typeface="+mn-cs"/>
              </a:rPr>
              <a:t>HyperText</a:t>
            </a:r>
            <a:r>
              <a:rPr lang="en-US" sz="1200" kern="1200" dirty="0" smtClean="0">
                <a:solidFill>
                  <a:schemeClr val="tx1"/>
                </a:solidFill>
                <a:latin typeface="+mn-lt"/>
                <a:ea typeface="+mn-ea"/>
                <a:cs typeface="+mn-cs"/>
              </a:rPr>
              <a:t> Markup Language) </a:t>
            </a:r>
            <a:r>
              <a:rPr lang="en-US" sz="1200" kern="1200" dirty="0" err="1" smtClean="0">
                <a:solidFill>
                  <a:schemeClr val="tx1"/>
                </a:solidFill>
                <a:latin typeface="+mn-lt"/>
                <a:ea typeface="+mn-ea"/>
                <a:cs typeface="+mn-cs"/>
              </a:rPr>
              <a:t>Validator</a:t>
            </a:r>
            <a:r>
              <a:rPr lang="en-US" sz="1200" kern="1200" dirty="0" smtClean="0">
                <a:solidFill>
                  <a:schemeClr val="tx1"/>
                </a:solidFill>
                <a:latin typeface="+mn-lt"/>
                <a:ea typeface="+mn-ea"/>
                <a:cs typeface="+mn-cs"/>
              </a:rPr>
              <a:t> to check the page coding. HTML </a:t>
            </a:r>
            <a:r>
              <a:rPr lang="en-US" sz="1200" kern="1200" dirty="0" err="1" smtClean="0">
                <a:solidFill>
                  <a:schemeClr val="tx1"/>
                </a:solidFill>
                <a:latin typeface="+mn-lt"/>
                <a:ea typeface="+mn-ea"/>
                <a:cs typeface="+mn-cs"/>
              </a:rPr>
              <a:t>validator</a:t>
            </a:r>
            <a:r>
              <a:rPr lang="en-US" sz="1200" kern="1200" dirty="0" smtClean="0">
                <a:solidFill>
                  <a:schemeClr val="tx1"/>
                </a:solidFill>
                <a:latin typeface="+mn-lt"/>
                <a:ea typeface="+mn-ea"/>
                <a:cs typeface="+mn-cs"/>
              </a:rPr>
              <a:t> requires the DOCTYPE declaration. </a:t>
            </a:r>
            <a:endParaRPr lang="en-US" dirty="0" smtClean="0"/>
          </a:p>
          <a:p>
            <a:r>
              <a:rPr lang="en-US" sz="1200" kern="1200" dirty="0" smtClean="0">
                <a:solidFill>
                  <a:schemeClr val="tx1"/>
                </a:solidFill>
                <a:latin typeface="+mn-lt"/>
                <a:ea typeface="+mn-ea"/>
                <a:cs typeface="+mn-cs"/>
              </a:rPr>
              <a:t>3.The </a:t>
            </a:r>
            <a:r>
              <a:rPr lang="en-US" sz="1200" kern="1200" dirty="0" err="1" smtClean="0">
                <a:solidFill>
                  <a:schemeClr val="tx1"/>
                </a:solidFill>
                <a:latin typeface="+mn-lt"/>
                <a:ea typeface="+mn-ea"/>
                <a:cs typeface="+mn-cs"/>
              </a:rPr>
              <a:t>stylesheet</a:t>
            </a:r>
            <a:r>
              <a:rPr lang="en-US" sz="1200" kern="1200" dirty="0" smtClean="0">
                <a:solidFill>
                  <a:schemeClr val="tx1"/>
                </a:solidFill>
                <a:latin typeface="+mn-lt"/>
                <a:ea typeface="+mn-ea"/>
                <a:cs typeface="+mn-cs"/>
              </a:rPr>
              <a:t> may not be implemented as planned. </a:t>
            </a:r>
            <a:endParaRPr lang="en-US" dirty="0" smtClean="0"/>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b="1" u="sng" kern="1200" dirty="0" smtClean="0">
                <a:solidFill>
                  <a:schemeClr val="tx1"/>
                </a:solidFill>
                <a:latin typeface="+mn-lt"/>
                <a:ea typeface="+mn-ea"/>
                <a:cs typeface="+mn-cs"/>
              </a:rPr>
              <a:t>About omitting end tags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There are a number of HTML5 tags (also in HTML4 but not </a:t>
            </a:r>
            <a:r>
              <a:rPr lang="en-US" sz="1200" kern="1200" dirty="0" err="1" smtClean="0">
                <a:solidFill>
                  <a:schemeClr val="tx1"/>
                </a:solidFill>
                <a:latin typeface="+mn-lt"/>
                <a:ea typeface="+mn-ea"/>
                <a:cs typeface="+mn-cs"/>
              </a:rPr>
              <a:t>xHTML</a:t>
            </a:r>
            <a:r>
              <a:rPr lang="en-US" sz="1200" kern="1200" dirty="0" smtClean="0">
                <a:solidFill>
                  <a:schemeClr val="tx1"/>
                </a:solidFill>
                <a:latin typeface="+mn-lt"/>
                <a:ea typeface="+mn-ea"/>
                <a:cs typeface="+mn-cs"/>
              </a:rPr>
              <a:t>) that do not require the use of a closing tag for valid HTML, such as body, head, html, </a:t>
            </a:r>
            <a:r>
              <a:rPr lang="en-US" sz="1200" kern="1200" dirty="0" err="1" smtClean="0">
                <a:solidFill>
                  <a:schemeClr val="tx1"/>
                </a:solidFill>
                <a:latin typeface="+mn-lt"/>
                <a:ea typeface="+mn-ea"/>
                <a:cs typeface="+mn-cs"/>
              </a:rPr>
              <a:t>dd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optgroup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clogroup</a:t>
            </a:r>
            <a:r>
              <a:rPr lang="en-US" sz="1200" kern="1200" dirty="0" smtClean="0">
                <a:solidFill>
                  <a:schemeClr val="tx1"/>
                </a:solidFill>
                <a:latin typeface="+mn-lt"/>
                <a:ea typeface="+mn-ea"/>
                <a:cs typeface="+mn-cs"/>
              </a:rPr>
              <a:t>, option, p, td, </a:t>
            </a:r>
            <a:r>
              <a:rPr lang="en-US" sz="1200" kern="1200" dirty="0" err="1" smtClean="0">
                <a:solidFill>
                  <a:schemeClr val="tx1"/>
                </a:solidFill>
                <a:latin typeface="+mn-lt"/>
                <a:ea typeface="+mn-ea"/>
                <a:cs typeface="+mn-cs"/>
              </a:rPr>
              <a:t>tr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thead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tbody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tfoot</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t>
            </a:r>
          </a:p>
          <a:p>
            <a:r>
              <a:rPr lang="en-US" sz="1200" u="sng" kern="1200" dirty="0" smtClean="0">
                <a:solidFill>
                  <a:schemeClr val="tx1"/>
                </a:solidFill>
                <a:latin typeface="+mn-lt"/>
                <a:ea typeface="+mn-ea"/>
                <a:cs typeface="+mn-cs"/>
                <a:hlinkClick r:id="rId3"/>
              </a:rPr>
              <a:t>http://www.w3.org/TR/2011/WD-html5-20110525/syntax.html#optional-tags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But in our INT222 class, we are require to use end/closing tags.</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Core / Global</a:t>
            </a:r>
            <a:r>
              <a:rPr lang="en-CA" baseline="0" dirty="0" smtClean="0"/>
              <a:t> attributes: id, title, class, style</a:t>
            </a:r>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20</a:t>
            </a:fld>
            <a:endParaRPr lang="en-US" altLang="en-US"/>
          </a:p>
        </p:txBody>
      </p:sp>
    </p:spTree>
    <p:extLst>
      <p:ext uri="{BB962C8B-B14F-4D97-AF65-F5344CB8AC3E}">
        <p14:creationId xmlns:p14="http://schemas.microsoft.com/office/powerpoint/2010/main" val="853495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HTML5 DTD-less DOCTYPE</a:t>
            </a:r>
            <a:endParaRPr lang="en-US" dirty="0" smtClean="0"/>
          </a:p>
          <a:p>
            <a:r>
              <a:rPr lang="en-US" sz="1200" kern="1200" dirty="0" smtClean="0">
                <a:solidFill>
                  <a:schemeClr val="tx1"/>
                </a:solidFill>
                <a:latin typeface="+mn-lt"/>
                <a:ea typeface="+mn-ea"/>
                <a:cs typeface="+mn-cs"/>
              </a:rPr>
              <a:t>HTML5 uses a DOCTYPE declaration which is very short, due to its lack of references to a Document Type Definition in the form of a URL and/or FPI. All it contains is the tag name of the root element of the document, HTML. </a:t>
            </a:r>
            <a:endParaRPr lang="en-US" dirty="0" smtClean="0"/>
          </a:p>
          <a:p>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&lt;!DOCTYPE HTML&gt;</a:t>
            </a:r>
            <a:endParaRPr lang="en-US" dirty="0" smtClean="0"/>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24</a:t>
            </a:fld>
            <a:endParaRPr lang="en-US" altLang="en-US"/>
          </a:p>
        </p:txBody>
      </p:sp>
    </p:spTree>
    <p:extLst>
      <p:ext uri="{BB962C8B-B14F-4D97-AF65-F5344CB8AC3E}">
        <p14:creationId xmlns:p14="http://schemas.microsoft.com/office/powerpoint/2010/main" val="4162345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smtClean="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s.senecac.on.ca/~wei.song/int222/code/html/HTML.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file:///C:\Program%20Files%20(x86)\Notepad++\notepad++.ex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s.senecac.on.ca/~wei.song/int222/code/html/coreAttribut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World_Wide_Web_Consortiu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hyperlink" Target="https://scs.senecac.on.ca/~wei.song/int222/code/html/HTML5.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scs.senecac.on.ca/~wei.song/int222/code/html/HTML5DocumentStructure.html" TargetMode="External"/><Relationship Id="rId3" Type="http://schemas.openxmlformats.org/officeDocument/2006/relationships/hyperlink" Target="http://www.w3.org/QA/2002/04/valid-dtd-list.html" TargetMode="External"/><Relationship Id="rId7" Type="http://schemas.openxmlformats.org/officeDocument/2006/relationships/hyperlink" Target="https://scs.senecac.on.ca/~wei.song/int222/code/html/HTML5.html" TargetMode="External"/><Relationship Id="rId2" Type="http://schemas.openxmlformats.org/officeDocument/2006/relationships/hyperlink" Target="http://en.wikipedia.org/wiki/Standard_Generalized_Markup_Language" TargetMode="External"/><Relationship Id="rId1" Type="http://schemas.openxmlformats.org/officeDocument/2006/relationships/slideLayout" Target="../slideLayouts/slideLayout2.xml"/><Relationship Id="rId6" Type="http://schemas.openxmlformats.org/officeDocument/2006/relationships/hyperlink" Target="https://scs.senecac.on.ca/~wei.song/int222/code/html/xHTML1.0_Frameset.html" TargetMode="External"/><Relationship Id="rId5" Type="http://schemas.openxmlformats.org/officeDocument/2006/relationships/hyperlink" Target="https://scs.senecac.on.ca/~wei.song/int222/code/html/xHTML1.0_Strict.html" TargetMode="External"/><Relationship Id="rId4" Type="http://schemas.openxmlformats.org/officeDocument/2006/relationships/hyperlink" Target="https://scs.senecac.on.ca/~wei.song/int222/code/html/xHTML1.0_Transitional.html"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www.google.ca/url?sa=t&amp;rct=j&amp;q=&amp;esrc=s&amp;source=web&amp;cd=2&amp;ved=0CCYQFjAB&amp;url=http://www.yourhtmlsource.com/starthere/historyofhtml.html&amp;ei=MKsfVPP6GcuKyATS-4HADw&amp;usg=AFQjCNG0rKqQ-7YleQeTcDZMUCYfEE3u3Q&amp;sig2=7tMNBvhswz65YxXs0Ac3xw"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en-US/docs/Web/HTML/Elemen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scs.senecac.on.ca/~wei.song/int222/code/html/HTML5.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cs.senecac.on.ca/~wei.song/int222/code/html/tags-h1toh6.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s.senecac.on.ca/~wei.song/int222/code/html/tags-paragraph+.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dev.w3.org/html5/html-author/charre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scs.senecac.on.ca/~wei.song/int222/code/html/tags-preserveFormating.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scs.senecac.on.ca/~wei.song/int222/code/html/tags-presentation.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en-US/docs/Web/HTML/Element/span" TargetMode="External"/><Relationship Id="rId2" Type="http://schemas.openxmlformats.org/officeDocument/2006/relationships/hyperlink" Target="https://developer.mozilla.org/en-US/docs/Web/HTML/Element/div" TargetMode="External"/><Relationship Id="rId1" Type="http://schemas.openxmlformats.org/officeDocument/2006/relationships/slideLayout" Target="../slideLayouts/slideLayout2.xml"/><Relationship Id="rId4" Type="http://schemas.openxmlformats.org/officeDocument/2006/relationships/hyperlink" Target="https://scs.senecac.on.ca/~wei.song/int222/code/html/tags-grouping.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cs.senecac.on.ca/~wei.song/int222/code/html/tags-list-unordered.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s.senecac.on.ca/~wei.song/int222/code/html/tags-list-orderd.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cs.senecac.on.ca/~wei.song/int222/code/html/tags-list-definition.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cs.senecac.on.ca/~wei.song/int222/code/html/tags-list-nested.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cs.senecac.on.ca/~wei.so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cs.senecac.on.ca/~wei.song/index.html#timetabl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scs.senecac.on.ca/~wei.song/int222/code/html/tags-hyperlinks.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eveloper.mozilla.org/en-US/docs/Web/Guide/HTML/HTML5" TargetMode="External"/><Relationship Id="rId2" Type="http://schemas.openxmlformats.org/officeDocument/2006/relationships/hyperlink" Target="https://developer.mozilla.org/en-US/docs/Web/Guide/HTML/Introduction" TargetMode="External"/><Relationship Id="rId1" Type="http://schemas.openxmlformats.org/officeDocument/2006/relationships/slideLayout" Target="../slideLayouts/slideLayout2.xml"/><Relationship Id="rId6" Type="http://schemas.openxmlformats.org/officeDocument/2006/relationships/hyperlink" Target="http://www.coreservlets.com/html5-tutorial/basic-html5-document.html" TargetMode="External"/><Relationship Id="rId5" Type="http://schemas.openxmlformats.org/officeDocument/2006/relationships/hyperlink" Target="https://developer.mozilla.org/en-US/docs/Web/HTML/Attributes" TargetMode="External"/><Relationship Id="rId4" Type="http://schemas.openxmlformats.org/officeDocument/2006/relationships/hyperlink" Target="https://developer.mozilla.org/en-US/docs/Web/HTML/Elemen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768475"/>
            <a:ext cx="7772400" cy="1300485"/>
          </a:xfrm>
        </p:spPr>
        <p:txBody>
          <a:bodyPr/>
          <a:lstStyle/>
          <a:p>
            <a:pPr eaLnBrk="1" hangingPunct="1">
              <a:defRPr/>
            </a:pPr>
            <a:r>
              <a:rPr lang="en-CA" sz="4000" dirty="0" smtClean="0">
                <a:solidFill>
                  <a:schemeClr val="tx1"/>
                </a:solidFill>
                <a:effectLst>
                  <a:outerShdw blurRad="38100" dist="38100" dir="2700000" algn="tl">
                    <a:srgbClr val="000000">
                      <a:alpha val="43137"/>
                    </a:srgbClr>
                  </a:outerShdw>
                </a:effectLst>
                <a:latin typeface="Tahoma (Headings)"/>
              </a:rPr>
              <a:t>INT222 - Internet </a:t>
            </a:r>
            <a:r>
              <a:rPr lang="en-CA" sz="4000" dirty="0">
                <a:solidFill>
                  <a:schemeClr val="tx1"/>
                </a:solidFill>
                <a:effectLst>
                  <a:outerShdw blurRad="38100" dist="38100" dir="2700000" algn="tl">
                    <a:srgbClr val="000000">
                      <a:alpha val="43137"/>
                    </a:srgbClr>
                  </a:outerShdw>
                </a:effectLst>
                <a:latin typeface="Tahoma (Headings)"/>
              </a:rPr>
              <a:t>Fundamentals</a:t>
            </a:r>
            <a:endParaRPr lang="en-CA" altLang="en-US" sz="4000" dirty="0" smtClean="0">
              <a:solidFill>
                <a:schemeClr val="tx1"/>
              </a:solidFill>
              <a:effectLst>
                <a:outerShdw blurRad="38100" dist="38100" dir="2700000" algn="tl">
                  <a:srgbClr val="000000">
                    <a:alpha val="43137"/>
                  </a:srgbClr>
                </a:outerShdw>
              </a:effectLst>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smtClean="0">
                <a:effectLst>
                  <a:outerShdw blurRad="38100" dist="38100" dir="2700000" algn="tl">
                    <a:srgbClr val="000000">
                      <a:alpha val="43137"/>
                    </a:srgbClr>
                  </a:outerShdw>
                </a:effectLst>
                <a:latin typeface="Tahoma (Body)"/>
              </a:rPr>
              <a:t>Week 4: Introduction to HTML &amp; More on JS</a:t>
            </a:r>
            <a:endParaRPr lang="en-CA" altLang="en-US" dirty="0" smtClean="0">
              <a:effectLst>
                <a:outerShdw blurRad="38100" dist="38100" dir="2700000" algn="tl">
                  <a:srgbClr val="000000">
                    <a:alpha val="43137"/>
                  </a:srgbClr>
                </a:outerShdw>
              </a:effectLst>
              <a:latin typeface="Tahoma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Rounding floating-point</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buFont typeface="Wingdings" panose="05000000000000000000" pitchFamily="2" charset="2"/>
              <a:buChar char="Ø"/>
            </a:pPr>
            <a:r>
              <a:rPr lang="en-CA" sz="2800" dirty="0" err="1"/>
              <a:t>Math.ceil</a:t>
            </a:r>
            <a:r>
              <a:rPr lang="en-CA" sz="2800" dirty="0"/>
              <a:t>(ident_1</a:t>
            </a:r>
            <a:r>
              <a:rPr lang="en-CA" sz="2800" dirty="0" smtClean="0"/>
              <a:t>)</a:t>
            </a:r>
          </a:p>
          <a:p>
            <a:pPr lvl="1"/>
            <a:r>
              <a:rPr lang="en-CA" sz="2400" dirty="0" smtClean="0"/>
              <a:t>integer </a:t>
            </a:r>
            <a:r>
              <a:rPr lang="en-CA" sz="2400" dirty="0"/>
              <a:t>closest to and not less than	</a:t>
            </a:r>
            <a:endParaRPr lang="en-CA" sz="2400" dirty="0" smtClean="0"/>
          </a:p>
          <a:p>
            <a:pPr lvl="1"/>
            <a:r>
              <a:rPr lang="en-CA" sz="2400" dirty="0"/>
              <a:t>e.g.     alert( </a:t>
            </a:r>
            <a:r>
              <a:rPr lang="en-CA" sz="2400" dirty="0" err="1" smtClean="0">
                <a:solidFill>
                  <a:srgbClr val="9900CC"/>
                </a:solidFill>
                <a:effectLst>
                  <a:outerShdw blurRad="38100" dist="38100" dir="2700000" algn="tl">
                    <a:srgbClr val="000000">
                      <a:alpha val="43137"/>
                    </a:srgbClr>
                  </a:outerShdw>
                </a:effectLst>
              </a:rPr>
              <a:t>Math.ceil</a:t>
            </a:r>
            <a:r>
              <a:rPr lang="en-CA" sz="2400" dirty="0" smtClean="0">
                <a:solidFill>
                  <a:srgbClr val="9900CC"/>
                </a:solidFill>
                <a:effectLst>
                  <a:outerShdw blurRad="38100" dist="38100" dir="2700000" algn="tl">
                    <a:srgbClr val="000000">
                      <a:alpha val="43137"/>
                    </a:srgbClr>
                  </a:outerShdw>
                </a:effectLst>
              </a:rPr>
              <a:t>(0.52)</a:t>
            </a:r>
            <a:r>
              <a:rPr lang="en-CA" sz="2400" b="1" dirty="0" smtClean="0">
                <a:solidFill>
                  <a:srgbClr val="9900CC"/>
                </a:solidFill>
                <a:effectLst>
                  <a:outerShdw blurRad="38100" dist="38100" dir="2700000" algn="tl">
                    <a:srgbClr val="000000">
                      <a:alpha val="43137"/>
                    </a:srgbClr>
                  </a:outerShdw>
                </a:effectLst>
              </a:rPr>
              <a:t> </a:t>
            </a:r>
            <a:r>
              <a:rPr lang="en-CA" sz="2400" dirty="0"/>
              <a:t>); </a:t>
            </a:r>
            <a:r>
              <a:rPr lang="en-CA" sz="2400" dirty="0" smtClean="0"/>
              <a:t>    // </a:t>
            </a:r>
            <a:r>
              <a:rPr lang="en-CA" sz="2400" dirty="0"/>
              <a:t>1</a:t>
            </a:r>
          </a:p>
          <a:p>
            <a:pPr marL="457200" lvl="1" indent="0">
              <a:buNone/>
            </a:pPr>
            <a:r>
              <a:rPr lang="en-CA" sz="2400" dirty="0" smtClean="0"/>
              <a:t>	         alert</a:t>
            </a:r>
            <a:r>
              <a:rPr lang="en-CA" sz="2400" dirty="0"/>
              <a:t>( </a:t>
            </a:r>
            <a:r>
              <a:rPr lang="en-CA" sz="2400" dirty="0" err="1" smtClean="0">
                <a:solidFill>
                  <a:srgbClr val="9900CC"/>
                </a:solidFill>
                <a:effectLst>
                  <a:outerShdw blurRad="38100" dist="38100" dir="2700000" algn="tl">
                    <a:srgbClr val="000000">
                      <a:alpha val="43137"/>
                    </a:srgbClr>
                  </a:outerShdw>
                </a:effectLst>
              </a:rPr>
              <a:t>Math.ceil</a:t>
            </a:r>
            <a:r>
              <a:rPr lang="en-CA" sz="2400" dirty="0" smtClean="0">
                <a:solidFill>
                  <a:srgbClr val="9900CC"/>
                </a:solidFill>
                <a:effectLst>
                  <a:outerShdw blurRad="38100" dist="38100" dir="2700000" algn="tl">
                    <a:srgbClr val="000000">
                      <a:alpha val="43137"/>
                    </a:srgbClr>
                  </a:outerShdw>
                </a:effectLst>
              </a:rPr>
              <a:t>(0.49)</a:t>
            </a:r>
            <a:r>
              <a:rPr lang="en-CA" sz="2400" b="1" dirty="0" smtClean="0">
                <a:solidFill>
                  <a:srgbClr val="9900CC"/>
                </a:solidFill>
              </a:rPr>
              <a:t> </a:t>
            </a:r>
            <a:r>
              <a:rPr lang="en-CA" sz="2400" dirty="0"/>
              <a:t>); </a:t>
            </a:r>
            <a:r>
              <a:rPr lang="en-CA" sz="2400" dirty="0" smtClean="0"/>
              <a:t>   // 1</a:t>
            </a:r>
          </a:p>
          <a:p>
            <a:pPr>
              <a:buFont typeface="Wingdings" panose="05000000000000000000" pitchFamily="2" charset="2"/>
              <a:buChar char="Ø"/>
            </a:pPr>
            <a:r>
              <a:rPr lang="en-CA" sz="2800" dirty="0" err="1" smtClean="0"/>
              <a:t>Math.floor</a:t>
            </a:r>
            <a:r>
              <a:rPr lang="en-CA" sz="2800" dirty="0" smtClean="0"/>
              <a:t>(ident_1</a:t>
            </a:r>
            <a:r>
              <a:rPr lang="en-CA" sz="2800" dirty="0"/>
              <a:t>) </a:t>
            </a:r>
            <a:endParaRPr lang="en-CA" sz="2800" dirty="0" smtClean="0"/>
          </a:p>
          <a:p>
            <a:pPr lvl="1"/>
            <a:r>
              <a:rPr lang="en-CA" sz="2400" dirty="0" smtClean="0"/>
              <a:t>integer </a:t>
            </a:r>
            <a:r>
              <a:rPr lang="en-CA" sz="2400" dirty="0"/>
              <a:t>closest to and not greater </a:t>
            </a:r>
            <a:r>
              <a:rPr lang="en-CA" sz="2400" dirty="0" smtClean="0"/>
              <a:t>than</a:t>
            </a:r>
            <a:endParaRPr lang="en-CA" sz="2400" dirty="0"/>
          </a:p>
          <a:p>
            <a:pPr lvl="1"/>
            <a:r>
              <a:rPr lang="en-CA" sz="2400" dirty="0"/>
              <a:t>e.g.     alert( </a:t>
            </a:r>
            <a:r>
              <a:rPr lang="en-CA" sz="2400" dirty="0" err="1" smtClean="0">
                <a:solidFill>
                  <a:srgbClr val="9900CC"/>
                </a:solidFill>
                <a:effectLst>
                  <a:outerShdw blurRad="38100" dist="38100" dir="2700000" algn="tl">
                    <a:srgbClr val="000000">
                      <a:alpha val="43137"/>
                    </a:srgbClr>
                  </a:outerShdw>
                </a:effectLst>
              </a:rPr>
              <a:t>Math.floor</a:t>
            </a:r>
            <a:r>
              <a:rPr lang="en-CA" sz="2400" dirty="0" smtClean="0">
                <a:solidFill>
                  <a:srgbClr val="9900CC"/>
                </a:solidFill>
                <a:effectLst>
                  <a:outerShdw blurRad="38100" dist="38100" dir="2700000" algn="tl">
                    <a:srgbClr val="000000">
                      <a:alpha val="43137"/>
                    </a:srgbClr>
                  </a:outerShdw>
                </a:effectLst>
              </a:rPr>
              <a:t>(0.52</a:t>
            </a:r>
            <a:r>
              <a:rPr lang="en-CA" sz="2400" dirty="0">
                <a:solidFill>
                  <a:srgbClr val="9900CC"/>
                </a:solidFill>
                <a:effectLst>
                  <a:outerShdw blurRad="38100" dist="38100" dir="2700000" algn="tl">
                    <a:srgbClr val="000000">
                      <a:alpha val="43137"/>
                    </a:srgbClr>
                  </a:outerShdw>
                </a:effectLst>
              </a:rPr>
              <a:t>)</a:t>
            </a:r>
            <a:r>
              <a:rPr lang="en-CA" sz="2400" b="1" dirty="0">
                <a:solidFill>
                  <a:srgbClr val="9900CC"/>
                </a:solidFill>
              </a:rPr>
              <a:t> </a:t>
            </a:r>
            <a:r>
              <a:rPr lang="en-CA" sz="2400" dirty="0"/>
              <a:t>); </a:t>
            </a:r>
            <a:r>
              <a:rPr lang="en-CA" sz="2400" dirty="0" smtClean="0"/>
              <a:t>   // 0</a:t>
            </a:r>
          </a:p>
          <a:p>
            <a:pPr>
              <a:buFont typeface="Wingdings" panose="05000000000000000000" pitchFamily="2" charset="2"/>
              <a:buChar char="Ø"/>
            </a:pPr>
            <a:r>
              <a:rPr lang="en-CA" sz="2800" dirty="0" err="1" smtClean="0"/>
              <a:t>Math.round</a:t>
            </a:r>
            <a:r>
              <a:rPr lang="en-CA" sz="2800" dirty="0" smtClean="0"/>
              <a:t>(ident_1</a:t>
            </a:r>
            <a:r>
              <a:rPr lang="en-CA" sz="2800" dirty="0"/>
              <a:t>) </a:t>
            </a:r>
            <a:endParaRPr lang="en-CA" sz="2800" dirty="0" smtClean="0"/>
          </a:p>
          <a:p>
            <a:pPr lvl="1"/>
            <a:r>
              <a:rPr lang="en-CA" sz="2400" dirty="0" smtClean="0"/>
              <a:t>integer </a:t>
            </a:r>
            <a:r>
              <a:rPr lang="en-CA" sz="2400" dirty="0"/>
              <a:t>closest </a:t>
            </a:r>
            <a:r>
              <a:rPr lang="en-CA" sz="2400" dirty="0" smtClean="0"/>
              <a:t>to</a:t>
            </a:r>
          </a:p>
          <a:p>
            <a:pPr lvl="1"/>
            <a:r>
              <a:rPr lang="en-CA" sz="2400" dirty="0"/>
              <a:t>e.g.     alert( </a:t>
            </a:r>
            <a:r>
              <a:rPr lang="en-CA" sz="2400" dirty="0" err="1" smtClean="0">
                <a:solidFill>
                  <a:srgbClr val="9900CC"/>
                </a:solidFill>
                <a:effectLst>
                  <a:outerShdw blurRad="38100" dist="38100" dir="2700000" algn="tl">
                    <a:srgbClr val="000000">
                      <a:alpha val="43137"/>
                    </a:srgbClr>
                  </a:outerShdw>
                </a:effectLst>
              </a:rPr>
              <a:t>Math.round</a:t>
            </a:r>
            <a:r>
              <a:rPr lang="en-CA" sz="2400" dirty="0" smtClean="0">
                <a:solidFill>
                  <a:srgbClr val="9900CC"/>
                </a:solidFill>
                <a:effectLst>
                  <a:outerShdw blurRad="38100" dist="38100" dir="2700000" algn="tl">
                    <a:srgbClr val="000000">
                      <a:alpha val="43137"/>
                    </a:srgbClr>
                  </a:outerShdw>
                </a:effectLst>
              </a:rPr>
              <a:t>(0.52</a:t>
            </a:r>
            <a:r>
              <a:rPr lang="en-CA" sz="2400" dirty="0">
                <a:solidFill>
                  <a:srgbClr val="9900CC"/>
                </a:solidFill>
                <a:effectLst>
                  <a:outerShdw blurRad="38100" dist="38100" dir="2700000" algn="tl">
                    <a:srgbClr val="000000">
                      <a:alpha val="43137"/>
                    </a:srgbClr>
                  </a:outerShdw>
                </a:effectLst>
              </a:rPr>
              <a:t>)</a:t>
            </a:r>
            <a:r>
              <a:rPr lang="en-CA" sz="2400" b="1" dirty="0">
                <a:solidFill>
                  <a:srgbClr val="9900CC"/>
                </a:solidFill>
              </a:rPr>
              <a:t> </a:t>
            </a:r>
            <a:r>
              <a:rPr lang="en-CA" sz="2400" dirty="0"/>
              <a:t>); </a:t>
            </a:r>
            <a:r>
              <a:rPr lang="en-CA" sz="2400" dirty="0" smtClean="0"/>
              <a:t> // </a:t>
            </a:r>
            <a:r>
              <a:rPr lang="en-CA" sz="2400" dirty="0"/>
              <a:t>1</a:t>
            </a:r>
          </a:p>
          <a:p>
            <a:pPr marL="457200" lvl="1" indent="0">
              <a:buNone/>
            </a:pPr>
            <a:r>
              <a:rPr lang="en-CA" sz="2400" dirty="0"/>
              <a:t>	         alert( </a:t>
            </a:r>
            <a:r>
              <a:rPr lang="en-CA" sz="2400" dirty="0" err="1" smtClean="0">
                <a:solidFill>
                  <a:srgbClr val="9900CC"/>
                </a:solidFill>
                <a:effectLst>
                  <a:outerShdw blurRad="38100" dist="38100" dir="2700000" algn="tl">
                    <a:srgbClr val="000000">
                      <a:alpha val="43137"/>
                    </a:srgbClr>
                  </a:outerShdw>
                </a:effectLst>
              </a:rPr>
              <a:t>Math.round</a:t>
            </a:r>
            <a:r>
              <a:rPr lang="en-CA" sz="2400" dirty="0" smtClean="0">
                <a:solidFill>
                  <a:srgbClr val="9900CC"/>
                </a:solidFill>
                <a:effectLst>
                  <a:outerShdw blurRad="38100" dist="38100" dir="2700000" algn="tl">
                    <a:srgbClr val="000000">
                      <a:alpha val="43137"/>
                    </a:srgbClr>
                  </a:outerShdw>
                </a:effectLst>
              </a:rPr>
              <a:t>(0.49</a:t>
            </a:r>
            <a:r>
              <a:rPr lang="en-CA" sz="2400" dirty="0">
                <a:solidFill>
                  <a:srgbClr val="9900CC"/>
                </a:solidFill>
                <a:effectLst>
                  <a:outerShdw blurRad="38100" dist="38100" dir="2700000" algn="tl">
                    <a:srgbClr val="000000">
                      <a:alpha val="43137"/>
                    </a:srgbClr>
                  </a:outerShdw>
                </a:effectLst>
              </a:rPr>
              <a:t>)</a:t>
            </a:r>
            <a:r>
              <a:rPr lang="en-CA" sz="2400" b="1" dirty="0">
                <a:solidFill>
                  <a:srgbClr val="9900CC"/>
                </a:solidFill>
              </a:rPr>
              <a:t> </a:t>
            </a:r>
            <a:r>
              <a:rPr lang="en-CA" sz="2400" dirty="0"/>
              <a:t>); // </a:t>
            </a:r>
            <a:r>
              <a:rPr lang="en-CA" sz="2400" dirty="0" smtClean="0"/>
              <a:t>0</a:t>
            </a:r>
            <a:endParaRPr lang="en-CA" sz="2400" dirty="0"/>
          </a:p>
          <a:p>
            <a:pPr marL="457200" lvl="1" indent="0">
              <a:buNone/>
            </a:pPr>
            <a:r>
              <a:rPr lang="en-CA" sz="2400" dirty="0" smtClean="0"/>
              <a:t>	         alert</a:t>
            </a:r>
            <a:r>
              <a:rPr lang="en-CA" sz="2400" dirty="0"/>
              <a:t>( </a:t>
            </a:r>
            <a:r>
              <a:rPr lang="en-CA" sz="2400" dirty="0" err="1" smtClean="0">
                <a:solidFill>
                  <a:srgbClr val="9900CC"/>
                </a:solidFill>
                <a:effectLst>
                  <a:outerShdw blurRad="38100" dist="38100" dir="2700000" algn="tl">
                    <a:srgbClr val="000000">
                      <a:alpha val="43137"/>
                    </a:srgbClr>
                  </a:outerShdw>
                </a:effectLst>
              </a:rPr>
              <a:t>Math.round</a:t>
            </a:r>
            <a:r>
              <a:rPr lang="en-CA" sz="2400" dirty="0" smtClean="0">
                <a:solidFill>
                  <a:srgbClr val="9900CC"/>
                </a:solidFill>
                <a:effectLst>
                  <a:outerShdw blurRad="38100" dist="38100" dir="2700000" algn="tl">
                    <a:srgbClr val="000000">
                      <a:alpha val="43137"/>
                    </a:srgbClr>
                  </a:outerShdw>
                </a:effectLst>
              </a:rPr>
              <a:t>(0.5)</a:t>
            </a:r>
            <a:r>
              <a:rPr lang="en-CA" sz="2400" b="1" dirty="0" smtClean="0">
                <a:solidFill>
                  <a:srgbClr val="9900CC"/>
                </a:solidFill>
              </a:rPr>
              <a:t> </a:t>
            </a:r>
            <a:r>
              <a:rPr lang="en-CA" sz="2400" dirty="0"/>
              <a:t>); </a:t>
            </a:r>
            <a:r>
              <a:rPr lang="en-CA" sz="2400" dirty="0" smtClean="0"/>
              <a:t>  // </a:t>
            </a:r>
            <a:r>
              <a:rPr lang="en-CA" sz="2400" dirty="0"/>
              <a:t>1</a:t>
            </a:r>
          </a:p>
          <a:p>
            <a:pPr marL="457200" lvl="1" indent="0">
              <a:buNone/>
            </a:pPr>
            <a:endParaRPr lang="en-CA" dirty="0" smtClean="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09476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Generating Random Number</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err="1"/>
              <a:t>Math.random</a:t>
            </a:r>
            <a:r>
              <a:rPr lang="en-CA" sz="2800" dirty="0"/>
              <a:t>() </a:t>
            </a:r>
            <a:r>
              <a:rPr lang="en-CA" sz="2800" dirty="0" smtClean="0"/>
              <a:t>- pseudorandom number</a:t>
            </a:r>
          </a:p>
          <a:p>
            <a:pPr lvl="1"/>
            <a:r>
              <a:rPr lang="en-CA" sz="2400" dirty="0" smtClean="0"/>
              <a:t>Return a floating point </a:t>
            </a:r>
            <a:r>
              <a:rPr lang="en-CA" sz="2400" dirty="0"/>
              <a:t>number between 0 </a:t>
            </a:r>
            <a:r>
              <a:rPr lang="en-CA" sz="2400" dirty="0" smtClean="0"/>
              <a:t>(inclusive</a:t>
            </a:r>
            <a:r>
              <a:rPr lang="en-CA" sz="2400" dirty="0"/>
              <a:t>) and 1 (exclusive</a:t>
            </a:r>
            <a:r>
              <a:rPr lang="en-CA" sz="2400" dirty="0" smtClean="0"/>
              <a:t>)</a:t>
            </a:r>
          </a:p>
          <a:p>
            <a:pPr lvl="1"/>
            <a:r>
              <a:rPr lang="en-CA" sz="2400" dirty="0"/>
              <a:t>e.g.     alert( </a:t>
            </a:r>
            <a:r>
              <a:rPr lang="en-CA" sz="2400" dirty="0" err="1" smtClean="0">
                <a:solidFill>
                  <a:srgbClr val="9900CC"/>
                </a:solidFill>
                <a:effectLst>
                  <a:outerShdw blurRad="38100" dist="38100" dir="2700000" algn="tl">
                    <a:srgbClr val="000000">
                      <a:alpha val="43137"/>
                    </a:srgbClr>
                  </a:outerShdw>
                </a:effectLst>
              </a:rPr>
              <a:t>Math.random</a:t>
            </a:r>
            <a:r>
              <a:rPr lang="en-CA" sz="2400" dirty="0" smtClean="0">
                <a:solidFill>
                  <a:srgbClr val="9900CC"/>
                </a:solidFill>
                <a:effectLst>
                  <a:outerShdw blurRad="38100" dist="38100" dir="2700000" algn="tl">
                    <a:srgbClr val="000000">
                      <a:alpha val="43137"/>
                    </a:srgbClr>
                  </a:outerShdw>
                </a:effectLst>
              </a:rPr>
              <a:t>() </a:t>
            </a:r>
            <a:r>
              <a:rPr lang="en-CA" sz="2400" dirty="0"/>
              <a:t>); // </a:t>
            </a:r>
            <a:r>
              <a:rPr lang="en-CA" sz="1800" dirty="0"/>
              <a:t>0.03517110995016992</a:t>
            </a:r>
          </a:p>
          <a:p>
            <a:pPr lvl="1"/>
            <a:endParaRPr lang="en-CA" sz="2400" dirty="0" smtClean="0"/>
          </a:p>
          <a:p>
            <a:pPr>
              <a:buFont typeface="Wingdings" panose="05000000000000000000" pitchFamily="2" charset="2"/>
              <a:buChar char="Ø"/>
            </a:pPr>
            <a:r>
              <a:rPr lang="en-CA" sz="2800" dirty="0" smtClean="0"/>
              <a:t>Generating number 1 to 10</a:t>
            </a:r>
          </a:p>
          <a:p>
            <a:pPr marL="400050" lvl="1" indent="0">
              <a:buNone/>
            </a:pPr>
            <a:r>
              <a:rPr lang="en-CA" sz="2400" dirty="0" err="1"/>
              <a:t>Math.floor</a:t>
            </a:r>
            <a:r>
              <a:rPr lang="en-CA" sz="2400" dirty="0"/>
              <a:t>((</a:t>
            </a:r>
            <a:r>
              <a:rPr lang="en-CA" sz="2400" dirty="0" err="1"/>
              <a:t>Math.random</a:t>
            </a:r>
            <a:r>
              <a:rPr lang="en-CA" sz="2400" dirty="0"/>
              <a:t>()*10)+1</a:t>
            </a:r>
            <a:r>
              <a:rPr lang="en-CA" sz="2400" dirty="0" smtClean="0"/>
              <a:t>); </a:t>
            </a:r>
            <a:endParaRPr lang="en-CA" sz="2400" dirty="0"/>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529971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188640"/>
            <a:ext cx="8540750" cy="1143000"/>
          </a:xfrm>
        </p:spPr>
        <p:txBody>
          <a:bodyPr/>
          <a:lstStyle/>
          <a:p>
            <a:r>
              <a:rPr lang="en-US" sz="4000" dirty="0" smtClean="0">
                <a:effectLst>
                  <a:outerShdw blurRad="38100" dist="38100" dir="2700000" algn="tl">
                    <a:srgbClr val="000000">
                      <a:alpha val="43137"/>
                    </a:srgbClr>
                  </a:outerShdw>
                </a:effectLst>
              </a:rPr>
              <a:t>What is HTML</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5181600"/>
          </a:xfrm>
        </p:spPr>
        <p:txBody>
          <a:bodyPr>
            <a:normAutofit fontScale="70000" lnSpcReduction="20000"/>
          </a:bodyPr>
          <a:lstStyle/>
          <a:p>
            <a:pPr>
              <a:lnSpc>
                <a:spcPct val="120000"/>
              </a:lnSpc>
              <a:spcBef>
                <a:spcPts val="200"/>
              </a:spcBef>
              <a:spcAft>
                <a:spcPts val="200"/>
              </a:spcAft>
              <a:buFont typeface="Wingdings" panose="05000000000000000000" pitchFamily="2" charset="2"/>
              <a:buChar char="Ø"/>
            </a:pPr>
            <a:r>
              <a:rPr lang="en-US" dirty="0" smtClean="0">
                <a:effectLst>
                  <a:outerShdw blurRad="38100" dist="38100" dir="2700000" algn="tl">
                    <a:srgbClr val="000000">
                      <a:alpha val="43137"/>
                    </a:srgbClr>
                  </a:outerShdw>
                </a:effectLst>
              </a:rPr>
              <a:t>HTML </a:t>
            </a:r>
            <a:r>
              <a:rPr lang="en-US" dirty="0" smtClean="0"/>
              <a:t>(</a:t>
            </a:r>
            <a:r>
              <a:rPr lang="en-US" dirty="0" err="1" smtClean="0">
                <a:effectLst>
                  <a:outerShdw blurRad="38100" dist="38100" dir="2700000" algn="tl">
                    <a:srgbClr val="000000">
                      <a:alpha val="43137"/>
                    </a:srgbClr>
                  </a:outerShdw>
                </a:effectLst>
              </a:rPr>
              <a:t>HyperText</a:t>
            </a:r>
            <a:r>
              <a:rPr lang="en-US" dirty="0" smtClean="0">
                <a:effectLst>
                  <a:outerShdw blurRad="38100" dist="38100" dir="2700000" algn="tl">
                    <a:srgbClr val="000000">
                      <a:alpha val="43137"/>
                    </a:srgbClr>
                  </a:outerShdw>
                </a:effectLst>
              </a:rPr>
              <a:t> Markup Language</a:t>
            </a:r>
            <a:r>
              <a:rPr lang="en-US" dirty="0" smtClean="0"/>
              <a:t>) is the set of markup symbols or codes inserted in a file intended for display on a World Wide Web browser page. </a:t>
            </a:r>
          </a:p>
          <a:p>
            <a:pPr lvl="1">
              <a:lnSpc>
                <a:spcPct val="120000"/>
              </a:lnSpc>
              <a:spcBef>
                <a:spcPts val="200"/>
              </a:spcBef>
              <a:spcAft>
                <a:spcPts val="200"/>
              </a:spcAft>
            </a:pPr>
            <a:r>
              <a:rPr lang="en-US" dirty="0" smtClean="0">
                <a:solidFill>
                  <a:srgbClr val="0000CC"/>
                </a:solidFill>
                <a:effectLst>
                  <a:outerShdw blurRad="38100" dist="38100" dir="2700000" algn="tl">
                    <a:srgbClr val="000000">
                      <a:alpha val="43137"/>
                    </a:srgbClr>
                  </a:outerShdw>
                </a:effectLst>
              </a:rPr>
              <a:t>Hypertext</a:t>
            </a:r>
            <a:r>
              <a:rPr lang="en-US" dirty="0" smtClean="0"/>
              <a:t> is text with hyperlinks.</a:t>
            </a:r>
          </a:p>
          <a:p>
            <a:pPr lvl="1">
              <a:lnSpc>
                <a:spcPct val="120000"/>
              </a:lnSpc>
              <a:spcBef>
                <a:spcPts val="200"/>
              </a:spcBef>
              <a:spcAft>
                <a:spcPts val="200"/>
              </a:spcAft>
            </a:pPr>
            <a:r>
              <a:rPr lang="en-US" dirty="0" smtClean="0"/>
              <a:t>The </a:t>
            </a:r>
            <a:r>
              <a:rPr lang="en-US" dirty="0" smtClean="0">
                <a:solidFill>
                  <a:srgbClr val="0000CC"/>
                </a:solidFill>
                <a:effectLst>
                  <a:outerShdw blurRad="38100" dist="38100" dir="2700000" algn="tl">
                    <a:srgbClr val="000000">
                      <a:alpha val="43137"/>
                    </a:srgbClr>
                  </a:outerShdw>
                </a:effectLst>
              </a:rPr>
              <a:t>markup</a:t>
            </a:r>
            <a:r>
              <a:rPr lang="en-US" dirty="0" smtClean="0"/>
              <a:t> tells the Web browser how to display a Web page's words and images for the user.</a:t>
            </a:r>
          </a:p>
          <a:p>
            <a:pPr>
              <a:lnSpc>
                <a:spcPct val="120000"/>
              </a:lnSpc>
              <a:spcBef>
                <a:spcPts val="200"/>
              </a:spcBef>
              <a:spcAft>
                <a:spcPts val="200"/>
              </a:spcAft>
              <a:buFont typeface="Wingdings" panose="05000000000000000000" pitchFamily="2" charset="2"/>
              <a:buChar char="Ø"/>
            </a:pPr>
            <a:r>
              <a:rPr lang="en-US" dirty="0" smtClean="0"/>
              <a:t>The markup symbols/indicators are often called </a:t>
            </a:r>
            <a:r>
              <a:rPr lang="en-US" dirty="0" smtClean="0">
                <a:solidFill>
                  <a:srgbClr val="0000CC"/>
                </a:solidFill>
              </a:rPr>
              <a:t>“</a:t>
            </a:r>
            <a:r>
              <a:rPr lang="en-US" dirty="0" smtClean="0">
                <a:solidFill>
                  <a:srgbClr val="0000CC"/>
                </a:solidFill>
                <a:effectLst>
                  <a:outerShdw blurRad="38100" dist="38100" dir="2700000" algn="tl">
                    <a:srgbClr val="000000">
                      <a:alpha val="43137"/>
                    </a:srgbClr>
                  </a:outerShdw>
                </a:effectLst>
              </a:rPr>
              <a:t>tags</a:t>
            </a:r>
            <a:r>
              <a:rPr lang="en-US" dirty="0" smtClean="0">
                <a:solidFill>
                  <a:srgbClr val="0000CC"/>
                </a:solidFill>
              </a:rPr>
              <a:t>”, </a:t>
            </a:r>
            <a:r>
              <a:rPr lang="en-US" dirty="0" smtClean="0"/>
              <a:t>which are enclosed in angle brackets </a:t>
            </a:r>
          </a:p>
          <a:p>
            <a:pPr lvl="1">
              <a:lnSpc>
                <a:spcPct val="120000"/>
              </a:lnSpc>
              <a:spcBef>
                <a:spcPts val="200"/>
              </a:spcBef>
              <a:spcAft>
                <a:spcPts val="200"/>
              </a:spcAft>
            </a:pPr>
            <a:r>
              <a:rPr lang="en-US" dirty="0" smtClean="0"/>
              <a:t>Most html tags come in pairs </a:t>
            </a:r>
            <a:r>
              <a:rPr lang="en-US" dirty="0"/>
              <a:t>e.g. &lt;p&gt; and &lt;/p</a:t>
            </a:r>
            <a:r>
              <a:rPr lang="en-US" dirty="0" smtClean="0"/>
              <a:t>&gt;</a:t>
            </a:r>
          </a:p>
          <a:p>
            <a:pPr lvl="2">
              <a:lnSpc>
                <a:spcPct val="120000"/>
              </a:lnSpc>
              <a:spcBef>
                <a:spcPts val="200"/>
              </a:spcBef>
              <a:spcAft>
                <a:spcPts val="200"/>
              </a:spcAft>
              <a:buFont typeface="Wingdings" panose="05000000000000000000" pitchFamily="2" charset="2"/>
              <a:buChar char="q"/>
            </a:pPr>
            <a:r>
              <a:rPr lang="en-US" dirty="0" smtClean="0"/>
              <a:t>&lt;p&gt; being the opening of the tag and </a:t>
            </a:r>
          </a:p>
          <a:p>
            <a:pPr lvl="2">
              <a:lnSpc>
                <a:spcPct val="120000"/>
              </a:lnSpc>
              <a:spcBef>
                <a:spcPts val="200"/>
              </a:spcBef>
              <a:spcAft>
                <a:spcPts val="200"/>
              </a:spcAft>
              <a:buFont typeface="Wingdings" panose="05000000000000000000" pitchFamily="2" charset="2"/>
              <a:buChar char="q"/>
            </a:pPr>
            <a:r>
              <a:rPr lang="en-US" dirty="0" smtClean="0"/>
              <a:t>&lt;/p&gt; being the closing of the tag. </a:t>
            </a:r>
          </a:p>
          <a:p>
            <a:pPr lvl="2">
              <a:lnSpc>
                <a:spcPct val="120000"/>
              </a:lnSpc>
              <a:spcBef>
                <a:spcPts val="200"/>
              </a:spcBef>
              <a:spcAft>
                <a:spcPts val="200"/>
              </a:spcAft>
              <a:buFont typeface="Wingdings" panose="05000000000000000000" pitchFamily="2" charset="2"/>
              <a:buChar char="q"/>
            </a:pPr>
            <a:r>
              <a:rPr lang="en-US" dirty="0" smtClean="0"/>
              <a:t>In between these tags you can add </a:t>
            </a:r>
            <a:r>
              <a:rPr lang="en-US" dirty="0" smtClean="0">
                <a:solidFill>
                  <a:srgbClr val="0000CC"/>
                </a:solidFill>
                <a:effectLst>
                  <a:outerShdw blurRad="38100" dist="38100" dir="2700000" algn="tl">
                    <a:srgbClr val="000000">
                      <a:alpha val="43137"/>
                    </a:srgbClr>
                  </a:outerShdw>
                </a:effectLst>
              </a:rPr>
              <a:t>text-based</a:t>
            </a:r>
            <a:r>
              <a:rPr lang="en-US" dirty="0" smtClean="0">
                <a:effectLst>
                  <a:outerShdw blurRad="38100" dist="38100" dir="2700000" algn="tl">
                    <a:srgbClr val="000000">
                      <a:alpha val="43137"/>
                    </a:srgbClr>
                  </a:outerShdw>
                </a:effectLst>
              </a:rPr>
              <a:t> </a:t>
            </a:r>
            <a:r>
              <a:rPr lang="en-US" b="1" dirty="0" smtClean="0">
                <a:solidFill>
                  <a:srgbClr val="0000CC"/>
                </a:solidFill>
                <a:effectLst>
                  <a:outerShdw blurRad="38100" dist="38100" dir="2700000" algn="tl">
                    <a:srgbClr val="000000">
                      <a:alpha val="43137"/>
                    </a:srgbClr>
                  </a:outerShdw>
                </a:effectLst>
              </a:rPr>
              <a:t>content</a:t>
            </a:r>
            <a:r>
              <a:rPr lang="en-US" dirty="0" smtClean="0"/>
              <a:t>.</a:t>
            </a:r>
          </a:p>
          <a:p>
            <a:pPr lvl="1">
              <a:lnSpc>
                <a:spcPct val="120000"/>
              </a:lnSpc>
              <a:spcBef>
                <a:spcPts val="200"/>
              </a:spcBef>
              <a:spcAft>
                <a:spcPts val="200"/>
              </a:spcAft>
            </a:pPr>
            <a:r>
              <a:rPr lang="en-US" dirty="0" smtClean="0"/>
              <a:t>There are some tags that are not paired – these tags are know as </a:t>
            </a:r>
            <a:r>
              <a:rPr lang="en-US" dirty="0" smtClean="0">
                <a:solidFill>
                  <a:srgbClr val="0000CC"/>
                </a:solidFill>
                <a:effectLst>
                  <a:outerShdw blurRad="38100" dist="38100" dir="2700000" algn="tl">
                    <a:srgbClr val="000000">
                      <a:alpha val="43137"/>
                    </a:srgbClr>
                  </a:outerShdw>
                </a:effectLst>
              </a:rPr>
              <a:t>empty tags</a:t>
            </a:r>
            <a:r>
              <a:rPr lang="en-US" dirty="0" smtClean="0"/>
              <a:t>, such as &lt;</a:t>
            </a:r>
            <a:r>
              <a:rPr lang="en-US" dirty="0" err="1" smtClean="0"/>
              <a:t>img</a:t>
            </a:r>
            <a:r>
              <a:rPr lang="en-US" dirty="0" smtClean="0"/>
              <a:t> /&gt;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419800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28600"/>
            <a:ext cx="8540750" cy="1143000"/>
          </a:xfrm>
        </p:spPr>
        <p:txBody>
          <a:bodyPr>
            <a:normAutofit/>
          </a:bodyPr>
          <a:lstStyle/>
          <a:p>
            <a:r>
              <a:rPr lang="en-US" sz="4000" dirty="0" smtClean="0">
                <a:effectLst>
                  <a:outerShdw blurRad="38100" dist="38100" dir="2700000" algn="tl">
                    <a:srgbClr val="000000">
                      <a:alpha val="43137"/>
                    </a:srgbClr>
                  </a:outerShdw>
                </a:effectLst>
              </a:rPr>
              <a:t>Basic </a:t>
            </a:r>
            <a:r>
              <a:rPr lang="en-US" sz="4000" dirty="0" smtClean="0">
                <a:solidFill>
                  <a:srgbClr val="0000CC"/>
                </a:solidFill>
                <a:effectLst>
                  <a:outerShdw blurRad="38100" dist="38100" dir="2700000" algn="tl">
                    <a:srgbClr val="000000">
                      <a:alpha val="43137"/>
                    </a:srgbClr>
                  </a:outerShdw>
                </a:effectLst>
              </a:rPr>
              <a:t>HTML</a:t>
            </a:r>
            <a:r>
              <a:rPr lang="en-US" sz="4000" dirty="0" smtClean="0">
                <a:effectLst>
                  <a:outerShdw blurRad="38100" dist="38100" dir="2700000" algn="tl">
                    <a:srgbClr val="000000">
                      <a:alpha val="43137"/>
                    </a:srgbClr>
                  </a:outerShdw>
                </a:effectLst>
              </a:rPr>
              <a:t> Document </a:t>
            </a:r>
            <a:r>
              <a:rPr lang="en-US" sz="4000" dirty="0">
                <a:effectLst>
                  <a:outerShdw blurRad="38100" dist="38100" dir="2700000" algn="tl">
                    <a:srgbClr val="000000">
                      <a:alpha val="43137"/>
                    </a:srgbClr>
                  </a:outerShdw>
                </a:effectLst>
              </a:rPr>
              <a:t>S</a:t>
            </a:r>
            <a:r>
              <a:rPr lang="en-US" sz="4000" dirty="0" smtClean="0">
                <a:effectLst>
                  <a:outerShdw blurRad="38100" dist="38100" dir="2700000" algn="tl">
                    <a:srgbClr val="000000">
                      <a:alpha val="43137"/>
                    </a:srgbClr>
                  </a:outerShdw>
                </a:effectLst>
              </a:rPr>
              <a:t>tructure</a:t>
            </a:r>
            <a:endParaRPr lang="en-US" sz="4000" dirty="0">
              <a:effectLst>
                <a:outerShdw blurRad="38100" dist="38100" dir="2700000" algn="tl">
                  <a:srgbClr val="000000">
                    <a:alpha val="43137"/>
                  </a:srgbClr>
                </a:outerShdw>
              </a:effectLst>
            </a:endParaRPr>
          </a:p>
        </p:txBody>
      </p:sp>
      <p:sp>
        <p:nvSpPr>
          <p:cNvPr id="4" name="TextBox 3"/>
          <p:cNvSpPr txBox="1"/>
          <p:nvPr/>
        </p:nvSpPr>
        <p:spPr>
          <a:xfrm>
            <a:off x="755576" y="1371600"/>
            <a:ext cx="7776864" cy="4401205"/>
          </a:xfrm>
          <a:prstGeom prst="rect">
            <a:avLst/>
          </a:prstGeom>
          <a:solidFill>
            <a:schemeClr val="accent1">
              <a:lumMod val="20000"/>
              <a:lumOff val="80000"/>
            </a:schemeClr>
          </a:solidFill>
        </p:spPr>
        <p:txBody>
          <a:bodyPr wrap="square" rtlCol="0">
            <a:spAutoFit/>
          </a:bodyPr>
          <a:lstStyle/>
          <a:p>
            <a:r>
              <a:rPr lang="en-CA" sz="2000" dirty="0" smtClean="0">
                <a:solidFill>
                  <a:srgbClr val="0000CC"/>
                </a:solidFill>
                <a:effectLst>
                  <a:outerShdw blurRad="38100" dist="38100" dir="2700000" algn="tl">
                    <a:srgbClr val="000000">
                      <a:alpha val="43137"/>
                    </a:srgbClr>
                  </a:outerShdw>
                </a:effectLst>
              </a:rPr>
              <a:t>&lt;html&gt;</a:t>
            </a:r>
          </a:p>
          <a:p>
            <a:r>
              <a:rPr lang="en-CA" sz="2000" dirty="0" smtClean="0"/>
              <a:t> </a:t>
            </a:r>
            <a:r>
              <a:rPr lang="en-CA" sz="2000" dirty="0" smtClean="0">
                <a:solidFill>
                  <a:srgbClr val="7030A0"/>
                </a:solidFill>
                <a:effectLst>
                  <a:outerShdw blurRad="38100" dist="38100" dir="2700000" algn="tl">
                    <a:srgbClr val="000000">
                      <a:alpha val="43137"/>
                    </a:srgbClr>
                  </a:outerShdw>
                </a:effectLst>
              </a:rPr>
              <a:t>&lt;head&gt;</a:t>
            </a:r>
          </a:p>
          <a:p>
            <a:r>
              <a:rPr lang="en-CA" sz="2000" dirty="0" smtClean="0"/>
              <a:t>   &lt;title&gt;INT222&lt;/title&gt;</a:t>
            </a:r>
          </a:p>
          <a:p>
            <a:r>
              <a:rPr lang="en-CA" sz="2000" dirty="0" smtClean="0">
                <a:solidFill>
                  <a:srgbClr val="7030A0"/>
                </a:solidFill>
                <a:effectLst>
                  <a:outerShdw blurRad="38100" dist="38100" dir="2700000" algn="tl">
                    <a:srgbClr val="000000">
                      <a:alpha val="43137"/>
                    </a:srgbClr>
                  </a:outerShdw>
                </a:effectLst>
              </a:rPr>
              <a:t>&lt;/head&gt;</a:t>
            </a:r>
          </a:p>
          <a:p>
            <a:r>
              <a:rPr lang="en-CA" sz="2000" dirty="0" smtClean="0">
                <a:solidFill>
                  <a:srgbClr val="7030A0"/>
                </a:solidFill>
                <a:effectLst>
                  <a:outerShdw blurRad="38100" dist="38100" dir="2700000" algn="tl">
                    <a:srgbClr val="000000">
                      <a:alpha val="43137"/>
                    </a:srgbClr>
                  </a:outerShdw>
                </a:effectLst>
              </a:rPr>
              <a:t>&lt;body&gt;</a:t>
            </a:r>
          </a:p>
          <a:p>
            <a:r>
              <a:rPr lang="en-CA" sz="2000" dirty="0" smtClean="0"/>
              <a:t>   &lt;h1&gt;Basic HTML Document Structure&lt;/h1&gt;</a:t>
            </a:r>
          </a:p>
          <a:p>
            <a:r>
              <a:rPr lang="en-CA" sz="2000" dirty="0" smtClean="0"/>
              <a:t>   &lt;p&gt;This is a paragraph&lt;/p&gt;</a:t>
            </a:r>
          </a:p>
          <a:p>
            <a:r>
              <a:rPr lang="en-CA" sz="2000" dirty="0" smtClean="0"/>
              <a:t>   &lt;p&gt;Here are links to</a:t>
            </a:r>
          </a:p>
          <a:p>
            <a:r>
              <a:rPr lang="en-CA" sz="2000" dirty="0"/>
              <a:t> </a:t>
            </a:r>
            <a:r>
              <a:rPr lang="en-CA" sz="2000" dirty="0" smtClean="0"/>
              <a:t>     &lt;a </a:t>
            </a:r>
            <a:r>
              <a:rPr lang="en-CA" sz="2000" dirty="0" err="1" smtClean="0"/>
              <a:t>href</a:t>
            </a:r>
            <a:r>
              <a:rPr lang="en-CA" sz="2000" dirty="0" smtClean="0"/>
              <a:t>="http://www.senecac.on.ca/"&gt;Seneca College&lt;/a&gt;</a:t>
            </a:r>
          </a:p>
          <a:p>
            <a:r>
              <a:rPr lang="en-CA" sz="2000" dirty="0" smtClean="0"/>
              <a:t>      &lt;</a:t>
            </a:r>
            <a:r>
              <a:rPr lang="en-CA" sz="2000" dirty="0"/>
              <a:t>a </a:t>
            </a:r>
            <a:r>
              <a:rPr lang="en-CA" sz="2000" dirty="0" err="1"/>
              <a:t>href</a:t>
            </a:r>
            <a:r>
              <a:rPr lang="en-CA" sz="2000" dirty="0"/>
              <a:t>="https://scs.senecac.on.ca/"&gt;ICT&lt;/a</a:t>
            </a:r>
            <a:r>
              <a:rPr lang="en-CA" sz="2000" dirty="0" smtClean="0"/>
              <a:t>&gt; school</a:t>
            </a:r>
          </a:p>
          <a:p>
            <a:r>
              <a:rPr lang="en-CA" sz="2000" dirty="0" smtClean="0"/>
              <a:t>   &lt;/p&gt;</a:t>
            </a:r>
          </a:p>
          <a:p>
            <a:r>
              <a:rPr lang="en-CA" sz="2000" dirty="0" smtClean="0"/>
              <a:t>   &lt;p&gt;&lt;a </a:t>
            </a:r>
            <a:r>
              <a:rPr lang="en-CA" sz="2000" dirty="0" err="1" smtClean="0"/>
              <a:t>href</a:t>
            </a:r>
            <a:r>
              <a:rPr lang="en-CA" sz="2000" dirty="0" smtClean="0"/>
              <a:t>="view-source:"&gt;View-source&lt;/a&gt;&lt;/p&gt;</a:t>
            </a:r>
          </a:p>
          <a:p>
            <a:r>
              <a:rPr lang="en-CA" sz="2000" dirty="0" smtClean="0">
                <a:solidFill>
                  <a:srgbClr val="7030A0"/>
                </a:solidFill>
                <a:effectLst>
                  <a:outerShdw blurRad="38100" dist="38100" dir="2700000" algn="tl">
                    <a:srgbClr val="000000">
                      <a:alpha val="43137"/>
                    </a:srgbClr>
                  </a:outerShdw>
                </a:effectLst>
              </a:rPr>
              <a:t>&lt;/body&gt;</a:t>
            </a:r>
          </a:p>
          <a:p>
            <a:r>
              <a:rPr lang="en-CA" sz="2000" dirty="0" smtClean="0">
                <a:solidFill>
                  <a:srgbClr val="0000CC"/>
                </a:solidFill>
                <a:effectLst>
                  <a:outerShdw blurRad="38100" dist="38100" dir="2700000" algn="tl">
                    <a:srgbClr val="000000">
                      <a:alpha val="43137"/>
                    </a:srgbClr>
                  </a:outerShdw>
                </a:effectLst>
              </a:rPr>
              <a:t>&lt;/html&gt;</a:t>
            </a:r>
            <a:endParaRPr lang="en-US" sz="2000" dirty="0">
              <a:solidFill>
                <a:srgbClr val="0000CC"/>
              </a:solidFill>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3" name="TextBox 2"/>
          <p:cNvSpPr txBox="1"/>
          <p:nvPr/>
        </p:nvSpPr>
        <p:spPr>
          <a:xfrm>
            <a:off x="4139952" y="5962235"/>
            <a:ext cx="2413161" cy="400110"/>
          </a:xfrm>
          <a:prstGeom prst="rect">
            <a:avLst/>
          </a:prstGeom>
          <a:noFill/>
        </p:spPr>
        <p:txBody>
          <a:bodyPr wrap="none" rtlCol="0">
            <a:spAutoFit/>
          </a:bodyPr>
          <a:lstStyle/>
          <a:p>
            <a:pPr marL="342900" lvl="1" indent="-342900">
              <a:buFont typeface="Wingdings" panose="05000000000000000000" pitchFamily="2" charset="2"/>
              <a:buChar char="q"/>
            </a:pPr>
            <a:r>
              <a:rPr lang="en-CA" sz="2000" dirty="0" smtClean="0">
                <a:hlinkClick r:id="rId3"/>
              </a:rPr>
              <a:t>Show in browser</a:t>
            </a:r>
            <a:endParaRPr lang="en-CA" sz="2000" dirty="0"/>
          </a:p>
        </p:txBody>
      </p:sp>
      <p:sp>
        <p:nvSpPr>
          <p:cNvPr id="6" name="TextBox 5"/>
          <p:cNvSpPr txBox="1"/>
          <p:nvPr/>
        </p:nvSpPr>
        <p:spPr>
          <a:xfrm>
            <a:off x="1720346" y="5962235"/>
            <a:ext cx="1794081" cy="400110"/>
          </a:xfrm>
          <a:prstGeom prst="rect">
            <a:avLst/>
          </a:prstGeom>
          <a:noFill/>
        </p:spPr>
        <p:txBody>
          <a:bodyPr wrap="none" rtlCol="0">
            <a:spAutoFit/>
          </a:bodyPr>
          <a:lstStyle/>
          <a:p>
            <a:pPr marL="285750" indent="-285750">
              <a:buFont typeface="Wingdings" panose="05000000000000000000" pitchFamily="2" charset="2"/>
              <a:buChar char="q"/>
            </a:pPr>
            <a:r>
              <a:rPr lang="en-CA" sz="2000" dirty="0" smtClean="0">
                <a:hlinkClick r:id="rId4" action="ppaction://hlinkfile"/>
              </a:rPr>
              <a:t>Notepad++</a:t>
            </a:r>
            <a:endParaRPr lang="en-CA" sz="2000" dirty="0"/>
          </a:p>
        </p:txBody>
      </p:sp>
    </p:spTree>
    <p:extLst>
      <p:ext uri="{BB962C8B-B14F-4D97-AF65-F5344CB8AC3E}">
        <p14:creationId xmlns:p14="http://schemas.microsoft.com/office/powerpoint/2010/main" val="1758682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smtClean="0">
                <a:effectLst>
                  <a:outerShdw blurRad="38100" dist="38100" dir="2700000" algn="tl">
                    <a:srgbClr val="000000">
                      <a:alpha val="43137"/>
                    </a:srgbClr>
                  </a:outerShdw>
                </a:effectLst>
              </a:rPr>
              <a:t>Tags vs </a:t>
            </a:r>
            <a:r>
              <a:rPr lang="fr-FR" sz="4000" dirty="0" err="1" smtClean="0">
                <a:effectLst>
                  <a:outerShdw blurRad="38100" dist="38100" dir="2700000" algn="tl">
                    <a:srgbClr val="000000">
                      <a:alpha val="43137"/>
                    </a:srgbClr>
                  </a:outerShdw>
                </a:effectLst>
              </a:rPr>
              <a:t>Elements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pPr>
              <a:spcBef>
                <a:spcPts val="600"/>
              </a:spcBef>
              <a:spcAft>
                <a:spcPts val="300"/>
              </a:spcAft>
              <a:buFont typeface="Wingdings" panose="05000000000000000000" pitchFamily="2" charset="2"/>
              <a:buChar char="Ø"/>
            </a:pPr>
            <a:r>
              <a:rPr lang="en-US" sz="3000" dirty="0" smtClean="0"/>
              <a:t>The terms tag, element &amp; attribute are used throughout the web site. You should note the difference between these terms.</a:t>
            </a:r>
          </a:p>
          <a:p>
            <a:pPr lvl="1">
              <a:spcBef>
                <a:spcPts val="600"/>
              </a:spcBef>
              <a:spcAft>
                <a:spcPts val="300"/>
              </a:spcAft>
            </a:pPr>
            <a:r>
              <a:rPr lang="en-US" dirty="0" smtClean="0"/>
              <a:t>HTML elements:</a:t>
            </a:r>
          </a:p>
          <a:p>
            <a:pPr lvl="2">
              <a:spcBef>
                <a:spcPts val="600"/>
              </a:spcBef>
              <a:spcAft>
                <a:spcPts val="300"/>
              </a:spcAft>
              <a:buFont typeface="Courier New" panose="02070309020205020404" pitchFamily="49" charset="0"/>
              <a:buChar char="o"/>
            </a:pPr>
            <a:r>
              <a:rPr lang="en-US" dirty="0"/>
              <a:t>An HTML Element is everything from the </a:t>
            </a:r>
            <a:r>
              <a:rPr lang="en-US" dirty="0">
                <a:effectLst>
                  <a:outerShdw blurRad="38100" dist="38100" dir="2700000" algn="tl">
                    <a:srgbClr val="000000">
                      <a:alpha val="43137"/>
                    </a:srgbClr>
                  </a:outerShdw>
                </a:effectLst>
              </a:rPr>
              <a:t>start tag </a:t>
            </a:r>
            <a:r>
              <a:rPr lang="en-US" dirty="0"/>
              <a:t>to the </a:t>
            </a:r>
            <a:r>
              <a:rPr lang="en-US" dirty="0">
                <a:effectLst>
                  <a:outerShdw blurRad="38100" dist="38100" dir="2700000" algn="tl">
                    <a:srgbClr val="000000">
                      <a:alpha val="43137"/>
                    </a:srgbClr>
                  </a:outerShdw>
                </a:effectLst>
              </a:rPr>
              <a:t>end tag</a:t>
            </a:r>
            <a:r>
              <a:rPr lang="en-US" dirty="0"/>
              <a:t>,  </a:t>
            </a:r>
          </a:p>
          <a:p>
            <a:pPr lvl="2">
              <a:spcBef>
                <a:spcPts val="600"/>
              </a:spcBef>
              <a:spcAft>
                <a:spcPts val="300"/>
              </a:spcAft>
              <a:buFont typeface="Courier New" panose="02070309020205020404" pitchFamily="49" charset="0"/>
              <a:buChar char="o"/>
            </a:pPr>
            <a:r>
              <a:rPr lang="en-US" dirty="0" smtClean="0"/>
              <a:t>Html documents are defined by HTML elements </a:t>
            </a:r>
          </a:p>
          <a:p>
            <a:pPr lvl="1">
              <a:spcBef>
                <a:spcPts val="600"/>
              </a:spcBef>
              <a:spcAft>
                <a:spcPts val="300"/>
              </a:spcAft>
            </a:pPr>
            <a:r>
              <a:rPr lang="en-US" dirty="0" smtClean="0"/>
              <a:t>e.g.  </a:t>
            </a:r>
          </a:p>
          <a:p>
            <a:pPr lvl="2">
              <a:spcBef>
                <a:spcPts val="600"/>
              </a:spcBef>
              <a:spcAft>
                <a:spcPts val="300"/>
              </a:spcAft>
              <a:buFont typeface="Wingdings" panose="05000000000000000000" pitchFamily="2" charset="2"/>
              <a:buChar char="q"/>
            </a:pPr>
            <a:r>
              <a:rPr lang="en-US" dirty="0" smtClean="0">
                <a:effectLst>
                  <a:outerShdw blurRad="38100" dist="38100" dir="2700000" algn="tl">
                    <a:srgbClr val="000000">
                      <a:alpha val="43137"/>
                    </a:srgbClr>
                  </a:outerShdw>
                </a:effectLst>
              </a:rPr>
              <a:t>&lt;p&gt;Some text&lt;/p&gt; </a:t>
            </a:r>
            <a:r>
              <a:rPr lang="en-US" dirty="0" smtClean="0"/>
              <a:t>- is referred to as an </a:t>
            </a:r>
            <a:r>
              <a:rPr lang="en-US" dirty="0" smtClean="0">
                <a:solidFill>
                  <a:srgbClr val="0000CC"/>
                </a:solidFill>
                <a:effectLst>
                  <a:outerShdw blurRad="38100" dist="38100" dir="2700000" algn="tl">
                    <a:srgbClr val="000000">
                      <a:alpha val="43137"/>
                    </a:srgbClr>
                  </a:outerShdw>
                </a:effectLst>
              </a:rPr>
              <a:t>element</a:t>
            </a:r>
            <a:r>
              <a:rPr lang="en-US" b="1" dirty="0" smtClean="0"/>
              <a:t>, </a:t>
            </a:r>
            <a:r>
              <a:rPr lang="en-US" dirty="0" smtClean="0"/>
              <a:t>including starting tag - </a:t>
            </a:r>
            <a:r>
              <a:rPr lang="en-US" dirty="0" smtClean="0">
                <a:effectLst/>
              </a:rPr>
              <a:t>content</a:t>
            </a:r>
            <a:r>
              <a:rPr lang="en-US" dirty="0" smtClean="0"/>
              <a:t> - ending tag</a:t>
            </a:r>
          </a:p>
          <a:p>
            <a:pPr lvl="2">
              <a:spcBef>
                <a:spcPts val="600"/>
              </a:spcBef>
              <a:spcAft>
                <a:spcPts val="300"/>
              </a:spcAft>
              <a:buFont typeface="Wingdings" panose="05000000000000000000" pitchFamily="2" charset="2"/>
              <a:buChar char="q"/>
            </a:pPr>
            <a:r>
              <a:rPr lang="en-US" dirty="0" smtClean="0">
                <a:effectLst>
                  <a:outerShdw blurRad="38100" dist="38100" dir="2700000" algn="tl">
                    <a:srgbClr val="000000">
                      <a:alpha val="43137"/>
                    </a:srgbClr>
                  </a:outerShdw>
                </a:effectLst>
              </a:rPr>
              <a:t>&lt;p&gt; and &lt;/p&gt; </a:t>
            </a:r>
            <a:r>
              <a:rPr lang="en-US" dirty="0" smtClean="0"/>
              <a:t>- are referred to as </a:t>
            </a:r>
            <a:r>
              <a:rPr lang="en-US" dirty="0" smtClean="0">
                <a:solidFill>
                  <a:srgbClr val="0000CC"/>
                </a:solidFill>
                <a:effectLst>
                  <a:outerShdw blurRad="38100" dist="38100" dir="2700000" algn="tl">
                    <a:srgbClr val="000000">
                      <a:alpha val="43137"/>
                    </a:srgbClr>
                  </a:outerShdw>
                </a:effectLst>
              </a:rPr>
              <a:t>tags</a:t>
            </a:r>
            <a:r>
              <a:rPr lang="en-US" dirty="0" smtClean="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058507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effectLst>
                  <a:outerShdw blurRad="38100" dist="38100" dir="2700000" algn="tl">
                    <a:srgbClr val="000000">
                      <a:alpha val="43137"/>
                    </a:srgbClr>
                  </a:outerShdw>
                </a:effectLst>
              </a:rPr>
              <a:t>HTML Element </a:t>
            </a:r>
            <a:r>
              <a:rPr lang="en-US" sz="4000" dirty="0" smtClean="0">
                <a:effectLst>
                  <a:outerShdw blurRad="38100" dist="38100" dir="2700000" algn="tl">
                    <a:srgbClr val="000000">
                      <a:alpha val="43137"/>
                    </a:srgbClr>
                  </a:outerShdw>
                </a:effectLst>
              </a:rPr>
              <a:t>Categories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382000" cy="4525963"/>
          </a:xfrm>
        </p:spPr>
        <p:txBody>
          <a:bodyPr>
            <a:noAutofit/>
          </a:bodyPr>
          <a:lstStyle/>
          <a:p>
            <a:pPr marL="0" indent="0">
              <a:spcBef>
                <a:spcPts val="600"/>
              </a:spcBef>
              <a:spcAft>
                <a:spcPts val="400"/>
              </a:spcAft>
              <a:buNone/>
            </a:pPr>
            <a:r>
              <a:rPr lang="en-CA" sz="2800" dirty="0" smtClean="0"/>
              <a:t>HTML elements/tags </a:t>
            </a:r>
            <a:r>
              <a:rPr lang="en-CA" sz="2800" dirty="0"/>
              <a:t>are classified in three different </a:t>
            </a:r>
            <a:r>
              <a:rPr lang="en-CA" sz="2800" dirty="0" smtClean="0"/>
              <a:t>categories:</a:t>
            </a:r>
          </a:p>
          <a:p>
            <a:pPr>
              <a:spcBef>
                <a:spcPts val="600"/>
              </a:spcBef>
              <a:spcAft>
                <a:spcPts val="400"/>
              </a:spcAft>
              <a:buFont typeface="Wingdings" panose="05000000000000000000" pitchFamily="2" charset="2"/>
              <a:buChar char="Ø"/>
            </a:pPr>
            <a:r>
              <a:rPr lang="en-CA" sz="2700" dirty="0" smtClean="0">
                <a:solidFill>
                  <a:srgbClr val="0000CC"/>
                </a:solidFill>
                <a:effectLst>
                  <a:outerShdw blurRad="38100" dist="38100" dir="2700000" algn="tl">
                    <a:srgbClr val="000000">
                      <a:alpha val="43137"/>
                    </a:srgbClr>
                  </a:outerShdw>
                </a:effectLst>
              </a:rPr>
              <a:t>Block-level </a:t>
            </a:r>
            <a:r>
              <a:rPr lang="en-CA" sz="2700" dirty="0" smtClean="0">
                <a:effectLst/>
              </a:rPr>
              <a:t>element</a:t>
            </a:r>
            <a:r>
              <a:rPr lang="en-CA" sz="2800" dirty="0" smtClean="0">
                <a:effectLst/>
              </a:rPr>
              <a:t>: </a:t>
            </a:r>
          </a:p>
          <a:p>
            <a:pPr lvl="1">
              <a:spcBef>
                <a:spcPts val="600"/>
              </a:spcBef>
              <a:spcAft>
                <a:spcPts val="400"/>
              </a:spcAft>
            </a:pPr>
            <a:r>
              <a:rPr lang="en-US" sz="2400" dirty="0" smtClean="0"/>
              <a:t>A block-level </a:t>
            </a:r>
            <a:r>
              <a:rPr lang="en-US" sz="2400" dirty="0"/>
              <a:t>element </a:t>
            </a:r>
            <a:r>
              <a:rPr lang="en-US" sz="2400" dirty="0" smtClean="0"/>
              <a:t>is a tag that creates large blocks of content like tables (&lt;table&gt;) or page divisions (&lt;div&gt;).</a:t>
            </a:r>
          </a:p>
          <a:p>
            <a:pPr lvl="2">
              <a:spcBef>
                <a:spcPts val="600"/>
              </a:spcBef>
              <a:spcAft>
                <a:spcPts val="400"/>
              </a:spcAft>
              <a:buFont typeface="Courier New" panose="02070309020205020404" pitchFamily="49" charset="0"/>
              <a:buChar char="o"/>
            </a:pPr>
            <a:r>
              <a:rPr lang="en-US" sz="2000" dirty="0" smtClean="0"/>
              <a:t>e.g. &lt;p&gt;, &lt;h1&gt;, &lt;</a:t>
            </a:r>
            <a:r>
              <a:rPr lang="en-US" sz="2000" dirty="0" err="1" smtClean="0"/>
              <a:t>ul</a:t>
            </a:r>
            <a:r>
              <a:rPr lang="en-US" sz="2000" dirty="0" smtClean="0"/>
              <a:t>&gt;, &lt;hr&gt;, &lt;dl&gt;, …</a:t>
            </a:r>
          </a:p>
          <a:p>
            <a:pPr lvl="1">
              <a:spcBef>
                <a:spcPts val="600"/>
              </a:spcBef>
              <a:spcAft>
                <a:spcPts val="400"/>
              </a:spcAft>
            </a:pPr>
            <a:r>
              <a:rPr lang="en-CA" sz="2400" dirty="0"/>
              <a:t>By default, block-level elements </a:t>
            </a:r>
            <a:r>
              <a:rPr lang="en-CA" sz="2400" dirty="0">
                <a:effectLst>
                  <a:outerShdw blurRad="38100" dist="38100" dir="2700000" algn="tl">
                    <a:srgbClr val="000000">
                      <a:alpha val="43137"/>
                    </a:srgbClr>
                  </a:outerShdw>
                </a:effectLst>
              </a:rPr>
              <a:t>begin on new lines</a:t>
            </a:r>
            <a:r>
              <a:rPr lang="en-CA" sz="2400" dirty="0" smtClean="0"/>
              <a:t>.</a:t>
            </a:r>
          </a:p>
          <a:p>
            <a:pPr lvl="1">
              <a:spcBef>
                <a:spcPts val="600"/>
              </a:spcBef>
              <a:spcAft>
                <a:spcPts val="400"/>
              </a:spcAft>
            </a:pPr>
            <a:r>
              <a:rPr lang="en-US" sz="2400" dirty="0" smtClean="0"/>
              <a:t>They can contain other </a:t>
            </a:r>
            <a:r>
              <a:rPr lang="en-US" sz="2400" dirty="0" smtClean="0">
                <a:effectLst>
                  <a:outerShdw blurRad="38100" dist="38100" dir="2700000" algn="tl">
                    <a:srgbClr val="000000">
                      <a:alpha val="43137"/>
                    </a:srgbClr>
                  </a:outerShdw>
                </a:effectLst>
              </a:rPr>
              <a:t>block tags </a:t>
            </a:r>
            <a:r>
              <a:rPr lang="en-US" sz="2400" dirty="0" smtClean="0"/>
              <a:t>as well as </a:t>
            </a:r>
            <a:r>
              <a:rPr lang="en-US" sz="2400" dirty="0" smtClean="0">
                <a:effectLst>
                  <a:outerShdw blurRad="38100" dist="38100" dir="2700000" algn="tl">
                    <a:srgbClr val="000000">
                      <a:alpha val="43137"/>
                    </a:srgbClr>
                  </a:outerShdw>
                </a:effectLst>
              </a:rPr>
              <a:t>inline tags </a:t>
            </a:r>
            <a:r>
              <a:rPr lang="en-US" sz="2400" dirty="0" smtClean="0"/>
              <a:t>and text.</a:t>
            </a:r>
            <a:endParaRPr lang="en-CA"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769324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HTML Element </a:t>
            </a:r>
            <a:r>
              <a:rPr lang="en-US" sz="4000" dirty="0" smtClean="0">
                <a:effectLst>
                  <a:outerShdw blurRad="38100" dist="38100" dir="2700000" algn="tl">
                    <a:srgbClr val="000000">
                      <a:alpha val="43137"/>
                    </a:srgbClr>
                  </a:outerShdw>
                </a:effectLst>
              </a:rPr>
              <a:t>Categories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rgbClr val="0000CC"/>
                </a:solidFill>
                <a:effectLst>
                  <a:outerShdw blurRad="38100" dist="38100" dir="2700000" algn="tl">
                    <a:srgbClr val="000000">
                      <a:alpha val="43137"/>
                    </a:srgbClr>
                  </a:outerShdw>
                </a:effectLst>
              </a:rPr>
              <a:t>Inline-level </a:t>
            </a:r>
            <a:r>
              <a:rPr lang="en-CA" sz="2800" dirty="0">
                <a:effectLst/>
              </a:rPr>
              <a:t>element: </a:t>
            </a:r>
            <a:endParaRPr lang="en-US" sz="2800" dirty="0" smtClean="0">
              <a:effectLst>
                <a:outerShdw blurRad="38100" dist="38100" dir="2700000" algn="tl">
                  <a:srgbClr val="000000">
                    <a:alpha val="43137"/>
                  </a:srgbClr>
                </a:outerShdw>
              </a:effectLst>
            </a:endParaRPr>
          </a:p>
          <a:p>
            <a:pPr lvl="1"/>
            <a:r>
              <a:rPr lang="en-US" sz="2400" dirty="0" smtClean="0"/>
              <a:t>An inline element is a tag that defines the text or data in the document. Using STRONG(&lt;strong&gt;) makes the enclosed text strongly emphasized.</a:t>
            </a:r>
          </a:p>
          <a:p>
            <a:pPr lvl="1"/>
            <a:r>
              <a:rPr lang="en-US" sz="2400" dirty="0" smtClean="0"/>
              <a:t>e.g. &lt;span&gt;, &lt;a&gt;, &lt;</a:t>
            </a:r>
            <a:r>
              <a:rPr lang="en-US" sz="2400" dirty="0" err="1" smtClean="0"/>
              <a:t>img</a:t>
            </a:r>
            <a:r>
              <a:rPr lang="en-US" sz="2400" dirty="0" smtClean="0"/>
              <a:t>&gt;, &lt;td&gt;, &lt;b&gt;, &lt;</a:t>
            </a:r>
            <a:r>
              <a:rPr lang="en-US" sz="2400" dirty="0" err="1" smtClean="0"/>
              <a:t>em</a:t>
            </a:r>
            <a:r>
              <a:rPr lang="en-US" sz="2400" dirty="0" smtClean="0"/>
              <a:t>&gt;, &lt;input&gt;, …</a:t>
            </a:r>
          </a:p>
          <a:p>
            <a:pPr lvl="1"/>
            <a:r>
              <a:rPr lang="en-US" sz="2400" dirty="0" smtClean="0"/>
              <a:t>Inline elements don't start new lines when they are used</a:t>
            </a:r>
            <a:r>
              <a:rPr lang="en-US" sz="2400" dirty="0"/>
              <a:t>.</a:t>
            </a:r>
            <a:endParaRPr lang="en-US" sz="2400" dirty="0" smtClean="0"/>
          </a:p>
          <a:p>
            <a:pPr lvl="1"/>
            <a:r>
              <a:rPr lang="en-US" sz="2400" dirty="0" smtClean="0"/>
              <a:t>they generally only contain </a:t>
            </a:r>
            <a:r>
              <a:rPr lang="en-US" sz="2400" dirty="0" smtClean="0">
                <a:effectLst>
                  <a:outerShdw blurRad="38100" dist="38100" dir="2700000" algn="tl">
                    <a:srgbClr val="000000">
                      <a:alpha val="43137"/>
                    </a:srgbClr>
                  </a:outerShdw>
                </a:effectLst>
              </a:rPr>
              <a:t>other inline tags </a:t>
            </a:r>
            <a:r>
              <a:rPr lang="en-US" sz="2400" dirty="0" smtClean="0"/>
              <a:t>and text or data.</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028345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HTML Element </a:t>
            </a:r>
            <a:r>
              <a:rPr lang="en-US" sz="4000" dirty="0" smtClean="0">
                <a:effectLst>
                  <a:outerShdw blurRad="38100" dist="38100" dir="2700000" algn="tl">
                    <a:srgbClr val="000000">
                      <a:alpha val="43137"/>
                    </a:srgbClr>
                  </a:outerShdw>
                </a:effectLst>
              </a:rPr>
              <a:t>Categories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solidFill>
                  <a:srgbClr val="0000CC"/>
                </a:solidFill>
              </a:rPr>
              <a:t>Empty</a:t>
            </a:r>
            <a:r>
              <a:rPr lang="en-US" sz="2800" dirty="0"/>
              <a:t> element </a:t>
            </a:r>
            <a:endParaRPr lang="en-US" sz="2800" dirty="0" smtClean="0">
              <a:solidFill>
                <a:srgbClr val="0000CC"/>
              </a:solidFill>
            </a:endParaRPr>
          </a:p>
          <a:p>
            <a:pPr lvl="1"/>
            <a:r>
              <a:rPr lang="en-US" sz="2400" dirty="0" smtClean="0"/>
              <a:t>An empty element does not have closing tags or they are not paired. </a:t>
            </a:r>
          </a:p>
          <a:p>
            <a:pPr lvl="1"/>
            <a:r>
              <a:rPr lang="en-US" sz="2400" dirty="0"/>
              <a:t>An empty element does </a:t>
            </a:r>
            <a:r>
              <a:rPr lang="en-US" sz="2400" dirty="0" smtClean="0"/>
              <a:t>not contain any text/content. </a:t>
            </a:r>
          </a:p>
          <a:p>
            <a:pPr lvl="1"/>
            <a:r>
              <a:rPr lang="en-US" sz="2400" dirty="0" smtClean="0"/>
              <a:t>Empty tags are simply used as markers. </a:t>
            </a:r>
          </a:p>
          <a:p>
            <a:pPr lvl="2"/>
            <a:r>
              <a:rPr lang="en-US" sz="2000" dirty="0" smtClean="0"/>
              <a:t>In some cases empty tags are used for whatever is contained in their attributes. </a:t>
            </a:r>
          </a:p>
          <a:p>
            <a:pPr lvl="1"/>
            <a:r>
              <a:rPr lang="en-US" sz="2400" dirty="0" smtClean="0"/>
              <a:t>The &lt;</a:t>
            </a:r>
            <a:r>
              <a:rPr lang="en-US" sz="2400" dirty="0" err="1" smtClean="0"/>
              <a:t>br</a:t>
            </a:r>
            <a:r>
              <a:rPr lang="en-US" sz="2400" dirty="0" smtClean="0"/>
              <a:t> /&gt;, &lt;</a:t>
            </a:r>
            <a:r>
              <a:rPr lang="en-US" sz="2400" dirty="0" err="1" smtClean="0"/>
              <a:t>img</a:t>
            </a:r>
            <a:r>
              <a:rPr lang="en-US" sz="2400" dirty="0" smtClean="0"/>
              <a:t> /&gt;, &lt;input /&gt;, &lt;meta /&gt; tags are a few examples of empty tags.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279465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fr-FR" sz="4000" dirty="0" err="1" smtClean="0">
                <a:solidFill>
                  <a:srgbClr val="000000"/>
                </a:solidFill>
                <a:effectLst>
                  <a:outerShdw blurRad="38100" dist="38100" dir="2700000" algn="tl">
                    <a:srgbClr val="000000">
                      <a:alpha val="43137"/>
                    </a:srgbClr>
                  </a:outerShdw>
                </a:effectLst>
              </a:rPr>
              <a:t>Attributes</a:t>
            </a:r>
            <a:endParaRPr lang="en-CA"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An attribute is used to define the characteristics of an element, and it is placed inside the opening tag. </a:t>
            </a:r>
          </a:p>
          <a:p>
            <a:pPr>
              <a:buFont typeface="Wingdings" panose="05000000000000000000" pitchFamily="2" charset="2"/>
              <a:buChar char="Ø"/>
            </a:pPr>
            <a:r>
              <a:rPr lang="en-US" sz="2700" dirty="0" smtClean="0"/>
              <a:t>e.g.</a:t>
            </a:r>
          </a:p>
          <a:p>
            <a:pPr marL="400050" lvl="1" indent="0">
              <a:buNone/>
            </a:pPr>
            <a:r>
              <a:rPr lang="en-US" sz="2300" dirty="0" smtClean="0"/>
              <a:t>&lt;p </a:t>
            </a:r>
            <a:r>
              <a:rPr lang="en-US" sz="2300" dirty="0" smtClean="0">
                <a:solidFill>
                  <a:srgbClr val="0000CC"/>
                </a:solidFill>
                <a:effectLst>
                  <a:outerShdw blurRad="38100" dist="38100" dir="2700000" algn="tl">
                    <a:srgbClr val="000000">
                      <a:alpha val="43137"/>
                    </a:srgbClr>
                  </a:outerShdw>
                </a:effectLst>
              </a:rPr>
              <a:t>id=</a:t>
            </a:r>
            <a:r>
              <a:rPr lang="en-US" sz="2300" dirty="0">
                <a:solidFill>
                  <a:srgbClr val="0000CC"/>
                </a:solidFill>
                <a:effectLst>
                  <a:outerShdw blurRad="38100" dist="38100" dir="2700000" algn="tl">
                    <a:srgbClr val="000000">
                      <a:alpha val="43137"/>
                    </a:srgbClr>
                  </a:outerShdw>
                </a:effectLst>
              </a:rPr>
              <a:t>"</a:t>
            </a:r>
            <a:r>
              <a:rPr lang="en-US" sz="2300" dirty="0" smtClean="0">
                <a:solidFill>
                  <a:srgbClr val="0000CC"/>
                </a:solidFill>
                <a:effectLst>
                  <a:outerShdw blurRad="38100" dist="38100" dir="2700000" algn="tl">
                    <a:srgbClr val="000000">
                      <a:alpha val="43137"/>
                    </a:srgbClr>
                  </a:outerShdw>
                </a:effectLst>
              </a:rPr>
              <a:t>a3</a:t>
            </a:r>
            <a:r>
              <a:rPr lang="en-US" sz="2300" dirty="0">
                <a:solidFill>
                  <a:srgbClr val="0000CC"/>
                </a:solidFill>
                <a:effectLst>
                  <a:outerShdw blurRad="38100" dist="38100" dir="2700000" algn="tl">
                    <a:srgbClr val="000000">
                      <a:alpha val="43137"/>
                    </a:srgbClr>
                  </a:outerShdw>
                </a:effectLst>
              </a:rPr>
              <a:t>"</a:t>
            </a:r>
            <a:r>
              <a:rPr lang="en-US" sz="2300" dirty="0" smtClean="0">
                <a:solidFill>
                  <a:srgbClr val="0000CC"/>
                </a:solidFill>
                <a:effectLst>
                  <a:outerShdw blurRad="38100" dist="38100" dir="2700000" algn="tl">
                    <a:srgbClr val="000000">
                      <a:alpha val="43137"/>
                    </a:srgbClr>
                  </a:outerShdw>
                </a:effectLst>
              </a:rPr>
              <a:t> name=</a:t>
            </a:r>
            <a:r>
              <a:rPr lang="en-US" sz="2300" dirty="0">
                <a:solidFill>
                  <a:srgbClr val="0000CC"/>
                </a:solidFill>
                <a:effectLst>
                  <a:outerShdw blurRad="38100" dist="38100" dir="2700000" algn="tl">
                    <a:srgbClr val="000000">
                      <a:alpha val="43137"/>
                    </a:srgbClr>
                  </a:outerShdw>
                </a:effectLst>
              </a:rPr>
              <a:t>"</a:t>
            </a:r>
            <a:r>
              <a:rPr lang="en-US" sz="2300" dirty="0" smtClean="0">
                <a:solidFill>
                  <a:srgbClr val="0000CC"/>
                </a:solidFill>
                <a:effectLst>
                  <a:outerShdw blurRad="38100" dist="38100" dir="2700000" algn="tl">
                    <a:srgbClr val="000000">
                      <a:alpha val="43137"/>
                    </a:srgbClr>
                  </a:outerShdw>
                </a:effectLst>
              </a:rPr>
              <a:t>a3</a:t>
            </a:r>
            <a:r>
              <a:rPr lang="en-US" sz="2300" dirty="0">
                <a:solidFill>
                  <a:srgbClr val="0000CC"/>
                </a:solidFill>
                <a:effectLst>
                  <a:outerShdw blurRad="38100" dist="38100" dir="2700000" algn="tl">
                    <a:srgbClr val="000000">
                      <a:alpha val="43137"/>
                    </a:srgbClr>
                  </a:outerShdw>
                </a:effectLst>
              </a:rPr>
              <a:t>"</a:t>
            </a:r>
            <a:r>
              <a:rPr lang="en-US" sz="2300" dirty="0" smtClean="0">
                <a:solidFill>
                  <a:srgbClr val="0000CC"/>
                </a:solidFill>
                <a:effectLst>
                  <a:outerShdw blurRad="38100" dist="38100" dir="2700000" algn="tl">
                    <a:srgbClr val="000000">
                      <a:alpha val="43137"/>
                    </a:srgbClr>
                  </a:outerShdw>
                </a:effectLst>
              </a:rPr>
              <a:t> class="highlight"</a:t>
            </a:r>
            <a:r>
              <a:rPr lang="en-US" sz="2300" dirty="0" smtClean="0">
                <a:effectLst/>
              </a:rPr>
              <a:t>&gt;</a:t>
            </a:r>
            <a:r>
              <a:rPr lang="en-US" sz="2300" dirty="0" smtClean="0"/>
              <a:t>Some text&lt;/p&gt; </a:t>
            </a:r>
          </a:p>
          <a:p>
            <a:pPr lvl="1"/>
            <a:r>
              <a:rPr lang="en-US" sz="2400" dirty="0" smtClean="0"/>
              <a:t>Id, name and class are examples of </a:t>
            </a:r>
            <a:r>
              <a:rPr lang="en-US" sz="2400" dirty="0" smtClean="0">
                <a:solidFill>
                  <a:srgbClr val="0000CC"/>
                </a:solidFill>
                <a:effectLst>
                  <a:outerShdw blurRad="38100" dist="38100" dir="2700000" algn="tl">
                    <a:srgbClr val="000000">
                      <a:alpha val="43137"/>
                    </a:srgbClr>
                  </a:outerShdw>
                </a:effectLst>
              </a:rPr>
              <a:t>attributes</a:t>
            </a:r>
          </a:p>
          <a:p>
            <a:pPr>
              <a:buFont typeface="Wingdings" panose="05000000000000000000" pitchFamily="2" charset="2"/>
              <a:buChar char="Ø"/>
            </a:pPr>
            <a:r>
              <a:rPr lang="en-CA" sz="2800" dirty="0" smtClean="0"/>
              <a:t>All attribute are made up 2 parts: </a:t>
            </a:r>
            <a:r>
              <a:rPr lang="en-CA" sz="2800" dirty="0" smtClean="0">
                <a:solidFill>
                  <a:srgbClr val="0000CC"/>
                </a:solidFill>
                <a:effectLst>
                  <a:outerShdw blurRad="38100" dist="38100" dir="2700000" algn="tl">
                    <a:srgbClr val="000000">
                      <a:alpha val="43137"/>
                    </a:srgbClr>
                  </a:outerShdw>
                </a:effectLst>
              </a:rPr>
              <a:t>name</a:t>
            </a:r>
            <a:r>
              <a:rPr lang="en-CA" sz="2800" dirty="0" smtClean="0"/>
              <a:t> and </a:t>
            </a:r>
            <a:r>
              <a:rPr lang="en-CA" sz="2800" dirty="0" smtClean="0">
                <a:solidFill>
                  <a:srgbClr val="0000CC"/>
                </a:solidFill>
                <a:effectLst>
                  <a:outerShdw blurRad="38100" dist="38100" dir="2700000" algn="tl">
                    <a:srgbClr val="000000">
                      <a:alpha val="43137"/>
                    </a:srgbClr>
                  </a:outerShdw>
                </a:effectLst>
              </a:rPr>
              <a:t>value</a:t>
            </a:r>
            <a:r>
              <a:rPr lang="en-CA" sz="2800" dirty="0" smtClean="0"/>
              <a:t>.</a:t>
            </a:r>
          </a:p>
          <a:p>
            <a:pPr>
              <a:buFont typeface="Wingdings" panose="05000000000000000000" pitchFamily="2" charset="2"/>
              <a:buChar char="Ø"/>
            </a:pPr>
            <a:r>
              <a:rPr lang="en-CA" sz="2800" dirty="0" smtClean="0"/>
              <a:t>Note:</a:t>
            </a:r>
          </a:p>
          <a:p>
            <a:pPr marL="400050" lvl="1" indent="0">
              <a:buNone/>
            </a:pPr>
            <a:r>
              <a:rPr lang="en-CA" sz="2400" dirty="0" smtClean="0"/>
              <a:t>The new HTML standard (HTML5) </a:t>
            </a:r>
            <a:r>
              <a:rPr lang="en-CA" sz="2400" dirty="0"/>
              <a:t>does not require quotes around attribute </a:t>
            </a:r>
            <a:r>
              <a:rPr lang="en-CA" sz="2400" dirty="0" smtClean="0"/>
              <a:t>values, but we suggest to do so.</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6408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HTML Core Attributes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a</a:t>
            </a:r>
            <a:r>
              <a:rPr lang="en-CA" sz="2400" dirty="0" smtClean="0"/>
              <a:t>lso called HTML </a:t>
            </a:r>
            <a:r>
              <a:rPr lang="en-CA" sz="2400" dirty="0" smtClean="0">
                <a:solidFill>
                  <a:srgbClr val="0000CC"/>
                </a:solidFill>
                <a:effectLst>
                  <a:outerShdw blurRad="38100" dist="38100" dir="2700000" algn="tl">
                    <a:srgbClr val="000000">
                      <a:alpha val="43137"/>
                    </a:srgbClr>
                  </a:outerShdw>
                </a:effectLst>
              </a:rPr>
              <a:t>global attributes</a:t>
            </a:r>
          </a:p>
          <a:p>
            <a:pPr>
              <a:buFont typeface="Wingdings" panose="05000000000000000000" pitchFamily="2" charset="2"/>
              <a:buChar char="Ø"/>
            </a:pPr>
            <a:r>
              <a:rPr lang="en-CA" sz="2400" dirty="0"/>
              <a:t>c</a:t>
            </a:r>
            <a:r>
              <a:rPr lang="en-CA" sz="2400" dirty="0" smtClean="0"/>
              <a:t>an be used on all elements.</a:t>
            </a:r>
          </a:p>
          <a:p>
            <a:pPr>
              <a:buFont typeface="Wingdings" panose="05000000000000000000" pitchFamily="2" charset="2"/>
              <a:buChar char="Ø"/>
            </a:pPr>
            <a:r>
              <a:rPr lang="en-CA" sz="2400" dirty="0"/>
              <a:t>e</a:t>
            </a:r>
            <a:r>
              <a:rPr lang="en-CA" sz="2400" dirty="0" smtClean="0"/>
              <a:t>.g.</a:t>
            </a:r>
          </a:p>
          <a:p>
            <a:pPr>
              <a:buFont typeface="Wingdings" panose="05000000000000000000" pitchFamily="2" charset="2"/>
              <a:buChar char="Ø"/>
            </a:pPr>
            <a:endParaRPr lang="en-CA" sz="2400" dirty="0"/>
          </a:p>
          <a:p>
            <a:pPr>
              <a:buFont typeface="Wingdings" panose="05000000000000000000" pitchFamily="2" charset="2"/>
              <a:buChar char="Ø"/>
            </a:pPr>
            <a:endParaRPr lang="en-CA" sz="2400" dirty="0" smtClean="0"/>
          </a:p>
          <a:p>
            <a:pPr>
              <a:buFont typeface="Wingdings" panose="05000000000000000000" pitchFamily="2" charset="2"/>
              <a:buChar char="Ø"/>
            </a:pPr>
            <a:endParaRPr lang="en-CA" sz="2400" dirty="0"/>
          </a:p>
          <a:p>
            <a:pPr>
              <a:buFont typeface="Wingdings" panose="05000000000000000000" pitchFamily="2" charset="2"/>
              <a:buChar char="Ø"/>
            </a:pPr>
            <a:endParaRPr lang="en-CA" sz="2400" dirty="0" smtClean="0"/>
          </a:p>
          <a:p>
            <a:pPr>
              <a:buFont typeface="Wingdings" panose="05000000000000000000" pitchFamily="2" charset="2"/>
              <a:buChar char="Ø"/>
            </a:pPr>
            <a:endParaRPr lang="en-CA" sz="2400" dirty="0"/>
          </a:p>
          <a:p>
            <a:pPr>
              <a:buFont typeface="Wingdings" panose="05000000000000000000" pitchFamily="2" charset="2"/>
              <a:buChar char="Ø"/>
            </a:pPr>
            <a:endParaRPr lang="en-CA" sz="2400" dirty="0" smtClean="0"/>
          </a:p>
          <a:p>
            <a:pPr>
              <a:buFont typeface="Wingdings" panose="05000000000000000000" pitchFamily="2" charset="2"/>
              <a:buChar char="q"/>
            </a:pPr>
            <a:r>
              <a:rPr lang="en-CA" sz="2400" dirty="0">
                <a:hlinkClick r:id="rId2"/>
              </a:rPr>
              <a:t>coreAttributes.html</a:t>
            </a:r>
            <a:endParaRPr lang="en-CA" sz="2400" dirty="0" smtClean="0"/>
          </a:p>
          <a:p>
            <a:pPr marL="400050" lvl="1" indent="0">
              <a:buNone/>
            </a:pPr>
            <a:endParaRPr lang="en-CA"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19</a:t>
            </a:fld>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2653178476"/>
              </p:ext>
            </p:extLst>
          </p:nvPr>
        </p:nvGraphicFramePr>
        <p:xfrm>
          <a:off x="971600" y="2996952"/>
          <a:ext cx="7128792" cy="2468880"/>
        </p:xfrm>
        <a:graphic>
          <a:graphicData uri="http://schemas.openxmlformats.org/drawingml/2006/table">
            <a:tbl>
              <a:tblPr firstRow="1" bandRow="1">
                <a:tableStyleId>{5C22544A-7EE6-4342-B048-85BDC9FD1C3A}</a:tableStyleId>
              </a:tblPr>
              <a:tblGrid>
                <a:gridCol w="7128792"/>
              </a:tblGrid>
              <a:tr h="1944216">
                <a:tc>
                  <a:txBody>
                    <a:bodyPr/>
                    <a:lstStyle/>
                    <a:p>
                      <a:r>
                        <a:rPr lang="en-CA" b="0" dirty="0" smtClean="0">
                          <a:solidFill>
                            <a:schemeClr val="tx1"/>
                          </a:solidFill>
                        </a:rPr>
                        <a:t> </a:t>
                      </a:r>
                    </a:p>
                    <a:p>
                      <a:pPr>
                        <a:spcBef>
                          <a:spcPts val="600"/>
                        </a:spcBef>
                      </a:pPr>
                      <a:r>
                        <a:rPr lang="en-CA" b="0" dirty="0" smtClean="0">
                          <a:solidFill>
                            <a:schemeClr val="tx1"/>
                          </a:solidFill>
                        </a:rPr>
                        <a:t>   &lt;h4 </a:t>
                      </a:r>
                      <a:r>
                        <a:rPr lang="en-CA" b="0" dirty="0" smtClean="0">
                          <a:solidFill>
                            <a:srgbClr val="0000CC"/>
                          </a:solidFill>
                          <a:effectLst>
                            <a:outerShdw blurRad="38100" dist="38100" dir="2700000" algn="tl">
                              <a:srgbClr val="000000">
                                <a:alpha val="43137"/>
                              </a:srgbClr>
                            </a:outerShdw>
                          </a:effectLst>
                        </a:rPr>
                        <a:t>title</a:t>
                      </a:r>
                      <a:r>
                        <a:rPr lang="en-CA" b="0" dirty="0" smtClean="0">
                          <a:solidFill>
                            <a:schemeClr val="tx1"/>
                          </a:solidFill>
                        </a:rPr>
                        <a:t>="Hello HTML!"&gt;Titled Heading Tag Example&lt;/h4&gt;</a:t>
                      </a:r>
                    </a:p>
                    <a:p>
                      <a:pPr>
                        <a:spcBef>
                          <a:spcPts val="600"/>
                        </a:spcBef>
                      </a:pPr>
                      <a:r>
                        <a:rPr lang="en-CA" b="0" dirty="0" smtClean="0">
                          <a:solidFill>
                            <a:schemeClr val="tx1"/>
                          </a:solidFill>
                        </a:rPr>
                        <a:t>   &lt;div </a:t>
                      </a:r>
                      <a:r>
                        <a:rPr lang="en-CA" sz="1800" b="0" kern="1200" dirty="0" smtClean="0">
                          <a:solidFill>
                            <a:srgbClr val="0000CC"/>
                          </a:solidFill>
                          <a:effectLst>
                            <a:outerShdw blurRad="38100" dist="38100" dir="2700000" algn="tl">
                              <a:srgbClr val="000000">
                                <a:alpha val="43137"/>
                              </a:srgbClr>
                            </a:outerShdw>
                          </a:effectLst>
                          <a:latin typeface="+mn-lt"/>
                          <a:ea typeface="+mn-ea"/>
                          <a:cs typeface="+mn-cs"/>
                        </a:rPr>
                        <a:t>class</a:t>
                      </a:r>
                      <a:r>
                        <a:rPr lang="en-CA" b="0" dirty="0" smtClean="0">
                          <a:solidFill>
                            <a:schemeClr val="tx1"/>
                          </a:solidFill>
                        </a:rPr>
                        <a:t>="className1 className2 className3"&gt;</a:t>
                      </a:r>
                    </a:p>
                    <a:p>
                      <a:pPr>
                        <a:spcBef>
                          <a:spcPts val="600"/>
                        </a:spcBef>
                      </a:pPr>
                      <a:r>
                        <a:rPr lang="en-CA" b="0" dirty="0" smtClean="0">
                          <a:solidFill>
                            <a:schemeClr val="tx1"/>
                          </a:solidFill>
                        </a:rPr>
                        <a:t>      &lt;p </a:t>
                      </a:r>
                      <a:r>
                        <a:rPr lang="en-CA" sz="1800" b="0" kern="1200" dirty="0" smtClean="0">
                          <a:solidFill>
                            <a:srgbClr val="0000CC"/>
                          </a:solidFill>
                          <a:effectLst>
                            <a:outerShdw blurRad="38100" dist="38100" dir="2700000" algn="tl">
                              <a:srgbClr val="000000">
                                <a:alpha val="43137"/>
                              </a:srgbClr>
                            </a:outerShdw>
                          </a:effectLst>
                          <a:latin typeface="+mn-lt"/>
                          <a:ea typeface="+mn-ea"/>
                          <a:cs typeface="+mn-cs"/>
                        </a:rPr>
                        <a:t>id</a:t>
                      </a:r>
                      <a:r>
                        <a:rPr lang="en-CA" b="0" dirty="0" smtClean="0">
                          <a:solidFill>
                            <a:schemeClr val="tx1"/>
                          </a:solidFill>
                        </a:rPr>
                        <a:t>="html"&gt;This para explains what is HTML&lt;/p&gt; </a:t>
                      </a:r>
                    </a:p>
                    <a:p>
                      <a:pPr>
                        <a:spcBef>
                          <a:spcPts val="600"/>
                        </a:spcBef>
                      </a:pPr>
                      <a:r>
                        <a:rPr lang="en-CA" b="0" dirty="0" smtClean="0">
                          <a:solidFill>
                            <a:schemeClr val="tx1"/>
                          </a:solidFill>
                        </a:rPr>
                        <a:t>      &lt;</a:t>
                      </a:r>
                      <a:r>
                        <a:rPr lang="en-CA" sz="1800" b="0" u="sng" kern="1200" dirty="0" smtClean="0">
                          <a:solidFill>
                            <a:schemeClr val="tx1"/>
                          </a:solidFill>
                          <a:effectLst>
                            <a:outerShdw blurRad="38100" dist="38100" dir="2700000" algn="tl">
                              <a:srgbClr val="000000">
                                <a:alpha val="43137"/>
                              </a:srgbClr>
                            </a:outerShdw>
                          </a:effectLst>
                          <a:latin typeface="+mn-lt"/>
                          <a:ea typeface="+mn-ea"/>
                          <a:cs typeface="+mn-cs"/>
                        </a:rPr>
                        <a:t>p</a:t>
                      </a:r>
                      <a:r>
                        <a:rPr lang="en-CA" sz="1800" b="0" kern="1200" dirty="0" smtClean="0">
                          <a:solidFill>
                            <a:schemeClr val="tx1"/>
                          </a:solidFill>
                          <a:effectLst>
                            <a:outerShdw blurRad="38100" dist="38100" dir="2700000" algn="tl">
                              <a:srgbClr val="000000">
                                <a:alpha val="43137"/>
                              </a:srgbClr>
                            </a:outerShdw>
                          </a:effectLst>
                          <a:latin typeface="+mn-lt"/>
                          <a:ea typeface="+mn-ea"/>
                          <a:cs typeface="+mn-cs"/>
                        </a:rPr>
                        <a:t> </a:t>
                      </a:r>
                      <a:r>
                        <a:rPr lang="en-CA" sz="1800" b="0" kern="1200" dirty="0" smtClean="0">
                          <a:solidFill>
                            <a:srgbClr val="0000CC"/>
                          </a:solidFill>
                          <a:effectLst>
                            <a:outerShdw blurRad="38100" dist="38100" dir="2700000" algn="tl">
                              <a:srgbClr val="000000">
                                <a:alpha val="43137"/>
                              </a:srgbClr>
                            </a:outerShdw>
                          </a:effectLst>
                          <a:latin typeface="+mn-lt"/>
                          <a:ea typeface="+mn-ea"/>
                          <a:cs typeface="+mn-cs"/>
                        </a:rPr>
                        <a:t>style</a:t>
                      </a:r>
                      <a:r>
                        <a:rPr lang="en-CA" b="0" dirty="0" smtClean="0">
                          <a:solidFill>
                            <a:schemeClr val="tx1"/>
                          </a:solidFill>
                        </a:rPr>
                        <a:t>="</a:t>
                      </a:r>
                      <a:r>
                        <a:rPr lang="en-CA" b="0" dirty="0" err="1" smtClean="0">
                          <a:solidFill>
                            <a:schemeClr val="tx1"/>
                          </a:solidFill>
                        </a:rPr>
                        <a:t>font-family:arial</a:t>
                      </a:r>
                      <a:r>
                        <a:rPr lang="en-CA" b="0" dirty="0" smtClean="0">
                          <a:solidFill>
                            <a:schemeClr val="tx1"/>
                          </a:solidFill>
                        </a:rPr>
                        <a:t>; color:#FF0000;"&gt;Some text...&lt;/p&gt;</a:t>
                      </a:r>
                    </a:p>
                    <a:p>
                      <a:pPr>
                        <a:spcBef>
                          <a:spcPts val="600"/>
                        </a:spcBef>
                      </a:pPr>
                      <a:r>
                        <a:rPr lang="en-CA" b="0" dirty="0" smtClean="0">
                          <a:solidFill>
                            <a:schemeClr val="tx1"/>
                          </a:solidFill>
                        </a:rPr>
                        <a:t>   &lt;/div&gt;</a:t>
                      </a:r>
                    </a:p>
                    <a:p>
                      <a:pPr>
                        <a:spcBef>
                          <a:spcPts val="600"/>
                        </a:spcBef>
                      </a:pPr>
                      <a:endParaRPr lang="en-CA" b="0" dirty="0">
                        <a:solidFill>
                          <a:schemeClr val="tx1"/>
                        </a:solidFill>
                      </a:endParaRPr>
                    </a:p>
                  </a:txBody>
                  <a:tcPr/>
                </a:tc>
              </a:tr>
            </a:tbl>
          </a:graphicData>
        </a:graphic>
      </p:graphicFrame>
    </p:spTree>
    <p:extLst>
      <p:ext uri="{BB962C8B-B14F-4D97-AF65-F5344CB8AC3E}">
        <p14:creationId xmlns:p14="http://schemas.microsoft.com/office/powerpoint/2010/main" val="340128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effectLst>
                  <a:outerShdw blurRad="38100" dist="38100" dir="2700000" algn="tl">
                    <a:srgbClr val="000000">
                      <a:alpha val="43137"/>
                    </a:srgbClr>
                  </a:outerShdw>
                </a:effectLst>
              </a:rPr>
              <a:t>Agenda</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effectLst/>
              </a:rPr>
              <a:t>More on JavaScript</a:t>
            </a:r>
          </a:p>
          <a:p>
            <a:pPr lvl="1"/>
            <a:r>
              <a:rPr lang="en-US" sz="2400" dirty="0">
                <a:effectLst/>
              </a:rPr>
              <a:t>Date and Math </a:t>
            </a:r>
            <a:r>
              <a:rPr lang="en-US" sz="2400" dirty="0" smtClean="0">
                <a:effectLst/>
              </a:rPr>
              <a:t>Objects</a:t>
            </a:r>
          </a:p>
          <a:p>
            <a:pPr marL="457200" lvl="1" indent="0">
              <a:buNone/>
            </a:pPr>
            <a:endParaRPr lang="en-US" sz="1400" dirty="0">
              <a:effectLst/>
            </a:endParaRPr>
          </a:p>
          <a:p>
            <a:pPr>
              <a:buFont typeface="Wingdings" panose="05000000000000000000" pitchFamily="2" charset="2"/>
              <a:buChar char="Ø"/>
            </a:pPr>
            <a:r>
              <a:rPr lang="en-US" sz="2800" dirty="0" smtClean="0">
                <a:effectLst/>
              </a:rPr>
              <a:t>What is HTML?</a:t>
            </a:r>
          </a:p>
          <a:p>
            <a:pPr>
              <a:buFont typeface="Wingdings" panose="05000000000000000000" pitchFamily="2" charset="2"/>
              <a:buChar char="Ø"/>
            </a:pPr>
            <a:r>
              <a:rPr lang="en-US" sz="2800" dirty="0">
                <a:effectLst/>
              </a:rPr>
              <a:t>D</a:t>
            </a:r>
            <a:r>
              <a:rPr lang="en-US" sz="2800" dirty="0" smtClean="0">
                <a:effectLst/>
              </a:rPr>
              <a:t>ocument structure/overview</a:t>
            </a:r>
          </a:p>
          <a:p>
            <a:pPr>
              <a:buFont typeface="Wingdings" panose="05000000000000000000" pitchFamily="2" charset="2"/>
              <a:buChar char="Ø"/>
            </a:pPr>
            <a:r>
              <a:rPr lang="en-CA" sz="2800" dirty="0">
                <a:effectLst/>
              </a:rPr>
              <a:t>HTML5 Structural Elements</a:t>
            </a:r>
            <a:endParaRPr lang="en-US" sz="2800" dirty="0" smtClean="0">
              <a:effectLst/>
            </a:endParaRPr>
          </a:p>
          <a:p>
            <a:pPr>
              <a:buFont typeface="Wingdings" panose="05000000000000000000" pitchFamily="2" charset="2"/>
              <a:buChar char="Ø"/>
            </a:pPr>
            <a:r>
              <a:rPr lang="en-US" sz="2800" dirty="0" smtClean="0">
                <a:effectLst/>
              </a:rPr>
              <a:t>Important HTML elements and using them</a:t>
            </a:r>
          </a:p>
          <a:p>
            <a:pPr>
              <a:buFont typeface="Wingdings" panose="05000000000000000000" pitchFamily="2" charset="2"/>
              <a:buChar char="Ø"/>
            </a:pPr>
            <a:r>
              <a:rPr lang="en-CA" sz="2800" smtClean="0">
                <a:effectLst/>
              </a:rPr>
              <a:t>Hyperlinks</a:t>
            </a:r>
            <a:endParaRPr lang="en-CA" sz="2800" dirty="0" smtClean="0">
              <a:effectLst/>
            </a:endParaRPr>
          </a:p>
          <a:p>
            <a:pPr>
              <a:buFont typeface="Wingdings" panose="05000000000000000000" pitchFamily="2" charset="2"/>
              <a:buChar char="Ø"/>
            </a:pPr>
            <a:endParaRPr lang="en-CA" sz="2800" dirty="0" smtClean="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5154761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About HTML5</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000" dirty="0">
                <a:effectLst>
                  <a:outerShdw blurRad="38100" dist="38100" dir="2700000" algn="tl">
                    <a:srgbClr val="000000">
                      <a:alpha val="43137"/>
                    </a:srgbClr>
                  </a:outerShdw>
                </a:effectLst>
              </a:rPr>
              <a:t>HTML5 is the latest standard that defines </a:t>
            </a:r>
            <a:r>
              <a:rPr lang="en-CA" sz="2000" dirty="0" smtClean="0">
                <a:effectLst>
                  <a:outerShdw blurRad="38100" dist="38100" dir="2700000" algn="tl">
                    <a:srgbClr val="000000">
                      <a:alpha val="43137"/>
                    </a:srgbClr>
                  </a:outerShdw>
                </a:effectLst>
              </a:rPr>
              <a:t>HTML</a:t>
            </a:r>
            <a:r>
              <a:rPr lang="en-CA" sz="2000" dirty="0" smtClean="0"/>
              <a:t>.</a:t>
            </a:r>
          </a:p>
          <a:p>
            <a:pPr lvl="1"/>
            <a:r>
              <a:rPr lang="en-CA" sz="1800" dirty="0" smtClean="0"/>
              <a:t>HTML: created in 1990 and standardized as HTML 4 in 1997.</a:t>
            </a:r>
          </a:p>
          <a:p>
            <a:pPr lvl="1"/>
            <a:r>
              <a:rPr lang="en-CA" sz="1800" dirty="0" err="1" smtClean="0"/>
              <a:t>xHTML</a:t>
            </a:r>
            <a:r>
              <a:rPr lang="en-CA" sz="1800" dirty="0" smtClean="0"/>
              <a:t> became a </a:t>
            </a:r>
            <a:r>
              <a:rPr lang="en-CA" sz="1800" dirty="0" smtClean="0">
                <a:hlinkClick r:id="rId3"/>
              </a:rPr>
              <a:t>W3C</a:t>
            </a:r>
            <a:r>
              <a:rPr lang="en-CA" sz="1800" dirty="0" smtClean="0"/>
              <a:t> Recommendation in 2000.</a:t>
            </a:r>
          </a:p>
          <a:p>
            <a:pPr lvl="1"/>
            <a:r>
              <a:rPr lang="en-CA" sz="1800" dirty="0" smtClean="0"/>
              <a:t>HTML5 is a candidate recommendation of W3C as of 2012. </a:t>
            </a:r>
          </a:p>
          <a:p>
            <a:pPr>
              <a:buFont typeface="Wingdings" panose="05000000000000000000" pitchFamily="2" charset="2"/>
              <a:buChar char="Ø"/>
            </a:pPr>
            <a:r>
              <a:rPr lang="en-CA" sz="2000" dirty="0" smtClean="0"/>
              <a:t>HTML5 comes with a number of new elements, attributes, and behaviors.</a:t>
            </a:r>
          </a:p>
          <a:p>
            <a:pPr marL="571500" lvl="1" indent="-171450">
              <a:buFont typeface="Arial" panose="020B0604020202020204" pitchFamily="34" charset="0"/>
              <a:buChar char="•"/>
            </a:pPr>
            <a:r>
              <a:rPr lang="en-CA" sz="1800" dirty="0" smtClean="0"/>
              <a:t>Providing new semantic, graphics, and multimedia elements. </a:t>
            </a:r>
          </a:p>
          <a:p>
            <a:pPr marL="571500" lvl="1" indent="-171450">
              <a:buFont typeface="Arial" panose="020B0604020202020204" pitchFamily="34" charset="0"/>
              <a:buChar char="•"/>
            </a:pPr>
            <a:r>
              <a:rPr lang="en-CA" sz="1800" dirty="0" smtClean="0"/>
              <a:t>designed to deliver rich web content without the need for additional plugins.</a:t>
            </a:r>
          </a:p>
          <a:p>
            <a:pPr>
              <a:buFont typeface="Wingdings" panose="05000000000000000000" pitchFamily="2" charset="2"/>
              <a:buChar char="Ø"/>
            </a:pPr>
            <a:r>
              <a:rPr lang="en-CA" sz="2000" dirty="0" smtClean="0"/>
              <a:t>A larger set of technologies that allows more diverse and powerful Web sites and applications.</a:t>
            </a:r>
          </a:p>
          <a:p>
            <a:pPr marL="571500" lvl="1" indent="-171450">
              <a:buFont typeface="Arial" panose="020B0604020202020204" pitchFamily="34" charset="0"/>
              <a:buChar char="•"/>
            </a:pPr>
            <a:r>
              <a:rPr lang="en-CA" sz="1800" dirty="0" smtClean="0"/>
              <a:t>New form elements and new API's to make it </a:t>
            </a:r>
            <a:r>
              <a:rPr lang="en-CA" sz="1800" dirty="0" smtClean="0">
                <a:effectLst>
                  <a:outerShdw blurRad="38100" dist="38100" dir="2700000" algn="tl">
                    <a:srgbClr val="000000">
                      <a:alpha val="43137"/>
                    </a:srgbClr>
                  </a:outerShdw>
                </a:effectLst>
              </a:rPr>
              <a:t>easier to build web applications</a:t>
            </a:r>
            <a:r>
              <a:rPr lang="en-CA" sz="1800" dirty="0" smtClean="0"/>
              <a:t>.</a:t>
            </a:r>
          </a:p>
          <a:p>
            <a:pPr marL="571500" lvl="1" indent="-171450">
              <a:buFont typeface="Arial" panose="020B0604020202020204" pitchFamily="34" charset="0"/>
              <a:buChar char="•"/>
            </a:pPr>
            <a:r>
              <a:rPr lang="en-CA" sz="1800" dirty="0" smtClean="0">
                <a:effectLst>
                  <a:outerShdw blurRad="38100" dist="38100" dir="2700000" algn="tl">
                    <a:srgbClr val="000000">
                      <a:alpha val="43137"/>
                    </a:srgbClr>
                  </a:outerShdw>
                </a:effectLst>
              </a:rPr>
              <a:t>Supporting cross-platform</a:t>
            </a:r>
            <a:r>
              <a:rPr lang="en-CA" sz="1800" dirty="0" smtClean="0"/>
              <a:t>, designed to </a:t>
            </a:r>
            <a:r>
              <a:rPr lang="en-CA" sz="1800" dirty="0" smtClean="0">
                <a:effectLst/>
              </a:rPr>
              <a:t>work on types of hardware </a:t>
            </a:r>
            <a:r>
              <a:rPr lang="en-CA" sz="1800" dirty="0" smtClean="0"/>
              <a:t>(PCs, Tablets, Phones, TVs, etc.)</a:t>
            </a:r>
            <a:endParaRPr lang="en-CA" sz="1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20</a:t>
            </a:fld>
            <a:endParaRPr lang="en-CA" altLang="en-US"/>
          </a:p>
        </p:txBody>
      </p:sp>
      <p:pic>
        <p:nvPicPr>
          <p:cNvPr id="1026" name="Picture 2" descr="HTML5 logo and wordmark.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260648"/>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768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smtClean="0">
                <a:effectLst>
                  <a:outerShdw blurRad="38100" dist="38100" dir="2700000" algn="tl">
                    <a:srgbClr val="000000">
                      <a:alpha val="43137"/>
                    </a:srgbClr>
                  </a:outerShdw>
                </a:effectLst>
              </a:rPr>
              <a:t>Basic </a:t>
            </a:r>
            <a:r>
              <a:rPr lang="en-US" sz="4000" dirty="0" smtClean="0">
                <a:solidFill>
                  <a:srgbClr val="7030A0"/>
                </a:solidFill>
                <a:effectLst>
                  <a:outerShdw blurRad="38100" dist="38100" dir="2700000" algn="tl">
                    <a:srgbClr val="000000">
                      <a:alpha val="43137"/>
                    </a:srgbClr>
                  </a:outerShdw>
                </a:effectLst>
              </a:rPr>
              <a:t>HTML5</a:t>
            </a:r>
            <a:r>
              <a:rPr lang="en-US" sz="4000" dirty="0" smtClean="0">
                <a:effectLst>
                  <a:outerShdw blurRad="38100" dist="38100" dir="2700000" algn="tl">
                    <a:srgbClr val="000000">
                      <a:alpha val="43137"/>
                    </a:srgbClr>
                  </a:outerShdw>
                </a:effectLst>
              </a:rPr>
              <a:t> Document Structure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5800" y="1196752"/>
            <a:ext cx="7696200" cy="4824535"/>
          </a:xfrm>
          <a:solidFill>
            <a:schemeClr val="accent1">
              <a:lumMod val="20000"/>
              <a:lumOff val="80000"/>
            </a:schemeClr>
          </a:solidFill>
        </p:spPr>
        <p:txBody>
          <a:bodyPr>
            <a:noAutofit/>
          </a:bodyPr>
          <a:lstStyle/>
          <a:p>
            <a:pPr>
              <a:spcBef>
                <a:spcPts val="0"/>
              </a:spcBef>
              <a:buNone/>
            </a:pPr>
            <a:r>
              <a:rPr lang="en-US" sz="2000" dirty="0">
                <a:solidFill>
                  <a:srgbClr val="9900CC"/>
                </a:solidFill>
                <a:effectLst>
                  <a:outerShdw blurRad="38100" dist="38100" dir="2700000" algn="tl">
                    <a:srgbClr val="000000">
                      <a:alpha val="43137"/>
                    </a:srgbClr>
                  </a:outerShdw>
                </a:effectLst>
              </a:rPr>
              <a:t>&lt;!DOCTYPE html&gt;</a:t>
            </a:r>
          </a:p>
          <a:p>
            <a:pPr>
              <a:spcBef>
                <a:spcPts val="0"/>
              </a:spcBef>
              <a:buNone/>
            </a:pPr>
            <a:r>
              <a:rPr lang="en-US" sz="2000" dirty="0">
                <a:effectLst>
                  <a:outerShdw blurRad="38100" dist="38100" dir="2700000" algn="tl">
                    <a:srgbClr val="000000">
                      <a:alpha val="43137"/>
                    </a:srgbClr>
                  </a:outerShdw>
                </a:effectLst>
              </a:rPr>
              <a:t>&lt;html </a:t>
            </a:r>
            <a:r>
              <a:rPr lang="en-US" sz="2000" dirty="0" err="1">
                <a:solidFill>
                  <a:srgbClr val="7030A0"/>
                </a:solidFill>
                <a:effectLst>
                  <a:outerShdw blurRad="38100" dist="38100" dir="2700000" algn="tl">
                    <a:srgbClr val="000000">
                      <a:alpha val="43137"/>
                    </a:srgbClr>
                  </a:outerShdw>
                </a:effectLst>
              </a:rPr>
              <a:t>lang</a:t>
            </a:r>
            <a:r>
              <a:rPr lang="en-US" sz="2000" dirty="0">
                <a:solidFill>
                  <a:srgbClr val="7030A0"/>
                </a:solidFill>
                <a:effectLst>
                  <a:outerShdw blurRad="38100" dist="38100" dir="2700000" algn="tl">
                    <a:srgbClr val="000000">
                      <a:alpha val="43137"/>
                    </a:srgbClr>
                  </a:outerShdw>
                </a:effectLst>
              </a:rPr>
              <a:t>="</a:t>
            </a:r>
            <a:r>
              <a:rPr lang="en-US" sz="2000" dirty="0" err="1" smtClean="0">
                <a:solidFill>
                  <a:srgbClr val="7030A0"/>
                </a:solidFill>
                <a:effectLst>
                  <a:outerShdw blurRad="38100" dist="38100" dir="2700000" algn="tl">
                    <a:srgbClr val="000000">
                      <a:alpha val="43137"/>
                    </a:srgbClr>
                  </a:outerShdw>
                </a:effectLst>
              </a:rPr>
              <a:t>en</a:t>
            </a:r>
            <a:r>
              <a:rPr lang="en-US" sz="2000" dirty="0" smtClean="0">
                <a:solidFill>
                  <a:srgbClr val="7030A0"/>
                </a:solidFill>
                <a:effectLst>
                  <a:outerShdw blurRad="38100" dist="38100" dir="2700000" algn="tl">
                    <a:srgbClr val="000000">
                      <a:alpha val="43137"/>
                    </a:srgbClr>
                  </a:outerShdw>
                </a:effectLst>
              </a:rPr>
              <a:t>"</a:t>
            </a:r>
            <a:r>
              <a:rPr lang="en-US" sz="2000" dirty="0">
                <a:effectLst>
                  <a:outerShdw blurRad="38100" dist="38100" dir="2700000" algn="tl">
                    <a:srgbClr val="000000">
                      <a:alpha val="43137"/>
                    </a:srgbClr>
                  </a:outerShdw>
                </a:effectLst>
              </a:rPr>
              <a:t>&gt;</a:t>
            </a:r>
          </a:p>
          <a:p>
            <a:pPr>
              <a:spcBef>
                <a:spcPts val="0"/>
              </a:spcBef>
              <a:buNone/>
            </a:pPr>
            <a:r>
              <a:rPr lang="en-US" sz="2000" dirty="0">
                <a:solidFill>
                  <a:srgbClr val="0000CC"/>
                </a:solidFill>
                <a:effectLst>
                  <a:outerShdw blurRad="38100" dist="38100" dir="2700000" algn="tl">
                    <a:srgbClr val="000000">
                      <a:alpha val="43137"/>
                    </a:srgbClr>
                  </a:outerShdw>
                </a:effectLst>
              </a:rPr>
              <a:t>&lt;head&gt;</a:t>
            </a:r>
          </a:p>
          <a:p>
            <a:pPr>
              <a:spcBef>
                <a:spcPts val="0"/>
              </a:spcBef>
              <a:buNone/>
            </a:pPr>
            <a:r>
              <a:rPr lang="en-US" sz="2000" dirty="0">
                <a:effectLst/>
              </a:rPr>
              <a:t>   </a:t>
            </a:r>
            <a:r>
              <a:rPr lang="en-US" sz="2000" dirty="0">
                <a:solidFill>
                  <a:srgbClr val="7030A0"/>
                </a:solidFill>
                <a:effectLst>
                  <a:outerShdw blurRad="38100" dist="38100" dir="2700000" algn="tl">
                    <a:srgbClr val="000000">
                      <a:alpha val="43137"/>
                    </a:srgbClr>
                  </a:outerShdw>
                </a:effectLst>
              </a:rPr>
              <a:t>&lt;meta charset="UTF-8" /&gt;</a:t>
            </a:r>
          </a:p>
          <a:p>
            <a:pPr>
              <a:spcBef>
                <a:spcPts val="0"/>
              </a:spcBef>
              <a:buNone/>
            </a:pPr>
            <a:r>
              <a:rPr lang="en-US" sz="2000" dirty="0">
                <a:effectLst/>
              </a:rPr>
              <a:t>   &lt;title&gt;INT222&lt;/title</a:t>
            </a:r>
            <a:r>
              <a:rPr lang="en-US" sz="2000" dirty="0" smtClean="0">
                <a:effectLst/>
              </a:rPr>
              <a:t>&gt;</a:t>
            </a:r>
          </a:p>
          <a:p>
            <a:pPr>
              <a:spcBef>
                <a:spcPts val="0"/>
              </a:spcBef>
              <a:buNone/>
            </a:pPr>
            <a:r>
              <a:rPr lang="en-US" sz="2000" dirty="0">
                <a:effectLst/>
              </a:rPr>
              <a:t>   &lt;link </a:t>
            </a:r>
            <a:r>
              <a:rPr lang="en-US" sz="2000" dirty="0" err="1">
                <a:effectLst/>
              </a:rPr>
              <a:t>href</a:t>
            </a:r>
            <a:r>
              <a:rPr lang="en-US" sz="2000" dirty="0">
                <a:effectLst/>
              </a:rPr>
              <a:t>="</a:t>
            </a:r>
            <a:r>
              <a:rPr lang="en-US" sz="2000" dirty="0" err="1">
                <a:effectLst/>
              </a:rPr>
              <a:t>css</a:t>
            </a:r>
            <a:r>
              <a:rPr lang="en-US" sz="2000" dirty="0">
                <a:effectLst/>
              </a:rPr>
              <a:t>/mystyle.css" </a:t>
            </a:r>
            <a:r>
              <a:rPr lang="en-US" sz="2000" dirty="0" err="1">
                <a:effectLst/>
              </a:rPr>
              <a:t>rel</a:t>
            </a:r>
            <a:r>
              <a:rPr lang="en-US" sz="2000" dirty="0">
                <a:effectLst/>
              </a:rPr>
              <a:t>="stylesheet"/&gt;   </a:t>
            </a:r>
            <a:endParaRPr lang="en-US" sz="2000" dirty="0" smtClean="0">
              <a:effectLst/>
            </a:endParaRPr>
          </a:p>
          <a:p>
            <a:pPr>
              <a:spcBef>
                <a:spcPts val="0"/>
              </a:spcBef>
              <a:buNone/>
            </a:pPr>
            <a:r>
              <a:rPr lang="en-US" sz="2000" dirty="0">
                <a:effectLst/>
              </a:rPr>
              <a:t> </a:t>
            </a:r>
            <a:r>
              <a:rPr lang="en-US" sz="2000" dirty="0" smtClean="0">
                <a:effectLst/>
              </a:rPr>
              <a:t>  &lt;</a:t>
            </a:r>
            <a:r>
              <a:rPr lang="en-US" sz="2000" dirty="0">
                <a:effectLst/>
              </a:rPr>
              <a:t>script </a:t>
            </a:r>
            <a:r>
              <a:rPr lang="en-US" sz="2000" dirty="0" err="1">
                <a:effectLst/>
              </a:rPr>
              <a:t>src</a:t>
            </a:r>
            <a:r>
              <a:rPr lang="en-US" sz="2000" dirty="0">
                <a:effectLst/>
              </a:rPr>
              <a:t>="</a:t>
            </a:r>
            <a:r>
              <a:rPr lang="en-US" sz="2000" dirty="0" err="1">
                <a:effectLst/>
              </a:rPr>
              <a:t>js</a:t>
            </a:r>
            <a:r>
              <a:rPr lang="en-US" sz="2000" dirty="0">
                <a:effectLst/>
              </a:rPr>
              <a:t>/myscript.js"&gt;&lt;/script&gt;</a:t>
            </a:r>
          </a:p>
          <a:p>
            <a:pPr>
              <a:spcBef>
                <a:spcPts val="0"/>
              </a:spcBef>
              <a:buNone/>
            </a:pPr>
            <a:r>
              <a:rPr lang="en-US" sz="2000" dirty="0">
                <a:solidFill>
                  <a:srgbClr val="0000CC"/>
                </a:solidFill>
                <a:effectLst>
                  <a:outerShdw blurRad="38100" dist="38100" dir="2700000" algn="tl">
                    <a:srgbClr val="000000">
                      <a:alpha val="43137"/>
                    </a:srgbClr>
                  </a:outerShdw>
                </a:effectLst>
              </a:rPr>
              <a:t>&lt;/head&gt;</a:t>
            </a:r>
          </a:p>
          <a:p>
            <a:pPr>
              <a:spcBef>
                <a:spcPts val="0"/>
              </a:spcBef>
              <a:buNone/>
            </a:pPr>
            <a:r>
              <a:rPr lang="en-US" sz="2000" dirty="0">
                <a:solidFill>
                  <a:srgbClr val="0000CC"/>
                </a:solidFill>
                <a:effectLst>
                  <a:outerShdw blurRad="38100" dist="38100" dir="2700000" algn="tl">
                    <a:srgbClr val="000000">
                      <a:alpha val="43137"/>
                    </a:srgbClr>
                  </a:outerShdw>
                </a:effectLst>
              </a:rPr>
              <a:t>&lt;body&gt;</a:t>
            </a:r>
          </a:p>
          <a:p>
            <a:pPr>
              <a:spcBef>
                <a:spcPts val="0"/>
              </a:spcBef>
              <a:buNone/>
            </a:pPr>
            <a:r>
              <a:rPr lang="en-US" sz="2000" dirty="0">
                <a:effectLst/>
              </a:rPr>
              <a:t>   &lt;h2&gt;Basic HTML5 Document Structure&lt;/h2&gt;</a:t>
            </a:r>
          </a:p>
          <a:p>
            <a:pPr>
              <a:spcBef>
                <a:spcPts val="0"/>
              </a:spcBef>
              <a:buNone/>
            </a:pPr>
            <a:r>
              <a:rPr lang="en-US" sz="2000" dirty="0">
                <a:effectLst/>
              </a:rPr>
              <a:t>   &lt;p&gt;This is a paragraph&lt;/p&gt;</a:t>
            </a:r>
          </a:p>
          <a:p>
            <a:pPr>
              <a:spcBef>
                <a:spcPts val="0"/>
              </a:spcBef>
              <a:buNone/>
            </a:pPr>
            <a:r>
              <a:rPr lang="en-US" sz="2000" dirty="0">
                <a:effectLst/>
              </a:rPr>
              <a:t>   &lt;</a:t>
            </a:r>
            <a:r>
              <a:rPr lang="en-US" sz="2000" dirty="0" smtClean="0">
                <a:effectLst/>
              </a:rPr>
              <a:t>p&gt;Here </a:t>
            </a:r>
            <a:r>
              <a:rPr lang="en-US" sz="2000" dirty="0">
                <a:effectLst/>
              </a:rPr>
              <a:t>are links to</a:t>
            </a:r>
            <a:endParaRPr lang="en-US" sz="2000" dirty="0" smtClean="0">
              <a:effectLst/>
            </a:endParaRPr>
          </a:p>
          <a:p>
            <a:pPr>
              <a:spcBef>
                <a:spcPts val="0"/>
              </a:spcBef>
              <a:buNone/>
            </a:pPr>
            <a:r>
              <a:rPr lang="en-US" sz="2000" dirty="0">
                <a:effectLst/>
              </a:rPr>
              <a:t> </a:t>
            </a:r>
            <a:r>
              <a:rPr lang="en-US" sz="2000" dirty="0" smtClean="0">
                <a:effectLst/>
              </a:rPr>
              <a:t>       &lt;</a:t>
            </a:r>
            <a:r>
              <a:rPr lang="en-US" sz="2000" dirty="0">
                <a:effectLst/>
              </a:rPr>
              <a:t>a </a:t>
            </a:r>
            <a:r>
              <a:rPr lang="en-US" sz="2000" dirty="0" err="1">
                <a:effectLst/>
              </a:rPr>
              <a:t>href</a:t>
            </a:r>
            <a:r>
              <a:rPr lang="en-US" sz="2000" dirty="0">
                <a:effectLst/>
              </a:rPr>
              <a:t>="https://scs.senecac.on.ca/"&gt;ICT&lt;/a&gt;</a:t>
            </a:r>
          </a:p>
          <a:p>
            <a:pPr>
              <a:spcBef>
                <a:spcPts val="0"/>
              </a:spcBef>
              <a:buNone/>
            </a:pPr>
            <a:r>
              <a:rPr lang="en-US" sz="2000" dirty="0" smtClean="0">
                <a:effectLst/>
              </a:rPr>
              <a:t>        &lt;</a:t>
            </a:r>
            <a:r>
              <a:rPr lang="en-US" sz="2000" dirty="0">
                <a:effectLst/>
              </a:rPr>
              <a:t>a </a:t>
            </a:r>
            <a:r>
              <a:rPr lang="en-US" sz="2000" dirty="0" err="1">
                <a:effectLst/>
              </a:rPr>
              <a:t>href</a:t>
            </a:r>
            <a:r>
              <a:rPr lang="en-US" sz="2000" dirty="0">
                <a:effectLst/>
              </a:rPr>
              <a:t>="http://www.senecac.on.ca/"&gt;Seneca College&lt;/a&gt;</a:t>
            </a:r>
          </a:p>
          <a:p>
            <a:pPr>
              <a:spcBef>
                <a:spcPts val="0"/>
              </a:spcBef>
              <a:buNone/>
            </a:pPr>
            <a:r>
              <a:rPr lang="en-US" sz="2000" dirty="0">
                <a:effectLst/>
              </a:rPr>
              <a:t>   &lt;/p</a:t>
            </a:r>
            <a:r>
              <a:rPr lang="en-US" sz="2000" dirty="0" smtClean="0">
                <a:effectLst/>
              </a:rPr>
              <a:t>&gt;</a:t>
            </a:r>
            <a:r>
              <a:rPr lang="en-US" sz="2000" dirty="0">
                <a:effectLst>
                  <a:outerShdw blurRad="38100" dist="38100" dir="2700000" algn="tl">
                    <a:srgbClr val="000000">
                      <a:alpha val="43137"/>
                    </a:srgbClr>
                  </a:outerShdw>
                </a:effectLst>
              </a:rPr>
              <a:t>	  </a:t>
            </a:r>
          </a:p>
          <a:p>
            <a:pPr>
              <a:spcBef>
                <a:spcPts val="0"/>
              </a:spcBef>
              <a:buNone/>
            </a:pPr>
            <a:r>
              <a:rPr lang="en-US" sz="2000" dirty="0">
                <a:solidFill>
                  <a:srgbClr val="0000CC"/>
                </a:solidFill>
                <a:effectLst>
                  <a:outerShdw blurRad="38100" dist="38100" dir="2700000" algn="tl">
                    <a:srgbClr val="000000">
                      <a:alpha val="43137"/>
                    </a:srgbClr>
                  </a:outerShdw>
                </a:effectLst>
              </a:rPr>
              <a:t>&lt;/body&gt;</a:t>
            </a:r>
          </a:p>
          <a:p>
            <a:pPr>
              <a:spcBef>
                <a:spcPts val="0"/>
              </a:spcBef>
              <a:buNone/>
            </a:pPr>
            <a:r>
              <a:rPr lang="en-US" sz="2000" dirty="0">
                <a:effectLst>
                  <a:outerShdw blurRad="38100" dist="38100" dir="2700000" algn="tl">
                    <a:srgbClr val="000000">
                      <a:alpha val="43137"/>
                    </a:srgbClr>
                  </a:outerShdw>
                </a:effectLst>
              </a:rPr>
              <a:t>&lt;/html&gt;</a:t>
            </a:r>
            <a:endParaRPr lang="en-US" sz="2000" dirty="0" smtClean="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
        <p:nvSpPr>
          <p:cNvPr id="5" name="TextBox 4"/>
          <p:cNvSpPr txBox="1"/>
          <p:nvPr/>
        </p:nvSpPr>
        <p:spPr>
          <a:xfrm>
            <a:off x="2771800" y="6309320"/>
            <a:ext cx="184731" cy="369332"/>
          </a:xfrm>
          <a:prstGeom prst="rect">
            <a:avLst/>
          </a:prstGeom>
          <a:noFill/>
        </p:spPr>
        <p:txBody>
          <a:bodyPr wrap="none" rtlCol="0">
            <a:spAutoFit/>
          </a:bodyPr>
          <a:lstStyle/>
          <a:p>
            <a:endParaRPr lang="en-CA" dirty="0"/>
          </a:p>
        </p:txBody>
      </p:sp>
      <p:sp>
        <p:nvSpPr>
          <p:cNvPr id="6" name="TextBox 5"/>
          <p:cNvSpPr txBox="1"/>
          <p:nvPr/>
        </p:nvSpPr>
        <p:spPr>
          <a:xfrm>
            <a:off x="2555776" y="6066222"/>
            <a:ext cx="3800015" cy="369332"/>
          </a:xfrm>
          <a:prstGeom prst="rect">
            <a:avLst/>
          </a:prstGeom>
          <a:noFill/>
        </p:spPr>
        <p:txBody>
          <a:bodyPr wrap="none" rtlCol="0">
            <a:spAutoFit/>
          </a:bodyPr>
          <a:lstStyle/>
          <a:p>
            <a:pPr marL="285750" indent="-285750">
              <a:buFont typeface="Wingdings" panose="05000000000000000000" pitchFamily="2" charset="2"/>
              <a:buChar char="q"/>
            </a:pPr>
            <a:r>
              <a:rPr lang="en-CA" dirty="0">
                <a:hlinkClick r:id="rId3"/>
              </a:rPr>
              <a:t>Template for creating HTML5 file</a:t>
            </a:r>
            <a:endParaRPr lang="en-CA" dirty="0"/>
          </a:p>
        </p:txBody>
      </p:sp>
    </p:spTree>
    <p:extLst>
      <p:ext uri="{BB962C8B-B14F-4D97-AF65-F5344CB8AC3E}">
        <p14:creationId xmlns:p14="http://schemas.microsoft.com/office/powerpoint/2010/main" val="2931494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Document </a:t>
            </a:r>
            <a:r>
              <a:rPr lang="en-US" sz="4000" dirty="0" smtClean="0">
                <a:effectLst>
                  <a:outerShdw blurRad="38100" dist="38100" dir="2700000" algn="tl">
                    <a:srgbClr val="000000">
                      <a:alpha val="43137"/>
                    </a:srgbClr>
                  </a:outerShdw>
                </a:effectLst>
              </a:rPr>
              <a:t>Type Definition </a:t>
            </a:r>
            <a:r>
              <a:rPr lang="en-US" sz="4000" dirty="0">
                <a:effectLst>
                  <a:outerShdw blurRad="38100" dist="38100" dir="2700000" algn="tl">
                    <a:srgbClr val="000000">
                      <a:alpha val="43137"/>
                    </a:srgbClr>
                  </a:outerShdw>
                </a:effectLst>
              </a:rPr>
              <a:t>(DTD)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Document type definition (DTD) </a:t>
            </a:r>
            <a:r>
              <a:rPr lang="en-CA" sz="2400" dirty="0" smtClean="0"/>
              <a:t>is </a:t>
            </a:r>
            <a:r>
              <a:rPr lang="en-CA" sz="2400" dirty="0"/>
              <a:t>a set of markup declarations that define a document type for an </a:t>
            </a:r>
            <a:r>
              <a:rPr lang="en-CA" sz="2400" dirty="0">
                <a:hlinkClick r:id="rId2"/>
              </a:rPr>
              <a:t>Standard Generalized Markup Language</a:t>
            </a:r>
            <a:r>
              <a:rPr lang="en-CA" sz="2400" dirty="0"/>
              <a:t> (</a:t>
            </a:r>
            <a:r>
              <a:rPr lang="en-CA" sz="2400" dirty="0" smtClean="0"/>
              <a:t>SGML), e.g. XML, HTML.</a:t>
            </a:r>
          </a:p>
          <a:p>
            <a:pPr>
              <a:buFont typeface="Wingdings" panose="05000000000000000000" pitchFamily="2" charset="2"/>
              <a:buChar char="Ø"/>
            </a:pPr>
            <a:endParaRPr lang="en-CA" sz="1200" dirty="0"/>
          </a:p>
          <a:p>
            <a:pPr>
              <a:buFont typeface="Wingdings" panose="05000000000000000000" pitchFamily="2" charset="2"/>
              <a:buChar char="Ø"/>
            </a:pPr>
            <a:r>
              <a:rPr lang="en-CA" sz="2800" dirty="0" smtClean="0"/>
              <a:t>Structure </a:t>
            </a:r>
            <a:r>
              <a:rPr lang="en-CA" sz="2800" dirty="0"/>
              <a:t>Examples - </a:t>
            </a:r>
            <a:r>
              <a:rPr lang="en-CA" sz="2800" dirty="0">
                <a:hlinkClick r:id="rId3"/>
              </a:rPr>
              <a:t>Doctype Declarations List</a:t>
            </a:r>
            <a:endParaRPr lang="en-CA" sz="2800" dirty="0"/>
          </a:p>
          <a:p>
            <a:pPr lvl="1"/>
            <a:r>
              <a:rPr lang="en-CA" sz="2400" dirty="0"/>
              <a:t>Basic HTML document structure</a:t>
            </a:r>
          </a:p>
          <a:p>
            <a:pPr lvl="1"/>
            <a:r>
              <a:rPr lang="en-CA" sz="2400" dirty="0">
                <a:hlinkClick r:id="rId4"/>
              </a:rPr>
              <a:t>Basic </a:t>
            </a:r>
            <a:r>
              <a:rPr lang="en-CA" sz="2400" dirty="0" err="1">
                <a:hlinkClick r:id="rId4"/>
              </a:rPr>
              <a:t>xHTML</a:t>
            </a:r>
            <a:r>
              <a:rPr lang="en-CA" sz="2400" dirty="0">
                <a:hlinkClick r:id="rId4"/>
              </a:rPr>
              <a:t> 1.0 Transitional document structure</a:t>
            </a:r>
            <a:endParaRPr lang="en-CA" sz="2400" dirty="0"/>
          </a:p>
          <a:p>
            <a:pPr lvl="1"/>
            <a:r>
              <a:rPr lang="en-CA" sz="2400" dirty="0">
                <a:hlinkClick r:id="rId5"/>
              </a:rPr>
              <a:t>Basic </a:t>
            </a:r>
            <a:r>
              <a:rPr lang="en-CA" sz="2400" dirty="0" err="1">
                <a:hlinkClick r:id="rId5"/>
              </a:rPr>
              <a:t>xHTML</a:t>
            </a:r>
            <a:r>
              <a:rPr lang="en-CA" sz="2400" dirty="0">
                <a:hlinkClick r:id="rId5"/>
              </a:rPr>
              <a:t> 1.0 Strict document structure</a:t>
            </a:r>
            <a:endParaRPr lang="en-CA" sz="2400" dirty="0"/>
          </a:p>
          <a:p>
            <a:pPr lvl="1"/>
            <a:r>
              <a:rPr lang="en-CA" sz="2400" dirty="0">
                <a:hlinkClick r:id="rId6"/>
              </a:rPr>
              <a:t>Basic </a:t>
            </a:r>
            <a:r>
              <a:rPr lang="en-CA" sz="2400" dirty="0" err="1">
                <a:hlinkClick r:id="rId6"/>
              </a:rPr>
              <a:t>xHTML</a:t>
            </a:r>
            <a:r>
              <a:rPr lang="en-CA" sz="2400" dirty="0">
                <a:hlinkClick r:id="rId6"/>
              </a:rPr>
              <a:t> 1.0 Frameset document structure</a:t>
            </a:r>
            <a:endParaRPr lang="en-CA" sz="2400" dirty="0"/>
          </a:p>
          <a:p>
            <a:pPr lvl="1"/>
            <a:r>
              <a:rPr lang="en-CA" sz="2400" dirty="0">
                <a:solidFill>
                  <a:srgbClr val="0000CC"/>
                </a:solidFill>
                <a:effectLst>
                  <a:outerShdw blurRad="38100" dist="38100" dir="2700000" algn="tl">
                    <a:srgbClr val="000000">
                      <a:alpha val="43137"/>
                    </a:srgbClr>
                  </a:outerShdw>
                </a:effectLst>
                <a:hlinkClick r:id="rId7"/>
              </a:rPr>
              <a:t>Basic HTML5 document </a:t>
            </a:r>
            <a:r>
              <a:rPr lang="en-CA" sz="2400" dirty="0" smtClean="0">
                <a:solidFill>
                  <a:srgbClr val="0000CC"/>
                </a:solidFill>
                <a:effectLst>
                  <a:outerShdw blurRad="38100" dist="38100" dir="2700000" algn="tl">
                    <a:srgbClr val="000000">
                      <a:alpha val="43137"/>
                    </a:srgbClr>
                  </a:outerShdw>
                </a:effectLst>
                <a:hlinkClick r:id="rId7"/>
              </a:rPr>
              <a:t>structure</a:t>
            </a:r>
            <a:endParaRPr lang="en-CA" sz="2400" dirty="0" smtClean="0">
              <a:solidFill>
                <a:srgbClr val="0000CC"/>
              </a:solidFill>
              <a:effectLst>
                <a:outerShdw blurRad="38100" dist="38100" dir="2700000" algn="tl">
                  <a:srgbClr val="000000">
                    <a:alpha val="43137"/>
                  </a:srgbClr>
                </a:outerShdw>
              </a:effectLst>
            </a:endParaRPr>
          </a:p>
          <a:p>
            <a:pPr lvl="1"/>
            <a:r>
              <a:rPr lang="en-CA" sz="2400" dirty="0">
                <a:solidFill>
                  <a:srgbClr val="0000CC"/>
                </a:solidFill>
                <a:effectLst>
                  <a:outerShdw blurRad="38100" dist="38100" dir="2700000" algn="tl">
                    <a:srgbClr val="000000">
                      <a:alpha val="43137"/>
                    </a:srgbClr>
                  </a:outerShdw>
                </a:effectLst>
                <a:hlinkClick r:id="rId8"/>
              </a:rPr>
              <a:t>HTML5 Document Structure</a:t>
            </a:r>
            <a:endParaRPr lang="en-CA" sz="2400"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058979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chemeClr val="tx1"/>
                </a:solidFill>
                <a:effectLst>
                  <a:outerShdw blurRad="38100" dist="38100" dir="2700000" algn="tl">
                    <a:srgbClr val="000000">
                      <a:alpha val="43137"/>
                    </a:srgbClr>
                  </a:outerShdw>
                </a:effectLst>
              </a:rPr>
              <a:t>Discussion</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23</a:t>
            </a:fld>
            <a:endParaRPr lang="en-CA" alt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Why html then </a:t>
            </a:r>
            <a:r>
              <a:rPr lang="en-CA" sz="2800" dirty="0" err="1"/>
              <a:t>xhtml</a:t>
            </a:r>
            <a:r>
              <a:rPr lang="en-CA" sz="2800" dirty="0"/>
              <a:t> and now html5</a:t>
            </a:r>
            <a:r>
              <a:rPr lang="en-CA" sz="2800" dirty="0" smtClean="0"/>
              <a:t>?</a:t>
            </a:r>
          </a:p>
          <a:p>
            <a:pPr marL="0" indent="0">
              <a:buNone/>
            </a:pPr>
            <a:endParaRPr lang="en-CA" sz="2800" dirty="0"/>
          </a:p>
          <a:p>
            <a:pPr>
              <a:buFont typeface="Wingdings" panose="05000000000000000000" pitchFamily="2" charset="2"/>
              <a:buChar char="Ø"/>
            </a:pPr>
            <a:r>
              <a:rPr lang="en-CA" sz="2400" dirty="0">
                <a:hlinkClick r:id="rId2"/>
              </a:rPr>
              <a:t>The History of </a:t>
            </a:r>
            <a:r>
              <a:rPr lang="en-CA" sz="2400" i="1" dirty="0">
                <a:hlinkClick r:id="rId2"/>
              </a:rPr>
              <a:t>HTML</a:t>
            </a:r>
            <a:r>
              <a:rPr lang="en-CA" sz="2400" dirty="0">
                <a:hlinkClick r:id="rId2"/>
              </a:rPr>
              <a:t> - </a:t>
            </a:r>
            <a:r>
              <a:rPr lang="en-CA" sz="2400" i="1" dirty="0">
                <a:hlinkClick r:id="rId2"/>
              </a:rPr>
              <a:t>HTML Source</a:t>
            </a:r>
            <a:endParaRPr lang="en-CA" sz="2400" dirty="0"/>
          </a:p>
        </p:txBody>
      </p:sp>
    </p:spTree>
    <p:extLst>
      <p:ext uri="{BB962C8B-B14F-4D97-AF65-F5344CB8AC3E}">
        <p14:creationId xmlns:p14="http://schemas.microsoft.com/office/powerpoint/2010/main" val="35434809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effectLst/>
              </a:rPr>
              <a:t>HTML5 Structural Elements</a:t>
            </a:r>
            <a:endParaRPr lang="en-US" sz="4000" dirty="0">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9027178"/>
              </p:ext>
            </p:extLst>
          </p:nvPr>
        </p:nvGraphicFramePr>
        <p:xfrm>
          <a:off x="395536" y="1340768"/>
          <a:ext cx="8229600" cy="4654056"/>
        </p:xfrm>
        <a:graphic>
          <a:graphicData uri="http://schemas.openxmlformats.org/drawingml/2006/table">
            <a:tbl>
              <a:tblPr firstRow="1" bandRow="1">
                <a:tableStyleId>{5C22544A-7EE6-4342-B048-85BDC9FD1C3A}</a:tableStyleId>
              </a:tblPr>
              <a:tblGrid>
                <a:gridCol w="2667000"/>
                <a:gridCol w="5562600"/>
              </a:tblGrid>
              <a:tr h="415636">
                <a:tc>
                  <a:txBody>
                    <a:bodyPr/>
                    <a:lstStyle/>
                    <a:p>
                      <a:pPr algn="ctr"/>
                      <a:r>
                        <a:rPr lang="en-US" dirty="0"/>
                        <a:t>html tag </a:t>
                      </a:r>
                    </a:p>
                  </a:txBody>
                  <a:tcPr anchor="ctr">
                    <a:solidFill>
                      <a:srgbClr val="0070C0">
                        <a:alpha val="51000"/>
                      </a:srgbClr>
                    </a:solidFill>
                  </a:tcPr>
                </a:tc>
                <a:tc>
                  <a:txBody>
                    <a:bodyPr/>
                    <a:lstStyle/>
                    <a:p>
                      <a:pPr algn="ctr"/>
                      <a:r>
                        <a:rPr lang="en-US" dirty="0"/>
                        <a:t>Description</a:t>
                      </a:r>
                    </a:p>
                  </a:txBody>
                  <a:tcPr anchor="ctr">
                    <a:solidFill>
                      <a:srgbClr val="0070C0">
                        <a:alpha val="51000"/>
                      </a:srgbClr>
                    </a:solidFill>
                  </a:tcPr>
                </a:tc>
              </a:tr>
              <a:tr h="415636">
                <a:tc>
                  <a:txBody>
                    <a:bodyPr/>
                    <a:lstStyle/>
                    <a:p>
                      <a:r>
                        <a:rPr lang="en-US" dirty="0"/>
                        <a:t>&lt;!DOCTYPE&gt;</a:t>
                      </a:r>
                    </a:p>
                  </a:txBody>
                  <a:tcPr anchor="ctr"/>
                </a:tc>
                <a:tc>
                  <a:txBody>
                    <a:bodyPr/>
                    <a:lstStyle/>
                    <a:p>
                      <a:r>
                        <a:rPr lang="en-US" dirty="0"/>
                        <a:t>Specifies the document type</a:t>
                      </a:r>
                    </a:p>
                  </a:txBody>
                  <a:tcPr anchor="ctr"/>
                </a:tc>
              </a:tr>
              <a:tr h="415636">
                <a:tc>
                  <a:txBody>
                    <a:bodyPr/>
                    <a:lstStyle/>
                    <a:p>
                      <a:r>
                        <a:rPr lang="en-US" dirty="0"/>
                        <a:t>&lt;html&gt;</a:t>
                      </a:r>
                    </a:p>
                  </a:txBody>
                  <a:tcPr anchor="ctr"/>
                </a:tc>
                <a:tc>
                  <a:txBody>
                    <a:bodyPr/>
                    <a:lstStyle/>
                    <a:p>
                      <a:r>
                        <a:rPr lang="en-US" dirty="0"/>
                        <a:t>Specifies an html document</a:t>
                      </a:r>
                    </a:p>
                  </a:txBody>
                  <a:tcPr anchor="ctr"/>
                </a:tc>
              </a:tr>
              <a:tr h="415636">
                <a:tc>
                  <a:txBody>
                    <a:bodyPr/>
                    <a:lstStyle/>
                    <a:p>
                      <a:r>
                        <a:rPr lang="en-US" dirty="0"/>
                        <a:t>&lt;</a:t>
                      </a:r>
                      <a:r>
                        <a:rPr lang="en-US" dirty="0">
                          <a:solidFill>
                            <a:srgbClr val="7030A0"/>
                          </a:solidFill>
                          <a:effectLst>
                            <a:outerShdw blurRad="38100" dist="38100" dir="2700000" algn="tl">
                              <a:srgbClr val="000000">
                                <a:alpha val="43137"/>
                              </a:srgbClr>
                            </a:outerShdw>
                          </a:effectLst>
                        </a:rPr>
                        <a:t>head</a:t>
                      </a:r>
                      <a:r>
                        <a:rPr lang="en-US" dirty="0"/>
                        <a:t>&gt;</a:t>
                      </a:r>
                    </a:p>
                  </a:txBody>
                  <a:tcPr anchor="ctr"/>
                </a:tc>
                <a:tc>
                  <a:txBody>
                    <a:bodyPr/>
                    <a:lstStyle/>
                    <a:p>
                      <a:r>
                        <a:rPr lang="en-US" dirty="0"/>
                        <a:t>Specifies information about the document</a:t>
                      </a:r>
                    </a:p>
                  </a:txBody>
                  <a:tcPr anchor="ctr"/>
                </a:tc>
              </a:tr>
              <a:tr h="497696">
                <a:tc>
                  <a:txBody>
                    <a:bodyPr/>
                    <a:lstStyle/>
                    <a:p>
                      <a:r>
                        <a:rPr lang="en-US" dirty="0"/>
                        <a:t>&lt;title&gt;</a:t>
                      </a:r>
                    </a:p>
                  </a:txBody>
                  <a:tcPr anchor="ctr"/>
                </a:tc>
                <a:tc>
                  <a:txBody>
                    <a:bodyPr/>
                    <a:lstStyle/>
                    <a:p>
                      <a:r>
                        <a:rPr lang="en-US"/>
                        <a:t>Specifies the document title</a:t>
                      </a:r>
                    </a:p>
                  </a:txBody>
                  <a:tcPr anchor="ctr"/>
                </a:tc>
              </a:tr>
              <a:tr h="415636">
                <a:tc>
                  <a:txBody>
                    <a:bodyPr/>
                    <a:lstStyle/>
                    <a:p>
                      <a:r>
                        <a:rPr lang="en-US" dirty="0"/>
                        <a:t>&lt;meta&gt;</a:t>
                      </a:r>
                    </a:p>
                  </a:txBody>
                  <a:tcPr anchor="ctr"/>
                </a:tc>
                <a:tc>
                  <a:txBody>
                    <a:bodyPr/>
                    <a:lstStyle/>
                    <a:p>
                      <a:r>
                        <a:rPr lang="en-US" dirty="0"/>
                        <a:t>Specifies meta information </a:t>
                      </a:r>
                    </a:p>
                  </a:txBody>
                  <a:tcPr anchor="ctr"/>
                </a:tc>
              </a:tr>
              <a:tr h="415636">
                <a:tc>
                  <a:txBody>
                    <a:bodyPr/>
                    <a:lstStyle/>
                    <a:p>
                      <a:r>
                        <a:rPr lang="en-US"/>
                        <a:t>&lt;link&gt;</a:t>
                      </a:r>
                    </a:p>
                  </a:txBody>
                  <a:tcPr anchor="ctr"/>
                </a:tc>
                <a:tc>
                  <a:txBody>
                    <a:bodyPr/>
                    <a:lstStyle/>
                    <a:p>
                      <a:r>
                        <a:rPr lang="en-US" dirty="0"/>
                        <a:t>Specifies a resource reference </a:t>
                      </a:r>
                    </a:p>
                  </a:txBody>
                  <a:tcPr anchor="ctr"/>
                </a:tc>
              </a:tr>
              <a:tr h="415636">
                <a:tc>
                  <a:txBody>
                    <a:bodyPr/>
                    <a:lstStyle/>
                    <a:p>
                      <a:r>
                        <a:rPr lang="en-US" dirty="0"/>
                        <a:t>&lt;script&gt;</a:t>
                      </a:r>
                    </a:p>
                  </a:txBody>
                  <a:tcPr anchor="ctr"/>
                </a:tc>
                <a:tc>
                  <a:txBody>
                    <a:bodyPr/>
                    <a:lstStyle/>
                    <a:p>
                      <a:r>
                        <a:rPr lang="en-US"/>
                        <a:t>Specifies a script</a:t>
                      </a:r>
                    </a:p>
                  </a:txBody>
                  <a:tcPr anchor="ctr"/>
                </a:tc>
              </a:tr>
              <a:tr h="415636">
                <a:tc>
                  <a:txBody>
                    <a:bodyPr/>
                    <a:lstStyle/>
                    <a:p>
                      <a:r>
                        <a:rPr lang="en-US"/>
                        <a:t>&lt;style&gt;</a:t>
                      </a:r>
                    </a:p>
                  </a:txBody>
                  <a:tcPr anchor="ctr"/>
                </a:tc>
                <a:tc>
                  <a:txBody>
                    <a:bodyPr/>
                    <a:lstStyle/>
                    <a:p>
                      <a:r>
                        <a:rPr lang="en-US"/>
                        <a:t>Specifies a style definition</a:t>
                      </a:r>
                    </a:p>
                  </a:txBody>
                  <a:tcPr anchor="ctr"/>
                </a:tc>
              </a:tr>
              <a:tr h="415636">
                <a:tc>
                  <a:txBody>
                    <a:bodyPr/>
                    <a:lstStyle/>
                    <a:p>
                      <a:r>
                        <a:rPr lang="en-US" dirty="0"/>
                        <a:t>&lt;body&gt;</a:t>
                      </a:r>
                    </a:p>
                  </a:txBody>
                  <a:tcPr anchor="ctr"/>
                </a:tc>
                <a:tc>
                  <a:txBody>
                    <a:bodyPr/>
                    <a:lstStyle/>
                    <a:p>
                      <a:r>
                        <a:rPr lang="en-US"/>
                        <a:t>Specifies the body element</a:t>
                      </a:r>
                    </a:p>
                  </a:txBody>
                  <a:tcPr anchor="ctr"/>
                </a:tc>
              </a:tr>
              <a:tr h="415636">
                <a:tc>
                  <a:txBody>
                    <a:bodyPr/>
                    <a:lstStyle/>
                    <a:p>
                      <a:r>
                        <a:rPr lang="en-US"/>
                        <a:t>&lt;!--...--&gt;</a:t>
                      </a:r>
                    </a:p>
                  </a:txBody>
                  <a:tcPr anchor="ctr"/>
                </a:tc>
                <a:tc>
                  <a:txBody>
                    <a:bodyPr/>
                    <a:lstStyle/>
                    <a:p>
                      <a:r>
                        <a:rPr lang="en-US" dirty="0"/>
                        <a:t>Specifies a comment</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
        <p:nvSpPr>
          <p:cNvPr id="6" name="TextBox 5"/>
          <p:cNvSpPr txBox="1"/>
          <p:nvPr/>
        </p:nvSpPr>
        <p:spPr>
          <a:xfrm>
            <a:off x="1671322" y="6124654"/>
            <a:ext cx="3690690" cy="369332"/>
          </a:xfrm>
          <a:prstGeom prst="rect">
            <a:avLst/>
          </a:prstGeom>
          <a:noFill/>
        </p:spPr>
        <p:txBody>
          <a:bodyPr wrap="none" rtlCol="0">
            <a:spAutoFit/>
          </a:bodyPr>
          <a:lstStyle/>
          <a:p>
            <a:pPr marL="285750" indent="-285750">
              <a:buFont typeface="Wingdings" panose="05000000000000000000" pitchFamily="2" charset="2"/>
              <a:buChar char="q"/>
            </a:pPr>
            <a:r>
              <a:rPr lang="en-CA" b="1" dirty="0" smtClean="0">
                <a:solidFill>
                  <a:srgbClr val="0000CC"/>
                </a:solidFill>
                <a:effectLst>
                  <a:outerShdw blurRad="38100" dist="38100" dir="2700000" algn="tl">
                    <a:srgbClr val="000000">
                      <a:alpha val="43137"/>
                    </a:srgbClr>
                  </a:outerShdw>
                </a:effectLst>
              </a:rPr>
              <a:t>MDN:</a:t>
            </a:r>
            <a:r>
              <a:rPr lang="en-CA" dirty="0" smtClean="0"/>
              <a:t> </a:t>
            </a:r>
            <a:r>
              <a:rPr lang="en-CA" dirty="0" smtClean="0">
                <a:hlinkClick r:id="rId3"/>
              </a:rPr>
              <a:t>HTML element reference</a:t>
            </a:r>
            <a:endParaRPr lang="en-CA" dirty="0"/>
          </a:p>
        </p:txBody>
      </p:sp>
    </p:spTree>
    <p:extLst>
      <p:ext uri="{BB962C8B-B14F-4D97-AF65-F5344CB8AC3E}">
        <p14:creationId xmlns:p14="http://schemas.microsoft.com/office/powerpoint/2010/main" val="19711762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hlinkClick r:id="rId2"/>
              </a:rPr>
              <a:t>Template</a:t>
            </a:r>
            <a:r>
              <a:rPr lang="en-CA" sz="4000" dirty="0" smtClean="0">
                <a:effectLst>
                  <a:outerShdw blurRad="38100" dist="38100" dir="2700000" algn="tl">
                    <a:srgbClr val="000000">
                      <a:alpha val="43137"/>
                    </a:srgbClr>
                  </a:outerShdw>
                </a:effectLst>
              </a:rPr>
              <a:t> for Creating HTML5 File</a:t>
            </a:r>
            <a:endParaRPr lang="en-CA" sz="4000" dirty="0"/>
          </a:p>
        </p:txBody>
      </p:sp>
      <p:sp>
        <p:nvSpPr>
          <p:cNvPr id="3" name="Content Placeholder 2"/>
          <p:cNvSpPr>
            <a:spLocks noGrp="1"/>
          </p:cNvSpPr>
          <p:nvPr>
            <p:ph idx="1"/>
          </p:nvPr>
        </p:nvSpPr>
        <p:spPr>
          <a:xfrm>
            <a:off x="323528" y="5085184"/>
            <a:ext cx="8540750" cy="1324744"/>
          </a:xfrm>
        </p:spPr>
        <p:txBody>
          <a:bodyPr/>
          <a:lstStyle/>
          <a:p>
            <a:pPr marL="0" indent="0">
              <a:buNone/>
            </a:pPr>
            <a:r>
              <a:rPr lang="en-CA" sz="2400" dirty="0" smtClean="0"/>
              <a:t>Note:</a:t>
            </a:r>
          </a:p>
          <a:p>
            <a:pPr lvl="1" indent="-342900"/>
            <a:r>
              <a:rPr lang="en-CA" sz="2000" dirty="0" smtClean="0"/>
              <a:t>&lt;script&gt;&lt;/script&gt; tags are used for enclosing JavaScript file.</a:t>
            </a:r>
          </a:p>
          <a:p>
            <a:pPr lvl="1" indent="-342900"/>
            <a:r>
              <a:rPr lang="en-CA" sz="2000" dirty="0" smtClean="0"/>
              <a:t>&lt;link/&gt; tag is used to enclose CSS file.</a:t>
            </a:r>
            <a:endParaRPr lang="en-CA"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25</a:t>
            </a:fld>
            <a:endParaRPr lang="en-CA" altLang="en-US" dirty="0"/>
          </a:p>
        </p:txBody>
      </p:sp>
      <p:sp>
        <p:nvSpPr>
          <p:cNvPr id="5" name="TextBox 4"/>
          <p:cNvSpPr txBox="1"/>
          <p:nvPr/>
        </p:nvSpPr>
        <p:spPr>
          <a:xfrm>
            <a:off x="1403648" y="1412776"/>
            <a:ext cx="5832648" cy="4001095"/>
          </a:xfrm>
          <a:prstGeom prst="rect">
            <a:avLst/>
          </a:prstGeom>
          <a:solidFill>
            <a:srgbClr val="0070C0">
              <a:alpha val="10000"/>
            </a:srgbClr>
          </a:solidFill>
        </p:spPr>
        <p:txBody>
          <a:bodyPr wrap="square" rtlCol="0">
            <a:spAutoFit/>
          </a:bodyPr>
          <a:lstStyle/>
          <a:p>
            <a:pPr>
              <a:spcBef>
                <a:spcPts val="200"/>
              </a:spcBef>
            </a:pPr>
            <a:r>
              <a:rPr lang="en-CA" dirty="0"/>
              <a:t>&lt;!DOCTYPE html&gt;</a:t>
            </a:r>
          </a:p>
          <a:p>
            <a:pPr>
              <a:spcBef>
                <a:spcPts val="200"/>
              </a:spcBef>
            </a:pPr>
            <a:r>
              <a:rPr lang="en-CA" dirty="0"/>
              <a:t>&lt;html </a:t>
            </a:r>
            <a:r>
              <a:rPr lang="en-CA" dirty="0" err="1"/>
              <a:t>lang</a:t>
            </a:r>
            <a:r>
              <a:rPr lang="en-CA" dirty="0"/>
              <a:t>="</a:t>
            </a:r>
            <a:r>
              <a:rPr lang="en-CA" dirty="0" err="1"/>
              <a:t>en</a:t>
            </a:r>
            <a:r>
              <a:rPr lang="en-CA" dirty="0"/>
              <a:t>"&gt;</a:t>
            </a:r>
          </a:p>
          <a:p>
            <a:pPr>
              <a:spcBef>
                <a:spcPts val="200"/>
              </a:spcBef>
            </a:pPr>
            <a:r>
              <a:rPr lang="en-CA" dirty="0"/>
              <a:t>&lt;head&gt;</a:t>
            </a:r>
          </a:p>
          <a:p>
            <a:pPr>
              <a:spcBef>
                <a:spcPts val="200"/>
              </a:spcBef>
            </a:pPr>
            <a:r>
              <a:rPr lang="en-CA" dirty="0"/>
              <a:t>   &lt;meta charset="UTF-8" /&gt;</a:t>
            </a:r>
          </a:p>
          <a:p>
            <a:pPr>
              <a:spcBef>
                <a:spcPts val="200"/>
              </a:spcBef>
            </a:pPr>
            <a:r>
              <a:rPr lang="en-CA" dirty="0"/>
              <a:t>   &lt;title&gt;INT222&lt;/title&gt;</a:t>
            </a:r>
          </a:p>
          <a:p>
            <a:pPr>
              <a:spcBef>
                <a:spcPts val="200"/>
              </a:spcBef>
            </a:pPr>
            <a:r>
              <a:rPr lang="en-CA" dirty="0"/>
              <a:t>   &lt;link </a:t>
            </a:r>
            <a:r>
              <a:rPr lang="en-CA" dirty="0" err="1"/>
              <a:t>href</a:t>
            </a:r>
            <a:r>
              <a:rPr lang="en-CA" dirty="0"/>
              <a:t>="</a:t>
            </a:r>
            <a:r>
              <a:rPr lang="en-CA" dirty="0" err="1"/>
              <a:t>css</a:t>
            </a:r>
            <a:r>
              <a:rPr lang="en-CA" dirty="0"/>
              <a:t>/mystyle.css" </a:t>
            </a:r>
            <a:r>
              <a:rPr lang="en-CA" dirty="0" err="1"/>
              <a:t>rel</a:t>
            </a:r>
            <a:r>
              <a:rPr lang="en-CA" dirty="0"/>
              <a:t>="</a:t>
            </a:r>
            <a:r>
              <a:rPr lang="en-CA" dirty="0" err="1"/>
              <a:t>stylesheet</a:t>
            </a:r>
            <a:r>
              <a:rPr lang="en-CA" dirty="0"/>
              <a:t>"/&gt;</a:t>
            </a:r>
          </a:p>
          <a:p>
            <a:pPr>
              <a:spcBef>
                <a:spcPts val="200"/>
              </a:spcBef>
            </a:pPr>
            <a:r>
              <a:rPr lang="en-CA" dirty="0"/>
              <a:t>   &lt;script </a:t>
            </a:r>
            <a:r>
              <a:rPr lang="en-CA" dirty="0" err="1"/>
              <a:t>src</a:t>
            </a:r>
            <a:r>
              <a:rPr lang="en-CA" dirty="0"/>
              <a:t>="</a:t>
            </a:r>
            <a:r>
              <a:rPr lang="en-CA" dirty="0" err="1"/>
              <a:t>js</a:t>
            </a:r>
            <a:r>
              <a:rPr lang="en-CA" dirty="0"/>
              <a:t>/myscript.js"&gt;</a:t>
            </a:r>
          </a:p>
          <a:p>
            <a:pPr>
              <a:spcBef>
                <a:spcPts val="200"/>
              </a:spcBef>
            </a:pPr>
            <a:r>
              <a:rPr lang="en-CA" dirty="0"/>
              <a:t>   &lt;/script&gt;</a:t>
            </a:r>
          </a:p>
          <a:p>
            <a:pPr>
              <a:spcBef>
                <a:spcPts val="200"/>
              </a:spcBef>
            </a:pPr>
            <a:r>
              <a:rPr lang="en-CA" dirty="0"/>
              <a:t>&lt;/head&gt;</a:t>
            </a:r>
          </a:p>
          <a:p>
            <a:pPr>
              <a:spcBef>
                <a:spcPts val="200"/>
              </a:spcBef>
            </a:pPr>
            <a:r>
              <a:rPr lang="en-CA" dirty="0"/>
              <a:t>&lt;body&gt;</a:t>
            </a:r>
          </a:p>
          <a:p>
            <a:pPr>
              <a:spcBef>
                <a:spcPts val="200"/>
              </a:spcBef>
            </a:pPr>
            <a:r>
              <a:rPr lang="en-CA" dirty="0"/>
              <a:t>&lt;!--  code for the web page  --&gt;	  	  </a:t>
            </a:r>
          </a:p>
          <a:p>
            <a:pPr>
              <a:spcBef>
                <a:spcPts val="200"/>
              </a:spcBef>
            </a:pPr>
            <a:r>
              <a:rPr lang="en-CA" dirty="0"/>
              <a:t>&lt;/body</a:t>
            </a:r>
            <a:r>
              <a:rPr lang="en-CA" dirty="0" smtClean="0"/>
              <a:t>&gt;</a:t>
            </a:r>
            <a:endParaRPr lang="en-CA" dirty="0"/>
          </a:p>
          <a:p>
            <a:pPr>
              <a:spcBef>
                <a:spcPts val="200"/>
              </a:spcBef>
            </a:pPr>
            <a:r>
              <a:rPr lang="en-CA" dirty="0"/>
              <a:t>&lt;/html&gt;</a:t>
            </a:r>
          </a:p>
        </p:txBody>
      </p:sp>
    </p:spTree>
    <p:extLst>
      <p:ext uri="{BB962C8B-B14F-4D97-AF65-F5344CB8AC3E}">
        <p14:creationId xmlns:p14="http://schemas.microsoft.com/office/powerpoint/2010/main" val="1008269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HTML Heading Tags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9480365"/>
              </p:ext>
            </p:extLst>
          </p:nvPr>
        </p:nvGraphicFramePr>
        <p:xfrm>
          <a:off x="762000" y="1752600"/>
          <a:ext cx="7543800" cy="3200400"/>
        </p:xfrm>
        <a:graphic>
          <a:graphicData uri="http://schemas.openxmlformats.org/drawingml/2006/table">
            <a:tbl>
              <a:tblPr firstRow="1" bandRow="1">
                <a:tableStyleId>{5C22544A-7EE6-4342-B048-85BDC9FD1C3A}</a:tableStyleId>
              </a:tblPr>
              <a:tblGrid>
                <a:gridCol w="1536700"/>
                <a:gridCol w="3492500"/>
                <a:gridCol w="2514600"/>
              </a:tblGrid>
              <a:tr h="370840">
                <a:tc>
                  <a:txBody>
                    <a:bodyPr/>
                    <a:lstStyle/>
                    <a:p>
                      <a:pPr algn="ctr"/>
                      <a:r>
                        <a:rPr lang="en-US" dirty="0" smtClean="0"/>
                        <a:t>Heading tags</a:t>
                      </a:r>
                      <a:endParaRPr lang="en-US" dirty="0"/>
                    </a:p>
                  </a:txBody>
                  <a:tcPr>
                    <a:solidFill>
                      <a:srgbClr val="0070C0">
                        <a:alpha val="51000"/>
                      </a:srgbClr>
                    </a:solidFill>
                  </a:tcPr>
                </a:tc>
                <a:tc>
                  <a:txBody>
                    <a:bodyPr/>
                    <a:lstStyle/>
                    <a:p>
                      <a:pPr algn="ctr"/>
                      <a:r>
                        <a:rPr lang="en-US" dirty="0" smtClean="0"/>
                        <a:t>Description</a:t>
                      </a:r>
                      <a:endParaRPr lang="en-US" dirty="0"/>
                    </a:p>
                  </a:txBody>
                  <a:tcPr>
                    <a:solidFill>
                      <a:srgbClr val="0070C0">
                        <a:alpha val="51000"/>
                      </a:srgbClr>
                    </a:solidFill>
                  </a:tcPr>
                </a:tc>
                <a:tc>
                  <a:txBody>
                    <a:bodyPr/>
                    <a:lstStyle/>
                    <a:p>
                      <a:pPr algn="ctr"/>
                      <a:r>
                        <a:rPr lang="en-US" dirty="0" smtClean="0"/>
                        <a:t>Example</a:t>
                      </a:r>
                      <a:endParaRPr lang="en-US" dirty="0"/>
                    </a:p>
                  </a:txBody>
                  <a:tcPr>
                    <a:solidFill>
                      <a:srgbClr val="0070C0">
                        <a:alpha val="51000"/>
                      </a:srgbClr>
                    </a:solidFill>
                  </a:tcPr>
                </a:tc>
              </a:tr>
              <a:tr h="370840">
                <a:tc>
                  <a:txBody>
                    <a:bodyPr/>
                    <a:lstStyle/>
                    <a:p>
                      <a:r>
                        <a:rPr lang="en-US"/>
                        <a:t>&lt;h1&gt;</a:t>
                      </a:r>
                    </a:p>
                  </a:txBody>
                  <a:tcPr anchor="ctr"/>
                </a:tc>
                <a:tc>
                  <a:txBody>
                    <a:bodyPr/>
                    <a:lstStyle/>
                    <a:p>
                      <a:r>
                        <a:rPr lang="en-US"/>
                        <a:t>Specifies a heading level 1</a:t>
                      </a:r>
                    </a:p>
                  </a:txBody>
                  <a:tcPr anchor="ctr"/>
                </a:tc>
                <a:tc rowSpan="6">
                  <a:txBody>
                    <a:bodyPr/>
                    <a:lstStyle/>
                    <a:p>
                      <a:pPr algn="ctr">
                        <a:lnSpc>
                          <a:spcPct val="150000"/>
                        </a:lnSpc>
                      </a:pPr>
                      <a:r>
                        <a:rPr lang="en-US" dirty="0" smtClean="0"/>
                        <a:t>&lt;h1&gt;.......&lt;/h1&gt;</a:t>
                      </a:r>
                    </a:p>
                    <a:p>
                      <a:pPr algn="ctr">
                        <a:lnSpc>
                          <a:spcPct val="150000"/>
                        </a:lnSpc>
                      </a:pPr>
                      <a:r>
                        <a:rPr lang="en-US" dirty="0" smtClean="0"/>
                        <a:t>&lt;h2&gt;.......&lt;/h2&gt;</a:t>
                      </a:r>
                    </a:p>
                    <a:p>
                      <a:pPr algn="ctr">
                        <a:lnSpc>
                          <a:spcPct val="150000"/>
                        </a:lnSpc>
                      </a:pPr>
                      <a:r>
                        <a:rPr lang="en-US" dirty="0" smtClean="0"/>
                        <a:t>&lt;h3&gt;.......&lt;/h3&gt;</a:t>
                      </a:r>
                    </a:p>
                    <a:p>
                      <a:pPr algn="ctr">
                        <a:lnSpc>
                          <a:spcPct val="150000"/>
                        </a:lnSpc>
                      </a:pPr>
                      <a:r>
                        <a:rPr lang="en-US" dirty="0" smtClean="0"/>
                        <a:t>&lt;h4&gt;.......&lt;/h4&gt;</a:t>
                      </a:r>
                    </a:p>
                    <a:p>
                      <a:pPr algn="ctr">
                        <a:lnSpc>
                          <a:spcPct val="150000"/>
                        </a:lnSpc>
                      </a:pPr>
                      <a:r>
                        <a:rPr lang="en-US" dirty="0" smtClean="0"/>
                        <a:t>&lt;h5&gt;.......&lt;/h5&gt;</a:t>
                      </a:r>
                    </a:p>
                    <a:p>
                      <a:pPr algn="ctr">
                        <a:lnSpc>
                          <a:spcPct val="150000"/>
                        </a:lnSpc>
                      </a:pPr>
                      <a:r>
                        <a:rPr lang="en-US" dirty="0" smtClean="0"/>
                        <a:t>&lt;h6&gt;.......&lt;/h6&gt;</a:t>
                      </a:r>
                    </a:p>
                  </a:txBody>
                  <a:tcPr/>
                </a:tc>
              </a:tr>
              <a:tr h="370840">
                <a:tc>
                  <a:txBody>
                    <a:bodyPr/>
                    <a:lstStyle/>
                    <a:p>
                      <a:r>
                        <a:rPr lang="en-US"/>
                        <a:t>&lt;h2&gt;</a:t>
                      </a:r>
                    </a:p>
                  </a:txBody>
                  <a:tcPr anchor="ctr"/>
                </a:tc>
                <a:tc>
                  <a:txBody>
                    <a:bodyPr/>
                    <a:lstStyle/>
                    <a:p>
                      <a:r>
                        <a:rPr lang="en-US"/>
                        <a:t>Specifies a heading level 2</a:t>
                      </a:r>
                    </a:p>
                  </a:txBody>
                  <a:tcPr anchor="ctr"/>
                </a:tc>
                <a:tc vMerge="1">
                  <a:txBody>
                    <a:bodyPr/>
                    <a:lstStyle/>
                    <a:p>
                      <a:endParaRPr lang="en-US" dirty="0"/>
                    </a:p>
                  </a:txBody>
                  <a:tcPr/>
                </a:tc>
              </a:tr>
              <a:tr h="370840">
                <a:tc>
                  <a:txBody>
                    <a:bodyPr/>
                    <a:lstStyle/>
                    <a:p>
                      <a:r>
                        <a:rPr lang="en-US"/>
                        <a:t>&lt;h3&gt;</a:t>
                      </a:r>
                    </a:p>
                  </a:txBody>
                  <a:tcPr anchor="ctr"/>
                </a:tc>
                <a:tc>
                  <a:txBody>
                    <a:bodyPr/>
                    <a:lstStyle/>
                    <a:p>
                      <a:r>
                        <a:rPr lang="en-US"/>
                        <a:t>Specifies a heading level 3</a:t>
                      </a:r>
                    </a:p>
                  </a:txBody>
                  <a:tcPr anchor="ctr"/>
                </a:tc>
                <a:tc vMerge="1">
                  <a:txBody>
                    <a:bodyPr/>
                    <a:lstStyle/>
                    <a:p>
                      <a:endParaRPr lang="en-US" dirty="0"/>
                    </a:p>
                  </a:txBody>
                  <a:tcPr/>
                </a:tc>
              </a:tr>
              <a:tr h="370840">
                <a:tc>
                  <a:txBody>
                    <a:bodyPr/>
                    <a:lstStyle/>
                    <a:p>
                      <a:r>
                        <a:rPr lang="en-US"/>
                        <a:t>&lt;h4&gt;</a:t>
                      </a:r>
                    </a:p>
                  </a:txBody>
                  <a:tcPr anchor="ctr"/>
                </a:tc>
                <a:tc>
                  <a:txBody>
                    <a:bodyPr/>
                    <a:lstStyle/>
                    <a:p>
                      <a:r>
                        <a:rPr lang="en-US" dirty="0"/>
                        <a:t>Specifies a heading level 4</a:t>
                      </a:r>
                    </a:p>
                  </a:txBody>
                  <a:tcPr anchor="ctr"/>
                </a:tc>
                <a:tc vMerge="1">
                  <a:txBody>
                    <a:bodyPr/>
                    <a:lstStyle/>
                    <a:p>
                      <a:endParaRPr lang="en-US" dirty="0"/>
                    </a:p>
                  </a:txBody>
                  <a:tcPr/>
                </a:tc>
              </a:tr>
              <a:tr h="370840">
                <a:tc>
                  <a:txBody>
                    <a:bodyPr/>
                    <a:lstStyle/>
                    <a:p>
                      <a:r>
                        <a:rPr lang="en-US"/>
                        <a:t>&lt;h5&gt;</a:t>
                      </a:r>
                    </a:p>
                  </a:txBody>
                  <a:tcPr anchor="ctr"/>
                </a:tc>
                <a:tc>
                  <a:txBody>
                    <a:bodyPr/>
                    <a:lstStyle/>
                    <a:p>
                      <a:r>
                        <a:rPr lang="en-US"/>
                        <a:t>Specifies a heading level 5</a:t>
                      </a:r>
                    </a:p>
                  </a:txBody>
                  <a:tcPr anchor="ctr"/>
                </a:tc>
                <a:tc vMerge="1">
                  <a:txBody>
                    <a:bodyPr/>
                    <a:lstStyle/>
                    <a:p>
                      <a:endParaRPr lang="en-US" dirty="0"/>
                    </a:p>
                  </a:txBody>
                  <a:tcPr/>
                </a:tc>
              </a:tr>
              <a:tr h="370840">
                <a:tc>
                  <a:txBody>
                    <a:bodyPr/>
                    <a:lstStyle/>
                    <a:p>
                      <a:r>
                        <a:rPr lang="en-US"/>
                        <a:t>&lt;h6&gt;</a:t>
                      </a:r>
                    </a:p>
                  </a:txBody>
                  <a:tcPr anchor="ctr"/>
                </a:tc>
                <a:tc>
                  <a:txBody>
                    <a:bodyPr/>
                    <a:lstStyle/>
                    <a:p>
                      <a:r>
                        <a:rPr lang="en-US" dirty="0"/>
                        <a:t>Specifies a heading level 6</a:t>
                      </a:r>
                    </a:p>
                  </a:txBody>
                  <a:tcPr anchor="ctr"/>
                </a:tc>
                <a:tc vMerge="1">
                  <a:txBody>
                    <a:bodyPr/>
                    <a:lstStyle/>
                    <a:p>
                      <a:endParaRPr lang="en-US" dirty="0"/>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514034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Heading </a:t>
            </a:r>
            <a:r>
              <a:rPr lang="en-US" sz="4000" dirty="0" smtClean="0">
                <a:effectLst>
                  <a:outerShdw blurRad="38100" dist="38100" dir="2700000" algn="tl">
                    <a:srgbClr val="000000">
                      <a:alpha val="43137"/>
                    </a:srgbClr>
                  </a:outerShdw>
                </a:effectLst>
              </a:rPr>
              <a:t>Tag Examples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44009" y="1600200"/>
            <a:ext cx="4198366" cy="4498975"/>
          </a:xfrm>
        </p:spPr>
        <p:txBody>
          <a:bodyPr/>
          <a:lstStyle/>
          <a:p>
            <a:pPr>
              <a:buFont typeface="Wingdings" panose="05000000000000000000" pitchFamily="2" charset="2"/>
              <a:buChar char="q"/>
            </a:pPr>
            <a:r>
              <a:rPr lang="en-CA" sz="2400" dirty="0" smtClean="0">
                <a:hlinkClick r:id="rId2"/>
              </a:rPr>
              <a:t>Headings</a:t>
            </a:r>
            <a:endParaRPr lang="en-CA" sz="2400" dirty="0" smtClean="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27</a:t>
            </a:fld>
            <a:endParaRPr lang="en-CA" altLang="en-US"/>
          </a:p>
        </p:txBody>
      </p:sp>
      <p:sp>
        <p:nvSpPr>
          <p:cNvPr id="5" name="TextBox 4"/>
          <p:cNvSpPr txBox="1"/>
          <p:nvPr/>
        </p:nvSpPr>
        <p:spPr>
          <a:xfrm>
            <a:off x="863013" y="1556792"/>
            <a:ext cx="3853003" cy="4247317"/>
          </a:xfrm>
          <a:prstGeom prst="rect">
            <a:avLst/>
          </a:prstGeom>
          <a:noFill/>
        </p:spPr>
        <p:txBody>
          <a:bodyPr wrap="square" rtlCol="0">
            <a:spAutoFit/>
          </a:bodyPr>
          <a:lstStyle/>
          <a:p>
            <a:r>
              <a:rPr lang="en-CA" dirty="0"/>
              <a:t>&lt;!DOC TYPE html&gt;</a:t>
            </a:r>
          </a:p>
          <a:p>
            <a:r>
              <a:rPr lang="en-CA" dirty="0"/>
              <a:t>&lt;html </a:t>
            </a:r>
            <a:r>
              <a:rPr lang="en-CA" dirty="0" err="1"/>
              <a:t>lang</a:t>
            </a:r>
            <a:r>
              <a:rPr lang="en-CA" dirty="0"/>
              <a:t>="</a:t>
            </a:r>
            <a:r>
              <a:rPr lang="en-CA" dirty="0" err="1"/>
              <a:t>en</a:t>
            </a:r>
            <a:r>
              <a:rPr lang="en-CA" dirty="0" smtClean="0"/>
              <a:t>"&gt;</a:t>
            </a:r>
            <a:endParaRPr lang="en-CA" dirty="0"/>
          </a:p>
          <a:p>
            <a:r>
              <a:rPr lang="en-CA" dirty="0" smtClean="0"/>
              <a:t>&lt;</a:t>
            </a:r>
            <a:r>
              <a:rPr lang="en-CA" dirty="0"/>
              <a:t>head&gt;</a:t>
            </a:r>
          </a:p>
          <a:p>
            <a:r>
              <a:rPr lang="en-CA" dirty="0"/>
              <a:t>   &lt;meta charset="UTF-8" /&gt;</a:t>
            </a:r>
          </a:p>
          <a:p>
            <a:r>
              <a:rPr lang="en-CA" dirty="0"/>
              <a:t>   &lt;title&gt;INT222&lt;/title&gt;</a:t>
            </a:r>
          </a:p>
          <a:p>
            <a:r>
              <a:rPr lang="en-CA" dirty="0"/>
              <a:t> &lt;/head&gt;</a:t>
            </a:r>
          </a:p>
          <a:p>
            <a:r>
              <a:rPr lang="en-CA" dirty="0"/>
              <a:t> &lt;body&gt;</a:t>
            </a:r>
          </a:p>
          <a:p>
            <a:r>
              <a:rPr lang="en-CA" dirty="0"/>
              <a:t>    &lt;h1&gt;Level 1&lt;/h1&gt;</a:t>
            </a:r>
          </a:p>
          <a:p>
            <a:r>
              <a:rPr lang="en-CA" dirty="0"/>
              <a:t>    &lt;h2&gt;Level 2&lt;/h2&gt;</a:t>
            </a:r>
          </a:p>
          <a:p>
            <a:r>
              <a:rPr lang="en-CA" dirty="0"/>
              <a:t>    &lt;h3&gt;Level 3&lt;/h3&gt;</a:t>
            </a:r>
          </a:p>
          <a:p>
            <a:r>
              <a:rPr lang="en-CA" dirty="0"/>
              <a:t>    &lt;h4&gt;Level 4&lt;/h4&gt;</a:t>
            </a:r>
          </a:p>
          <a:p>
            <a:r>
              <a:rPr lang="en-CA" dirty="0"/>
              <a:t>    &lt;h5&gt;Level 5&lt;/h5&gt;</a:t>
            </a:r>
          </a:p>
          <a:p>
            <a:r>
              <a:rPr lang="en-CA" dirty="0"/>
              <a:t>    &lt;h6&gt;Level 6&lt;/h6&gt;</a:t>
            </a:r>
          </a:p>
          <a:p>
            <a:r>
              <a:rPr lang="en-CA" dirty="0"/>
              <a:t> &lt;/body</a:t>
            </a:r>
            <a:r>
              <a:rPr lang="en-CA" dirty="0" smtClean="0"/>
              <a:t>&gt;</a:t>
            </a:r>
            <a:endParaRPr lang="en-CA" dirty="0"/>
          </a:p>
          <a:p>
            <a:r>
              <a:rPr lang="en-CA" dirty="0" smtClean="0"/>
              <a:t>&lt;/</a:t>
            </a:r>
            <a:r>
              <a:rPr lang="en-CA" dirty="0"/>
              <a:t>html</a:t>
            </a:r>
            <a:r>
              <a:rPr lang="en-CA" dirty="0" smtClean="0"/>
              <a:t>&gt;</a:t>
            </a:r>
            <a:endParaRPr lang="en-CA" dirty="0"/>
          </a:p>
        </p:txBody>
      </p:sp>
    </p:spTree>
    <p:extLst>
      <p:ext uri="{BB962C8B-B14F-4D97-AF65-F5344CB8AC3E}">
        <p14:creationId xmlns:p14="http://schemas.microsoft.com/office/powerpoint/2010/main" val="2282357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Presentation Tags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0938177"/>
              </p:ext>
            </p:extLst>
          </p:nvPr>
        </p:nvGraphicFramePr>
        <p:xfrm>
          <a:off x="251521" y="1628800"/>
          <a:ext cx="8651303" cy="3683000"/>
        </p:xfrm>
        <a:graphic>
          <a:graphicData uri="http://schemas.openxmlformats.org/drawingml/2006/table">
            <a:tbl>
              <a:tblPr firstRow="1" bandRow="1">
                <a:tableStyleId>{5C22544A-7EE6-4342-B048-85BDC9FD1C3A}</a:tableStyleId>
              </a:tblPr>
              <a:tblGrid>
                <a:gridCol w="1872207"/>
                <a:gridCol w="3096344"/>
                <a:gridCol w="3682752"/>
              </a:tblGrid>
              <a:tr h="370840">
                <a:tc>
                  <a:txBody>
                    <a:bodyPr/>
                    <a:lstStyle/>
                    <a:p>
                      <a:pPr algn="ctr"/>
                      <a:r>
                        <a:rPr lang="en-US" dirty="0" smtClean="0"/>
                        <a:t>Tags</a:t>
                      </a:r>
                      <a:endParaRPr lang="en-US" dirty="0"/>
                    </a:p>
                  </a:txBody>
                  <a:tcPr>
                    <a:solidFill>
                      <a:srgbClr val="0070C0">
                        <a:alpha val="49000"/>
                      </a:srgbClr>
                    </a:solidFill>
                  </a:tcPr>
                </a:tc>
                <a:tc>
                  <a:txBody>
                    <a:bodyPr/>
                    <a:lstStyle/>
                    <a:p>
                      <a:pPr algn="ctr"/>
                      <a:r>
                        <a:rPr lang="en-US" dirty="0" smtClean="0"/>
                        <a:t>Description</a:t>
                      </a:r>
                      <a:endParaRPr lang="en-US" dirty="0"/>
                    </a:p>
                  </a:txBody>
                  <a:tcPr>
                    <a:solidFill>
                      <a:srgbClr val="0070C0">
                        <a:alpha val="49000"/>
                      </a:srgbClr>
                    </a:solidFill>
                  </a:tcPr>
                </a:tc>
                <a:tc>
                  <a:txBody>
                    <a:bodyPr/>
                    <a:lstStyle/>
                    <a:p>
                      <a:pPr algn="ctr"/>
                      <a:r>
                        <a:rPr lang="en-US" dirty="0" smtClean="0"/>
                        <a:t>Example</a:t>
                      </a:r>
                      <a:endParaRPr lang="en-US" dirty="0"/>
                    </a:p>
                  </a:txBody>
                  <a:tcPr>
                    <a:solidFill>
                      <a:srgbClr val="0070C0">
                        <a:alpha val="49000"/>
                      </a:srgbClr>
                    </a:solidFill>
                  </a:tcPr>
                </a:tc>
              </a:tr>
              <a:tr h="370840">
                <a:tc>
                  <a:txBody>
                    <a:bodyPr/>
                    <a:lstStyle/>
                    <a:p>
                      <a:r>
                        <a:rPr lang="en-US" dirty="0"/>
                        <a:t>&lt;p&gt;</a:t>
                      </a:r>
                    </a:p>
                  </a:txBody>
                  <a:tcPr anchor="ctr"/>
                </a:tc>
                <a:tc>
                  <a:txBody>
                    <a:bodyPr/>
                    <a:lstStyle/>
                    <a:p>
                      <a:r>
                        <a:rPr lang="en-US" dirty="0"/>
                        <a:t>Specifies a </a:t>
                      </a:r>
                      <a:r>
                        <a:rPr lang="en-US" dirty="0" smtClean="0"/>
                        <a:t>paragraph.</a:t>
                      </a:r>
                      <a:endParaRPr lang="en-US" dirty="0"/>
                    </a:p>
                  </a:txBody>
                  <a:tcPr anchor="ctr"/>
                </a:tc>
                <a:tc rowSpan="6">
                  <a:txBody>
                    <a:bodyPr/>
                    <a:lstStyle/>
                    <a:p>
                      <a:pPr>
                        <a:lnSpc>
                          <a:spcPct val="150000"/>
                        </a:lnSpc>
                      </a:pPr>
                      <a:r>
                        <a:rPr lang="en-US" dirty="0" smtClean="0"/>
                        <a:t>&lt;p&gt;.......&lt;/p&gt; </a:t>
                      </a:r>
                    </a:p>
                    <a:p>
                      <a:pPr>
                        <a:lnSpc>
                          <a:spcPct val="150000"/>
                        </a:lnSpc>
                      </a:pPr>
                      <a:r>
                        <a:rPr lang="en-US" dirty="0" smtClean="0"/>
                        <a:t>&lt;</a:t>
                      </a:r>
                      <a:r>
                        <a:rPr lang="en-US" dirty="0" err="1" smtClean="0"/>
                        <a:t>blockquote</a:t>
                      </a:r>
                      <a:r>
                        <a:rPr lang="en-US" dirty="0" smtClean="0"/>
                        <a:t>&gt;.......&lt;/</a:t>
                      </a:r>
                      <a:r>
                        <a:rPr lang="en-US" dirty="0" err="1" smtClean="0"/>
                        <a:t>blockquote</a:t>
                      </a:r>
                      <a:r>
                        <a:rPr lang="en-US" dirty="0" smtClean="0"/>
                        <a:t>&gt;</a:t>
                      </a:r>
                    </a:p>
                    <a:p>
                      <a:pPr>
                        <a:lnSpc>
                          <a:spcPct val="150000"/>
                        </a:lnSpc>
                      </a:pPr>
                      <a:r>
                        <a:rPr lang="en-US" dirty="0" smtClean="0"/>
                        <a:t>&lt;pre&gt;.......&lt;/pre&gt;</a:t>
                      </a:r>
                    </a:p>
                    <a:p>
                      <a:pPr>
                        <a:lnSpc>
                          <a:spcPct val="150000"/>
                        </a:lnSpc>
                      </a:pPr>
                      <a:r>
                        <a:rPr lang="en-US" dirty="0" smtClean="0"/>
                        <a:t>&lt;</a:t>
                      </a:r>
                      <a:r>
                        <a:rPr lang="en-US" dirty="0" err="1" smtClean="0"/>
                        <a:t>br</a:t>
                      </a:r>
                      <a:r>
                        <a:rPr lang="en-US" dirty="0" smtClean="0"/>
                        <a:t> /&gt; </a:t>
                      </a:r>
                    </a:p>
                    <a:p>
                      <a:pPr>
                        <a:lnSpc>
                          <a:spcPct val="150000"/>
                        </a:lnSpc>
                      </a:pPr>
                      <a:r>
                        <a:rPr lang="en-US" dirty="0" smtClean="0"/>
                        <a:t>&lt;hr /&gt;</a:t>
                      </a:r>
                    </a:p>
                    <a:p>
                      <a:pPr>
                        <a:lnSpc>
                          <a:spcPct val="150000"/>
                        </a:lnSpc>
                      </a:pPr>
                      <a:r>
                        <a:rPr lang="en-US" dirty="0" smtClean="0"/>
                        <a:t>&lt;mark&gt;</a:t>
                      </a:r>
                      <a:endParaRPr lang="en-US" dirty="0"/>
                    </a:p>
                  </a:txBody>
                  <a:tcPr/>
                </a:tc>
              </a:tr>
              <a:tr h="370840">
                <a:tc>
                  <a:txBody>
                    <a:bodyPr/>
                    <a:lstStyle/>
                    <a:p>
                      <a:r>
                        <a:rPr lang="en-US" dirty="0"/>
                        <a:t>&lt;</a:t>
                      </a:r>
                      <a:r>
                        <a:rPr lang="en-US" dirty="0" err="1"/>
                        <a:t>blockquote</a:t>
                      </a:r>
                      <a:r>
                        <a:rPr lang="en-US" dirty="0"/>
                        <a:t>&gt;</a:t>
                      </a:r>
                    </a:p>
                  </a:txBody>
                  <a:tcPr anchor="ctr"/>
                </a:tc>
                <a:tc>
                  <a:txBody>
                    <a:bodyPr/>
                    <a:lstStyle/>
                    <a:p>
                      <a:r>
                        <a:rPr lang="en-US" dirty="0"/>
                        <a:t>Specifies a long </a:t>
                      </a:r>
                      <a:r>
                        <a:rPr lang="en-US" dirty="0" smtClean="0"/>
                        <a:t>quotation.</a:t>
                      </a:r>
                    </a:p>
                    <a:p>
                      <a:r>
                        <a:rPr lang="en-US" dirty="0" smtClean="0"/>
                        <a:t>It will indent the right and left margins both on the display and in print form.</a:t>
                      </a:r>
                      <a:endParaRPr lang="en-US" dirty="0"/>
                    </a:p>
                  </a:txBody>
                  <a:tcPr anchor="ctr"/>
                </a:tc>
                <a:tc vMerge="1">
                  <a:txBody>
                    <a:bodyPr/>
                    <a:lstStyle/>
                    <a:p>
                      <a:endParaRPr lang="en-US" dirty="0"/>
                    </a:p>
                  </a:txBody>
                  <a:tcPr/>
                </a:tc>
              </a:tr>
              <a:tr h="370840">
                <a:tc>
                  <a:txBody>
                    <a:bodyPr/>
                    <a:lstStyle/>
                    <a:p>
                      <a:r>
                        <a:rPr lang="en-US"/>
                        <a:t>&lt;pre&gt;</a:t>
                      </a:r>
                    </a:p>
                  </a:txBody>
                  <a:tcPr anchor="ctr"/>
                </a:tc>
                <a:tc>
                  <a:txBody>
                    <a:bodyPr/>
                    <a:lstStyle/>
                    <a:p>
                      <a:r>
                        <a:rPr lang="en-US" dirty="0"/>
                        <a:t>Specifies pre</a:t>
                      </a:r>
                      <a:r>
                        <a:rPr lang="en-US" dirty="0">
                          <a:solidFill>
                            <a:schemeClr val="tx1"/>
                          </a:solidFill>
                        </a:rPr>
                        <a:t>formatted</a:t>
                      </a:r>
                      <a:r>
                        <a:rPr lang="en-US" dirty="0"/>
                        <a:t> </a:t>
                      </a:r>
                      <a:r>
                        <a:rPr lang="en-US" dirty="0" smtClean="0"/>
                        <a:t>text,</a:t>
                      </a:r>
                      <a:r>
                        <a:rPr lang="en-US" baseline="0" dirty="0" smtClean="0"/>
                        <a:t> e.g. </a:t>
                      </a:r>
                      <a:r>
                        <a:rPr lang="en-US" baseline="0" dirty="0" smtClean="0">
                          <a:solidFill>
                            <a:srgbClr val="0000CC"/>
                          </a:solidFill>
                          <a:effectLst>
                            <a:outerShdw blurRad="38100" dist="38100" dir="2700000" algn="tl">
                              <a:srgbClr val="000000">
                                <a:alpha val="43137"/>
                              </a:srgbClr>
                            </a:outerShdw>
                          </a:effectLst>
                        </a:rPr>
                        <a:t>keep white space.</a:t>
                      </a:r>
                      <a:endParaRPr lang="en-US" dirty="0">
                        <a:solidFill>
                          <a:srgbClr val="0000CC"/>
                        </a:solidFill>
                        <a:effectLst>
                          <a:outerShdw blurRad="38100" dist="38100" dir="2700000" algn="tl">
                            <a:srgbClr val="000000">
                              <a:alpha val="43137"/>
                            </a:srgbClr>
                          </a:outerShdw>
                        </a:effectLst>
                      </a:endParaRPr>
                    </a:p>
                  </a:txBody>
                  <a:tcPr anchor="ctr"/>
                </a:tc>
                <a:tc vMerge="1">
                  <a:txBody>
                    <a:bodyPr/>
                    <a:lstStyle/>
                    <a:p>
                      <a:endParaRPr lang="en-US" dirty="0"/>
                    </a:p>
                  </a:txBody>
                  <a:tcPr/>
                </a:tc>
              </a:tr>
              <a:tr h="370840">
                <a:tc>
                  <a:txBody>
                    <a:bodyPr/>
                    <a:lstStyle/>
                    <a:p>
                      <a:r>
                        <a:rPr lang="en-US" b="1" dirty="0">
                          <a:solidFill>
                            <a:srgbClr val="0000CC"/>
                          </a:solidFill>
                        </a:rPr>
                        <a:t>&lt;</a:t>
                      </a:r>
                      <a:r>
                        <a:rPr lang="en-US" b="1" dirty="0" err="1">
                          <a:solidFill>
                            <a:srgbClr val="0000CC"/>
                          </a:solidFill>
                        </a:rPr>
                        <a:t>br</a:t>
                      </a:r>
                      <a:r>
                        <a:rPr lang="en-US" b="1" dirty="0">
                          <a:solidFill>
                            <a:srgbClr val="0000CC"/>
                          </a:solidFill>
                        </a:rPr>
                        <a:t> </a:t>
                      </a:r>
                      <a:r>
                        <a:rPr lang="en-US" b="1" dirty="0" smtClean="0">
                          <a:solidFill>
                            <a:srgbClr val="0000CC"/>
                          </a:solidFill>
                        </a:rPr>
                        <a:t>/&gt;, &lt;</a:t>
                      </a:r>
                      <a:r>
                        <a:rPr lang="en-US" b="1" dirty="0" err="1" smtClean="0">
                          <a:solidFill>
                            <a:srgbClr val="0000CC"/>
                          </a:solidFill>
                        </a:rPr>
                        <a:t>br</a:t>
                      </a:r>
                      <a:r>
                        <a:rPr lang="en-US" b="1" dirty="0" smtClean="0">
                          <a:solidFill>
                            <a:srgbClr val="0000CC"/>
                          </a:solidFill>
                        </a:rPr>
                        <a:t>&gt;</a:t>
                      </a:r>
                      <a:endParaRPr lang="en-US" b="1" dirty="0">
                        <a:solidFill>
                          <a:srgbClr val="0000CC"/>
                        </a:solidFill>
                      </a:endParaRPr>
                    </a:p>
                  </a:txBody>
                  <a:tcPr anchor="ctr"/>
                </a:tc>
                <a:tc>
                  <a:txBody>
                    <a:bodyPr/>
                    <a:lstStyle/>
                    <a:p>
                      <a:r>
                        <a:rPr lang="en-US" dirty="0"/>
                        <a:t>Inserts a single line </a:t>
                      </a:r>
                      <a:r>
                        <a:rPr lang="en-US" dirty="0" smtClean="0"/>
                        <a:t>break.</a:t>
                      </a:r>
                      <a:endParaRPr lang="en-US" dirty="0"/>
                    </a:p>
                  </a:txBody>
                  <a:tcPr anchor="ctr"/>
                </a:tc>
                <a:tc vMerge="1">
                  <a:txBody>
                    <a:bodyPr/>
                    <a:lstStyle/>
                    <a:p>
                      <a:endParaRPr lang="en-US" dirty="0"/>
                    </a:p>
                  </a:txBody>
                  <a:tcPr/>
                </a:tc>
              </a:tr>
              <a:tr h="370840">
                <a:tc>
                  <a:txBody>
                    <a:bodyPr/>
                    <a:lstStyle/>
                    <a:p>
                      <a:r>
                        <a:rPr lang="en-US" dirty="0"/>
                        <a:t>&lt;hr </a:t>
                      </a:r>
                      <a:r>
                        <a:rPr lang="en-US" dirty="0" smtClean="0"/>
                        <a:t>/&gt;, &lt;hr&gt;</a:t>
                      </a:r>
                      <a:endParaRPr lang="en-US" dirty="0"/>
                    </a:p>
                  </a:txBody>
                  <a:tcPr anchor="ctr"/>
                </a:tc>
                <a:tc>
                  <a:txBody>
                    <a:bodyPr/>
                    <a:lstStyle/>
                    <a:p>
                      <a:r>
                        <a:rPr lang="en-US" dirty="0"/>
                        <a:t>Specifies a horizontal </a:t>
                      </a:r>
                      <a:r>
                        <a:rPr lang="en-US" dirty="0" smtClean="0"/>
                        <a:t>rule.</a:t>
                      </a:r>
                      <a:endParaRPr lang="en-US" dirty="0"/>
                    </a:p>
                  </a:txBody>
                  <a:tcPr anchor="ctr"/>
                </a:tc>
                <a:tc vMerge="1">
                  <a:txBody>
                    <a:bodyPr/>
                    <a:lstStyle/>
                    <a:p>
                      <a:endParaRPr lang="en-US" dirty="0"/>
                    </a:p>
                  </a:txBody>
                  <a:tcPr/>
                </a:tc>
              </a:tr>
              <a:tr h="370840">
                <a:tc>
                  <a:txBody>
                    <a:bodyPr/>
                    <a:lstStyle/>
                    <a:p>
                      <a:r>
                        <a:rPr lang="en-US" dirty="0" smtClean="0"/>
                        <a:t>&lt;mark&gt;</a:t>
                      </a:r>
                      <a:endParaRPr lang="en-US" dirty="0"/>
                    </a:p>
                  </a:txBody>
                  <a:tcPr/>
                </a:tc>
                <a:tc>
                  <a:txBody>
                    <a:bodyPr/>
                    <a:lstStyle/>
                    <a:p>
                      <a:r>
                        <a:rPr lang="en-US" dirty="0" smtClean="0"/>
                        <a:t>Highlight parts of a text.</a:t>
                      </a:r>
                      <a:endParaRPr lang="en-US" dirty="0"/>
                    </a:p>
                  </a:txBody>
                  <a:tcPr/>
                </a:tc>
                <a:tc vMerge="1">
                  <a:txBody>
                    <a:bodyPr/>
                    <a:lstStyle/>
                    <a:p>
                      <a:endParaRPr lang="en-US" dirty="0"/>
                    </a:p>
                  </a:txBody>
                  <a:tcPr/>
                </a:tc>
              </a:tr>
            </a:tbl>
          </a:graphicData>
        </a:graphic>
      </p:graphicFrame>
      <p:sp>
        <p:nvSpPr>
          <p:cNvPr id="5" name="TextBox 4"/>
          <p:cNvSpPr txBox="1"/>
          <p:nvPr/>
        </p:nvSpPr>
        <p:spPr>
          <a:xfrm>
            <a:off x="899592" y="5755900"/>
            <a:ext cx="4176464" cy="461665"/>
          </a:xfrm>
          <a:prstGeom prst="rect">
            <a:avLst/>
          </a:prstGeom>
          <a:noFill/>
        </p:spPr>
        <p:txBody>
          <a:bodyPr wrap="square" rtlCol="0">
            <a:spAutoFit/>
          </a:bodyPr>
          <a:lstStyle/>
          <a:p>
            <a:pPr marL="342900" indent="-342900">
              <a:buFont typeface="Wingdings" panose="05000000000000000000" pitchFamily="2" charset="2"/>
              <a:buChar char="q"/>
            </a:pPr>
            <a:r>
              <a:rPr lang="en-CA" sz="2400" dirty="0">
                <a:hlinkClick r:id="rId2"/>
              </a:rPr>
              <a:t>tags-paragraph+.html</a:t>
            </a:r>
            <a:endParaRPr lang="en-CA" sz="2400" dirty="0" smtClean="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859956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smtClean="0">
                <a:effectLst>
                  <a:outerShdw blurRad="38100" dist="38100" dir="2700000" algn="tl">
                    <a:srgbClr val="000000">
                      <a:alpha val="43137"/>
                    </a:srgbClr>
                  </a:outerShdw>
                </a:effectLst>
              </a:rPr>
              <a:t>Whitespace &amp; HTML Entities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512" y="1052736"/>
            <a:ext cx="8856984" cy="2448272"/>
          </a:xfrm>
        </p:spPr>
        <p:txBody>
          <a:bodyPr/>
          <a:lstStyle/>
          <a:p>
            <a:pPr>
              <a:buFont typeface="Wingdings" panose="05000000000000000000" pitchFamily="2" charset="2"/>
              <a:buChar char="Ø"/>
            </a:pPr>
            <a:r>
              <a:rPr lang="en-CA" sz="2400" dirty="0" smtClean="0">
                <a:effectLst/>
              </a:rPr>
              <a:t>Whitespace </a:t>
            </a:r>
            <a:r>
              <a:rPr lang="en-CA" sz="2400" dirty="0">
                <a:effectLst/>
              </a:rPr>
              <a:t>characters </a:t>
            </a:r>
            <a:endParaRPr lang="en-CA" sz="2400" dirty="0" smtClean="0">
              <a:effectLst/>
            </a:endParaRPr>
          </a:p>
          <a:p>
            <a:pPr lvl="1"/>
            <a:r>
              <a:rPr lang="en-CA" sz="2000" dirty="0">
                <a:effectLst/>
              </a:rPr>
              <a:t>spaces, tabs, and </a:t>
            </a:r>
            <a:r>
              <a:rPr lang="en-CA" sz="2000" dirty="0" smtClean="0">
                <a:effectLst/>
              </a:rPr>
              <a:t>newlines</a:t>
            </a:r>
          </a:p>
          <a:p>
            <a:pPr lvl="1"/>
            <a:r>
              <a:rPr lang="en-CA" sz="2000" dirty="0" smtClean="0">
                <a:effectLst/>
              </a:rPr>
              <a:t>HTML treats them as </a:t>
            </a:r>
            <a:r>
              <a:rPr lang="en-CA" sz="2000" dirty="0"/>
              <a:t>a single </a:t>
            </a:r>
            <a:r>
              <a:rPr lang="en-CA" sz="2000" dirty="0" smtClean="0"/>
              <a:t>space.</a:t>
            </a:r>
            <a:endParaRPr lang="en-CA" sz="2000" dirty="0" smtClean="0">
              <a:effectLst/>
            </a:endParaRPr>
          </a:p>
          <a:p>
            <a:pPr>
              <a:buFont typeface="Wingdings" panose="05000000000000000000" pitchFamily="2" charset="2"/>
              <a:buChar char="Ø"/>
            </a:pPr>
            <a:r>
              <a:rPr lang="en-CA" sz="2400" dirty="0"/>
              <a:t>HTML </a:t>
            </a:r>
            <a:r>
              <a:rPr lang="en-CA" sz="2400" dirty="0" smtClean="0"/>
              <a:t>Entities</a:t>
            </a:r>
          </a:p>
          <a:p>
            <a:pPr lvl="1"/>
            <a:r>
              <a:rPr lang="en-CA" sz="2000" dirty="0"/>
              <a:t>Reserved characters in HTML must be replaced with character entities</a:t>
            </a:r>
            <a:r>
              <a:rPr lang="en-CA" sz="2000" dirty="0" smtClean="0"/>
              <a:t>.</a:t>
            </a:r>
          </a:p>
          <a:p>
            <a:pPr lvl="1"/>
            <a:r>
              <a:rPr lang="en-CA" sz="2000" dirty="0"/>
              <a:t>Some </a:t>
            </a:r>
            <a:r>
              <a:rPr lang="en-CA" sz="2000" dirty="0" smtClean="0"/>
              <a:t>useful html </a:t>
            </a:r>
            <a:r>
              <a:rPr lang="en-CA" sz="2000" dirty="0" smtClean="0">
                <a:hlinkClick r:id="rId3"/>
              </a:rPr>
              <a:t>character entities</a:t>
            </a:r>
            <a:r>
              <a:rPr lang="en-CA" sz="2000" dirty="0" smtClean="0"/>
              <a: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29</a:t>
            </a:fld>
            <a:endParaRPr lang="en-CA" altLang="en-US" dirty="0"/>
          </a:p>
        </p:txBody>
      </p:sp>
      <p:graphicFrame>
        <p:nvGraphicFramePr>
          <p:cNvPr id="5" name="Table 4"/>
          <p:cNvGraphicFramePr>
            <a:graphicFrameLocks noGrp="1"/>
          </p:cNvGraphicFramePr>
          <p:nvPr>
            <p:extLst>
              <p:ext uri="{D42A27DB-BD31-4B8C-83A1-F6EECF244321}">
                <p14:modId xmlns:p14="http://schemas.microsoft.com/office/powerpoint/2010/main" val="815671969"/>
              </p:ext>
            </p:extLst>
          </p:nvPr>
        </p:nvGraphicFramePr>
        <p:xfrm>
          <a:off x="1403648" y="3429000"/>
          <a:ext cx="6096000" cy="2225040"/>
        </p:xfrm>
        <a:graphic>
          <a:graphicData uri="http://schemas.openxmlformats.org/drawingml/2006/table">
            <a:tbl>
              <a:tblPr firstRow="1" bandRow="1">
                <a:tableStyleId>{5C22544A-7EE6-4342-B048-85BDC9FD1C3A}</a:tableStyleId>
              </a:tblPr>
              <a:tblGrid>
                <a:gridCol w="792088"/>
                <a:gridCol w="2255912"/>
                <a:gridCol w="1632520"/>
                <a:gridCol w="1415480"/>
              </a:tblGrid>
              <a:tr h="370840">
                <a:tc>
                  <a:txBody>
                    <a:bodyPr/>
                    <a:lstStyle/>
                    <a:p>
                      <a:pPr algn="ctr"/>
                      <a:r>
                        <a:rPr lang="en-CA" b="0" dirty="0" smtClean="0">
                          <a:solidFill>
                            <a:schemeClr val="tx1"/>
                          </a:solidFill>
                          <a:effectLst>
                            <a:outerShdw blurRad="38100" dist="38100" dir="2700000" algn="tl">
                              <a:srgbClr val="000000">
                                <a:alpha val="43137"/>
                              </a:srgbClr>
                            </a:outerShdw>
                          </a:effectLst>
                        </a:rPr>
                        <a:t>Entity </a:t>
                      </a:r>
                      <a:endParaRPr lang="en-CA" b="0" dirty="0">
                        <a:solidFill>
                          <a:schemeClr val="tx1"/>
                        </a:solidFill>
                        <a:effectLst>
                          <a:outerShdw blurRad="38100" dist="38100" dir="2700000" algn="tl">
                            <a:srgbClr val="000000">
                              <a:alpha val="43137"/>
                            </a:srgbClr>
                          </a:outerShdw>
                        </a:effectLst>
                      </a:endParaRPr>
                    </a:p>
                  </a:txBody>
                  <a:tcPr>
                    <a:solidFill>
                      <a:srgbClr val="0070C0">
                        <a:alpha val="52000"/>
                      </a:srgbClr>
                    </a:solidFill>
                  </a:tcPr>
                </a:tc>
                <a:tc>
                  <a:txBody>
                    <a:bodyPr/>
                    <a:lstStyle/>
                    <a:p>
                      <a:pPr algn="ctr"/>
                      <a:r>
                        <a:rPr lang="en-CA" b="0" dirty="0" smtClean="0">
                          <a:solidFill>
                            <a:schemeClr val="tx1"/>
                          </a:solidFill>
                          <a:effectLst>
                            <a:outerShdw blurRad="38100" dist="38100" dir="2700000" algn="tl">
                              <a:srgbClr val="000000">
                                <a:alpha val="43137"/>
                              </a:srgbClr>
                            </a:outerShdw>
                          </a:effectLst>
                        </a:rPr>
                        <a:t>Description</a:t>
                      </a:r>
                      <a:endParaRPr lang="en-CA" b="0" dirty="0">
                        <a:solidFill>
                          <a:schemeClr val="tx1"/>
                        </a:solidFill>
                        <a:effectLst>
                          <a:outerShdw blurRad="38100" dist="38100" dir="2700000" algn="tl">
                            <a:srgbClr val="000000">
                              <a:alpha val="43137"/>
                            </a:srgbClr>
                          </a:outerShdw>
                        </a:effectLst>
                      </a:endParaRPr>
                    </a:p>
                  </a:txBody>
                  <a:tcPr>
                    <a:solidFill>
                      <a:srgbClr val="0070C0">
                        <a:alpha val="52000"/>
                      </a:srgbClr>
                    </a:solidFill>
                  </a:tcPr>
                </a:tc>
                <a:tc>
                  <a:txBody>
                    <a:bodyPr/>
                    <a:lstStyle/>
                    <a:p>
                      <a:pPr algn="ctr"/>
                      <a:r>
                        <a:rPr lang="en-CA" b="0" dirty="0" smtClean="0">
                          <a:solidFill>
                            <a:schemeClr val="tx1"/>
                          </a:solidFill>
                          <a:effectLst>
                            <a:outerShdw blurRad="38100" dist="38100" dir="2700000" algn="tl">
                              <a:srgbClr val="000000">
                                <a:alpha val="43137"/>
                              </a:srgbClr>
                            </a:outerShdw>
                          </a:effectLst>
                        </a:rPr>
                        <a:t>Entity Name</a:t>
                      </a:r>
                      <a:endParaRPr lang="en-CA" b="0" dirty="0">
                        <a:solidFill>
                          <a:schemeClr val="tx1"/>
                        </a:solidFill>
                        <a:effectLst>
                          <a:outerShdw blurRad="38100" dist="38100" dir="2700000" algn="tl">
                            <a:srgbClr val="000000">
                              <a:alpha val="43137"/>
                            </a:srgbClr>
                          </a:outerShdw>
                        </a:effectLst>
                      </a:endParaRPr>
                    </a:p>
                  </a:txBody>
                  <a:tcPr>
                    <a:solidFill>
                      <a:srgbClr val="0070C0">
                        <a:alpha val="52000"/>
                      </a:srgbClr>
                    </a:solidFill>
                  </a:tcPr>
                </a:tc>
                <a:tc>
                  <a:txBody>
                    <a:bodyPr/>
                    <a:lstStyle/>
                    <a:p>
                      <a:pPr algn="ctr"/>
                      <a:r>
                        <a:rPr lang="en-CA" b="0" dirty="0" smtClean="0">
                          <a:solidFill>
                            <a:schemeClr val="tx1"/>
                          </a:solidFill>
                          <a:effectLst>
                            <a:outerShdw blurRad="38100" dist="38100" dir="2700000" algn="tl">
                              <a:srgbClr val="000000">
                                <a:alpha val="43137"/>
                              </a:srgbClr>
                            </a:outerShdw>
                          </a:effectLst>
                        </a:rPr>
                        <a:t>Entity #</a:t>
                      </a:r>
                      <a:endParaRPr lang="en-CA" b="0" dirty="0">
                        <a:solidFill>
                          <a:schemeClr val="tx1"/>
                        </a:solidFill>
                        <a:effectLst>
                          <a:outerShdw blurRad="38100" dist="38100" dir="2700000" algn="tl">
                            <a:srgbClr val="000000">
                              <a:alpha val="43137"/>
                            </a:srgbClr>
                          </a:outerShdw>
                        </a:effectLst>
                      </a:endParaRPr>
                    </a:p>
                  </a:txBody>
                  <a:tcPr>
                    <a:solidFill>
                      <a:srgbClr val="0070C0">
                        <a:alpha val="52000"/>
                      </a:srgbClr>
                    </a:solidFill>
                  </a:tcPr>
                </a:tc>
              </a:tr>
              <a:tr h="370840">
                <a:tc>
                  <a:txBody>
                    <a:bodyPr/>
                    <a:lstStyle/>
                    <a:p>
                      <a:pPr algn="ctr"/>
                      <a:endParaRPr lang="en-CA" dirty="0"/>
                    </a:p>
                  </a:txBody>
                  <a:tcPr/>
                </a:tc>
                <a:tc>
                  <a:txBody>
                    <a:bodyPr/>
                    <a:lstStyle/>
                    <a:p>
                      <a:pPr algn="ctr"/>
                      <a:r>
                        <a:rPr lang="en-CA" dirty="0" smtClean="0"/>
                        <a:t>non-breaking space</a:t>
                      </a:r>
                      <a:endParaRPr lang="en-CA" dirty="0"/>
                    </a:p>
                  </a:txBody>
                  <a:tcPr anchor="ctr"/>
                </a:tc>
                <a:tc>
                  <a:txBody>
                    <a:bodyPr/>
                    <a:lstStyle/>
                    <a:p>
                      <a:pPr algn="ctr"/>
                      <a:r>
                        <a:rPr lang="en-CA" dirty="0" smtClean="0">
                          <a:solidFill>
                            <a:srgbClr val="0000CC"/>
                          </a:solidFill>
                          <a:effectLst>
                            <a:outerShdw blurRad="38100" dist="38100" dir="2700000" algn="tl">
                              <a:srgbClr val="000000">
                                <a:alpha val="43137"/>
                              </a:srgbClr>
                            </a:outerShdw>
                          </a:effectLst>
                        </a:rPr>
                        <a:t>&amp;</a:t>
                      </a:r>
                      <a:r>
                        <a:rPr lang="en-CA" dirty="0" err="1" smtClean="0">
                          <a:solidFill>
                            <a:srgbClr val="0000CC"/>
                          </a:solidFill>
                          <a:effectLst>
                            <a:outerShdw blurRad="38100" dist="38100" dir="2700000" algn="tl">
                              <a:srgbClr val="000000">
                                <a:alpha val="43137"/>
                              </a:srgbClr>
                            </a:outerShdw>
                          </a:effectLst>
                        </a:rPr>
                        <a:t>nbsp</a:t>
                      </a:r>
                      <a:r>
                        <a:rPr lang="en-CA" dirty="0" smtClean="0">
                          <a:solidFill>
                            <a:srgbClr val="0000CC"/>
                          </a:solidFill>
                          <a:effectLst>
                            <a:outerShdw blurRad="38100" dist="38100" dir="2700000" algn="tl">
                              <a:srgbClr val="000000">
                                <a:alpha val="43137"/>
                              </a:srgbClr>
                            </a:outerShdw>
                          </a:effectLst>
                        </a:rPr>
                        <a:t>;</a:t>
                      </a:r>
                      <a:endParaRPr lang="en-CA" dirty="0">
                        <a:solidFill>
                          <a:srgbClr val="0000CC"/>
                        </a:solidFill>
                        <a:effectLst>
                          <a:outerShdw blurRad="38100" dist="38100" dir="2700000" algn="tl">
                            <a:srgbClr val="000000">
                              <a:alpha val="43137"/>
                            </a:srgbClr>
                          </a:outerShdw>
                        </a:effectLst>
                      </a:endParaRPr>
                    </a:p>
                  </a:txBody>
                  <a:tcPr anchor="ctr"/>
                </a:tc>
                <a:tc>
                  <a:txBody>
                    <a:bodyPr/>
                    <a:lstStyle/>
                    <a:p>
                      <a:pPr algn="ctr"/>
                      <a:r>
                        <a:rPr lang="en-CA" dirty="0" smtClean="0"/>
                        <a:t>&amp;#160;</a:t>
                      </a:r>
                      <a:endParaRPr lang="en-CA" dirty="0"/>
                    </a:p>
                  </a:txBody>
                  <a:tcPr/>
                </a:tc>
              </a:tr>
              <a:tr h="370840">
                <a:tc>
                  <a:txBody>
                    <a:bodyPr/>
                    <a:lstStyle/>
                    <a:p>
                      <a:pPr algn="ctr"/>
                      <a:r>
                        <a:rPr lang="en-CA" dirty="0" smtClean="0"/>
                        <a:t>&lt;</a:t>
                      </a:r>
                      <a:endParaRPr lang="en-CA" dirty="0"/>
                    </a:p>
                  </a:txBody>
                  <a:tcPr/>
                </a:tc>
                <a:tc>
                  <a:txBody>
                    <a:bodyPr/>
                    <a:lstStyle/>
                    <a:p>
                      <a:pPr algn="ctr"/>
                      <a:r>
                        <a:rPr lang="en-CA" dirty="0" smtClean="0"/>
                        <a:t>less than</a:t>
                      </a:r>
                      <a:endParaRPr lang="en-CA" dirty="0"/>
                    </a:p>
                  </a:txBody>
                  <a:tcPr/>
                </a:tc>
                <a:tc>
                  <a:txBody>
                    <a:bodyPr/>
                    <a:lstStyle/>
                    <a:p>
                      <a:pPr algn="ctr"/>
                      <a:r>
                        <a:rPr lang="en-CA" dirty="0" smtClean="0">
                          <a:solidFill>
                            <a:srgbClr val="0000CC"/>
                          </a:solidFill>
                          <a:effectLst>
                            <a:outerShdw blurRad="38100" dist="38100" dir="2700000" algn="tl">
                              <a:srgbClr val="000000">
                                <a:alpha val="43137"/>
                              </a:srgbClr>
                            </a:outerShdw>
                          </a:effectLst>
                        </a:rPr>
                        <a:t>&amp;</a:t>
                      </a:r>
                      <a:r>
                        <a:rPr lang="en-CA" dirty="0" err="1" smtClean="0">
                          <a:solidFill>
                            <a:srgbClr val="0000CC"/>
                          </a:solidFill>
                          <a:effectLst>
                            <a:outerShdw blurRad="38100" dist="38100" dir="2700000" algn="tl">
                              <a:srgbClr val="000000">
                                <a:alpha val="43137"/>
                              </a:srgbClr>
                            </a:outerShdw>
                          </a:effectLst>
                        </a:rPr>
                        <a:t>lt</a:t>
                      </a:r>
                      <a:r>
                        <a:rPr lang="en-CA" dirty="0" smtClean="0">
                          <a:solidFill>
                            <a:srgbClr val="0000CC"/>
                          </a:solidFill>
                          <a:effectLst>
                            <a:outerShdw blurRad="38100" dist="38100" dir="2700000" algn="tl">
                              <a:srgbClr val="000000">
                                <a:alpha val="43137"/>
                              </a:srgbClr>
                            </a:outerShdw>
                          </a:effectLst>
                        </a:rPr>
                        <a:t>;</a:t>
                      </a:r>
                      <a:endParaRPr lang="en-CA" dirty="0">
                        <a:solidFill>
                          <a:srgbClr val="0000CC"/>
                        </a:solidFill>
                        <a:effectLst>
                          <a:outerShdw blurRad="38100" dist="38100" dir="2700000" algn="tl">
                            <a:srgbClr val="000000">
                              <a:alpha val="43137"/>
                            </a:srgbClr>
                          </a:outerShdw>
                        </a:effectLst>
                      </a:endParaRPr>
                    </a:p>
                  </a:txBody>
                  <a:tcPr/>
                </a:tc>
                <a:tc>
                  <a:txBody>
                    <a:bodyPr/>
                    <a:lstStyle/>
                    <a:p>
                      <a:pPr algn="ctr"/>
                      <a:r>
                        <a:rPr lang="en-CA" dirty="0" smtClean="0"/>
                        <a:t>&amp;#60;</a:t>
                      </a:r>
                      <a:endParaRPr lang="en-CA" dirty="0"/>
                    </a:p>
                  </a:txBody>
                  <a:tcPr/>
                </a:tc>
              </a:tr>
              <a:tr h="370840">
                <a:tc>
                  <a:txBody>
                    <a:bodyPr/>
                    <a:lstStyle/>
                    <a:p>
                      <a:pPr algn="ctr"/>
                      <a:r>
                        <a:rPr lang="en-CA" dirty="0" smtClean="0"/>
                        <a:t>&gt;</a:t>
                      </a:r>
                      <a:endParaRPr lang="en-CA" dirty="0"/>
                    </a:p>
                  </a:txBody>
                  <a:tcPr/>
                </a:tc>
                <a:tc>
                  <a:txBody>
                    <a:bodyPr/>
                    <a:lstStyle/>
                    <a:p>
                      <a:pPr algn="ctr"/>
                      <a:r>
                        <a:rPr lang="en-CA" dirty="0" smtClean="0"/>
                        <a:t>greater than</a:t>
                      </a:r>
                      <a:endParaRPr lang="en-CA" dirty="0"/>
                    </a:p>
                  </a:txBody>
                  <a:tcPr/>
                </a:tc>
                <a:tc>
                  <a:txBody>
                    <a:bodyPr/>
                    <a:lstStyle/>
                    <a:p>
                      <a:pPr algn="ctr"/>
                      <a:r>
                        <a:rPr lang="en-CA" dirty="0" smtClean="0">
                          <a:solidFill>
                            <a:srgbClr val="0000CC"/>
                          </a:solidFill>
                          <a:effectLst>
                            <a:outerShdw blurRad="38100" dist="38100" dir="2700000" algn="tl">
                              <a:srgbClr val="000000">
                                <a:alpha val="43137"/>
                              </a:srgbClr>
                            </a:outerShdw>
                          </a:effectLst>
                        </a:rPr>
                        <a:t>&amp;</a:t>
                      </a:r>
                      <a:r>
                        <a:rPr lang="en-CA" dirty="0" err="1" smtClean="0">
                          <a:solidFill>
                            <a:srgbClr val="0000CC"/>
                          </a:solidFill>
                          <a:effectLst>
                            <a:outerShdw blurRad="38100" dist="38100" dir="2700000" algn="tl">
                              <a:srgbClr val="000000">
                                <a:alpha val="43137"/>
                              </a:srgbClr>
                            </a:outerShdw>
                          </a:effectLst>
                        </a:rPr>
                        <a:t>gt</a:t>
                      </a:r>
                      <a:r>
                        <a:rPr lang="en-CA" dirty="0" smtClean="0">
                          <a:solidFill>
                            <a:srgbClr val="0000CC"/>
                          </a:solidFill>
                          <a:effectLst>
                            <a:outerShdw blurRad="38100" dist="38100" dir="2700000" algn="tl">
                              <a:srgbClr val="000000">
                                <a:alpha val="43137"/>
                              </a:srgbClr>
                            </a:outerShdw>
                          </a:effectLst>
                        </a:rPr>
                        <a:t>;</a:t>
                      </a:r>
                      <a:endParaRPr lang="en-CA" dirty="0">
                        <a:solidFill>
                          <a:srgbClr val="0000CC"/>
                        </a:solidFill>
                        <a:effectLst>
                          <a:outerShdw blurRad="38100" dist="38100" dir="2700000" algn="tl">
                            <a:srgbClr val="000000">
                              <a:alpha val="43137"/>
                            </a:srgbClr>
                          </a:outerShdw>
                        </a:effectLst>
                      </a:endParaRPr>
                    </a:p>
                  </a:txBody>
                  <a:tcPr/>
                </a:tc>
                <a:tc>
                  <a:txBody>
                    <a:bodyPr/>
                    <a:lstStyle/>
                    <a:p>
                      <a:pPr algn="ctr"/>
                      <a:r>
                        <a:rPr lang="en-CA" dirty="0" smtClean="0"/>
                        <a:t>&amp;#62;</a:t>
                      </a:r>
                      <a:endParaRPr lang="en-CA" dirty="0"/>
                    </a:p>
                  </a:txBody>
                  <a:tcPr/>
                </a:tc>
              </a:tr>
              <a:tr h="370840">
                <a:tc>
                  <a:txBody>
                    <a:bodyPr/>
                    <a:lstStyle/>
                    <a:p>
                      <a:pPr algn="ctr"/>
                      <a:r>
                        <a:rPr lang="en-CA" dirty="0" smtClean="0"/>
                        <a:t>&amp;</a:t>
                      </a:r>
                      <a:endParaRPr lang="en-CA" dirty="0"/>
                    </a:p>
                  </a:txBody>
                  <a:tcPr/>
                </a:tc>
                <a:tc>
                  <a:txBody>
                    <a:bodyPr/>
                    <a:lstStyle/>
                    <a:p>
                      <a:pPr algn="ctr"/>
                      <a:r>
                        <a:rPr lang="en-CA" dirty="0" smtClean="0"/>
                        <a:t>ampersand</a:t>
                      </a:r>
                      <a:endParaRPr lang="en-CA" dirty="0"/>
                    </a:p>
                  </a:txBody>
                  <a:tcPr/>
                </a:tc>
                <a:tc>
                  <a:txBody>
                    <a:bodyPr/>
                    <a:lstStyle/>
                    <a:p>
                      <a:pPr algn="ctr"/>
                      <a:r>
                        <a:rPr lang="en-CA" dirty="0" smtClean="0">
                          <a:solidFill>
                            <a:srgbClr val="0000CC"/>
                          </a:solidFill>
                          <a:effectLst>
                            <a:outerShdw blurRad="38100" dist="38100" dir="2700000" algn="tl">
                              <a:srgbClr val="000000">
                                <a:alpha val="43137"/>
                              </a:srgbClr>
                            </a:outerShdw>
                          </a:effectLst>
                        </a:rPr>
                        <a:t>&amp;amp;</a:t>
                      </a:r>
                      <a:endParaRPr lang="en-CA" dirty="0">
                        <a:solidFill>
                          <a:srgbClr val="0000CC"/>
                        </a:solidFill>
                        <a:effectLst>
                          <a:outerShdw blurRad="38100" dist="38100" dir="2700000" algn="tl">
                            <a:srgbClr val="000000">
                              <a:alpha val="43137"/>
                            </a:srgbClr>
                          </a:outerShdw>
                        </a:effectLst>
                      </a:endParaRPr>
                    </a:p>
                  </a:txBody>
                  <a:tcPr/>
                </a:tc>
                <a:tc>
                  <a:txBody>
                    <a:bodyPr/>
                    <a:lstStyle/>
                    <a:p>
                      <a:pPr algn="ctr"/>
                      <a:r>
                        <a:rPr lang="en-CA" dirty="0" smtClean="0"/>
                        <a:t>&amp;#38;</a:t>
                      </a: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copyright</a:t>
                      </a:r>
                      <a:endParaRPr lang="en-CA" dirty="0"/>
                    </a:p>
                  </a:txBody>
                  <a:tcPr/>
                </a:tc>
                <a:tc>
                  <a:txBody>
                    <a:bodyPr/>
                    <a:lstStyle/>
                    <a:p>
                      <a:pPr algn="ctr"/>
                      <a:r>
                        <a:rPr lang="en-CA" dirty="0" smtClean="0"/>
                        <a:t>&amp;copy;</a:t>
                      </a:r>
                      <a:endParaRPr lang="en-CA" dirty="0"/>
                    </a:p>
                  </a:txBody>
                  <a:tcPr anchor="ctr"/>
                </a:tc>
                <a:tc>
                  <a:txBody>
                    <a:bodyPr/>
                    <a:lstStyle/>
                    <a:p>
                      <a:pPr algn="ctr"/>
                      <a:r>
                        <a:rPr lang="en-CA" dirty="0" smtClean="0"/>
                        <a:t>&amp;#169;</a:t>
                      </a:r>
                      <a:endParaRPr lang="en-CA" dirty="0"/>
                    </a:p>
                  </a:txBody>
                  <a:tcPr anchor="ctr"/>
                </a:tc>
              </a:tr>
            </a:tbl>
          </a:graphicData>
        </a:graphic>
      </p:graphicFrame>
      <p:sp>
        <p:nvSpPr>
          <p:cNvPr id="6" name="TextBox 5"/>
          <p:cNvSpPr txBox="1"/>
          <p:nvPr/>
        </p:nvSpPr>
        <p:spPr>
          <a:xfrm>
            <a:off x="924810" y="5733760"/>
            <a:ext cx="4871325" cy="461665"/>
          </a:xfrm>
          <a:prstGeom prst="rect">
            <a:avLst/>
          </a:prstGeom>
          <a:noFill/>
        </p:spPr>
        <p:txBody>
          <a:bodyPr wrap="square" rtlCol="0">
            <a:spAutoFit/>
          </a:bodyPr>
          <a:lstStyle/>
          <a:p>
            <a:pPr marL="342900" indent="-342900">
              <a:buFont typeface="Wingdings" panose="05000000000000000000" pitchFamily="2" charset="2"/>
              <a:buChar char="q"/>
            </a:pPr>
            <a:r>
              <a:rPr lang="en-CA" sz="2400" dirty="0">
                <a:hlinkClick r:id="rId4"/>
              </a:rPr>
              <a:t>tags-preserveFormating.html</a:t>
            </a:r>
            <a:endParaRPr lang="en-CA" sz="2400" dirty="0"/>
          </a:p>
        </p:txBody>
      </p:sp>
    </p:spTree>
    <p:extLst>
      <p:ext uri="{BB962C8B-B14F-4D97-AF65-F5344CB8AC3E}">
        <p14:creationId xmlns:p14="http://schemas.microsoft.com/office/powerpoint/2010/main" val="333024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040160"/>
          </a:xfrm>
        </p:spPr>
        <p:txBody>
          <a:bodyPr/>
          <a:lstStyle/>
          <a:p>
            <a:r>
              <a:rPr lang="en-CA" sz="4000" dirty="0" smtClean="0">
                <a:effectLst>
                  <a:outerShdw blurRad="38100" dist="38100" dir="2700000" algn="tl">
                    <a:srgbClr val="000000">
                      <a:alpha val="43137"/>
                    </a:srgbClr>
                  </a:outerShdw>
                </a:effectLst>
              </a:rPr>
              <a:t>JavaScript Built-in Objects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412776"/>
            <a:ext cx="8540750" cy="4686399"/>
          </a:xfrm>
        </p:spPr>
        <p:txBody>
          <a:bodyPr/>
          <a:lstStyle/>
          <a:p>
            <a:pPr>
              <a:buFont typeface="Wingdings" panose="05000000000000000000" pitchFamily="2" charset="2"/>
              <a:buChar char="Ø"/>
            </a:pPr>
            <a:r>
              <a:rPr lang="en-CA" sz="2800" dirty="0" smtClean="0"/>
              <a:t>JavaScript </a:t>
            </a:r>
            <a:r>
              <a:rPr lang="en-CA" sz="2800" dirty="0"/>
              <a:t>built-in </a:t>
            </a:r>
            <a:r>
              <a:rPr lang="en-CA" sz="2800" dirty="0" smtClean="0"/>
              <a:t>object list:</a:t>
            </a:r>
            <a:endParaRPr lang="en-CA" sz="2800" dirty="0"/>
          </a:p>
          <a:p>
            <a:pPr lvl="1"/>
            <a:r>
              <a:rPr lang="en-CA" sz="2000" dirty="0"/>
              <a:t>String</a:t>
            </a:r>
          </a:p>
          <a:p>
            <a:pPr lvl="1"/>
            <a:r>
              <a:rPr lang="en-CA" sz="2000" dirty="0"/>
              <a:t>Array</a:t>
            </a:r>
          </a:p>
          <a:p>
            <a:pPr lvl="1"/>
            <a:r>
              <a:rPr lang="en-CA" sz="2000" dirty="0">
                <a:solidFill>
                  <a:srgbClr val="0000FF"/>
                </a:solidFill>
                <a:effectLst>
                  <a:outerShdw blurRad="38100" dist="38100" dir="2700000" algn="tl">
                    <a:srgbClr val="000000">
                      <a:alpha val="43137"/>
                    </a:srgbClr>
                  </a:outerShdw>
                </a:effectLst>
              </a:rPr>
              <a:t>Date</a:t>
            </a:r>
          </a:p>
          <a:p>
            <a:pPr lvl="1"/>
            <a:r>
              <a:rPr lang="en-CA" sz="2000" dirty="0">
                <a:solidFill>
                  <a:srgbClr val="0000FF"/>
                </a:solidFill>
                <a:effectLst>
                  <a:outerShdw blurRad="38100" dist="38100" dir="2700000" algn="tl">
                    <a:srgbClr val="000000">
                      <a:alpha val="43137"/>
                    </a:srgbClr>
                  </a:outerShdw>
                </a:effectLst>
              </a:rPr>
              <a:t>Math</a:t>
            </a:r>
          </a:p>
          <a:p>
            <a:pPr lvl="1"/>
            <a:r>
              <a:rPr lang="en-CA" sz="2000" dirty="0"/>
              <a:t>Number</a:t>
            </a:r>
          </a:p>
          <a:p>
            <a:pPr lvl="1"/>
            <a:r>
              <a:rPr lang="en-CA" sz="2000" dirty="0"/>
              <a:t>Boolean</a:t>
            </a:r>
          </a:p>
          <a:p>
            <a:pPr lvl="1"/>
            <a:r>
              <a:rPr lang="en-CA" sz="2000" dirty="0" err="1"/>
              <a:t>RegExp</a:t>
            </a:r>
            <a:endParaRPr lang="en-CA" sz="2000" dirty="0"/>
          </a:p>
          <a:p>
            <a:pPr lvl="1"/>
            <a:r>
              <a:rPr lang="en-CA" sz="2000" dirty="0">
                <a:effectLst>
                  <a:outerShdw blurRad="38100" dist="38100" dir="2700000" algn="tl">
                    <a:srgbClr val="000000">
                      <a:alpha val="43137"/>
                    </a:srgbClr>
                  </a:outerShdw>
                </a:effectLst>
              </a:rPr>
              <a:t>JSON</a:t>
            </a:r>
          </a:p>
          <a:p>
            <a:pPr>
              <a:buFont typeface="Wingdings" panose="05000000000000000000" pitchFamily="2" charset="2"/>
              <a:buChar char="Ø"/>
            </a:pPr>
            <a:r>
              <a:rPr lang="en-CA" sz="2400" dirty="0"/>
              <a:t>We’ll cover </a:t>
            </a:r>
            <a:r>
              <a:rPr lang="en-CA" sz="2400" dirty="0" smtClean="0">
                <a:solidFill>
                  <a:srgbClr val="0000CC"/>
                </a:solidFill>
                <a:effectLst>
                  <a:outerShdw blurRad="38100" dist="38100" dir="2700000" algn="tl">
                    <a:srgbClr val="000000">
                      <a:alpha val="43137"/>
                    </a:srgbClr>
                  </a:outerShdw>
                </a:effectLst>
              </a:rPr>
              <a:t>Date </a:t>
            </a:r>
            <a:r>
              <a:rPr lang="en-CA" sz="2400" dirty="0" smtClean="0">
                <a:effectLst>
                  <a:outerShdw blurRad="38100" dist="38100" dir="2700000" algn="tl">
                    <a:srgbClr val="000000">
                      <a:alpha val="43137"/>
                    </a:srgbClr>
                  </a:outerShdw>
                </a:effectLst>
              </a:rPr>
              <a:t>and</a:t>
            </a:r>
            <a:r>
              <a:rPr lang="en-CA" sz="2400" dirty="0" smtClean="0">
                <a:solidFill>
                  <a:srgbClr val="0000CC"/>
                </a:solidFill>
                <a:effectLst>
                  <a:outerShdw blurRad="38100" dist="38100" dir="2700000" algn="tl">
                    <a:srgbClr val="000000">
                      <a:alpha val="43137"/>
                    </a:srgbClr>
                  </a:outerShdw>
                </a:effectLst>
              </a:rPr>
              <a:t> Math </a:t>
            </a:r>
            <a:r>
              <a:rPr lang="en-CA" sz="2400" dirty="0"/>
              <a:t>objects </a:t>
            </a:r>
            <a:r>
              <a:rPr lang="en-CA" sz="2400" dirty="0" smtClean="0"/>
              <a:t>in </a:t>
            </a:r>
            <a:r>
              <a:rPr lang="en-CA" sz="2400" dirty="0"/>
              <a:t>this week.</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a:t>
            </a:fld>
            <a:endParaRPr lang="en-CA" altLang="en-US"/>
          </a:p>
        </p:txBody>
      </p:sp>
    </p:spTree>
    <p:extLst>
      <p:ext uri="{BB962C8B-B14F-4D97-AF65-F5344CB8AC3E}">
        <p14:creationId xmlns:p14="http://schemas.microsoft.com/office/powerpoint/2010/main" val="265905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effectLst>
                  <a:outerShdw blurRad="38100" dist="38100" dir="2700000" algn="tl">
                    <a:srgbClr val="000000">
                      <a:alpha val="43137"/>
                    </a:srgbClr>
                  </a:outerShdw>
                </a:effectLst>
              </a:rPr>
              <a:t>Presentation Tags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6218681"/>
              </p:ext>
            </p:extLst>
          </p:nvPr>
        </p:nvGraphicFramePr>
        <p:xfrm>
          <a:off x="467544" y="1175266"/>
          <a:ext cx="8352927" cy="3672840"/>
        </p:xfrm>
        <a:graphic>
          <a:graphicData uri="http://schemas.openxmlformats.org/drawingml/2006/table">
            <a:tbl>
              <a:tblPr firstRow="1" bandRow="1">
                <a:tableStyleId>{5C22544A-7EE6-4342-B048-85BDC9FD1C3A}</a:tableStyleId>
              </a:tblPr>
              <a:tblGrid>
                <a:gridCol w="951587"/>
                <a:gridCol w="2122770"/>
                <a:gridCol w="1894195"/>
                <a:gridCol w="3384375"/>
              </a:tblGrid>
              <a:tr h="370840">
                <a:tc>
                  <a:txBody>
                    <a:bodyPr/>
                    <a:lstStyle/>
                    <a:p>
                      <a:pPr algn="ctr"/>
                      <a:r>
                        <a:rPr lang="en-US" dirty="0" smtClean="0"/>
                        <a:t>Tags</a:t>
                      </a:r>
                      <a:endParaRPr lang="en-US" dirty="0"/>
                    </a:p>
                  </a:txBody>
                  <a:tcPr/>
                </a:tc>
                <a:tc>
                  <a:txBody>
                    <a:bodyPr/>
                    <a:lstStyle/>
                    <a:p>
                      <a:pPr algn="ctr"/>
                      <a:r>
                        <a:rPr lang="en-US" dirty="0" smtClean="0"/>
                        <a:t>Description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Example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Equivalent CSS</a:t>
                      </a:r>
                    </a:p>
                  </a:txBody>
                  <a:tcPr/>
                </a:tc>
              </a:tr>
              <a:tr h="370840">
                <a:tc>
                  <a:txBody>
                    <a:bodyPr/>
                    <a:lstStyle/>
                    <a:p>
                      <a:r>
                        <a:rPr lang="en-US" dirty="0"/>
                        <a:t>&lt;b&gt;</a:t>
                      </a:r>
                    </a:p>
                  </a:txBody>
                  <a:tcPr anchor="ctr"/>
                </a:tc>
                <a:tc>
                  <a:txBody>
                    <a:bodyPr/>
                    <a:lstStyle/>
                    <a:p>
                      <a:r>
                        <a:rPr lang="en-US" dirty="0"/>
                        <a:t>Specifies bold text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&lt;b&gt;.......&lt;/b&gt; </a:t>
                      </a:r>
                    </a:p>
                  </a:txBody>
                  <a:tcPr anchor="ctr"/>
                </a:tc>
                <a:tc>
                  <a:txBody>
                    <a:bodyPr/>
                    <a:lstStyle/>
                    <a:p>
                      <a:r>
                        <a:rPr lang="en-US" dirty="0" smtClean="0"/>
                        <a:t>{ </a:t>
                      </a:r>
                      <a:r>
                        <a:rPr lang="en-US" dirty="0" smtClean="0">
                          <a:solidFill>
                            <a:srgbClr val="9900CC"/>
                          </a:solidFill>
                        </a:rPr>
                        <a:t>font-weight: bold; </a:t>
                      </a:r>
                      <a:r>
                        <a:rPr lang="en-US" dirty="0" smtClean="0"/>
                        <a:t>}</a:t>
                      </a:r>
                      <a:endParaRPr lang="en-US" dirty="0"/>
                    </a:p>
                  </a:txBody>
                  <a:tcPr anchor="ctr"/>
                </a:tc>
              </a:tr>
              <a:tr h="370840">
                <a:tc>
                  <a:txBody>
                    <a:bodyPr/>
                    <a:lstStyle/>
                    <a:p>
                      <a:r>
                        <a:rPr lang="en-US"/>
                        <a:t>&lt;em&gt;</a:t>
                      </a:r>
                    </a:p>
                  </a:txBody>
                  <a:tcPr anchor="ctr"/>
                </a:tc>
                <a:tc>
                  <a:txBody>
                    <a:bodyPr/>
                    <a:lstStyle/>
                    <a:p>
                      <a:r>
                        <a:rPr lang="en-US" dirty="0"/>
                        <a:t>Specifies emphasized text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em</a:t>
                      </a:r>
                      <a:r>
                        <a:rPr lang="en-US" dirty="0" smtClean="0"/>
                        <a:t>&gt;....&lt;/</a:t>
                      </a:r>
                      <a:r>
                        <a:rPr lang="en-US" dirty="0" err="1" smtClean="0"/>
                        <a:t>em</a:t>
                      </a:r>
                      <a:r>
                        <a:rPr lang="en-US" dirty="0" smtClean="0"/>
                        <a:t>&gt; </a:t>
                      </a:r>
                    </a:p>
                  </a:txBody>
                  <a:tcPr anchor="ctr"/>
                </a:tc>
                <a:tc>
                  <a:txBody>
                    <a:bodyPr/>
                    <a:lstStyle/>
                    <a:p>
                      <a:r>
                        <a:rPr lang="en-US" dirty="0" smtClean="0"/>
                        <a:t>{ </a:t>
                      </a:r>
                      <a:r>
                        <a:rPr lang="en-US" dirty="0" smtClean="0">
                          <a:solidFill>
                            <a:srgbClr val="9900CC"/>
                          </a:solidFill>
                        </a:rPr>
                        <a:t>font-style: italic;</a:t>
                      </a:r>
                      <a:r>
                        <a:rPr lang="en-US" dirty="0" smtClean="0"/>
                        <a:t> }</a:t>
                      </a:r>
                      <a:endParaRPr lang="en-US" dirty="0"/>
                    </a:p>
                  </a:txBody>
                  <a:tcPr anchor="ctr"/>
                </a:tc>
              </a:tr>
              <a:tr h="370840">
                <a:tc>
                  <a:txBody>
                    <a:bodyPr/>
                    <a:lstStyle/>
                    <a:p>
                      <a:r>
                        <a:rPr lang="en-US"/>
                        <a:t>&lt;i&gt;</a:t>
                      </a:r>
                    </a:p>
                  </a:txBody>
                  <a:tcPr anchor="ctr"/>
                </a:tc>
                <a:tc>
                  <a:txBody>
                    <a:bodyPr/>
                    <a:lstStyle/>
                    <a:p>
                      <a:r>
                        <a:rPr lang="en-US" dirty="0"/>
                        <a:t>Specifies italic text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i</a:t>
                      </a:r>
                      <a:r>
                        <a:rPr lang="en-US" dirty="0" smtClean="0"/>
                        <a:t>&gt;.......&lt;/</a:t>
                      </a:r>
                      <a:r>
                        <a:rPr lang="en-US" dirty="0" err="1" smtClean="0"/>
                        <a:t>i</a:t>
                      </a:r>
                      <a:r>
                        <a:rPr lang="en-US" dirty="0" smtClean="0"/>
                        <a:t>&gt; </a:t>
                      </a:r>
                    </a:p>
                  </a:txBody>
                  <a:tcPr anchor="ctr"/>
                </a:tc>
                <a:tc>
                  <a:txBody>
                    <a:bodyPr/>
                    <a:lstStyle/>
                    <a:p>
                      <a:r>
                        <a:rPr lang="en-US" dirty="0" smtClean="0"/>
                        <a:t>{ </a:t>
                      </a:r>
                      <a:r>
                        <a:rPr lang="en-US" dirty="0" smtClean="0">
                          <a:solidFill>
                            <a:srgbClr val="9900CC"/>
                          </a:solidFill>
                        </a:rPr>
                        <a:t>font-style: italic; </a:t>
                      </a:r>
                      <a:r>
                        <a:rPr lang="en-US" dirty="0" smtClean="0"/>
                        <a:t>}</a:t>
                      </a:r>
                      <a:endParaRPr lang="en-US" dirty="0"/>
                    </a:p>
                  </a:txBody>
                  <a:tcPr anchor="ctr"/>
                </a:tc>
              </a:tr>
              <a:tr h="370840">
                <a:tc>
                  <a:txBody>
                    <a:bodyPr/>
                    <a:lstStyle/>
                    <a:p>
                      <a:r>
                        <a:rPr lang="en-US"/>
                        <a:t>&lt;u&gt;</a:t>
                      </a:r>
                    </a:p>
                  </a:txBody>
                  <a:tcPr anchor="ctr"/>
                </a:tc>
                <a:tc>
                  <a:txBody>
                    <a:bodyPr/>
                    <a:lstStyle/>
                    <a:p>
                      <a:r>
                        <a:rPr lang="en-US" dirty="0"/>
                        <a:t>Specifies text to be underlined</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&lt;u&gt;.......&lt;/u&gt; </a:t>
                      </a:r>
                    </a:p>
                  </a:txBody>
                  <a:tcPr anchor="ctr"/>
                </a:tc>
                <a:tc>
                  <a:txBody>
                    <a:bodyPr/>
                    <a:lstStyle/>
                    <a:p>
                      <a:r>
                        <a:rPr lang="en-US" dirty="0" smtClean="0"/>
                        <a:t>{ </a:t>
                      </a:r>
                      <a:r>
                        <a:rPr lang="en-US" dirty="0" smtClean="0">
                          <a:solidFill>
                            <a:srgbClr val="9900CC"/>
                          </a:solidFill>
                        </a:rPr>
                        <a:t>text-decoration: underline; </a:t>
                      </a:r>
                      <a:r>
                        <a:rPr lang="en-US" dirty="0" smtClean="0"/>
                        <a:t>} </a:t>
                      </a:r>
                      <a:endParaRPr lang="en-US" dirty="0"/>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&lt;sup&gt;</a:t>
                      </a:r>
                    </a:p>
                    <a:p>
                      <a:endParaRPr lang="en-US" dirty="0"/>
                    </a:p>
                  </a:txBody>
                  <a:tcPr anchor="ctr"/>
                </a:tc>
                <a:tc>
                  <a:txBody>
                    <a:bodyPr/>
                    <a:lstStyle/>
                    <a:p>
                      <a:r>
                        <a:rPr lang="en-US" dirty="0"/>
                        <a:t>Specifies </a:t>
                      </a:r>
                      <a:r>
                        <a:rPr lang="en-US" dirty="0" smtClean="0"/>
                        <a:t>superscripted </a:t>
                      </a:r>
                      <a:r>
                        <a:rPr lang="en-US" dirty="0"/>
                        <a:t>text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&lt;sup&gt;...&lt;/sup&gt;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p>
                  </a:txBody>
                  <a:tcPr anchor="ctr"/>
                </a:tc>
                <a:tc>
                  <a:txBody>
                    <a:bodyPr/>
                    <a:lstStyle/>
                    <a:p>
                      <a:r>
                        <a:rPr lang="en-US" dirty="0" smtClean="0"/>
                        <a:t>{ </a:t>
                      </a:r>
                      <a:r>
                        <a:rPr lang="en-US" dirty="0" err="1" smtClean="0">
                          <a:solidFill>
                            <a:srgbClr val="9900CC"/>
                          </a:solidFill>
                        </a:rPr>
                        <a:t>font-size:small</a:t>
                      </a:r>
                      <a:r>
                        <a:rPr lang="en-US" dirty="0" smtClean="0">
                          <a:solidFill>
                            <a:srgbClr val="9900CC"/>
                          </a:solidFill>
                        </a:rPr>
                        <a:t>; </a:t>
                      </a:r>
                      <a:r>
                        <a:rPr lang="en-US" dirty="0" err="1" smtClean="0">
                          <a:solidFill>
                            <a:srgbClr val="9900CC"/>
                          </a:solidFill>
                        </a:rPr>
                        <a:t>vertical-align:top</a:t>
                      </a:r>
                      <a:r>
                        <a:rPr lang="en-US" dirty="0" smtClean="0">
                          <a:solidFill>
                            <a:srgbClr val="9900CC"/>
                          </a:solidFill>
                        </a:rPr>
                        <a:t>;}</a:t>
                      </a:r>
                      <a:endParaRPr lang="en-US" dirty="0">
                        <a:solidFill>
                          <a:srgbClr val="9900CC"/>
                        </a:solidFill>
                      </a:endParaRPr>
                    </a:p>
                  </a:txBody>
                  <a:tcPr anchor="ctr"/>
                </a:tc>
              </a:tr>
              <a:tr h="370840">
                <a:tc>
                  <a:txBody>
                    <a:bodyPr/>
                    <a:lstStyle/>
                    <a:p>
                      <a:r>
                        <a:rPr lang="en-US" dirty="0" smtClean="0"/>
                        <a:t>&lt;sub&gt;</a:t>
                      </a:r>
                      <a:endParaRPr lang="en-US" dirty="0"/>
                    </a:p>
                  </a:txBody>
                  <a:tcPr anchor="ctr"/>
                </a:tc>
                <a:tc>
                  <a:txBody>
                    <a:bodyPr/>
                    <a:lstStyle/>
                    <a:p>
                      <a:r>
                        <a:rPr lang="en-US" dirty="0"/>
                        <a:t>Specifies </a:t>
                      </a:r>
                      <a:r>
                        <a:rPr lang="en-US" dirty="0" smtClean="0"/>
                        <a:t>subscripted </a:t>
                      </a:r>
                      <a:r>
                        <a:rPr lang="en-US" dirty="0"/>
                        <a:t>text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&lt;sub&gt;...&lt;/sub&gt; </a:t>
                      </a:r>
                    </a:p>
                  </a:txBody>
                  <a:tcPr anchor="ctr"/>
                </a:tc>
                <a:tc>
                  <a:txBody>
                    <a:bodyPr/>
                    <a:lstStyle/>
                    <a:p>
                      <a:r>
                        <a:rPr lang="en-US" dirty="0" smtClean="0"/>
                        <a:t>{ </a:t>
                      </a:r>
                      <a:r>
                        <a:rPr lang="en-US" dirty="0" smtClean="0">
                          <a:solidFill>
                            <a:srgbClr val="9900CC"/>
                          </a:solidFill>
                        </a:rPr>
                        <a:t>font-size: xx-small; vertical-align: bottom;}</a:t>
                      </a:r>
                      <a:endParaRPr lang="en-US" dirty="0">
                        <a:solidFill>
                          <a:srgbClr val="9900CC"/>
                        </a:solidFill>
                      </a:endParaRPr>
                    </a:p>
                  </a:txBody>
                  <a:tcPr anchor="ctr"/>
                </a:tc>
              </a:tr>
            </a:tbl>
          </a:graphicData>
        </a:graphic>
      </p:graphicFrame>
      <p:sp>
        <p:nvSpPr>
          <p:cNvPr id="5" name="TextBox 4"/>
          <p:cNvSpPr txBox="1"/>
          <p:nvPr/>
        </p:nvSpPr>
        <p:spPr>
          <a:xfrm>
            <a:off x="539552" y="5447321"/>
            <a:ext cx="6408712" cy="461665"/>
          </a:xfrm>
          <a:prstGeom prst="rect">
            <a:avLst/>
          </a:prstGeom>
          <a:noFill/>
        </p:spPr>
        <p:txBody>
          <a:bodyPr wrap="square" rtlCol="0">
            <a:spAutoFit/>
          </a:bodyPr>
          <a:lstStyle/>
          <a:p>
            <a:pPr marL="342900" indent="-342900">
              <a:buFont typeface="Wingdings" panose="05000000000000000000" pitchFamily="2" charset="2"/>
              <a:buChar char="q"/>
            </a:pPr>
            <a:r>
              <a:rPr lang="en-CA" sz="2400" dirty="0" smtClean="0">
                <a:hlinkClick r:id="rId3"/>
              </a:rPr>
              <a:t>tags-presentation.html</a:t>
            </a:r>
            <a:r>
              <a:rPr lang="en-CA" sz="2400" dirty="0" smtClean="0"/>
              <a:t>  use CSS instead</a:t>
            </a:r>
            <a:endParaRPr lang="en-CA"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1653935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HTML Grouping Tags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The </a:t>
            </a:r>
            <a:r>
              <a:rPr lang="en-CA" sz="2400" dirty="0" smtClean="0"/>
              <a:t>&lt;div&gt; and &lt;span</a:t>
            </a:r>
            <a:r>
              <a:rPr lang="en-CA" sz="2400" dirty="0"/>
              <a:t>&gt; </a:t>
            </a:r>
            <a:r>
              <a:rPr lang="en-CA" sz="2400" dirty="0" smtClean="0"/>
              <a:t>elements have </a:t>
            </a:r>
            <a:r>
              <a:rPr lang="en-CA" sz="2400" dirty="0"/>
              <a:t>no special </a:t>
            </a:r>
            <a:r>
              <a:rPr lang="en-CA" sz="2400" dirty="0" smtClean="0"/>
              <a:t>meaning, but they can group HTML elements into sections.</a:t>
            </a:r>
          </a:p>
          <a:p>
            <a:pPr>
              <a:buFont typeface="Wingdings" panose="05000000000000000000" pitchFamily="2" charset="2"/>
              <a:buChar char="Ø"/>
            </a:pPr>
            <a:r>
              <a:rPr lang="en-CA" sz="2400" dirty="0"/>
              <a:t>You group sections of an HTML </a:t>
            </a:r>
            <a:r>
              <a:rPr lang="en-CA" sz="2400" dirty="0" smtClean="0"/>
              <a:t>page when you want to perform an action on multiple elements.</a:t>
            </a:r>
          </a:p>
          <a:p>
            <a:pPr>
              <a:buFont typeface="Wingdings" panose="05000000000000000000" pitchFamily="2" charset="2"/>
              <a:buChar char="Ø"/>
            </a:pPr>
            <a:endParaRPr lang="en-CA" sz="2400" dirty="0"/>
          </a:p>
          <a:p>
            <a:pPr>
              <a:buFont typeface="Wingdings" panose="05000000000000000000" pitchFamily="2" charset="2"/>
              <a:buChar char="Ø"/>
            </a:pPr>
            <a:endParaRPr lang="en-CA" sz="2400" dirty="0" smtClean="0"/>
          </a:p>
          <a:p>
            <a:pPr>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31</a:t>
            </a:fld>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635091070"/>
              </p:ext>
            </p:extLst>
          </p:nvPr>
        </p:nvGraphicFramePr>
        <p:xfrm>
          <a:off x="884924" y="3284984"/>
          <a:ext cx="7603513" cy="1661922"/>
        </p:xfrm>
        <a:graphic>
          <a:graphicData uri="http://schemas.openxmlformats.org/drawingml/2006/table">
            <a:tbl>
              <a:tblPr/>
              <a:tblGrid>
                <a:gridCol w="1096660"/>
                <a:gridCol w="4015908"/>
                <a:gridCol w="2490945"/>
              </a:tblGrid>
              <a:tr h="381762">
                <a:tc>
                  <a:txBody>
                    <a:bodyPr/>
                    <a:lstStyle/>
                    <a:p>
                      <a:pPr algn="ctr"/>
                      <a:r>
                        <a:rPr lang="en-CA" b="1" dirty="0"/>
                        <a:t>Tag</a:t>
                      </a:r>
                    </a:p>
                  </a:txBody>
                  <a:tcPr anchor="ctr">
                    <a:lnL>
                      <a:noFill/>
                    </a:lnL>
                    <a:lnR>
                      <a:noFill/>
                    </a:lnR>
                    <a:lnT>
                      <a:noFill/>
                    </a:lnT>
                    <a:lnB>
                      <a:noFill/>
                    </a:lnB>
                    <a:solidFill>
                      <a:srgbClr val="0070C0">
                        <a:alpha val="48000"/>
                      </a:srgbClr>
                    </a:solidFill>
                  </a:tcPr>
                </a:tc>
                <a:tc>
                  <a:txBody>
                    <a:bodyPr/>
                    <a:lstStyle/>
                    <a:p>
                      <a:pPr algn="ctr"/>
                      <a:r>
                        <a:rPr lang="en-CA" b="1" dirty="0"/>
                        <a:t>Description</a:t>
                      </a:r>
                    </a:p>
                  </a:txBody>
                  <a:tcPr anchor="ctr">
                    <a:lnL>
                      <a:noFill/>
                    </a:lnL>
                    <a:lnR>
                      <a:noFill/>
                    </a:lnR>
                    <a:lnT>
                      <a:noFill/>
                    </a:lnT>
                    <a:lnB>
                      <a:noFill/>
                    </a:lnB>
                    <a:solidFill>
                      <a:srgbClr val="0070C0">
                        <a:alpha val="48000"/>
                      </a:srgbClr>
                    </a:solidFill>
                  </a:tcPr>
                </a:tc>
                <a:tc>
                  <a:txBody>
                    <a:bodyPr/>
                    <a:lstStyle/>
                    <a:p>
                      <a:pPr algn="ctr"/>
                      <a:endParaRPr lang="en-CA" b="1" dirty="0"/>
                    </a:p>
                  </a:txBody>
                  <a:tcPr anchor="ctr">
                    <a:lnL>
                      <a:noFill/>
                    </a:lnL>
                    <a:lnR>
                      <a:noFill/>
                    </a:lnR>
                    <a:lnT>
                      <a:noFill/>
                    </a:lnT>
                    <a:lnB>
                      <a:noFill/>
                    </a:lnB>
                    <a:solidFill>
                      <a:srgbClr val="0070C0">
                        <a:alpha val="48000"/>
                      </a:srgbClr>
                    </a:solidFill>
                  </a:tcPr>
                </a:tc>
              </a:tr>
              <a:tr h="554342">
                <a:tc>
                  <a:txBody>
                    <a:bodyPr/>
                    <a:lstStyle/>
                    <a:p>
                      <a:r>
                        <a:rPr lang="en-CA" dirty="0"/>
                        <a:t>&lt;div&gt;</a:t>
                      </a:r>
                    </a:p>
                  </a:txBody>
                  <a:tcPr anchor="ctr">
                    <a:lnL>
                      <a:noFill/>
                    </a:lnL>
                    <a:lnR>
                      <a:noFill/>
                    </a:lnR>
                    <a:lnT>
                      <a:noFill/>
                    </a:lnT>
                    <a:lnB>
                      <a:noFill/>
                    </a:lnB>
                  </a:tcPr>
                </a:tc>
                <a:tc>
                  <a:txBody>
                    <a:bodyPr/>
                    <a:lstStyle/>
                    <a:p>
                      <a:r>
                        <a:rPr lang="en-CA" dirty="0"/>
                        <a:t>Defines a section in a </a:t>
                      </a:r>
                      <a:r>
                        <a:rPr lang="en-CA" dirty="0" smtClean="0"/>
                        <a:t>document</a:t>
                      </a:r>
                      <a:endParaRPr lang="en-CA" dirty="0">
                        <a:solidFill>
                          <a:srgbClr val="0000CC"/>
                        </a:solidFill>
                        <a:effectLst>
                          <a:outerShdw blurRad="38100" dist="38100" dir="2700000" algn="tl">
                            <a:srgbClr val="000000">
                              <a:alpha val="43137"/>
                            </a:srgbClr>
                          </a:outerShdw>
                        </a:effectLst>
                      </a:endParaRPr>
                    </a:p>
                  </a:txBody>
                  <a:tcPr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solidFill>
                            <a:srgbClr val="0000CC"/>
                          </a:solidFill>
                          <a:effectLst>
                            <a:outerShdw blurRad="38100" dist="38100" dir="2700000" algn="tl">
                              <a:srgbClr val="000000">
                                <a:alpha val="43137"/>
                              </a:srgbClr>
                            </a:outerShdw>
                          </a:effectLst>
                          <a:hlinkClick r:id="rId2"/>
                        </a:rPr>
                        <a:t>block-level</a:t>
                      </a:r>
                      <a:r>
                        <a:rPr lang="en-CA" baseline="0" dirty="0" smtClean="0">
                          <a:solidFill>
                            <a:srgbClr val="0000CC"/>
                          </a:solidFill>
                          <a:effectLst>
                            <a:outerShdw blurRad="38100" dist="38100" dir="2700000" algn="tl">
                              <a:srgbClr val="000000">
                                <a:alpha val="43137"/>
                              </a:srgbClr>
                            </a:outerShdw>
                          </a:effectLst>
                          <a:hlinkClick r:id="rId2"/>
                        </a:rPr>
                        <a:t> element</a:t>
                      </a:r>
                      <a:endParaRPr lang="en-CA" dirty="0" smtClean="0">
                        <a:solidFill>
                          <a:srgbClr val="0000CC"/>
                        </a:solidFill>
                        <a:effectLst>
                          <a:outerShdw blurRad="38100" dist="38100" dir="2700000" algn="tl">
                            <a:srgbClr val="000000">
                              <a:alpha val="43137"/>
                            </a:srgbClr>
                          </a:outerShdw>
                        </a:effectLst>
                      </a:endParaRPr>
                    </a:p>
                    <a:p>
                      <a:endParaRPr lang="en-CA" dirty="0">
                        <a:solidFill>
                          <a:srgbClr val="0000CC"/>
                        </a:solidFill>
                        <a:effectLst>
                          <a:outerShdw blurRad="38100" dist="38100" dir="2700000" algn="tl">
                            <a:srgbClr val="000000">
                              <a:alpha val="43137"/>
                            </a:srgbClr>
                          </a:outerShdw>
                        </a:effectLst>
                      </a:endParaRPr>
                    </a:p>
                  </a:txBody>
                  <a:tcPr anchor="ctr">
                    <a:lnL>
                      <a:noFill/>
                    </a:lnL>
                    <a:lnR>
                      <a:noFill/>
                    </a:lnR>
                    <a:lnT>
                      <a:noFill/>
                    </a:lnT>
                    <a:lnB>
                      <a:noFill/>
                    </a:lnB>
                  </a:tcPr>
                </a:tc>
              </a:tr>
              <a:tr h="418318">
                <a:tc>
                  <a:txBody>
                    <a:bodyPr/>
                    <a:lstStyle/>
                    <a:p>
                      <a:r>
                        <a:rPr lang="en-CA" dirty="0"/>
                        <a:t>&lt;span&gt;</a:t>
                      </a:r>
                    </a:p>
                  </a:txBody>
                  <a:tcPr anchor="ctr">
                    <a:lnL>
                      <a:noFill/>
                    </a:lnL>
                    <a:lnR>
                      <a:noFill/>
                    </a:lnR>
                    <a:lnT>
                      <a:noFill/>
                    </a:lnT>
                    <a:lnB>
                      <a:noFill/>
                    </a:lnB>
                  </a:tcPr>
                </a:tc>
                <a:tc>
                  <a:txBody>
                    <a:bodyPr/>
                    <a:lstStyle/>
                    <a:p>
                      <a:r>
                        <a:rPr lang="en-CA" dirty="0"/>
                        <a:t>Defines a section in a </a:t>
                      </a:r>
                      <a:r>
                        <a:rPr lang="en-CA" dirty="0" smtClean="0"/>
                        <a:t>document</a:t>
                      </a:r>
                      <a:endParaRPr lang="en-CA" dirty="0"/>
                    </a:p>
                  </a:txBody>
                  <a:tcPr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solidFill>
                            <a:srgbClr val="0000CC"/>
                          </a:solidFill>
                          <a:effectLst>
                            <a:outerShdw blurRad="38100" dist="38100" dir="2700000" algn="tl">
                              <a:srgbClr val="000000">
                                <a:alpha val="43137"/>
                              </a:srgbClr>
                            </a:outerShdw>
                          </a:effectLst>
                          <a:hlinkClick r:id="rId3"/>
                        </a:rPr>
                        <a:t>inline</a:t>
                      </a:r>
                      <a:r>
                        <a:rPr lang="en-CA" baseline="0" dirty="0" smtClean="0">
                          <a:solidFill>
                            <a:schemeClr val="tx1"/>
                          </a:solidFill>
                          <a:effectLst>
                            <a:outerShdw blurRad="38100" dist="38100" dir="2700000" algn="tl">
                              <a:srgbClr val="000000">
                                <a:alpha val="43137"/>
                              </a:srgbClr>
                            </a:outerShdw>
                          </a:effectLst>
                          <a:hlinkClick r:id="rId3"/>
                        </a:rPr>
                        <a:t> element</a:t>
                      </a:r>
                      <a:endParaRPr lang="en-CA" dirty="0" smtClean="0">
                        <a:effectLst>
                          <a:outerShdw blurRad="38100" dist="38100" dir="2700000" algn="tl">
                            <a:srgbClr val="000000">
                              <a:alpha val="43137"/>
                            </a:srgbClr>
                          </a:outerShdw>
                        </a:effectLst>
                      </a:endParaRPr>
                    </a:p>
                    <a:p>
                      <a:endParaRPr lang="en-CA" dirty="0"/>
                    </a:p>
                  </a:txBody>
                  <a:tcPr anchor="ctr">
                    <a:lnL>
                      <a:noFill/>
                    </a:lnL>
                    <a:lnR>
                      <a:noFill/>
                    </a:lnR>
                    <a:lnT>
                      <a:noFill/>
                    </a:lnT>
                    <a:lnB>
                      <a:noFill/>
                    </a:lnB>
                  </a:tcPr>
                </a:tc>
              </a:tr>
            </a:tbl>
          </a:graphicData>
        </a:graphic>
      </p:graphicFrame>
      <p:sp>
        <p:nvSpPr>
          <p:cNvPr id="6" name="TextBox 5"/>
          <p:cNvSpPr txBox="1"/>
          <p:nvPr/>
        </p:nvSpPr>
        <p:spPr>
          <a:xfrm>
            <a:off x="562328" y="5837706"/>
            <a:ext cx="2621551" cy="400110"/>
          </a:xfrm>
          <a:prstGeom prst="rect">
            <a:avLst/>
          </a:prstGeom>
          <a:noFill/>
        </p:spPr>
        <p:txBody>
          <a:bodyPr wrap="none" rtlCol="0">
            <a:spAutoFit/>
          </a:bodyPr>
          <a:lstStyle/>
          <a:p>
            <a:pPr marL="285750" indent="-285750">
              <a:buFont typeface="Wingdings" panose="05000000000000000000" pitchFamily="2" charset="2"/>
              <a:buChar char="q"/>
            </a:pPr>
            <a:r>
              <a:rPr lang="en-CA" sz="2000" dirty="0">
                <a:hlinkClick r:id="rId4"/>
              </a:rPr>
              <a:t>tags-grouping.html</a:t>
            </a:r>
            <a:endParaRPr lang="en-CA" sz="2000" dirty="0"/>
          </a:p>
        </p:txBody>
      </p:sp>
      <p:sp>
        <p:nvSpPr>
          <p:cNvPr id="7" name="TextBox 6"/>
          <p:cNvSpPr txBox="1"/>
          <p:nvPr/>
        </p:nvSpPr>
        <p:spPr>
          <a:xfrm>
            <a:off x="562328" y="5191375"/>
            <a:ext cx="7550639" cy="707886"/>
          </a:xfrm>
          <a:prstGeom prst="rect">
            <a:avLst/>
          </a:prstGeom>
          <a:noFill/>
        </p:spPr>
        <p:txBody>
          <a:bodyPr wrap="square" rtlCol="0">
            <a:spAutoFit/>
          </a:bodyPr>
          <a:lstStyle/>
          <a:p>
            <a:pPr marL="285750" indent="-285750">
              <a:buFont typeface="Wingdings" panose="05000000000000000000" pitchFamily="2" charset="2"/>
              <a:buChar char="q"/>
            </a:pPr>
            <a:r>
              <a:rPr lang="en-CA" sz="2000" dirty="0" smtClean="0"/>
              <a:t>Note</a:t>
            </a:r>
            <a:r>
              <a:rPr lang="en-CA" sz="2000" dirty="0"/>
              <a:t>:  It should be used only when no other semantic element (such as </a:t>
            </a:r>
            <a:r>
              <a:rPr lang="en-CA" sz="2000" dirty="0" smtClean="0"/>
              <a:t>&lt;</a:t>
            </a:r>
            <a:r>
              <a:rPr lang="en-CA" sz="2000" dirty="0"/>
              <a:t>article</a:t>
            </a:r>
            <a:r>
              <a:rPr lang="en-CA" sz="2000" dirty="0" smtClean="0"/>
              <a:t>&gt;, </a:t>
            </a:r>
            <a:r>
              <a:rPr lang="en-CA" sz="2000" dirty="0"/>
              <a:t>&lt;</a:t>
            </a:r>
            <a:r>
              <a:rPr lang="en-CA" sz="2000" dirty="0" err="1"/>
              <a:t>nav</a:t>
            </a:r>
            <a:r>
              <a:rPr lang="en-CA" sz="2000" dirty="0" smtClean="0"/>
              <a:t>&gt;, &lt;section&gt;) </a:t>
            </a:r>
            <a:r>
              <a:rPr lang="en-CA" sz="2000" dirty="0"/>
              <a:t>is appropriate</a:t>
            </a:r>
            <a:r>
              <a:rPr lang="en-CA" dirty="0"/>
              <a:t>.</a:t>
            </a:r>
          </a:p>
        </p:txBody>
      </p:sp>
    </p:spTree>
    <p:extLst>
      <p:ext uri="{BB962C8B-B14F-4D97-AF65-F5344CB8AC3E}">
        <p14:creationId xmlns:p14="http://schemas.microsoft.com/office/powerpoint/2010/main" val="274881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HTML List Tags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dirty="0" smtClean="0"/>
              <a:t>Three types of list tags in HTML:</a:t>
            </a:r>
          </a:p>
          <a:p>
            <a:pPr>
              <a:buFont typeface="Wingdings" panose="05000000000000000000" pitchFamily="2" charset="2"/>
              <a:buChar char="Ø"/>
            </a:pPr>
            <a:r>
              <a:rPr lang="en-US" sz="2800" dirty="0" smtClean="0"/>
              <a:t>Unordered lists</a:t>
            </a:r>
          </a:p>
          <a:p>
            <a:pPr>
              <a:buFont typeface="Wingdings" panose="05000000000000000000" pitchFamily="2" charset="2"/>
              <a:buChar char="Ø"/>
            </a:pPr>
            <a:r>
              <a:rPr lang="en-US" sz="2800" dirty="0" smtClean="0"/>
              <a:t>Ordered lists</a:t>
            </a:r>
          </a:p>
          <a:p>
            <a:pPr>
              <a:buFont typeface="Wingdings" panose="05000000000000000000" pitchFamily="2" charset="2"/>
              <a:buChar char="Ø"/>
            </a:pPr>
            <a:r>
              <a:rPr lang="en-US" sz="2800" dirty="0" smtClean="0"/>
              <a:t>Definition lists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028377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Unordered lists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47801"/>
            <a:ext cx="8001000" cy="2341239"/>
          </a:xfrm>
        </p:spPr>
        <p:txBody>
          <a:bodyPr>
            <a:normAutofit fontScale="77500" lnSpcReduction="20000"/>
          </a:bodyPr>
          <a:lstStyle/>
          <a:p>
            <a:pPr>
              <a:buFont typeface="Wingdings" panose="05000000000000000000" pitchFamily="2" charset="2"/>
              <a:buChar char="Ø"/>
            </a:pPr>
            <a:r>
              <a:rPr lang="en-US" sz="3100" dirty="0" smtClean="0"/>
              <a:t>The </a:t>
            </a:r>
            <a:r>
              <a:rPr lang="en-US" sz="3100" dirty="0" smtClean="0">
                <a:solidFill>
                  <a:srgbClr val="0000CC"/>
                </a:solidFill>
                <a:effectLst>
                  <a:outerShdw blurRad="38100" dist="38100" dir="2700000" algn="tl">
                    <a:srgbClr val="000000">
                      <a:alpha val="43137"/>
                    </a:srgbClr>
                  </a:outerShdw>
                </a:effectLst>
              </a:rPr>
              <a:t>&lt;</a:t>
            </a:r>
            <a:r>
              <a:rPr lang="en-US" sz="3100" dirty="0" err="1" smtClean="0">
                <a:solidFill>
                  <a:srgbClr val="0000CC"/>
                </a:solidFill>
                <a:effectLst>
                  <a:outerShdw blurRad="38100" dist="38100" dir="2700000" algn="tl">
                    <a:srgbClr val="000000">
                      <a:alpha val="43137"/>
                    </a:srgbClr>
                  </a:outerShdw>
                </a:effectLst>
              </a:rPr>
              <a:t>ul</a:t>
            </a:r>
            <a:r>
              <a:rPr lang="en-US" sz="3100" dirty="0" smtClean="0">
                <a:solidFill>
                  <a:srgbClr val="0000CC"/>
                </a:solidFill>
                <a:effectLst>
                  <a:outerShdw blurRad="38100" dist="38100" dir="2700000" algn="tl">
                    <a:srgbClr val="000000">
                      <a:alpha val="43137"/>
                    </a:srgbClr>
                  </a:outerShdw>
                </a:effectLst>
              </a:rPr>
              <a:t>&gt; </a:t>
            </a:r>
            <a:r>
              <a:rPr lang="en-US" sz="3100" dirty="0" smtClean="0"/>
              <a:t>tag displays an unordered bulleted list. You can use CSS (</a:t>
            </a:r>
            <a:r>
              <a:rPr lang="en-US" sz="3100" dirty="0" smtClean="0">
                <a:solidFill>
                  <a:srgbClr val="0000CC"/>
                </a:solidFill>
              </a:rPr>
              <a:t>list-style-type</a:t>
            </a:r>
            <a:r>
              <a:rPr lang="en-US" sz="3100" dirty="0" smtClean="0"/>
              <a:t> property) to control the bullet style.</a:t>
            </a:r>
          </a:p>
          <a:p>
            <a:pPr>
              <a:buFont typeface="Wingdings" panose="05000000000000000000" pitchFamily="2" charset="2"/>
              <a:buChar char="Ø"/>
            </a:pPr>
            <a:r>
              <a:rPr lang="en-US" sz="3100" dirty="0" smtClean="0"/>
              <a:t>The &lt;</a:t>
            </a:r>
            <a:r>
              <a:rPr lang="en-US" sz="3100" dirty="0" err="1" smtClean="0"/>
              <a:t>li</a:t>
            </a:r>
            <a:r>
              <a:rPr lang="en-US" sz="3100" dirty="0" smtClean="0"/>
              <a:t>&gt; tag is used to designate the individual list items in the list.</a:t>
            </a:r>
          </a:p>
          <a:p>
            <a:pPr>
              <a:buFont typeface="Wingdings" panose="05000000000000000000" pitchFamily="2" charset="2"/>
              <a:buChar char="Ø"/>
            </a:pPr>
            <a:r>
              <a:rPr lang="en-US" sz="3100" dirty="0" smtClean="0"/>
              <a:t>Both the &lt;</a:t>
            </a:r>
            <a:r>
              <a:rPr lang="en-US" sz="3100" dirty="0" err="1" smtClean="0"/>
              <a:t>ul</a:t>
            </a:r>
            <a:r>
              <a:rPr lang="en-US" sz="3100" dirty="0" smtClean="0"/>
              <a:t>&gt; and the &lt;</a:t>
            </a:r>
            <a:r>
              <a:rPr lang="en-US" sz="3100" dirty="0" err="1" smtClean="0"/>
              <a:t>li</a:t>
            </a:r>
            <a:r>
              <a:rPr lang="en-US" sz="3100" dirty="0" smtClean="0"/>
              <a:t>&gt; require a closing tag (&lt;/</a:t>
            </a:r>
            <a:r>
              <a:rPr lang="en-US" sz="3100" dirty="0" err="1" smtClean="0"/>
              <a:t>ul</a:t>
            </a:r>
            <a:r>
              <a:rPr lang="en-US" sz="3100" dirty="0" smtClean="0"/>
              <a:t>&gt; and &lt;/</a:t>
            </a:r>
            <a:r>
              <a:rPr lang="en-US" sz="3100" dirty="0" err="1" smtClean="0"/>
              <a:t>li</a:t>
            </a:r>
            <a:r>
              <a:rPr lang="en-US" sz="3100" dirty="0" smtClean="0"/>
              <a:t>&gt;).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86126128"/>
              </p:ext>
            </p:extLst>
          </p:nvPr>
        </p:nvGraphicFramePr>
        <p:xfrm>
          <a:off x="899592" y="3861048"/>
          <a:ext cx="7128792" cy="1828800"/>
        </p:xfrm>
        <a:graphic>
          <a:graphicData uri="http://schemas.openxmlformats.org/drawingml/2006/table">
            <a:tbl>
              <a:tblPr firstRow="1" bandRow="1">
                <a:tableStyleId>{5C22544A-7EE6-4342-B048-85BDC9FD1C3A}</a:tableStyleId>
              </a:tblPr>
              <a:tblGrid>
                <a:gridCol w="1030669"/>
                <a:gridCol w="3721859"/>
                <a:gridCol w="2376264"/>
              </a:tblGrid>
              <a:tr h="0">
                <a:tc>
                  <a:txBody>
                    <a:bodyPr/>
                    <a:lstStyle/>
                    <a:p>
                      <a:pPr algn="ctr"/>
                      <a:r>
                        <a:rPr lang="en-US" dirty="0" smtClean="0"/>
                        <a:t>Tags</a:t>
                      </a:r>
                      <a:endParaRPr lang="en-US" dirty="0"/>
                    </a:p>
                  </a:txBody>
                  <a:tcPr>
                    <a:solidFill>
                      <a:srgbClr val="0070C0">
                        <a:alpha val="52000"/>
                      </a:srgbClr>
                    </a:solidFill>
                  </a:tcPr>
                </a:tc>
                <a:tc>
                  <a:txBody>
                    <a:bodyPr/>
                    <a:lstStyle/>
                    <a:p>
                      <a:pPr algn="ctr"/>
                      <a:r>
                        <a:rPr lang="en-US" dirty="0" smtClean="0"/>
                        <a:t>Description</a:t>
                      </a:r>
                      <a:endParaRPr lang="en-US" dirty="0"/>
                    </a:p>
                  </a:txBody>
                  <a:tcPr>
                    <a:solidFill>
                      <a:srgbClr val="0070C0">
                        <a:alpha val="52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Example</a:t>
                      </a:r>
                    </a:p>
                  </a:txBody>
                  <a:tcPr>
                    <a:solidFill>
                      <a:srgbClr val="0070C0">
                        <a:alpha val="52000"/>
                      </a:srgbClr>
                    </a:solidFill>
                  </a:tcPr>
                </a:tc>
              </a:tr>
              <a:tr h="701040">
                <a:tc>
                  <a:txBody>
                    <a:bodyPr/>
                    <a:lstStyle/>
                    <a:p>
                      <a:pPr algn="ctr"/>
                      <a:r>
                        <a:rPr lang="en-US" b="1" dirty="0">
                          <a:solidFill>
                            <a:srgbClr val="0000CC"/>
                          </a:solidFill>
                        </a:rPr>
                        <a:t>&lt;</a:t>
                      </a:r>
                      <a:r>
                        <a:rPr lang="en-US" b="1" dirty="0" err="1">
                          <a:solidFill>
                            <a:srgbClr val="0000CC"/>
                          </a:solidFill>
                        </a:rPr>
                        <a:t>ul</a:t>
                      </a:r>
                      <a:r>
                        <a:rPr lang="en-US" b="1" dirty="0">
                          <a:solidFill>
                            <a:srgbClr val="0000CC"/>
                          </a:solidFill>
                        </a:rPr>
                        <a:t>&gt;</a:t>
                      </a:r>
                    </a:p>
                  </a:txBody>
                  <a:tcPr anchor="ctr"/>
                </a:tc>
                <a:tc>
                  <a:txBody>
                    <a:bodyPr/>
                    <a:lstStyle/>
                    <a:p>
                      <a:r>
                        <a:rPr lang="en-US" dirty="0"/>
                        <a:t>Specifies an unordered list</a:t>
                      </a:r>
                    </a:p>
                  </a:txBody>
                  <a:tcPr anchor="ctr"/>
                </a:tc>
                <a:tc rowSpan="2">
                  <a:txBody>
                    <a:bodyPr/>
                    <a:lstStyle/>
                    <a:p>
                      <a:r>
                        <a:rPr lang="it-IT" dirty="0" smtClean="0"/>
                        <a:t>&lt;ul&gt; 	 </a:t>
                      </a:r>
                    </a:p>
                    <a:p>
                      <a:r>
                        <a:rPr lang="it-IT" dirty="0" smtClean="0"/>
                        <a:t>   &lt;li&gt; ...... &lt;/li&gt;</a:t>
                      </a:r>
                    </a:p>
                    <a:p>
                      <a:r>
                        <a:rPr lang="it-IT" dirty="0" smtClean="0"/>
                        <a:t>   &lt;li&gt; ...... &lt;/li&gt;</a:t>
                      </a:r>
                    </a:p>
                    <a:p>
                      <a:r>
                        <a:rPr lang="it-IT" dirty="0" smtClean="0"/>
                        <a:t>    &lt;li&gt; ...... &lt;/li&gt;</a:t>
                      </a:r>
                    </a:p>
                    <a:p>
                      <a:r>
                        <a:rPr lang="it-IT" dirty="0" smtClean="0"/>
                        <a:t>&lt;/ul&gt;</a:t>
                      </a:r>
                      <a:endParaRPr lang="en-US" dirty="0"/>
                    </a:p>
                  </a:txBody>
                  <a:tcPr/>
                </a:tc>
              </a:tr>
              <a:tr h="0">
                <a:tc>
                  <a:txBody>
                    <a:bodyPr/>
                    <a:lstStyle/>
                    <a:p>
                      <a:pPr algn="ctr"/>
                      <a:r>
                        <a:rPr lang="en-US" b="1" dirty="0">
                          <a:solidFill>
                            <a:srgbClr val="0000CC"/>
                          </a:solidFill>
                        </a:rPr>
                        <a:t>&lt;</a:t>
                      </a:r>
                      <a:r>
                        <a:rPr lang="en-US" b="1" dirty="0" err="1">
                          <a:solidFill>
                            <a:srgbClr val="0000CC"/>
                          </a:solidFill>
                        </a:rPr>
                        <a:t>li</a:t>
                      </a:r>
                      <a:r>
                        <a:rPr lang="en-US" b="1" dirty="0">
                          <a:solidFill>
                            <a:srgbClr val="0000CC"/>
                          </a:solidFill>
                        </a:rPr>
                        <a:t>&gt;</a:t>
                      </a:r>
                    </a:p>
                  </a:txBody>
                  <a:tcPr anchor="ctr"/>
                </a:tc>
                <a:tc>
                  <a:txBody>
                    <a:bodyPr/>
                    <a:lstStyle/>
                    <a:p>
                      <a:r>
                        <a:rPr lang="en-US" dirty="0"/>
                        <a:t>Specifies a list item</a:t>
                      </a:r>
                    </a:p>
                  </a:txBody>
                  <a:tcPr anchor="ctr"/>
                </a:tc>
                <a:tc vMerge="1">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TextBox 5"/>
          <p:cNvSpPr txBox="1"/>
          <p:nvPr/>
        </p:nvSpPr>
        <p:spPr>
          <a:xfrm>
            <a:off x="971600" y="6036163"/>
            <a:ext cx="3189527" cy="400110"/>
          </a:xfrm>
          <a:prstGeom prst="rect">
            <a:avLst/>
          </a:prstGeom>
          <a:noFill/>
        </p:spPr>
        <p:txBody>
          <a:bodyPr wrap="none" rtlCol="0">
            <a:spAutoFit/>
          </a:bodyPr>
          <a:lstStyle/>
          <a:p>
            <a:pPr marL="285750" indent="-285750">
              <a:buFont typeface="Wingdings" panose="05000000000000000000" pitchFamily="2" charset="2"/>
              <a:buChar char="q"/>
            </a:pPr>
            <a:r>
              <a:rPr lang="en-CA" sz="2000" dirty="0">
                <a:hlinkClick r:id="rId3"/>
              </a:rPr>
              <a:t>tags-list-unordered.html</a:t>
            </a:r>
            <a:endParaRPr lang="en-CA" sz="2000" dirty="0"/>
          </a:p>
        </p:txBody>
      </p:sp>
    </p:spTree>
    <p:extLst>
      <p:ext uri="{BB962C8B-B14F-4D97-AF65-F5344CB8AC3E}">
        <p14:creationId xmlns:p14="http://schemas.microsoft.com/office/powerpoint/2010/main" val="1514647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Ordered lists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260847"/>
          </a:xfrm>
        </p:spPr>
        <p:txBody>
          <a:bodyPr>
            <a:normAutofit fontScale="85000" lnSpcReduction="10000"/>
          </a:bodyPr>
          <a:lstStyle/>
          <a:p>
            <a:pPr>
              <a:buFont typeface="Wingdings" panose="05000000000000000000" pitchFamily="2" charset="2"/>
              <a:buChar char="Ø"/>
            </a:pPr>
            <a:r>
              <a:rPr lang="en-US" sz="2800" dirty="0" smtClean="0"/>
              <a:t>The &lt;</a:t>
            </a:r>
            <a:r>
              <a:rPr lang="en-US" sz="2800" dirty="0" err="1" smtClean="0"/>
              <a:t>ol</a:t>
            </a:r>
            <a:r>
              <a:rPr lang="en-US" sz="2800" dirty="0" smtClean="0"/>
              <a:t>&gt; tag displays an ordered list. You can use CSS (</a:t>
            </a:r>
            <a:r>
              <a:rPr lang="en-US" sz="2800" dirty="0" smtClean="0">
                <a:solidFill>
                  <a:srgbClr val="0000CC"/>
                </a:solidFill>
                <a:effectLst>
                  <a:outerShdw blurRad="38100" dist="38100" dir="2700000" algn="tl">
                    <a:srgbClr val="000000">
                      <a:alpha val="43137"/>
                    </a:srgbClr>
                  </a:outerShdw>
                </a:effectLst>
              </a:rPr>
              <a:t>list-style-type </a:t>
            </a:r>
            <a:r>
              <a:rPr lang="en-US" sz="2800" dirty="0" smtClean="0"/>
              <a:t>property) to control the sequence style.</a:t>
            </a:r>
          </a:p>
          <a:p>
            <a:pPr>
              <a:buFont typeface="Wingdings" panose="05000000000000000000" pitchFamily="2" charset="2"/>
              <a:buChar char="Ø"/>
            </a:pPr>
            <a:r>
              <a:rPr lang="en-US" sz="2800" dirty="0" smtClean="0"/>
              <a:t>The &lt;</a:t>
            </a:r>
            <a:r>
              <a:rPr lang="en-US" sz="2800" dirty="0" err="1" smtClean="0"/>
              <a:t>li</a:t>
            </a:r>
            <a:r>
              <a:rPr lang="en-US" sz="2800" dirty="0" smtClean="0"/>
              <a:t>&gt; tag is used to designate the individual list items in the list.</a:t>
            </a:r>
          </a:p>
          <a:p>
            <a:pPr>
              <a:buFont typeface="Wingdings" panose="05000000000000000000" pitchFamily="2" charset="2"/>
              <a:buChar char="Ø"/>
            </a:pPr>
            <a:r>
              <a:rPr lang="en-US" sz="2800" dirty="0" smtClean="0"/>
              <a:t>Both the &lt;</a:t>
            </a:r>
            <a:r>
              <a:rPr lang="en-US" sz="2800" dirty="0" err="1" smtClean="0"/>
              <a:t>ol</a:t>
            </a:r>
            <a:r>
              <a:rPr lang="en-US" sz="2800" dirty="0" smtClean="0"/>
              <a:t>&gt; and the &lt;</a:t>
            </a:r>
            <a:r>
              <a:rPr lang="en-US" sz="2800" dirty="0" err="1" smtClean="0"/>
              <a:t>li</a:t>
            </a:r>
            <a:r>
              <a:rPr lang="en-US" sz="2800" dirty="0" smtClean="0"/>
              <a:t>&gt; require a closing tag (&lt;/</a:t>
            </a:r>
            <a:r>
              <a:rPr lang="en-US" sz="2800" dirty="0" err="1" smtClean="0"/>
              <a:t>ol</a:t>
            </a:r>
            <a:r>
              <a:rPr lang="en-US" sz="2800" dirty="0" smtClean="0"/>
              <a:t>&gt; and &lt;/</a:t>
            </a:r>
            <a:r>
              <a:rPr lang="en-US" sz="2800" dirty="0" err="1" smtClean="0"/>
              <a:t>li</a:t>
            </a:r>
            <a:r>
              <a:rPr lang="en-US" sz="2800" dirty="0" smtClean="0"/>
              <a:t>&gt;).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61884798"/>
              </p:ext>
            </p:extLst>
          </p:nvPr>
        </p:nvGraphicFramePr>
        <p:xfrm>
          <a:off x="1043608" y="3933056"/>
          <a:ext cx="7010400" cy="1828800"/>
        </p:xfrm>
        <a:graphic>
          <a:graphicData uri="http://schemas.openxmlformats.org/drawingml/2006/table">
            <a:tbl>
              <a:tblPr firstRow="1" bandRow="1">
                <a:tableStyleId>{5C22544A-7EE6-4342-B048-85BDC9FD1C3A}</a:tableStyleId>
              </a:tblPr>
              <a:tblGrid>
                <a:gridCol w="989112"/>
                <a:gridCol w="3684488"/>
                <a:gridCol w="2336800"/>
              </a:tblGrid>
              <a:tr h="0">
                <a:tc>
                  <a:txBody>
                    <a:bodyPr/>
                    <a:lstStyle/>
                    <a:p>
                      <a:pPr algn="ctr"/>
                      <a:r>
                        <a:rPr lang="en-US" dirty="0" smtClean="0"/>
                        <a:t>Tags</a:t>
                      </a:r>
                      <a:endParaRPr lang="en-US" dirty="0"/>
                    </a:p>
                  </a:txBody>
                  <a:tcPr>
                    <a:solidFill>
                      <a:srgbClr val="0070C0">
                        <a:alpha val="49000"/>
                      </a:srgbClr>
                    </a:solidFill>
                  </a:tcPr>
                </a:tc>
                <a:tc>
                  <a:txBody>
                    <a:bodyPr/>
                    <a:lstStyle/>
                    <a:p>
                      <a:pPr algn="ctr"/>
                      <a:r>
                        <a:rPr lang="en-US" dirty="0" smtClean="0"/>
                        <a:t>Description</a:t>
                      </a:r>
                      <a:endParaRPr lang="en-US" dirty="0"/>
                    </a:p>
                  </a:txBody>
                  <a:tcPr>
                    <a:solidFill>
                      <a:srgbClr val="0070C0">
                        <a:alpha val="49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Example</a:t>
                      </a:r>
                    </a:p>
                  </a:txBody>
                  <a:tcPr>
                    <a:solidFill>
                      <a:srgbClr val="0070C0">
                        <a:alpha val="49000"/>
                      </a:srgbClr>
                    </a:solidFill>
                  </a:tcPr>
                </a:tc>
              </a:tr>
              <a:tr h="701040">
                <a:tc>
                  <a:txBody>
                    <a:bodyPr/>
                    <a:lstStyle/>
                    <a:p>
                      <a:pPr algn="ctr"/>
                      <a:r>
                        <a:rPr lang="en-US"/>
                        <a:t>&lt;ol&gt;</a:t>
                      </a:r>
                    </a:p>
                  </a:txBody>
                  <a:tcPr anchor="ctr"/>
                </a:tc>
                <a:tc>
                  <a:txBody>
                    <a:bodyPr/>
                    <a:lstStyle/>
                    <a:p>
                      <a:r>
                        <a:rPr lang="en-US" dirty="0"/>
                        <a:t>Specifies an ordered list</a:t>
                      </a:r>
                    </a:p>
                  </a:txBody>
                  <a:tcPr anchor="ctr"/>
                </a:tc>
                <a:tc rowSpan="2">
                  <a:txBody>
                    <a:bodyPr/>
                    <a:lstStyle/>
                    <a:p>
                      <a:r>
                        <a:rPr lang="it-IT" dirty="0" smtClean="0"/>
                        <a:t>&lt;ol&gt; 	 </a:t>
                      </a:r>
                    </a:p>
                    <a:p>
                      <a:r>
                        <a:rPr lang="it-IT" dirty="0" smtClean="0"/>
                        <a:t>   &lt;li&gt; ...... &lt;/li&gt;</a:t>
                      </a:r>
                    </a:p>
                    <a:p>
                      <a:r>
                        <a:rPr lang="it-IT" dirty="0" smtClean="0"/>
                        <a:t>   &lt;li&gt; ...... &lt;/li&gt;</a:t>
                      </a:r>
                    </a:p>
                    <a:p>
                      <a:r>
                        <a:rPr lang="it-IT" dirty="0" smtClean="0"/>
                        <a:t>    &lt;li&gt; ...... &lt;/li&gt;</a:t>
                      </a:r>
                    </a:p>
                    <a:p>
                      <a:r>
                        <a:rPr lang="it-IT" dirty="0" smtClean="0"/>
                        <a:t>&lt;/ol&gt;</a:t>
                      </a:r>
                      <a:endParaRPr lang="en-US" dirty="0"/>
                    </a:p>
                  </a:txBody>
                  <a:tcPr/>
                </a:tc>
              </a:tr>
              <a:tr h="0">
                <a:tc>
                  <a:txBody>
                    <a:bodyPr/>
                    <a:lstStyle/>
                    <a:p>
                      <a:pPr algn="ctr"/>
                      <a:r>
                        <a:rPr lang="en-US" dirty="0"/>
                        <a:t>&lt;</a:t>
                      </a:r>
                      <a:r>
                        <a:rPr lang="en-US" dirty="0" err="1"/>
                        <a:t>li</a:t>
                      </a:r>
                      <a:r>
                        <a:rPr lang="en-US" dirty="0"/>
                        <a:t>&gt;</a:t>
                      </a:r>
                    </a:p>
                  </a:txBody>
                  <a:tcPr anchor="ctr"/>
                </a:tc>
                <a:tc>
                  <a:txBody>
                    <a:bodyPr/>
                    <a:lstStyle/>
                    <a:p>
                      <a:r>
                        <a:rPr lang="en-US" dirty="0"/>
                        <a:t>Specifies a list item</a:t>
                      </a:r>
                    </a:p>
                  </a:txBody>
                  <a:tcPr anchor="ctr"/>
                </a:tc>
                <a:tc vMerge="1">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TextBox 5"/>
          <p:cNvSpPr txBox="1"/>
          <p:nvPr/>
        </p:nvSpPr>
        <p:spPr>
          <a:xfrm>
            <a:off x="725404" y="5868766"/>
            <a:ext cx="2769541" cy="400110"/>
          </a:xfrm>
          <a:prstGeom prst="rect">
            <a:avLst/>
          </a:prstGeom>
          <a:noFill/>
        </p:spPr>
        <p:txBody>
          <a:bodyPr wrap="none" rtlCol="0">
            <a:spAutoFit/>
          </a:bodyPr>
          <a:lstStyle/>
          <a:p>
            <a:pPr marL="285750" indent="-285750">
              <a:buFont typeface="Wingdings" panose="05000000000000000000" pitchFamily="2" charset="2"/>
              <a:buChar char="q"/>
            </a:pPr>
            <a:r>
              <a:rPr lang="en-CA" sz="2000" dirty="0">
                <a:hlinkClick r:id="rId2"/>
              </a:rPr>
              <a:t>tags-list-orderd.html</a:t>
            </a:r>
            <a:endParaRPr lang="en-CA" sz="2000" dirty="0"/>
          </a:p>
        </p:txBody>
      </p:sp>
    </p:spTree>
    <p:extLst>
      <p:ext uri="{BB962C8B-B14F-4D97-AF65-F5344CB8AC3E}">
        <p14:creationId xmlns:p14="http://schemas.microsoft.com/office/powerpoint/2010/main" val="34177236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Definition lists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600" dirty="0" smtClean="0"/>
              <a:t>The &lt;dl&gt; encloses a </a:t>
            </a:r>
            <a:r>
              <a:rPr lang="en-US" sz="2600" dirty="0" smtClean="0">
                <a:effectLst>
                  <a:outerShdw blurRad="38100" dist="38100" dir="2700000" algn="tl">
                    <a:srgbClr val="000000">
                      <a:alpha val="43137"/>
                    </a:srgbClr>
                  </a:outerShdw>
                </a:effectLst>
              </a:rPr>
              <a:t>definition</a:t>
            </a:r>
            <a:r>
              <a:rPr lang="en-US" sz="2600" dirty="0" smtClean="0"/>
              <a:t> list. </a:t>
            </a:r>
          </a:p>
          <a:p>
            <a:pPr>
              <a:buFont typeface="Wingdings" panose="05000000000000000000" pitchFamily="2" charset="2"/>
              <a:buChar char="Ø"/>
            </a:pPr>
            <a:r>
              <a:rPr lang="en-US" sz="2600" dirty="0" smtClean="0"/>
              <a:t>A definition list contains </a:t>
            </a:r>
          </a:p>
          <a:p>
            <a:pPr lvl="1"/>
            <a:r>
              <a:rPr lang="en-US" sz="2200" dirty="0" smtClean="0">
                <a:solidFill>
                  <a:srgbClr val="0000CC"/>
                </a:solidFill>
                <a:effectLst>
                  <a:outerShdw blurRad="38100" dist="38100" dir="2700000" algn="tl">
                    <a:srgbClr val="000000">
                      <a:alpha val="43137"/>
                    </a:srgbClr>
                  </a:outerShdw>
                </a:effectLst>
              </a:rPr>
              <a:t>terms</a:t>
            </a:r>
            <a:r>
              <a:rPr lang="en-US" sz="2200" dirty="0" smtClean="0"/>
              <a:t>, which are defined with the &lt;</a:t>
            </a:r>
            <a:r>
              <a:rPr lang="en-US" sz="2200" dirty="0" err="1" smtClean="0"/>
              <a:t>d</a:t>
            </a:r>
            <a:r>
              <a:rPr lang="en-US" sz="2200" dirty="0" err="1" smtClean="0">
                <a:solidFill>
                  <a:srgbClr val="0000CC"/>
                </a:solidFill>
                <a:effectLst>
                  <a:outerShdw blurRad="38100" dist="38100" dir="2700000" algn="tl">
                    <a:srgbClr val="000000">
                      <a:alpha val="43137"/>
                    </a:srgbClr>
                  </a:outerShdw>
                </a:effectLst>
              </a:rPr>
              <a:t>t</a:t>
            </a:r>
            <a:r>
              <a:rPr lang="en-US" sz="2200" dirty="0" smtClean="0"/>
              <a:t>&gt; tag, and </a:t>
            </a:r>
          </a:p>
          <a:p>
            <a:pPr lvl="1"/>
            <a:r>
              <a:rPr lang="en-US" sz="2200" dirty="0" smtClean="0">
                <a:solidFill>
                  <a:srgbClr val="7030A0"/>
                </a:solidFill>
                <a:effectLst>
                  <a:outerShdw blurRad="38100" dist="38100" dir="2700000" algn="tl">
                    <a:srgbClr val="000000">
                      <a:alpha val="43137"/>
                    </a:srgbClr>
                  </a:outerShdw>
                </a:effectLst>
              </a:rPr>
              <a:t>descriptions</a:t>
            </a:r>
            <a:r>
              <a:rPr lang="en-US" sz="2200" dirty="0" smtClean="0"/>
              <a:t>, which are defined with the &lt;</a:t>
            </a:r>
            <a:r>
              <a:rPr lang="en-US" sz="2200" dirty="0" err="1" smtClean="0"/>
              <a:t>d</a:t>
            </a:r>
            <a:r>
              <a:rPr lang="en-US" sz="2200" dirty="0" err="1" smtClean="0">
                <a:solidFill>
                  <a:srgbClr val="7030A0"/>
                </a:solidFill>
                <a:effectLst>
                  <a:outerShdw blurRad="38100" dist="38100" dir="2700000" algn="tl">
                    <a:srgbClr val="000000">
                      <a:alpha val="43137"/>
                    </a:srgbClr>
                  </a:outerShdw>
                </a:effectLst>
              </a:rPr>
              <a:t>d</a:t>
            </a:r>
            <a:r>
              <a:rPr lang="en-US" sz="2200" dirty="0" smtClean="0"/>
              <a:t>&gt; tag.</a:t>
            </a:r>
          </a:p>
          <a:p>
            <a:pPr>
              <a:buFont typeface="Wingdings" panose="05000000000000000000" pitchFamily="2" charset="2"/>
              <a:buChar char="Ø"/>
            </a:pPr>
            <a:r>
              <a:rPr lang="en-US" sz="2600" dirty="0" smtClean="0"/>
              <a:t>Each &lt;dl&gt;, &lt;</a:t>
            </a:r>
            <a:r>
              <a:rPr lang="en-US" sz="2600" dirty="0" err="1" smtClean="0"/>
              <a:t>dt</a:t>
            </a:r>
            <a:r>
              <a:rPr lang="en-US" sz="2600" dirty="0" smtClean="0"/>
              <a:t>&gt; and &lt;</a:t>
            </a:r>
            <a:r>
              <a:rPr lang="en-US" sz="2600" dirty="0" err="1" smtClean="0"/>
              <a:t>dd</a:t>
            </a:r>
            <a:r>
              <a:rPr lang="en-US" sz="2600" dirty="0" smtClean="0"/>
              <a:t>&gt; tag requires a closing tag (&lt;/dl&gt;, &lt;</a:t>
            </a:r>
            <a:r>
              <a:rPr lang="en-US" sz="2600" dirty="0" err="1" smtClean="0"/>
              <a:t>dt</a:t>
            </a:r>
            <a:r>
              <a:rPr lang="en-US" sz="2600" dirty="0" smtClean="0"/>
              <a:t>&gt; and &lt;/</a:t>
            </a:r>
            <a:r>
              <a:rPr lang="en-US" sz="2600" dirty="0" err="1" smtClean="0"/>
              <a:t>dd</a:t>
            </a:r>
            <a:r>
              <a:rPr lang="en-US" sz="2600" dirty="0" smtClean="0"/>
              <a:t>&gt;).</a:t>
            </a:r>
          </a:p>
          <a:p>
            <a:pPr>
              <a:buFont typeface="Wingdings" panose="05000000000000000000" pitchFamily="2" charset="2"/>
              <a:buChar char="Ø"/>
            </a:pPr>
            <a:r>
              <a:rPr lang="en-US" sz="2600" dirty="0" smtClean="0"/>
              <a:t>By default, a browser will align terms on the left and indents each definition on a new line.</a:t>
            </a:r>
          </a:p>
          <a:p>
            <a:pPr>
              <a:buFont typeface="Wingdings" panose="05000000000000000000" pitchFamily="2" charset="2"/>
              <a:buChar char="Ø"/>
            </a:pPr>
            <a:r>
              <a:rPr lang="en-US" sz="2600" dirty="0" smtClean="0"/>
              <a:t>The intent of a definition list is to display lists of terms and their corresponding descriptions, such as in a glossary.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887392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Definition lists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8991264"/>
              </p:ext>
            </p:extLst>
          </p:nvPr>
        </p:nvGraphicFramePr>
        <p:xfrm>
          <a:off x="971600" y="1772815"/>
          <a:ext cx="7105601" cy="2667105"/>
        </p:xfrm>
        <a:graphic>
          <a:graphicData uri="http://schemas.openxmlformats.org/drawingml/2006/table">
            <a:tbl>
              <a:tblPr firstRow="1" bandRow="1">
                <a:tableStyleId>{5C22544A-7EE6-4342-B048-85BDC9FD1C3A}</a:tableStyleId>
              </a:tblPr>
              <a:tblGrid>
                <a:gridCol w="1052682"/>
                <a:gridCol w="3158045"/>
                <a:gridCol w="2894874"/>
              </a:tblGrid>
              <a:tr h="415136">
                <a:tc>
                  <a:txBody>
                    <a:bodyPr/>
                    <a:lstStyle/>
                    <a:p>
                      <a:pPr algn="ctr"/>
                      <a:r>
                        <a:rPr lang="en-US" dirty="0" smtClean="0"/>
                        <a:t>Tags</a:t>
                      </a:r>
                      <a:endParaRPr lang="en-US" dirty="0"/>
                    </a:p>
                  </a:txBody>
                  <a:tcPr>
                    <a:solidFill>
                      <a:srgbClr val="0070C0">
                        <a:alpha val="49000"/>
                      </a:srgbClr>
                    </a:solidFill>
                  </a:tcPr>
                </a:tc>
                <a:tc>
                  <a:txBody>
                    <a:bodyPr/>
                    <a:lstStyle/>
                    <a:p>
                      <a:pPr algn="ctr"/>
                      <a:r>
                        <a:rPr lang="en-US" dirty="0" smtClean="0"/>
                        <a:t>Description</a:t>
                      </a:r>
                      <a:endParaRPr lang="en-US" dirty="0"/>
                    </a:p>
                  </a:txBody>
                  <a:tcPr>
                    <a:solidFill>
                      <a:srgbClr val="0070C0">
                        <a:alpha val="49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Example</a:t>
                      </a:r>
                    </a:p>
                  </a:txBody>
                  <a:tcPr>
                    <a:solidFill>
                      <a:srgbClr val="0070C0">
                        <a:alpha val="49000"/>
                      </a:srgbClr>
                    </a:solidFill>
                  </a:tcPr>
                </a:tc>
              </a:tr>
              <a:tr h="693788">
                <a:tc>
                  <a:txBody>
                    <a:bodyPr/>
                    <a:lstStyle/>
                    <a:p>
                      <a:pPr algn="ctr"/>
                      <a:r>
                        <a:rPr lang="en-US"/>
                        <a:t>&lt;dl&gt;</a:t>
                      </a:r>
                    </a:p>
                  </a:txBody>
                  <a:tcPr anchor="ctr"/>
                </a:tc>
                <a:tc>
                  <a:txBody>
                    <a:bodyPr/>
                    <a:lstStyle/>
                    <a:p>
                      <a:r>
                        <a:rPr lang="en-US" dirty="0"/>
                        <a:t>Specifies a definition list</a:t>
                      </a:r>
                    </a:p>
                  </a:txBody>
                  <a:tcPr anchor="ctr"/>
                </a:tc>
                <a:tc rowSpan="3">
                  <a:txBody>
                    <a:bodyPr/>
                    <a:lstStyle/>
                    <a:p>
                      <a:r>
                        <a:rPr lang="en-US" dirty="0" smtClean="0"/>
                        <a:t>&lt;dl&gt; 	 </a:t>
                      </a:r>
                    </a:p>
                    <a:p>
                      <a:r>
                        <a:rPr lang="en-US" dirty="0" smtClean="0"/>
                        <a:t>   &lt;</a:t>
                      </a:r>
                      <a:r>
                        <a:rPr lang="en-US" dirty="0" err="1" smtClean="0"/>
                        <a:t>dt</a:t>
                      </a:r>
                      <a:r>
                        <a:rPr lang="en-US" dirty="0" smtClean="0"/>
                        <a:t>&gt; ...... &lt;/</a:t>
                      </a:r>
                      <a:r>
                        <a:rPr lang="en-US" dirty="0" err="1" smtClean="0"/>
                        <a:t>dt</a:t>
                      </a:r>
                      <a:r>
                        <a:rPr lang="en-US" dirty="0" smtClean="0"/>
                        <a:t>&gt;</a:t>
                      </a:r>
                    </a:p>
                    <a:p>
                      <a:r>
                        <a:rPr lang="en-US" dirty="0" smtClean="0"/>
                        <a:t>      &lt;</a:t>
                      </a:r>
                      <a:r>
                        <a:rPr lang="en-US" dirty="0" err="1" smtClean="0"/>
                        <a:t>dd</a:t>
                      </a:r>
                      <a:r>
                        <a:rPr lang="en-US" dirty="0" smtClean="0"/>
                        <a:t>&gt; ...... &lt;/</a:t>
                      </a:r>
                      <a:r>
                        <a:rPr lang="en-US" dirty="0" err="1" smtClean="0"/>
                        <a:t>dd</a:t>
                      </a:r>
                      <a:r>
                        <a:rPr lang="en-US" dirty="0" smtClean="0"/>
                        <a:t>&gt;</a:t>
                      </a:r>
                    </a:p>
                    <a:p>
                      <a:r>
                        <a:rPr lang="en-US" dirty="0" smtClean="0"/>
                        <a:t>      &lt;</a:t>
                      </a:r>
                      <a:r>
                        <a:rPr lang="en-US" dirty="0" err="1" smtClean="0"/>
                        <a:t>dd</a:t>
                      </a:r>
                      <a:r>
                        <a:rPr lang="en-US" dirty="0" smtClean="0"/>
                        <a:t>&gt; ...... &lt;/</a:t>
                      </a:r>
                      <a:r>
                        <a:rPr lang="en-US" dirty="0" err="1" smtClean="0"/>
                        <a:t>dd</a:t>
                      </a:r>
                      <a:r>
                        <a:rPr lang="en-US" dirty="0" smtClean="0"/>
                        <a:t>&gt;</a:t>
                      </a:r>
                    </a:p>
                    <a:p>
                      <a:r>
                        <a:rPr lang="en-US" dirty="0" smtClean="0"/>
                        <a:t>   &lt;</a:t>
                      </a:r>
                      <a:r>
                        <a:rPr lang="en-US" dirty="0" err="1" smtClean="0"/>
                        <a:t>dt</a:t>
                      </a:r>
                      <a:r>
                        <a:rPr lang="en-US" dirty="0" smtClean="0"/>
                        <a:t>&gt; ...... &lt;/</a:t>
                      </a:r>
                      <a:r>
                        <a:rPr lang="en-US" dirty="0" err="1" smtClean="0"/>
                        <a:t>dt</a:t>
                      </a:r>
                      <a:r>
                        <a:rPr lang="en-US" dirty="0" smtClean="0"/>
                        <a:t>&gt;</a:t>
                      </a:r>
                    </a:p>
                    <a:p>
                      <a:r>
                        <a:rPr lang="en-US" dirty="0" smtClean="0"/>
                        <a:t>      &lt;</a:t>
                      </a:r>
                      <a:r>
                        <a:rPr lang="en-US" dirty="0" err="1" smtClean="0"/>
                        <a:t>dd</a:t>
                      </a:r>
                      <a:r>
                        <a:rPr lang="en-US" dirty="0" smtClean="0"/>
                        <a:t>&gt; ...... &lt;/</a:t>
                      </a:r>
                      <a:r>
                        <a:rPr lang="en-US" dirty="0" err="1" smtClean="0"/>
                        <a:t>dd</a:t>
                      </a:r>
                      <a:r>
                        <a:rPr lang="en-US" dirty="0" smtClean="0"/>
                        <a:t>&gt;</a:t>
                      </a:r>
                    </a:p>
                    <a:p>
                      <a:r>
                        <a:rPr lang="en-US" dirty="0" smtClean="0"/>
                        <a:t>&lt;/dl&gt;</a:t>
                      </a:r>
                      <a:endParaRPr lang="en-US" dirty="0"/>
                    </a:p>
                  </a:txBody>
                  <a:tcPr/>
                </a:tc>
              </a:tr>
              <a:tr h="767717">
                <a:tc>
                  <a:txBody>
                    <a:bodyPr/>
                    <a:lstStyle/>
                    <a:p>
                      <a:pPr algn="ctr"/>
                      <a:r>
                        <a:rPr lang="en-US"/>
                        <a:t>&lt;dt&gt;</a:t>
                      </a:r>
                    </a:p>
                  </a:txBody>
                  <a:tcPr anchor="ctr"/>
                </a:tc>
                <a:tc>
                  <a:txBody>
                    <a:bodyPr/>
                    <a:lstStyle/>
                    <a:p>
                      <a:r>
                        <a:rPr lang="en-US" dirty="0"/>
                        <a:t>Specifies a definition term</a:t>
                      </a:r>
                    </a:p>
                  </a:txBody>
                  <a:tcPr anchor="ctr"/>
                </a:tc>
                <a:tc vMerge="1">
                  <a:txBody>
                    <a:bodyPr/>
                    <a:lstStyle/>
                    <a:p>
                      <a:endParaRPr lang="en-US" dirty="0"/>
                    </a:p>
                  </a:txBody>
                  <a:tcPr/>
                </a:tc>
              </a:tr>
              <a:tr h="790464">
                <a:tc>
                  <a:txBody>
                    <a:bodyPr/>
                    <a:lstStyle/>
                    <a:p>
                      <a:pPr algn="ctr"/>
                      <a:r>
                        <a:rPr lang="en-US" dirty="0"/>
                        <a:t>&lt;</a:t>
                      </a:r>
                      <a:r>
                        <a:rPr lang="en-US" dirty="0" err="1"/>
                        <a:t>dd</a:t>
                      </a:r>
                      <a:r>
                        <a:rPr lang="en-US" dirty="0"/>
                        <a:t>&gt;</a:t>
                      </a:r>
                    </a:p>
                  </a:txBody>
                  <a:tcPr anchor="ctr"/>
                </a:tc>
                <a:tc>
                  <a:txBody>
                    <a:bodyPr/>
                    <a:lstStyle/>
                    <a:p>
                      <a:r>
                        <a:rPr lang="en-US" dirty="0"/>
                        <a:t>Specifies a definition description</a:t>
                      </a:r>
                    </a:p>
                  </a:txBody>
                  <a:tcPr anchor="ctr"/>
                </a:tc>
                <a:tc vMerge="1">
                  <a:txBody>
                    <a:bodyPr/>
                    <a:lstStyle/>
                    <a:p>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3" name="TextBox 2"/>
          <p:cNvSpPr txBox="1"/>
          <p:nvPr/>
        </p:nvSpPr>
        <p:spPr>
          <a:xfrm>
            <a:off x="539552" y="4844479"/>
            <a:ext cx="3134897" cy="400110"/>
          </a:xfrm>
          <a:prstGeom prst="rect">
            <a:avLst/>
          </a:prstGeom>
          <a:noFill/>
        </p:spPr>
        <p:txBody>
          <a:bodyPr wrap="none" rtlCol="0">
            <a:spAutoFit/>
          </a:bodyPr>
          <a:lstStyle/>
          <a:p>
            <a:pPr marL="342900" indent="-342900">
              <a:buFont typeface="Wingdings" panose="05000000000000000000" pitchFamily="2" charset="2"/>
              <a:buChar char="q"/>
            </a:pPr>
            <a:r>
              <a:rPr lang="en-CA" sz="2000" dirty="0">
                <a:hlinkClick r:id="rId2"/>
              </a:rPr>
              <a:t>tags-list-definition.html</a:t>
            </a:r>
            <a:endParaRPr lang="en-CA" sz="2000" dirty="0"/>
          </a:p>
        </p:txBody>
      </p:sp>
    </p:spTree>
    <p:extLst>
      <p:ext uri="{BB962C8B-B14F-4D97-AF65-F5344CB8AC3E}">
        <p14:creationId xmlns:p14="http://schemas.microsoft.com/office/powerpoint/2010/main" val="1046166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Nested lists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12776"/>
            <a:ext cx="4762872" cy="4608511"/>
          </a:xfrm>
        </p:spPr>
        <p:txBody>
          <a:bodyPr>
            <a:normAutofit/>
          </a:bodyPr>
          <a:lstStyle/>
          <a:p>
            <a:pPr>
              <a:buFont typeface="Wingdings" panose="05000000000000000000" pitchFamily="2" charset="2"/>
              <a:buChar char="Ø"/>
            </a:pPr>
            <a:r>
              <a:rPr lang="en-US" sz="2600" dirty="0" smtClean="0"/>
              <a:t>Ordered lists and Unordered lists can be nested - a combination of the two can also be nested.</a:t>
            </a:r>
          </a:p>
          <a:p>
            <a:pPr>
              <a:buFont typeface="Wingdings" panose="05000000000000000000" pitchFamily="2" charset="2"/>
              <a:buChar char="Ø"/>
            </a:pPr>
            <a:r>
              <a:rPr lang="en-US" sz="2600" dirty="0" smtClean="0"/>
              <a:t>Each level will indented.</a:t>
            </a:r>
          </a:p>
          <a:p>
            <a:pPr>
              <a:buFont typeface="Wingdings" panose="05000000000000000000" pitchFamily="2" charset="2"/>
              <a:buChar char="Ø"/>
            </a:pPr>
            <a:r>
              <a:rPr lang="en-US" sz="2600" dirty="0" smtClean="0"/>
              <a:t>Nested lists may look complicated however you just need remember the basic structure for ordered and unordered lists.</a:t>
            </a:r>
          </a:p>
        </p:txBody>
      </p:sp>
      <p:graphicFrame>
        <p:nvGraphicFramePr>
          <p:cNvPr id="4" name="Table 3"/>
          <p:cNvGraphicFramePr>
            <a:graphicFrameLocks noGrp="1"/>
          </p:cNvGraphicFramePr>
          <p:nvPr>
            <p:extLst>
              <p:ext uri="{D42A27DB-BD31-4B8C-83A1-F6EECF244321}">
                <p14:modId xmlns:p14="http://schemas.microsoft.com/office/powerpoint/2010/main" val="2600004025"/>
              </p:ext>
            </p:extLst>
          </p:nvPr>
        </p:nvGraphicFramePr>
        <p:xfrm>
          <a:off x="5364088" y="1556792"/>
          <a:ext cx="3014464" cy="3962400"/>
        </p:xfrm>
        <a:graphic>
          <a:graphicData uri="http://schemas.openxmlformats.org/drawingml/2006/table">
            <a:tbl>
              <a:tblPr firstRow="1" bandRow="1">
                <a:tableStyleId>{5C22544A-7EE6-4342-B048-85BDC9FD1C3A}</a:tableStyleId>
              </a:tblPr>
              <a:tblGrid>
                <a:gridCol w="3014464"/>
              </a:tblGrid>
              <a:tr h="444062">
                <a:tc>
                  <a:txBody>
                    <a:bodyPr/>
                    <a:lstStyle/>
                    <a:p>
                      <a:pPr algn="ctr"/>
                      <a:r>
                        <a:rPr lang="en-US" sz="2000" dirty="0" smtClean="0"/>
                        <a:t>Example</a:t>
                      </a:r>
                      <a:endParaRPr lang="en-US" sz="2000" dirty="0"/>
                    </a:p>
                  </a:txBody>
                  <a:tcPr>
                    <a:solidFill>
                      <a:srgbClr val="0070C0">
                        <a:alpha val="52000"/>
                      </a:srgbClr>
                    </a:solidFill>
                  </a:tcPr>
                </a:tc>
              </a:tr>
              <a:tr h="3518338">
                <a:tc>
                  <a:txBody>
                    <a:bodyPr/>
                    <a:lstStyle/>
                    <a:p>
                      <a:r>
                        <a:rPr lang="it-IT" sz="2000" dirty="0" smtClean="0"/>
                        <a:t>&lt;ol&gt; </a:t>
                      </a:r>
                    </a:p>
                    <a:p>
                      <a:r>
                        <a:rPr lang="it-IT" sz="2000" dirty="0" smtClean="0"/>
                        <a:t>   &lt;li&gt; ...... &lt;/li&gt;</a:t>
                      </a:r>
                    </a:p>
                    <a:p>
                      <a:r>
                        <a:rPr lang="it-IT" sz="2000" dirty="0" smtClean="0"/>
                        <a:t>   </a:t>
                      </a:r>
                      <a:r>
                        <a:rPr lang="it-IT" sz="2000" b="1" dirty="0" smtClean="0">
                          <a:solidFill>
                            <a:srgbClr val="0000CC"/>
                          </a:solidFill>
                        </a:rPr>
                        <a:t>&lt;li&gt; </a:t>
                      </a:r>
                      <a:r>
                        <a:rPr lang="it-IT" sz="2000" dirty="0" smtClean="0"/>
                        <a:t>...... </a:t>
                      </a:r>
                    </a:p>
                    <a:p>
                      <a:r>
                        <a:rPr lang="it-IT" sz="2000" dirty="0" smtClean="0"/>
                        <a:t>      </a:t>
                      </a:r>
                      <a:r>
                        <a:rPr lang="it-IT" sz="2000" dirty="0" smtClean="0">
                          <a:solidFill>
                            <a:srgbClr val="990033"/>
                          </a:solidFill>
                          <a:effectLst>
                            <a:outerShdw blurRad="38100" dist="38100" dir="2700000" algn="tl">
                              <a:srgbClr val="000000">
                                <a:alpha val="43137"/>
                              </a:srgbClr>
                            </a:outerShdw>
                          </a:effectLst>
                        </a:rPr>
                        <a:t>&lt;ul&gt;</a:t>
                      </a:r>
                      <a:r>
                        <a:rPr lang="it-IT" sz="2000" dirty="0" smtClean="0"/>
                        <a:t>	 </a:t>
                      </a:r>
                    </a:p>
                    <a:p>
                      <a:r>
                        <a:rPr lang="it-IT" sz="2000" dirty="0" smtClean="0"/>
                        <a:t>         &lt;li&gt; ...... &lt;/li&gt;</a:t>
                      </a:r>
                    </a:p>
                    <a:p>
                      <a:pPr marL="0" marR="0" indent="0" algn="l" defTabSz="914400" rtl="0" eaLnBrk="1" fontAlgn="auto" latinLnBrk="0" hangingPunct="1">
                        <a:lnSpc>
                          <a:spcPct val="100000"/>
                        </a:lnSpc>
                        <a:spcBef>
                          <a:spcPts val="0"/>
                        </a:spcBef>
                        <a:spcAft>
                          <a:spcPts val="0"/>
                        </a:spcAft>
                        <a:buClrTx/>
                        <a:buSzTx/>
                        <a:buFontTx/>
                        <a:buNone/>
                        <a:tabLst/>
                        <a:defRPr/>
                      </a:pPr>
                      <a:r>
                        <a:rPr lang="it-IT" sz="2000" dirty="0" smtClean="0"/>
                        <a:t>         &lt;li&gt; ...... &lt;/li&gt;</a:t>
                      </a:r>
                    </a:p>
                    <a:p>
                      <a:r>
                        <a:rPr lang="it-IT" sz="2000" dirty="0" smtClean="0"/>
                        <a:t>      </a:t>
                      </a:r>
                      <a:r>
                        <a:rPr lang="it-IT" sz="2000" kern="1200" dirty="0" smtClean="0">
                          <a:solidFill>
                            <a:srgbClr val="990033"/>
                          </a:solidFill>
                          <a:effectLst>
                            <a:outerShdw blurRad="38100" dist="38100" dir="2700000" algn="tl">
                              <a:srgbClr val="000000">
                                <a:alpha val="43137"/>
                              </a:srgbClr>
                            </a:outerShdw>
                          </a:effectLst>
                          <a:latin typeface="+mn-lt"/>
                          <a:ea typeface="+mn-ea"/>
                          <a:cs typeface="+mn-cs"/>
                        </a:rPr>
                        <a:t>&lt;/ul&gt;</a:t>
                      </a:r>
                    </a:p>
                    <a:p>
                      <a:r>
                        <a:rPr lang="it-IT" sz="2000" dirty="0" smtClean="0"/>
                        <a:t>   </a:t>
                      </a:r>
                      <a:r>
                        <a:rPr lang="it-IT" sz="2000" b="1" dirty="0" smtClean="0">
                          <a:solidFill>
                            <a:srgbClr val="0000CC"/>
                          </a:solidFill>
                        </a:rPr>
                        <a:t>&lt;/li&gt;</a:t>
                      </a:r>
                    </a:p>
                    <a:p>
                      <a:r>
                        <a:rPr lang="it-IT" sz="2000" dirty="0" smtClean="0"/>
                        <a:t>   &lt;li&gt; ...... &lt;/li&gt;</a:t>
                      </a:r>
                    </a:p>
                    <a:p>
                      <a:r>
                        <a:rPr lang="it-IT" sz="2000" dirty="0" smtClean="0"/>
                        <a:t>   &lt;li&gt; ...... &lt;/li&gt;</a:t>
                      </a:r>
                    </a:p>
                    <a:p>
                      <a:r>
                        <a:rPr lang="it-IT" sz="2000" dirty="0" smtClean="0"/>
                        <a:t>&lt;/ol&gt;</a:t>
                      </a:r>
                      <a:endParaRPr lang="en-US" sz="2000"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TextBox 5"/>
          <p:cNvSpPr txBox="1"/>
          <p:nvPr/>
        </p:nvSpPr>
        <p:spPr>
          <a:xfrm>
            <a:off x="762539" y="5925793"/>
            <a:ext cx="2841034" cy="400110"/>
          </a:xfrm>
          <a:prstGeom prst="rect">
            <a:avLst/>
          </a:prstGeom>
          <a:noFill/>
        </p:spPr>
        <p:txBody>
          <a:bodyPr wrap="none" rtlCol="0">
            <a:spAutoFit/>
          </a:bodyPr>
          <a:lstStyle/>
          <a:p>
            <a:pPr marL="342900" indent="-342900">
              <a:buFont typeface="Wingdings" panose="05000000000000000000" pitchFamily="2" charset="2"/>
              <a:buChar char="q"/>
            </a:pPr>
            <a:r>
              <a:rPr lang="en-CA" sz="2000" dirty="0">
                <a:hlinkClick r:id="rId3"/>
              </a:rPr>
              <a:t>tags-list-nested.html</a:t>
            </a:r>
            <a:endParaRPr lang="en-CA" sz="2000" dirty="0"/>
          </a:p>
        </p:txBody>
      </p:sp>
    </p:spTree>
    <p:extLst>
      <p:ext uri="{BB962C8B-B14F-4D97-AF65-F5344CB8AC3E}">
        <p14:creationId xmlns:p14="http://schemas.microsoft.com/office/powerpoint/2010/main" val="10242123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Hyperlinks &amp; Anchor</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1"/>
            <a:ext cx="8540750" cy="4133056"/>
          </a:xfrm>
        </p:spPr>
        <p:txBody>
          <a:bodyPr>
            <a:normAutofit fontScale="92500"/>
          </a:bodyPr>
          <a:lstStyle/>
          <a:p>
            <a:pPr>
              <a:lnSpc>
                <a:spcPct val="110000"/>
              </a:lnSpc>
              <a:spcBef>
                <a:spcPts val="600"/>
              </a:spcBef>
              <a:buFont typeface="Wingdings" panose="05000000000000000000" pitchFamily="2" charset="2"/>
              <a:buChar char="Ø"/>
            </a:pPr>
            <a:r>
              <a:rPr lang="en-US" sz="3000" dirty="0" smtClean="0"/>
              <a:t>The HTML </a:t>
            </a:r>
            <a:r>
              <a:rPr lang="en-US" sz="3000" dirty="0" smtClean="0">
                <a:solidFill>
                  <a:srgbClr val="0000CC"/>
                </a:solidFill>
                <a:effectLst>
                  <a:outerShdw blurRad="38100" dist="38100" dir="2700000" algn="tl">
                    <a:srgbClr val="000000">
                      <a:alpha val="43137"/>
                    </a:srgbClr>
                  </a:outerShdw>
                </a:effectLst>
              </a:rPr>
              <a:t>&lt;a&gt;</a:t>
            </a:r>
            <a:r>
              <a:rPr lang="en-US" sz="3000" dirty="0" smtClean="0"/>
              <a:t> Element (or the HTML </a:t>
            </a:r>
            <a:r>
              <a:rPr lang="en-US" sz="3000" dirty="0" smtClean="0">
                <a:solidFill>
                  <a:srgbClr val="0000CC"/>
                </a:solidFill>
                <a:effectLst>
                  <a:outerShdw blurRad="38100" dist="38100" dir="2700000" algn="tl">
                    <a:srgbClr val="000000">
                      <a:alpha val="43137"/>
                    </a:srgbClr>
                  </a:outerShdw>
                </a:effectLst>
              </a:rPr>
              <a:t>Anchor</a:t>
            </a:r>
            <a:r>
              <a:rPr lang="en-US" sz="3000" dirty="0" smtClean="0">
                <a:effectLst>
                  <a:outerShdw blurRad="38100" dist="38100" dir="2700000" algn="tl">
                    <a:srgbClr val="000000">
                      <a:alpha val="43137"/>
                    </a:srgbClr>
                  </a:outerShdw>
                </a:effectLst>
              </a:rPr>
              <a:t> </a:t>
            </a:r>
            <a:r>
              <a:rPr lang="en-US" sz="3000" dirty="0" smtClean="0"/>
              <a:t>Element) defines a </a:t>
            </a:r>
            <a:r>
              <a:rPr lang="en-US" sz="3000" dirty="0" smtClean="0">
                <a:solidFill>
                  <a:srgbClr val="0000CC"/>
                </a:solidFill>
                <a:effectLst>
                  <a:outerShdw blurRad="38100" dist="38100" dir="2700000" algn="tl">
                    <a:srgbClr val="000000">
                      <a:alpha val="43137"/>
                    </a:srgbClr>
                  </a:outerShdw>
                </a:effectLst>
              </a:rPr>
              <a:t>hyperlink</a:t>
            </a:r>
            <a:r>
              <a:rPr lang="en-US" sz="3000" dirty="0" smtClean="0"/>
              <a:t>, the named target destination for a hyperlink, or both.</a:t>
            </a:r>
          </a:p>
          <a:p>
            <a:pPr>
              <a:lnSpc>
                <a:spcPct val="110000"/>
              </a:lnSpc>
              <a:spcBef>
                <a:spcPts val="600"/>
              </a:spcBef>
              <a:buFont typeface="Wingdings" panose="05000000000000000000" pitchFamily="2" charset="2"/>
              <a:buChar char="Ø"/>
            </a:pPr>
            <a:r>
              <a:rPr lang="en-US" sz="3000" dirty="0" smtClean="0"/>
              <a:t>A </a:t>
            </a:r>
            <a:r>
              <a:rPr lang="en-US" sz="3000" dirty="0" smtClean="0">
                <a:solidFill>
                  <a:srgbClr val="0000CC"/>
                </a:solidFill>
                <a:effectLst>
                  <a:outerShdw blurRad="38100" dist="38100" dir="2700000" algn="tl">
                    <a:srgbClr val="000000">
                      <a:alpha val="43137"/>
                    </a:srgbClr>
                  </a:outerShdw>
                </a:effectLst>
              </a:rPr>
              <a:t>hyperlink</a:t>
            </a:r>
            <a:r>
              <a:rPr lang="en-US" sz="3000" dirty="0" smtClean="0"/>
              <a:t> (or </a:t>
            </a:r>
            <a:r>
              <a:rPr lang="en-US" sz="3000" dirty="0" smtClean="0">
                <a:solidFill>
                  <a:srgbClr val="0000CC"/>
                </a:solidFill>
                <a:effectLst>
                  <a:outerShdw blurRad="38100" dist="38100" dir="2700000" algn="tl">
                    <a:srgbClr val="000000">
                      <a:alpha val="43137"/>
                    </a:srgbClr>
                  </a:outerShdw>
                </a:effectLst>
              </a:rPr>
              <a:t>link</a:t>
            </a:r>
            <a:r>
              <a:rPr lang="en-US" sz="3000" dirty="0" smtClean="0"/>
              <a:t>) is a word, group of words, or image that you can click on to jump to another document or  another part</a:t>
            </a:r>
            <a:r>
              <a:rPr lang="en-CA" sz="3000" dirty="0" smtClean="0"/>
              <a:t> of the same document</a:t>
            </a:r>
            <a:r>
              <a:rPr lang="en-US" sz="3000" dirty="0" smtClean="0"/>
              <a:t>.</a:t>
            </a:r>
          </a:p>
          <a:p>
            <a:pPr>
              <a:lnSpc>
                <a:spcPct val="110000"/>
              </a:lnSpc>
              <a:spcBef>
                <a:spcPts val="600"/>
              </a:spcBef>
              <a:buFont typeface="Wingdings" panose="05000000000000000000" pitchFamily="2" charset="2"/>
              <a:buChar char="Ø"/>
            </a:pPr>
            <a:r>
              <a:rPr lang="en-US" sz="3000" dirty="0" smtClean="0"/>
              <a:t>Basic HTML link (anchor) format: </a:t>
            </a:r>
          </a:p>
          <a:p>
            <a:pPr lvl="1">
              <a:lnSpc>
                <a:spcPct val="110000"/>
              </a:lnSpc>
              <a:spcBef>
                <a:spcPts val="600"/>
              </a:spcBef>
              <a:buNone/>
            </a:pPr>
            <a:r>
              <a:rPr lang="en-US" sz="2600" dirty="0" smtClean="0"/>
              <a:t>&lt;a </a:t>
            </a:r>
            <a:r>
              <a:rPr lang="en-US" sz="2600" dirty="0" err="1" smtClean="0">
                <a:solidFill>
                  <a:srgbClr val="0000CC"/>
                </a:solidFill>
                <a:effectLst>
                  <a:outerShdw blurRad="38100" dist="38100" dir="2700000" algn="tl">
                    <a:srgbClr val="000000">
                      <a:alpha val="43137"/>
                    </a:srgbClr>
                  </a:outerShdw>
                </a:effectLst>
              </a:rPr>
              <a:t>href</a:t>
            </a:r>
            <a:r>
              <a:rPr lang="en-US" sz="2600" dirty="0" smtClean="0"/>
              <a:t>="URL................."&gt;text&lt;/a&gt;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9084823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Hyperlinks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11560" y="1308720"/>
            <a:ext cx="7696200" cy="3205336"/>
          </a:xfrm>
        </p:spPr>
        <p:txBody>
          <a:bodyPr>
            <a:normAutofit fontScale="92500" lnSpcReduction="10000"/>
          </a:bodyPr>
          <a:lstStyle/>
          <a:p>
            <a:pPr>
              <a:buFont typeface="Wingdings" panose="05000000000000000000" pitchFamily="2" charset="2"/>
              <a:buChar char="Ø"/>
            </a:pPr>
            <a:r>
              <a:rPr lang="en-US" sz="2800" dirty="0" smtClean="0"/>
              <a:t>Absolute link </a:t>
            </a:r>
          </a:p>
          <a:p>
            <a:pPr lvl="1">
              <a:buNone/>
            </a:pPr>
            <a:r>
              <a:rPr lang="en-US" sz="2000" dirty="0" smtClean="0"/>
              <a:t>&lt;a </a:t>
            </a:r>
            <a:r>
              <a:rPr lang="en-US" sz="2000" dirty="0" err="1" smtClean="0"/>
              <a:t>href</a:t>
            </a:r>
            <a:r>
              <a:rPr lang="en-US" sz="2000" dirty="0" smtClean="0"/>
              <a:t>="</a:t>
            </a:r>
            <a:r>
              <a:rPr lang="en-US" sz="2000" dirty="0" smtClean="0">
                <a:hlinkClick r:id="rId2"/>
              </a:rPr>
              <a:t>https://scs.senecac.on.ca/~</a:t>
            </a:r>
            <a:r>
              <a:rPr lang="en-US" sz="2000" dirty="0" err="1" smtClean="0">
                <a:hlinkClick r:id="rId2"/>
              </a:rPr>
              <a:t>wei.song</a:t>
            </a:r>
            <a:r>
              <a:rPr lang="en-US" sz="2000" dirty="0" smtClean="0"/>
              <a:t>"&gt;</a:t>
            </a:r>
          </a:p>
          <a:p>
            <a:pPr lvl="1">
              <a:buNone/>
            </a:pPr>
            <a:r>
              <a:rPr lang="en-US" sz="2000" dirty="0" smtClean="0"/>
              <a:t>  Wei Song's Website&lt;/a&gt;</a:t>
            </a:r>
            <a:endParaRPr lang="en-US" sz="1100" dirty="0" smtClean="0"/>
          </a:p>
          <a:p>
            <a:pPr>
              <a:buFont typeface="Wingdings" panose="05000000000000000000" pitchFamily="2" charset="2"/>
              <a:buChar char="Ø"/>
            </a:pPr>
            <a:r>
              <a:rPr lang="en-US" sz="2800" dirty="0" smtClean="0"/>
              <a:t>Relative link </a:t>
            </a:r>
          </a:p>
          <a:p>
            <a:pPr lvl="1"/>
            <a:r>
              <a:rPr lang="en-US" sz="2400" dirty="0" smtClean="0"/>
              <a:t>The links should be relative to the location of the current document. e.g.</a:t>
            </a:r>
          </a:p>
          <a:p>
            <a:pPr lvl="2">
              <a:buNone/>
            </a:pPr>
            <a:r>
              <a:rPr lang="en-US" sz="2000" dirty="0" smtClean="0"/>
              <a:t>&lt;a </a:t>
            </a:r>
            <a:r>
              <a:rPr lang="en-US" sz="2000" dirty="0" err="1" smtClean="0"/>
              <a:t>href</a:t>
            </a:r>
            <a:r>
              <a:rPr lang="en-US" sz="2000" dirty="0" smtClean="0"/>
              <a:t>="</a:t>
            </a:r>
            <a:r>
              <a:rPr lang="en-US" sz="2000" dirty="0" smtClean="0">
                <a:solidFill>
                  <a:srgbClr val="0000CC"/>
                </a:solidFill>
                <a:effectLst>
                  <a:outerShdw blurRad="38100" dist="38100" dir="2700000" algn="tl">
                    <a:srgbClr val="000000">
                      <a:alpha val="43137"/>
                    </a:srgbClr>
                  </a:outerShdw>
                </a:effectLst>
              </a:rPr>
              <a:t>xxxxx.html</a:t>
            </a:r>
            <a:r>
              <a:rPr lang="en-US" sz="2000" dirty="0" smtClean="0"/>
              <a:t>"&gt;Text...text&lt;/a&gt;</a:t>
            </a:r>
          </a:p>
          <a:p>
            <a:pPr lvl="2">
              <a:buNone/>
            </a:pPr>
            <a:r>
              <a:rPr lang="en-US" sz="2000" dirty="0" smtClean="0"/>
              <a:t>&lt;a </a:t>
            </a:r>
            <a:r>
              <a:rPr lang="en-US" sz="2000" dirty="0" err="1" smtClean="0"/>
              <a:t>href</a:t>
            </a:r>
            <a:r>
              <a:rPr lang="en-US" sz="2000" dirty="0" smtClean="0"/>
              <a:t>="</a:t>
            </a:r>
            <a:r>
              <a:rPr lang="en-US" sz="2000" dirty="0" smtClean="0">
                <a:solidFill>
                  <a:srgbClr val="0000CC"/>
                </a:solidFill>
                <a:effectLst>
                  <a:outerShdw blurRad="38100" dist="38100" dir="2700000" algn="tl">
                    <a:srgbClr val="000000">
                      <a:alpha val="43137"/>
                    </a:srgbClr>
                  </a:outerShdw>
                </a:effectLst>
              </a:rPr>
              <a:t>../xxxxx.html</a:t>
            </a:r>
            <a:r>
              <a:rPr lang="en-US" sz="2000" dirty="0" smtClean="0"/>
              <a:t>"&gt;Text...text&lt;/a&gt;</a:t>
            </a:r>
          </a:p>
          <a:p>
            <a:pPr lvl="2">
              <a:buNone/>
            </a:pPr>
            <a:r>
              <a:rPr lang="en-US" sz="2000" dirty="0" smtClean="0"/>
              <a:t>&lt;a </a:t>
            </a:r>
            <a:r>
              <a:rPr lang="en-US" sz="2000" dirty="0" err="1" smtClean="0"/>
              <a:t>href</a:t>
            </a:r>
            <a:r>
              <a:rPr lang="en-US" sz="2000" dirty="0"/>
              <a:t>="../</a:t>
            </a:r>
            <a:r>
              <a:rPr lang="en-US" sz="2000" dirty="0" smtClean="0">
                <a:solidFill>
                  <a:srgbClr val="0000CC"/>
                </a:solidFill>
                <a:effectLst>
                  <a:outerShdw blurRad="38100" dist="38100" dir="2700000" algn="tl">
                    <a:srgbClr val="000000">
                      <a:alpha val="43137"/>
                    </a:srgbClr>
                  </a:outerShdw>
                </a:effectLst>
              </a:rPr>
              <a:t>info/xxxxx.html</a:t>
            </a:r>
            <a:r>
              <a:rPr lang="en-US" sz="2000" dirty="0" smtClean="0"/>
              <a:t>"&gt;Text...text&lt;/a&gt;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TextBox 4"/>
          <p:cNvSpPr txBox="1"/>
          <p:nvPr/>
        </p:nvSpPr>
        <p:spPr>
          <a:xfrm>
            <a:off x="2339752" y="4581128"/>
            <a:ext cx="4176464" cy="1815882"/>
          </a:xfrm>
          <a:prstGeom prst="rect">
            <a:avLst/>
          </a:prstGeom>
          <a:solidFill>
            <a:srgbClr val="0070C0">
              <a:alpha val="23000"/>
            </a:srgbClr>
          </a:solidFill>
        </p:spPr>
        <p:txBody>
          <a:bodyPr wrap="square" rtlCol="0">
            <a:spAutoFit/>
          </a:bodyPr>
          <a:lstStyle/>
          <a:p>
            <a:r>
              <a:rPr lang="en-CA" sz="1600" b="1" dirty="0">
                <a:latin typeface="Courier New" panose="02070309020205020404" pitchFamily="49" charset="0"/>
                <a:cs typeface="Courier New" panose="02070309020205020404" pitchFamily="49" charset="0"/>
              </a:rPr>
              <a:t>└───</a:t>
            </a:r>
            <a:r>
              <a:rPr lang="en-CA" sz="1600" b="1" dirty="0" err="1">
                <a:latin typeface="Courier New" panose="02070309020205020404" pitchFamily="49" charset="0"/>
                <a:cs typeface="Courier New" panose="02070309020205020404" pitchFamily="49" charset="0"/>
              </a:rPr>
              <a:t>public_html</a:t>
            </a:r>
            <a:r>
              <a:rPr lang="en-CA" sz="1600" b="1" dirty="0">
                <a:latin typeface="Courier New" panose="02070309020205020404" pitchFamily="49" charset="0"/>
                <a:cs typeface="Courier New" panose="02070309020205020404" pitchFamily="49" charset="0"/>
              </a:rPr>
              <a:t>/</a:t>
            </a:r>
          </a:p>
          <a:p>
            <a:r>
              <a:rPr lang="en-CA" sz="1600" b="1" dirty="0">
                <a:latin typeface="Courier New" panose="02070309020205020404" pitchFamily="49" charset="0"/>
                <a:cs typeface="Courier New" panose="02070309020205020404" pitchFamily="49" charset="0"/>
              </a:rPr>
              <a:t>    ├───info/</a:t>
            </a:r>
          </a:p>
          <a:p>
            <a:r>
              <a:rPr lang="en-CA" sz="1600" b="1" dirty="0">
                <a:latin typeface="Courier New" panose="02070309020205020404" pitchFamily="49" charset="0"/>
                <a:cs typeface="Courier New" panose="02070309020205020404" pitchFamily="49" charset="0"/>
              </a:rPr>
              <a:t>    │   </a:t>
            </a:r>
            <a:r>
              <a:rPr lang="en-CA" sz="1600" b="1" dirty="0" smtClean="0">
                <a:latin typeface="Courier New" panose="02070309020205020404" pitchFamily="49" charset="0"/>
                <a:cs typeface="Courier New" panose="02070309020205020404" pitchFamily="49" charset="0"/>
              </a:rPr>
              <a:t>└───xxxxx.html</a:t>
            </a:r>
            <a:endParaRPr lang="en-CA" sz="1600" b="1" dirty="0">
              <a:latin typeface="Courier New" panose="02070309020205020404" pitchFamily="49" charset="0"/>
              <a:cs typeface="Courier New" panose="02070309020205020404" pitchFamily="49" charset="0"/>
            </a:endParaRPr>
          </a:p>
          <a:p>
            <a:r>
              <a:rPr lang="en-CA" sz="1600" b="1" dirty="0">
                <a:latin typeface="Courier New" panose="02070309020205020404" pitchFamily="49" charset="0"/>
                <a:cs typeface="Courier New" panose="02070309020205020404" pitchFamily="49" charset="0"/>
              </a:rPr>
              <a:t>    ├───int222/</a:t>
            </a:r>
          </a:p>
          <a:p>
            <a:r>
              <a:rPr lang="en-CA" sz="1600" b="1" dirty="0">
                <a:latin typeface="Courier New" panose="02070309020205020404" pitchFamily="49" charset="0"/>
                <a:cs typeface="Courier New" panose="02070309020205020404" pitchFamily="49" charset="0"/>
              </a:rPr>
              <a:t>    │   </a:t>
            </a:r>
            <a:r>
              <a:rPr lang="en-CA" sz="1600" b="1" dirty="0" smtClean="0">
                <a:latin typeface="Courier New" panose="02070309020205020404" pitchFamily="49" charset="0"/>
                <a:cs typeface="Courier New" panose="02070309020205020404" pitchFamily="49" charset="0"/>
              </a:rPr>
              <a:t>├───</a:t>
            </a:r>
            <a:r>
              <a:rPr lang="en-CA" sz="1600" b="1" dirty="0" smtClean="0">
                <a:solidFill>
                  <a:srgbClr val="990033"/>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current.html</a:t>
            </a:r>
            <a:endParaRPr lang="en-CA" sz="1600" b="1" dirty="0">
              <a:solidFill>
                <a:srgbClr val="990033"/>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CA" sz="1600" b="1" dirty="0">
                <a:latin typeface="Courier New" panose="02070309020205020404" pitchFamily="49" charset="0"/>
                <a:cs typeface="Courier New" panose="02070309020205020404" pitchFamily="49" charset="0"/>
              </a:rPr>
              <a:t>    │   └───xxxxx.html</a:t>
            </a:r>
          </a:p>
          <a:p>
            <a:r>
              <a:rPr lang="en-CA" sz="1600" b="1" dirty="0">
                <a:latin typeface="Courier New" panose="02070309020205020404" pitchFamily="49" charset="0"/>
                <a:cs typeface="Courier New" panose="02070309020205020404" pitchFamily="49" charset="0"/>
              </a:rPr>
              <a:t>    └───xxxxx.html</a:t>
            </a:r>
          </a:p>
        </p:txBody>
      </p:sp>
    </p:spTree>
    <p:extLst>
      <p:ext uri="{BB962C8B-B14F-4D97-AF65-F5344CB8AC3E}">
        <p14:creationId xmlns:p14="http://schemas.microsoft.com/office/powerpoint/2010/main" val="103396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Date Object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Enables basic storage and retrieval of dates and times.</a:t>
            </a:r>
          </a:p>
          <a:p>
            <a:pPr>
              <a:buFont typeface="Wingdings" panose="05000000000000000000" pitchFamily="2" charset="2"/>
              <a:buChar char="Ø"/>
            </a:pPr>
            <a:r>
              <a:rPr lang="en-US" dirty="0" smtClean="0"/>
              <a:t>Creates a Date object with current date and time:</a:t>
            </a:r>
          </a:p>
          <a:p>
            <a:pPr lvl="1">
              <a:buNone/>
            </a:pPr>
            <a:r>
              <a:rPr lang="en-US" b="1" dirty="0" smtClean="0"/>
              <a:t>   </a:t>
            </a:r>
            <a:r>
              <a:rPr lang="en-US" dirty="0" smtClean="0">
                <a:effectLst>
                  <a:outerShdw blurRad="38100" dist="38100" dir="2700000" algn="tl">
                    <a:srgbClr val="000000">
                      <a:alpha val="43137"/>
                    </a:srgbClr>
                  </a:outerShdw>
                </a:effectLst>
              </a:rPr>
              <a:t>var </a:t>
            </a:r>
            <a:r>
              <a:rPr lang="en-US" dirty="0" err="1" smtClean="0">
                <a:effectLst>
                  <a:outerShdw blurRad="38100" dist="38100" dir="2700000" algn="tl">
                    <a:srgbClr val="000000">
                      <a:alpha val="43137"/>
                    </a:srgbClr>
                  </a:outerShdw>
                </a:effectLst>
              </a:rPr>
              <a:t>myDate</a:t>
            </a:r>
            <a:r>
              <a:rPr lang="en-US" dirty="0" smtClean="0">
                <a:effectLst>
                  <a:outerShdw blurRad="38100" dist="38100" dir="2700000" algn="tl">
                    <a:srgbClr val="000000">
                      <a:alpha val="43137"/>
                    </a:srgbClr>
                  </a:outerShdw>
                </a:effectLst>
              </a:rPr>
              <a:t> = new Date();</a:t>
            </a:r>
          </a:p>
          <a:p>
            <a:pPr>
              <a:buFont typeface="Wingdings" panose="05000000000000000000" pitchFamily="2" charset="2"/>
              <a:buChar char="Ø"/>
            </a:pPr>
            <a:r>
              <a:rPr lang="en-US" dirty="0" smtClean="0"/>
              <a:t>date string:</a:t>
            </a:r>
          </a:p>
          <a:p>
            <a:pPr lvl="1">
              <a:buNone/>
            </a:pPr>
            <a:r>
              <a:rPr lang="en-US" sz="1800" b="1" dirty="0" smtClean="0"/>
              <a:t>     </a:t>
            </a:r>
            <a:r>
              <a:rPr lang="en-US" dirty="0" smtClean="0"/>
              <a:t>alert(“The date is  “ + </a:t>
            </a:r>
            <a:r>
              <a:rPr lang="en-US" dirty="0" err="1" smtClean="0"/>
              <a:t>myDate</a:t>
            </a:r>
            <a:r>
              <a:rPr lang="en-US" dirty="0" smtClean="0"/>
              <a:t>);</a:t>
            </a:r>
          </a:p>
          <a:p>
            <a:pPr lvl="1">
              <a:buNone/>
            </a:pPr>
            <a:endParaRPr lang="en-US" sz="1800" dirty="0" smtClean="0"/>
          </a:p>
          <a:p>
            <a:pPr lvl="1">
              <a:buNone/>
            </a:pPr>
            <a:r>
              <a:rPr lang="en-US" sz="1900" dirty="0" smtClean="0"/>
              <a:t>Will show the date string:</a:t>
            </a:r>
          </a:p>
          <a:p>
            <a:pPr lvl="1">
              <a:buNone/>
            </a:pPr>
            <a:endParaRPr lang="en-US" sz="1800" b="1" dirty="0" smtClean="0"/>
          </a:p>
          <a:p>
            <a:pPr lvl="1">
              <a:buNone/>
            </a:pPr>
            <a:r>
              <a:rPr lang="en-US" sz="1900" dirty="0" smtClean="0">
                <a:effectLst>
                  <a:outerShdw blurRad="38100" dist="38100" dir="2700000" algn="tl">
                    <a:srgbClr val="000000">
                      <a:alpha val="43137"/>
                    </a:srgbClr>
                  </a:outerShdw>
                </a:effectLst>
              </a:rPr>
              <a:t>The date is  Mon Mar 10 2014 09:02:37 GMT-0400 (Eastern Standard Time)</a:t>
            </a:r>
            <a:r>
              <a:rPr lang="en-US" sz="3000" dirty="0" smtClean="0">
                <a:effectLst>
                  <a:outerShdw blurRad="38100" dist="38100" dir="2700000" algn="tl">
                    <a:srgbClr val="000000">
                      <a:alpha val="43137"/>
                    </a:srgbClr>
                  </a:outerShdw>
                </a:effectLst>
              </a:rPr>
              <a:t> </a:t>
            </a:r>
            <a:endParaRPr lang="en-US" sz="30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094558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Hyperlinks and Anchor</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1447800"/>
            <a:ext cx="8424936" cy="4789512"/>
          </a:xfrm>
        </p:spPr>
        <p:txBody>
          <a:bodyPr>
            <a:normAutofit fontScale="70000" lnSpcReduction="20000"/>
          </a:bodyPr>
          <a:lstStyle/>
          <a:p>
            <a:pPr>
              <a:lnSpc>
                <a:spcPct val="110000"/>
              </a:lnSpc>
              <a:spcBef>
                <a:spcPts val="300"/>
              </a:spcBef>
              <a:buFont typeface="Wingdings" panose="05000000000000000000" pitchFamily="2" charset="2"/>
              <a:buChar char="Ø"/>
            </a:pPr>
            <a:r>
              <a:rPr lang="en-US" dirty="0" smtClean="0"/>
              <a:t>Link to a particular section of an html page </a:t>
            </a:r>
            <a:endParaRPr lang="en-US" sz="1300" dirty="0" smtClean="0"/>
          </a:p>
          <a:p>
            <a:pPr lvl="1">
              <a:lnSpc>
                <a:spcPct val="110000"/>
              </a:lnSpc>
              <a:spcBef>
                <a:spcPts val="300"/>
              </a:spcBef>
            </a:pPr>
            <a:r>
              <a:rPr lang="en-US" dirty="0" smtClean="0"/>
              <a:t>To link to a specific section (Timetable) of a page named int222.html), you need to create a </a:t>
            </a:r>
            <a:r>
              <a:rPr lang="en-US" dirty="0" smtClean="0">
                <a:solidFill>
                  <a:srgbClr val="660033"/>
                </a:solidFill>
                <a:effectLst>
                  <a:outerShdw blurRad="38100" dist="38100" dir="2700000" algn="tl">
                    <a:srgbClr val="000000">
                      <a:alpha val="43137"/>
                    </a:srgbClr>
                  </a:outerShdw>
                </a:effectLst>
              </a:rPr>
              <a:t>bookmark (named anchor)</a:t>
            </a:r>
            <a:r>
              <a:rPr lang="en-US" dirty="0" smtClean="0"/>
              <a:t> inside the page/document.</a:t>
            </a:r>
          </a:p>
          <a:p>
            <a:pPr lvl="2">
              <a:lnSpc>
                <a:spcPct val="110000"/>
              </a:lnSpc>
              <a:spcBef>
                <a:spcPts val="300"/>
              </a:spcBef>
            </a:pPr>
            <a:r>
              <a:rPr lang="en-US" dirty="0" smtClean="0"/>
              <a:t>e.g. </a:t>
            </a:r>
            <a:br>
              <a:rPr lang="en-US" dirty="0" smtClean="0"/>
            </a:br>
            <a:r>
              <a:rPr lang="en-US" sz="2900" dirty="0" smtClean="0">
                <a:solidFill>
                  <a:srgbClr val="990033"/>
                </a:solidFill>
                <a:effectLst>
                  <a:outerShdw blurRad="38100" dist="38100" dir="2700000" algn="tl">
                    <a:srgbClr val="000000">
                      <a:alpha val="43137"/>
                    </a:srgbClr>
                  </a:outerShdw>
                </a:effectLst>
              </a:rPr>
              <a:t>&lt;a </a:t>
            </a:r>
            <a:r>
              <a:rPr lang="en-US" sz="2900" b="1" dirty="0" smtClean="0">
                <a:solidFill>
                  <a:srgbClr val="0000CC"/>
                </a:solidFill>
                <a:effectLst>
                  <a:outerShdw blurRad="38100" dist="38100" dir="2700000" algn="tl">
                    <a:srgbClr val="000000">
                      <a:alpha val="43137"/>
                    </a:srgbClr>
                  </a:outerShdw>
                </a:effectLst>
              </a:rPr>
              <a:t>id</a:t>
            </a:r>
            <a:r>
              <a:rPr lang="en-US" sz="2900" dirty="0">
                <a:solidFill>
                  <a:srgbClr val="990033"/>
                </a:solidFill>
                <a:effectLst>
                  <a:outerShdw blurRad="38100" dist="38100" dir="2700000" algn="tl">
                    <a:srgbClr val="000000">
                      <a:alpha val="43137"/>
                    </a:srgbClr>
                  </a:outerShdw>
                </a:effectLst>
              </a:rPr>
              <a:t>="</a:t>
            </a:r>
            <a:r>
              <a:rPr lang="en-US" sz="2900" dirty="0" smtClean="0">
                <a:solidFill>
                  <a:srgbClr val="0000CC"/>
                </a:solidFill>
                <a:effectLst>
                  <a:outerShdw blurRad="38100" dist="38100" dir="2700000" algn="tl">
                    <a:srgbClr val="000000">
                      <a:alpha val="43137"/>
                    </a:srgbClr>
                  </a:outerShdw>
                </a:effectLst>
              </a:rPr>
              <a:t>timetable</a:t>
            </a:r>
            <a:r>
              <a:rPr lang="en-US" sz="2900" dirty="0" smtClean="0">
                <a:solidFill>
                  <a:srgbClr val="990033"/>
                </a:solidFill>
                <a:effectLst>
                  <a:outerShdw blurRad="38100" dist="38100" dir="2700000" algn="tl">
                    <a:srgbClr val="000000">
                      <a:alpha val="43137"/>
                    </a:srgbClr>
                  </a:outerShdw>
                </a:effectLst>
              </a:rPr>
              <a:t>"&gt;&lt;/a&gt;</a:t>
            </a:r>
          </a:p>
          <a:p>
            <a:pPr marL="914400" lvl="2" indent="0">
              <a:lnSpc>
                <a:spcPct val="110000"/>
              </a:lnSpc>
              <a:spcBef>
                <a:spcPts val="300"/>
              </a:spcBef>
              <a:buNone/>
            </a:pPr>
            <a:r>
              <a:rPr lang="en-US" sz="2800" dirty="0"/>
              <a:t>Note: </a:t>
            </a:r>
            <a:r>
              <a:rPr lang="en-US" dirty="0" smtClean="0"/>
              <a:t>&lt;</a:t>
            </a:r>
            <a:r>
              <a:rPr lang="en-US" dirty="0"/>
              <a:t>a name</a:t>
            </a:r>
            <a:r>
              <a:rPr lang="en-US" dirty="0" smtClean="0"/>
              <a:t>="</a:t>
            </a:r>
            <a:r>
              <a:rPr lang="en-US" dirty="0" smtClean="0">
                <a:effectLst>
                  <a:outerShdw blurRad="38100" dist="38100" dir="2700000" algn="tl">
                    <a:srgbClr val="000000">
                      <a:alpha val="43137"/>
                    </a:srgbClr>
                  </a:outerShdw>
                </a:effectLst>
              </a:rPr>
              <a:t>timetable</a:t>
            </a:r>
            <a:r>
              <a:rPr lang="en-US" dirty="0" smtClean="0"/>
              <a:t>"&gt;&lt;/</a:t>
            </a:r>
            <a:r>
              <a:rPr lang="en-US" dirty="0"/>
              <a:t>a&gt; will also works, but not </a:t>
            </a:r>
            <a:r>
              <a:rPr lang="en-US" dirty="0" smtClean="0"/>
              <a:t>suggested</a:t>
            </a:r>
            <a:br>
              <a:rPr lang="en-US" dirty="0" smtClean="0"/>
            </a:br>
            <a:endParaRPr lang="en-US" sz="1300" dirty="0" smtClean="0"/>
          </a:p>
          <a:p>
            <a:pPr lvl="1">
              <a:lnSpc>
                <a:spcPct val="110000"/>
              </a:lnSpc>
              <a:spcBef>
                <a:spcPts val="300"/>
              </a:spcBef>
            </a:pPr>
            <a:r>
              <a:rPr lang="en-US" dirty="0" smtClean="0"/>
              <a:t>Then use hyperlinks to link to section/bookmark:</a:t>
            </a:r>
          </a:p>
          <a:p>
            <a:pPr lvl="2">
              <a:lnSpc>
                <a:spcPct val="110000"/>
              </a:lnSpc>
              <a:spcBef>
                <a:spcPts val="300"/>
              </a:spcBef>
              <a:buFont typeface="Courier New" panose="02070309020205020404" pitchFamily="49" charset="0"/>
              <a:buChar char="o"/>
            </a:pPr>
            <a:r>
              <a:rPr lang="en-US" sz="2600" dirty="0" smtClean="0"/>
              <a:t>The hyperlink is in the same page</a:t>
            </a:r>
          </a:p>
          <a:p>
            <a:pPr marL="1371600" lvl="3" indent="0">
              <a:lnSpc>
                <a:spcPct val="110000"/>
              </a:lnSpc>
              <a:spcBef>
                <a:spcPts val="300"/>
              </a:spcBef>
              <a:buNone/>
            </a:pPr>
            <a:r>
              <a:rPr lang="en-US" sz="2300" dirty="0" smtClean="0"/>
              <a:t>&lt;</a:t>
            </a:r>
            <a:r>
              <a:rPr lang="en-US" sz="2300" dirty="0"/>
              <a:t>a </a:t>
            </a:r>
            <a:r>
              <a:rPr lang="en-US" sz="2300" dirty="0" err="1"/>
              <a:t>href</a:t>
            </a:r>
            <a:r>
              <a:rPr lang="en-US" sz="2300" dirty="0" smtClean="0"/>
              <a:t>=</a:t>
            </a:r>
            <a:r>
              <a:rPr lang="en-US" sz="2300" dirty="0"/>
              <a:t>"</a:t>
            </a:r>
            <a:r>
              <a:rPr lang="en-US" sz="2300" dirty="0" smtClean="0">
                <a:solidFill>
                  <a:srgbClr val="660033"/>
                </a:solidFill>
                <a:effectLst>
                  <a:outerShdw blurRad="38100" dist="38100" dir="2700000" algn="tl">
                    <a:srgbClr val="000000">
                      <a:alpha val="43137"/>
                    </a:srgbClr>
                  </a:outerShdw>
                </a:effectLst>
              </a:rPr>
              <a:t>#timetable</a:t>
            </a:r>
            <a:r>
              <a:rPr lang="en-US" sz="2300" dirty="0" smtClean="0"/>
              <a:t>"&gt;Go to Timetable&lt;/</a:t>
            </a:r>
            <a:r>
              <a:rPr lang="en-US" sz="2300" dirty="0"/>
              <a:t>a&gt;</a:t>
            </a:r>
          </a:p>
          <a:p>
            <a:pPr lvl="2">
              <a:lnSpc>
                <a:spcPct val="110000"/>
              </a:lnSpc>
              <a:spcBef>
                <a:spcPts val="300"/>
              </a:spcBef>
              <a:buFont typeface="Courier New" panose="02070309020205020404" pitchFamily="49" charset="0"/>
              <a:buChar char="o"/>
            </a:pPr>
            <a:endParaRPr lang="en-US" sz="1300" dirty="0" smtClean="0"/>
          </a:p>
          <a:p>
            <a:pPr lvl="2">
              <a:lnSpc>
                <a:spcPct val="110000"/>
              </a:lnSpc>
              <a:spcBef>
                <a:spcPts val="300"/>
              </a:spcBef>
              <a:buFont typeface="Courier New" panose="02070309020205020404" pitchFamily="49" charset="0"/>
              <a:buChar char="o"/>
            </a:pPr>
            <a:r>
              <a:rPr lang="en-US" sz="2600" dirty="0"/>
              <a:t>The </a:t>
            </a:r>
            <a:r>
              <a:rPr lang="en-US" sz="2600" dirty="0" smtClean="0"/>
              <a:t>hyperlink is in other pages of the same site</a:t>
            </a:r>
            <a:endParaRPr lang="en-US" sz="2600" dirty="0"/>
          </a:p>
          <a:p>
            <a:pPr marL="1371600" lvl="3" indent="0">
              <a:lnSpc>
                <a:spcPct val="110000"/>
              </a:lnSpc>
              <a:spcBef>
                <a:spcPts val="300"/>
              </a:spcBef>
              <a:buNone/>
            </a:pPr>
            <a:r>
              <a:rPr lang="en-US" sz="2300" dirty="0"/>
              <a:t>&lt;a </a:t>
            </a:r>
            <a:r>
              <a:rPr lang="en-US" sz="2300" dirty="0" err="1"/>
              <a:t>href</a:t>
            </a:r>
            <a:r>
              <a:rPr lang="en-US" sz="2300" dirty="0" smtClean="0"/>
              <a:t>="int222.html</a:t>
            </a:r>
            <a:r>
              <a:rPr lang="en-US" sz="2300" dirty="0" smtClean="0">
                <a:solidFill>
                  <a:srgbClr val="660033"/>
                </a:solidFill>
                <a:effectLst>
                  <a:outerShdw blurRad="38100" dist="38100" dir="2700000" algn="tl">
                    <a:srgbClr val="000000">
                      <a:alpha val="43137"/>
                    </a:srgbClr>
                  </a:outerShdw>
                </a:effectLst>
              </a:rPr>
              <a:t>#timetable</a:t>
            </a:r>
            <a:r>
              <a:rPr lang="en-US" sz="2300" dirty="0" smtClean="0"/>
              <a:t>"&gt;My Timetable&lt;/</a:t>
            </a:r>
            <a:r>
              <a:rPr lang="en-US" sz="2300" dirty="0"/>
              <a:t>a</a:t>
            </a:r>
            <a:r>
              <a:rPr lang="en-US" sz="2300" dirty="0" smtClean="0"/>
              <a:t>&gt;</a:t>
            </a:r>
          </a:p>
          <a:p>
            <a:pPr marL="1371600" lvl="3" indent="0">
              <a:lnSpc>
                <a:spcPct val="110000"/>
              </a:lnSpc>
              <a:spcBef>
                <a:spcPts val="300"/>
              </a:spcBef>
              <a:buNone/>
            </a:pPr>
            <a:endParaRPr lang="en-US" sz="1300" dirty="0" smtClean="0"/>
          </a:p>
          <a:p>
            <a:pPr lvl="2">
              <a:lnSpc>
                <a:spcPct val="110000"/>
              </a:lnSpc>
              <a:spcBef>
                <a:spcPts val="300"/>
              </a:spcBef>
              <a:buFont typeface="Courier New" panose="02070309020205020404" pitchFamily="49" charset="0"/>
              <a:buChar char="o"/>
            </a:pPr>
            <a:r>
              <a:rPr lang="en-US" sz="2600" dirty="0"/>
              <a:t>The </a:t>
            </a:r>
            <a:r>
              <a:rPr lang="en-US" sz="2600" dirty="0" smtClean="0"/>
              <a:t>hyperlink is from other site (External link)</a:t>
            </a:r>
            <a:endParaRPr lang="en-US" sz="2700" dirty="0"/>
          </a:p>
          <a:p>
            <a:pPr marL="914400" lvl="2" indent="0">
              <a:lnSpc>
                <a:spcPct val="110000"/>
              </a:lnSpc>
              <a:spcBef>
                <a:spcPts val="300"/>
              </a:spcBef>
              <a:buNone/>
            </a:pPr>
            <a:r>
              <a:rPr lang="en-US" sz="2300" dirty="0"/>
              <a:t>&lt;a </a:t>
            </a:r>
            <a:r>
              <a:rPr lang="en-US" sz="2300" dirty="0" err="1"/>
              <a:t>href</a:t>
            </a:r>
            <a:r>
              <a:rPr lang="en-US" sz="2300" dirty="0"/>
              <a:t>="</a:t>
            </a:r>
            <a:r>
              <a:rPr lang="en-US" sz="2300" dirty="0">
                <a:hlinkClick r:id="rId2"/>
              </a:rPr>
              <a:t>https://scs.senecac.on.ca/~</a:t>
            </a:r>
            <a:r>
              <a:rPr lang="en-US" sz="2300" dirty="0" err="1" smtClean="0">
                <a:hlinkClick r:id="rId2"/>
              </a:rPr>
              <a:t>wei.song</a:t>
            </a:r>
            <a:r>
              <a:rPr lang="en-US" sz="2300" dirty="0" smtClean="0">
                <a:hlinkClick r:id="rId2"/>
              </a:rPr>
              <a:t>/</a:t>
            </a:r>
            <a:r>
              <a:rPr lang="en-US" sz="2300" dirty="0" err="1" smtClean="0">
                <a:hlinkClick r:id="rId2"/>
              </a:rPr>
              <a:t>index.html#timetable</a:t>
            </a:r>
            <a:r>
              <a:rPr lang="en-US" sz="2300" dirty="0" smtClean="0"/>
              <a:t>"&gt; My </a:t>
            </a:r>
            <a:r>
              <a:rPr lang="en-US" sz="2300" dirty="0"/>
              <a:t>Timetable&lt;/a&gt;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92035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More Hyperlinks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556792"/>
            <a:ext cx="8540750" cy="4498975"/>
          </a:xfrm>
        </p:spPr>
        <p:txBody>
          <a:bodyPr>
            <a:normAutofit/>
          </a:bodyPr>
          <a:lstStyle/>
          <a:p>
            <a:pPr>
              <a:buFont typeface="Wingdings" panose="05000000000000000000" pitchFamily="2" charset="2"/>
              <a:buChar char="Ø"/>
            </a:pPr>
            <a:r>
              <a:rPr lang="en-US" sz="3000" dirty="0" smtClean="0"/>
              <a:t>E-mail link </a:t>
            </a:r>
          </a:p>
          <a:p>
            <a:pPr lvl="1">
              <a:buNone/>
            </a:pPr>
            <a:r>
              <a:rPr lang="en-US" sz="2200" dirty="0" smtClean="0"/>
              <a:t>&lt;a </a:t>
            </a:r>
            <a:r>
              <a:rPr lang="en-US" sz="2200" dirty="0" err="1" smtClean="0"/>
              <a:t>href</a:t>
            </a:r>
            <a:r>
              <a:rPr lang="en-US" sz="2200" dirty="0" smtClean="0"/>
              <a:t>="</a:t>
            </a:r>
            <a:r>
              <a:rPr lang="en-US" sz="2200" b="1" dirty="0" smtClean="0">
                <a:solidFill>
                  <a:srgbClr val="9900CC"/>
                </a:solidFill>
              </a:rPr>
              <a:t>mailto:</a:t>
            </a:r>
            <a:r>
              <a:rPr lang="en-US" sz="2200" dirty="0" smtClean="0"/>
              <a:t>wsong@myseneca.on.ca"&gt;Email me&lt;/a&gt;</a:t>
            </a:r>
          </a:p>
          <a:p>
            <a:pPr lvl="1">
              <a:buNone/>
            </a:pPr>
            <a:endParaRPr lang="en-US" sz="1000" dirty="0" smtClean="0"/>
          </a:p>
          <a:p>
            <a:pPr>
              <a:buFont typeface="Wingdings" panose="05000000000000000000" pitchFamily="2" charset="2"/>
              <a:buChar char="Ø"/>
            </a:pPr>
            <a:r>
              <a:rPr lang="en-US" sz="3000" dirty="0" smtClean="0"/>
              <a:t>Image link </a:t>
            </a:r>
          </a:p>
          <a:p>
            <a:pPr lvl="1">
              <a:buNone/>
            </a:pPr>
            <a:r>
              <a:rPr lang="en-US" sz="2600" dirty="0" smtClean="0"/>
              <a:t>&lt;a </a:t>
            </a:r>
            <a:r>
              <a:rPr lang="en-US" sz="2600" dirty="0" err="1" smtClean="0"/>
              <a:t>href</a:t>
            </a:r>
            <a:r>
              <a:rPr lang="en-US" sz="2600" dirty="0" smtClean="0"/>
              <a:t>="xxxxx.html"&gt;</a:t>
            </a:r>
          </a:p>
          <a:p>
            <a:pPr lvl="1">
              <a:buNone/>
            </a:pPr>
            <a:r>
              <a:rPr lang="en-US" sz="2600" dirty="0">
                <a:solidFill>
                  <a:srgbClr val="0000CC"/>
                </a:solidFill>
              </a:rPr>
              <a:t> </a:t>
            </a:r>
            <a:r>
              <a:rPr lang="en-US" sz="2600" dirty="0" smtClean="0">
                <a:solidFill>
                  <a:srgbClr val="0000CC"/>
                </a:solidFill>
              </a:rPr>
              <a:t>  &lt;</a:t>
            </a:r>
            <a:r>
              <a:rPr lang="en-US" sz="2600" dirty="0" err="1" smtClean="0">
                <a:solidFill>
                  <a:srgbClr val="0000CC"/>
                </a:solidFill>
              </a:rPr>
              <a:t>img</a:t>
            </a:r>
            <a:r>
              <a:rPr lang="en-US" sz="2600" dirty="0" smtClean="0">
                <a:solidFill>
                  <a:srgbClr val="0000CC"/>
                </a:solidFill>
              </a:rPr>
              <a:t> </a:t>
            </a:r>
            <a:r>
              <a:rPr lang="en-US" sz="2600" dirty="0" err="1" smtClean="0">
                <a:solidFill>
                  <a:srgbClr val="0000CC"/>
                </a:solidFill>
              </a:rPr>
              <a:t>src</a:t>
            </a:r>
            <a:r>
              <a:rPr lang="en-US" sz="2600" dirty="0" smtClean="0">
                <a:solidFill>
                  <a:srgbClr val="0000CC"/>
                </a:solidFill>
              </a:rPr>
              <a:t>="action.gif" alt=“alternative text" /&gt;</a:t>
            </a:r>
            <a:r>
              <a:rPr lang="en-US" sz="2600" dirty="0" smtClean="0"/>
              <a:t> </a:t>
            </a:r>
          </a:p>
          <a:p>
            <a:pPr lvl="1">
              <a:buNone/>
            </a:pPr>
            <a:r>
              <a:rPr lang="en-US" sz="2600" dirty="0" smtClean="0"/>
              <a:t>&lt;/a&gt;</a:t>
            </a:r>
          </a:p>
          <a:p>
            <a:pPr lvl="1">
              <a:buNone/>
            </a:pPr>
            <a:endParaRPr lang="en-US" sz="1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67810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&lt;a</a:t>
            </a:r>
            <a:r>
              <a:rPr lang="en-CA" sz="4000" dirty="0" smtClean="0">
                <a:effectLst>
                  <a:outerShdw blurRad="38100" dist="38100" dir="2700000" algn="tl">
                    <a:srgbClr val="000000">
                      <a:alpha val="43137"/>
                    </a:srgbClr>
                  </a:outerShdw>
                </a:effectLst>
              </a:rPr>
              <a:t>&gt; Tag (Anchor</a:t>
            </a:r>
            <a:r>
              <a:rPr lang="en-CA" sz="4000" dirty="0">
                <a:effectLst>
                  <a:outerShdw blurRad="38100" dist="38100" dir="2700000" algn="tl">
                    <a:srgbClr val="000000">
                      <a:alpha val="43137"/>
                    </a:srgbClr>
                  </a:outerShdw>
                </a:effectLst>
              </a:rPr>
              <a:t>) </a:t>
            </a:r>
            <a:r>
              <a:rPr lang="en-CA" sz="4000" dirty="0" smtClean="0">
                <a:effectLst>
                  <a:outerShdw blurRad="38100" dist="38100" dir="2700000" algn="tl">
                    <a:srgbClr val="000000">
                      <a:alpha val="43137"/>
                    </a:srgbClr>
                  </a:outerShdw>
                </a:effectLst>
              </a:rPr>
              <a:t>Attributes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556792"/>
            <a:ext cx="8540750" cy="4498975"/>
          </a:xfrm>
        </p:spPr>
        <p:txBody>
          <a:bodyPr>
            <a:normAutofit/>
          </a:bodyPr>
          <a:lstStyle/>
          <a:p>
            <a:pPr>
              <a:buFont typeface="Wingdings" panose="05000000000000000000" pitchFamily="2" charset="2"/>
              <a:buChar char="Ø"/>
            </a:pPr>
            <a:r>
              <a:rPr lang="en-US" sz="3000" dirty="0"/>
              <a:t>t</a:t>
            </a:r>
            <a:r>
              <a:rPr lang="en-US" sz="3000" dirty="0" smtClean="0"/>
              <a:t>arget - </a:t>
            </a:r>
            <a:r>
              <a:rPr lang="en-CA" sz="2400" dirty="0" smtClean="0"/>
              <a:t>Specifies </a:t>
            </a:r>
            <a:r>
              <a:rPr lang="en-CA" sz="2400" dirty="0"/>
              <a:t>where to open the linked </a:t>
            </a:r>
            <a:r>
              <a:rPr lang="en-CA" sz="2400" dirty="0" smtClean="0"/>
              <a:t>document.</a:t>
            </a:r>
            <a:endParaRPr lang="en-US" sz="2400" dirty="0" smtClean="0"/>
          </a:p>
          <a:p>
            <a:pPr lvl="1">
              <a:buNone/>
            </a:pPr>
            <a:r>
              <a:rPr lang="en-US" sz="2600" dirty="0" smtClean="0"/>
              <a:t>&lt;a </a:t>
            </a:r>
            <a:r>
              <a:rPr lang="en-US" sz="2600" dirty="0" err="1" smtClean="0"/>
              <a:t>href</a:t>
            </a:r>
            <a:r>
              <a:rPr lang="en-US" sz="2600" dirty="0" smtClean="0"/>
              <a:t>="xxxxx.html" </a:t>
            </a:r>
            <a:r>
              <a:rPr lang="en-US" sz="2600" dirty="0" smtClean="0">
                <a:effectLst/>
              </a:rPr>
              <a:t>target</a:t>
            </a:r>
            <a:r>
              <a:rPr lang="en-US" sz="2600" dirty="0" smtClean="0"/>
              <a:t>="</a:t>
            </a:r>
            <a:r>
              <a:rPr lang="en-US" sz="2600" dirty="0" err="1" smtClean="0"/>
              <a:t>window_name</a:t>
            </a:r>
            <a:r>
              <a:rPr lang="en-US" sz="2600" dirty="0" smtClean="0"/>
              <a:t>"&gt; Text...text&lt;/a&gt;</a:t>
            </a:r>
          </a:p>
          <a:p>
            <a:pPr>
              <a:buFont typeface="Wingdings" panose="05000000000000000000" pitchFamily="2" charset="2"/>
              <a:buChar char="Ø"/>
            </a:pPr>
            <a:r>
              <a:rPr lang="en-US" sz="3000" dirty="0"/>
              <a:t>d</a:t>
            </a:r>
            <a:r>
              <a:rPr lang="en-US" sz="3000" dirty="0" smtClean="0"/>
              <a:t>ownload – </a:t>
            </a:r>
            <a:r>
              <a:rPr lang="en-CA" sz="2400" dirty="0" smtClean="0"/>
              <a:t>Specifies </a:t>
            </a:r>
            <a:r>
              <a:rPr lang="en-CA" sz="2400" dirty="0"/>
              <a:t>that the target will be downloaded when a user clicks on the </a:t>
            </a:r>
            <a:r>
              <a:rPr lang="en-CA" sz="2400" dirty="0" smtClean="0"/>
              <a:t>hyperlink.</a:t>
            </a:r>
            <a:endParaRPr lang="en-US" sz="2400" dirty="0" smtClean="0"/>
          </a:p>
          <a:p>
            <a:pPr>
              <a:buFont typeface="Wingdings" panose="05000000000000000000" pitchFamily="2" charset="2"/>
              <a:buChar char="Ø"/>
            </a:pPr>
            <a:r>
              <a:rPr lang="en-US" sz="3000" dirty="0" smtClean="0"/>
              <a:t>Name - </a:t>
            </a:r>
            <a:r>
              <a:rPr lang="en-CA" sz="2400" dirty="0" smtClean="0"/>
              <a:t>Not </a:t>
            </a:r>
            <a:r>
              <a:rPr lang="en-CA" sz="2400" dirty="0"/>
              <a:t>supported in HTML5. Use the global id attribute instead</a:t>
            </a:r>
            <a:r>
              <a:rPr lang="en-CA" sz="2400" dirty="0" smtClean="0"/>
              <a:t>.</a:t>
            </a:r>
          </a:p>
          <a:p>
            <a:pPr>
              <a:buFont typeface="Wingdings" panose="05000000000000000000" pitchFamily="2" charset="2"/>
              <a:buChar char="Ø"/>
            </a:pPr>
            <a:endParaRPr lang="en-US" sz="3000" dirty="0" smtClean="0"/>
          </a:p>
          <a:p>
            <a:pPr>
              <a:buFont typeface="Wingdings" panose="05000000000000000000" pitchFamily="2" charset="2"/>
              <a:buChar char="q"/>
            </a:pPr>
            <a:r>
              <a:rPr lang="en-US" sz="3000" dirty="0">
                <a:hlinkClick r:id="rId2"/>
              </a:rPr>
              <a:t>tags-hyperlinks.html</a:t>
            </a:r>
            <a:endParaRPr lang="en-US" sz="3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946209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effectLst>
                  <a:outerShdw blurRad="38100" dist="38100" dir="2700000" algn="tl">
                    <a:srgbClr val="000000">
                      <a:alpha val="43137"/>
                    </a:srgbClr>
                  </a:outerShdw>
                </a:effectLst>
              </a:rPr>
              <a:t>Resourceful Links</a:t>
            </a:r>
            <a:endParaRPr lang="en-US" sz="4000" dirty="0"/>
          </a:p>
        </p:txBody>
      </p:sp>
      <p:sp>
        <p:nvSpPr>
          <p:cNvPr id="3" name="Content Placeholder 2"/>
          <p:cNvSpPr>
            <a:spLocks noGrp="1"/>
          </p:cNvSpPr>
          <p:nvPr>
            <p:ph idx="1"/>
          </p:nvPr>
        </p:nvSpPr>
        <p:spPr>
          <a:xfrm>
            <a:off x="301625" y="1600201"/>
            <a:ext cx="8540750" cy="3989040"/>
          </a:xfrm>
        </p:spPr>
        <p:txBody>
          <a:bodyPr>
            <a:normAutofit fontScale="92500" lnSpcReduction="10000"/>
          </a:bodyPr>
          <a:lstStyle/>
          <a:p>
            <a:pPr>
              <a:buFont typeface="Wingdings" panose="05000000000000000000" pitchFamily="2" charset="2"/>
              <a:buChar char="Ø"/>
            </a:pPr>
            <a:r>
              <a:rPr lang="en-US" sz="3000" dirty="0" smtClean="0">
                <a:effectLst/>
              </a:rPr>
              <a:t>Introduction to HTML (MDN)</a:t>
            </a:r>
          </a:p>
          <a:p>
            <a:pPr lvl="1">
              <a:buNone/>
            </a:pPr>
            <a:r>
              <a:rPr lang="en-US" sz="1700" dirty="0">
                <a:effectLst/>
                <a:hlinkClick r:id="rId2"/>
              </a:rPr>
              <a:t>https://developer.mozilla.org/en-US/docs/Web/Guide/HTML/Introduction</a:t>
            </a:r>
            <a:endParaRPr lang="en-US" sz="1700" dirty="0">
              <a:effectLst/>
            </a:endParaRPr>
          </a:p>
          <a:p>
            <a:pPr>
              <a:buFont typeface="Wingdings" panose="05000000000000000000" pitchFamily="2" charset="2"/>
              <a:buChar char="Ø"/>
            </a:pPr>
            <a:r>
              <a:rPr lang="en-US" sz="3000" dirty="0" smtClean="0">
                <a:effectLst/>
              </a:rPr>
              <a:t>HTML5</a:t>
            </a:r>
          </a:p>
          <a:p>
            <a:pPr marL="400050" lvl="1" indent="0">
              <a:buNone/>
            </a:pPr>
            <a:r>
              <a:rPr lang="en-US" sz="1700" dirty="0">
                <a:effectLst/>
                <a:hlinkClick r:id="rId3"/>
              </a:rPr>
              <a:t>https://developer.mozilla.org/en-US/docs/Web/Guide/HTML/HTML5</a:t>
            </a:r>
            <a:endParaRPr lang="en-US" sz="1700" dirty="0">
              <a:effectLst/>
            </a:endParaRPr>
          </a:p>
          <a:p>
            <a:pPr>
              <a:buFont typeface="Wingdings" panose="05000000000000000000" pitchFamily="2" charset="2"/>
              <a:buChar char="Ø"/>
            </a:pPr>
            <a:r>
              <a:rPr lang="en-US" sz="3000" dirty="0" smtClean="0">
                <a:effectLst/>
              </a:rPr>
              <a:t>HTML element reference (MDN)</a:t>
            </a:r>
          </a:p>
          <a:p>
            <a:pPr lvl="1">
              <a:buNone/>
            </a:pPr>
            <a:r>
              <a:rPr lang="en-US" sz="1700" dirty="0">
                <a:effectLst/>
                <a:hlinkClick r:id="rId4"/>
              </a:rPr>
              <a:t>https://developer.mozilla.org/en-US/docs/Web/HTML/Element</a:t>
            </a:r>
            <a:endParaRPr lang="en-US" sz="1700" dirty="0">
              <a:effectLst/>
            </a:endParaRPr>
          </a:p>
          <a:p>
            <a:pPr>
              <a:buFont typeface="Wingdings" panose="05000000000000000000" pitchFamily="2" charset="2"/>
              <a:buChar char="Ø"/>
            </a:pPr>
            <a:r>
              <a:rPr lang="en-US" sz="3000" dirty="0" smtClean="0">
                <a:effectLst/>
              </a:rPr>
              <a:t>HTML attribute reference</a:t>
            </a:r>
          </a:p>
          <a:p>
            <a:pPr lvl="1">
              <a:buNone/>
            </a:pPr>
            <a:r>
              <a:rPr lang="en-US" sz="1700" dirty="0">
                <a:effectLst/>
                <a:hlinkClick r:id="rId5"/>
              </a:rPr>
              <a:t>https://developer.mozilla.org/en-US/docs/Web/HTML/Attributes</a:t>
            </a:r>
            <a:endParaRPr lang="en-US" sz="1700" dirty="0">
              <a:effectLst/>
            </a:endParaRPr>
          </a:p>
          <a:p>
            <a:pPr>
              <a:buFont typeface="Wingdings" panose="05000000000000000000" pitchFamily="2" charset="2"/>
              <a:buChar char="Ø"/>
            </a:pPr>
            <a:r>
              <a:rPr lang="en-US" sz="3000" dirty="0" smtClean="0">
                <a:effectLst/>
              </a:rPr>
              <a:t>Basic Structure of an HTML5 Document</a:t>
            </a:r>
          </a:p>
          <a:p>
            <a:pPr lvl="1">
              <a:buNone/>
            </a:pPr>
            <a:r>
              <a:rPr lang="en-US" sz="1700" dirty="0" smtClean="0">
                <a:effectLst/>
                <a:hlinkClick r:id="rId6"/>
              </a:rPr>
              <a:t>http://www.coreservlets.com/html5-tutorial/basic-html5-document.html#</a:t>
            </a:r>
            <a:endParaRPr lang="en-US" sz="1700" dirty="0" smtClean="0">
              <a:effectLst/>
            </a:endParaRP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2261642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smtClean="0">
                <a:effectLst>
                  <a:outerShdw blurRad="38100" dist="38100" dir="2700000" algn="tl">
                    <a:srgbClr val="000000">
                      <a:alpha val="43137"/>
                    </a:srgbClr>
                  </a:outerShdw>
                </a:effectLst>
              </a:rPr>
              <a:t>Thank You!</a:t>
            </a:r>
            <a:endParaRPr lang="en-CA" sz="4800" dirty="0" smtClean="0"/>
          </a:p>
        </p:txBody>
      </p:sp>
      <p:sp>
        <p:nvSpPr>
          <p:cNvPr id="3" name="Subtitle 2"/>
          <p:cNvSpPr>
            <a:spLocks noGrp="1"/>
          </p:cNvSpPr>
          <p:nvPr>
            <p:ph type="subTitle" sz="quarter" idx="1"/>
          </p:nvPr>
        </p:nvSpPr>
        <p:spPr/>
        <p:txBody>
          <a:bodyPr/>
          <a:lstStyle/>
          <a:p>
            <a:pPr eaLnBrk="1" hangingPunct="1">
              <a:defRPr/>
            </a:pPr>
            <a:r>
              <a:rPr lang="en-CA" dirty="0" smtClean="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44</a:t>
            </a:fld>
            <a:endParaRPr lang="en-CA"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get… Methods of Date Object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47800"/>
            <a:ext cx="8229600" cy="4678363"/>
          </a:xfrm>
        </p:spPr>
        <p:txBody>
          <a:bodyPr>
            <a:normAutofit fontScale="85000" lnSpcReduction="20000"/>
          </a:bodyPr>
          <a:lstStyle/>
          <a:p>
            <a:pPr>
              <a:buFont typeface="Wingdings" panose="05000000000000000000" pitchFamily="2" charset="2"/>
              <a:buChar char="Ø"/>
            </a:pPr>
            <a:r>
              <a:rPr lang="en-US" dirty="0" smtClean="0"/>
              <a:t>getMonth()  method   </a:t>
            </a:r>
          </a:p>
          <a:p>
            <a:pPr lvl="1"/>
            <a:r>
              <a:rPr lang="en-US" dirty="0" smtClean="0"/>
              <a:t>Returns number of </a:t>
            </a:r>
            <a:r>
              <a:rPr lang="en-US" b="1" dirty="0" smtClean="0">
                <a:solidFill>
                  <a:srgbClr val="9900CC"/>
                </a:solidFill>
              </a:rPr>
              <a:t>0</a:t>
            </a:r>
            <a:r>
              <a:rPr lang="en-US" dirty="0" smtClean="0"/>
              <a:t> through </a:t>
            </a:r>
            <a:r>
              <a:rPr lang="en-US" b="1" dirty="0" smtClean="0">
                <a:solidFill>
                  <a:srgbClr val="0000CC"/>
                </a:solidFill>
              </a:rPr>
              <a:t>11</a:t>
            </a:r>
            <a:r>
              <a:rPr lang="en-US" dirty="0" smtClean="0"/>
              <a:t> </a:t>
            </a:r>
          </a:p>
          <a:p>
            <a:pPr lvl="2"/>
            <a:r>
              <a:rPr lang="en-US" dirty="0" smtClean="0"/>
              <a:t>Represent month of </a:t>
            </a:r>
            <a:r>
              <a:rPr lang="en-US" b="1" dirty="0" smtClean="0">
                <a:solidFill>
                  <a:srgbClr val="9900CC"/>
                </a:solidFill>
              </a:rPr>
              <a:t>January</a:t>
            </a:r>
            <a:r>
              <a:rPr lang="en-US" dirty="0" smtClean="0"/>
              <a:t> through </a:t>
            </a:r>
            <a:r>
              <a:rPr lang="en-US" b="1" dirty="0" smtClean="0">
                <a:solidFill>
                  <a:srgbClr val="0000CC"/>
                </a:solidFill>
              </a:rPr>
              <a:t>December</a:t>
            </a:r>
            <a:r>
              <a:rPr lang="en-US" dirty="0" smtClean="0"/>
              <a:t> correspondingly</a:t>
            </a:r>
          </a:p>
          <a:p>
            <a:pPr lvl="1"/>
            <a:r>
              <a:rPr lang="en-US" dirty="0" smtClean="0"/>
              <a:t>e.g.</a:t>
            </a:r>
          </a:p>
          <a:p>
            <a:pPr lvl="2">
              <a:buNone/>
            </a:pPr>
            <a:r>
              <a:rPr lang="en-US" dirty="0" smtClean="0"/>
              <a:t>var </a:t>
            </a:r>
            <a:r>
              <a:rPr lang="en-US" dirty="0" err="1" smtClean="0"/>
              <a:t>myMonth</a:t>
            </a:r>
            <a:r>
              <a:rPr lang="en-US" dirty="0" smtClean="0"/>
              <a:t> = (new Date()).getMonth();</a:t>
            </a:r>
          </a:p>
          <a:p>
            <a:pPr lvl="2">
              <a:buNone/>
            </a:pPr>
            <a:r>
              <a:rPr lang="en-US" dirty="0" smtClean="0"/>
              <a:t>alert(</a:t>
            </a:r>
            <a:r>
              <a:rPr lang="en-US" dirty="0" err="1" smtClean="0"/>
              <a:t>myMonth</a:t>
            </a:r>
            <a:r>
              <a:rPr lang="en-US" dirty="0" smtClean="0"/>
              <a:t>); // The </a:t>
            </a:r>
            <a:r>
              <a:rPr lang="en-US" dirty="0" err="1" smtClean="0"/>
              <a:t>myMonth</a:t>
            </a:r>
            <a:r>
              <a:rPr lang="en-US" dirty="0" smtClean="0"/>
              <a:t> is  6  which is,  July</a:t>
            </a:r>
          </a:p>
          <a:p>
            <a:pPr lvl="2">
              <a:buNone/>
            </a:pPr>
            <a:endParaRPr lang="en-US" dirty="0" smtClean="0"/>
          </a:p>
          <a:p>
            <a:pPr>
              <a:buFont typeface="Wingdings" panose="05000000000000000000" pitchFamily="2" charset="2"/>
              <a:buChar char="Ø"/>
            </a:pPr>
            <a:r>
              <a:rPr lang="en-US" dirty="0" err="1" smtClean="0"/>
              <a:t>get</a:t>
            </a:r>
            <a:r>
              <a:rPr lang="en-US" dirty="0" err="1" smtClean="0">
                <a:solidFill>
                  <a:srgbClr val="0000FF"/>
                </a:solidFill>
                <a:effectLst>
                  <a:outerShdw blurRad="38100" dist="38100" dir="2700000" algn="tl">
                    <a:srgbClr val="000000">
                      <a:alpha val="43137"/>
                    </a:srgbClr>
                  </a:outerShdw>
                </a:effectLst>
              </a:rPr>
              <a:t>Date</a:t>
            </a:r>
            <a:r>
              <a:rPr lang="en-US" dirty="0" smtClean="0"/>
              <a:t>() method    </a:t>
            </a:r>
          </a:p>
          <a:p>
            <a:pPr lvl="1"/>
            <a:r>
              <a:rPr lang="en-US" dirty="0" smtClean="0"/>
              <a:t>returns number of 1 .... 31</a:t>
            </a:r>
          </a:p>
          <a:p>
            <a:pPr lvl="1"/>
            <a:r>
              <a:rPr lang="en-US" dirty="0" smtClean="0"/>
              <a:t>e.g. </a:t>
            </a:r>
          </a:p>
          <a:p>
            <a:pPr lvl="2">
              <a:buNone/>
            </a:pPr>
            <a:r>
              <a:rPr lang="en-US" dirty="0" smtClean="0"/>
              <a:t>var </a:t>
            </a:r>
            <a:r>
              <a:rPr lang="en-US" dirty="0" err="1" smtClean="0"/>
              <a:t>myDay</a:t>
            </a:r>
            <a:r>
              <a:rPr lang="en-US" dirty="0" smtClean="0"/>
              <a:t> = (new Date()).</a:t>
            </a:r>
            <a:r>
              <a:rPr lang="en-US" dirty="0" err="1" smtClean="0"/>
              <a:t>getDate</a:t>
            </a:r>
            <a:r>
              <a:rPr lang="en-US" dirty="0" smtClean="0"/>
              <a:t>();</a:t>
            </a:r>
          </a:p>
          <a:p>
            <a:pPr lvl="2">
              <a:buNone/>
            </a:pPr>
            <a:r>
              <a:rPr lang="en-US" dirty="0" smtClean="0"/>
              <a:t>alert(</a:t>
            </a:r>
            <a:r>
              <a:rPr lang="en-US" dirty="0" err="1" smtClean="0"/>
              <a:t>myDay</a:t>
            </a:r>
            <a:r>
              <a:rPr lang="en-US" dirty="0" smtClean="0"/>
              <a:t> ); //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34351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get… Methods of Date Object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err="1" smtClean="0"/>
              <a:t>get</a:t>
            </a:r>
            <a:r>
              <a:rPr lang="en-US" dirty="0" err="1" smtClean="0">
                <a:solidFill>
                  <a:srgbClr val="0000FF"/>
                </a:solidFill>
                <a:effectLst>
                  <a:outerShdw blurRad="38100" dist="38100" dir="2700000" algn="tl">
                    <a:srgbClr val="000000">
                      <a:alpha val="43137"/>
                    </a:srgbClr>
                  </a:outerShdw>
                </a:effectLst>
              </a:rPr>
              <a:t>Day</a:t>
            </a:r>
            <a:r>
              <a:rPr lang="en-US" dirty="0" smtClean="0"/>
              <a:t>()  method   </a:t>
            </a:r>
          </a:p>
          <a:p>
            <a:pPr lvl="1"/>
            <a:r>
              <a:rPr lang="en-US" dirty="0" smtClean="0"/>
              <a:t>returns number of </a:t>
            </a:r>
            <a:r>
              <a:rPr lang="en-US" b="1" dirty="0" smtClean="0">
                <a:solidFill>
                  <a:srgbClr val="9900CC"/>
                </a:solidFill>
              </a:rPr>
              <a:t>0</a:t>
            </a:r>
            <a:r>
              <a:rPr lang="en-US" dirty="0" smtClean="0"/>
              <a:t> for </a:t>
            </a:r>
            <a:r>
              <a:rPr lang="en-US" b="1" dirty="0" smtClean="0">
                <a:solidFill>
                  <a:srgbClr val="9900CC"/>
                </a:solidFill>
              </a:rPr>
              <a:t>Sunday</a:t>
            </a:r>
            <a:r>
              <a:rPr lang="en-US" dirty="0" smtClean="0"/>
              <a:t>, </a:t>
            </a:r>
            <a:r>
              <a:rPr lang="en-US" b="1" dirty="0" smtClean="0">
                <a:solidFill>
                  <a:srgbClr val="0000CC"/>
                </a:solidFill>
              </a:rPr>
              <a:t>1</a:t>
            </a:r>
            <a:r>
              <a:rPr lang="en-US" dirty="0" smtClean="0"/>
              <a:t> for </a:t>
            </a:r>
            <a:r>
              <a:rPr lang="en-US" b="1" dirty="0" smtClean="0">
                <a:solidFill>
                  <a:srgbClr val="0000CC"/>
                </a:solidFill>
              </a:rPr>
              <a:t>Monday</a:t>
            </a:r>
            <a:r>
              <a:rPr lang="en-US" dirty="0" smtClean="0"/>
              <a:t>, …</a:t>
            </a:r>
          </a:p>
          <a:p>
            <a:pPr lvl="1"/>
            <a:r>
              <a:rPr lang="en-US" dirty="0" smtClean="0"/>
              <a:t>e.g. </a:t>
            </a:r>
          </a:p>
          <a:p>
            <a:pPr lvl="2">
              <a:buNone/>
            </a:pPr>
            <a:r>
              <a:rPr lang="en-US" dirty="0" smtClean="0"/>
              <a:t>var </a:t>
            </a:r>
            <a:r>
              <a:rPr lang="en-US" dirty="0" err="1" smtClean="0"/>
              <a:t>myDayOfWeek</a:t>
            </a:r>
            <a:r>
              <a:rPr lang="en-US" dirty="0" smtClean="0"/>
              <a:t> = (new Date()).</a:t>
            </a:r>
            <a:r>
              <a:rPr lang="en-US" dirty="0" err="1" smtClean="0"/>
              <a:t>getDay</a:t>
            </a:r>
            <a:r>
              <a:rPr lang="en-US" dirty="0" smtClean="0"/>
              <a:t>();</a:t>
            </a:r>
          </a:p>
          <a:p>
            <a:pPr lvl="2">
              <a:buNone/>
            </a:pPr>
            <a:r>
              <a:rPr lang="en-US" dirty="0" smtClean="0"/>
              <a:t>alert(</a:t>
            </a:r>
            <a:r>
              <a:rPr lang="en-US" dirty="0" err="1" smtClean="0"/>
              <a:t>myDayOfWeek</a:t>
            </a:r>
            <a:r>
              <a:rPr lang="en-US" dirty="0" smtClean="0"/>
              <a:t>  ); </a:t>
            </a:r>
          </a:p>
          <a:p>
            <a:pPr>
              <a:buNone/>
            </a:pPr>
            <a:endParaRPr lang="en-US" dirty="0" smtClean="0"/>
          </a:p>
          <a:p>
            <a:pPr>
              <a:buFont typeface="Wingdings" panose="05000000000000000000" pitchFamily="2" charset="2"/>
              <a:buChar char="Ø"/>
            </a:pPr>
            <a:r>
              <a:rPr lang="en-US" dirty="0" err="1" smtClean="0"/>
              <a:t>get</a:t>
            </a:r>
            <a:r>
              <a:rPr lang="en-US" dirty="0" err="1" smtClean="0">
                <a:solidFill>
                  <a:srgbClr val="0000CC"/>
                </a:solidFill>
              </a:rPr>
              <a:t>Full</a:t>
            </a:r>
            <a:r>
              <a:rPr lang="en-US" dirty="0" err="1" smtClean="0"/>
              <a:t>Year</a:t>
            </a:r>
            <a:r>
              <a:rPr lang="en-US" dirty="0" smtClean="0"/>
              <a:t>() method</a:t>
            </a:r>
          </a:p>
          <a:p>
            <a:pPr lvl="1"/>
            <a:r>
              <a:rPr lang="en-US" dirty="0" smtClean="0"/>
              <a:t>returns a 4 digit year</a:t>
            </a:r>
          </a:p>
          <a:p>
            <a:pPr lvl="1"/>
            <a:r>
              <a:rPr lang="en-US" dirty="0" smtClean="0"/>
              <a:t>e.g. </a:t>
            </a:r>
          </a:p>
          <a:p>
            <a:pPr lvl="2">
              <a:buNone/>
            </a:pPr>
            <a:r>
              <a:rPr lang="en-US" dirty="0" smtClean="0"/>
              <a:t>var </a:t>
            </a:r>
            <a:r>
              <a:rPr lang="en-US" dirty="0" err="1" smtClean="0"/>
              <a:t>myYear</a:t>
            </a:r>
            <a:r>
              <a:rPr lang="en-US" dirty="0" smtClean="0"/>
              <a:t> = (new Date()). </a:t>
            </a:r>
            <a:r>
              <a:rPr lang="en-US" dirty="0" err="1" smtClean="0"/>
              <a:t>getFullYear</a:t>
            </a:r>
            <a:r>
              <a:rPr lang="en-US" dirty="0" smtClean="0"/>
              <a:t>();</a:t>
            </a:r>
          </a:p>
          <a:p>
            <a:pPr lvl="2">
              <a:buNone/>
            </a:pPr>
            <a:r>
              <a:rPr lang="en-US" dirty="0" smtClean="0"/>
              <a:t>alert(</a:t>
            </a:r>
            <a:r>
              <a:rPr lang="en-US" dirty="0" err="1" smtClean="0"/>
              <a:t>myYear</a:t>
            </a:r>
            <a:r>
              <a:rPr lang="en-US" dirty="0" smtClean="0"/>
              <a:t> );  // 2015</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89848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get… Methods of Date Object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err="1" smtClean="0"/>
              <a:t>getHours</a:t>
            </a:r>
            <a:r>
              <a:rPr lang="en-US" dirty="0" smtClean="0"/>
              <a:t>()   method  </a:t>
            </a:r>
          </a:p>
          <a:p>
            <a:pPr lvl="1"/>
            <a:r>
              <a:rPr lang="en-US" dirty="0" smtClean="0"/>
              <a:t>returns a number of 0 to 23</a:t>
            </a:r>
          </a:p>
          <a:p>
            <a:pPr>
              <a:buFont typeface="Wingdings" panose="05000000000000000000" pitchFamily="2" charset="2"/>
              <a:buChar char="Ø"/>
            </a:pPr>
            <a:r>
              <a:rPr lang="en-US" dirty="0" err="1" smtClean="0"/>
              <a:t>getMinutes</a:t>
            </a:r>
            <a:r>
              <a:rPr lang="en-US" dirty="0" smtClean="0"/>
              <a:t>() method   </a:t>
            </a:r>
          </a:p>
          <a:p>
            <a:pPr lvl="1"/>
            <a:r>
              <a:rPr lang="en-US" dirty="0" smtClean="0"/>
              <a:t>returns a number of 0 to 59</a:t>
            </a:r>
          </a:p>
          <a:p>
            <a:pPr>
              <a:buFont typeface="Wingdings" panose="05000000000000000000" pitchFamily="2" charset="2"/>
              <a:buChar char="Ø"/>
            </a:pPr>
            <a:r>
              <a:rPr lang="en-US" dirty="0" err="1" smtClean="0"/>
              <a:t>getSeconds</a:t>
            </a:r>
            <a:r>
              <a:rPr lang="en-US" dirty="0" smtClean="0"/>
              <a:t>() method   </a:t>
            </a:r>
          </a:p>
          <a:p>
            <a:pPr lvl="1"/>
            <a:r>
              <a:rPr lang="en-US" dirty="0" smtClean="0"/>
              <a:t>returns a number of 0 to 59</a:t>
            </a:r>
          </a:p>
          <a:p>
            <a:pPr lvl="0">
              <a:buClr>
                <a:srgbClr val="5F5F5F"/>
              </a:buClr>
              <a:buFont typeface="Wingdings" panose="05000000000000000000" pitchFamily="2" charset="2"/>
              <a:buChar char="Ø"/>
            </a:pPr>
            <a:r>
              <a:rPr lang="en-US" sz="3100" dirty="0" err="1"/>
              <a:t>getMilliseconds</a:t>
            </a:r>
            <a:r>
              <a:rPr lang="en-US" sz="3100" dirty="0"/>
              <a:t>() method </a:t>
            </a:r>
          </a:p>
          <a:p>
            <a:pPr lvl="1">
              <a:buClr>
                <a:srgbClr val="919191"/>
              </a:buClr>
            </a:pPr>
            <a:r>
              <a:rPr lang="en-US" sz="2900" dirty="0"/>
              <a:t>returns a number </a:t>
            </a:r>
            <a:r>
              <a:rPr lang="en-US" sz="2900" dirty="0" smtClean="0"/>
              <a:t>of </a:t>
            </a:r>
            <a:r>
              <a:rPr lang="en-US" sz="2900" dirty="0"/>
              <a:t>0 to </a:t>
            </a:r>
            <a:r>
              <a:rPr lang="en-US" sz="2900" dirty="0" smtClean="0"/>
              <a:t>999</a:t>
            </a:r>
            <a:endParaRPr lang="en-US" sz="2900" dirty="0"/>
          </a:p>
          <a:p>
            <a:pPr>
              <a:buFont typeface="Wingdings" panose="05000000000000000000" pitchFamily="2" charset="2"/>
              <a:buChar char="Ø"/>
            </a:pPr>
            <a:r>
              <a:rPr lang="en-US" dirty="0" smtClean="0"/>
              <a:t>e.g. </a:t>
            </a:r>
          </a:p>
          <a:p>
            <a:pPr lvl="1">
              <a:buNone/>
            </a:pPr>
            <a:r>
              <a:rPr lang="en-US" sz="2600" dirty="0" smtClean="0"/>
              <a:t>var </a:t>
            </a:r>
            <a:r>
              <a:rPr lang="en-US" sz="2600" dirty="0" err="1" smtClean="0"/>
              <a:t>myDate</a:t>
            </a:r>
            <a:r>
              <a:rPr lang="en-US" sz="2600" dirty="0" smtClean="0"/>
              <a:t> = new Date();</a:t>
            </a:r>
          </a:p>
          <a:p>
            <a:pPr lvl="1">
              <a:buNone/>
            </a:pPr>
            <a:r>
              <a:rPr lang="en-US" sz="2600" dirty="0" smtClean="0"/>
              <a:t>var </a:t>
            </a:r>
            <a:r>
              <a:rPr lang="en-US" sz="2600" dirty="0" err="1" smtClean="0"/>
              <a:t>myHour</a:t>
            </a:r>
            <a:r>
              <a:rPr lang="en-US" sz="2600" dirty="0" smtClean="0"/>
              <a:t> = </a:t>
            </a:r>
            <a:r>
              <a:rPr lang="en-US" sz="2600" dirty="0" err="1" smtClean="0"/>
              <a:t>myDate.getHours</a:t>
            </a:r>
            <a:r>
              <a:rPr lang="en-US" sz="2600" dirty="0" smtClean="0"/>
              <a:t>();</a:t>
            </a:r>
          </a:p>
          <a:p>
            <a:pPr lvl="1">
              <a:buNone/>
            </a:pPr>
            <a:r>
              <a:rPr lang="en-US" sz="2600" dirty="0" smtClean="0"/>
              <a:t>var </a:t>
            </a:r>
            <a:r>
              <a:rPr lang="en-US" sz="2600" dirty="0" err="1" smtClean="0"/>
              <a:t>myMinutes</a:t>
            </a:r>
            <a:r>
              <a:rPr lang="en-US" sz="2600" dirty="0" smtClean="0"/>
              <a:t> = </a:t>
            </a:r>
            <a:r>
              <a:rPr lang="en-US" sz="2600" dirty="0" err="1" smtClean="0"/>
              <a:t>myDate.getMinutes</a:t>
            </a:r>
            <a:r>
              <a:rPr lang="en-US" sz="2600" dirty="0" smtClean="0"/>
              <a:t>();</a:t>
            </a:r>
          </a:p>
          <a:p>
            <a:pPr lvl="1">
              <a:buNone/>
            </a:pPr>
            <a:r>
              <a:rPr lang="en-US" sz="2600" dirty="0" smtClean="0"/>
              <a:t>var </a:t>
            </a:r>
            <a:r>
              <a:rPr lang="en-US" sz="2600" dirty="0" err="1" smtClean="0"/>
              <a:t>mySeconds</a:t>
            </a:r>
            <a:r>
              <a:rPr lang="en-US" sz="2600" dirty="0" smtClean="0"/>
              <a:t> = </a:t>
            </a:r>
            <a:r>
              <a:rPr lang="en-US" sz="2600" dirty="0" err="1" smtClean="0"/>
              <a:t>myDate.getSeconds</a:t>
            </a:r>
            <a:r>
              <a:rPr lang="en-US" sz="2600" dirty="0" smtClean="0"/>
              <a:t>();</a:t>
            </a:r>
          </a:p>
          <a:p>
            <a:pPr lvl="1">
              <a:buNone/>
            </a:pPr>
            <a:r>
              <a:rPr lang="en-US" sz="2600" dirty="0" smtClean="0"/>
              <a:t>alert(</a:t>
            </a:r>
            <a:r>
              <a:rPr lang="en-US" sz="2600" dirty="0" err="1" smtClean="0"/>
              <a:t>myHour</a:t>
            </a:r>
            <a:r>
              <a:rPr lang="en-US" sz="2600" dirty="0" smtClean="0"/>
              <a:t> + </a:t>
            </a:r>
            <a:r>
              <a:rPr lang="en-US" sz="2600" b="1" dirty="0" smtClean="0"/>
              <a:t>":"</a:t>
            </a:r>
            <a:r>
              <a:rPr lang="en-US" sz="2600" dirty="0" smtClean="0"/>
              <a:t> +  </a:t>
            </a:r>
            <a:r>
              <a:rPr lang="en-US" sz="2600" dirty="0" err="1" smtClean="0"/>
              <a:t>myMinutes</a:t>
            </a:r>
            <a:r>
              <a:rPr lang="en-US" sz="2600" dirty="0" smtClean="0"/>
              <a:t>  + </a:t>
            </a:r>
            <a:r>
              <a:rPr lang="en-US" sz="2600" b="1" dirty="0" smtClean="0"/>
              <a:t>":"</a:t>
            </a:r>
            <a:r>
              <a:rPr lang="en-US" sz="2600" dirty="0" smtClean="0"/>
              <a:t> + </a:t>
            </a:r>
            <a:r>
              <a:rPr lang="en-US" sz="2600" dirty="0" err="1" smtClean="0"/>
              <a:t>mySeconds</a:t>
            </a:r>
            <a:r>
              <a:rPr lang="en-US" sz="2600" dirty="0" smtClean="0"/>
              <a:t>); // 10:</a:t>
            </a:r>
            <a:r>
              <a:rPr lang="en-US" sz="2600" dirty="0" smtClean="0">
                <a:solidFill>
                  <a:srgbClr val="0000CC"/>
                </a:solidFill>
                <a:effectLst>
                  <a:outerShdw blurRad="38100" dist="38100" dir="2700000" algn="tl">
                    <a:srgbClr val="000000">
                      <a:alpha val="43137"/>
                    </a:srgbClr>
                  </a:outerShdw>
                </a:effectLst>
              </a:rPr>
              <a:t>9</a:t>
            </a:r>
            <a:r>
              <a:rPr lang="en-US" sz="2600" dirty="0" smtClean="0"/>
              <a:t>:35</a:t>
            </a:r>
            <a:r>
              <a:rPr lang="en-US" sz="2600" b="1" dirty="0" smtClean="0"/>
              <a:t> </a:t>
            </a:r>
            <a:endParaRPr lang="en-US" sz="2600"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76750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Displaying Dates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smtClean="0"/>
              <a:t>Methods</a:t>
            </a:r>
          </a:p>
          <a:p>
            <a:pPr lvl="1"/>
            <a:r>
              <a:rPr lang="en-CA" sz="2000" dirty="0" err="1" smtClean="0"/>
              <a:t>toString</a:t>
            </a:r>
            <a:r>
              <a:rPr lang="en-CA" sz="2000" dirty="0" smtClean="0"/>
              <a:t>()</a:t>
            </a:r>
          </a:p>
          <a:p>
            <a:pPr lvl="1"/>
            <a:r>
              <a:rPr lang="en-CA" sz="2000" dirty="0" err="1" smtClean="0"/>
              <a:t>toLocaleString</a:t>
            </a:r>
            <a:r>
              <a:rPr lang="en-CA" sz="2000" dirty="0" smtClean="0"/>
              <a:t>()</a:t>
            </a:r>
          </a:p>
          <a:p>
            <a:pPr lvl="1"/>
            <a:r>
              <a:rPr lang="en-CA" sz="2000" dirty="0" err="1"/>
              <a:t>toUTCString</a:t>
            </a:r>
            <a:r>
              <a:rPr lang="en-CA" sz="2000" dirty="0" smtClean="0"/>
              <a:t>()</a:t>
            </a:r>
          </a:p>
          <a:p>
            <a:pPr lvl="1"/>
            <a:r>
              <a:rPr lang="en-CA" sz="2000" dirty="0" err="1"/>
              <a:t>toDateString</a:t>
            </a:r>
            <a:r>
              <a:rPr lang="en-CA" sz="2000" dirty="0" smtClean="0"/>
              <a:t>()</a:t>
            </a:r>
          </a:p>
          <a:p>
            <a:pPr>
              <a:buFont typeface="Wingdings" panose="05000000000000000000" pitchFamily="2" charset="2"/>
              <a:buChar char="Ø"/>
            </a:pPr>
            <a:r>
              <a:rPr lang="en-CA" sz="2400" dirty="0"/>
              <a:t>e</a:t>
            </a:r>
            <a:r>
              <a:rPr lang="en-CA" sz="2400" dirty="0" smtClean="0"/>
              <a:t>.g.</a:t>
            </a:r>
          </a:p>
          <a:p>
            <a:pPr marL="457200" lvl="1" indent="0">
              <a:buNone/>
            </a:pPr>
            <a:r>
              <a:rPr lang="en-CA" sz="1600" dirty="0">
                <a:latin typeface="Consolas" panose="020B0609020204030204" pitchFamily="49" charset="0"/>
                <a:cs typeface="Consolas" panose="020B0609020204030204" pitchFamily="49" charset="0"/>
              </a:rPr>
              <a:t>v</a:t>
            </a:r>
            <a:r>
              <a:rPr lang="en-CA" sz="1600" dirty="0" smtClean="0">
                <a:latin typeface="Consolas" panose="020B0609020204030204" pitchFamily="49" charset="0"/>
                <a:cs typeface="Consolas" panose="020B0609020204030204" pitchFamily="49" charset="0"/>
              </a:rPr>
              <a:t>ar </a:t>
            </a:r>
            <a:r>
              <a:rPr lang="en-CA" sz="1600" dirty="0" err="1" smtClean="0">
                <a:latin typeface="Consolas" panose="020B0609020204030204" pitchFamily="49" charset="0"/>
                <a:cs typeface="Consolas" panose="020B0609020204030204" pitchFamily="49" charset="0"/>
              </a:rPr>
              <a:t>dt</a:t>
            </a:r>
            <a:r>
              <a:rPr lang="en-CA" sz="1600" dirty="0" smtClean="0">
                <a:latin typeface="Consolas" panose="020B0609020204030204" pitchFamily="49" charset="0"/>
                <a:cs typeface="Consolas" panose="020B0609020204030204" pitchFamily="49" charset="0"/>
              </a:rPr>
              <a:t> = new Date();</a:t>
            </a:r>
          </a:p>
          <a:p>
            <a:pPr marL="457200" lvl="1" indent="0">
              <a:buNone/>
            </a:pPr>
            <a:r>
              <a:rPr lang="en-CA" sz="1600" dirty="0">
                <a:latin typeface="Consolas" panose="020B0609020204030204" pitchFamily="49" charset="0"/>
                <a:cs typeface="Consolas" panose="020B0609020204030204" pitchFamily="49" charset="0"/>
              </a:rPr>
              <a:t>alert(</a:t>
            </a:r>
            <a:r>
              <a:rPr lang="en-CA" sz="1600" dirty="0" err="1">
                <a:latin typeface="Consolas" panose="020B0609020204030204" pitchFamily="49" charset="0"/>
                <a:cs typeface="Consolas" panose="020B0609020204030204" pitchFamily="49" charset="0"/>
              </a:rPr>
              <a:t>dt</a:t>
            </a:r>
            <a:r>
              <a:rPr lang="en-CA" sz="1600" dirty="0">
                <a:latin typeface="Consolas" panose="020B0609020204030204" pitchFamily="49" charset="0"/>
                <a:cs typeface="Consolas" panose="020B0609020204030204" pitchFamily="49" charset="0"/>
              </a:rPr>
              <a:t>); </a:t>
            </a:r>
            <a:r>
              <a:rPr lang="en-CA" sz="1600" dirty="0" smtClean="0">
                <a:latin typeface="Consolas" panose="020B0609020204030204" pitchFamily="49" charset="0"/>
                <a:cs typeface="Consolas" panose="020B0609020204030204" pitchFamily="49" charset="0"/>
              </a:rPr>
              <a:t>              </a:t>
            </a:r>
            <a:r>
              <a:rPr lang="en-CA" sz="1200" dirty="0" smtClean="0">
                <a:latin typeface="Consolas" panose="020B0609020204030204" pitchFamily="49" charset="0"/>
                <a:cs typeface="Consolas" panose="020B0609020204030204" pitchFamily="49" charset="0"/>
              </a:rPr>
              <a:t>// </a:t>
            </a:r>
            <a:r>
              <a:rPr lang="en-CA" sz="12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Sun </a:t>
            </a:r>
            <a:r>
              <a:rPr lang="en-CA" sz="1200" b="1"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Nov 23 2014 23:07:28 GMT-0500 (Eastern Standard </a:t>
            </a:r>
            <a:r>
              <a:rPr lang="en-CA" sz="12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Time)</a:t>
            </a:r>
            <a:endParaRPr lang="en-CA" sz="18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marL="457200" lvl="1" indent="0">
              <a:buNone/>
            </a:pPr>
            <a:r>
              <a:rPr lang="en-CA" sz="1600" dirty="0" smtClean="0">
                <a:latin typeface="Consolas" panose="020B0609020204030204" pitchFamily="49" charset="0"/>
                <a:cs typeface="Consolas" panose="020B0609020204030204" pitchFamily="49" charset="0"/>
              </a:rPr>
              <a:t>alert(</a:t>
            </a:r>
            <a:r>
              <a:rPr lang="en-CA" sz="1600" dirty="0" err="1" smtClean="0">
                <a:latin typeface="Consolas" panose="020B0609020204030204" pitchFamily="49" charset="0"/>
                <a:cs typeface="Consolas" panose="020B0609020204030204" pitchFamily="49" charset="0"/>
              </a:rPr>
              <a:t>dt.toString</a:t>
            </a:r>
            <a:r>
              <a:rPr lang="en-CA" sz="1600" dirty="0">
                <a:latin typeface="Consolas" panose="020B0609020204030204" pitchFamily="49" charset="0"/>
                <a:cs typeface="Consolas" panose="020B0609020204030204" pitchFamily="49" charset="0"/>
              </a:rPr>
              <a:t>());    </a:t>
            </a:r>
            <a:r>
              <a:rPr lang="en-CA" sz="1200" dirty="0" smtClean="0">
                <a:latin typeface="Consolas" panose="020B0609020204030204" pitchFamily="49" charset="0"/>
                <a:cs typeface="Consolas" panose="020B0609020204030204" pitchFamily="49" charset="0"/>
              </a:rPr>
              <a:t>// </a:t>
            </a:r>
            <a:r>
              <a:rPr lang="en-CA" sz="12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Sun </a:t>
            </a:r>
            <a:r>
              <a:rPr lang="en-CA" sz="1200" b="1"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Nov 23 2014 23:07:28 GMT-0500 (Eastern Standard </a:t>
            </a:r>
            <a:r>
              <a:rPr lang="en-CA" sz="12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Time)</a:t>
            </a:r>
            <a:endParaRPr lang="en-CA" sz="16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marL="457200" lvl="1" indent="0">
              <a:buNone/>
            </a:pPr>
            <a:r>
              <a:rPr lang="en-CA" sz="1600" dirty="0" smtClean="0">
                <a:latin typeface="Consolas" panose="020B0609020204030204" pitchFamily="49" charset="0"/>
                <a:cs typeface="Consolas" panose="020B0609020204030204" pitchFamily="49" charset="0"/>
              </a:rPr>
              <a:t>alert(</a:t>
            </a:r>
            <a:r>
              <a:rPr lang="en-CA" sz="1600" dirty="0" err="1" smtClean="0">
                <a:latin typeface="Consolas" panose="020B0609020204030204" pitchFamily="49" charset="0"/>
                <a:cs typeface="Consolas" panose="020B0609020204030204" pitchFamily="49" charset="0"/>
              </a:rPr>
              <a:t>dt.toLocaleString</a:t>
            </a:r>
            <a:r>
              <a:rPr lang="en-CA" sz="1600" dirty="0">
                <a:latin typeface="Consolas" panose="020B0609020204030204" pitchFamily="49" charset="0"/>
                <a:cs typeface="Consolas" panose="020B0609020204030204" pitchFamily="49" charset="0"/>
              </a:rPr>
              <a:t>());// </a:t>
            </a:r>
            <a:r>
              <a:rPr lang="en-CA" sz="1600"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11/23/2014, 11:10:19 PM</a:t>
            </a:r>
          </a:p>
          <a:p>
            <a:pPr marL="457200" lvl="1" indent="0">
              <a:buNone/>
            </a:pPr>
            <a:r>
              <a:rPr lang="en-CA" sz="1600" dirty="0" smtClean="0">
                <a:latin typeface="Consolas" panose="020B0609020204030204" pitchFamily="49" charset="0"/>
                <a:cs typeface="Consolas" panose="020B0609020204030204" pitchFamily="49" charset="0"/>
              </a:rPr>
              <a:t>alert(</a:t>
            </a:r>
            <a:r>
              <a:rPr lang="en-CA" sz="1600" dirty="0" err="1" smtClean="0">
                <a:latin typeface="Consolas" panose="020B0609020204030204" pitchFamily="49" charset="0"/>
                <a:cs typeface="Consolas" panose="020B0609020204030204" pitchFamily="49" charset="0"/>
              </a:rPr>
              <a:t>dt.toUTCString</a:t>
            </a:r>
            <a:r>
              <a:rPr lang="en-CA" sz="1600" dirty="0" smtClean="0">
                <a:latin typeface="Consolas" panose="020B0609020204030204" pitchFamily="49" charset="0"/>
                <a:cs typeface="Consolas" panose="020B0609020204030204" pitchFamily="49" charset="0"/>
              </a:rPr>
              <a:t>());   // </a:t>
            </a:r>
            <a:r>
              <a:rPr lang="nn-NO" sz="1600"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Mon, 24 Nov 2014 04:10:19 GMT</a:t>
            </a:r>
            <a:endParaRPr lang="en-CA" sz="1600"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marL="457200" lvl="1" indent="0">
              <a:buNone/>
            </a:pPr>
            <a:r>
              <a:rPr lang="en-CA" sz="1600" dirty="0" smtClean="0">
                <a:latin typeface="Consolas" panose="020B0609020204030204" pitchFamily="49" charset="0"/>
                <a:cs typeface="Consolas" panose="020B0609020204030204" pitchFamily="49" charset="0"/>
              </a:rPr>
              <a:t>alert(</a:t>
            </a:r>
            <a:r>
              <a:rPr lang="en-CA" sz="1600" dirty="0" err="1" smtClean="0">
                <a:latin typeface="Consolas" panose="020B0609020204030204" pitchFamily="49" charset="0"/>
                <a:cs typeface="Consolas" panose="020B0609020204030204" pitchFamily="49" charset="0"/>
              </a:rPr>
              <a:t>dt.toDateString</a:t>
            </a:r>
            <a:r>
              <a:rPr lang="en-CA" sz="1600" dirty="0">
                <a:latin typeface="Consolas" panose="020B0609020204030204" pitchFamily="49" charset="0"/>
                <a:cs typeface="Consolas" panose="020B0609020204030204" pitchFamily="49" charset="0"/>
              </a:rPr>
              <a:t>());  // </a:t>
            </a:r>
            <a:r>
              <a:rPr lang="en-CA" sz="1600"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Sun Nov 23 2014</a:t>
            </a:r>
            <a:endParaRPr lang="en-CA" sz="1800" dirty="0" smtClean="0">
              <a:effectLst>
                <a:outerShdw blurRad="38100" dist="38100" dir="2700000" algn="tl">
                  <a:srgbClr val="000000">
                    <a:alpha val="43137"/>
                  </a:srgbClr>
                </a:outerShdw>
              </a:effectLst>
            </a:endParaRPr>
          </a:p>
          <a:p>
            <a:pPr>
              <a:buFont typeface="Wingdings" panose="05000000000000000000" pitchFamily="2" charset="2"/>
              <a:buChar char="Ø"/>
            </a:pPr>
            <a:endParaRPr lang="en-CA" sz="1800" dirty="0" smtClean="0"/>
          </a:p>
          <a:p>
            <a:pPr>
              <a:buFont typeface="Wingdings" panose="05000000000000000000" pitchFamily="2" charset="2"/>
              <a:buChar char="Ø"/>
            </a:pPr>
            <a:endParaRPr lang="en-CA" sz="2400" dirty="0"/>
          </a:p>
          <a:p>
            <a:pPr>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243127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3600" dirty="0">
                <a:effectLst>
                  <a:outerShdw blurRad="38100" dist="38100" dir="2700000" algn="tl">
                    <a:srgbClr val="000000">
                      <a:alpha val="43137"/>
                    </a:srgbClr>
                  </a:outerShdw>
                </a:effectLst>
              </a:rPr>
              <a:t>Math object </a:t>
            </a:r>
            <a:r>
              <a:rPr lang="en-CA" sz="3600" dirty="0" smtClean="0">
                <a:effectLst>
                  <a:outerShdw blurRad="38100" dist="38100" dir="2700000" algn="tl">
                    <a:srgbClr val="000000">
                      <a:alpha val="43137"/>
                    </a:srgbClr>
                  </a:outerShdw>
                </a:effectLst>
              </a:rPr>
              <a:t>- Math </a:t>
            </a:r>
            <a:r>
              <a:rPr lang="en-CA" sz="3600" dirty="0">
                <a:effectLst>
                  <a:outerShdw blurRad="38100" dist="38100" dir="2700000" algn="tl">
                    <a:srgbClr val="000000">
                      <a:alpha val="43137"/>
                    </a:srgbClr>
                  </a:outerShdw>
                </a:effectLst>
              </a:rPr>
              <a:t>functions </a:t>
            </a:r>
          </a:p>
        </p:txBody>
      </p:sp>
      <p:sp>
        <p:nvSpPr>
          <p:cNvPr id="3" name="Content Placeholder 2"/>
          <p:cNvSpPr>
            <a:spLocks noGrp="1"/>
          </p:cNvSpPr>
          <p:nvPr>
            <p:ph idx="1"/>
          </p:nvPr>
        </p:nvSpPr>
        <p:spPr>
          <a:xfrm>
            <a:off x="457200" y="1600200"/>
            <a:ext cx="8229600" cy="4724400"/>
          </a:xfrm>
        </p:spPr>
        <p:txBody>
          <a:bodyPr>
            <a:normAutofit/>
          </a:bodyPr>
          <a:lstStyle/>
          <a:p>
            <a:pPr>
              <a:buFont typeface="Wingdings" panose="05000000000000000000" pitchFamily="2" charset="2"/>
              <a:buChar char="Ø"/>
            </a:pPr>
            <a:r>
              <a:rPr lang="en-CA" sz="2400" dirty="0" err="1"/>
              <a:t>Math.max</a:t>
            </a:r>
            <a:r>
              <a:rPr lang="en-CA" sz="2400" dirty="0"/>
              <a:t>(ident_1, ident_2) </a:t>
            </a:r>
            <a:endParaRPr lang="en-CA" sz="2400" dirty="0" smtClean="0"/>
          </a:p>
          <a:p>
            <a:pPr lvl="1"/>
            <a:r>
              <a:rPr lang="en-CA" sz="2000" dirty="0" smtClean="0"/>
              <a:t>the </a:t>
            </a:r>
            <a:r>
              <a:rPr lang="en-CA" sz="2000" dirty="0"/>
              <a:t>maximum of n numbers		</a:t>
            </a:r>
            <a:endParaRPr lang="en-CA" sz="2000" dirty="0" smtClean="0"/>
          </a:p>
          <a:p>
            <a:pPr lvl="1"/>
            <a:r>
              <a:rPr lang="en-CA" sz="2000" dirty="0"/>
              <a:t>e</a:t>
            </a:r>
            <a:r>
              <a:rPr lang="en-CA" sz="2000" dirty="0" smtClean="0"/>
              <a:t>.g.     alert( </a:t>
            </a:r>
            <a:r>
              <a:rPr lang="en-CA" sz="2000" dirty="0" err="1" smtClean="0">
                <a:solidFill>
                  <a:srgbClr val="9900CC"/>
                </a:solidFill>
                <a:effectLst>
                  <a:outerShdw blurRad="38100" dist="38100" dir="2700000" algn="tl">
                    <a:srgbClr val="000000">
                      <a:alpha val="43137"/>
                    </a:srgbClr>
                  </a:outerShdw>
                </a:effectLst>
              </a:rPr>
              <a:t>Math.max</a:t>
            </a:r>
            <a:r>
              <a:rPr lang="en-CA" sz="2000" dirty="0" smtClean="0">
                <a:solidFill>
                  <a:srgbClr val="9900CC"/>
                </a:solidFill>
                <a:effectLst>
                  <a:outerShdw blurRad="38100" dist="38100" dir="2700000" algn="tl">
                    <a:srgbClr val="000000">
                      <a:alpha val="43137"/>
                    </a:srgbClr>
                  </a:outerShdw>
                </a:effectLst>
              </a:rPr>
              <a:t>(0.52, 1) </a:t>
            </a:r>
            <a:r>
              <a:rPr lang="en-CA" sz="2000" dirty="0" smtClean="0"/>
              <a:t>); // 1</a:t>
            </a:r>
            <a:endParaRPr lang="en-CA" sz="2000" dirty="0"/>
          </a:p>
          <a:p>
            <a:pPr>
              <a:buFont typeface="Wingdings" panose="05000000000000000000" pitchFamily="2" charset="2"/>
              <a:buChar char="Ø"/>
            </a:pPr>
            <a:r>
              <a:rPr lang="en-CA" sz="2400" dirty="0" err="1"/>
              <a:t>Math.min</a:t>
            </a:r>
            <a:r>
              <a:rPr lang="en-CA" sz="2400" dirty="0"/>
              <a:t>(ident_1,ident_2) </a:t>
            </a:r>
            <a:endParaRPr lang="en-CA" sz="2400" dirty="0" smtClean="0"/>
          </a:p>
          <a:p>
            <a:pPr lvl="1"/>
            <a:r>
              <a:rPr lang="en-CA" sz="2000" dirty="0" smtClean="0"/>
              <a:t>the </a:t>
            </a:r>
            <a:r>
              <a:rPr lang="en-CA" sz="2000" dirty="0"/>
              <a:t>minimum of n </a:t>
            </a:r>
            <a:r>
              <a:rPr lang="en-CA" sz="2000" dirty="0" smtClean="0"/>
              <a:t>numbers</a:t>
            </a:r>
          </a:p>
          <a:p>
            <a:pPr lvl="1"/>
            <a:r>
              <a:rPr lang="en-CA" sz="2000" dirty="0" smtClean="0"/>
              <a:t>e.g.     alert( </a:t>
            </a:r>
            <a:r>
              <a:rPr lang="en-CA" sz="2000" dirty="0" err="1" smtClean="0">
                <a:solidFill>
                  <a:srgbClr val="9900CC"/>
                </a:solidFill>
                <a:effectLst>
                  <a:outerShdw blurRad="38100" dist="38100" dir="2700000" algn="tl">
                    <a:srgbClr val="000000">
                      <a:alpha val="43137"/>
                    </a:srgbClr>
                  </a:outerShdw>
                </a:effectLst>
              </a:rPr>
              <a:t>Math.min</a:t>
            </a:r>
            <a:r>
              <a:rPr lang="en-CA" sz="2000" dirty="0" smtClean="0">
                <a:solidFill>
                  <a:srgbClr val="9900CC"/>
                </a:solidFill>
                <a:effectLst>
                  <a:outerShdw blurRad="38100" dist="38100" dir="2700000" algn="tl">
                    <a:srgbClr val="000000">
                      <a:alpha val="43137"/>
                    </a:srgbClr>
                  </a:outerShdw>
                </a:effectLst>
              </a:rPr>
              <a:t>(0.52, 1)</a:t>
            </a:r>
            <a:r>
              <a:rPr lang="en-CA" sz="2000" dirty="0" smtClean="0">
                <a:effectLst>
                  <a:outerShdw blurRad="38100" dist="38100" dir="2700000" algn="tl">
                    <a:srgbClr val="000000">
                      <a:alpha val="43137"/>
                    </a:srgbClr>
                  </a:outerShdw>
                </a:effectLst>
              </a:rPr>
              <a:t> </a:t>
            </a:r>
            <a:r>
              <a:rPr lang="en-CA" sz="2000" dirty="0" smtClean="0"/>
              <a:t>); // 0.52</a:t>
            </a:r>
          </a:p>
          <a:p>
            <a:pPr>
              <a:buFont typeface="Wingdings" panose="05000000000000000000" pitchFamily="2" charset="2"/>
              <a:buChar char="Ø"/>
            </a:pPr>
            <a:r>
              <a:rPr lang="en-CA" sz="2400" dirty="0" err="1" smtClean="0"/>
              <a:t>Math.pow</a:t>
            </a:r>
            <a:r>
              <a:rPr lang="en-CA" sz="2400" dirty="0" smtClean="0"/>
              <a:t>(ident_1</a:t>
            </a:r>
            <a:r>
              <a:rPr lang="en-CA" sz="2400" dirty="0"/>
              <a:t>, ident2) </a:t>
            </a:r>
            <a:endParaRPr lang="en-CA" sz="2400" dirty="0" smtClean="0"/>
          </a:p>
          <a:p>
            <a:pPr lvl="1"/>
            <a:r>
              <a:rPr lang="en-CA" sz="2000" dirty="0" smtClean="0"/>
              <a:t>ident_1 </a:t>
            </a:r>
            <a:r>
              <a:rPr lang="en-CA" sz="2000" dirty="0"/>
              <a:t>to the power </a:t>
            </a:r>
            <a:r>
              <a:rPr lang="en-CA" sz="2000" dirty="0" smtClean="0"/>
              <a:t>ident_2</a:t>
            </a:r>
          </a:p>
          <a:p>
            <a:pPr lvl="1"/>
            <a:r>
              <a:rPr lang="en-CA" sz="2000" dirty="0"/>
              <a:t>e.g.     alert</a:t>
            </a:r>
            <a:r>
              <a:rPr lang="en-CA" sz="2000" dirty="0" smtClean="0"/>
              <a:t>( </a:t>
            </a:r>
            <a:r>
              <a:rPr lang="en-CA" sz="2000" dirty="0" smtClean="0">
                <a:solidFill>
                  <a:srgbClr val="9900CC"/>
                </a:solidFill>
                <a:effectLst>
                  <a:outerShdw blurRad="38100" dist="38100" dir="2700000" algn="tl">
                    <a:srgbClr val="000000">
                      <a:alpha val="43137"/>
                    </a:srgbClr>
                  </a:outerShdw>
                </a:effectLst>
              </a:rPr>
              <a:t>Math.</a:t>
            </a:r>
            <a:r>
              <a:rPr lang="en-CA" sz="2000" dirty="0">
                <a:solidFill>
                  <a:srgbClr val="9900CC"/>
                </a:solidFill>
                <a:effectLst>
                  <a:outerShdw blurRad="38100" dist="38100" dir="2700000" algn="tl">
                    <a:srgbClr val="000000">
                      <a:alpha val="43137"/>
                    </a:srgbClr>
                  </a:outerShdw>
                </a:effectLst>
              </a:rPr>
              <a:t> </a:t>
            </a:r>
            <a:r>
              <a:rPr lang="en-CA" sz="2000" dirty="0" smtClean="0">
                <a:solidFill>
                  <a:srgbClr val="9900CC"/>
                </a:solidFill>
                <a:effectLst>
                  <a:outerShdw blurRad="38100" dist="38100" dir="2700000" algn="tl">
                    <a:srgbClr val="000000">
                      <a:alpha val="43137"/>
                    </a:srgbClr>
                  </a:outerShdw>
                </a:effectLst>
              </a:rPr>
              <a:t>pow(2, 8) </a:t>
            </a:r>
            <a:r>
              <a:rPr lang="en-CA" sz="2000" dirty="0" smtClean="0"/>
              <a:t>); </a:t>
            </a:r>
            <a:r>
              <a:rPr lang="en-CA" sz="2000" dirty="0"/>
              <a:t>// </a:t>
            </a:r>
            <a:r>
              <a:rPr lang="en-CA" sz="2000" dirty="0" smtClean="0"/>
              <a:t>256</a:t>
            </a:r>
            <a:endParaRPr lang="en-CA" sz="2000" dirty="0"/>
          </a:p>
          <a:p>
            <a:pPr>
              <a:buFont typeface="Wingdings" panose="05000000000000000000" pitchFamily="2" charset="2"/>
              <a:buChar char="Ø"/>
            </a:pPr>
            <a:r>
              <a:rPr lang="en-CA" sz="2400" dirty="0" err="1"/>
              <a:t>Math.sqrt</a:t>
            </a:r>
            <a:r>
              <a:rPr lang="en-CA" sz="2400" dirty="0"/>
              <a:t>(ident_1) </a:t>
            </a:r>
            <a:endParaRPr lang="en-CA" sz="2400" dirty="0" smtClean="0"/>
          </a:p>
          <a:p>
            <a:pPr lvl="1"/>
            <a:r>
              <a:rPr lang="en-CA" sz="2000" dirty="0" smtClean="0"/>
              <a:t>square </a:t>
            </a:r>
            <a:r>
              <a:rPr lang="en-CA" sz="2000" dirty="0"/>
              <a:t>root </a:t>
            </a:r>
            <a:r>
              <a:rPr lang="en-CA" sz="2000" dirty="0" smtClean="0"/>
              <a:t>of</a:t>
            </a:r>
          </a:p>
          <a:p>
            <a:pPr lvl="1"/>
            <a:r>
              <a:rPr lang="en-CA" sz="2000" dirty="0"/>
              <a:t>e.g.     alert</a:t>
            </a:r>
            <a:r>
              <a:rPr lang="en-CA" sz="2000" dirty="0" smtClean="0"/>
              <a:t>( </a:t>
            </a:r>
            <a:r>
              <a:rPr lang="en-CA" sz="2000" dirty="0" smtClean="0">
                <a:solidFill>
                  <a:srgbClr val="9900CC"/>
                </a:solidFill>
                <a:effectLst>
                  <a:outerShdw blurRad="38100" dist="38100" dir="2700000" algn="tl">
                    <a:srgbClr val="000000">
                      <a:alpha val="43137"/>
                    </a:srgbClr>
                  </a:outerShdw>
                </a:effectLst>
              </a:rPr>
              <a:t>Math</a:t>
            </a:r>
            <a:r>
              <a:rPr lang="en-CA" sz="2000" dirty="0">
                <a:solidFill>
                  <a:srgbClr val="9900CC"/>
                </a:solidFill>
                <a:effectLst>
                  <a:outerShdw blurRad="38100" dist="38100" dir="2700000" algn="tl">
                    <a:srgbClr val="000000">
                      <a:alpha val="43137"/>
                    </a:srgbClr>
                  </a:outerShdw>
                </a:effectLst>
              </a:rPr>
              <a:t>. </a:t>
            </a:r>
            <a:r>
              <a:rPr lang="en-CA" sz="2000" dirty="0" err="1" smtClean="0">
                <a:solidFill>
                  <a:srgbClr val="9900CC"/>
                </a:solidFill>
                <a:effectLst>
                  <a:outerShdw blurRad="38100" dist="38100" dir="2700000" algn="tl">
                    <a:srgbClr val="000000">
                      <a:alpha val="43137"/>
                    </a:srgbClr>
                  </a:outerShdw>
                </a:effectLst>
              </a:rPr>
              <a:t>sqrt</a:t>
            </a:r>
            <a:r>
              <a:rPr lang="en-CA" sz="2000" dirty="0" smtClean="0">
                <a:solidFill>
                  <a:srgbClr val="9900CC"/>
                </a:solidFill>
                <a:effectLst>
                  <a:outerShdw blurRad="38100" dist="38100" dir="2700000" algn="tl">
                    <a:srgbClr val="000000">
                      <a:alpha val="43137"/>
                    </a:srgbClr>
                  </a:outerShdw>
                </a:effectLst>
              </a:rPr>
              <a:t>(9) </a:t>
            </a:r>
            <a:r>
              <a:rPr lang="en-CA" sz="2000" dirty="0" smtClean="0"/>
              <a:t>); </a:t>
            </a:r>
            <a:r>
              <a:rPr lang="en-CA" sz="2000" dirty="0"/>
              <a:t>// </a:t>
            </a:r>
            <a:r>
              <a:rPr lang="en-CA" sz="2000" dirty="0" smtClean="0"/>
              <a:t>3</a:t>
            </a:r>
            <a:endParaRPr lang="en-CA"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997227846"/>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3816</TotalTime>
  <Words>3268</Words>
  <Application>Microsoft Office PowerPoint</Application>
  <PresentationFormat>On-screen Show (4:3)</PresentationFormat>
  <Paragraphs>691</Paragraphs>
  <Slides>44</Slides>
  <Notes>13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Compass</vt:lpstr>
      <vt:lpstr>INT222 - Internet Fundamentals</vt:lpstr>
      <vt:lpstr>Agenda</vt:lpstr>
      <vt:lpstr>JavaScript Built-in Objects</vt:lpstr>
      <vt:lpstr>Date Object</vt:lpstr>
      <vt:lpstr>The get… Methods of Date Object</vt:lpstr>
      <vt:lpstr>The get… Methods of Date Object</vt:lpstr>
      <vt:lpstr>The get… Methods of Date Object</vt:lpstr>
      <vt:lpstr>Displaying Dates</vt:lpstr>
      <vt:lpstr>Math object - Math functions </vt:lpstr>
      <vt:lpstr>Rounding floating-point</vt:lpstr>
      <vt:lpstr>Generating Random Number</vt:lpstr>
      <vt:lpstr>What is HTML</vt:lpstr>
      <vt:lpstr>Basic HTML Document Structure</vt:lpstr>
      <vt:lpstr>Tags vs Elements</vt:lpstr>
      <vt:lpstr>HTML Element Categories</vt:lpstr>
      <vt:lpstr>HTML Element Categories</vt:lpstr>
      <vt:lpstr>HTML Element Categories</vt:lpstr>
      <vt:lpstr>Attributes</vt:lpstr>
      <vt:lpstr>HTML Core Attributes</vt:lpstr>
      <vt:lpstr>About HTML5</vt:lpstr>
      <vt:lpstr>Basic HTML5 Document Structure</vt:lpstr>
      <vt:lpstr>Document Type Definition (DTD) </vt:lpstr>
      <vt:lpstr>Discussion</vt:lpstr>
      <vt:lpstr>HTML5 Structural Elements</vt:lpstr>
      <vt:lpstr>Template for Creating HTML5 File</vt:lpstr>
      <vt:lpstr>HTML Heading Tags</vt:lpstr>
      <vt:lpstr>Heading Tag Examples</vt:lpstr>
      <vt:lpstr>Presentation Tags</vt:lpstr>
      <vt:lpstr>Whitespace &amp; HTML Entities</vt:lpstr>
      <vt:lpstr>Presentation Tags</vt:lpstr>
      <vt:lpstr>HTML Grouping Tags</vt:lpstr>
      <vt:lpstr>HTML List Tags</vt:lpstr>
      <vt:lpstr>Unordered lists</vt:lpstr>
      <vt:lpstr>Ordered lists</vt:lpstr>
      <vt:lpstr>Definition lists</vt:lpstr>
      <vt:lpstr>Definition lists</vt:lpstr>
      <vt:lpstr>Nested lists</vt:lpstr>
      <vt:lpstr>Hyperlinks &amp; Anchor</vt:lpstr>
      <vt:lpstr>Hyperlinks</vt:lpstr>
      <vt:lpstr>Hyperlinks and Anchor</vt:lpstr>
      <vt:lpstr>More Hyperlinks</vt:lpstr>
      <vt:lpstr>&lt;a&gt; Tag (Anchor) Attributes</vt:lpstr>
      <vt:lpstr>Resourceful Links</vt:lpstr>
      <vt:lpstr>Thank You!</vt:lpstr>
    </vt:vector>
  </TitlesOfParts>
  <Company>Compaq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Wei Song</dc:creator>
  <cp:lastModifiedBy>Wei Song</cp:lastModifiedBy>
  <cp:revision>207</cp:revision>
  <cp:lastPrinted>2001-07-23T19:37:02Z</cp:lastPrinted>
  <dcterms:created xsi:type="dcterms:W3CDTF">2001-03-26T00:24:34Z</dcterms:created>
  <dcterms:modified xsi:type="dcterms:W3CDTF">2015-06-06T13:21:50Z</dcterms:modified>
</cp:coreProperties>
</file>