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0"/>
  </p:notesMasterIdLst>
  <p:handoutMasterIdLst>
    <p:handoutMasterId r:id="rId31"/>
  </p:handoutMasterIdLst>
  <p:sldIdLst>
    <p:sldId id="266" r:id="rId2"/>
    <p:sldId id="271" r:id="rId3"/>
    <p:sldId id="279" r:id="rId4"/>
    <p:sldId id="280" r:id="rId5"/>
    <p:sldId id="281" r:id="rId6"/>
    <p:sldId id="282" r:id="rId7"/>
    <p:sldId id="342" r:id="rId8"/>
    <p:sldId id="283" r:id="rId9"/>
    <p:sldId id="303" r:id="rId10"/>
    <p:sldId id="285" r:id="rId11"/>
    <p:sldId id="300" r:id="rId12"/>
    <p:sldId id="301" r:id="rId13"/>
    <p:sldId id="302" r:id="rId14"/>
    <p:sldId id="286" r:id="rId15"/>
    <p:sldId id="287" r:id="rId16"/>
    <p:sldId id="288" r:id="rId17"/>
    <p:sldId id="304" r:id="rId18"/>
    <p:sldId id="341" r:id="rId19"/>
    <p:sldId id="305" r:id="rId20"/>
    <p:sldId id="306" r:id="rId21"/>
    <p:sldId id="307" r:id="rId22"/>
    <p:sldId id="308" r:id="rId23"/>
    <p:sldId id="311" r:id="rId24"/>
    <p:sldId id="309" r:id="rId25"/>
    <p:sldId id="312" r:id="rId26"/>
    <p:sldId id="343" r:id="rId27"/>
    <p:sldId id="344" r:id="rId28"/>
    <p:sldId id="277" r:id="rId29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0000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909" autoAdjust="0"/>
  </p:normalViewPr>
  <p:slideViewPr>
    <p:cSldViewPr>
      <p:cViewPr>
        <p:scale>
          <a:sx n="60" d="100"/>
          <a:sy n="60" d="100"/>
        </p:scale>
        <p:origin x="-120" y="-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For fast page loading.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32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forms/input-tags-html5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validation-html5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js-form-validation-text/js-validation-text-form.elementName/example.html" TargetMode="External"/><Relationship Id="rId2" Type="http://schemas.openxmlformats.org/officeDocument/2006/relationships/hyperlink" Target="https://scs.senecac.on.ca/~wei.song/int222/code/js-form-validation-text/js-validation-text-elementById/examp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s.senecac.on.ca/~wei.song/int222/code/js-form-validation-text/js-validation-text-form.elementIndex/example.html" TargetMode="External"/><Relationship Id="rId5" Type="http://schemas.openxmlformats.org/officeDocument/2006/relationships/hyperlink" Target="https://scs.senecac.on.ca/~wei.song/int222/code/js-form-validation-text/js-validation-text-elementByName/example.html" TargetMode="External"/><Relationship Id="rId4" Type="http://schemas.openxmlformats.org/officeDocument/2006/relationships/hyperlink" Target="https://scs.senecac.on.ca/~wei.song/int222/code/js-form-validation-text/js-validation-text-thisKeyWord/example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textarea/form-validation-textarea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checkbox/form-validation-checkbox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radio/form-radio-validatio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select-single/form-validation-select-single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select-multiple/form-validation-select-multipl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labs/lab5/lab05-hint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js-code-inlin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js-code-intern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js/external.js" TargetMode="External"/><Relationship Id="rId2" Type="http://schemas.openxmlformats.org/officeDocument/2006/relationships/hyperlink" Target="https://scs.senecac.on.ca/~wei.song/int222/code/js/js-code-externa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js/changeCSS.html" TargetMode="External"/><Relationship Id="rId2" Type="http://schemas.openxmlformats.org/officeDocument/2006/relationships/hyperlink" Target="https://scs.senecac.on.ca/~wei.song/int222/code/js/innerHTM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js/temp-conversion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Fundamentals</a:t>
            </a:r>
            <a:endParaRPr lang="en-CA" altLang="en-US" sz="40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9: Using JS in HTML,</a:t>
            </a:r>
          </a:p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Client-side validation</a:t>
            </a:r>
            <a:endParaRPr lang="en-CA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E955DB53-2DC7-473C-9609-F6DA60BB1343}" type="slidenum">
              <a:rPr lang="en-CA" altLang="en-US" sz="1400"/>
              <a:pPr algn="r" eaLnBrk="1" hangingPunct="1"/>
              <a:t>10</a:t>
            </a:fld>
            <a:endParaRPr lang="en-CA" altLang="en-US" sz="1400"/>
          </a:p>
        </p:txBody>
      </p:sp>
      <p:sp>
        <p:nvSpPr>
          <p:cNvPr id="2099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188913"/>
            <a:ext cx="7345312" cy="935831"/>
          </a:xfrm>
        </p:spPr>
        <p:txBody>
          <a:bodyPr/>
          <a:lstStyle/>
          <a:p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</a:t>
            </a:r>
            <a:endParaRPr lang="en-CA" altLang="en-US" sz="40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9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341438"/>
            <a:ext cx="7848600" cy="47513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 - Advantages</a:t>
            </a:r>
            <a:endParaRPr lang="en-CA" altLang="en-US" sz="2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 smtClean="0">
                <a:solidFill>
                  <a:srgbClr val="0000FF"/>
                </a:solidFill>
              </a:rPr>
              <a:t>Saves</a:t>
            </a:r>
            <a:r>
              <a:rPr lang="en-CA" altLang="en-US" sz="2400" dirty="0" smtClean="0"/>
              <a:t> time and bandwidth.</a:t>
            </a:r>
          </a:p>
          <a:p>
            <a:pPr lvl="2">
              <a:lnSpc>
                <a:spcPct val="80000"/>
              </a:lnSpc>
            </a:pPr>
            <a:endParaRPr lang="en-CA" altLang="en-US" sz="700" dirty="0" smtClean="0"/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 smtClean="0"/>
              <a:t>It's </a:t>
            </a:r>
            <a:r>
              <a:rPr lang="en-CA" altLang="en-US" sz="2400" dirty="0" smtClean="0">
                <a:solidFill>
                  <a:srgbClr val="0000FF"/>
                </a:solidFill>
              </a:rPr>
              <a:t>fast </a:t>
            </a:r>
            <a:r>
              <a:rPr lang="en-CA" altLang="en-US" sz="2400" dirty="0" smtClean="0"/>
              <a:t>with immediate user feedback without having to wait for the page to load. </a:t>
            </a:r>
          </a:p>
          <a:p>
            <a:pPr marL="781050" lvl="1" indent="-381000">
              <a:lnSpc>
                <a:spcPct val="80000"/>
              </a:lnSpc>
            </a:pPr>
            <a:endParaRPr lang="en-CA" altLang="en-US" sz="500" dirty="0" smtClean="0"/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 smtClean="0"/>
              <a:t>You can safely display only one error at a time and focus on the wrong field, to help ensure that the user correctly fills in all the details as required. </a:t>
            </a:r>
          </a:p>
          <a:p>
            <a:pPr marL="781050" lvl="1" indent="-381000">
              <a:lnSpc>
                <a:spcPct val="80000"/>
              </a:lnSpc>
            </a:pPr>
            <a:endParaRPr lang="en-CA" altLang="en-US" sz="1050" dirty="0" smtClean="0"/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 smtClean="0"/>
              <a:t>Still </a:t>
            </a:r>
            <a:r>
              <a:rPr lang="en-CA" altLang="en-US" sz="2400" dirty="0" smtClean="0">
                <a:solidFill>
                  <a:srgbClr val="0000FF"/>
                </a:solidFill>
              </a:rPr>
              <a:t>need server-side validation</a:t>
            </a:r>
            <a:r>
              <a:rPr lang="en-CA" altLang="en-US" sz="2400" dirty="0" smtClean="0"/>
              <a:t>. </a:t>
            </a:r>
          </a:p>
          <a:p>
            <a:pPr marL="781050" lvl="1" indent="-381000">
              <a:lnSpc>
                <a:spcPct val="80000"/>
              </a:lnSpc>
            </a:pPr>
            <a:endParaRPr lang="en-CA" altLang="en-US" sz="1050" dirty="0" smtClean="0"/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 smtClean="0"/>
              <a:t>Client and server-side validation complement each other, and as such, they really shouldn't be used independently. </a:t>
            </a:r>
          </a:p>
        </p:txBody>
      </p:sp>
    </p:spTree>
    <p:extLst>
      <p:ext uri="{BB962C8B-B14F-4D97-AF65-F5344CB8AC3E}">
        <p14:creationId xmlns:p14="http://schemas.microsoft.com/office/powerpoint/2010/main" val="388202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</a:t>
            </a: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Using HTML5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HTML5 </a:t>
            </a:r>
            <a:r>
              <a:rPr lang="en-CA" dirty="0" smtClean="0"/>
              <a:t>provides several </a:t>
            </a:r>
            <a:r>
              <a:rPr lang="en-CA" dirty="0"/>
              <a:t>new input types for forms. </a:t>
            </a:r>
            <a:endParaRPr lang="en-CA" dirty="0" smtClean="0"/>
          </a:p>
          <a:p>
            <a:pPr lvl="1"/>
            <a:r>
              <a:rPr lang="en-CA" dirty="0" smtClean="0"/>
              <a:t>These </a:t>
            </a:r>
            <a:r>
              <a:rPr lang="en-CA" dirty="0"/>
              <a:t>new features allow better input control and validation</a:t>
            </a:r>
            <a:r>
              <a:rPr lang="en-CA" dirty="0" smtClean="0"/>
              <a:t>. </a:t>
            </a:r>
          </a:p>
          <a:p>
            <a:pPr lvl="1"/>
            <a:r>
              <a:rPr lang="en-CA" dirty="0" smtClean="0"/>
              <a:t>e.g.</a:t>
            </a:r>
          </a:p>
          <a:p>
            <a:pPr marL="800100" lvl="2" indent="0">
              <a:buNone/>
            </a:pPr>
            <a:r>
              <a:rPr lang="en-CA" dirty="0" smtClean="0"/>
              <a:t>Color, date, </a:t>
            </a:r>
            <a:r>
              <a:rPr lang="en-CA" dirty="0" err="1" smtClean="0"/>
              <a:t>datetime</a:t>
            </a:r>
            <a:r>
              <a:rPr lang="en-CA" dirty="0" smtClean="0"/>
              <a:t>, email, month, number, range, search, </a:t>
            </a:r>
            <a:r>
              <a:rPr lang="en-CA" dirty="0" err="1" smtClean="0"/>
              <a:t>tel</a:t>
            </a:r>
            <a:r>
              <a:rPr lang="en-CA" dirty="0" smtClean="0"/>
              <a:t>, time, </a:t>
            </a:r>
            <a:r>
              <a:rPr lang="en-CA" dirty="0" err="1" smtClean="0"/>
              <a:t>url</a:t>
            </a:r>
            <a:r>
              <a:rPr lang="en-CA" dirty="0" smtClean="0"/>
              <a:t>, week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 </a:t>
            </a:r>
            <a:r>
              <a:rPr lang="en-CA" dirty="0">
                <a:hlinkClick r:id="rId2"/>
              </a:rPr>
              <a:t>input-tags-html5.html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838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</a:t>
            </a:r>
            <a:r>
              <a:rPr lang="en-CA" altLang="en-US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Restrictions with HTML5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equired</a:t>
            </a:r>
            <a:r>
              <a:rPr lang="en-CA" dirty="0" smtClean="0">
                <a:effectLst/>
              </a:rPr>
              <a:t> </a:t>
            </a:r>
            <a:r>
              <a:rPr lang="en-CA" dirty="0" smtClean="0"/>
              <a:t>attribute</a:t>
            </a:r>
          </a:p>
          <a:p>
            <a:pPr lvl="1"/>
            <a:r>
              <a:rPr lang="en-CA" dirty="0"/>
              <a:t>Specifies that an input field is required (must be filled out</a:t>
            </a:r>
            <a:r>
              <a:rPr lang="en-CA" dirty="0" smtClean="0"/>
              <a:t>).</a:t>
            </a:r>
          </a:p>
          <a:p>
            <a:pPr lvl="1"/>
            <a:r>
              <a:rPr lang="en-CA" dirty="0" smtClean="0"/>
              <a:t>but spaces are acceptable.</a:t>
            </a:r>
          </a:p>
          <a:p>
            <a:pPr lvl="1"/>
            <a:r>
              <a:rPr lang="en-CA" dirty="0" smtClean="0"/>
              <a:t>For radio buttons, </a:t>
            </a:r>
            <a:r>
              <a:rPr lang="en-CA" dirty="0" err="1" smtClean="0"/>
              <a:t>checkboxs</a:t>
            </a:r>
            <a:r>
              <a:rPr lang="en-CA" dirty="0" smtClean="0"/>
              <a:t> </a:t>
            </a:r>
            <a:r>
              <a:rPr lang="en-CA" dirty="0"/>
              <a:t>and select-option, The required attribute is not supported in any of the major browsers.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n-CA" dirty="0" smtClean="0"/>
              <a:t> attribute</a:t>
            </a:r>
          </a:p>
          <a:p>
            <a:pPr lvl="1"/>
            <a:r>
              <a:rPr lang="en-CA" dirty="0"/>
              <a:t>Specifies a regular expression to check the input value </a:t>
            </a:r>
            <a:r>
              <a:rPr lang="en-CA" dirty="0" smtClean="0"/>
              <a:t>against.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17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Restrictions with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itle </a:t>
            </a:r>
            <a:r>
              <a:rPr lang="en-CA" dirty="0" smtClean="0"/>
              <a:t>attribute</a:t>
            </a:r>
          </a:p>
          <a:p>
            <a:pPr lvl="1"/>
            <a:r>
              <a:rPr lang="en-CA" dirty="0" smtClean="0"/>
              <a:t>Used to show validation rules or instructions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</a:t>
            </a:r>
            <a:r>
              <a:rPr lang="en-CA" dirty="0" smtClean="0"/>
              <a:t>,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CA" dirty="0" smtClean="0"/>
              <a:t>, </a:t>
            </a:r>
            <a:r>
              <a:rPr lang="en-CA" dirty="0" err="1" smtClean="0"/>
              <a:t>maxlength</a:t>
            </a:r>
            <a:r>
              <a:rPr lang="en-CA" dirty="0" smtClean="0"/>
              <a:t> attributes</a:t>
            </a:r>
          </a:p>
          <a:p>
            <a:pPr lvl="1"/>
            <a:r>
              <a:rPr lang="en-CA" dirty="0"/>
              <a:t>Specifies the </a:t>
            </a:r>
            <a:r>
              <a:rPr lang="en-CA" dirty="0" smtClean="0"/>
              <a:t>minimum/</a:t>
            </a:r>
            <a:r>
              <a:rPr lang="en-CA" dirty="0" err="1" smtClean="0"/>
              <a:t>maximmum</a:t>
            </a:r>
            <a:r>
              <a:rPr lang="en-CA" dirty="0" smtClean="0"/>
              <a:t> </a:t>
            </a:r>
            <a:r>
              <a:rPr lang="en-CA" dirty="0"/>
              <a:t>value for </a:t>
            </a:r>
            <a:r>
              <a:rPr lang="en-CA" dirty="0" smtClean="0"/>
              <a:t>number, date or range </a:t>
            </a:r>
            <a:r>
              <a:rPr lang="en-CA" dirty="0"/>
              <a:t>input field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validation-html5.html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92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79254F12-9B16-4783-AD4F-B8F29B59BA1A}" type="slidenum">
              <a:rPr lang="en-CA" altLang="en-US" sz="1400"/>
              <a:pPr algn="r" eaLnBrk="1" hangingPunct="1"/>
              <a:t>14</a:t>
            </a:fld>
            <a:endParaRPr lang="en-CA" altLang="en-US" sz="1400"/>
          </a:p>
        </p:txBody>
      </p:sp>
      <p:sp>
        <p:nvSpPr>
          <p:cNvPr id="2109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017"/>
            <a:ext cx="7920880" cy="1233488"/>
          </a:xfrm>
        </p:spPr>
        <p:txBody>
          <a:bodyPr/>
          <a:lstStyle/>
          <a:p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Using JS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412875"/>
            <a:ext cx="8064896" cy="4089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Approaches</a:t>
            </a:r>
            <a:endParaRPr lang="en-CA" alt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CA" altLang="en-US" dirty="0" smtClean="0"/>
              <a:t>Display the errors one by one, focusing on the offending field.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altLang="en-US" dirty="0" smtClean="0"/>
              <a:t>Makes revising and successfully submitting the form much easier for the user</a:t>
            </a:r>
          </a:p>
          <a:p>
            <a:pPr lvl="2">
              <a:buFontTx/>
              <a:buNone/>
            </a:pPr>
            <a:endParaRPr lang="en-CA" alt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CA" altLang="en-US" dirty="0" smtClean="0"/>
              <a:t>Display all errors simultaneously, server-side validation style.</a:t>
            </a:r>
          </a:p>
        </p:txBody>
      </p:sp>
    </p:spTree>
    <p:extLst>
      <p:ext uri="{BB962C8B-B14F-4D97-AF65-F5344CB8AC3E}">
        <p14:creationId xmlns:p14="http://schemas.microsoft.com/office/powerpoint/2010/main" val="39475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F14BAA07-D89A-438D-8343-0079B5C73EC3}" type="slidenum">
              <a:rPr lang="en-CA" altLang="en-US" sz="1400"/>
              <a:pPr algn="r" eaLnBrk="1" hangingPunct="1"/>
              <a:t>15</a:t>
            </a:fld>
            <a:endParaRPr lang="en-CA" altLang="en-US" sz="1400"/>
          </a:p>
        </p:txBody>
      </p:sp>
      <p:sp>
        <p:nvSpPr>
          <p:cNvPr id="211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0"/>
            <a:ext cx="7776864" cy="1306513"/>
          </a:xfrm>
        </p:spPr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Using JS</a:t>
            </a:r>
            <a:endParaRPr lang="en-CA" altLang="en-US" sz="40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19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557338"/>
            <a:ext cx="8227764" cy="43195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dirty="0"/>
              <a:t>Guidelines</a:t>
            </a:r>
          </a:p>
          <a:p>
            <a:pPr lvl="1">
              <a:lnSpc>
                <a:spcPct val="80000"/>
              </a:lnSpc>
            </a:pPr>
            <a:endParaRPr lang="en-CA" altLang="en-US" sz="1000" dirty="0" smtClean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CA" altLang="en-US" dirty="0" smtClean="0">
                <a:solidFill>
                  <a:srgbClr val="0000FF"/>
                </a:solidFill>
              </a:rPr>
              <a:t>Presence</a:t>
            </a:r>
            <a:r>
              <a:rPr lang="en-CA" altLang="en-US" dirty="0" smtClean="0"/>
              <a:t> or </a:t>
            </a:r>
            <a:r>
              <a:rPr lang="en-CA" altLang="en-US" dirty="0" smtClean="0">
                <a:solidFill>
                  <a:srgbClr val="0000FF"/>
                </a:solidFill>
              </a:rPr>
              <a:t>Absence</a:t>
            </a:r>
            <a:r>
              <a:rPr lang="en-CA" altLang="en-US" dirty="0" smtClean="0"/>
              <a:t>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dirty="0" smtClean="0"/>
              <a:t>To determine whether the required fields left empty. </a:t>
            </a:r>
          </a:p>
          <a:p>
            <a:pPr lvl="2">
              <a:lnSpc>
                <a:spcPct val="80000"/>
              </a:lnSpc>
            </a:pPr>
            <a:endParaRPr lang="en-CA" altLang="en-US" sz="1000" dirty="0" smtClean="0"/>
          </a:p>
          <a:p>
            <a:pPr lvl="1">
              <a:lnSpc>
                <a:spcPct val="80000"/>
              </a:lnSpc>
            </a:pPr>
            <a:r>
              <a:rPr lang="en-CA" altLang="en-US" dirty="0" smtClean="0">
                <a:solidFill>
                  <a:srgbClr val="0000FF"/>
                </a:solidFill>
              </a:rPr>
              <a:t>Value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dirty="0" smtClean="0"/>
              <a:t>To determine if a field has a specific value or code. </a:t>
            </a:r>
          </a:p>
          <a:p>
            <a:pPr lvl="2">
              <a:lnSpc>
                <a:spcPct val="80000"/>
              </a:lnSpc>
            </a:pPr>
            <a:endParaRPr lang="en-CA" altLang="en-US" sz="1000" dirty="0" smtClean="0"/>
          </a:p>
          <a:p>
            <a:pPr lvl="1">
              <a:lnSpc>
                <a:spcPct val="80000"/>
              </a:lnSpc>
            </a:pPr>
            <a:r>
              <a:rPr lang="en-CA" altLang="en-US" dirty="0" smtClean="0">
                <a:solidFill>
                  <a:srgbClr val="0000FF"/>
                </a:solidFill>
              </a:rPr>
              <a:t>Range</a:t>
            </a:r>
            <a:r>
              <a:rPr lang="en-CA" altLang="en-US" dirty="0" smtClean="0"/>
              <a:t>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dirty="0" smtClean="0"/>
              <a:t>To determine if a value entered is within a specific range (inclusive or exclusive)</a:t>
            </a:r>
          </a:p>
        </p:txBody>
      </p:sp>
    </p:spTree>
    <p:extLst>
      <p:ext uri="{BB962C8B-B14F-4D97-AF65-F5344CB8AC3E}">
        <p14:creationId xmlns:p14="http://schemas.microsoft.com/office/powerpoint/2010/main" val="39374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D207B8DF-6C56-4D9F-892A-76BE2DC0092D}" type="slidenum">
              <a:rPr lang="en-CA" altLang="en-US" sz="1400"/>
              <a:pPr algn="r" eaLnBrk="1" hangingPunct="1"/>
              <a:t>16</a:t>
            </a:fld>
            <a:endParaRPr lang="en-CA" altLang="en-US" sz="1400"/>
          </a:p>
        </p:txBody>
      </p:sp>
      <p:sp>
        <p:nvSpPr>
          <p:cNvPr id="2129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1"/>
            <a:ext cx="7558608" cy="900336"/>
          </a:xfrm>
        </p:spPr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Using JS</a:t>
            </a:r>
            <a:endParaRPr lang="en-CA" altLang="en-US" sz="36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29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8227764" cy="4608661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 smtClean="0"/>
              <a:t>Guidelines (</a:t>
            </a:r>
            <a:r>
              <a:rPr lang="en-CA" altLang="en-US" sz="2800" dirty="0" err="1" smtClean="0"/>
              <a:t>cont</a:t>
            </a:r>
            <a:r>
              <a:rPr lang="en-CA" altLang="en-US" sz="2800" dirty="0" smtClean="0"/>
              <a:t>’)</a:t>
            </a:r>
          </a:p>
          <a:p>
            <a:pPr lvl="1">
              <a:lnSpc>
                <a:spcPct val="80000"/>
              </a:lnSpc>
            </a:pPr>
            <a:endParaRPr lang="en-CA" altLang="en-US" sz="2400" dirty="0" smtClean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CA" altLang="en-US" sz="2400" dirty="0" smtClean="0">
                <a:solidFill>
                  <a:srgbClr val="0000FF"/>
                </a:solidFill>
              </a:rPr>
              <a:t>Reasonableness</a:t>
            </a:r>
            <a:r>
              <a:rPr lang="en-CA" altLang="en-US" sz="2400" dirty="0" smtClean="0"/>
              <a:t>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sz="2000" dirty="0" smtClean="0"/>
              <a:t>To determine if a value entered is reasonable based on other information supplied or information available to us. This test needs to be review periodically. </a:t>
            </a:r>
          </a:p>
          <a:p>
            <a:pPr lvl="2">
              <a:lnSpc>
                <a:spcPct val="80000"/>
              </a:lnSpc>
            </a:pPr>
            <a:endParaRPr lang="en-CA" altLang="en-US" sz="1800" dirty="0" smtClean="0"/>
          </a:p>
          <a:p>
            <a:pPr lvl="1">
              <a:lnSpc>
                <a:spcPct val="80000"/>
              </a:lnSpc>
            </a:pPr>
            <a:r>
              <a:rPr lang="en-CA" altLang="en-US" sz="2400" dirty="0" smtClean="0">
                <a:solidFill>
                  <a:srgbClr val="0000FF"/>
                </a:solidFill>
              </a:rPr>
              <a:t>Check Digit</a:t>
            </a:r>
            <a:r>
              <a:rPr lang="en-CA" altLang="en-US" sz="2400" dirty="0" smtClean="0"/>
              <a:t>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sz="2000" dirty="0" smtClean="0"/>
              <a:t>To determine if for example, a credit card number or a Driver's license number is valid. </a:t>
            </a:r>
          </a:p>
          <a:p>
            <a:pPr lvl="2">
              <a:lnSpc>
                <a:spcPct val="80000"/>
              </a:lnSpc>
            </a:pPr>
            <a:endParaRPr lang="en-CA" altLang="en-US" sz="1800" dirty="0" smtClean="0"/>
          </a:p>
          <a:p>
            <a:pPr lvl="1">
              <a:lnSpc>
                <a:spcPct val="80000"/>
              </a:lnSpc>
            </a:pPr>
            <a:r>
              <a:rPr lang="en-CA" altLang="en-US" sz="2400" dirty="0" smtClean="0">
                <a:solidFill>
                  <a:srgbClr val="0000FF"/>
                </a:solidFill>
              </a:rPr>
              <a:t>Consistency</a:t>
            </a:r>
            <a:r>
              <a:rPr lang="en-CA" altLang="en-US" sz="2400" dirty="0" smtClean="0"/>
              <a:t> Test MULTIPLE FIELD(s)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sz="2000" dirty="0" smtClean="0"/>
              <a:t>To determine if a value entered is consistent with other info</a:t>
            </a:r>
            <a:r>
              <a:rPr lang="en-CA" altLang="en-US" sz="1800" dirty="0" smtClean="0"/>
              <a:t>rmation entered. </a:t>
            </a:r>
          </a:p>
        </p:txBody>
      </p:sp>
    </p:spTree>
    <p:extLst>
      <p:ext uri="{BB962C8B-B14F-4D97-AF65-F5344CB8AC3E}">
        <p14:creationId xmlns:p14="http://schemas.microsoft.com/office/powerpoint/2010/main" val="29504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Validation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HTML form </a:t>
            </a:r>
            <a:r>
              <a:rPr lang="en-CA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onsubmit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 smtClean="0"/>
              <a:t>event attribute</a:t>
            </a:r>
          </a:p>
          <a:p>
            <a:pPr lvl="1"/>
            <a:r>
              <a:rPr lang="en-CA" sz="2400" dirty="0"/>
              <a:t>Execute a JavaScript when a form is submitted</a:t>
            </a:r>
            <a:r>
              <a:rPr lang="en-CA" sz="2400" dirty="0" smtClean="0"/>
              <a:t>.</a:t>
            </a:r>
          </a:p>
          <a:p>
            <a:pPr lvl="1"/>
            <a:r>
              <a:rPr lang="en-CA" sz="2400" dirty="0" smtClean="0"/>
              <a:t>The browser will stop sending the form to server </a:t>
            </a:r>
            <a:r>
              <a:rPr lang="en-CA" sz="24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en-CA" sz="2400" dirty="0" smtClean="0"/>
              <a:t> </a:t>
            </a:r>
            <a:r>
              <a:rPr lang="en-CA" sz="24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CA" sz="2400" dirty="0" smtClean="0"/>
              <a:t> the </a:t>
            </a:r>
            <a:r>
              <a:rPr lang="en-CA" sz="24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onsubmit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 smtClean="0"/>
              <a:t>attribute (event handler) gains the value of “</a:t>
            </a:r>
            <a:r>
              <a:rPr lang="en-CA" sz="24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false</a:t>
            </a:r>
            <a:r>
              <a:rPr lang="en-CA" sz="2400" dirty="0" smtClean="0"/>
              <a:t>”.</a:t>
            </a: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</a:t>
            </a:r>
            <a:r>
              <a:rPr lang="en-CA" sz="2800" dirty="0" smtClean="0"/>
              <a:t>.g.</a:t>
            </a:r>
          </a:p>
          <a:p>
            <a:pPr marL="457200" lvl="1" indent="0">
              <a:buNone/>
            </a:pPr>
            <a:r>
              <a:rPr lang="en-CA" sz="2400" dirty="0"/>
              <a:t>&lt;form id='example' name='example' method='post' </a:t>
            </a:r>
            <a:r>
              <a:rPr lang="en-CA" sz="2400" dirty="0" smtClean="0"/>
              <a:t>  </a:t>
            </a:r>
          </a:p>
          <a:p>
            <a:pPr marL="457200" lvl="1" indent="0">
              <a:buNone/>
            </a:pPr>
            <a:r>
              <a:rPr lang="en-CA" sz="2400" dirty="0"/>
              <a:t> </a:t>
            </a:r>
            <a:r>
              <a:rPr lang="en-CA" sz="2400" dirty="0" smtClean="0"/>
              <a:t>         action</a:t>
            </a:r>
            <a:r>
              <a:rPr lang="en-CA" sz="2400" dirty="0"/>
              <a:t>='https</a:t>
            </a:r>
            <a:r>
              <a:rPr lang="en-CA" sz="2400" dirty="0" smtClean="0"/>
              <a:t>://somesite/cgi-bin/echo-p.pl</a:t>
            </a:r>
            <a:r>
              <a:rPr lang="en-CA" sz="2400" dirty="0"/>
              <a:t>' </a:t>
            </a:r>
            <a:endParaRPr lang="en-CA" sz="2400" dirty="0" smtClean="0"/>
          </a:p>
          <a:p>
            <a:pPr marL="457200" lvl="1" indent="0">
              <a:buNone/>
            </a:pPr>
            <a:r>
              <a:rPr lang="en-CA" sz="2400" dirty="0"/>
              <a:t> </a:t>
            </a:r>
            <a:r>
              <a:rPr lang="en-CA" sz="2400" dirty="0" smtClean="0"/>
              <a:t>         </a:t>
            </a:r>
            <a:r>
              <a:rPr lang="en-CA" sz="24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onsubmit</a:t>
            </a:r>
            <a:r>
              <a:rPr lang="en-CA" sz="2400" dirty="0"/>
              <a:t>=</a:t>
            </a:r>
            <a:r>
              <a:rPr lang="en-CA" sz="24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'return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 err="1"/>
              <a:t>formValidationExample</a:t>
            </a:r>
            <a:r>
              <a:rPr lang="en-CA" sz="2400" dirty="0" smtClean="0"/>
              <a:t>();'&gt;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531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3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Fields –</a:t>
            </a:r>
            <a:r>
              <a:rPr lang="en-CA" sz="3600" dirty="0" smtClean="0">
                <a:solidFill>
                  <a:srgbClr val="0000CC"/>
                </a:solidFill>
              </a:rPr>
              <a:t> NO </a:t>
            </a:r>
            <a:r>
              <a:rPr lang="en-CA" sz="3600" dirty="0" err="1" smtClean="0">
                <a:solidFill>
                  <a:srgbClr val="0000CC"/>
                </a:solidFill>
              </a:rPr>
              <a:t>RegExp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Text fields can be assessed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>
                <a:hlinkClick r:id="rId2"/>
              </a:rPr>
              <a:t>document.getElementById("</a:t>
            </a:r>
            <a:r>
              <a:rPr lang="en-CA" sz="1800" dirty="0" err="1">
                <a:hlinkClick r:id="rId2"/>
              </a:rPr>
              <a:t>elementid</a:t>
            </a:r>
            <a:r>
              <a:rPr lang="en-CA" sz="1800" dirty="0">
                <a:hlinkClick r:id="rId2"/>
              </a:rPr>
              <a:t>")</a:t>
            </a:r>
            <a:endParaRPr lang="en-CA" sz="1800" dirty="0"/>
          </a:p>
          <a:p>
            <a:pPr lvl="1"/>
            <a:r>
              <a:rPr lang="en-CA" sz="2000" dirty="0" smtClean="0"/>
              <a:t>using 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and form element name</a:t>
            </a:r>
            <a:endParaRPr lang="en-C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 smtClean="0">
                <a:hlinkClick r:id="rId3"/>
              </a:rPr>
              <a:t>document.formname.elementname</a:t>
            </a:r>
            <a:endParaRPr lang="en-CA" sz="1800" dirty="0" smtClean="0"/>
          </a:p>
          <a:p>
            <a:pPr lvl="1"/>
            <a:r>
              <a:rPr lang="en-CA" sz="2000" dirty="0" smtClean="0"/>
              <a:t>using </a:t>
            </a:r>
            <a:r>
              <a:rPr lang="en-CA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CA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r>
              <a:rPr lang="en-CA" sz="2000" dirty="0" smtClean="0">
                <a:solidFill>
                  <a:srgbClr val="0000CC"/>
                </a:solidFill>
              </a:rPr>
              <a:t> </a:t>
            </a:r>
            <a:endParaRPr lang="en-CA" sz="2000" dirty="0">
              <a:solidFill>
                <a:srgbClr val="0000CC"/>
              </a:solidFill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>
                <a:hlinkClick r:id="rId4"/>
              </a:rPr>
              <a:t>Using </a:t>
            </a:r>
            <a:r>
              <a:rPr lang="en-CA" sz="1800" dirty="0" smtClean="0">
                <a:hlinkClick r:id="rId4"/>
              </a:rPr>
              <a:t>this </a:t>
            </a:r>
            <a:r>
              <a:rPr lang="en-CA" sz="1800" dirty="0">
                <a:hlinkClick r:id="rId4"/>
              </a:rPr>
              <a:t>key word in form </a:t>
            </a:r>
            <a:r>
              <a:rPr lang="en-CA" sz="1800" dirty="0" smtClean="0">
                <a:hlinkClick r:id="rId4"/>
              </a:rPr>
              <a:t>element</a:t>
            </a:r>
            <a:endParaRPr lang="en-CA" sz="1800" dirty="0"/>
          </a:p>
          <a:p>
            <a:pPr lvl="1"/>
            <a:r>
              <a:rPr lang="en-CA" sz="2000" dirty="0" smtClean="0"/>
              <a:t>using </a:t>
            </a:r>
            <a:r>
              <a:rPr lang="en-CA" sz="2000" dirty="0" err="1" smtClean="0"/>
              <a:t>getElementsByName</a:t>
            </a:r>
            <a:r>
              <a:rPr lang="en-CA" sz="2000" dirty="0" smtClean="0"/>
              <a:t> </a:t>
            </a:r>
            <a:endParaRPr lang="en-CA" sz="1800" dirty="0" smtClean="0"/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 smtClean="0">
                <a:hlinkClick r:id="rId5"/>
              </a:rPr>
              <a:t>document.getElementsByName</a:t>
            </a:r>
            <a:r>
              <a:rPr lang="en-CA" sz="1800" dirty="0">
                <a:hlinkClick r:id="rId5"/>
              </a:rPr>
              <a:t>("</a:t>
            </a:r>
            <a:r>
              <a:rPr lang="en-CA" sz="1800" dirty="0" err="1">
                <a:hlinkClick r:id="rId5"/>
              </a:rPr>
              <a:t>elementname</a:t>
            </a:r>
            <a:r>
              <a:rPr lang="en-CA" sz="1800" dirty="0" smtClean="0">
                <a:hlinkClick r:id="rId5"/>
              </a:rPr>
              <a:t>")</a:t>
            </a:r>
            <a:r>
              <a:rPr lang="en-CA" sz="1800" dirty="0" smtClean="0"/>
              <a:t>  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800" dirty="0" smtClean="0"/>
              <a:t>returns a collection</a:t>
            </a:r>
          </a:p>
          <a:p>
            <a:pPr lvl="1"/>
            <a:r>
              <a:rPr lang="en-CA" sz="2000" dirty="0" smtClean="0"/>
              <a:t>using form and element </a:t>
            </a:r>
            <a:r>
              <a:rPr lang="en-CA" sz="2000" dirty="0"/>
              <a:t>index </a:t>
            </a:r>
            <a:r>
              <a:rPr lang="en-CA" sz="1800" dirty="0"/>
              <a:t>(Not </a:t>
            </a:r>
            <a:r>
              <a:rPr lang="en-CA" sz="1800" dirty="0" smtClean="0"/>
              <a:t>recommended)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 smtClean="0">
                <a:hlinkClick r:id="rId6"/>
              </a:rPr>
              <a:t>document.forms[index</a:t>
            </a:r>
            <a:r>
              <a:rPr lang="en-CA" sz="1800" dirty="0">
                <a:hlinkClick r:id="rId6"/>
              </a:rPr>
              <a:t>].elements[index]</a:t>
            </a:r>
            <a:endParaRPr lang="en-CA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Notes: </a:t>
            </a:r>
            <a:r>
              <a:rPr lang="en-CA" sz="2000" dirty="0" smtClean="0"/>
              <a:t>all HTML code above are same; for each field, only one error message is showed at a time due to </a:t>
            </a:r>
            <a:r>
              <a:rPr lang="en-CA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‘if-else’ </a:t>
            </a:r>
            <a:r>
              <a:rPr lang="en-CA" sz="2000" dirty="0" smtClean="0"/>
              <a:t>is used in conditions.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861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40750" cy="752128"/>
          </a:xfrm>
        </p:spPr>
        <p:txBody>
          <a:bodyPr/>
          <a:lstStyle/>
          <a:p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Example on Text Field Validation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Rule: all digits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Code: </a:t>
            </a:r>
            <a:r>
              <a:rPr lang="en-CA" sz="2000" dirty="0" smtClean="0"/>
              <a:t> </a:t>
            </a:r>
          </a:p>
          <a:p>
            <a:pPr marL="400050" lvl="1" indent="0">
              <a:buNone/>
            </a:pPr>
            <a:r>
              <a:rPr lang="en-CA" sz="2000" dirty="0" smtClean="0"/>
              <a:t>function </a:t>
            </a:r>
            <a:r>
              <a:rPr lang="en-CA" sz="2000" dirty="0" err="1" smtClean="0"/>
              <a:t>validateMyForm</a:t>
            </a:r>
            <a:r>
              <a:rPr lang="en-CA" sz="2000" dirty="0" smtClean="0"/>
              <a:t>(from1</a:t>
            </a:r>
            <a:r>
              <a:rPr lang="en-CA" sz="2000" dirty="0"/>
              <a:t>)</a:t>
            </a:r>
          </a:p>
          <a:p>
            <a:pPr marL="400050" lvl="1" indent="0">
              <a:buNone/>
            </a:pPr>
            <a:r>
              <a:rPr lang="en-CA" sz="2000" dirty="0" smtClean="0"/>
              <a:t> </a:t>
            </a:r>
            <a:r>
              <a:rPr lang="en-CA" sz="2000" dirty="0"/>
              <a:t>{</a:t>
            </a:r>
          </a:p>
          <a:p>
            <a:pPr marL="400050" lvl="1" indent="0">
              <a:buNone/>
            </a:pPr>
            <a:r>
              <a:rPr lang="en-CA" sz="2000" dirty="0" smtClean="0"/>
              <a:t>      </a:t>
            </a:r>
            <a:r>
              <a:rPr lang="en-CA" sz="2000" dirty="0"/>
              <a:t>if (</a:t>
            </a:r>
            <a:r>
              <a:rPr lang="en-CA" sz="2000" dirty="0" err="1" smtClean="0"/>
              <a:t>parseInt</a:t>
            </a:r>
            <a:r>
              <a:rPr lang="en-CA" sz="2000" dirty="0" smtClean="0"/>
              <a:t>(from1.phone.value</a:t>
            </a:r>
            <a:r>
              <a:rPr lang="en-CA" sz="2000" dirty="0"/>
              <a:t>) != </a:t>
            </a:r>
            <a:r>
              <a:rPr lang="en-CA" sz="2000" dirty="0" smtClean="0"/>
              <a:t>from1.phone.value</a:t>
            </a:r>
            <a:r>
              <a:rPr lang="en-CA" sz="2000" dirty="0"/>
              <a:t>)</a:t>
            </a:r>
          </a:p>
          <a:p>
            <a:pPr marL="400050" lvl="1" indent="0">
              <a:buNone/>
            </a:pPr>
            <a:r>
              <a:rPr lang="en-CA" sz="2000" dirty="0" smtClean="0"/>
              <a:t>      </a:t>
            </a:r>
            <a:r>
              <a:rPr lang="en-CA" sz="2000" dirty="0"/>
              <a:t>{</a:t>
            </a:r>
          </a:p>
          <a:p>
            <a:pPr marL="400050" lvl="1" indent="0">
              <a:buNone/>
            </a:pPr>
            <a:r>
              <a:rPr lang="en-CA" sz="2000" dirty="0" smtClean="0"/>
              <a:t>         </a:t>
            </a:r>
            <a:r>
              <a:rPr lang="en-CA" sz="2000" dirty="0"/>
              <a:t>alert('Please enter a phone number, numbers only');</a:t>
            </a:r>
          </a:p>
          <a:p>
            <a:pPr marL="400050" lvl="1" indent="0">
              <a:buNone/>
            </a:pPr>
            <a:r>
              <a:rPr lang="en-CA" sz="2000" dirty="0" smtClean="0"/>
              <a:t>         from1.phone.focus</a:t>
            </a:r>
            <a:r>
              <a:rPr lang="en-CA" sz="2000" dirty="0"/>
              <a:t>();</a:t>
            </a:r>
          </a:p>
          <a:p>
            <a:pPr marL="400050" lvl="1" indent="0">
              <a:buNone/>
            </a:pPr>
            <a:r>
              <a:rPr lang="en-CA" sz="2000" dirty="0" smtClean="0"/>
              <a:t>         from1.phone.select</a:t>
            </a:r>
            <a:r>
              <a:rPr lang="en-CA" sz="2000" dirty="0"/>
              <a:t>();</a:t>
            </a:r>
          </a:p>
          <a:p>
            <a:pPr marL="400050" lvl="1" indent="0">
              <a:buNone/>
            </a:pPr>
            <a:r>
              <a:rPr lang="en-CA" sz="2000" dirty="0" smtClean="0"/>
              <a:t>         </a:t>
            </a:r>
            <a:r>
              <a:rPr lang="en-CA" sz="2000" dirty="0"/>
              <a:t>return false</a:t>
            </a:r>
            <a:r>
              <a:rPr lang="en-CA" sz="2000" dirty="0" smtClean="0"/>
              <a:t>; // failed for validation</a:t>
            </a:r>
            <a:endParaRPr lang="en-CA" sz="2000" dirty="0"/>
          </a:p>
          <a:p>
            <a:pPr marL="400050" lvl="1" indent="0">
              <a:buNone/>
            </a:pPr>
            <a:r>
              <a:rPr lang="en-CA" sz="2000" dirty="0" smtClean="0"/>
              <a:t>      </a:t>
            </a:r>
            <a:r>
              <a:rPr lang="en-CA" sz="2000" dirty="0"/>
              <a:t>}</a:t>
            </a:r>
          </a:p>
          <a:p>
            <a:pPr marL="400050" lvl="1" indent="0">
              <a:buNone/>
            </a:pPr>
            <a:r>
              <a:rPr lang="en-CA" sz="2000" dirty="0" smtClean="0"/>
              <a:t>      </a:t>
            </a:r>
            <a:r>
              <a:rPr lang="en-CA" sz="2000" dirty="0"/>
              <a:t>return true</a:t>
            </a:r>
            <a:r>
              <a:rPr lang="en-CA" sz="2000" dirty="0" smtClean="0"/>
              <a:t>; // passed for validation</a:t>
            </a:r>
            <a:endParaRPr lang="en-CA" sz="2000" dirty="0"/>
          </a:p>
          <a:p>
            <a:pPr marL="400050" lvl="1" indent="0">
              <a:buNone/>
            </a:pPr>
            <a:r>
              <a:rPr lang="en-CA" sz="2000" dirty="0" smtClean="0"/>
              <a:t>}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789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Using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JavaScript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in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HTML Page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Introduction to 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Client-side validation</a:t>
            </a:r>
          </a:p>
          <a:p>
            <a:pPr lvl="1" eaLnBrk="1" hangingPunct="1">
              <a:defRPr/>
            </a:pPr>
            <a:r>
              <a:rPr lang="en-CA" altLang="en-US" dirty="0" smtClean="0">
                <a:effectLst/>
              </a:rPr>
              <a:t>Using HTML5 Features</a:t>
            </a:r>
          </a:p>
          <a:p>
            <a:pPr lvl="1" eaLnBrk="1" hangingPunct="1">
              <a:defRPr/>
            </a:pPr>
            <a:r>
              <a:rPr lang="en-CA" altLang="en-US" dirty="0" smtClean="0">
                <a:effectLst/>
              </a:rPr>
              <a:t>Using JavaScript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Example on Text Field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Rules</a:t>
            </a:r>
            <a:r>
              <a:rPr lang="en-CA" sz="2000" dirty="0" smtClean="0"/>
              <a:t>: </a:t>
            </a:r>
            <a:r>
              <a:rPr lang="en-CA" altLang="en-US" sz="2000" dirty="0" smtClean="0"/>
              <a:t>at </a:t>
            </a:r>
            <a:r>
              <a:rPr lang="en-CA" altLang="en-US" sz="2000" dirty="0"/>
              <a:t>least one alphabetic letter (‘a’-’z’, ‘A’-’Z’)</a:t>
            </a:r>
          </a:p>
          <a:p>
            <a:pPr marL="457200" lvl="1" indent="0">
              <a:buNone/>
            </a:pPr>
            <a:r>
              <a:rPr lang="en-CA" sz="1400" b="1" dirty="0"/>
              <a:t>function </a:t>
            </a:r>
            <a:r>
              <a:rPr lang="en-CA" sz="1400" b="1" dirty="0" err="1"/>
              <a:t>validateMyField</a:t>
            </a:r>
            <a:r>
              <a:rPr lang="en-CA" sz="1400" b="1" dirty="0"/>
              <a:t>(fid) {</a:t>
            </a:r>
          </a:p>
          <a:p>
            <a:pPr marL="457200" lvl="1" indent="0">
              <a:buNone/>
            </a:pPr>
            <a:r>
              <a:rPr lang="en-CA" sz="1400" b="1" dirty="0"/>
              <a:t>    var </a:t>
            </a:r>
            <a:r>
              <a:rPr lang="en-CA" sz="1400" b="1" dirty="0" err="1"/>
              <a:t>passAlpha</a:t>
            </a:r>
            <a:r>
              <a:rPr lang="en-CA" sz="1400" b="1" dirty="0"/>
              <a:t> = false;</a:t>
            </a:r>
          </a:p>
          <a:p>
            <a:pPr marL="457200" lvl="1" indent="0">
              <a:buNone/>
            </a:pPr>
            <a:r>
              <a:rPr lang="en-CA" sz="1400" b="1" dirty="0"/>
              <a:t>    var </a:t>
            </a:r>
            <a:r>
              <a:rPr lang="en-CA" sz="1400" b="1" dirty="0" err="1"/>
              <a:t>alphString</a:t>
            </a:r>
            <a:r>
              <a:rPr lang="en-CA" sz="1400" b="1" dirty="0"/>
              <a:t> = "</a:t>
            </a:r>
            <a:r>
              <a:rPr lang="en-CA" sz="1400" b="1" dirty="0" err="1"/>
              <a:t>abcdefghijklmnopqrstuvwxyzABCDEFGHIJKLMNOPQRSTUVWXYZ</a:t>
            </a:r>
            <a:r>
              <a:rPr lang="en-CA" sz="1400" b="1" dirty="0"/>
              <a:t>";</a:t>
            </a:r>
          </a:p>
          <a:p>
            <a:pPr marL="457200" lvl="1" indent="0">
              <a:buNone/>
            </a:pPr>
            <a:r>
              <a:rPr lang="en-CA" sz="1400" b="1" dirty="0"/>
              <a:t>    var </a:t>
            </a:r>
            <a:r>
              <a:rPr lang="en-CA" sz="1400" b="1" dirty="0" err="1"/>
              <a:t>elem</a:t>
            </a:r>
            <a:r>
              <a:rPr lang="en-CA" sz="1400" b="1" dirty="0"/>
              <a:t> = </a:t>
            </a:r>
            <a:r>
              <a:rPr lang="en-CA" sz="1400" b="1" dirty="0" err="1"/>
              <a:t>document.getElementById</a:t>
            </a:r>
            <a:r>
              <a:rPr lang="en-CA" sz="1400" b="1" dirty="0"/>
              <a:t>(fid</a:t>
            </a:r>
            <a:r>
              <a:rPr lang="en-CA" sz="1400" b="1" dirty="0" smtClean="0"/>
              <a:t>);</a:t>
            </a:r>
            <a:endParaRPr lang="en-CA" sz="1400" b="1" dirty="0"/>
          </a:p>
          <a:p>
            <a:pPr marL="457200" lvl="1" indent="0">
              <a:buNone/>
            </a:pPr>
            <a:r>
              <a:rPr lang="en-CA" sz="1400" b="1" dirty="0" smtClean="0"/>
              <a:t>    var </a:t>
            </a:r>
            <a:r>
              <a:rPr lang="en-CA" sz="1400" b="1" dirty="0" err="1"/>
              <a:t>inputValue</a:t>
            </a:r>
            <a:r>
              <a:rPr lang="en-CA" sz="1400" b="1" dirty="0"/>
              <a:t> = </a:t>
            </a:r>
            <a:r>
              <a:rPr lang="en-CA" sz="1400" b="1" dirty="0" err="1" smtClean="0"/>
              <a:t>elem.value.trim</a:t>
            </a:r>
            <a:r>
              <a:rPr lang="en-CA" sz="1400" b="1" dirty="0" smtClean="0"/>
              <a:t>();</a:t>
            </a:r>
            <a:endParaRPr lang="en-CA" sz="1400" b="1" dirty="0"/>
          </a:p>
          <a:p>
            <a:pPr marL="457200" lvl="1" indent="0">
              <a:buNone/>
            </a:pPr>
            <a:r>
              <a:rPr lang="en-CA" sz="1400" b="1" dirty="0"/>
              <a:t>   </a:t>
            </a:r>
          </a:p>
          <a:p>
            <a:pPr marL="457200" lvl="1" indent="0">
              <a:buNone/>
            </a:pPr>
            <a:r>
              <a:rPr lang="en-CA" sz="1400" b="1" dirty="0"/>
              <a:t>    for (var </a:t>
            </a:r>
            <a:r>
              <a:rPr lang="en-CA" sz="1400" b="1" dirty="0" err="1"/>
              <a:t>i</a:t>
            </a:r>
            <a:r>
              <a:rPr lang="en-CA" sz="1400" b="1" dirty="0"/>
              <a:t> = 0; </a:t>
            </a:r>
            <a:r>
              <a:rPr lang="en-CA" sz="1400" b="1" dirty="0" err="1"/>
              <a:t>i</a:t>
            </a:r>
            <a:r>
              <a:rPr lang="en-CA" sz="1400" b="1" dirty="0"/>
              <a:t> &lt; </a:t>
            </a:r>
            <a:r>
              <a:rPr lang="en-CA" sz="1400" b="1" dirty="0" err="1"/>
              <a:t>inputValue.length</a:t>
            </a:r>
            <a:r>
              <a:rPr lang="en-CA" sz="1400" b="1" dirty="0"/>
              <a:t>; </a:t>
            </a:r>
            <a:r>
              <a:rPr lang="en-CA" sz="1400" b="1" dirty="0" err="1"/>
              <a:t>i</a:t>
            </a:r>
            <a:r>
              <a:rPr lang="en-CA" sz="1400" b="1" dirty="0"/>
              <a:t>++) {</a:t>
            </a:r>
          </a:p>
          <a:p>
            <a:pPr marL="457200" lvl="1" indent="0">
              <a:buNone/>
            </a:pPr>
            <a:r>
              <a:rPr lang="en-CA" sz="1400" b="1" dirty="0"/>
              <a:t>	   // check at least one character is a letter</a:t>
            </a:r>
          </a:p>
          <a:p>
            <a:pPr marL="457200" lvl="1" indent="0">
              <a:buNone/>
            </a:pPr>
            <a:r>
              <a:rPr lang="en-CA" sz="1400" b="1" dirty="0"/>
              <a:t>	   if (</a:t>
            </a:r>
            <a:r>
              <a:rPr lang="en-CA" sz="1400" b="1" dirty="0" err="1"/>
              <a:t>alphString.indexOf</a:t>
            </a:r>
            <a:r>
              <a:rPr lang="en-CA" sz="1400" b="1" dirty="0"/>
              <a:t>(</a:t>
            </a:r>
            <a:r>
              <a:rPr lang="en-CA" sz="1400" b="1" dirty="0" err="1"/>
              <a:t>inputValue.substr</a:t>
            </a:r>
            <a:r>
              <a:rPr lang="en-CA" sz="1400" b="1" dirty="0"/>
              <a:t>(i,1))&gt;= 0</a:t>
            </a:r>
            <a:r>
              <a:rPr lang="en-CA" sz="1400" b="1" dirty="0" smtClean="0"/>
              <a:t>)   { </a:t>
            </a:r>
            <a:r>
              <a:rPr lang="en-CA" sz="1400" b="1" dirty="0" err="1" smtClean="0"/>
              <a:t>passAlpha</a:t>
            </a:r>
            <a:r>
              <a:rPr lang="en-CA" sz="1400" b="1" dirty="0" smtClean="0"/>
              <a:t> </a:t>
            </a:r>
            <a:r>
              <a:rPr lang="en-CA" sz="1400" b="1" dirty="0"/>
              <a:t>= true</a:t>
            </a:r>
            <a:r>
              <a:rPr lang="en-CA" sz="1400" b="1" dirty="0" smtClean="0"/>
              <a:t>; }</a:t>
            </a:r>
            <a:endParaRPr lang="en-CA" sz="1400" b="1" dirty="0"/>
          </a:p>
          <a:p>
            <a:pPr marL="457200" lvl="1" indent="0">
              <a:buNone/>
            </a:pPr>
            <a:r>
              <a:rPr lang="en-CA" sz="1400" b="1" dirty="0"/>
              <a:t>	}  // for</a:t>
            </a:r>
          </a:p>
          <a:p>
            <a:pPr marL="457200" lvl="1" indent="0">
              <a:buNone/>
            </a:pPr>
            <a:r>
              <a:rPr lang="en-CA" sz="1400" b="1" dirty="0"/>
              <a:t>	</a:t>
            </a:r>
          </a:p>
          <a:p>
            <a:pPr marL="457200" lvl="1" indent="0">
              <a:buNone/>
            </a:pPr>
            <a:r>
              <a:rPr lang="en-CA" sz="1400" b="1" dirty="0"/>
              <a:t>    if (!</a:t>
            </a:r>
            <a:r>
              <a:rPr lang="en-CA" sz="1400" b="1" dirty="0" err="1"/>
              <a:t>passAlpha</a:t>
            </a:r>
            <a:r>
              <a:rPr lang="en-CA" sz="1400" b="1" dirty="0"/>
              <a:t>){</a:t>
            </a:r>
          </a:p>
          <a:p>
            <a:pPr marL="457200" lvl="1" indent="0">
              <a:buNone/>
            </a:pPr>
            <a:r>
              <a:rPr lang="en-CA" sz="1400" b="1" dirty="0"/>
              <a:t>	   alert("Name : Please enter a meaningful name with at least one Alphabet letter.\n");</a:t>
            </a:r>
          </a:p>
          <a:p>
            <a:pPr marL="457200" lvl="1" indent="0">
              <a:buNone/>
            </a:pPr>
            <a:r>
              <a:rPr lang="en-CA" sz="1400" b="1" dirty="0"/>
              <a:t>	   </a:t>
            </a:r>
            <a:r>
              <a:rPr lang="en-CA" sz="1400" b="1" dirty="0" err="1"/>
              <a:t>elem.focus</a:t>
            </a:r>
            <a:r>
              <a:rPr lang="en-CA" sz="1400" b="1" dirty="0"/>
              <a:t>();</a:t>
            </a:r>
          </a:p>
          <a:p>
            <a:pPr marL="457200" lvl="1" indent="0">
              <a:buNone/>
            </a:pPr>
            <a:r>
              <a:rPr lang="en-CA" sz="1400" b="1" dirty="0"/>
              <a:t>	   </a:t>
            </a:r>
            <a:r>
              <a:rPr lang="en-CA" sz="1400" b="1" dirty="0" err="1"/>
              <a:t>elem.select</a:t>
            </a:r>
            <a:r>
              <a:rPr lang="en-CA" sz="1400" b="1" dirty="0"/>
              <a:t>();</a:t>
            </a:r>
          </a:p>
          <a:p>
            <a:pPr marL="457200" lvl="1" indent="0">
              <a:buNone/>
            </a:pPr>
            <a:r>
              <a:rPr lang="en-CA" sz="1400" b="1" dirty="0"/>
              <a:t>	   return false;</a:t>
            </a:r>
          </a:p>
          <a:p>
            <a:pPr marL="457200" lvl="1" indent="0">
              <a:buNone/>
            </a:pPr>
            <a:r>
              <a:rPr lang="en-CA" sz="1400" b="1" dirty="0"/>
              <a:t>	} else { return true; }</a:t>
            </a:r>
          </a:p>
          <a:p>
            <a:pPr marL="457200" lvl="1" indent="0">
              <a:buNone/>
            </a:pPr>
            <a:r>
              <a:rPr lang="en-CA" sz="1400" b="1" dirty="0"/>
              <a:t>}  // function</a:t>
            </a:r>
            <a:r>
              <a:rPr lang="en-CA" sz="2400" b="1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906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Rule: presence, not only whitespace(s)</a:t>
            </a:r>
          </a:p>
          <a:p>
            <a:pPr marL="0" indent="0">
              <a:buNone/>
            </a:pPr>
            <a:r>
              <a:rPr lang="en-CA" sz="2400" dirty="0" smtClean="0"/>
              <a:t> </a:t>
            </a:r>
            <a:r>
              <a:rPr lang="en-CA" sz="1800" dirty="0" smtClean="0"/>
              <a:t>function </a:t>
            </a:r>
            <a:r>
              <a:rPr lang="en-CA" sz="1800" dirty="0" err="1" smtClean="0"/>
              <a:t>validateTextArea</a:t>
            </a:r>
            <a:r>
              <a:rPr lang="en-CA" sz="1800" dirty="0" smtClean="0"/>
              <a:t>(form1)   </a:t>
            </a:r>
            <a:r>
              <a:rPr lang="en-CA" sz="1800" dirty="0"/>
              <a:t>{</a:t>
            </a:r>
          </a:p>
          <a:p>
            <a:pPr marL="0" indent="0">
              <a:buNone/>
            </a:pPr>
            <a:r>
              <a:rPr lang="en-CA" sz="1600" dirty="0"/>
              <a:t>    </a:t>
            </a:r>
            <a:r>
              <a:rPr lang="en-CA" sz="1600" dirty="0" smtClean="0"/>
              <a:t>/* </a:t>
            </a:r>
            <a:r>
              <a:rPr lang="en-CA" sz="1600" dirty="0"/>
              <a:t>Validate that the textarea named "comments" in the form named </a:t>
            </a:r>
            <a:r>
              <a:rPr lang="en-CA" sz="1600" dirty="0" smtClean="0"/>
              <a:t> </a:t>
            </a:r>
          </a:p>
          <a:p>
            <a:pPr marL="0" indent="0">
              <a:buNone/>
            </a:pPr>
            <a:r>
              <a:rPr lang="en-CA" sz="1600" dirty="0"/>
              <a:t> </a:t>
            </a:r>
            <a:r>
              <a:rPr lang="en-CA" sz="1600" dirty="0" smtClean="0"/>
              <a:t>         "</a:t>
            </a:r>
            <a:r>
              <a:rPr lang="en-CA" sz="1600" dirty="0"/>
              <a:t>form1" has some text. */</a:t>
            </a:r>
          </a:p>
          <a:p>
            <a:pPr marL="0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if </a:t>
            </a:r>
            <a:r>
              <a:rPr lang="en-CA" sz="1800" dirty="0"/>
              <a:t>(form1.comments.value.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trim().</a:t>
            </a:r>
            <a:r>
              <a:rPr lang="en-CA" sz="1800" dirty="0"/>
              <a:t>length == 0) </a:t>
            </a:r>
            <a:r>
              <a:rPr lang="en-CA" sz="1600" dirty="0" smtClean="0"/>
              <a:t>{// </a:t>
            </a:r>
            <a:r>
              <a:rPr lang="en-CA" sz="1600" dirty="0"/>
              <a:t>check length of textarea</a:t>
            </a:r>
          </a:p>
          <a:p>
            <a:pPr marL="0" indent="0">
              <a:buNone/>
            </a:pPr>
            <a:r>
              <a:rPr lang="en-CA" sz="1800" dirty="0" smtClean="0"/>
              <a:t>            alert</a:t>
            </a:r>
            <a:r>
              <a:rPr lang="en-CA" sz="1800" dirty="0"/>
              <a:t>("No input! Please enter your comments.\n");</a:t>
            </a:r>
          </a:p>
          <a:p>
            <a:pPr marL="0" indent="0">
              <a:buNone/>
            </a:pPr>
            <a:r>
              <a:rPr lang="en-CA" sz="1800" dirty="0"/>
              <a:t>            </a:t>
            </a:r>
            <a:r>
              <a:rPr lang="en-CA" sz="1800" dirty="0" smtClean="0"/>
              <a:t>form1.comments.value </a:t>
            </a:r>
            <a:r>
              <a:rPr lang="en-CA" sz="1800" dirty="0"/>
              <a:t>= '';</a:t>
            </a:r>
          </a:p>
          <a:p>
            <a:pPr marL="0" indent="0">
              <a:buNone/>
            </a:pPr>
            <a:r>
              <a:rPr lang="en-CA" sz="1800" dirty="0"/>
              <a:t>            </a:t>
            </a:r>
            <a:r>
              <a:rPr lang="en-CA" sz="1800" dirty="0" smtClean="0"/>
              <a:t>form1.comments.focus</a:t>
            </a:r>
            <a:r>
              <a:rPr lang="en-CA" sz="1800" dirty="0"/>
              <a:t>();</a:t>
            </a:r>
          </a:p>
          <a:p>
            <a:pPr marL="0" indent="0">
              <a:buNone/>
            </a:pPr>
            <a:r>
              <a:rPr lang="en-CA" sz="1800" dirty="0"/>
              <a:t>            </a:t>
            </a:r>
            <a:r>
              <a:rPr lang="en-CA" sz="1800" dirty="0" smtClean="0"/>
              <a:t>form1.comments.select</a:t>
            </a:r>
            <a:r>
              <a:rPr lang="en-CA" sz="1800" dirty="0"/>
              <a:t>();</a:t>
            </a:r>
          </a:p>
          <a:p>
            <a:pPr marL="0" indent="0">
              <a:buNone/>
            </a:pPr>
            <a:r>
              <a:rPr lang="en-CA" sz="1800" dirty="0"/>
              <a:t>            </a:t>
            </a:r>
            <a:r>
              <a:rPr lang="en-CA" sz="1800" dirty="0" smtClean="0"/>
              <a:t>return </a:t>
            </a:r>
            <a:r>
              <a:rPr lang="en-CA" sz="1800" dirty="0"/>
              <a:t>false;</a:t>
            </a:r>
          </a:p>
          <a:p>
            <a:pPr marL="0" indent="0">
              <a:buNone/>
            </a:pPr>
            <a:r>
              <a:rPr lang="en-CA" sz="1800" dirty="0" smtClean="0"/>
              <a:t>     }</a:t>
            </a:r>
          </a:p>
          <a:p>
            <a:pPr marL="0" indent="0">
              <a:buNone/>
            </a:pPr>
            <a:r>
              <a:rPr lang="en-CA" sz="1800" dirty="0" smtClean="0"/>
              <a:t>     return true;</a:t>
            </a:r>
          </a:p>
          <a:p>
            <a:pPr marL="0" indent="0">
              <a:buNone/>
            </a:pPr>
            <a:r>
              <a:rPr lang="en-CA" sz="1800" dirty="0" smtClean="0"/>
              <a:t> } </a:t>
            </a:r>
            <a:r>
              <a:rPr lang="en-CA" sz="1800" dirty="0"/>
              <a:t>// </a:t>
            </a:r>
            <a:r>
              <a:rPr lang="en-CA" sz="2000" dirty="0" smtClean="0"/>
              <a:t>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form-validation-textarea.html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526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checkbox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Checkbox logic</a:t>
            </a:r>
          </a:p>
          <a:p>
            <a:pPr lvl="1"/>
            <a:r>
              <a:rPr lang="en-CA" dirty="0"/>
              <a:t>Get the number of the checkboxes using length</a:t>
            </a:r>
          </a:p>
          <a:p>
            <a:pPr lvl="1"/>
            <a:r>
              <a:rPr lang="en-CA" dirty="0"/>
              <a:t>Loop to check which one was checked</a:t>
            </a:r>
          </a:p>
          <a:p>
            <a:pPr lvl="1"/>
            <a:r>
              <a:rPr lang="en-CA" dirty="0"/>
              <a:t>To determine which one is checked - if any</a:t>
            </a:r>
          </a:p>
          <a:p>
            <a:pPr marL="914400" lvl="2" indent="0">
              <a:buNone/>
            </a:pPr>
            <a:r>
              <a:rPr lang="en-CA" dirty="0" err="1" smtClean="0"/>
              <a:t>document.formname.cbmame</a:t>
            </a:r>
            <a:r>
              <a:rPr lang="en-CA" dirty="0" smtClean="0"/>
              <a:t>[</a:t>
            </a:r>
            <a:r>
              <a:rPr lang="en-CA" dirty="0" err="1" smtClean="0"/>
              <a:t>i</a:t>
            </a:r>
            <a:r>
              <a:rPr lang="en-CA" dirty="0"/>
              <a:t>].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== true; </a:t>
            </a:r>
          </a:p>
          <a:p>
            <a:pPr marL="914400" lvl="2" indent="0">
              <a:buNone/>
            </a:pPr>
            <a:r>
              <a:rPr lang="en-CA" dirty="0" smtClean="0"/>
              <a:t>//  </a:t>
            </a:r>
            <a:r>
              <a:rPr lang="en-CA" dirty="0"/>
              <a:t>checked</a:t>
            </a:r>
          </a:p>
          <a:p>
            <a:pPr marL="914400" lvl="2" indent="0">
              <a:buNone/>
            </a:pPr>
            <a:endParaRPr lang="en-CA" sz="1200" dirty="0" smtClean="0"/>
          </a:p>
          <a:p>
            <a:pPr marL="914400" lvl="2" indent="0">
              <a:buNone/>
            </a:pPr>
            <a:r>
              <a:rPr lang="en-CA" dirty="0" err="1" smtClean="0"/>
              <a:t>document.formname.cbmame</a:t>
            </a:r>
            <a:r>
              <a:rPr lang="en-CA" dirty="0" smtClean="0"/>
              <a:t>[</a:t>
            </a:r>
            <a:r>
              <a:rPr lang="en-CA" dirty="0" err="1" smtClean="0"/>
              <a:t>i</a:t>
            </a:r>
            <a:r>
              <a:rPr lang="en-CA" dirty="0"/>
              <a:t>].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 </a:t>
            </a:r>
            <a:r>
              <a:rPr lang="en-CA" dirty="0"/>
              <a:t>== false;</a:t>
            </a:r>
          </a:p>
          <a:p>
            <a:pPr marL="914400" lvl="2" indent="0">
              <a:buNone/>
            </a:pPr>
            <a:r>
              <a:rPr lang="en-CA" dirty="0" smtClean="0"/>
              <a:t>//  </a:t>
            </a:r>
            <a:r>
              <a:rPr lang="en-CA" dirty="0"/>
              <a:t>not checked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form-validation-checkbox.html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937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CA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button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Radio button </a:t>
            </a:r>
            <a:r>
              <a:rPr lang="en-CA" dirty="0"/>
              <a:t>logic </a:t>
            </a:r>
          </a:p>
          <a:p>
            <a:pPr lvl="1"/>
            <a:r>
              <a:rPr lang="en-CA" dirty="0"/>
              <a:t>Get the number of the radio using </a:t>
            </a:r>
            <a:r>
              <a:rPr lang="en-CA" dirty="0">
                <a:solidFill>
                  <a:srgbClr val="0000CC"/>
                </a:solidFill>
              </a:rPr>
              <a:t>length</a:t>
            </a:r>
          </a:p>
          <a:p>
            <a:pPr lvl="1"/>
            <a:r>
              <a:rPr lang="en-CA" dirty="0"/>
              <a:t>Loop to check which one was </a:t>
            </a:r>
            <a:r>
              <a:rPr lang="en-CA" dirty="0">
                <a:solidFill>
                  <a:srgbClr val="0000CC"/>
                </a:solidFill>
              </a:rPr>
              <a:t>checked</a:t>
            </a:r>
          </a:p>
          <a:p>
            <a:pPr lvl="1"/>
            <a:r>
              <a:rPr lang="en-CA" dirty="0"/>
              <a:t>To determine </a:t>
            </a:r>
            <a:r>
              <a:rPr lang="en-CA" dirty="0">
                <a:solidFill>
                  <a:srgbClr val="0000CC"/>
                </a:solidFill>
              </a:rPr>
              <a:t>which one is checked </a:t>
            </a:r>
            <a:r>
              <a:rPr lang="en-CA" dirty="0"/>
              <a:t>- if any</a:t>
            </a:r>
          </a:p>
          <a:p>
            <a:pPr marL="857250" lvl="2" indent="0">
              <a:buNone/>
            </a:pPr>
            <a:r>
              <a:rPr lang="en-CA" dirty="0"/>
              <a:t>document. </a:t>
            </a:r>
            <a:r>
              <a:rPr lang="en-CA" dirty="0" err="1" smtClean="0"/>
              <a:t>formname.radiomame</a:t>
            </a:r>
            <a:r>
              <a:rPr lang="en-CA" dirty="0" smtClean="0"/>
              <a:t>[</a:t>
            </a:r>
            <a:r>
              <a:rPr lang="en-CA" dirty="0" err="1" smtClean="0"/>
              <a:t>i</a:t>
            </a:r>
            <a:r>
              <a:rPr lang="en-CA" dirty="0"/>
              <a:t>].checked == </a:t>
            </a:r>
            <a:r>
              <a:rPr lang="en-CA" dirty="0">
                <a:solidFill>
                  <a:srgbClr val="0000CC"/>
                </a:solidFill>
              </a:rPr>
              <a:t>true</a:t>
            </a:r>
            <a:r>
              <a:rPr lang="en-CA" dirty="0"/>
              <a:t>; </a:t>
            </a:r>
          </a:p>
          <a:p>
            <a:pPr marL="857250" lvl="2" indent="0">
              <a:buNone/>
            </a:pPr>
            <a:r>
              <a:rPr lang="en-CA" dirty="0"/>
              <a:t>  //  checked</a:t>
            </a:r>
          </a:p>
          <a:p>
            <a:pPr marL="857250" lvl="2" indent="0">
              <a:buNone/>
            </a:pPr>
            <a:r>
              <a:rPr lang="en-CA" dirty="0"/>
              <a:t>document. </a:t>
            </a:r>
            <a:r>
              <a:rPr lang="en-CA" dirty="0" err="1" smtClean="0"/>
              <a:t>formname.radiomame</a:t>
            </a:r>
            <a:r>
              <a:rPr lang="en-CA" dirty="0" smtClean="0"/>
              <a:t>[</a:t>
            </a:r>
            <a:r>
              <a:rPr lang="en-CA" dirty="0" err="1" smtClean="0"/>
              <a:t>i</a:t>
            </a:r>
            <a:r>
              <a:rPr lang="en-CA" dirty="0"/>
              <a:t>].checked == false;</a:t>
            </a:r>
          </a:p>
          <a:p>
            <a:pPr marL="857250" lvl="2" indent="0">
              <a:buNone/>
            </a:pPr>
            <a:r>
              <a:rPr lang="en-CA" dirty="0"/>
              <a:t>  //  not checked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form-radio-validation.html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2693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228600"/>
            <a:ext cx="9361040" cy="1143000"/>
          </a:xfrm>
        </p:spPr>
        <p:txBody>
          <a:bodyPr/>
          <a:lstStyle/>
          <a:p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3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select/option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sz="36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Selection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Select options logic 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Get the </a:t>
            </a:r>
            <a:r>
              <a:rPr lang="en-CA" sz="2400" dirty="0" err="1">
                <a:solidFill>
                  <a:prstClr val="black"/>
                </a:solidFill>
              </a:rPr>
              <a:t>selectedIndex</a:t>
            </a:r>
            <a:r>
              <a:rPr lang="en-CA" sz="2400" dirty="0">
                <a:solidFill>
                  <a:prstClr val="black"/>
                </a:solidFill>
              </a:rPr>
              <a:t>:</a:t>
            </a:r>
          </a:p>
          <a:p>
            <a:pPr marL="457200" lvl="1" indent="0">
              <a:buClr>
                <a:srgbClr val="919191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var x = </a:t>
            </a:r>
            <a:r>
              <a:rPr lang="en-CA" sz="2400" dirty="0" err="1">
                <a:solidFill>
                  <a:prstClr val="black"/>
                </a:solidFill>
              </a:rPr>
              <a:t>document.example.whatToDo.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selectedIndex</a:t>
            </a:r>
            <a:r>
              <a:rPr lang="en-CA" sz="2400" dirty="0">
                <a:solidFill>
                  <a:prstClr val="black"/>
                </a:solidFill>
              </a:rPr>
              <a:t>;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If </a:t>
            </a:r>
            <a:r>
              <a:rPr lang="en-CA" sz="2400" dirty="0" err="1">
                <a:solidFill>
                  <a:prstClr val="black"/>
                </a:solidFill>
              </a:rPr>
              <a:t>selectedIndex</a:t>
            </a:r>
            <a:r>
              <a:rPr lang="en-CA" sz="2400" dirty="0">
                <a:solidFill>
                  <a:prstClr val="black"/>
                </a:solidFill>
              </a:rPr>
              <a:t> == -1 </a:t>
            </a:r>
          </a:p>
          <a:p>
            <a:pPr lvl="2">
              <a:buClr>
                <a:srgbClr val="5F5F5F"/>
              </a:buClr>
            </a:pPr>
            <a:r>
              <a:rPr lang="en-CA" sz="2000" dirty="0">
                <a:solidFill>
                  <a:prstClr val="black"/>
                </a:solidFill>
              </a:rPr>
              <a:t> None are selected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If the </a:t>
            </a:r>
            <a:r>
              <a:rPr lang="en-CA" sz="2400" dirty="0" err="1">
                <a:solidFill>
                  <a:prstClr val="black"/>
                </a:solidFill>
              </a:rPr>
              <a:t>selectedIndex</a:t>
            </a:r>
            <a:r>
              <a:rPr lang="en-CA" sz="2400" dirty="0">
                <a:solidFill>
                  <a:prstClr val="black"/>
                </a:solidFill>
              </a:rPr>
              <a:t> is NOT -1</a:t>
            </a:r>
          </a:p>
          <a:p>
            <a:pPr lvl="2">
              <a:buClr>
                <a:srgbClr val="5F5F5F"/>
              </a:buClr>
            </a:pPr>
            <a:r>
              <a:rPr lang="en-CA" sz="2000" dirty="0" err="1">
                <a:solidFill>
                  <a:prstClr val="black"/>
                </a:solidFill>
              </a:rPr>
              <a:t>document.example.whatToDo.options</a:t>
            </a:r>
            <a:r>
              <a:rPr lang="en-CA" sz="2000" dirty="0">
                <a:solidFill>
                  <a:prstClr val="black"/>
                </a:solidFill>
              </a:rPr>
              <a:t>[x].value; </a:t>
            </a:r>
          </a:p>
          <a:p>
            <a:pPr lvl="3">
              <a:buClr>
                <a:srgbClr val="919191"/>
              </a:buClr>
            </a:pPr>
            <a:r>
              <a:rPr lang="en-CA" b="1" dirty="0">
                <a:solidFill>
                  <a:srgbClr val="0000CC"/>
                </a:solidFill>
              </a:rPr>
              <a:t>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value</a:t>
            </a:r>
          </a:p>
          <a:p>
            <a:pPr lvl="2">
              <a:buClr>
                <a:srgbClr val="5F5F5F"/>
              </a:buClr>
            </a:pPr>
            <a:r>
              <a:rPr lang="en-CA" sz="2000" dirty="0" err="1">
                <a:solidFill>
                  <a:prstClr val="black"/>
                </a:solidFill>
              </a:rPr>
              <a:t>document.example.whatToDo.options</a:t>
            </a:r>
            <a:r>
              <a:rPr lang="en-CA" sz="2000" dirty="0">
                <a:solidFill>
                  <a:prstClr val="black"/>
                </a:solidFill>
              </a:rPr>
              <a:t>[x].text; </a:t>
            </a:r>
          </a:p>
          <a:p>
            <a:pPr lvl="3">
              <a:buClr>
                <a:srgbClr val="919191"/>
              </a:buClr>
            </a:pPr>
            <a:r>
              <a:rPr lang="en-CA" sz="1800" dirty="0">
                <a:solidFill>
                  <a:prstClr val="black"/>
                </a:solidFill>
              </a:rPr>
              <a:t>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text</a:t>
            </a:r>
            <a:endParaRPr lang="en-CA" sz="1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form-validation-select-single.html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8982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vs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712967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In select-option controls, we may have both text and value. It’s the value will be sent to the server.</a:t>
            </a:r>
            <a:endParaRPr lang="en-CA" sz="1050" dirty="0" smtClean="0"/>
          </a:p>
          <a:p>
            <a:pPr marL="457200" lvl="1" indent="0">
              <a:buNone/>
            </a:pPr>
            <a:r>
              <a:rPr lang="en-CA" sz="2400" dirty="0" smtClean="0"/>
              <a:t>&lt;</a:t>
            </a:r>
            <a:r>
              <a:rPr lang="en-CA" sz="2400" dirty="0"/>
              <a:t>select&gt;</a:t>
            </a:r>
            <a:br>
              <a:rPr lang="en-CA" sz="2400" dirty="0"/>
            </a:br>
            <a:r>
              <a:rPr lang="en-CA" sz="2400" dirty="0"/>
              <a:t>  </a:t>
            </a:r>
            <a:r>
              <a:rPr lang="en-CA" sz="2400" dirty="0" smtClean="0"/>
              <a:t>&lt;</a:t>
            </a:r>
            <a:r>
              <a:rPr lang="en-CA" sz="2400" dirty="0"/>
              <a:t>option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2400" dirty="0"/>
              <a:t>="This is a value"&gt;This is the </a:t>
            </a:r>
            <a:r>
              <a:rPr lang="en-CA" sz="2400" dirty="0" smtClean="0"/>
              <a:t>text</a:t>
            </a:r>
            <a:r>
              <a:rPr lang="en-CA" sz="2400" dirty="0"/>
              <a:t>&lt;/option&gt;</a:t>
            </a:r>
            <a:br>
              <a:rPr lang="en-CA" sz="2400" dirty="0"/>
            </a:br>
            <a:r>
              <a:rPr lang="en-CA" sz="2400" dirty="0"/>
              <a:t>  </a:t>
            </a:r>
            <a:r>
              <a:rPr lang="en-CA" sz="2400" dirty="0" smtClean="0"/>
              <a:t>&lt;</a:t>
            </a:r>
            <a:r>
              <a:rPr lang="en-CA" sz="2400" dirty="0"/>
              <a:t>option value</a:t>
            </a:r>
            <a:r>
              <a:rPr lang="en-CA" sz="2400" dirty="0" smtClean="0"/>
              <a:t>="This </a:t>
            </a:r>
            <a:r>
              <a:rPr lang="en-CA" sz="2400" dirty="0"/>
              <a:t>is a value "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</a:t>
            </a:r>
            <a:r>
              <a:rPr lang="en-CA" sz="2400" dirty="0" smtClean="0"/>
              <a:t>&gt;</a:t>
            </a:r>
          </a:p>
          <a:p>
            <a:pPr marL="457200" lvl="1" indent="0">
              <a:buNone/>
            </a:pPr>
            <a:r>
              <a:rPr lang="en-CA" sz="2400" dirty="0"/>
              <a:t> </a:t>
            </a:r>
            <a:r>
              <a:rPr lang="en-CA" sz="2400" dirty="0" smtClean="0"/>
              <a:t>      This </a:t>
            </a:r>
            <a:r>
              <a:rPr lang="en-CA" sz="2400" dirty="0"/>
              <a:t>is </a:t>
            </a:r>
            <a:r>
              <a:rPr lang="en-CA" sz="2400" dirty="0" smtClean="0"/>
              <a:t>text</a:t>
            </a:r>
            <a:endParaRPr lang="en-CA" sz="2400" dirty="0"/>
          </a:p>
          <a:p>
            <a:pPr marL="457200" lvl="1" indent="0">
              <a:buNone/>
            </a:pPr>
            <a:r>
              <a:rPr lang="en-CA" sz="2400" dirty="0"/>
              <a:t>  </a:t>
            </a:r>
            <a:r>
              <a:rPr lang="en-CA" sz="2400" dirty="0" smtClean="0"/>
              <a:t>&lt;/</a:t>
            </a:r>
            <a:r>
              <a:rPr lang="en-CA" sz="2400" dirty="0"/>
              <a:t>option&gt;</a:t>
            </a:r>
            <a:br>
              <a:rPr lang="en-CA" sz="2400" dirty="0"/>
            </a:br>
            <a:r>
              <a:rPr lang="en-CA" sz="2400" dirty="0"/>
              <a:t>&lt;/select</a:t>
            </a:r>
            <a:r>
              <a:rPr lang="en-CA" sz="2400" dirty="0" smtClean="0"/>
              <a:t>&gt;</a:t>
            </a:r>
          </a:p>
          <a:p>
            <a:pPr marL="457200" lvl="1" indent="0">
              <a:buNone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If value attribute is not provided, the text is the value.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358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228600"/>
            <a:ext cx="9361040" cy="1143000"/>
          </a:xfrm>
        </p:spPr>
        <p:txBody>
          <a:bodyPr/>
          <a:lstStyle/>
          <a:p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3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select/option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sz="3600" dirty="0" smtClean="0">
                <a:solidFill>
                  <a:srgbClr val="990099"/>
                </a:solidFill>
              </a:rPr>
              <a:t>Multiple</a:t>
            </a:r>
            <a:r>
              <a:rPr lang="en-CA" sz="3600" dirty="0" smtClean="0"/>
              <a:t> 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Get the number of the select options using </a:t>
            </a:r>
            <a:r>
              <a:rPr lang="en-CA" sz="2800" dirty="0" smtClean="0">
                <a:solidFill>
                  <a:prstClr val="black"/>
                </a:solidFill>
              </a:rPr>
              <a:t>length</a:t>
            </a:r>
          </a:p>
          <a:p>
            <a:pPr marL="457200" lvl="1" indent="0">
              <a:buClr>
                <a:srgbClr val="5F5F5F"/>
              </a:buClr>
              <a:buNone/>
            </a:pPr>
            <a:r>
              <a:rPr lang="en-CA" sz="2400" dirty="0" smtClean="0">
                <a:solidFill>
                  <a:prstClr val="black"/>
                </a:solidFill>
              </a:rPr>
              <a:t>document.form1.selname.options.length</a:t>
            </a:r>
            <a:r>
              <a:rPr lang="en-CA" sz="2400" dirty="0">
                <a:solidFill>
                  <a:prstClr val="black"/>
                </a:solidFill>
              </a:rPr>
              <a:t>;</a:t>
            </a: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Loop to check which one was </a:t>
            </a:r>
            <a:r>
              <a:rPr lang="en-CA" sz="2800" dirty="0" smtClean="0">
                <a:solidFill>
                  <a:prstClr val="black"/>
                </a:solidFill>
              </a:rPr>
              <a:t>selected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if (</a:t>
            </a:r>
            <a:r>
              <a:rPr lang="en-CA" sz="2400" dirty="0" smtClean="0">
                <a:solidFill>
                  <a:prstClr val="black"/>
                </a:solidFill>
              </a:rPr>
              <a:t>document.form1.</a:t>
            </a:r>
            <a:r>
              <a:rPr lang="en-CA" sz="2400" dirty="0">
                <a:solidFill>
                  <a:prstClr val="black"/>
                </a:solidFill>
              </a:rPr>
              <a:t> </a:t>
            </a:r>
            <a:r>
              <a:rPr lang="en-CA" sz="2400" dirty="0" err="1">
                <a:solidFill>
                  <a:prstClr val="black"/>
                </a:solidFill>
              </a:rPr>
              <a:t>selname</a:t>
            </a:r>
            <a:r>
              <a:rPr lang="en-CA" sz="2400" dirty="0" smtClean="0">
                <a:solidFill>
                  <a:prstClr val="black"/>
                </a:solidFill>
              </a:rPr>
              <a:t>[</a:t>
            </a:r>
            <a:r>
              <a:rPr lang="en-CA" sz="2400" dirty="0" err="1" smtClean="0">
                <a:solidFill>
                  <a:prstClr val="black"/>
                </a:solidFill>
              </a:rPr>
              <a:t>i</a:t>
            </a:r>
            <a:r>
              <a:rPr lang="en-CA" sz="2400" dirty="0">
                <a:solidFill>
                  <a:prstClr val="black"/>
                </a:solidFill>
              </a:rPr>
              <a:t>].selected == true) </a:t>
            </a:r>
            <a:r>
              <a:rPr lang="en-CA" sz="2000" dirty="0" smtClean="0">
                <a:solidFill>
                  <a:prstClr val="black"/>
                </a:solidFill>
              </a:rPr>
              <a:t>//selected</a:t>
            </a:r>
            <a:endParaRPr lang="en-CA" sz="2000" dirty="0">
              <a:solidFill>
                <a:prstClr val="black"/>
              </a:solidFill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 smtClean="0">
                <a:solidFill>
                  <a:prstClr val="black"/>
                </a:solidFill>
              </a:rPr>
              <a:t>Read option value and text</a:t>
            </a:r>
            <a:endParaRPr lang="en-CA" sz="2800" dirty="0">
              <a:solidFill>
                <a:prstClr val="black"/>
              </a:solidFill>
            </a:endParaRPr>
          </a:p>
          <a:p>
            <a:pPr marL="45720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document.form1. </a:t>
            </a:r>
            <a:r>
              <a:rPr lang="en-CA" sz="2400" dirty="0" err="1">
                <a:solidFill>
                  <a:prstClr val="black"/>
                </a:solidFill>
              </a:rPr>
              <a:t>selname</a:t>
            </a:r>
            <a:r>
              <a:rPr lang="en-CA" sz="2400" dirty="0">
                <a:solidFill>
                  <a:prstClr val="black"/>
                </a:solidFill>
              </a:rPr>
              <a:t>[</a:t>
            </a:r>
            <a:r>
              <a:rPr lang="en-CA" sz="2400" dirty="0" err="1">
                <a:solidFill>
                  <a:prstClr val="black"/>
                </a:solidFill>
              </a:rPr>
              <a:t>i</a:t>
            </a:r>
            <a:r>
              <a:rPr lang="en-CA" sz="2400" dirty="0">
                <a:solidFill>
                  <a:prstClr val="black"/>
                </a:solidFill>
              </a:rPr>
              <a:t>].value</a:t>
            </a:r>
          </a:p>
          <a:p>
            <a:pPr marL="45720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document.form1. </a:t>
            </a:r>
            <a:r>
              <a:rPr lang="en-CA" sz="2400" dirty="0" err="1">
                <a:solidFill>
                  <a:prstClr val="black"/>
                </a:solidFill>
              </a:rPr>
              <a:t>selname</a:t>
            </a:r>
            <a:r>
              <a:rPr lang="en-CA" sz="2400" dirty="0">
                <a:solidFill>
                  <a:prstClr val="black"/>
                </a:solidFill>
              </a:rPr>
              <a:t>[</a:t>
            </a:r>
            <a:r>
              <a:rPr lang="en-CA" sz="2400" dirty="0" err="1">
                <a:solidFill>
                  <a:prstClr val="black"/>
                </a:solidFill>
              </a:rPr>
              <a:t>i</a:t>
            </a:r>
            <a:r>
              <a:rPr lang="en-CA" sz="2400" dirty="0">
                <a:solidFill>
                  <a:prstClr val="black"/>
                </a:solidFill>
              </a:rPr>
              <a:t>].</a:t>
            </a:r>
            <a:r>
              <a:rPr lang="en-CA" sz="2400" dirty="0" smtClean="0">
                <a:solidFill>
                  <a:prstClr val="black"/>
                </a:solidFill>
              </a:rPr>
              <a:t>text</a:t>
            </a:r>
          </a:p>
          <a:p>
            <a:pPr marL="457200" lvl="1" indent="0">
              <a:buClr>
                <a:srgbClr val="5F5F5F"/>
              </a:buClr>
              <a:buNone/>
            </a:pPr>
            <a:endParaRPr lang="en-CA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>
                <a:hlinkClick r:id="rId2"/>
              </a:rPr>
              <a:t>form-validation-select-multiple.html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439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Lab 5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hlinkClick r:id="rId2"/>
              </a:rPr>
              <a:t>lab05-hint.html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9430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28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in HTML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The </a:t>
            </a:r>
            <a:r>
              <a:rPr lang="en-CA" dirty="0" smtClean="0"/>
              <a:t>ways </a:t>
            </a:r>
            <a:r>
              <a:rPr lang="en-CA" dirty="0"/>
              <a:t>of adding JavaScript code to HTML </a:t>
            </a:r>
            <a:r>
              <a:rPr lang="en-CA" dirty="0" smtClean="0"/>
              <a:t>page: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Inline (embedded) JavaScript code: Basic event handlers.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Internal JavaScript code: Using script tags.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External JavaScript code: Using code stored in a separate .</a:t>
            </a:r>
            <a:r>
              <a:rPr lang="en-CA" dirty="0" err="1"/>
              <a:t>js</a:t>
            </a:r>
            <a:r>
              <a:rPr lang="en-CA" dirty="0"/>
              <a:t> file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0069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(embedded)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Event Handlers:  Whenever an event happens on a page, the browser detects it. Scripts that handle events are referred to, appropriately, as event </a:t>
            </a:r>
            <a:r>
              <a:rPr lang="en-CA" sz="2800" dirty="0" smtClean="0"/>
              <a:t>handlers.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</a:t>
            </a:r>
            <a:r>
              <a:rPr lang="en-CA" sz="2800" dirty="0" smtClean="0"/>
              <a:t>.g.</a:t>
            </a:r>
          </a:p>
          <a:p>
            <a:pPr marL="400050" lvl="1" indent="0">
              <a:buNone/>
            </a:pPr>
            <a:r>
              <a:rPr lang="en-CA" sz="2400" dirty="0"/>
              <a:t>&lt;input type="button" id="hello" value="Hello" </a:t>
            </a:r>
            <a:r>
              <a:rPr lang="en-CA" sz="2400" dirty="0" err="1"/>
              <a:t>onClick</a:t>
            </a:r>
            <a:r>
              <a:rPr lang="en-CA" sz="2400" dirty="0"/>
              <a:t> = "</a:t>
            </a:r>
            <a:r>
              <a:rPr lang="en-CA" sz="2400" dirty="0" err="1"/>
              <a:t>window.alert</a:t>
            </a:r>
            <a:r>
              <a:rPr lang="en-CA" sz="2400" dirty="0"/>
              <a:t>('Hello World</a:t>
            </a:r>
            <a:r>
              <a:rPr lang="en-CA" sz="2400" dirty="0" smtClean="0"/>
              <a:t>!')“&gt;</a:t>
            </a:r>
            <a:endParaRPr lang="en-CA" sz="2400" dirty="0"/>
          </a:p>
          <a:p>
            <a:pPr marL="400050" lvl="1" indent="0">
              <a:buNone/>
            </a:pPr>
            <a:endParaRPr lang="en-CA" sz="2400" dirty="0" smtClean="0"/>
          </a:p>
          <a:p>
            <a:pPr marL="400050" lvl="1" indent="0">
              <a:buNone/>
            </a:pPr>
            <a:r>
              <a:rPr lang="en-CA" sz="2400" dirty="0"/>
              <a:t>Notes: &lt;input&gt; without a &lt;form&gt; appears </a:t>
            </a:r>
            <a:r>
              <a:rPr lang="en-CA" sz="2400" dirty="0" smtClean="0"/>
              <a:t>valid</a:t>
            </a:r>
          </a:p>
          <a:p>
            <a:pPr marL="400050" lvl="1" indent="0">
              <a:buNone/>
            </a:pPr>
            <a:endParaRPr lang="en-CA" sz="2400" dirty="0"/>
          </a:p>
          <a:p>
            <a:pPr lvl="1" indent="-342900">
              <a:buFont typeface="Wingdings" panose="05000000000000000000" pitchFamily="2" charset="2"/>
              <a:buChar char="q"/>
            </a:pPr>
            <a:r>
              <a:rPr lang="en-CA" sz="2400" dirty="0" smtClean="0">
                <a:hlinkClick r:id="rId2"/>
              </a:rPr>
              <a:t>Js-code-inline.html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501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1845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Internal JavaScript </a:t>
            </a:r>
            <a:r>
              <a:rPr lang="en-CA" sz="2400" dirty="0" smtClean="0"/>
              <a:t>code</a:t>
            </a:r>
            <a:r>
              <a:rPr lang="en-CA" sz="2400" dirty="0"/>
              <a:t>: Using &lt;script&gt; tags</a:t>
            </a:r>
            <a:r>
              <a:rPr lang="en-CA" sz="2400" dirty="0" smtClean="0"/>
              <a:t>.</a:t>
            </a:r>
          </a:p>
          <a:p>
            <a:pPr lvl="1"/>
            <a:r>
              <a:rPr lang="en-CA" sz="2000" dirty="0"/>
              <a:t>t</a:t>
            </a:r>
            <a:r>
              <a:rPr lang="en-CA" sz="2000" dirty="0" smtClean="0"/>
              <a:t>ype attribute is optional because “text/</a:t>
            </a:r>
            <a:r>
              <a:rPr lang="en-CA" sz="2000" dirty="0" err="1" smtClean="0"/>
              <a:t>javascript</a:t>
            </a:r>
            <a:r>
              <a:rPr lang="en-CA" sz="2000" dirty="0" smtClean="0"/>
              <a:t>” is its default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Scripts can be inserted anywhere on a page:</a:t>
            </a:r>
          </a:p>
          <a:p>
            <a:pPr lvl="1"/>
            <a:r>
              <a:rPr lang="en-CA" sz="1500" dirty="0" smtClean="0"/>
              <a:t>in &lt;head&gt;&lt;/head&gt; </a:t>
            </a:r>
            <a:r>
              <a:rPr lang="en-CA" sz="1500" dirty="0"/>
              <a:t>e</a:t>
            </a:r>
            <a:r>
              <a:rPr lang="en-CA" sz="1500" dirty="0" smtClean="0"/>
              <a:t>.g.</a:t>
            </a:r>
          </a:p>
          <a:p>
            <a:pPr marL="857250" lvl="2" indent="0">
              <a:buNone/>
            </a:pPr>
            <a:r>
              <a:rPr lang="fr-FR" sz="1500" dirty="0" smtClean="0"/>
              <a:t>     &lt;</a:t>
            </a:r>
            <a:r>
              <a:rPr lang="fr-FR" sz="1500" dirty="0"/>
              <a:t>script&gt; </a:t>
            </a:r>
          </a:p>
          <a:p>
            <a:pPr marL="857250" lvl="2" indent="0">
              <a:buNone/>
            </a:pPr>
            <a:r>
              <a:rPr lang="fr-FR" sz="1500" dirty="0"/>
              <a:t>          </a:t>
            </a:r>
            <a:r>
              <a:rPr lang="fr-FR" sz="1500" dirty="0" err="1"/>
              <a:t>function</a:t>
            </a:r>
            <a:r>
              <a:rPr lang="fr-FR" sz="1500" dirty="0"/>
              <a:t> func1</a:t>
            </a:r>
            <a:r>
              <a:rPr lang="fr-FR" sz="1500" dirty="0" smtClean="0"/>
              <a:t>()    {  /*  </a:t>
            </a:r>
            <a:r>
              <a:rPr lang="fr-FR" sz="1500" dirty="0" err="1"/>
              <a:t>Javascript</a:t>
            </a:r>
            <a:r>
              <a:rPr lang="fr-FR" sz="1500" dirty="0"/>
              <a:t> code </a:t>
            </a:r>
            <a:r>
              <a:rPr lang="fr-FR" sz="1500" dirty="0" smtClean="0"/>
              <a:t>*/   </a:t>
            </a:r>
            <a:r>
              <a:rPr lang="fr-FR" sz="1500" dirty="0"/>
              <a:t>}</a:t>
            </a:r>
          </a:p>
          <a:p>
            <a:pPr marL="857250" lvl="2" indent="0">
              <a:buNone/>
            </a:pPr>
            <a:r>
              <a:rPr lang="fr-FR" sz="1500" dirty="0"/>
              <a:t>      </a:t>
            </a:r>
            <a:r>
              <a:rPr lang="fr-FR" sz="1500" dirty="0" smtClean="0"/>
              <a:t>&lt;/</a:t>
            </a:r>
            <a:r>
              <a:rPr lang="fr-FR" sz="1500" dirty="0"/>
              <a:t>script</a:t>
            </a:r>
            <a:r>
              <a:rPr lang="fr-FR" sz="1500" dirty="0" smtClean="0"/>
              <a:t>&gt;</a:t>
            </a:r>
            <a:endParaRPr lang="en-CA" sz="1500" dirty="0" smtClean="0"/>
          </a:p>
          <a:p>
            <a:pPr lvl="1"/>
            <a:r>
              <a:rPr lang="en-CA" sz="1500" dirty="0"/>
              <a:t>i</a:t>
            </a:r>
            <a:r>
              <a:rPr lang="en-CA" sz="1500" dirty="0" smtClean="0"/>
              <a:t>n &lt;body&gt;&lt;/body&gt;  e.g.</a:t>
            </a:r>
          </a:p>
          <a:p>
            <a:pPr marL="857250" lvl="2" indent="0">
              <a:buNone/>
            </a:pPr>
            <a:r>
              <a:rPr lang="en-CA" sz="1500" dirty="0"/>
              <a:t>&lt;script language="JavaScript"&gt; </a:t>
            </a:r>
            <a:endParaRPr lang="en-CA" sz="1500" dirty="0" smtClean="0"/>
          </a:p>
          <a:p>
            <a:pPr marL="857250" lvl="2" indent="0">
              <a:buNone/>
            </a:pPr>
            <a:r>
              <a:rPr lang="en-CA" sz="1500" dirty="0"/>
              <a:t> </a:t>
            </a:r>
            <a:r>
              <a:rPr lang="en-CA" sz="1500" dirty="0" smtClean="0"/>
              <a:t> </a:t>
            </a:r>
            <a:r>
              <a:rPr lang="en-CA" sz="1500" dirty="0"/>
              <a:t>&lt;!–     // hide from the older browsers</a:t>
            </a:r>
            <a:endParaRPr lang="en-CA" sz="1500" dirty="0" smtClean="0"/>
          </a:p>
          <a:p>
            <a:pPr marL="857250" lvl="2" indent="0">
              <a:buNone/>
            </a:pPr>
            <a:r>
              <a:rPr lang="en-CA" sz="1500" dirty="0" smtClean="0"/>
              <a:t>  </a:t>
            </a:r>
            <a:r>
              <a:rPr lang="en-CA" sz="1500" dirty="0" err="1" smtClean="0"/>
              <a:t>document.write</a:t>
            </a:r>
            <a:r>
              <a:rPr lang="en-CA" sz="1500" dirty="0"/>
              <a:t>("&lt;h2&gt;This document was </a:t>
            </a:r>
            <a:r>
              <a:rPr lang="en-CA" sz="1500" dirty="0" smtClean="0"/>
              <a:t>last</a:t>
            </a:r>
          </a:p>
          <a:p>
            <a:pPr marL="857250" lvl="2" indent="0">
              <a:buNone/>
            </a:pPr>
            <a:r>
              <a:rPr lang="en-CA" sz="1500" dirty="0"/>
              <a:t> </a:t>
            </a:r>
            <a:r>
              <a:rPr lang="en-CA" sz="1500" dirty="0" smtClean="0"/>
              <a:t> </a:t>
            </a:r>
            <a:r>
              <a:rPr lang="en-CA" sz="1500" dirty="0"/>
              <a:t>modified " + </a:t>
            </a:r>
            <a:r>
              <a:rPr lang="en-CA" sz="1500" dirty="0" err="1"/>
              <a:t>document.lastModified</a:t>
            </a:r>
            <a:r>
              <a:rPr lang="en-CA" sz="1500" dirty="0"/>
              <a:t> + "&lt;/h2&gt;") </a:t>
            </a:r>
            <a:endParaRPr lang="en-CA" sz="1500" dirty="0" smtClean="0"/>
          </a:p>
          <a:p>
            <a:pPr marL="857250" lvl="2" indent="0">
              <a:buNone/>
            </a:pPr>
            <a:r>
              <a:rPr lang="en-CA" sz="1500" dirty="0"/>
              <a:t> </a:t>
            </a:r>
            <a:r>
              <a:rPr lang="en-CA" sz="1500" dirty="0" smtClean="0"/>
              <a:t> </a:t>
            </a:r>
            <a:r>
              <a:rPr lang="en-CA" sz="1500" dirty="0"/>
              <a:t>//--&gt;   // stop hiding</a:t>
            </a:r>
            <a:endParaRPr lang="en-CA" sz="1500" dirty="0" smtClean="0"/>
          </a:p>
          <a:p>
            <a:pPr marL="857250" lvl="2" indent="0">
              <a:buNone/>
            </a:pPr>
            <a:r>
              <a:rPr lang="en-CA" sz="1500" dirty="0" smtClean="0"/>
              <a:t>&lt;/</a:t>
            </a:r>
            <a:r>
              <a:rPr lang="en-CA" sz="1500" dirty="0"/>
              <a:t>script&gt;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js-code-internal.html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6638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Using code stored in a separate .</a:t>
            </a:r>
            <a:r>
              <a:rPr lang="en-CA" dirty="0" err="1"/>
              <a:t>js</a:t>
            </a:r>
            <a:r>
              <a:rPr lang="en-CA" dirty="0"/>
              <a:t> </a:t>
            </a:r>
            <a:r>
              <a:rPr lang="en-CA" dirty="0" smtClean="0"/>
              <a:t>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err="1"/>
              <a:t>e</a:t>
            </a:r>
            <a:r>
              <a:rPr lang="en-CA" dirty="0" err="1" smtClean="0"/>
              <a:t>.g</a:t>
            </a: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 smtClean="0">
                <a:hlinkClick r:id="rId2"/>
              </a:rPr>
              <a:t>js-code-external.html</a:t>
            </a:r>
            <a:endParaRPr lang="en-CA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 smtClean="0">
                <a:hlinkClick r:id="rId3"/>
              </a:rPr>
              <a:t>external.js</a:t>
            </a:r>
            <a:endParaRPr lang="en-CA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Note: </a:t>
            </a:r>
            <a:r>
              <a:rPr lang="en-CA" sz="2400" dirty="0" smtClean="0"/>
              <a:t>jQuery is not covered in INT222.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027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to put JavaScript?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JavaScript code can be added anywhere within &lt;head&gt;&lt;/head&gt; or &lt;body&gt;&lt;/body&gt;.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For large JavaScript </a:t>
            </a:r>
            <a:r>
              <a:rPr lang="en-CA" sz="2400" dirty="0" err="1" smtClean="0"/>
              <a:t>libraryes</a:t>
            </a:r>
            <a:r>
              <a:rPr lang="en-CA" sz="2400" dirty="0" smtClean="0"/>
              <a:t>, JavaScript code should be placed just before the ending tag of body element.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 smtClean="0"/>
              <a:t>Why?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048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Around with JavaScript &amp;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Using Element </a:t>
            </a:r>
            <a:r>
              <a:rPr lang="en-CA" dirty="0" err="1"/>
              <a:t>innerHTML</a:t>
            </a:r>
            <a:r>
              <a:rPr lang="en-CA" dirty="0"/>
              <a:t> </a:t>
            </a:r>
            <a:r>
              <a:rPr lang="en-CA" dirty="0" smtClean="0"/>
              <a:t>Property</a:t>
            </a:r>
            <a:endParaRPr lang="en-CA" dirty="0" smtClean="0">
              <a:hlinkClick r:id="rId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 smtClean="0">
                <a:hlinkClick r:id="rId2"/>
              </a:rPr>
              <a:t>innerHTML.html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Changing CSS with JavaScript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 smtClean="0">
                <a:hlinkClick r:id="rId3"/>
              </a:rPr>
              <a:t>changeCSS.html</a:t>
            </a:r>
            <a:endParaRPr lang="en-CA" dirty="0"/>
          </a:p>
          <a:p>
            <a:pPr marL="514350" indent="-457200">
              <a:buFont typeface="Wingdings" panose="05000000000000000000" pitchFamily="2" charset="2"/>
              <a:buChar char="Ø"/>
            </a:pPr>
            <a:endParaRPr lang="en-CA" dirty="0" smtClean="0"/>
          </a:p>
          <a:p>
            <a:pPr marL="514350" indent="-457200">
              <a:buFont typeface="Wingdings" panose="05000000000000000000" pitchFamily="2" charset="2"/>
              <a:buChar char="Ø"/>
            </a:pPr>
            <a:r>
              <a:rPr lang="en-CA" dirty="0" smtClean="0"/>
              <a:t>Temperature Convertor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>
                <a:hlinkClick r:id="rId4"/>
              </a:rPr>
              <a:t>temp-conversion.html</a:t>
            </a:r>
            <a:endParaRPr lang="en-CA" dirty="0"/>
          </a:p>
          <a:p>
            <a:pPr lvl="1">
              <a:buFont typeface="Wingdings" panose="05000000000000000000" pitchFamily="2" charset="2"/>
              <a:buChar char="q"/>
            </a:pPr>
            <a:endParaRPr lang="en-CA" dirty="0"/>
          </a:p>
          <a:p>
            <a:pPr lvl="1"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74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Client-side </a:t>
            </a:r>
            <a:r>
              <a:rPr lang="en-C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  <a:endParaRPr lang="en-CA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550FE-3B2F-4BB7-90E2-96BF2246C76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612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6658</TotalTime>
  <Words>1392</Words>
  <Application>Microsoft Office PowerPoint</Application>
  <PresentationFormat>On-screen Show (4:3)</PresentationFormat>
  <Paragraphs>276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Compass</vt:lpstr>
      <vt:lpstr>INT222 - Internet Fundamentals</vt:lpstr>
      <vt:lpstr>Agenda</vt:lpstr>
      <vt:lpstr>Using JavaScript in HTML Page</vt:lpstr>
      <vt:lpstr>Inline (embedded) JavaScript code</vt:lpstr>
      <vt:lpstr>Internal JavaScript code</vt:lpstr>
      <vt:lpstr>External JavaScript code</vt:lpstr>
      <vt:lpstr>Where to put JavaScript?</vt:lpstr>
      <vt:lpstr>Play Around with JavaScript &amp; HTML</vt:lpstr>
      <vt:lpstr>Introduction to Client-side validation</vt:lpstr>
      <vt:lpstr>Client-Side Validation</vt:lpstr>
      <vt:lpstr>Client-Side Validation Using HTML5</vt:lpstr>
      <vt:lpstr>Input Restrictions with HTML5</vt:lpstr>
      <vt:lpstr>Input Restrictions with HTML5</vt:lpstr>
      <vt:lpstr>Client-side Validation Using JS</vt:lpstr>
      <vt:lpstr>Client-side Validation Using JS</vt:lpstr>
      <vt:lpstr>Client-side Validation Using JS</vt:lpstr>
      <vt:lpstr>JavaScript Validation</vt:lpstr>
      <vt:lpstr>Validating Text Fields – NO RegExp</vt:lpstr>
      <vt:lpstr>More Example on Text Field Validation</vt:lpstr>
      <vt:lpstr>More Example on Text Field Validation</vt:lpstr>
      <vt:lpstr>Validating textarea</vt:lpstr>
      <vt:lpstr>Validating checkbox</vt:lpstr>
      <vt:lpstr>Validating – radio button</vt:lpstr>
      <vt:lpstr>Validating select/option: Single Selection</vt:lpstr>
      <vt:lpstr>Text vs Value</vt:lpstr>
      <vt:lpstr>Validating select/option: Multiple Selection</vt:lpstr>
      <vt:lpstr>Lab 5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lastModifiedBy>Wei Song</cp:lastModifiedBy>
  <cp:revision>209</cp:revision>
  <cp:lastPrinted>2001-07-23T19:37:02Z</cp:lastPrinted>
  <dcterms:created xsi:type="dcterms:W3CDTF">2001-03-26T00:24:34Z</dcterms:created>
  <dcterms:modified xsi:type="dcterms:W3CDTF">2015-07-06T18:08:30Z</dcterms:modified>
</cp:coreProperties>
</file>