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2CE5-CB37-85CB-1563-BA83E1E7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6C0B6-369D-5B9E-A616-A91BBEAE2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9441D-330E-34A3-9045-7875C45E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94D-BFC0-417B-BEF1-B99E31AFBB3D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B3B86-CD0F-C0A1-8033-3057E825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CCA8-53F7-722F-8B57-DADCEC96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8862-4CF3-4347-B780-1ABD29870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74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2B1A-3D0F-B91A-D84B-629FA362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8D34-EA29-3946-1D16-CCEB8A7C6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3E469-0B47-CCA9-2F9E-75642952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94D-BFC0-417B-BEF1-B99E31AFBB3D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9F14-3405-DBEC-FE96-615B550D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0B762-0795-D7DC-8FD4-CFABE9C6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8862-4CF3-4347-B780-1ABD29870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93394-F1F0-945C-0A76-28C4DD41F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7D700-E55D-BA01-6EEB-C08CB9DC3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C3366-3437-FA59-44EF-B571C031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94D-BFC0-417B-BEF1-B99E31AFBB3D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39632-AE9B-E9F3-E57C-3CDB0DD5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75234-2789-CA91-558B-9469E74C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8862-4CF3-4347-B780-1ABD29870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5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B479-1385-4686-C623-0CD3D28E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6E3B-D825-8E5A-F7EA-C6ABE57D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283DB-31ED-B455-B4FC-2C0D493F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94D-BFC0-417B-BEF1-B99E31AFBB3D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0DB4-59B2-B91A-BB43-4E3ADBBA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EA278-3BA9-67BF-E106-8DF5AA4D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8862-4CF3-4347-B780-1ABD29870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64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B604-C8C5-76E5-93B8-8B655A69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9CD9C-9A46-8ECC-9790-CE5C8659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37B2D-D951-E883-BB5F-6E48667D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94D-BFC0-417B-BEF1-B99E31AFBB3D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CDED9-6620-40DE-5272-F674E9F3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1FA72-CDF0-9411-19CA-7F5639E4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8862-4CF3-4347-B780-1ABD29870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30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49D4-D7FD-14A3-A5A7-52E082CB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712E-9480-4974-E5E5-170119A7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7A00-AB25-A8C5-A3B8-ED494BFA1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203B9-D0CD-0917-3395-1D78879A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94D-BFC0-417B-BEF1-B99E31AFBB3D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96A0A-1647-2A79-1205-B1590E71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9D82D-CBDD-ADD2-11FC-D562920B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8862-4CF3-4347-B780-1ABD29870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8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F215-E22A-3B34-FA3C-6FB483D4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AC495-B2D4-6E28-53A0-9FCE20A2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365A4-2318-2776-109E-FFBD196BE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55F79-3340-0988-1E04-A521AEE93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74B1F-236D-5C29-23F7-6165469B7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6372D-2EC7-2D4E-23D3-9BC8BFA5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94D-BFC0-417B-BEF1-B99E31AFBB3D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451A6-7499-E83C-61F3-7509DDCF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A9A18-7D00-850C-A656-5DCEDBA3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8862-4CF3-4347-B780-1ABD29870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67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B77A-BA5E-09E0-95E6-B77CCBAD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22632-12D0-7166-2112-1EB491CE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94D-BFC0-417B-BEF1-B99E31AFBB3D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507B4-9C03-A1C7-69E2-80323007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B987A-3253-F9C8-8E09-6E652C23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8862-4CF3-4347-B780-1ABD29870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8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F4EB8-DC3A-57F9-3FEB-691C908F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94D-BFC0-417B-BEF1-B99E31AFBB3D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E6B7D-99F4-88DF-A782-9FA90CA4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3ECCA-F4FE-8D3F-94EC-6CF0DF62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8862-4CF3-4347-B780-1ABD29870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83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BD6-470C-18E0-33C3-97028669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7B43-8BBB-B8F6-AC20-67241BA7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BEF0B-D8F8-752A-F293-0A0B87D8B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346CB-EA23-F785-57EC-E3866C84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94D-BFC0-417B-BEF1-B99E31AFBB3D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B6DAB-44F9-7BA4-D89F-83B4D258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42031-6F26-D74D-2646-3DC0A01E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8862-4CF3-4347-B780-1ABD29870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84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A636-7EFB-C868-60CB-0A70D4C6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B28DF-B3CC-1D5F-95C2-1C5FB4425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D4763-88B2-1E4F-8FB2-46FB161F4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F6BFB-ACE5-815F-2EEA-39F3ECC1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94D-BFC0-417B-BEF1-B99E31AFBB3D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8141D-CEEC-CABD-63A1-F2D93065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290F8-7448-D5C0-F37E-6892F236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8862-4CF3-4347-B780-1ABD29870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34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335FB-5B5F-E23C-313C-5779DDC4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59648-629E-D201-1CF1-56FD5831B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A573-28CE-46C6-88A9-0D1C09B26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B594D-BFC0-417B-BEF1-B99E31AFBB3D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C0B59-3769-B7EE-C686-E7FF2460E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CF200-C3E1-5CA3-CD1A-6DC1EAFF1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18862-4CF3-4347-B780-1ABD29870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9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9E6AB3-5C6C-30AB-6D38-9F1A44D93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92671"/>
              </p:ext>
            </p:extLst>
          </p:nvPr>
        </p:nvGraphicFramePr>
        <p:xfrm>
          <a:off x="-968829" y="2161143"/>
          <a:ext cx="12758059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8486">
                  <a:extLst>
                    <a:ext uri="{9D8B030D-6E8A-4147-A177-3AD203B41FA5}">
                      <a16:colId xmlns:a16="http://schemas.microsoft.com/office/drawing/2014/main" val="3794207335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2428858498"/>
                    </a:ext>
                  </a:extLst>
                </a:gridCol>
                <a:gridCol w="1024618">
                  <a:extLst>
                    <a:ext uri="{9D8B030D-6E8A-4147-A177-3AD203B41FA5}">
                      <a16:colId xmlns:a16="http://schemas.microsoft.com/office/drawing/2014/main" val="1044208228"/>
                    </a:ext>
                  </a:extLst>
                </a:gridCol>
                <a:gridCol w="1024618">
                  <a:extLst>
                    <a:ext uri="{9D8B030D-6E8A-4147-A177-3AD203B41FA5}">
                      <a16:colId xmlns:a16="http://schemas.microsoft.com/office/drawing/2014/main" val="2687757586"/>
                    </a:ext>
                  </a:extLst>
                </a:gridCol>
                <a:gridCol w="1024618">
                  <a:extLst>
                    <a:ext uri="{9D8B030D-6E8A-4147-A177-3AD203B41FA5}">
                      <a16:colId xmlns:a16="http://schemas.microsoft.com/office/drawing/2014/main" val="2352751609"/>
                    </a:ext>
                  </a:extLst>
                </a:gridCol>
                <a:gridCol w="1024618">
                  <a:extLst>
                    <a:ext uri="{9D8B030D-6E8A-4147-A177-3AD203B41FA5}">
                      <a16:colId xmlns:a16="http://schemas.microsoft.com/office/drawing/2014/main" val="1191555075"/>
                    </a:ext>
                  </a:extLst>
                </a:gridCol>
                <a:gridCol w="1024618">
                  <a:extLst>
                    <a:ext uri="{9D8B030D-6E8A-4147-A177-3AD203B41FA5}">
                      <a16:colId xmlns:a16="http://schemas.microsoft.com/office/drawing/2014/main" val="691423994"/>
                    </a:ext>
                  </a:extLst>
                </a:gridCol>
                <a:gridCol w="1024618">
                  <a:extLst>
                    <a:ext uri="{9D8B030D-6E8A-4147-A177-3AD203B41FA5}">
                      <a16:colId xmlns:a16="http://schemas.microsoft.com/office/drawing/2014/main" val="2221151119"/>
                    </a:ext>
                  </a:extLst>
                </a:gridCol>
                <a:gridCol w="1024618">
                  <a:extLst>
                    <a:ext uri="{9D8B030D-6E8A-4147-A177-3AD203B41FA5}">
                      <a16:colId xmlns:a16="http://schemas.microsoft.com/office/drawing/2014/main" val="3236401493"/>
                    </a:ext>
                  </a:extLst>
                </a:gridCol>
                <a:gridCol w="1024618">
                  <a:extLst>
                    <a:ext uri="{9D8B030D-6E8A-4147-A177-3AD203B41FA5}">
                      <a16:colId xmlns:a16="http://schemas.microsoft.com/office/drawing/2014/main" val="263012776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Sample size (n = 30)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GB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Dose 1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000696"/>
                  </a:ext>
                </a:extLst>
              </a:tr>
              <a:tr h="171005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Dose 2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8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8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834996"/>
                  </a:ext>
                </a:extLst>
              </a:tr>
              <a:tr h="209434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Dose 3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8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8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8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8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2207"/>
                  </a:ext>
                </a:extLst>
              </a:tr>
              <a:tr h="20943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+mj-lt"/>
                        </a:rPr>
                        <a:t>Intercurrent events </a:t>
                      </a:r>
                      <a:endParaRPr lang="en-GB" sz="1800" b="1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GB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Dose 1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58896334"/>
                  </a:ext>
                </a:extLst>
              </a:tr>
              <a:tr h="209434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Dose 2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9655000"/>
                  </a:ext>
                </a:extLst>
              </a:tr>
              <a:tr h="209434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Dose 3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561286"/>
                  </a:ext>
                </a:extLst>
              </a:tr>
              <a:tr h="20943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Missing data 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Dose 1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1112458"/>
                  </a:ext>
                </a:extLst>
              </a:tr>
              <a:tr h="209434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Dose 2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3696160"/>
                  </a:ext>
                </a:extLst>
              </a:tr>
              <a:tr h="209434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Dose 3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4611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41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101</Words>
  <Application>Microsoft Office PowerPoint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Emily Alger</dc:creator>
  <cp:lastModifiedBy>Emily Alger</cp:lastModifiedBy>
  <cp:revision>1</cp:revision>
  <dcterms:created xsi:type="dcterms:W3CDTF">2025-08-11T15:42:31Z</dcterms:created>
  <dcterms:modified xsi:type="dcterms:W3CDTF">2025-08-11T15:52:31Z</dcterms:modified>
</cp:coreProperties>
</file>