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80" r:id="rId6"/>
    <p:sldId id="275" r:id="rId7"/>
    <p:sldId id="272" r:id="rId8"/>
    <p:sldId id="267" r:id="rId9"/>
    <p:sldId id="262" r:id="rId10"/>
    <p:sldId id="276" r:id="rId11"/>
    <p:sldId id="281" r:id="rId12"/>
    <p:sldId id="273" r:id="rId13"/>
    <p:sldId id="277" r:id="rId14"/>
    <p:sldId id="278" r:id="rId15"/>
    <p:sldId id="279" r:id="rId16"/>
  </p:sldIdLst>
  <p:sldSz cx="18288000" cy="10287000"/>
  <p:notesSz cx="6858000" cy="9144000"/>
  <p:embeddedFontLst>
    <p:embeddedFont>
      <p:font typeface="Body Text Italics" panose="020B0604020202020204" charset="0"/>
      <p:regular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1C0"/>
    <a:srgbClr val="F2F2F2"/>
    <a:srgbClr val="F4F4F4"/>
    <a:srgbClr val="7F3C08"/>
    <a:srgbClr val="007DFE"/>
    <a:srgbClr val="1C2120"/>
    <a:srgbClr val="0085FF"/>
    <a:srgbClr val="0056A4"/>
    <a:srgbClr val="004C92"/>
    <a:srgbClr val="003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D3BCA-5C29-7FB2-29F7-28BAE6DFECBF}" v="195" dt="2023-12-11T12:41:55.114"/>
    <p1510:client id="{2D615A0D-F58A-BC49-8B39-761532381173}" v="14" dt="2023-12-11T12:14:39.626"/>
    <p1510:client id="{506FC6E3-CFA2-A998-5B34-367305309538}" v="381" dt="2023-12-11T13:26:41.795"/>
    <p1510:client id="{81767D90-1D08-CEBC-CEAD-CE6CB9110BDA}" v="40" dt="2023-12-11T13:33:24.198"/>
    <p1510:client id="{E1FB1743-0ACC-7293-B07E-B3D2FBC546DE}" v="22" dt="2023-12-11T12:12:02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andaultralarga.italia.it/strategia-bul/tecnologia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15039" y="473147"/>
            <a:ext cx="4972920" cy="42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err="1">
                <a:solidFill>
                  <a:schemeClr val="bg1"/>
                </a:solidFill>
                <a:latin typeface="Times New Roman"/>
                <a:cs typeface="Arial"/>
              </a:rPr>
              <a:t>Università</a:t>
            </a:r>
            <a:r>
              <a:rPr lang="en-US" sz="2800">
                <a:solidFill>
                  <a:schemeClr val="bg1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cs typeface="Arial"/>
              </a:rPr>
              <a:t>degli</a:t>
            </a:r>
            <a:r>
              <a:rPr lang="en-US" sz="2800">
                <a:solidFill>
                  <a:schemeClr val="bg1"/>
                </a:solidFill>
                <a:latin typeface="Times New Roman"/>
                <a:cs typeface="Arial"/>
              </a:rPr>
              <a:t> Studi di Milano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8180" y="6314454"/>
            <a:ext cx="4899359" cy="1035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b="1" err="1">
                <a:solidFill>
                  <a:schemeClr val="bg1"/>
                </a:solidFill>
                <a:latin typeface="Cambria"/>
                <a:ea typeface="Cambria"/>
                <a:cs typeface="Arial"/>
              </a:rPr>
              <a:t>Diffusione</a:t>
            </a:r>
            <a:r>
              <a:rPr lang="en-US" sz="3200" b="1">
                <a:solidFill>
                  <a:schemeClr val="bg1"/>
                </a:solidFill>
                <a:latin typeface="Cambria"/>
                <a:ea typeface="Cambria"/>
                <a:cs typeface="Arial"/>
              </a:rPr>
              <a:t> </a:t>
            </a:r>
            <a:r>
              <a:rPr lang="en-US" sz="3200" b="1" err="1">
                <a:solidFill>
                  <a:schemeClr val="bg1"/>
                </a:solidFill>
                <a:latin typeface="Cambria"/>
                <a:ea typeface="Cambria"/>
                <a:cs typeface="Arial"/>
              </a:rPr>
              <a:t>della</a:t>
            </a:r>
            <a:r>
              <a:rPr lang="en-US" sz="3200" b="1">
                <a:solidFill>
                  <a:schemeClr val="bg1"/>
                </a:solidFill>
                <a:latin typeface="Cambria"/>
                <a:ea typeface="Cambria"/>
                <a:cs typeface="Arial"/>
              </a:rPr>
              <a:t> </a:t>
            </a:r>
            <a:r>
              <a:rPr lang="en-US" sz="3200" b="1" err="1">
                <a:solidFill>
                  <a:schemeClr val="bg1"/>
                </a:solidFill>
                <a:latin typeface="Cambria"/>
                <a:ea typeface="Cambria"/>
                <a:cs typeface="Arial"/>
              </a:rPr>
              <a:t>banda</a:t>
            </a:r>
            <a:r>
              <a:rPr lang="en-US" sz="3200" b="1">
                <a:solidFill>
                  <a:schemeClr val="bg1"/>
                </a:solidFill>
                <a:latin typeface="Cambria"/>
                <a:ea typeface="Cambria"/>
                <a:cs typeface="Arial"/>
              </a:rPr>
              <a:t> </a:t>
            </a:r>
            <a:r>
              <a:rPr lang="en-US" sz="3200" b="1" err="1">
                <a:solidFill>
                  <a:schemeClr val="bg1"/>
                </a:solidFill>
                <a:latin typeface="Cambria"/>
                <a:ea typeface="Cambria"/>
                <a:cs typeface="Arial"/>
              </a:rPr>
              <a:t>ultralarga</a:t>
            </a:r>
            <a:r>
              <a:rPr lang="en-US" sz="3200" b="1">
                <a:solidFill>
                  <a:schemeClr val="bg1"/>
                </a:solidFill>
                <a:latin typeface="Cambria"/>
                <a:ea typeface="Cambria"/>
                <a:cs typeface="Arial"/>
              </a:rPr>
              <a:t> in Italia.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7751" y="8515579"/>
            <a:ext cx="3017498" cy="350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1600">
                <a:solidFill>
                  <a:schemeClr val="bg1"/>
                </a:solidFill>
                <a:latin typeface="Arial"/>
                <a:ea typeface="+mn-lt"/>
                <a:cs typeface="Arial"/>
              </a:rPr>
              <a:t>alessio.medda@studenti.unimi.it</a:t>
            </a:r>
            <a:endParaRPr lang="it-IT" sz="16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70124" y="9011339"/>
            <a:ext cx="4243124" cy="350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+mn-lt"/>
                <a:cs typeface="Arial"/>
              </a:rPr>
              <a:t>aleksandarkrumov.manasiev@studenti.unimi.it</a:t>
            </a:r>
            <a:endParaRPr lang="it-IT" sz="1600">
              <a:ea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1610" y="8873298"/>
            <a:ext cx="3456328" cy="100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ea typeface="+mn-lt"/>
                <a:cs typeface="Arial"/>
              </a:rPr>
              <a:t>thomas.giudici@studenti.unimi.it</a:t>
            </a:r>
            <a:endParaRPr lang="it-IT" sz="1600">
              <a:solidFill>
                <a:schemeClr val="bg1"/>
              </a:solidFill>
            </a:endParaRPr>
          </a:p>
          <a:p>
            <a:pPr>
              <a:lnSpc>
                <a:spcPts val="3079"/>
              </a:lnSpc>
            </a:pP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C097D6-23AC-D5A0-84CB-DFC7261F8F8E}"/>
              </a:ext>
            </a:extLst>
          </p:cNvPr>
          <p:cNvSpPr txBox="1"/>
          <p:nvPr/>
        </p:nvSpPr>
        <p:spPr>
          <a:xfrm>
            <a:off x="167" y="152432"/>
            <a:ext cx="1828633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7200" b="1">
                <a:latin typeface="Cambria"/>
                <a:ea typeface="Cambria"/>
                <a:cs typeface="Arial"/>
              </a:rPr>
              <a:t>Più nel dettaglio…</a:t>
            </a:r>
          </a:p>
        </p:txBody>
      </p:sp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5E2A6D4-8CA2-8820-0992-CA4575D044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7832" r="26381" b="17019"/>
          <a:stretch/>
        </p:blipFill>
        <p:spPr>
          <a:xfrm>
            <a:off x="7716752" y="1960448"/>
            <a:ext cx="2961944" cy="3865292"/>
          </a:xfrm>
          <a:prstGeom prst="rect">
            <a:avLst/>
          </a:prstGeom>
        </p:spPr>
      </p:pic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10A47D1-810C-13D7-38B6-7EAF81A6D6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9" t="8277" r="26999" b="18207"/>
          <a:stretch/>
        </p:blipFill>
        <p:spPr>
          <a:xfrm>
            <a:off x="10607997" y="1960448"/>
            <a:ext cx="3131129" cy="3865292"/>
          </a:xfrm>
          <a:prstGeom prst="rect">
            <a:avLst/>
          </a:prstGeom>
        </p:spPr>
      </p:pic>
      <p:pic>
        <p:nvPicPr>
          <p:cNvPr id="8" name="Immagine 7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EFEE1B6-1F81-96D4-1420-89F7DB12C1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0" t="8308" r="26251" b="18835"/>
          <a:stretch/>
        </p:blipFill>
        <p:spPr>
          <a:xfrm>
            <a:off x="13736783" y="2071220"/>
            <a:ext cx="2937164" cy="3643747"/>
          </a:xfrm>
          <a:prstGeom prst="rect">
            <a:avLst/>
          </a:prstGeom>
        </p:spPr>
      </p:pic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000F426-BADC-9BEF-D107-5F27BD44EA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6" t="6786" r="25363" b="9156"/>
          <a:stretch/>
        </p:blipFill>
        <p:spPr>
          <a:xfrm>
            <a:off x="6500314" y="5714967"/>
            <a:ext cx="3131128" cy="4419601"/>
          </a:xfrm>
          <a:prstGeom prst="rect">
            <a:avLst/>
          </a:prstGeom>
        </p:spPr>
      </p:pic>
      <p:pic>
        <p:nvPicPr>
          <p:cNvPr id="12" name="Immagine 1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A243BFD-BEBB-6B1F-7A87-C74B8A3258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3" t="8034" b="8583"/>
          <a:stretch/>
        </p:blipFill>
        <p:spPr>
          <a:xfrm>
            <a:off x="9490899" y="5964349"/>
            <a:ext cx="4245884" cy="4170219"/>
          </a:xfrm>
          <a:prstGeom prst="rect">
            <a:avLst/>
          </a:prstGeom>
        </p:spPr>
      </p:pic>
      <p:pic>
        <p:nvPicPr>
          <p:cNvPr id="14" name="Immagine 1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573AA96-89FB-3BCD-CEF3-3BEA81BD010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3" t="8311" r="26520" b="19386"/>
          <a:stretch/>
        </p:blipFill>
        <p:spPr>
          <a:xfrm>
            <a:off x="1962050" y="1960448"/>
            <a:ext cx="2854037" cy="3616037"/>
          </a:xfrm>
          <a:prstGeom prst="rect">
            <a:avLst/>
          </a:prstGeom>
        </p:spPr>
      </p:pic>
      <p:pic>
        <p:nvPicPr>
          <p:cNvPr id="16" name="Immagine 1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3C6829E-19FC-34DE-2C69-BB7569B54BB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4" t="7518" r="25746" b="17145"/>
          <a:stretch/>
        </p:blipFill>
        <p:spPr>
          <a:xfrm>
            <a:off x="4800944" y="1960448"/>
            <a:ext cx="2961944" cy="3865292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C61BC3-69DB-CA93-402E-7C9ACA99DF8F}"/>
              </a:ext>
            </a:extLst>
          </p:cNvPr>
          <p:cNvSpPr/>
          <p:nvPr/>
        </p:nvSpPr>
        <p:spPr>
          <a:xfrm>
            <a:off x="13343997" y="6184941"/>
            <a:ext cx="247879" cy="275421"/>
          </a:xfrm>
          <a:prstGeom prst="rect">
            <a:avLst/>
          </a:prstGeom>
          <a:solidFill>
            <a:srgbClr val="7F3C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98BC118-EC2B-8644-C840-CAC3DCAEE616}"/>
              </a:ext>
            </a:extLst>
          </p:cNvPr>
          <p:cNvSpPr txBox="1"/>
          <p:nvPr/>
        </p:nvSpPr>
        <p:spPr>
          <a:xfrm>
            <a:off x="13540280" y="6148663"/>
            <a:ext cx="1311792" cy="3116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cs typeface="Calibri"/>
              </a:rPr>
              <a:t>Dati mancanti</a:t>
            </a:r>
            <a:endParaRPr lang="it-IT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43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schermata, tipografia&#10;&#10;Descrizione generata automaticamente">
            <a:extLst>
              <a:ext uri="{FF2B5EF4-FFF2-40B4-BE49-F238E27FC236}">
                <a16:creationId xmlns:a16="http://schemas.microsoft.com/office/drawing/2014/main" id="{51B72F19-0A3E-89F6-1EDD-00832D00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641" y="3309377"/>
            <a:ext cx="2010335" cy="5987863"/>
          </a:xfrm>
          <a:prstGeom prst="rect">
            <a:avLst/>
          </a:prstGeom>
        </p:spPr>
      </p:pic>
      <p:pic>
        <p:nvPicPr>
          <p:cNvPr id="6" name="Immagine 5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6DC7D683-8317-1B87-2FAF-359C1FFDF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8" y="3304615"/>
            <a:ext cx="6944845" cy="59973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D83388-E1F6-9399-0D19-7B4A0B54F72D}"/>
              </a:ext>
            </a:extLst>
          </p:cNvPr>
          <p:cNvSpPr txBox="1"/>
          <p:nvPr/>
        </p:nvSpPr>
        <p:spPr>
          <a:xfrm>
            <a:off x="1" y="513159"/>
            <a:ext cx="1818349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5400" b="1">
                <a:latin typeface="Cambria"/>
                <a:ea typeface="Cambria"/>
                <a:cs typeface="Arial"/>
              </a:rPr>
              <a:t>Velocità in upload e download per regione (2022)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B41F12-AD07-2F06-B525-A3D582AEEB96}"/>
              </a:ext>
            </a:extLst>
          </p:cNvPr>
          <p:cNvSpPr txBox="1"/>
          <p:nvPr/>
        </p:nvSpPr>
        <p:spPr>
          <a:xfrm>
            <a:off x="4437529" y="2487705"/>
            <a:ext cx="94633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latin typeface="Times New Roman"/>
                <a:ea typeface="Calibri"/>
                <a:cs typeface="Calibri"/>
              </a:rPr>
              <a:t>Come si pu</a:t>
            </a:r>
            <a:r>
              <a:rPr lang="it-IT" sz="2400">
                <a:latin typeface="Times New Roman"/>
                <a:cs typeface="Times New Roman"/>
              </a:rPr>
              <a:t>ò </a:t>
            </a:r>
            <a:r>
              <a:rPr lang="it-IT" sz="2400">
                <a:latin typeface="Times New Roman"/>
                <a:ea typeface="Calibri"/>
                <a:cs typeface="Calibri"/>
              </a:rPr>
              <a:t>notare c'</a:t>
            </a:r>
            <a:r>
              <a:rPr lang="it-IT" sz="2400">
                <a:latin typeface="Times New Roman"/>
                <a:ea typeface="Calibri"/>
                <a:cs typeface="Times New Roman"/>
              </a:rPr>
              <a:t>è una grossa differenza sia in upload che download tra alcune regioni del sud e il resto dell'Italia.</a:t>
            </a:r>
            <a:endParaRPr lang="it-IT">
              <a:ea typeface="Calibri"/>
              <a:cs typeface="Calibri"/>
            </a:endParaRPr>
          </a:p>
        </p:txBody>
      </p:sp>
      <p:pic>
        <p:nvPicPr>
          <p:cNvPr id="11" name="Immagine 10" descr="Immagine che contiene testo, schermata, linea, Rettangolo&#10;&#10;Descrizione generata automaticamente">
            <a:extLst>
              <a:ext uri="{FF2B5EF4-FFF2-40B4-BE49-F238E27FC236}">
                <a16:creationId xmlns:a16="http://schemas.microsoft.com/office/drawing/2014/main" id="{02026946-9034-38EE-A443-D8BC6CF2F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44" y="3304614"/>
            <a:ext cx="7288866" cy="59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0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73804F4E-340D-8A19-AEDD-31FE908DB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7" y="2846527"/>
            <a:ext cx="10287424" cy="648107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9CE71C-23AF-CB94-4111-F10BFB4581BF}"/>
              </a:ext>
            </a:extLst>
          </p:cNvPr>
          <p:cNvSpPr txBox="1"/>
          <p:nvPr/>
        </p:nvSpPr>
        <p:spPr>
          <a:xfrm>
            <a:off x="1" y="513159"/>
            <a:ext cx="1818349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5400" b="1">
                <a:latin typeface="Cambria"/>
                <a:ea typeface="Cambria"/>
                <a:cs typeface="Arial"/>
              </a:rPr>
              <a:t>Ping medio per regione (2022)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5E47EE-E557-A536-0A09-EFFEBC192264}"/>
              </a:ext>
            </a:extLst>
          </p:cNvPr>
          <p:cNvSpPr txBox="1"/>
          <p:nvPr/>
        </p:nvSpPr>
        <p:spPr>
          <a:xfrm>
            <a:off x="10015944" y="8846877"/>
            <a:ext cx="672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err="1"/>
              <a:t>ms</a:t>
            </a:r>
            <a:endParaRPr lang="it-IT" sz="160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36F3038-220D-F1FE-6299-0EB780984BFD}"/>
              </a:ext>
            </a:extLst>
          </p:cNvPr>
          <p:cNvSpPr txBox="1"/>
          <p:nvPr/>
        </p:nvSpPr>
        <p:spPr>
          <a:xfrm>
            <a:off x="11325498" y="3892732"/>
            <a:ext cx="535577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>
                <a:latin typeface="Times New Roman"/>
                <a:cs typeface="Arial"/>
              </a:rPr>
              <a:t>Dove l’infrastruttura della banda </a:t>
            </a:r>
            <a:r>
              <a:rPr lang="it-IT" sz="2400" err="1">
                <a:latin typeface="Times New Roman"/>
                <a:cs typeface="Arial"/>
              </a:rPr>
              <a:t>ultralarga</a:t>
            </a:r>
            <a:r>
              <a:rPr lang="it-IT" sz="2400">
                <a:latin typeface="Times New Roman"/>
                <a:cs typeface="Arial"/>
              </a:rPr>
              <a:t> è già sviluppata si ha anche un miglioramento del </a:t>
            </a:r>
            <a:r>
              <a:rPr lang="it-IT" sz="2400" err="1">
                <a:latin typeface="Times New Roman"/>
                <a:cs typeface="Arial"/>
              </a:rPr>
              <a:t>ping</a:t>
            </a:r>
            <a:r>
              <a:rPr lang="it-IT" sz="2400">
                <a:latin typeface="Times New Roman"/>
                <a:cs typeface="Arial"/>
              </a:rPr>
              <a:t>,</a:t>
            </a:r>
            <a:endParaRPr lang="it-IT">
              <a:latin typeface="Times New Roman"/>
              <a:cs typeface="Times New Roman"/>
            </a:endParaRPr>
          </a:p>
          <a:p>
            <a:r>
              <a:rPr lang="it-IT" sz="2400">
                <a:latin typeface="Times New Roman"/>
                <a:cs typeface="Arial"/>
              </a:rPr>
              <a:t>acronimo di </a:t>
            </a:r>
            <a:r>
              <a:rPr lang="it-IT" sz="2400" err="1">
                <a:latin typeface="Times New Roman"/>
                <a:cs typeface="Arial"/>
              </a:rPr>
              <a:t>Packet</a:t>
            </a:r>
            <a:r>
              <a:rPr lang="it-IT" sz="2400">
                <a:latin typeface="Times New Roman"/>
                <a:cs typeface="Arial"/>
              </a:rPr>
              <a:t> Internet </a:t>
            </a:r>
            <a:r>
              <a:rPr lang="it-IT" sz="2400" err="1">
                <a:latin typeface="Times New Roman"/>
                <a:cs typeface="Arial"/>
              </a:rPr>
              <a:t>Grouper</a:t>
            </a:r>
            <a:r>
              <a:rPr lang="it-IT" sz="2400">
                <a:latin typeface="Times New Roman"/>
                <a:cs typeface="Arial"/>
              </a:rPr>
              <a:t>, che misura il tempo impiegato dal pacchetto dati per raggiungere la sua destinazione dal momento in cui viene inviato.</a:t>
            </a:r>
          </a:p>
        </p:txBody>
      </p:sp>
    </p:spTree>
    <p:extLst>
      <p:ext uri="{BB962C8B-B14F-4D97-AF65-F5344CB8AC3E}">
        <p14:creationId xmlns:p14="http://schemas.microsoft.com/office/powerpoint/2010/main" val="257451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EA1F5D-E449-8A19-60BD-D62FA924FBEA}"/>
              </a:ext>
            </a:extLst>
          </p:cNvPr>
          <p:cNvSpPr txBox="1"/>
          <p:nvPr/>
        </p:nvSpPr>
        <p:spPr>
          <a:xfrm>
            <a:off x="0" y="274320"/>
            <a:ext cx="182880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b="1">
                <a:latin typeface="Cambria"/>
                <a:ea typeface="Cambria"/>
                <a:cs typeface="Arial"/>
              </a:rPr>
              <a:t>Lombardia vs Sicilia</a:t>
            </a:r>
          </a:p>
        </p:txBody>
      </p:sp>
      <p:pic>
        <p:nvPicPr>
          <p:cNvPr id="8" name="Immagine 7" descr="Immagine che contiene diagramma, testo, linea, Diagramma&#10;&#10;Descrizione generata automaticamente">
            <a:extLst>
              <a:ext uri="{FF2B5EF4-FFF2-40B4-BE49-F238E27FC236}">
                <a16:creationId xmlns:a16="http://schemas.microsoft.com/office/drawing/2014/main" id="{FCE1BD53-F17C-38CF-54B2-7850F8057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36" y="1842097"/>
            <a:ext cx="9880928" cy="751532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C00B32-8D67-6032-A5A0-10CF2CF163CB}"/>
              </a:ext>
            </a:extLst>
          </p:cNvPr>
          <p:cNvSpPr txBox="1"/>
          <p:nvPr/>
        </p:nvSpPr>
        <p:spPr>
          <a:xfrm>
            <a:off x="4516481" y="2207857"/>
            <a:ext cx="672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err="1"/>
              <a:t>ms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43183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7DE1784-225F-EA5E-1202-2AFEEBB78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03" y="2124493"/>
            <a:ext cx="10239781" cy="756597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15249-4AA9-DF95-EC08-BEBD1CC4925D}"/>
              </a:ext>
            </a:extLst>
          </p:cNvPr>
          <p:cNvSpPr txBox="1"/>
          <p:nvPr/>
        </p:nvSpPr>
        <p:spPr>
          <a:xfrm>
            <a:off x="0" y="287383"/>
            <a:ext cx="182880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b="1">
                <a:latin typeface="Cambria"/>
                <a:ea typeface="Cambria"/>
                <a:cs typeface="Arial"/>
              </a:rPr>
              <a:t>Situazione Internet europea</a:t>
            </a:r>
          </a:p>
        </p:txBody>
      </p:sp>
    </p:spTree>
    <p:extLst>
      <p:ext uri="{BB962C8B-B14F-4D97-AF65-F5344CB8AC3E}">
        <p14:creationId xmlns:p14="http://schemas.microsoft.com/office/powerpoint/2010/main" val="21063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C6AB354-D1BF-3829-0657-C11DF28F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28" y="1735731"/>
            <a:ext cx="9802930" cy="855126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58487E-AD73-082D-10DB-435C95EC431C}"/>
              </a:ext>
            </a:extLst>
          </p:cNvPr>
          <p:cNvSpPr txBox="1"/>
          <p:nvPr/>
        </p:nvSpPr>
        <p:spPr>
          <a:xfrm>
            <a:off x="1" y="509451"/>
            <a:ext cx="18288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5400" b="1">
                <a:latin typeface="Cambria"/>
                <a:ea typeface="Cambria"/>
                <a:cs typeface="Arial"/>
              </a:rPr>
              <a:t>Si potrebbe fare meglio…</a:t>
            </a:r>
          </a:p>
        </p:txBody>
      </p:sp>
    </p:spTree>
    <p:extLst>
      <p:ext uri="{BB962C8B-B14F-4D97-AF65-F5344CB8AC3E}">
        <p14:creationId xmlns:p14="http://schemas.microsoft.com/office/powerpoint/2010/main" val="223601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 rot="5400000">
            <a:off x="5572935" y="5138738"/>
            <a:ext cx="10287000" cy="0"/>
          </a:xfrm>
          <a:prstGeom prst="line">
            <a:avLst/>
          </a:prstGeom>
          <a:ln w="9525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5" name="AutoShape 5"/>
          <p:cNvSpPr/>
          <p:nvPr/>
        </p:nvSpPr>
        <p:spPr>
          <a:xfrm>
            <a:off x="0" y="2483375"/>
            <a:ext cx="10721197" cy="0"/>
          </a:xfrm>
          <a:prstGeom prst="line">
            <a:avLst/>
          </a:prstGeom>
          <a:ln w="9525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1028700" y="857250"/>
            <a:ext cx="8992881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b="1" err="1">
                <a:solidFill>
                  <a:srgbClr val="F4F4F4"/>
                </a:solidFill>
                <a:latin typeface="Cambria"/>
                <a:ea typeface="Cambria"/>
                <a:cs typeface="Arial"/>
              </a:rPr>
              <a:t>Cos’è</a:t>
            </a:r>
            <a:r>
              <a:rPr lang="en-US" sz="7000" b="1">
                <a:solidFill>
                  <a:srgbClr val="F4F4F4"/>
                </a:solidFill>
                <a:latin typeface="Cambria"/>
                <a:ea typeface="Cambria"/>
                <a:cs typeface="Arial"/>
              </a:rPr>
              <a:t> la BUL?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3587427"/>
            <a:ext cx="6286498" cy="3271481"/>
            <a:chOff x="0" y="-38100"/>
            <a:chExt cx="8216764" cy="3226966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8216764" cy="1539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0" lvl="1" indent="-237490" algn="l">
                <a:lnSpc>
                  <a:spcPts val="3080"/>
                </a:lnSpc>
                <a:buFont typeface="Arial"/>
                <a:buChar char="•"/>
              </a:pPr>
              <a:r>
                <a:rPr lang="it-IT" sz="2400" b="0" i="0">
                  <a:solidFill>
                    <a:schemeClr val="bg1"/>
                  </a:solidFill>
                  <a:effectLst/>
                  <a:latin typeface="Times New Roman"/>
                  <a:cs typeface="Arial"/>
                </a:rPr>
                <a:t>Si parla di banda </a:t>
              </a:r>
              <a:r>
                <a:rPr lang="it-IT" sz="2400" b="0" i="0" err="1">
                  <a:solidFill>
                    <a:schemeClr val="bg1"/>
                  </a:solidFill>
                  <a:effectLst/>
                  <a:latin typeface="Times New Roman"/>
                  <a:cs typeface="Arial"/>
                </a:rPr>
                <a:t>ultralarga</a:t>
              </a:r>
              <a:r>
                <a:rPr lang="it-IT" sz="2400" b="0" i="0">
                  <a:solidFill>
                    <a:schemeClr val="bg1"/>
                  </a:solidFill>
                  <a:effectLst/>
                  <a:latin typeface="Times New Roman"/>
                  <a:cs typeface="Arial"/>
                </a:rPr>
                <a:t> (in lingua inglese ultra broadband) in riferimento ad una velocità di connessione effettiva in download di almeno 30 Mbit/s.</a:t>
              </a:r>
              <a:endParaRPr lang="en-US" sz="2200">
                <a:solidFill>
                  <a:schemeClr val="bg1"/>
                </a:solidFill>
                <a:latin typeface="Times New Roman"/>
                <a:cs typeface="Arial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041428"/>
              <a:ext cx="8216764" cy="1147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0" lvl="1" indent="-237490" algn="l">
                <a:lnSpc>
                  <a:spcPts val="3080"/>
                </a:lnSpc>
                <a:buFont typeface="Arial"/>
                <a:buChar char="•"/>
              </a:pPr>
              <a:r>
                <a:rPr lang="it-IT" sz="2400" b="0" i="0">
                  <a:solidFill>
                    <a:schemeClr val="bg1"/>
                  </a:solidFill>
                  <a:effectLst/>
                  <a:latin typeface="Times New Roman"/>
                  <a:cs typeface="Arial"/>
                </a:rPr>
                <a:t>La BUL, che comprende tecnologie come la fibra ottica e il 5G, consente esperienze online più veloci e affidabili.</a:t>
              </a:r>
              <a:endParaRPr lang="en-US" sz="2200">
                <a:solidFill>
                  <a:schemeClr val="bg1"/>
                </a:solidFill>
                <a:latin typeface="Times New Roman"/>
                <a:cs typeface="Arial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699" y="9096325"/>
            <a:ext cx="899288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>
                <a:solidFill>
                  <a:srgbClr val="F4F4F4"/>
                </a:solidFill>
                <a:latin typeface="Body Text Italics"/>
              </a:rPr>
              <a:t>Fonte: </a:t>
            </a:r>
            <a:r>
              <a:rPr lang="en-US" sz="2000">
                <a:solidFill>
                  <a:schemeClr val="bg1"/>
                </a:solidFill>
                <a:latin typeface="Body Text Itali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endParaRPr lang="en-US" sz="2000">
              <a:solidFill>
                <a:schemeClr val="bg1"/>
              </a:solidFill>
              <a:latin typeface="Body Text Italics"/>
            </a:endParaRPr>
          </a:p>
        </p:txBody>
      </p:sp>
      <p:pic>
        <p:nvPicPr>
          <p:cNvPr id="13" name="Immagine 12" descr="Immagine che contiene testo, Strumento di misurazione, manometro, schermata">
            <a:extLst>
              <a:ext uri="{FF2B5EF4-FFF2-40B4-BE49-F238E27FC236}">
                <a16:creationId xmlns:a16="http://schemas.microsoft.com/office/drawing/2014/main" id="{9564FDEC-4A7C-9201-1D14-6F7057998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917" y="2788771"/>
            <a:ext cx="5446224" cy="4475193"/>
          </a:xfrm>
          <a:prstGeom prst="rect">
            <a:avLst/>
          </a:prstGeom>
        </p:spPr>
      </p:pic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A3C84AB4-6B64-6F5D-58B1-19450FF8AC99}"/>
              </a:ext>
            </a:extLst>
          </p:cNvPr>
          <p:cNvSpPr/>
          <p:nvPr/>
        </p:nvSpPr>
        <p:spPr>
          <a:xfrm>
            <a:off x="12005917" y="2934641"/>
            <a:ext cx="5459287" cy="4485930"/>
          </a:xfrm>
          <a:custGeom>
            <a:avLst/>
            <a:gdLst>
              <a:gd name="connsiteX0" fmla="*/ 2729645 w 5459287"/>
              <a:gd name="connsiteY0" fmla="*/ 0 h 4485930"/>
              <a:gd name="connsiteX1" fmla="*/ 5459287 w 5459287"/>
              <a:gd name="connsiteY1" fmla="*/ 0 h 4485930"/>
              <a:gd name="connsiteX2" fmla="*/ 5459287 w 5459287"/>
              <a:gd name="connsiteY2" fmla="*/ 4485930 h 4485930"/>
              <a:gd name="connsiteX3" fmla="*/ 2729645 w 5459287"/>
              <a:gd name="connsiteY3" fmla="*/ 4485930 h 4485930"/>
              <a:gd name="connsiteX4" fmla="*/ 5010689 w 5459287"/>
              <a:gd name="connsiteY4" fmla="*/ 2242965 h 4485930"/>
              <a:gd name="connsiteX5" fmla="*/ 2729645 w 5459287"/>
              <a:gd name="connsiteY5" fmla="*/ 0 h 4485930"/>
              <a:gd name="connsiteX6" fmla="*/ 0 w 5459287"/>
              <a:gd name="connsiteY6" fmla="*/ 0 h 4485930"/>
              <a:gd name="connsiteX7" fmla="*/ 2729645 w 5459287"/>
              <a:gd name="connsiteY7" fmla="*/ 0 h 4485930"/>
              <a:gd name="connsiteX8" fmla="*/ 448601 w 5459287"/>
              <a:gd name="connsiteY8" fmla="*/ 2242965 h 4485930"/>
              <a:gd name="connsiteX9" fmla="*/ 2729645 w 5459287"/>
              <a:gd name="connsiteY9" fmla="*/ 4485930 h 4485930"/>
              <a:gd name="connsiteX10" fmla="*/ 0 w 5459287"/>
              <a:gd name="connsiteY10" fmla="*/ 4485930 h 448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59287" h="4485930">
                <a:moveTo>
                  <a:pt x="2729645" y="0"/>
                </a:moveTo>
                <a:lnTo>
                  <a:pt x="5459287" y="0"/>
                </a:lnTo>
                <a:lnTo>
                  <a:pt x="5459287" y="4485930"/>
                </a:lnTo>
                <a:lnTo>
                  <a:pt x="2729645" y="4485930"/>
                </a:lnTo>
                <a:cubicBezTo>
                  <a:pt x="3989431" y="4485930"/>
                  <a:pt x="5010689" y="3481720"/>
                  <a:pt x="5010689" y="2242965"/>
                </a:cubicBezTo>
                <a:cubicBezTo>
                  <a:pt x="5010689" y="1004210"/>
                  <a:pt x="3989431" y="0"/>
                  <a:pt x="2729645" y="0"/>
                </a:cubicBezTo>
                <a:close/>
                <a:moveTo>
                  <a:pt x="0" y="0"/>
                </a:moveTo>
                <a:lnTo>
                  <a:pt x="2729645" y="0"/>
                </a:lnTo>
                <a:cubicBezTo>
                  <a:pt x="1469859" y="0"/>
                  <a:pt x="448601" y="1004210"/>
                  <a:pt x="448601" y="2242965"/>
                </a:cubicBezTo>
                <a:cubicBezTo>
                  <a:pt x="448601" y="3481720"/>
                  <a:pt x="1469859" y="4485930"/>
                  <a:pt x="2729645" y="4485930"/>
                </a:cubicBezTo>
                <a:lnTo>
                  <a:pt x="0" y="4485930"/>
                </a:lnTo>
                <a:close/>
              </a:path>
            </a:pathLst>
          </a:custGeom>
          <a:solidFill>
            <a:srgbClr val="1C21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872D763-5364-906A-0312-BA9DD24DDFDF}"/>
              </a:ext>
            </a:extLst>
          </p:cNvPr>
          <p:cNvSpPr/>
          <p:nvPr/>
        </p:nvSpPr>
        <p:spPr>
          <a:xfrm>
            <a:off x="11811000" y="2483375"/>
            <a:ext cx="5943597" cy="451262"/>
          </a:xfrm>
          <a:prstGeom prst="rect">
            <a:avLst/>
          </a:prstGeom>
          <a:solidFill>
            <a:srgbClr val="1C21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" y="218365"/>
            <a:ext cx="6758020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b="1">
                <a:latin typeface="Cambria"/>
                <a:ea typeface="Cambria"/>
              </a:rPr>
              <a:t>È </a:t>
            </a:r>
            <a:r>
              <a:rPr lang="en-US" sz="7000" b="1" err="1">
                <a:latin typeface="Cambria"/>
                <a:ea typeface="Cambria"/>
              </a:rPr>
              <a:t>già</a:t>
            </a:r>
            <a:r>
              <a:rPr lang="en-US" sz="7000" b="1">
                <a:latin typeface="Cambria"/>
                <a:ea typeface="Cambria"/>
              </a:rPr>
              <a:t> </a:t>
            </a:r>
            <a:r>
              <a:rPr lang="en-US" sz="7000" b="1" err="1">
                <a:latin typeface="Cambria"/>
                <a:ea typeface="Cambria"/>
              </a:rPr>
              <a:t>disponibile</a:t>
            </a:r>
            <a:r>
              <a:rPr lang="en-US" sz="7000" b="1">
                <a:latin typeface="Cambria"/>
                <a:ea typeface="Cambria"/>
              </a:rPr>
              <a:t> in Italia?</a:t>
            </a:r>
          </a:p>
        </p:txBody>
      </p:sp>
      <p:sp>
        <p:nvSpPr>
          <p:cNvPr id="7" name="AutoShape 7"/>
          <p:cNvSpPr/>
          <p:nvPr/>
        </p:nvSpPr>
        <p:spPr>
          <a:xfrm rot="5400000">
            <a:off x="3350110" y="5138738"/>
            <a:ext cx="10287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8" name="AutoShape 8"/>
          <p:cNvSpPr/>
          <p:nvPr/>
        </p:nvSpPr>
        <p:spPr>
          <a:xfrm rot="1920">
            <a:off x="4353" y="3698080"/>
            <a:ext cx="8523264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F036F5-2244-B823-E7A5-9E47E5DAE34A}"/>
              </a:ext>
            </a:extLst>
          </p:cNvPr>
          <p:cNvSpPr txBox="1"/>
          <p:nvPr/>
        </p:nvSpPr>
        <p:spPr>
          <a:xfrm>
            <a:off x="875852" y="4838700"/>
            <a:ext cx="7021097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600">
                <a:latin typeface="Times New Roman"/>
                <a:cs typeface="Arial"/>
              </a:rPr>
              <a:t>Potrebbe non essere disponibile ovunque, ma le reti stanno espandendosi e migliorando, offrendo prestazioni più uniformi e veloci in molte regioni.</a:t>
            </a:r>
          </a:p>
          <a:p>
            <a:pPr algn="r"/>
            <a:endParaRPr lang="it-IT" sz="3600">
              <a:latin typeface="Times New Roman"/>
              <a:ea typeface="Calibri"/>
              <a:cs typeface="Arial"/>
            </a:endParaRPr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DB608DD-5433-626F-A9D8-9B651FC7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803" y="198304"/>
            <a:ext cx="8844071" cy="989039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7AE9D2F-2CC4-CAFA-E903-4EE4E665A46A}"/>
              </a:ext>
            </a:extLst>
          </p:cNvPr>
          <p:cNvSpPr txBox="1"/>
          <p:nvPr/>
        </p:nvSpPr>
        <p:spPr>
          <a:xfrm>
            <a:off x="10816555" y="213688"/>
            <a:ext cx="5347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Percentuale di completamento lavori per ogni regione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60DDFE2-0F5A-C5D7-B91E-360627A1B3FC}"/>
              </a:ext>
            </a:extLst>
          </p:cNvPr>
          <p:cNvSpPr/>
          <p:nvPr/>
        </p:nvSpPr>
        <p:spPr>
          <a:xfrm>
            <a:off x="15544466" y="9654364"/>
            <a:ext cx="247879" cy="275421"/>
          </a:xfrm>
          <a:prstGeom prst="rect">
            <a:avLst/>
          </a:prstGeom>
          <a:solidFill>
            <a:srgbClr val="7F3C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9D407C-5208-1C6F-454A-30F61805D71E}"/>
              </a:ext>
            </a:extLst>
          </p:cNvPr>
          <p:cNvSpPr txBox="1"/>
          <p:nvPr/>
        </p:nvSpPr>
        <p:spPr>
          <a:xfrm>
            <a:off x="15709718" y="9640593"/>
            <a:ext cx="23273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cs typeface="Calibri"/>
              </a:rPr>
              <a:t>Dati mancanti</a:t>
            </a:r>
            <a:endParaRPr lang="it-IT" sz="160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C0AF526-1FF7-4D37-7EFF-60A5A15D03CE}"/>
              </a:ext>
            </a:extLst>
          </p:cNvPr>
          <p:cNvSpPr txBox="1"/>
          <p:nvPr/>
        </p:nvSpPr>
        <p:spPr>
          <a:xfrm>
            <a:off x="5783" y="287469"/>
            <a:ext cx="1827881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7200" b="1">
                <a:latin typeface="Cambria"/>
                <a:ea typeface="Cambria"/>
                <a:cs typeface="Arial"/>
              </a:rPr>
              <a:t>Situazione attuale</a:t>
            </a:r>
          </a:p>
        </p:txBody>
      </p:sp>
      <p:pic>
        <p:nvPicPr>
          <p:cNvPr id="2" name="Immagine 1" descr="Immagine che contiene testo, schermata, cerchio, diagramma&#10;&#10;Descrizione generata automaticamente">
            <a:extLst>
              <a:ext uri="{FF2B5EF4-FFF2-40B4-BE49-F238E27FC236}">
                <a16:creationId xmlns:a16="http://schemas.microsoft.com/office/drawing/2014/main" id="{896F3635-6361-9DD1-D0DD-D5AD435C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81" y="1479015"/>
            <a:ext cx="10642889" cy="84168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C2CEFD-D954-2E5D-7AB7-A0A460D65023}"/>
              </a:ext>
            </a:extLst>
          </p:cNvPr>
          <p:cNvSpPr/>
          <p:nvPr/>
        </p:nvSpPr>
        <p:spPr>
          <a:xfrm>
            <a:off x="3081434" y="6087290"/>
            <a:ext cx="2076994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CB26ABD-EF82-3ADF-5038-C2A07DF97C5E}"/>
              </a:ext>
            </a:extLst>
          </p:cNvPr>
          <p:cNvSpPr txBox="1"/>
          <p:nvPr/>
        </p:nvSpPr>
        <p:spPr>
          <a:xfrm>
            <a:off x="0" y="352697"/>
            <a:ext cx="18288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5400" b="1">
                <a:latin typeface="Cambria"/>
                <a:ea typeface="Cambria"/>
                <a:cs typeface="Arial"/>
              </a:rPr>
              <a:t>Fibra e wireless per regione</a:t>
            </a:r>
          </a:p>
        </p:txBody>
      </p:sp>
      <p:pic>
        <p:nvPicPr>
          <p:cNvPr id="2" name="Immagine 1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876BF849-AFB8-D24E-6BA8-5848BA22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406" y="1382617"/>
            <a:ext cx="10000754" cy="86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FBD595-5508-2EFE-9614-ADAA577D4634}"/>
              </a:ext>
            </a:extLst>
          </p:cNvPr>
          <p:cNvSpPr txBox="1"/>
          <p:nvPr/>
        </p:nvSpPr>
        <p:spPr>
          <a:xfrm>
            <a:off x="710479" y="4681835"/>
            <a:ext cx="1687483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7200" b="1">
                <a:latin typeface="Cambria"/>
                <a:ea typeface="Cambria"/>
                <a:cs typeface="Arial"/>
              </a:rPr>
              <a:t>La velocità è migliorata?</a:t>
            </a:r>
          </a:p>
        </p:txBody>
      </p:sp>
    </p:spTree>
    <p:extLst>
      <p:ext uri="{BB962C8B-B14F-4D97-AF65-F5344CB8AC3E}">
        <p14:creationId xmlns:p14="http://schemas.microsoft.com/office/powerpoint/2010/main" val="284505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25227C-7136-66DE-ED4E-2F6B412E4CFA}"/>
              </a:ext>
            </a:extLst>
          </p:cNvPr>
          <p:cNvSpPr txBox="1"/>
          <p:nvPr/>
        </p:nvSpPr>
        <p:spPr>
          <a:xfrm>
            <a:off x="1" y="189595"/>
            <a:ext cx="1828799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6000" b="1">
                <a:latin typeface="Cambria"/>
                <a:ea typeface="Calibri"/>
                <a:cs typeface="Arial"/>
              </a:rPr>
              <a:t>Velocità di tutti gli operatori italiani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C440B28-53A3-645E-72CB-D177A7413F90}"/>
              </a:ext>
            </a:extLst>
          </p:cNvPr>
          <p:cNvCxnSpPr/>
          <p:nvPr/>
        </p:nvCxnSpPr>
        <p:spPr>
          <a:xfrm>
            <a:off x="0" y="1884872"/>
            <a:ext cx="1828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413EB9-8B8A-2833-B3D6-DDD54F308D15}"/>
              </a:ext>
            </a:extLst>
          </p:cNvPr>
          <p:cNvSpPr txBox="1"/>
          <p:nvPr/>
        </p:nvSpPr>
        <p:spPr>
          <a:xfrm>
            <a:off x="253555" y="4582432"/>
            <a:ext cx="501067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latin typeface="Times New Roman"/>
                <a:cs typeface="Arial"/>
              </a:rPr>
              <a:t>In Italia esistono diversi operatori che forniscono la connessione ad Internet con diverse velocità.</a:t>
            </a:r>
          </a:p>
          <a:p>
            <a:r>
              <a:rPr lang="it-IT" sz="2800">
                <a:latin typeface="Times New Roman"/>
                <a:cs typeface="Arial"/>
              </a:rPr>
              <a:t>Come si può notare negli ultimi anni c’è stato un miglioramento</a:t>
            </a:r>
          </a:p>
        </p:txBody>
      </p:sp>
      <p:pic>
        <p:nvPicPr>
          <p:cNvPr id="4" name="Immagine 3" descr="Immagine che contiene schizzo, diagramma, disegno&#10;&#10;Descrizione generata automaticamente">
            <a:extLst>
              <a:ext uri="{FF2B5EF4-FFF2-40B4-BE49-F238E27FC236}">
                <a16:creationId xmlns:a16="http://schemas.microsoft.com/office/drawing/2014/main" id="{5F1033D2-5C1B-6A71-DD09-1FE316EB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747" y="2458130"/>
            <a:ext cx="12325120" cy="687178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FF3DBE-4412-4221-7FC0-447B9E8CDBD0}"/>
              </a:ext>
            </a:extLst>
          </p:cNvPr>
          <p:cNvSpPr txBox="1"/>
          <p:nvPr/>
        </p:nvSpPr>
        <p:spPr>
          <a:xfrm>
            <a:off x="5479891" y="2713618"/>
            <a:ext cx="1537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Mbps</a:t>
            </a:r>
          </a:p>
        </p:txBody>
      </p:sp>
    </p:spTree>
    <p:extLst>
      <p:ext uri="{BB962C8B-B14F-4D97-AF65-F5344CB8AC3E}">
        <p14:creationId xmlns:p14="http://schemas.microsoft.com/office/powerpoint/2010/main" val="132321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5144" y="1028700"/>
            <a:ext cx="14637711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6000" b="1" err="1">
                <a:latin typeface="Cambria"/>
                <a:ea typeface="Cambria"/>
                <a:cs typeface="Arial"/>
              </a:rPr>
              <a:t>Velocità</a:t>
            </a:r>
            <a:r>
              <a:rPr lang="en-US" sz="6000" b="1">
                <a:latin typeface="Cambria"/>
                <a:ea typeface="Cambria"/>
              </a:rPr>
              <a:t> media </a:t>
            </a:r>
            <a:r>
              <a:rPr lang="en-US" sz="6000" b="1" err="1">
                <a:latin typeface="Cambria"/>
                <a:ea typeface="Cambria"/>
              </a:rPr>
              <a:t>annuale</a:t>
            </a:r>
            <a:r>
              <a:rPr lang="en-US" sz="6000" b="1">
                <a:latin typeface="Cambria"/>
                <a:ea typeface="Cambria"/>
              </a:rPr>
              <a:t> </a:t>
            </a:r>
            <a:r>
              <a:rPr lang="en-US" sz="6000" b="1" err="1">
                <a:latin typeface="Cambria"/>
                <a:ea typeface="Cambria"/>
              </a:rPr>
              <a:t>dei</a:t>
            </a:r>
            <a:r>
              <a:rPr lang="en-US" sz="6000" b="1">
                <a:latin typeface="Cambria"/>
                <a:ea typeface="Cambria"/>
              </a:rPr>
              <a:t> </a:t>
            </a:r>
            <a:r>
              <a:rPr lang="en-US" sz="6000" b="1" err="1">
                <a:latin typeface="Cambria"/>
                <a:ea typeface="Cambria"/>
              </a:rPr>
              <a:t>principali</a:t>
            </a:r>
            <a:r>
              <a:rPr lang="en-US" sz="6000" b="1">
                <a:latin typeface="Cambria"/>
                <a:ea typeface="Cambria"/>
              </a:rPr>
              <a:t> </a:t>
            </a:r>
            <a:r>
              <a:rPr lang="en-US" sz="6000" b="1" err="1">
                <a:latin typeface="Cambria"/>
                <a:ea typeface="Cambria"/>
              </a:rPr>
              <a:t>operatori</a:t>
            </a:r>
            <a:r>
              <a:rPr lang="en-US" sz="6000" b="1">
                <a:latin typeface="Cambria"/>
                <a:ea typeface="Cambria"/>
              </a:rPr>
              <a:t> </a:t>
            </a:r>
            <a:r>
              <a:rPr lang="en-US" sz="6000" b="1" err="1">
                <a:latin typeface="Cambria"/>
                <a:ea typeface="Cambria"/>
              </a:rPr>
              <a:t>italiani</a:t>
            </a:r>
            <a:r>
              <a:rPr lang="en-US" sz="6000" b="1">
                <a:latin typeface="Cambria"/>
                <a:ea typeface="Cambria"/>
              </a:rPr>
              <a:t>.</a:t>
            </a:r>
          </a:p>
        </p:txBody>
      </p:sp>
      <p:sp>
        <p:nvSpPr>
          <p:cNvPr id="9" name="AutoShape 9"/>
          <p:cNvSpPr/>
          <p:nvPr/>
        </p:nvSpPr>
        <p:spPr>
          <a:xfrm>
            <a:off x="119349" y="3674863"/>
            <a:ext cx="18439230" cy="0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0" name="AutoShape 10"/>
          <p:cNvSpPr/>
          <p:nvPr/>
        </p:nvSpPr>
        <p:spPr>
          <a:xfrm rot="5400000">
            <a:off x="3652224" y="7015427"/>
            <a:ext cx="6600464" cy="0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pic>
        <p:nvPicPr>
          <p:cNvPr id="3" name="Immagine 2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4729C2E7-6A48-F464-DB0D-8347BC90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759" y="3986729"/>
            <a:ext cx="3451951" cy="2588964"/>
          </a:xfrm>
          <a:prstGeom prst="rect">
            <a:avLst/>
          </a:prstGeom>
        </p:spPr>
      </p:pic>
      <p:pic>
        <p:nvPicPr>
          <p:cNvPr id="4" name="Immagine 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72930DB-8E23-B3EE-5612-594E3BE06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651" y="7071452"/>
            <a:ext cx="3451952" cy="2588964"/>
          </a:xfrm>
          <a:prstGeom prst="rect">
            <a:avLst/>
          </a:prstGeom>
        </p:spPr>
      </p:pic>
      <p:pic>
        <p:nvPicPr>
          <p:cNvPr id="5" name="Immagine 4" descr="Immagine che contiene diagramma, testo, linea, Diagramma&#10;&#10;Descrizione generata automaticamente">
            <a:extLst>
              <a:ext uri="{FF2B5EF4-FFF2-40B4-BE49-F238E27FC236}">
                <a16:creationId xmlns:a16="http://schemas.microsoft.com/office/drawing/2014/main" id="{9849CA00-8DE2-62D0-7343-69C47E291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314" y="7071451"/>
            <a:ext cx="3451953" cy="2575194"/>
          </a:xfrm>
          <a:prstGeom prst="rect">
            <a:avLst/>
          </a:prstGeom>
        </p:spPr>
      </p:pic>
      <p:pic>
        <p:nvPicPr>
          <p:cNvPr id="6" name="Immagine 5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7D927928-9AD8-DC05-8374-4023AA19D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49" y="4427404"/>
            <a:ext cx="6715699" cy="5040216"/>
          </a:xfrm>
          <a:prstGeom prst="rect">
            <a:avLst/>
          </a:prstGeom>
        </p:spPr>
      </p:pic>
      <p:pic>
        <p:nvPicPr>
          <p:cNvPr id="7" name="Immagine 6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7406F54-55F2-67FB-A752-116A72BF9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9651" y="3986728"/>
            <a:ext cx="3451952" cy="2602735"/>
          </a:xfrm>
          <a:prstGeom prst="rect">
            <a:avLst/>
          </a:prstGeom>
        </p:spPr>
      </p:pic>
      <p:pic>
        <p:nvPicPr>
          <p:cNvPr id="8" name="Immagine 7" descr="Immagine che contiene diagramma, testo, linea, Diagramma&#10;&#10;Descrizione generata automaticamente">
            <a:extLst>
              <a:ext uri="{FF2B5EF4-FFF2-40B4-BE49-F238E27FC236}">
                <a16:creationId xmlns:a16="http://schemas.microsoft.com/office/drawing/2014/main" id="{0494B79E-DA5E-C26B-E0CC-C67008627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0314" y="3986727"/>
            <a:ext cx="3451952" cy="2602736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AF89A0D3-C10E-075D-E3CD-12D4B23B5C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92760" y="7071452"/>
            <a:ext cx="3451952" cy="260273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F0AF47-4105-F8CA-B45D-5461211F6B00}"/>
              </a:ext>
            </a:extLst>
          </p:cNvPr>
          <p:cNvSpPr txBox="1"/>
          <p:nvPr/>
        </p:nvSpPr>
        <p:spPr>
          <a:xfrm>
            <a:off x="963975" y="7339988"/>
            <a:ext cx="30158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>
                <a:ea typeface="Calibri"/>
                <a:cs typeface="Calibri"/>
              </a:rPr>
              <a:t>Velocità media italiana</a:t>
            </a:r>
            <a:endParaRPr lang="it-IT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mappa, testo">
            <a:extLst>
              <a:ext uri="{FF2B5EF4-FFF2-40B4-BE49-F238E27FC236}">
                <a16:creationId xmlns:a16="http://schemas.microsoft.com/office/drawing/2014/main" id="{EE687CDB-0237-B056-B01A-2A9AD426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12" y="1169588"/>
            <a:ext cx="7137544" cy="8692308"/>
          </a:xfrm>
          <a:prstGeom prst="rect">
            <a:avLst/>
          </a:prstGeom>
        </p:spPr>
      </p:pic>
      <p:pic>
        <p:nvPicPr>
          <p:cNvPr id="4" name="Immagine 3" descr="Immagine che contiene mappa, testo, atlante&#10;&#10;Descrizione generata automaticamente">
            <a:extLst>
              <a:ext uri="{FF2B5EF4-FFF2-40B4-BE49-F238E27FC236}">
                <a16:creationId xmlns:a16="http://schemas.microsoft.com/office/drawing/2014/main" id="{1C1F1AA5-007B-52F6-AC83-324BEBFCF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2"/>
          <a:stretch/>
        </p:blipFill>
        <p:spPr>
          <a:xfrm>
            <a:off x="11906096" y="1572695"/>
            <a:ext cx="731558" cy="743255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0792" y="184179"/>
            <a:ext cx="16246416" cy="936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400" b="1">
                <a:solidFill>
                  <a:srgbClr val="1C2120"/>
                </a:solidFill>
                <a:latin typeface="Cambria"/>
                <a:ea typeface="Calibri"/>
                <a:cs typeface="Calibri"/>
              </a:rPr>
              <a:t>Progresso </a:t>
            </a:r>
            <a:r>
              <a:rPr lang="en-US" sz="4400" b="1" err="1">
                <a:solidFill>
                  <a:srgbClr val="1C2120"/>
                </a:solidFill>
                <a:latin typeface="Cambria"/>
                <a:ea typeface="Calibri"/>
                <a:cs typeface="Calibri"/>
              </a:rPr>
              <a:t>velocità</a:t>
            </a:r>
            <a:r>
              <a:rPr lang="en-US" sz="4400" b="1">
                <a:solidFill>
                  <a:srgbClr val="1C2120"/>
                </a:solidFill>
                <a:latin typeface="Cambria"/>
                <a:ea typeface="Calibri"/>
                <a:cs typeface="Calibri"/>
              </a:rPr>
              <a:t> </a:t>
            </a:r>
            <a:r>
              <a:rPr lang="en-US" sz="4400" b="1" err="1">
                <a:solidFill>
                  <a:srgbClr val="1C2120"/>
                </a:solidFill>
                <a:latin typeface="Cambria"/>
                <a:ea typeface="Calibri"/>
                <a:cs typeface="Calibri"/>
              </a:rPr>
              <a:t>nelle</a:t>
            </a:r>
            <a:r>
              <a:rPr lang="en-US" sz="4400" b="1">
                <a:solidFill>
                  <a:srgbClr val="1C2120"/>
                </a:solidFill>
                <a:latin typeface="Cambria"/>
                <a:ea typeface="Calibri"/>
                <a:cs typeface="Calibri"/>
              </a:rPr>
              <a:t> diverse </a:t>
            </a:r>
            <a:r>
              <a:rPr lang="en-US" sz="4400" b="1" err="1">
                <a:solidFill>
                  <a:srgbClr val="1C2120"/>
                </a:solidFill>
                <a:latin typeface="Cambria"/>
                <a:ea typeface="Calibri"/>
                <a:cs typeface="Calibri"/>
              </a:rPr>
              <a:t>regioni</a:t>
            </a:r>
            <a:endParaRPr lang="en-US" sz="4400" b="1">
              <a:solidFill>
                <a:srgbClr val="1C2120"/>
              </a:solidFill>
              <a:latin typeface="Cambria"/>
              <a:ea typeface="Calibri"/>
              <a:cs typeface="Calibri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4BED498-CA10-2CA6-0961-6A4A1A629DD8}"/>
              </a:ext>
            </a:extLst>
          </p:cNvPr>
          <p:cNvSpPr/>
          <p:nvPr/>
        </p:nvSpPr>
        <p:spPr>
          <a:xfrm>
            <a:off x="12016156" y="9066686"/>
            <a:ext cx="247879" cy="275421"/>
          </a:xfrm>
          <a:prstGeom prst="rect">
            <a:avLst/>
          </a:prstGeom>
          <a:solidFill>
            <a:srgbClr val="7F3C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1E2DFE-A174-5915-B5A7-62343E869D5E}"/>
              </a:ext>
            </a:extLst>
          </p:cNvPr>
          <p:cNvSpPr txBox="1"/>
          <p:nvPr/>
        </p:nvSpPr>
        <p:spPr>
          <a:xfrm>
            <a:off x="10852500" y="9066686"/>
            <a:ext cx="1311792" cy="3116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cs typeface="Calibri"/>
              </a:rPr>
              <a:t>Dati mancanti</a:t>
            </a:r>
            <a:endParaRPr lang="it-IT" sz="160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Personalizzato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revision>2</cp:revision>
  <dcterms:created xsi:type="dcterms:W3CDTF">2006-08-16T00:00:00Z</dcterms:created>
  <dcterms:modified xsi:type="dcterms:W3CDTF">2023-12-11T21:39:06Z</dcterms:modified>
  <dc:identifier>DAF2SgglxpE</dc:identifier>
</cp:coreProperties>
</file>