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331" r:id="rId3"/>
    <p:sldId id="384" r:id="rId4"/>
    <p:sldId id="376" r:id="rId5"/>
    <p:sldId id="383" r:id="rId6"/>
    <p:sldId id="377" r:id="rId7"/>
    <p:sldId id="385" r:id="rId8"/>
    <p:sldId id="378" r:id="rId9"/>
    <p:sldId id="380" r:id="rId10"/>
    <p:sldId id="379" r:id="rId11"/>
    <p:sldId id="333" r:id="rId12"/>
    <p:sldId id="382" r:id="rId13"/>
    <p:sldId id="36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2FF"/>
    <a:srgbClr val="00A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1" autoAdjust="0"/>
    <p:restoredTop sz="95271"/>
  </p:normalViewPr>
  <p:slideViewPr>
    <p:cSldViewPr snapToGrid="0">
      <p:cViewPr varScale="1">
        <p:scale>
          <a:sx n="110" d="100"/>
          <a:sy n="110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F850E-4B51-4563-A2FF-7B9E818FA557}" type="datetimeFigureOut">
              <a:rPr lang="ru-RU" smtClean="0"/>
              <a:t>ср 31.01.18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069EF-43C9-425D-B862-59C2E30D4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53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8" descr="IIDF-Strateg-fond-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92495" y="640830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9E014B-297B-4575-BDFD-607BFF17BAB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525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8" descr="IIDF-Strateg-fond-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44982" y="6446983"/>
            <a:ext cx="4114800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192495" y="640830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9E014B-297B-4575-BDFD-607BFF17BAB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Название 1"/>
          <p:cNvSpPr>
            <a:spLocks noGrp="1"/>
          </p:cNvSpPr>
          <p:nvPr>
            <p:ph type="title"/>
          </p:nvPr>
        </p:nvSpPr>
        <p:spPr>
          <a:xfrm>
            <a:off x="211661" y="121178"/>
            <a:ext cx="11760409" cy="717598"/>
          </a:xfrm>
        </p:spPr>
        <p:txBody>
          <a:bodyPr>
            <a:normAutofit/>
          </a:bodyPr>
          <a:lstStyle>
            <a:lvl1pPr>
              <a:defRPr lang="en-US" sz="3200" b="1" kern="1200" dirty="0">
                <a:solidFill>
                  <a:srgbClr val="00AFF0"/>
                </a:solidFill>
                <a:latin typeface="Core Sans NR 35 Light" pitchFamily="34" charset="0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rgbClr val="00AFF0"/>
              </a:solidFill>
              <a:latin typeface="Core Sans NR 35 Light" pitchFamily="34" charset="0"/>
            </a:endParaRPr>
          </a:p>
        </p:txBody>
      </p:sp>
      <p:cxnSp>
        <p:nvCxnSpPr>
          <p:cNvPr id="8" name="Прямая соединительная линия 11"/>
          <p:cNvCxnSpPr/>
          <p:nvPr userDrawn="1"/>
        </p:nvCxnSpPr>
        <p:spPr>
          <a:xfrm>
            <a:off x="251347" y="852006"/>
            <a:ext cx="11720724" cy="0"/>
          </a:xfrm>
          <a:prstGeom prst="line">
            <a:avLst/>
          </a:prstGeom>
          <a:ln w="25400">
            <a:solidFill>
              <a:srgbClr val="AAE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0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C1CC-C560-495A-8AAF-1BC74DA58CA8}" type="datetimeFigureOut">
              <a:rPr lang="ru-RU" smtClean="0"/>
              <a:t>ср 31.01.18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014B-297B-4575-BDFD-607BFF17BA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42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C1CC-C560-495A-8AAF-1BC74DA58CA8}" type="datetimeFigureOut">
              <a:rPr lang="ru-RU" smtClean="0"/>
              <a:t>ср 31.01.18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014B-297B-4575-BDFD-607BFF17BA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56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C1CC-C560-495A-8AAF-1BC74DA58CA8}" type="datetimeFigureOut">
              <a:rPr lang="ru-RU" smtClean="0"/>
              <a:t>ср 31.01.18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014B-297B-4575-BDFD-607BFF17BA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84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C1CC-C560-495A-8AAF-1BC74DA58CA8}" type="datetimeFigureOut">
              <a:rPr lang="ru-RU" smtClean="0"/>
              <a:t>ср 31.01.18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014B-297B-4575-BDFD-607BFF17BA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99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C1CC-C560-495A-8AAF-1BC74DA58CA8}" type="datetimeFigureOut">
              <a:rPr lang="ru-RU" smtClean="0"/>
              <a:t>ср 31.01.18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E014B-297B-4575-BDFD-607BFF17BA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80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1C1CC-C560-495A-8AAF-1BC74DA58CA8}" type="datetimeFigureOut">
              <a:rPr lang="ru-RU" smtClean="0"/>
              <a:t>ср 31.01.18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E014B-297B-4575-BDFD-607BFF17BA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72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ybrand.ru/articles/12808/" TargetMode="External"/><Relationship Id="rId2" Type="http://schemas.openxmlformats.org/officeDocument/2006/relationships/hyperlink" Target="http://prohotelia.com/2014/03/ipad-restaurant-menu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 descr="IIDF-Strateg-fond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4000" y="2677705"/>
            <a:ext cx="11715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 smtClean="0">
                <a:solidFill>
                  <a:schemeClr val="bg1"/>
                </a:solidFill>
                <a:latin typeface="Arial"/>
                <a:cs typeface="Arial"/>
              </a:rPr>
              <a:t>Дайнербот</a:t>
            </a:r>
            <a:endParaRPr lang="ru-RU" sz="4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Изображение 10" descr="IIDF-Strateg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007" y="822093"/>
            <a:ext cx="1904948" cy="5255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71993" y="6125390"/>
            <a:ext cx="391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Arial"/>
                <a:cs typeface="Arial"/>
              </a:rPr>
              <a:t>Москва, </a:t>
            </a:r>
            <a:r>
              <a:rPr lang="ru-RU" dirty="0" smtClean="0">
                <a:solidFill>
                  <a:schemeClr val="bg1"/>
                </a:solidFill>
                <a:latin typeface="Arial"/>
                <a:cs typeface="Arial"/>
              </a:rPr>
              <a:t>2018</a:t>
            </a:r>
            <a:endParaRPr lang="ru-RU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251347" y="5845112"/>
            <a:ext cx="11720724" cy="0"/>
          </a:xfrm>
          <a:prstGeom prst="line">
            <a:avLst/>
          </a:prstGeom>
          <a:ln w="25400">
            <a:solidFill>
              <a:srgbClr val="AAE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8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Рынок</a:t>
            </a:r>
            <a:endParaRPr lang="en-US" dirty="0"/>
          </a:p>
        </p:txBody>
      </p:sp>
      <p:sp>
        <p:nvSpPr>
          <p:cNvPr id="4" name="Название 1"/>
          <p:cNvSpPr txBox="1">
            <a:spLocks/>
          </p:cNvSpPr>
          <p:nvPr/>
        </p:nvSpPr>
        <p:spPr>
          <a:xfrm>
            <a:off x="1430050" y="1699847"/>
            <a:ext cx="9323630" cy="331628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cs typeface="Arial"/>
              </a:rPr>
              <a:t>27 млрд. руб. 16400 сетевых ресторанов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/>
              </a:rPr>
              <a:t>SOM- </a:t>
            </a:r>
            <a:r>
              <a:rPr lang="ru-RU" sz="2800" dirty="0" smtClean="0">
                <a:cs typeface="Arial"/>
              </a:rPr>
              <a:t>2772 </a:t>
            </a:r>
            <a:r>
              <a:rPr lang="ru-RU" sz="2800" dirty="0">
                <a:cs typeface="Arial"/>
              </a:rPr>
              <a:t>млн. рублей </a:t>
            </a:r>
            <a:r>
              <a:rPr lang="ru-RU" sz="2800" dirty="0" smtClean="0">
                <a:cs typeface="Arial"/>
              </a:rPr>
              <a:t>при 10%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cs typeface="Arial"/>
              </a:rPr>
              <a:t>Источники: 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cs typeface="Arial"/>
                <a:hlinkClick r:id="rId2"/>
              </a:rPr>
              <a:t>http</a:t>
            </a:r>
            <a:r>
              <a:rPr lang="en-US" sz="2800" dirty="0">
                <a:cs typeface="Arial"/>
                <a:hlinkClick r:id="rId2"/>
              </a:rPr>
              <a:t>://prohotelia.com/2014/03/ipad-restaurant-menu</a:t>
            </a:r>
            <a:r>
              <a:rPr lang="en-US" sz="2800" dirty="0" smtClean="0">
                <a:cs typeface="Arial"/>
                <a:hlinkClick r:id="rId2"/>
              </a:rPr>
              <a:t>/</a:t>
            </a:r>
            <a:endParaRPr lang="ru-RU" sz="2800" dirty="0" smtClean="0"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cs typeface="Arial"/>
                <a:hlinkClick r:id="rId3"/>
              </a:rPr>
              <a:t>http</a:t>
            </a:r>
            <a:r>
              <a:rPr lang="en-US" sz="2800" dirty="0">
                <a:cs typeface="Arial"/>
                <a:hlinkClick r:id="rId3"/>
              </a:rPr>
              <a:t>://www.buybrand.ru/articles/12808</a:t>
            </a:r>
            <a:r>
              <a:rPr lang="en-US" sz="2800" dirty="0" smtClean="0">
                <a:cs typeface="Arial"/>
                <a:hlinkClick r:id="rId3"/>
              </a:rPr>
              <a:t>/</a:t>
            </a:r>
            <a:r>
              <a:rPr lang="ru-RU" sz="2800" dirty="0" smtClean="0">
                <a:cs typeface="Arial"/>
              </a:rPr>
              <a:t> </a:t>
            </a:r>
            <a:endParaRPr lang="ru-RU" sz="2800" dirty="0"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27495" y="64513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bg1"/>
                </a:solidFill>
                <a:latin typeface="Arial"/>
                <a:cs typeface="Arial"/>
              </a:rPr>
              <a:t>9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28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азвание 1"/>
          <p:cNvSpPr>
            <a:spLocks noGrp="1"/>
          </p:cNvSpPr>
          <p:nvPr>
            <p:ph type="title"/>
          </p:nvPr>
        </p:nvSpPr>
        <p:spPr>
          <a:xfrm>
            <a:off x="211661" y="121178"/>
            <a:ext cx="11760409" cy="717598"/>
          </a:xfrm>
        </p:spPr>
        <p:txBody>
          <a:bodyPr>
            <a:normAutofit/>
          </a:bodyPr>
          <a:lstStyle/>
          <a:p>
            <a:r>
              <a:rPr lang="ru-RU" dirty="0" smtClean="0"/>
              <a:t>Планы развития</a:t>
            </a:r>
            <a:endParaRPr lang="en-US" sz="3200" b="1" dirty="0">
              <a:solidFill>
                <a:srgbClr val="00AFF0"/>
              </a:solidFill>
              <a:latin typeface="Core Sans NR 35 Light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51347" y="852006"/>
            <a:ext cx="11720724" cy="0"/>
          </a:xfrm>
          <a:prstGeom prst="line">
            <a:avLst/>
          </a:prstGeom>
          <a:ln w="25400">
            <a:solidFill>
              <a:srgbClr val="AAE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Название 1"/>
          <p:cNvSpPr txBox="1">
            <a:spLocks/>
          </p:cNvSpPr>
          <p:nvPr/>
        </p:nvSpPr>
        <p:spPr>
          <a:xfrm>
            <a:off x="1449894" y="1617961"/>
            <a:ext cx="9323630" cy="363642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Arial"/>
              </a:rPr>
              <a:t>Customer Development c </a:t>
            </a:r>
            <a:r>
              <a:rPr lang="ru-RU" sz="2800" dirty="0" smtClean="0">
                <a:cs typeface="Arial"/>
              </a:rPr>
              <a:t>нашей целевой аудиторией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cs typeface="Arial"/>
              </a:rPr>
              <a:t>Сформулировать правильно коммерческое предложение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cs typeface="Arial"/>
              </a:rPr>
              <a:t>Сделать первые продажи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cs typeface="Arial"/>
              </a:rPr>
              <a:t>Попасть в очный акселератор</a:t>
            </a:r>
            <a:endParaRPr lang="ru-RU" sz="2800" dirty="0"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90722" y="6451313"/>
            <a:ext cx="343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bg1"/>
                </a:solidFill>
                <a:latin typeface="Arial"/>
                <a:cs typeface="Arial"/>
              </a:rPr>
              <a:t>11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19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азвание 1"/>
          <p:cNvSpPr>
            <a:spLocks noGrp="1"/>
          </p:cNvSpPr>
          <p:nvPr>
            <p:ph type="title"/>
          </p:nvPr>
        </p:nvSpPr>
        <p:spPr>
          <a:xfrm>
            <a:off x="211661" y="121178"/>
            <a:ext cx="11760409" cy="717598"/>
          </a:xfrm>
        </p:spPr>
        <p:txBody>
          <a:bodyPr>
            <a:normAutofit/>
          </a:bodyPr>
          <a:lstStyle/>
          <a:p>
            <a:r>
              <a:rPr lang="ru-RU" dirty="0" smtClean="0"/>
              <a:t>Команда</a:t>
            </a:r>
            <a:endParaRPr lang="en-US" sz="3200" b="1" dirty="0">
              <a:solidFill>
                <a:srgbClr val="00AFF0"/>
              </a:solidFill>
              <a:latin typeface="Core Sans NR 35 Light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51347" y="852006"/>
            <a:ext cx="11720724" cy="0"/>
          </a:xfrm>
          <a:prstGeom prst="line">
            <a:avLst/>
          </a:prstGeom>
          <a:ln w="25400">
            <a:solidFill>
              <a:srgbClr val="AAE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Название 1"/>
          <p:cNvSpPr txBox="1">
            <a:spLocks/>
          </p:cNvSpPr>
          <p:nvPr/>
        </p:nvSpPr>
        <p:spPr>
          <a:xfrm>
            <a:off x="1744208" y="1711936"/>
            <a:ext cx="9323630" cy="326936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cs typeface="Arial"/>
              </a:rPr>
              <a:t>Алексей Матвеев </a:t>
            </a:r>
            <a:r>
              <a:rPr lang="en-US" sz="2800" dirty="0" smtClean="0">
                <a:cs typeface="Arial"/>
              </a:rPr>
              <a:t>–</a:t>
            </a:r>
            <a:r>
              <a:rPr lang="ru-RU" sz="2800" dirty="0" smtClean="0">
                <a:cs typeface="Arial"/>
              </a:rPr>
              <a:t> </a:t>
            </a:r>
            <a:r>
              <a:rPr lang="en-US" sz="2800" dirty="0" smtClean="0">
                <a:cs typeface="Arial"/>
              </a:rPr>
              <a:t>CEO, </a:t>
            </a:r>
            <a:r>
              <a:rPr lang="ru-RU" sz="2800" dirty="0" smtClean="0">
                <a:cs typeface="Arial"/>
              </a:rPr>
              <a:t>технический директор. ( опыт в разработке корпоративного ПО)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cs typeface="Arial"/>
              </a:rPr>
              <a:t>Алексей Кондаков </a:t>
            </a:r>
            <a:r>
              <a:rPr lang="ru-RU" sz="2800" dirty="0" smtClean="0">
                <a:cs typeface="Arial"/>
              </a:rPr>
              <a:t>– </a:t>
            </a:r>
            <a:r>
              <a:rPr lang="ru-RU" sz="2800" dirty="0" smtClean="0">
                <a:cs typeface="Arial"/>
              </a:rPr>
              <a:t>разработчик, продажи (разработка ПО, взаимодействие с клиентами, техподдержка)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cs typeface="Arial"/>
              </a:rPr>
              <a:t>Николай Велижанин – маркетинг, продажи (большой опыт в продажах </a:t>
            </a:r>
            <a:r>
              <a:rPr lang="en-US" sz="2800" dirty="0" smtClean="0">
                <a:cs typeface="Arial"/>
              </a:rPr>
              <a:t>b2b,</a:t>
            </a:r>
            <a:r>
              <a:rPr lang="ru-RU" sz="2800" dirty="0" smtClean="0">
                <a:cs typeface="Arial"/>
              </a:rPr>
              <a:t> текущий бизнес в </a:t>
            </a:r>
            <a:r>
              <a:rPr lang="en-US" sz="2800" dirty="0" smtClean="0">
                <a:cs typeface="Arial"/>
              </a:rPr>
              <a:t>YouTube-</a:t>
            </a:r>
            <a:r>
              <a:rPr lang="ru-RU" sz="2800" dirty="0" smtClean="0">
                <a:cs typeface="Arial"/>
              </a:rPr>
              <a:t>маркетинге)</a:t>
            </a:r>
            <a:endParaRPr lang="ru-RU" sz="2800" dirty="0"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85016" y="645131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bg1"/>
                </a:solidFill>
                <a:latin typeface="Arial"/>
                <a:cs typeface="Arial"/>
              </a:rPr>
              <a:t>12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9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 descr="IIDF-Strateg-fond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Изображение 10" descr="IIDF-Strateg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007" y="822093"/>
            <a:ext cx="1904948" cy="5255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71993" y="6125390"/>
            <a:ext cx="391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Arial"/>
                <a:cs typeface="Arial"/>
              </a:rPr>
              <a:t>Москва, </a:t>
            </a:r>
            <a:r>
              <a:rPr lang="ru-RU" dirty="0" smtClean="0">
                <a:solidFill>
                  <a:schemeClr val="bg1"/>
                </a:solidFill>
                <a:latin typeface="Arial"/>
                <a:cs typeface="Arial"/>
              </a:rPr>
              <a:t>2018</a:t>
            </a:r>
            <a:endParaRPr lang="ru-RU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251347" y="5845112"/>
            <a:ext cx="11720724" cy="0"/>
          </a:xfrm>
          <a:prstGeom prst="line">
            <a:avLst/>
          </a:prstGeom>
          <a:ln w="25400">
            <a:solidFill>
              <a:srgbClr val="AAE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57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Изображение 8" descr="IIDF-Strateg-fond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" y="0"/>
            <a:ext cx="12192000" cy="6858000"/>
          </a:xfrm>
          <a:prstGeom prst="rect">
            <a:avLst/>
          </a:prstGeom>
        </p:spPr>
      </p:pic>
      <p:sp>
        <p:nvSpPr>
          <p:cNvPr id="11" name="Название 1"/>
          <p:cNvSpPr>
            <a:spLocks noGrp="1"/>
          </p:cNvSpPr>
          <p:nvPr>
            <p:ph type="title"/>
          </p:nvPr>
        </p:nvSpPr>
        <p:spPr>
          <a:xfrm>
            <a:off x="211661" y="121178"/>
            <a:ext cx="11760409" cy="717598"/>
          </a:xfrm>
        </p:spPr>
        <p:txBody>
          <a:bodyPr>
            <a:normAutofit/>
          </a:bodyPr>
          <a:lstStyle/>
          <a:p>
            <a:r>
              <a:rPr lang="bg-BG" sz="3200" b="1" dirty="0" smtClean="0">
                <a:solidFill>
                  <a:srgbClr val="00AFF0"/>
                </a:solidFill>
                <a:latin typeface="Core Sans NR 35 Light" pitchFamily="34" charset="0"/>
              </a:rPr>
              <a:t>Описание проекта</a:t>
            </a:r>
            <a:endParaRPr lang="ru-RU" sz="3200" b="1" dirty="0">
              <a:solidFill>
                <a:srgbClr val="00AFF0"/>
              </a:solidFill>
              <a:latin typeface="Core Sans NR 35 Light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51347" y="852006"/>
            <a:ext cx="11720724" cy="0"/>
          </a:xfrm>
          <a:prstGeom prst="line">
            <a:avLst/>
          </a:prstGeom>
          <a:ln w="25400">
            <a:solidFill>
              <a:srgbClr val="AAE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627183" y="6451313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7" name="Название 1"/>
          <p:cNvSpPr txBox="1">
            <a:spLocks/>
          </p:cNvSpPr>
          <p:nvPr/>
        </p:nvSpPr>
        <p:spPr>
          <a:xfrm>
            <a:off x="254001" y="2020946"/>
            <a:ext cx="11718070" cy="227237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ru-RU" sz="2800" dirty="0" smtClean="0"/>
              <a:t>Мы делаем </a:t>
            </a:r>
            <a:r>
              <a:rPr lang="ru-RU" sz="2800" dirty="0" smtClean="0"/>
              <a:t>«Дайнер</a:t>
            </a:r>
            <a:r>
              <a:rPr lang="ru-RU" sz="2800" dirty="0" smtClean="0"/>
              <a:t>бот», </a:t>
            </a:r>
            <a:r>
              <a:rPr lang="ru-RU" sz="2800" dirty="0" smtClean="0"/>
              <a:t>помогающий владельцам ресторанов и кафе </a:t>
            </a:r>
            <a:r>
              <a:rPr lang="ru-RU" sz="2800" dirty="0" smtClean="0"/>
              <a:t>решать проблемы </a:t>
            </a:r>
            <a:r>
              <a:rPr lang="ru-RU" sz="2800" dirty="0" smtClean="0"/>
              <a:t>некачественного обслуживания путем оформления заказов при </a:t>
            </a:r>
            <a:r>
              <a:rPr lang="ru-RU" sz="2800" dirty="0" smtClean="0"/>
              <a:t>помощи </a:t>
            </a:r>
            <a:r>
              <a:rPr lang="ru-RU" sz="2800" dirty="0" smtClean="0"/>
              <a:t>чат-бота.</a:t>
            </a:r>
            <a:endParaRPr lang="ru-RU" sz="2800" dirty="0" smtClean="0"/>
          </a:p>
        </p:txBody>
      </p:sp>
      <p:sp>
        <p:nvSpPr>
          <p:cNvPr id="8" name="Овал 29"/>
          <p:cNvSpPr/>
          <p:nvPr/>
        </p:nvSpPr>
        <p:spPr>
          <a:xfrm>
            <a:off x="6038398" y="1727630"/>
            <a:ext cx="108000" cy="108000"/>
          </a:xfrm>
          <a:prstGeom prst="ellipse">
            <a:avLst/>
          </a:prstGeom>
          <a:noFill/>
          <a:ln w="38100">
            <a:solidFill>
              <a:srgbClr val="00AF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5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Изображение 8" descr="IIDF-Strateg-fond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Название 1"/>
          <p:cNvSpPr>
            <a:spLocks noGrp="1"/>
          </p:cNvSpPr>
          <p:nvPr>
            <p:ph type="title"/>
          </p:nvPr>
        </p:nvSpPr>
        <p:spPr>
          <a:xfrm>
            <a:off x="211661" y="121178"/>
            <a:ext cx="11760409" cy="717598"/>
          </a:xfrm>
        </p:spPr>
        <p:txBody>
          <a:bodyPr>
            <a:normAutofit/>
          </a:bodyPr>
          <a:lstStyle/>
          <a:p>
            <a:r>
              <a:rPr lang="bg-BG" sz="3200" b="1" dirty="0" smtClean="0">
                <a:solidFill>
                  <a:srgbClr val="00AFF0"/>
                </a:solidFill>
                <a:latin typeface="Core Sans NR 35 Light" pitchFamily="34" charset="0"/>
              </a:rPr>
              <a:t>Профиль клиента</a:t>
            </a:r>
            <a:endParaRPr lang="ru-RU" sz="3200" b="1" dirty="0">
              <a:solidFill>
                <a:srgbClr val="00AFF0"/>
              </a:solidFill>
              <a:latin typeface="Core Sans NR 35 Light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51347" y="852006"/>
            <a:ext cx="11720724" cy="0"/>
          </a:xfrm>
          <a:prstGeom prst="line">
            <a:avLst/>
          </a:prstGeom>
          <a:ln w="25400">
            <a:solidFill>
              <a:srgbClr val="AAE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627183" y="6451313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8" name="Овал 29"/>
          <p:cNvSpPr/>
          <p:nvPr/>
        </p:nvSpPr>
        <p:spPr>
          <a:xfrm>
            <a:off x="6038398" y="1727630"/>
            <a:ext cx="108000" cy="108000"/>
          </a:xfrm>
          <a:prstGeom prst="ellipse">
            <a:avLst/>
          </a:prstGeom>
          <a:noFill/>
          <a:ln w="38100">
            <a:solidFill>
              <a:srgbClr val="00AF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Название 1"/>
          <p:cNvSpPr txBox="1">
            <a:spLocks/>
          </p:cNvSpPr>
          <p:nvPr/>
        </p:nvSpPr>
        <p:spPr>
          <a:xfrm>
            <a:off x="1361811" y="1546589"/>
            <a:ext cx="9460108" cy="3857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i="1" dirty="0" smtClean="0">
                <a:cs typeface="Arial"/>
              </a:rPr>
              <a:t>Наши клиенты: </a:t>
            </a:r>
            <a:endParaRPr lang="ru-RU" sz="2800" i="1" dirty="0" smtClean="0">
              <a:cs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cs typeface="Arial"/>
              </a:rPr>
              <a:t>Загруженные рестораны с обслуживанием у столов</a:t>
            </a:r>
            <a:endParaRPr lang="ru-RU" sz="2800" dirty="0">
              <a:cs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cs typeface="Arial"/>
              </a:rPr>
              <a:t>Кафе с возможностью заказа блюд с собой</a:t>
            </a:r>
            <a:endParaRPr lang="ru-RU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24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27495" y="64513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bg1"/>
                </a:solidFill>
                <a:latin typeface="Arial"/>
                <a:cs typeface="Arial"/>
              </a:rPr>
              <a:t>4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" name="Название 1"/>
          <p:cNvSpPr txBox="1">
            <a:spLocks/>
          </p:cNvSpPr>
          <p:nvPr/>
        </p:nvSpPr>
        <p:spPr>
          <a:xfrm>
            <a:off x="1361811" y="1119869"/>
            <a:ext cx="9460108" cy="22416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i="1" dirty="0" smtClean="0">
                <a:cs typeface="Arial"/>
              </a:rPr>
              <a:t>Рестораны: </a:t>
            </a:r>
            <a:endParaRPr lang="ru-RU" sz="2800" i="1" dirty="0" smtClean="0">
              <a:cs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cs typeface="Arial"/>
              </a:rPr>
              <a:t>Официанты забывают заказ, долго не подходят, забывают о стоп-листе</a:t>
            </a:r>
            <a:endParaRPr lang="ru-RU" sz="2800" dirty="0" smtClean="0">
              <a:cs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cs typeface="Arial"/>
              </a:rPr>
              <a:t>Традиционное меню сложно оперативно актуализировать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cs typeface="Arial"/>
              </a:rPr>
              <a:t>Проблемы с обслуживанием ведут к потере клиента</a:t>
            </a:r>
            <a:endParaRPr lang="ru-RU" sz="2800" dirty="0" smtClean="0">
              <a:cs typeface="Arial"/>
            </a:endParaRPr>
          </a:p>
        </p:txBody>
      </p:sp>
      <p:sp>
        <p:nvSpPr>
          <p:cNvPr id="5" name="Название 1"/>
          <p:cNvSpPr txBox="1">
            <a:spLocks/>
          </p:cNvSpPr>
          <p:nvPr/>
        </p:nvSpPr>
        <p:spPr>
          <a:xfrm>
            <a:off x="1361811" y="3372636"/>
            <a:ext cx="9460108" cy="24533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i="1" dirty="0" smtClean="0">
                <a:cs typeface="Arial"/>
              </a:rPr>
              <a:t>Заведения с самовывозом: </a:t>
            </a:r>
            <a:endParaRPr lang="ru-RU" sz="2800" i="1" dirty="0" smtClean="0">
              <a:cs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cs typeface="Arial"/>
              </a:rPr>
              <a:t>Большие затраты на создание системы</a:t>
            </a:r>
            <a:r>
              <a:rPr lang="ru-RU" sz="2800" dirty="0" smtClean="0">
                <a:cs typeface="Arial"/>
              </a:rPr>
              <a:t> приема заказов</a:t>
            </a:r>
            <a:endParaRPr lang="ru-RU" sz="2800" dirty="0" smtClean="0">
              <a:cs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cs typeface="Arial"/>
              </a:rPr>
              <a:t>Очереди на заказ(клиенты уходят к конкурентам без очередей)</a:t>
            </a:r>
            <a:endParaRPr lang="ru-RU" sz="2800" dirty="0" smtClean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66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27495" y="64513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bg1"/>
                </a:solidFill>
                <a:latin typeface="Arial"/>
                <a:cs typeface="Arial"/>
              </a:rPr>
              <a:t>5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94" y="1032509"/>
            <a:ext cx="8754051" cy="492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1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Название 1"/>
          <p:cNvSpPr txBox="1">
            <a:spLocks/>
          </p:cNvSpPr>
          <p:nvPr/>
        </p:nvSpPr>
        <p:spPr>
          <a:xfrm>
            <a:off x="1815414" y="5252416"/>
            <a:ext cx="9323630" cy="24112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cs typeface="Arial"/>
              </a:rPr>
              <a:t>Заказываем еще в офисе, сразу оплачиваем, нам приходит уведомление когда заказ готов.</a:t>
            </a:r>
            <a:endParaRPr lang="ru-RU" sz="2800" dirty="0"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27495" y="64513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bg1"/>
                </a:solidFill>
                <a:latin typeface="Arial"/>
                <a:cs typeface="Arial"/>
              </a:rPr>
              <a:t>6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25" y="1009741"/>
            <a:ext cx="7172187" cy="407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104" y="278129"/>
            <a:ext cx="1482536" cy="263693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504" y="278129"/>
            <a:ext cx="1482535" cy="26369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491" y="278129"/>
            <a:ext cx="1479467" cy="26314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370" y="311164"/>
            <a:ext cx="1479467" cy="2631478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3572943" y="1682764"/>
            <a:ext cx="492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5729989" y="1682764"/>
            <a:ext cx="492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7866520" y="1703279"/>
            <a:ext cx="492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3563819" y="4718706"/>
            <a:ext cx="492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5720865" y="4730429"/>
            <a:ext cx="492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7857396" y="4742152"/>
            <a:ext cx="492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60"/>
          <p:cNvSpPr txBox="1"/>
          <p:nvPr/>
        </p:nvSpPr>
        <p:spPr>
          <a:xfrm>
            <a:off x="1998976" y="2857480"/>
            <a:ext cx="1505664" cy="281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Добавляем бота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Shape 60"/>
          <p:cNvSpPr txBox="1"/>
          <p:nvPr/>
        </p:nvSpPr>
        <p:spPr>
          <a:xfrm>
            <a:off x="4178491" y="2856502"/>
            <a:ext cx="1487911" cy="281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Выбираем кафе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Shape 60"/>
          <p:cNvSpPr txBox="1"/>
          <p:nvPr/>
        </p:nvSpPr>
        <p:spPr>
          <a:xfrm>
            <a:off x="6375777" y="2843561"/>
            <a:ext cx="1337988" cy="3700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Нажали меню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Shape 60"/>
          <p:cNvSpPr txBox="1"/>
          <p:nvPr/>
        </p:nvSpPr>
        <p:spPr>
          <a:xfrm>
            <a:off x="8439370" y="2848927"/>
            <a:ext cx="1571215" cy="281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Выбрали раздел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753" y="3351691"/>
            <a:ext cx="1479467" cy="2631478"/>
          </a:xfrm>
          <a:prstGeom prst="rect">
            <a:avLst/>
          </a:prstGeom>
        </p:spPr>
      </p:pic>
      <p:sp>
        <p:nvSpPr>
          <p:cNvPr id="18" name="Shape 60"/>
          <p:cNvSpPr txBox="1"/>
          <p:nvPr/>
        </p:nvSpPr>
        <p:spPr>
          <a:xfrm>
            <a:off x="1997782" y="5926847"/>
            <a:ext cx="1563489" cy="281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Добавляем блюдо в заказ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367" y="3351691"/>
            <a:ext cx="1479466" cy="2631478"/>
          </a:xfrm>
          <a:prstGeom prst="rect">
            <a:avLst/>
          </a:prstGeom>
        </p:spPr>
      </p:pic>
      <p:sp>
        <p:nvSpPr>
          <p:cNvPr id="20" name="Shape 60"/>
          <p:cNvSpPr txBox="1"/>
          <p:nvPr/>
        </p:nvSpPr>
        <p:spPr>
          <a:xfrm>
            <a:off x="4217930" y="5883112"/>
            <a:ext cx="1384677" cy="281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Нажали оплатить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839" y="3286389"/>
            <a:ext cx="1482535" cy="2636935"/>
          </a:xfrm>
          <a:prstGeom prst="rect">
            <a:avLst/>
          </a:prstGeom>
        </p:spPr>
      </p:pic>
      <p:sp>
        <p:nvSpPr>
          <p:cNvPr id="22" name="Shape 60"/>
          <p:cNvSpPr txBox="1"/>
          <p:nvPr/>
        </p:nvSpPr>
        <p:spPr>
          <a:xfrm>
            <a:off x="6212444" y="5883112"/>
            <a:ext cx="1592899" cy="281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Оплата</a:t>
            </a:r>
            <a:r>
              <a:rPr lang="en-US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US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ApplePay, </a:t>
            </a:r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карта)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371" y="3296559"/>
            <a:ext cx="1479466" cy="2631478"/>
          </a:xfrm>
          <a:prstGeom prst="rect">
            <a:avLst/>
          </a:prstGeom>
        </p:spPr>
      </p:pic>
      <p:sp>
        <p:nvSpPr>
          <p:cNvPr id="24" name="Shape 60"/>
          <p:cNvSpPr txBox="1"/>
          <p:nvPr/>
        </p:nvSpPr>
        <p:spPr>
          <a:xfrm>
            <a:off x="8509789" y="5883112"/>
            <a:ext cx="1409048" cy="2813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ctr"/>
            <a:r>
              <a:rPr lang="ru-RU" sz="1200" dirty="0" smtClean="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Оплачено</a:t>
            </a:r>
            <a:endParaRPr lang="en" sz="1200" dirty="0">
              <a:solidFill>
                <a:srgbClr val="454F5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327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работает</a:t>
            </a:r>
            <a:endParaRPr lang="en-US" dirty="0"/>
          </a:p>
        </p:txBody>
      </p:sp>
      <p:sp>
        <p:nvSpPr>
          <p:cNvPr id="15" name="Название 1"/>
          <p:cNvSpPr txBox="1">
            <a:spLocks/>
          </p:cNvSpPr>
          <p:nvPr/>
        </p:nvSpPr>
        <p:spPr>
          <a:xfrm>
            <a:off x="1296929" y="1114021"/>
            <a:ext cx="9323630" cy="48687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cs typeface="Arial"/>
              </a:rPr>
              <a:t>Находим клиента с проблемой.</a:t>
            </a:r>
            <a:endParaRPr lang="ru-RU" sz="2800" dirty="0"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cs typeface="Arial"/>
              </a:rPr>
              <a:t>Клиент оплачивает подписку, регистрируется в нашей облачной системе и заводит себе бота</a:t>
            </a:r>
            <a:endParaRPr lang="ru-RU" sz="2800" dirty="0"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cs typeface="Arial"/>
              </a:rPr>
              <a:t>Клиент добавляет свои заведения, меню, подключает эквайринг.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cs typeface="Arial"/>
              </a:rPr>
              <a:t>Клиент рассказывает через свои каналы о новой возможности заказа и начинает принимать заказы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cs typeface="Arial"/>
              </a:rPr>
              <a:t>Заведение рассылает акции и предложения.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627495" y="64513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Arial"/>
                <a:cs typeface="Arial"/>
              </a:rPr>
              <a:t>7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6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Конкуренты</a:t>
            </a:r>
            <a:endParaRPr lang="en-US" dirty="0"/>
          </a:p>
        </p:txBody>
      </p:sp>
      <p:sp>
        <p:nvSpPr>
          <p:cNvPr id="4" name="Название 1"/>
          <p:cNvSpPr txBox="1">
            <a:spLocks/>
          </p:cNvSpPr>
          <p:nvPr/>
        </p:nvSpPr>
        <p:spPr>
          <a:xfrm>
            <a:off x="1430050" y="1052667"/>
            <a:ext cx="9323630" cy="16208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i="1" dirty="0" smtClean="0">
                <a:cs typeface="Arial"/>
              </a:rPr>
              <a:t>Прямые конкуренты:</a:t>
            </a:r>
            <a:endParaRPr lang="ru-RU" sz="2800" i="1" dirty="0"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err="1" smtClean="0">
                <a:cs typeface="Arial"/>
              </a:rPr>
              <a:t>Ботобот</a:t>
            </a:r>
            <a:endParaRPr lang="ru-RU" sz="2800" dirty="0"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27495" y="64513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Arial"/>
                <a:cs typeface="Arial"/>
              </a:rPr>
              <a:t>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6" name="Название 1"/>
          <p:cNvSpPr txBox="1">
            <a:spLocks/>
          </p:cNvSpPr>
          <p:nvPr/>
        </p:nvSpPr>
        <p:spPr>
          <a:xfrm>
            <a:off x="1488906" y="2991926"/>
            <a:ext cx="9323630" cy="28428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i="1" dirty="0" smtClean="0">
                <a:cs typeface="Arial"/>
              </a:rPr>
              <a:t>Косвенные конкуренты:</a:t>
            </a:r>
            <a:endParaRPr lang="ru-RU" sz="2800" i="1" dirty="0"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cs typeface="Arial"/>
              </a:rPr>
              <a:t>Приложения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cs typeface="Arial"/>
              </a:rPr>
              <a:t>Электронные меню на планшетах</a:t>
            </a:r>
            <a:endParaRPr lang="ru-RU" sz="2800" dirty="0" smtClean="0"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cs typeface="Arial"/>
              </a:rPr>
              <a:t>Официанты и стандартное меню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cs typeface="Arial"/>
              </a:rPr>
              <a:t>Заказ через интернет сайт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20600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4320</TotalTime>
  <Words>297</Words>
  <Application>Microsoft Office PowerPoint</Application>
  <PresentationFormat>Широкоэкранный</PresentationFormat>
  <Paragraphs>67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Core Sans NR 35 Light</vt:lpstr>
      <vt:lpstr>Montserrat</vt:lpstr>
      <vt:lpstr>Тема Office</vt:lpstr>
      <vt:lpstr>Презентация PowerPoint</vt:lpstr>
      <vt:lpstr>Описание проекта</vt:lpstr>
      <vt:lpstr>Профиль клиента</vt:lpstr>
      <vt:lpstr>Проблемы</vt:lpstr>
      <vt:lpstr>Проблема</vt:lpstr>
      <vt:lpstr>Решение</vt:lpstr>
      <vt:lpstr>Презентация PowerPoint</vt:lpstr>
      <vt:lpstr>Как это работает</vt:lpstr>
      <vt:lpstr>Конкуренты</vt:lpstr>
      <vt:lpstr>Рынок</vt:lpstr>
      <vt:lpstr>Планы развития</vt:lpstr>
      <vt:lpstr>Команда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Инновационная сессия предприятий ракетно-космической промышленности   Фонд развития интернет-инициатив</dc:title>
  <dc:creator>Недельский Виталий Олегович</dc:creator>
  <cp:lastModifiedBy>User</cp:lastModifiedBy>
  <cp:revision>169</cp:revision>
  <dcterms:created xsi:type="dcterms:W3CDTF">2015-03-02T13:35:35Z</dcterms:created>
  <dcterms:modified xsi:type="dcterms:W3CDTF">2018-01-31T09:06:20Z</dcterms:modified>
</cp:coreProperties>
</file>