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369" r:id="rId3"/>
    <p:sldId id="371" r:id="rId4"/>
    <p:sldId id="372" r:id="rId5"/>
    <p:sldId id="373" r:id="rId6"/>
    <p:sldId id="374" r:id="rId7"/>
    <p:sldId id="375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9" r:id="rId16"/>
    <p:sldId id="390" r:id="rId17"/>
    <p:sldId id="391" r:id="rId18"/>
    <p:sldId id="39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w Garnett" initials="AG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63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9-16T21:32:54.357" idx="5">
    <p:pos x="3072" y="1110"/>
    <p:text>Is there meant to be a reference her?</p:text>
  </p:cm>
  <p:cm authorId="0" dt="2013-09-16T21:36:48.545" idx="6">
    <p:pos x="5070" y="204"/>
    <p:text>Your original said '4 areas for verification - there are only 3.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9-16T22:34:30.247" idx="17">
    <p:pos x="10" y="10"/>
    <p:text>I'm told by ther technical specialist who is advising us on the Technical Supplements that the SOP diagram is wrong - airflow wrong way round). This comes from Kevin O'Donnell who is writing another of the TS's.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9-16T22:34:30.247" idx="18">
    <p:pos x="10" y="10"/>
    <p:text>I'm told by ther technical specialist who is advising us on the Technical Supplements that the SOP diagram is wrong - airflow wrong way round). This comes from Kevin O'Donnell who is writing another of the TS's.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9-16T22:34:30.247" idx="19">
    <p:pos x="10" y="10"/>
    <p:text>I'm told by ther technical specialist who is advising us on the Technical Supplements that the SOP diagram is wrong - airflow wrong way round). This comes from Kevin O'Donnell who is writing another of the TS's.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9-16T22:34:30.247" idx="21">
    <p:pos x="10" y="10"/>
    <p:text>I'm told by ther technical specialist who is advising us on the Technical Supplements that the SOP diagram is wrong - airflow wrong way round). This comes from Kevin O'Donnell who is writing another of the TS's.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9-16T22:34:30.247" idx="22">
    <p:pos x="10" y="10"/>
    <p:text>I'm told by ther technical specialist who is advising us on the Technical Supplements that the SOP diagram is wrong - airflow wrong way round). This comes from Kevin O'Donnell who is writing another of the TS's.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9-16T22:34:30.247" idx="23">
    <p:pos x="10" y="10"/>
    <p:text>I'm told by ther technical specialist who is advising us on the Technical Supplements that the SOP diagram is wrong - airflow wrong way round). This comes from Kevin O'Donnell who is writing another of the TS's.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6C9CA-ADD3-4FAC-A200-6D3A93AF9F95}" type="datetimeFigureOut">
              <a:rPr lang="en-GB" smtClean="0"/>
              <a:pPr/>
              <a:t>24/09/2019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054D5-9DA0-4DEE-8C1A-6E9267C611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27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D27371B1-F5A9-48C0-ACB9-D385F2860ED5}" type="slidenum">
              <a:rPr lang="en-GB" altLang="en-US" smtClean="0">
                <a:solidFill>
                  <a:prstClr val="black"/>
                </a:solidFill>
              </a:rPr>
              <a:pPr algn="r" eaLnBrk="1" hangingPunct="1">
                <a:defRPr/>
              </a:pPr>
              <a:t>2</a:t>
            </a:fld>
            <a:endParaRPr lang="en-GB" altLang="en-US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5213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D27371B1-F5A9-48C0-ACB9-D385F2860ED5}" type="slidenum">
              <a:rPr lang="en-GB" altLang="en-US" smtClean="0">
                <a:solidFill>
                  <a:prstClr val="black"/>
                </a:solidFill>
              </a:rPr>
              <a:pPr algn="r" eaLnBrk="1" hangingPunct="1">
                <a:defRPr/>
              </a:pPr>
              <a:t>11</a:t>
            </a:fld>
            <a:endParaRPr lang="en-GB" altLang="en-US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8959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D27371B1-F5A9-48C0-ACB9-D385F2860ED5}" type="slidenum">
              <a:rPr lang="en-GB" altLang="en-US" smtClean="0">
                <a:solidFill>
                  <a:prstClr val="black"/>
                </a:solidFill>
              </a:rPr>
              <a:pPr algn="r" eaLnBrk="1" hangingPunct="1">
                <a:defRPr/>
              </a:pPr>
              <a:t>12</a:t>
            </a:fld>
            <a:endParaRPr lang="en-GB" altLang="en-US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61344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D27371B1-F5A9-48C0-ACB9-D385F2860ED5}" type="slidenum">
              <a:rPr lang="en-GB" altLang="en-US" smtClean="0">
                <a:solidFill>
                  <a:prstClr val="black"/>
                </a:solidFill>
              </a:rPr>
              <a:pPr algn="r" eaLnBrk="1" hangingPunct="1">
                <a:defRPr/>
              </a:pPr>
              <a:t>13</a:t>
            </a:fld>
            <a:endParaRPr lang="en-GB" altLang="en-US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92669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D27371B1-F5A9-48C0-ACB9-D385F2860ED5}" type="slidenum">
              <a:rPr lang="en-GB" altLang="en-US" smtClean="0">
                <a:solidFill>
                  <a:prstClr val="black"/>
                </a:solidFill>
              </a:rPr>
              <a:pPr algn="r" eaLnBrk="1" hangingPunct="1">
                <a:defRPr/>
              </a:pPr>
              <a:t>14</a:t>
            </a:fld>
            <a:endParaRPr lang="en-GB" altLang="en-US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65647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D27371B1-F5A9-48C0-ACB9-D385F2860ED5}" type="slidenum">
              <a:rPr lang="en-GB" altLang="en-US" smtClean="0">
                <a:solidFill>
                  <a:prstClr val="black"/>
                </a:solidFill>
              </a:rPr>
              <a:pPr algn="r" eaLnBrk="1" hangingPunct="1">
                <a:defRPr/>
              </a:pPr>
              <a:t>15</a:t>
            </a:fld>
            <a:endParaRPr lang="en-GB" altLang="en-US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70302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D27371B1-F5A9-48C0-ACB9-D385F2860ED5}" type="slidenum">
              <a:rPr lang="en-GB" altLang="en-US" smtClean="0">
                <a:solidFill>
                  <a:prstClr val="black"/>
                </a:solidFill>
              </a:rPr>
              <a:pPr algn="r" eaLnBrk="1" hangingPunct="1">
                <a:defRPr/>
              </a:pPr>
              <a:t>16</a:t>
            </a:fld>
            <a:endParaRPr lang="en-GB" altLang="en-US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88939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30F54790-7F52-418E-A6C1-9599B7C62B1C}" type="slidenum">
              <a:rPr lang="en-GB" altLang="en-US" smtClean="0"/>
              <a:pPr algn="r" eaLnBrk="1" hangingPunct="1">
                <a:defRPr/>
              </a:pPr>
              <a:t>17</a:t>
            </a:fld>
            <a:endParaRPr lang="en-GB" alt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888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D27371B1-F5A9-48C0-ACB9-D385F2860ED5}" type="slidenum">
              <a:rPr lang="en-GB" altLang="en-US" smtClean="0">
                <a:solidFill>
                  <a:prstClr val="black"/>
                </a:solidFill>
              </a:rPr>
              <a:pPr algn="r" eaLnBrk="1" hangingPunct="1">
                <a:defRPr/>
              </a:pPr>
              <a:t>3</a:t>
            </a:fld>
            <a:endParaRPr lang="en-GB" altLang="en-US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47141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D27371B1-F5A9-48C0-ACB9-D385F2860ED5}" type="slidenum">
              <a:rPr lang="en-GB" altLang="en-US" smtClean="0">
                <a:solidFill>
                  <a:prstClr val="black"/>
                </a:solidFill>
              </a:rPr>
              <a:pPr algn="r" eaLnBrk="1" hangingPunct="1">
                <a:defRPr/>
              </a:pPr>
              <a:t>4</a:t>
            </a:fld>
            <a:endParaRPr lang="en-GB" altLang="en-US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1084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D27371B1-F5A9-48C0-ACB9-D385F2860ED5}" type="slidenum">
              <a:rPr lang="en-GB" altLang="en-US" smtClean="0">
                <a:solidFill>
                  <a:prstClr val="black"/>
                </a:solidFill>
              </a:rPr>
              <a:pPr algn="r" eaLnBrk="1" hangingPunct="1">
                <a:defRPr/>
              </a:pPr>
              <a:t>5</a:t>
            </a:fld>
            <a:endParaRPr lang="en-GB" altLang="en-US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48371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D27371B1-F5A9-48C0-ACB9-D385F2860ED5}" type="slidenum">
              <a:rPr lang="en-GB" altLang="en-US" smtClean="0">
                <a:solidFill>
                  <a:prstClr val="black"/>
                </a:solidFill>
              </a:rPr>
              <a:pPr algn="r" eaLnBrk="1" hangingPunct="1">
                <a:defRPr/>
              </a:pPr>
              <a:t>6</a:t>
            </a:fld>
            <a:endParaRPr lang="en-GB" altLang="en-US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9512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D27371B1-F5A9-48C0-ACB9-D385F2860ED5}" type="slidenum">
              <a:rPr lang="en-GB" altLang="en-US" smtClean="0">
                <a:solidFill>
                  <a:prstClr val="black"/>
                </a:solidFill>
              </a:rPr>
              <a:pPr algn="r" eaLnBrk="1" hangingPunct="1">
                <a:defRPr/>
              </a:pPr>
              <a:t>7</a:t>
            </a:fld>
            <a:endParaRPr lang="en-GB" altLang="en-US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7393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D27371B1-F5A9-48C0-ACB9-D385F2860ED5}" type="slidenum">
              <a:rPr lang="en-GB" altLang="en-US" smtClean="0">
                <a:solidFill>
                  <a:prstClr val="black"/>
                </a:solidFill>
              </a:rPr>
              <a:pPr algn="r" eaLnBrk="1" hangingPunct="1">
                <a:defRPr/>
              </a:pPr>
              <a:t>8</a:t>
            </a:fld>
            <a:endParaRPr lang="en-GB" altLang="en-US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02880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D27371B1-F5A9-48C0-ACB9-D385F2860ED5}" type="slidenum">
              <a:rPr lang="en-GB" altLang="en-US" smtClean="0">
                <a:solidFill>
                  <a:prstClr val="black"/>
                </a:solidFill>
              </a:rPr>
              <a:pPr algn="r" eaLnBrk="1" hangingPunct="1">
                <a:defRPr/>
              </a:pPr>
              <a:t>9</a:t>
            </a:fld>
            <a:endParaRPr lang="en-GB" altLang="en-US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8547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D27371B1-F5A9-48C0-ACB9-D385F2860ED5}" type="slidenum">
              <a:rPr lang="en-GB" altLang="en-US" smtClean="0">
                <a:solidFill>
                  <a:prstClr val="black"/>
                </a:solidFill>
              </a:rPr>
              <a:pPr algn="r" eaLnBrk="1" hangingPunct="1">
                <a:defRPr/>
              </a:pPr>
              <a:t>10</a:t>
            </a:fld>
            <a:endParaRPr lang="en-GB" altLang="en-US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692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7EF7-B187-46A1-A932-554C1A7B68EB}" type="datetimeFigureOut">
              <a:rPr lang="en-GB" smtClean="0"/>
              <a:pPr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6BB5-D1C9-4737-BE16-8CB76B8600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23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7EF7-B187-46A1-A932-554C1A7B68EB}" type="datetimeFigureOut">
              <a:rPr lang="en-GB" smtClean="0"/>
              <a:pPr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6BB5-D1C9-4737-BE16-8CB76B8600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3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7EF7-B187-46A1-A932-554C1A7B68EB}" type="datetimeFigureOut">
              <a:rPr lang="en-GB" smtClean="0"/>
              <a:pPr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6BB5-D1C9-4737-BE16-8CB76B8600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63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009999"/>
                </a:solidFill>
              </a:rPr>
              <a:t>July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009999"/>
                </a:solidFill>
              </a:rPr>
              <a:t>Day 2 – session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F855D-26F0-4179-B6C9-2E9A587F1F4C}" type="slidenum">
              <a:rPr lang="en-GB">
                <a:solidFill>
                  <a:srgbClr val="00999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096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AC9E1-A28A-4E8C-9BE4-2DE9F677EFFB}" type="slidenum">
              <a:rPr lang="en-GB">
                <a:solidFill>
                  <a:srgbClr val="00999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293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009999"/>
                </a:solidFill>
              </a:rPr>
              <a:t>July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009999"/>
                </a:solidFill>
              </a:rPr>
              <a:t>Day 2 – session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5FFBB-7465-4E24-96A0-59864B2D0669}" type="slidenum">
              <a:rPr lang="en-GB">
                <a:solidFill>
                  <a:srgbClr val="00999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779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7338"/>
            <a:ext cx="4038600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038600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009999"/>
                </a:solidFill>
              </a:rPr>
              <a:t>July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009999"/>
                </a:solidFill>
              </a:rPr>
              <a:t>Day 2 – session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F2324-8B99-4354-AA3B-46830F9FEFAF}" type="slidenum">
              <a:rPr lang="en-GB">
                <a:solidFill>
                  <a:srgbClr val="00999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56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009999"/>
                </a:solidFill>
              </a:rPr>
              <a:t>July 2011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009999"/>
                </a:solidFill>
              </a:rPr>
              <a:t>Day 2 – session 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91524-3C7B-41FA-81B1-9516D61351DF}" type="slidenum">
              <a:rPr lang="en-GB">
                <a:solidFill>
                  <a:srgbClr val="00999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058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009999"/>
                </a:solidFill>
              </a:rPr>
              <a:t>July 2011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009999"/>
                </a:solidFill>
              </a:rPr>
              <a:t>Day 2 – session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870DA-7101-4F2C-B981-314F1779BBAD}" type="slidenum">
              <a:rPr lang="en-GB">
                <a:solidFill>
                  <a:srgbClr val="00999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33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009999"/>
                </a:solidFill>
              </a:rPr>
              <a:t>July 2011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009999"/>
                </a:solidFill>
              </a:rPr>
              <a:t>Day 2 – session 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275D9-D545-45C2-968C-C596C16BB9EF}" type="slidenum">
              <a:rPr lang="en-GB">
                <a:solidFill>
                  <a:srgbClr val="00999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390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009999"/>
                </a:solidFill>
              </a:rPr>
              <a:t>July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009999"/>
                </a:solidFill>
              </a:rPr>
              <a:t>Day 2 – session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A1295-EB7F-4425-8518-7D6A5C21AA26}" type="slidenum">
              <a:rPr lang="en-GB">
                <a:solidFill>
                  <a:srgbClr val="00999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11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7EF7-B187-46A1-A932-554C1A7B68EB}" type="datetimeFigureOut">
              <a:rPr lang="en-GB" smtClean="0"/>
              <a:pPr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6BB5-D1C9-4737-BE16-8CB76B8600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592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009999"/>
                </a:solidFill>
              </a:rPr>
              <a:t>July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009999"/>
                </a:solidFill>
              </a:rPr>
              <a:t>Day 2 – session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D77BB-89CB-4CF0-B422-6A7A47EDA95E}" type="slidenum">
              <a:rPr lang="en-GB">
                <a:solidFill>
                  <a:srgbClr val="00999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203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009999"/>
                </a:solidFill>
              </a:rPr>
              <a:t>July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009999"/>
                </a:solidFill>
              </a:rPr>
              <a:t>Day 2 – session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9E50A-6834-430C-AA88-4CDB676F72CB}" type="slidenum">
              <a:rPr lang="en-GB">
                <a:solidFill>
                  <a:srgbClr val="00999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116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91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991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009999"/>
                </a:solidFill>
              </a:rPr>
              <a:t>July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009999"/>
                </a:solidFill>
              </a:rPr>
              <a:t>Day 2 – session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E1D67-74EC-4F3C-A074-5BA80BFD6F07}" type="slidenum">
              <a:rPr lang="en-GB">
                <a:solidFill>
                  <a:srgbClr val="00999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0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7EF7-B187-46A1-A932-554C1A7B68EB}" type="datetimeFigureOut">
              <a:rPr lang="en-GB" smtClean="0"/>
              <a:pPr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6BB5-D1C9-4737-BE16-8CB76B8600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38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7EF7-B187-46A1-A932-554C1A7B68EB}" type="datetimeFigureOut">
              <a:rPr lang="en-GB" smtClean="0"/>
              <a:pPr/>
              <a:t>24/09/2019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6BB5-D1C9-4737-BE16-8CB76B8600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54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7EF7-B187-46A1-A932-554C1A7B68EB}" type="datetimeFigureOut">
              <a:rPr lang="en-GB" smtClean="0"/>
              <a:pPr/>
              <a:t>24/09/2019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6BB5-D1C9-4737-BE16-8CB76B8600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24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7EF7-B187-46A1-A932-554C1A7B68EB}" type="datetimeFigureOut">
              <a:rPr lang="en-GB" smtClean="0"/>
              <a:pPr/>
              <a:t>24/09/2019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6BB5-D1C9-4737-BE16-8CB76B8600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42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7EF7-B187-46A1-A932-554C1A7B68EB}" type="datetimeFigureOut">
              <a:rPr lang="en-GB" smtClean="0"/>
              <a:pPr/>
              <a:t>24/09/2019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6BB5-D1C9-4737-BE16-8CB76B8600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3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7EF7-B187-46A1-A932-554C1A7B68EB}" type="datetimeFigureOut">
              <a:rPr lang="en-GB" smtClean="0"/>
              <a:pPr/>
              <a:t>24/09/2019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6BB5-D1C9-4737-BE16-8CB76B8600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92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7EF7-B187-46A1-A932-554C1A7B68EB}" type="datetimeFigureOut">
              <a:rPr lang="en-GB" smtClean="0"/>
              <a:pPr/>
              <a:t>24/09/2019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6BB5-D1C9-4737-BE16-8CB76B8600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36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A7EF7-B187-46A1-A932-554C1A7B68EB}" type="datetimeFigureOut">
              <a:rPr lang="en-GB" smtClean="0"/>
              <a:pPr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16BB5-D1C9-4737-BE16-8CB76B8600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69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57338"/>
            <a:ext cx="8229600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825" y="6453188"/>
            <a:ext cx="235108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hlink"/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srgbClr val="009999"/>
                </a:solidFill>
              </a:rPr>
              <a:t>July 2011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hlink"/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srgbClr val="009999"/>
                </a:solidFill>
              </a:rPr>
              <a:t>Day 2 – session 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33997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hlink"/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BCA75A-8BB3-4CCC-9A13-C63EBED5E65E}" type="slidenum">
              <a:rPr lang="en-GB">
                <a:solidFill>
                  <a:srgbClr val="00999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30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 i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comments" Target="../comments/comment3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16"/>
          <p:cNvSpPr txBox="1">
            <a:spLocks noChangeArrowheads="1"/>
          </p:cNvSpPr>
          <p:nvPr/>
        </p:nvSpPr>
        <p:spPr bwMode="auto">
          <a:xfrm>
            <a:off x="301626" y="1872767"/>
            <a:ext cx="8642350" cy="1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 i="1">
                <a:solidFill>
                  <a:schemeClr val="hlink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i="0" dirty="0">
                <a:solidFill>
                  <a:srgbClr val="008080"/>
                </a:solidFill>
              </a:rPr>
              <a:t>Effective Vaccine Management</a:t>
            </a:r>
            <a:br>
              <a:rPr lang="en-US" altLang="en-US" sz="2800" i="0" dirty="0">
                <a:solidFill>
                  <a:srgbClr val="008080"/>
                </a:solidFill>
              </a:rPr>
            </a:br>
            <a:r>
              <a:rPr lang="en-US" altLang="en-US" sz="2800" i="0" dirty="0" smtClean="0">
                <a:solidFill>
                  <a:srgbClr val="008080"/>
                </a:solidFill>
              </a:rPr>
              <a:t>Training </a:t>
            </a:r>
            <a:endParaRPr lang="en-US" altLang="en-US" sz="2800" i="0" dirty="0">
              <a:solidFill>
                <a:srgbClr val="008080"/>
              </a:solidFill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it-IT" altLang="en-US" sz="2400" b="0" i="0" dirty="0" smtClean="0">
                <a:solidFill>
                  <a:srgbClr val="008080"/>
                </a:solidFill>
              </a:rPr>
              <a:t>E</a:t>
            </a:r>
            <a:r>
              <a:rPr lang="en-US" altLang="en-US" sz="2400" b="0" i="0" dirty="0" smtClean="0">
                <a:solidFill>
                  <a:srgbClr val="008080"/>
                </a:solidFill>
              </a:rPr>
              <a:t>7: Distribution</a:t>
            </a:r>
            <a:endParaRPr lang="en-GB" altLang="en-US" sz="2400" b="0" i="0" dirty="0">
              <a:solidFill>
                <a:srgbClr val="008080"/>
              </a:solidFill>
            </a:endParaRPr>
          </a:p>
        </p:txBody>
      </p:sp>
      <p:grpSp>
        <p:nvGrpSpPr>
          <p:cNvPr id="3076" name="Group 21"/>
          <p:cNvGrpSpPr>
            <a:grpSpLocks/>
          </p:cNvGrpSpPr>
          <p:nvPr/>
        </p:nvGrpSpPr>
        <p:grpSpPr bwMode="auto">
          <a:xfrm>
            <a:off x="579438" y="3692041"/>
            <a:ext cx="8678863" cy="2519363"/>
            <a:chOff x="137" y="2616"/>
            <a:chExt cx="5467" cy="1587"/>
          </a:xfrm>
        </p:grpSpPr>
        <p:sp>
          <p:nvSpPr>
            <p:cNvPr id="3077" name="Text Box 22"/>
            <p:cNvSpPr txBox="1">
              <a:spLocks noChangeArrowheads="1"/>
            </p:cNvSpPr>
            <p:nvPr/>
          </p:nvSpPr>
          <p:spPr bwMode="auto">
            <a:xfrm>
              <a:off x="160" y="2616"/>
              <a:ext cx="54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b="1" i="1">
                  <a:solidFill>
                    <a:schemeClr val="hlink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1600" b="0" dirty="0" smtClean="0">
                  <a:solidFill>
                    <a:srgbClr val="008080"/>
                  </a:solidFill>
                </a:rPr>
                <a:t>Presenter:……………….</a:t>
              </a:r>
              <a:endParaRPr lang="en-GB" altLang="en-US" sz="1600" b="0" i="0" dirty="0">
                <a:solidFill>
                  <a:srgbClr val="008080"/>
                </a:solidFill>
              </a:endParaRPr>
            </a:p>
          </p:txBody>
        </p:sp>
        <p:grpSp>
          <p:nvGrpSpPr>
            <p:cNvPr id="3078" name="Group 23"/>
            <p:cNvGrpSpPr>
              <a:grpSpLocks/>
            </p:cNvGrpSpPr>
            <p:nvPr/>
          </p:nvGrpSpPr>
          <p:grpSpPr bwMode="auto">
            <a:xfrm>
              <a:off x="137" y="3067"/>
              <a:ext cx="5465" cy="1136"/>
              <a:chOff x="137" y="3067"/>
              <a:chExt cx="5465" cy="1136"/>
            </a:xfrm>
          </p:grpSpPr>
          <p:sp>
            <p:nvSpPr>
              <p:cNvPr id="3079" name="Text Box 24"/>
              <p:cNvSpPr txBox="1">
                <a:spLocks noChangeArrowheads="1"/>
              </p:cNvSpPr>
              <p:nvPr/>
            </p:nvSpPr>
            <p:spPr bwMode="auto">
              <a:xfrm>
                <a:off x="158" y="3067"/>
                <a:ext cx="54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b="1" i="1">
                    <a:solidFill>
                      <a:schemeClr val="hlink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GB" altLang="en-US" sz="1200" b="0" i="0" dirty="0">
                    <a:solidFill>
                      <a:srgbClr val="008080"/>
                    </a:solidFill>
                  </a:rPr>
                  <a:t>							</a:t>
                </a:r>
              </a:p>
            </p:txBody>
          </p:sp>
          <p:sp>
            <p:nvSpPr>
              <p:cNvPr id="3080" name="Rectangle 25"/>
              <p:cNvSpPr>
                <a:spLocks noChangeArrowheads="1"/>
              </p:cNvSpPr>
              <p:nvPr/>
            </p:nvSpPr>
            <p:spPr bwMode="auto">
              <a:xfrm>
                <a:off x="137" y="3339"/>
                <a:ext cx="5465" cy="864"/>
              </a:xfrm>
              <a:prstGeom prst="rect">
                <a:avLst/>
              </a:prstGeom>
              <a:solidFill>
                <a:srgbClr val="0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b="1" i="1">
                    <a:solidFill>
                      <a:schemeClr val="hlink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b="0" i="0">
                  <a:solidFill>
                    <a:srgbClr val="008080"/>
                  </a:solidFill>
                </a:endParaRPr>
              </a:p>
            </p:txBody>
          </p:sp>
          <p:sp>
            <p:nvSpPr>
              <p:cNvPr id="3081" name="Text Box 26"/>
              <p:cNvSpPr txBox="1">
                <a:spLocks noChangeArrowheads="1"/>
              </p:cNvSpPr>
              <p:nvPr/>
            </p:nvSpPr>
            <p:spPr bwMode="auto">
              <a:xfrm>
                <a:off x="499" y="3385"/>
                <a:ext cx="4752" cy="36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b="1" i="1">
                    <a:solidFill>
                      <a:schemeClr val="hlink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b="0" i="0" dirty="0">
                    <a:solidFill>
                      <a:schemeClr val="bg1"/>
                    </a:solidFill>
                    <a:latin typeface="Calibri" pitchFamily="34" charset="0"/>
                  </a:rPr>
                  <a:t>EVM—</a:t>
                </a:r>
                <a:r>
                  <a:rPr lang="en-US" altLang="en-US" b="0" dirty="0">
                    <a:solidFill>
                      <a:schemeClr val="bg1"/>
                    </a:solidFill>
                    <a:latin typeface="Calibri" pitchFamily="34" charset="0"/>
                  </a:rPr>
                  <a:t>setting a standard for the vaccine supply chain</a:t>
                </a:r>
                <a:endParaRPr lang="en-GB" altLang="en-US" b="0" i="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082" name="Picture 27" descr="WHO_logotype_whit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2" y="3683"/>
                <a:ext cx="1014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5910573"/>
            <a:ext cx="2274888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67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20109758-834A-4BE3-AB0E-37EBFE1478F0}" type="slidenum">
              <a:rPr lang="en-GB" altLang="en-US" smtClean="0">
                <a:solidFill>
                  <a:srgbClr val="009999"/>
                </a:solidFill>
              </a:rPr>
              <a:pPr algn="r" eaLnBrk="1" hangingPunct="1">
                <a:defRPr/>
              </a:pPr>
              <a:t>10</a:t>
            </a:fld>
            <a:endParaRPr lang="en-GB" altLang="en-US" smtClean="0">
              <a:solidFill>
                <a:srgbClr val="009999"/>
              </a:solidFill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525462"/>
          </a:xfrm>
          <a:solidFill>
            <a:schemeClr val="hlink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en-GB" altLang="en-US" sz="2800" dirty="0" smtClean="0">
                <a:solidFill>
                  <a:schemeClr val="bg1"/>
                </a:solidFill>
              </a:rPr>
              <a:t>Distribution system: </a:t>
            </a:r>
            <a:r>
              <a:rPr lang="en-GB" altLang="en-US" sz="2800" b="1" dirty="0" smtClean="0">
                <a:solidFill>
                  <a:schemeClr val="bg1"/>
                </a:solidFill>
              </a:rPr>
              <a:t>Key principles - 4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359" y="961737"/>
            <a:ext cx="8653960" cy="206210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b="1" i="1" dirty="0">
                <a:solidFill>
                  <a:srgbClr val="008080"/>
                </a:solidFill>
              </a:rPr>
              <a:t>Correct vaccine packing practices (cold boxes</a:t>
            </a:r>
            <a:r>
              <a:rPr lang="en-GB" sz="2400" b="1" i="1" dirty="0" smtClean="0">
                <a:solidFill>
                  <a:srgbClr val="008080"/>
                </a:solidFill>
              </a:rPr>
              <a:t>)</a:t>
            </a:r>
            <a:r>
              <a:rPr lang="en-US" sz="2400" b="1" i="1" dirty="0" smtClean="0">
                <a:solidFill>
                  <a:srgbClr val="008080"/>
                </a:solidFill>
              </a:rPr>
              <a:t>:</a:t>
            </a:r>
            <a:endParaRPr lang="en-US" sz="2400" i="1" dirty="0"/>
          </a:p>
          <a:p>
            <a:pPr marL="457200" lvl="0" indent="-457200">
              <a:buFont typeface="Arial" pitchFamily="34" charset="0"/>
              <a:buChar char="•"/>
            </a:pP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Cold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boxes need to be packed as shown in the manufacturer's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instructions, or national SOPs.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/>
          </a:p>
          <a:p>
            <a:endParaRPr lang="en-US" sz="2400" b="1" dirty="0" smtClean="0">
              <a:solidFill>
                <a:srgbClr val="008080"/>
              </a:solidFill>
            </a:endParaRPr>
          </a:p>
        </p:txBody>
      </p:sp>
      <p:pic>
        <p:nvPicPr>
          <p:cNvPr id="8" name="Picture 2" descr="D:\SupplyChains\10_IPAC\Presentations\PhotoStory\Ethiopia1-CB instruction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6" y="2497973"/>
            <a:ext cx="2780857" cy="208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SupplyChains\10_IPAC\Presentations\PhotoStory\DSC0176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561" y="2487739"/>
            <a:ext cx="2817436" cy="211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Fig3-N_checking ice pa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995" y="2387193"/>
            <a:ext cx="2115402" cy="219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6224" y="4771936"/>
            <a:ext cx="8353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Frozen </a:t>
            </a:r>
            <a:r>
              <a:rPr lang="en-US" dirty="0" smtClean="0"/>
              <a:t>water-packs </a:t>
            </a:r>
            <a:r>
              <a:rPr lang="en-US" dirty="0"/>
              <a:t>need to be conditioned before packing </a:t>
            </a:r>
            <a:r>
              <a:rPr lang="en-US" dirty="0" smtClean="0"/>
              <a:t>in the </a:t>
            </a:r>
            <a:r>
              <a:rPr lang="en-US" dirty="0"/>
              <a:t>cold box, unless PCM or cool </a:t>
            </a:r>
            <a:r>
              <a:rPr lang="en-US" dirty="0" smtClean="0"/>
              <a:t>water-packs </a:t>
            </a:r>
            <a:r>
              <a:rPr lang="en-US" dirty="0"/>
              <a:t>are used for vaccine </a:t>
            </a:r>
            <a:r>
              <a:rPr lang="en-US" dirty="0" smtClean="0"/>
              <a:t>transport.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22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20109758-834A-4BE3-AB0E-37EBFE1478F0}" type="slidenum">
              <a:rPr lang="en-GB" altLang="en-US" smtClean="0">
                <a:solidFill>
                  <a:srgbClr val="009999"/>
                </a:solidFill>
              </a:rPr>
              <a:pPr algn="r" eaLnBrk="1" hangingPunct="1">
                <a:defRPr/>
              </a:pPr>
              <a:t>11</a:t>
            </a:fld>
            <a:endParaRPr lang="en-GB" altLang="en-US" smtClean="0">
              <a:solidFill>
                <a:srgbClr val="009999"/>
              </a:solidFill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525462"/>
          </a:xfrm>
          <a:solidFill>
            <a:schemeClr val="hlink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en-GB" altLang="en-US" sz="2800" dirty="0" smtClean="0">
                <a:solidFill>
                  <a:schemeClr val="bg1"/>
                </a:solidFill>
              </a:rPr>
              <a:t>Distribution system: </a:t>
            </a:r>
            <a:r>
              <a:rPr lang="en-GB" altLang="en-US" sz="2800" b="1" dirty="0" smtClean="0">
                <a:solidFill>
                  <a:schemeClr val="bg1"/>
                </a:solidFill>
              </a:rPr>
              <a:t>Key principles - 5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359" y="961737"/>
            <a:ext cx="8653960" cy="178510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b="1" i="1" dirty="0">
                <a:solidFill>
                  <a:srgbClr val="008080"/>
                </a:solidFill>
              </a:rPr>
              <a:t>Correct vaccine packing practices (refrigerated truck</a:t>
            </a:r>
            <a:r>
              <a:rPr lang="en-GB" sz="2400" b="1" i="1" dirty="0" smtClean="0">
                <a:solidFill>
                  <a:srgbClr val="008080"/>
                </a:solidFill>
              </a:rPr>
              <a:t>):</a:t>
            </a:r>
            <a:endParaRPr lang="en-GB" sz="2400" b="1" i="1" dirty="0">
              <a:solidFill>
                <a:srgbClr val="008080"/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Vaccines need to be packed to allow good air flow and </a:t>
            </a:r>
            <a:r>
              <a: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circulation.</a:t>
            </a:r>
            <a:endParaRPr lang="en-GB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/>
          </a:p>
          <a:p>
            <a:endParaRPr lang="en-US" sz="2400" b="1" dirty="0" smtClean="0">
              <a:solidFill>
                <a:srgbClr val="00808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600" y="2009776"/>
            <a:ext cx="6287477" cy="433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52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20109758-834A-4BE3-AB0E-37EBFE1478F0}" type="slidenum">
              <a:rPr lang="en-GB" altLang="en-US" smtClean="0">
                <a:solidFill>
                  <a:srgbClr val="009999"/>
                </a:solidFill>
              </a:rPr>
              <a:pPr algn="r" eaLnBrk="1" hangingPunct="1">
                <a:defRPr/>
              </a:pPr>
              <a:t>12</a:t>
            </a:fld>
            <a:endParaRPr lang="en-GB" altLang="en-US" smtClean="0">
              <a:solidFill>
                <a:srgbClr val="009999"/>
              </a:solidFill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525462"/>
          </a:xfrm>
          <a:solidFill>
            <a:schemeClr val="hlink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en-GB" altLang="en-US" sz="2800" dirty="0" smtClean="0">
                <a:solidFill>
                  <a:schemeClr val="bg1"/>
                </a:solidFill>
              </a:rPr>
              <a:t>Distribution system: </a:t>
            </a:r>
            <a:r>
              <a:rPr lang="en-GB" altLang="en-US" sz="2800" b="1" dirty="0" smtClean="0">
                <a:solidFill>
                  <a:schemeClr val="bg1"/>
                </a:solidFill>
              </a:rPr>
              <a:t>Key principles - 6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359" y="961737"/>
            <a:ext cx="8653960" cy="28931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b="1" i="1" dirty="0">
                <a:solidFill>
                  <a:srgbClr val="008080"/>
                </a:solidFill>
              </a:rPr>
              <a:t>Temperature monitoring during </a:t>
            </a:r>
            <a:r>
              <a:rPr lang="en-GB" sz="2400" b="1" i="1" dirty="0" smtClean="0">
                <a:solidFill>
                  <a:srgbClr val="008080"/>
                </a:solidFill>
              </a:rPr>
              <a:t>transport: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pPr marL="457200" lvl="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freezing is a risk, freeze watch indicators need to be used and correctly </a:t>
            </a:r>
            <a:r>
              <a: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placed.</a:t>
            </a:r>
            <a:endParaRPr lang="en-GB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 freeze event has occurred, the shake test needs to be </a:t>
            </a:r>
            <a:r>
              <a: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done.</a:t>
            </a:r>
            <a:endParaRPr lang="en-GB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VVM status need to be recorded on </a:t>
            </a:r>
            <a:r>
              <a: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arrival.</a:t>
            </a:r>
            <a:endParaRPr lang="en-GB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Assessment of vaccine losses during </a:t>
            </a:r>
            <a:r>
              <a: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distribution. </a:t>
            </a:r>
            <a:endParaRPr lang="en-GB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/>
          </a:p>
          <a:p>
            <a:endParaRPr lang="en-US" sz="2400" b="1" dirty="0" smtClean="0">
              <a:solidFill>
                <a:srgbClr val="008080"/>
              </a:solidFill>
            </a:endParaRPr>
          </a:p>
        </p:txBody>
      </p:sp>
      <p:pic>
        <p:nvPicPr>
          <p:cNvPr id="7" name="Picture 2" descr="D:\SupplyChains\10_IPAC\Presentations\PhotoStory\SAM_07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04" y="3729063"/>
            <a:ext cx="3133085" cy="234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9"/>
          <a:stretch/>
        </p:blipFill>
        <p:spPr bwMode="auto">
          <a:xfrm>
            <a:off x="5085717" y="3729063"/>
            <a:ext cx="3924934" cy="234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 descr="http://www.berlinger.ch/typo3temp/pics/8033742ebc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879" y="3468426"/>
            <a:ext cx="1838323" cy="287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38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20109758-834A-4BE3-AB0E-37EBFE1478F0}" type="slidenum">
              <a:rPr lang="en-GB" altLang="en-US" smtClean="0">
                <a:solidFill>
                  <a:srgbClr val="009999"/>
                </a:solidFill>
              </a:rPr>
              <a:pPr algn="r" eaLnBrk="1" hangingPunct="1">
                <a:defRPr/>
              </a:pPr>
              <a:t>13</a:t>
            </a:fld>
            <a:endParaRPr lang="en-GB" altLang="en-US" smtClean="0">
              <a:solidFill>
                <a:srgbClr val="009999"/>
              </a:solidFill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525462"/>
          </a:xfrm>
          <a:solidFill>
            <a:schemeClr val="hlink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en-GB" altLang="en-US" sz="2800" dirty="0" smtClean="0">
                <a:solidFill>
                  <a:schemeClr val="bg1"/>
                </a:solidFill>
              </a:rPr>
              <a:t>Distribution system: </a:t>
            </a:r>
            <a:r>
              <a:rPr lang="en-GB" altLang="en-US" sz="2800" b="1" dirty="0" smtClean="0">
                <a:solidFill>
                  <a:schemeClr val="bg1"/>
                </a:solidFill>
              </a:rPr>
              <a:t>Key resources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3340" y="790268"/>
            <a:ext cx="8338782" cy="510909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endParaRPr lang="en-US" sz="2400" b="1" dirty="0" smtClean="0">
              <a:solidFill>
                <a:srgbClr val="008080"/>
              </a:solidFill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i="1" dirty="0" smtClean="0">
                <a:solidFill>
                  <a:srgbClr val="008080"/>
                </a:solidFill>
              </a:rPr>
              <a:t>EVM SOPs: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E7-01.1 –Transport temperature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E7-02.1 </a:t>
            </a:r>
            <a:r>
              <a:rPr lang="en-US" dirty="0"/>
              <a:t>– </a:t>
            </a:r>
            <a:r>
              <a:rPr lang="en-US" dirty="0" smtClean="0"/>
              <a:t>Pack cold boxes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E7-03.1 </a:t>
            </a:r>
            <a:r>
              <a:rPr lang="en-US" dirty="0"/>
              <a:t>– </a:t>
            </a:r>
            <a:r>
              <a:rPr lang="en-US" dirty="0" smtClean="0"/>
              <a:t>Pack vaccine carriers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E7-04.1 </a:t>
            </a:r>
            <a:r>
              <a:rPr lang="en-US" dirty="0"/>
              <a:t>– </a:t>
            </a:r>
            <a:r>
              <a:rPr lang="en-US" dirty="0" smtClean="0"/>
              <a:t>Conditioning ice-packs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E7-05.1 </a:t>
            </a:r>
            <a:r>
              <a:rPr lang="en-US" dirty="0"/>
              <a:t>– </a:t>
            </a:r>
            <a:r>
              <a:rPr lang="en-US" dirty="0" smtClean="0"/>
              <a:t>Refrigerated vehicles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E7-06.1 </a:t>
            </a:r>
            <a:r>
              <a:rPr lang="en-US" dirty="0"/>
              <a:t>– </a:t>
            </a:r>
            <a:r>
              <a:rPr lang="en-US" dirty="0" smtClean="0"/>
              <a:t>Transport emergencies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en-US" sz="2400" b="1" dirty="0" smtClean="0">
              <a:solidFill>
                <a:srgbClr val="008080"/>
              </a:solidFill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i="1" dirty="0" smtClean="0">
                <a:solidFill>
                  <a:srgbClr val="008080"/>
                </a:solidFill>
              </a:rPr>
              <a:t>WHO guidelines: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Study protocol on temperature monitoring in </a:t>
            </a:r>
            <a:br>
              <a:rPr lang="en-US" dirty="0" smtClean="0"/>
            </a:br>
            <a:r>
              <a:rPr lang="en-US" dirty="0" smtClean="0"/>
              <a:t>the vaccine cold chain (including during transport)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8080"/>
              </a:solidFill>
            </a:endParaRPr>
          </a:p>
          <a:p>
            <a:endParaRPr lang="en-US" sz="2000" dirty="0"/>
          </a:p>
        </p:txBody>
      </p:sp>
      <p:pic>
        <p:nvPicPr>
          <p:cNvPr id="11" name="Picture 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675" y="2910506"/>
            <a:ext cx="1892722" cy="2674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8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20109758-834A-4BE3-AB0E-37EBFE1478F0}" type="slidenum">
              <a:rPr lang="en-GB" altLang="en-US" smtClean="0">
                <a:solidFill>
                  <a:srgbClr val="009999"/>
                </a:solidFill>
              </a:rPr>
              <a:pPr algn="r" eaLnBrk="1" hangingPunct="1">
                <a:defRPr/>
              </a:pPr>
              <a:t>14</a:t>
            </a:fld>
            <a:endParaRPr lang="en-GB" altLang="en-US" smtClean="0">
              <a:solidFill>
                <a:srgbClr val="009999"/>
              </a:solidFill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525462"/>
          </a:xfrm>
          <a:solidFill>
            <a:schemeClr val="hlink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en-GB" altLang="en-US" sz="2800" dirty="0" smtClean="0">
                <a:solidFill>
                  <a:schemeClr val="bg1"/>
                </a:solidFill>
              </a:rPr>
              <a:t>E7: </a:t>
            </a:r>
            <a:r>
              <a:rPr lang="en-GB" altLang="en-US" sz="2800" b="1" dirty="0" smtClean="0">
                <a:solidFill>
                  <a:schemeClr val="bg1"/>
                </a:solidFill>
              </a:rPr>
              <a:t>Questionnaire sections - 1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965" y="1050462"/>
            <a:ext cx="8570798" cy="2923877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8080"/>
                </a:solidFill>
              </a:rPr>
              <a:t>In groups of 3:</a:t>
            </a:r>
          </a:p>
          <a:p>
            <a:pPr marL="342900" indent="-342900">
              <a:buFont typeface="Courier New" pitchFamily="49" charset="0"/>
              <a:buChar char="o"/>
            </a:pPr>
            <a:endParaRPr lang="en-US" sz="3600" b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Review the questions;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Write down and queries and points of clarification;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Discuss practical challenges of collecting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49690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20109758-834A-4BE3-AB0E-37EBFE1478F0}" type="slidenum">
              <a:rPr lang="en-GB" altLang="en-US" smtClean="0">
                <a:solidFill>
                  <a:srgbClr val="009999"/>
                </a:solidFill>
              </a:rPr>
              <a:pPr algn="r" eaLnBrk="1" hangingPunct="1">
                <a:defRPr/>
              </a:pPr>
              <a:t>15</a:t>
            </a:fld>
            <a:endParaRPr lang="en-GB" altLang="en-US" smtClean="0">
              <a:solidFill>
                <a:srgbClr val="009999"/>
              </a:solidFill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525462"/>
          </a:xfrm>
          <a:solidFill>
            <a:schemeClr val="hlink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en-GB" altLang="en-US" sz="2800" dirty="0" smtClean="0">
                <a:solidFill>
                  <a:schemeClr val="bg1"/>
                </a:solidFill>
              </a:rPr>
              <a:t>E7: </a:t>
            </a:r>
            <a:r>
              <a:rPr lang="en-GB" altLang="en-US" sz="2800" b="1" dirty="0" smtClean="0">
                <a:solidFill>
                  <a:schemeClr val="bg1"/>
                </a:solidFill>
              </a:rPr>
              <a:t>Questionnaire sections - 2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965" y="1050462"/>
            <a:ext cx="8570798" cy="512448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b="1" i="1" dirty="0" smtClean="0">
                <a:solidFill>
                  <a:srgbClr val="008080"/>
                </a:solidFill>
              </a:rPr>
              <a:t>7.1: Distribution </a:t>
            </a:r>
            <a:r>
              <a:rPr lang="en-US" sz="2000" b="1" i="1" dirty="0">
                <a:solidFill>
                  <a:srgbClr val="008080"/>
                </a:solidFill>
              </a:rPr>
              <a:t>reports comply with planned delivery schedule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b="1" u="sng" dirty="0"/>
              <a:t>7.1.1</a:t>
            </a:r>
            <a:r>
              <a:rPr lang="en-US" b="1" dirty="0"/>
              <a:t> </a:t>
            </a:r>
            <a:r>
              <a:rPr lang="en-US" dirty="0"/>
              <a:t>– Compliance with vaccine distribution schedule from the issuing store to the each receiving store.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b="1" u="sng" dirty="0"/>
              <a:t>7.1.2 </a:t>
            </a:r>
            <a:r>
              <a:rPr lang="en-US" dirty="0"/>
              <a:t>– Vaccine distribution reporting and monitoring system is </a:t>
            </a:r>
            <a:r>
              <a:rPr lang="en-US" dirty="0" smtClean="0"/>
              <a:t>effective.</a:t>
            </a:r>
            <a:endParaRPr lang="en-US" dirty="0"/>
          </a:p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endParaRPr lang="en-US" sz="2000" b="1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b="1" i="1" dirty="0" smtClean="0">
                <a:solidFill>
                  <a:srgbClr val="008080"/>
                </a:solidFill>
              </a:rPr>
              <a:t>7.2: Managing </a:t>
            </a:r>
            <a:r>
              <a:rPr lang="en-US" sz="2000" b="1" i="1" dirty="0">
                <a:solidFill>
                  <a:srgbClr val="008080"/>
                </a:solidFill>
              </a:rPr>
              <a:t>orders outside of the  planned delivery schedule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‒"/>
            </a:pPr>
            <a:r>
              <a:rPr lang="en-US" b="1" u="sng" dirty="0"/>
              <a:t>7.2.1</a:t>
            </a:r>
            <a:r>
              <a:rPr lang="en-US" dirty="0"/>
              <a:t> – System for managing short shipments to receiving stores is effective</a:t>
            </a:r>
          </a:p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endParaRPr lang="en-US" sz="2000" b="1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b="1" i="1" dirty="0" smtClean="0">
                <a:solidFill>
                  <a:srgbClr val="008080"/>
                </a:solidFill>
              </a:rPr>
              <a:t>7.3: Vaccine </a:t>
            </a:r>
            <a:r>
              <a:rPr lang="en-US" sz="2000" b="1" i="1" dirty="0">
                <a:solidFill>
                  <a:srgbClr val="008080"/>
                </a:solidFill>
              </a:rPr>
              <a:t>packing is done according to standards for each equipment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b="1" u="sng" dirty="0"/>
              <a:t>7.3.1</a:t>
            </a:r>
            <a:r>
              <a:rPr lang="en-US" dirty="0"/>
              <a:t> – Transport vaccine in passive containers which have a cold-life (or in cold climates, a warm-life) sufficient for the longest expected journey.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b="1" u="sng" dirty="0"/>
              <a:t>7.3.2</a:t>
            </a:r>
            <a:r>
              <a:rPr lang="en-US" dirty="0"/>
              <a:t> – Pack vaccine into refrigerated vehicles in accordance with the standard operating procedure for the vehicle.</a:t>
            </a:r>
          </a:p>
        </p:txBody>
      </p:sp>
    </p:spTree>
    <p:extLst>
      <p:ext uri="{BB962C8B-B14F-4D97-AF65-F5344CB8AC3E}">
        <p14:creationId xmlns:p14="http://schemas.microsoft.com/office/powerpoint/2010/main" val="25609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20109758-834A-4BE3-AB0E-37EBFE1478F0}" type="slidenum">
              <a:rPr lang="en-GB" altLang="en-US" smtClean="0">
                <a:solidFill>
                  <a:srgbClr val="009999"/>
                </a:solidFill>
              </a:rPr>
              <a:pPr algn="r" eaLnBrk="1" hangingPunct="1">
                <a:defRPr/>
              </a:pPr>
              <a:t>16</a:t>
            </a:fld>
            <a:endParaRPr lang="en-GB" altLang="en-US" smtClean="0">
              <a:solidFill>
                <a:srgbClr val="009999"/>
              </a:solidFill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525462"/>
          </a:xfrm>
          <a:solidFill>
            <a:schemeClr val="hlink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en-GB" altLang="en-US" sz="2800" dirty="0" smtClean="0">
                <a:solidFill>
                  <a:schemeClr val="bg1"/>
                </a:solidFill>
              </a:rPr>
              <a:t>E7: </a:t>
            </a:r>
            <a:r>
              <a:rPr lang="en-GB" altLang="en-US" sz="2800" b="1" dirty="0" smtClean="0">
                <a:solidFill>
                  <a:schemeClr val="bg1"/>
                </a:solidFill>
              </a:rPr>
              <a:t>Questionnaire sections - 3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965" y="1050462"/>
            <a:ext cx="8570798" cy="361637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b="1" i="1" dirty="0">
                <a:solidFill>
                  <a:srgbClr val="008080"/>
                </a:solidFill>
              </a:rPr>
              <a:t>7.4 – Temperature monitoring during transport is done effectively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‒"/>
            </a:pPr>
            <a:r>
              <a:rPr lang="en-US" dirty="0"/>
              <a:t> </a:t>
            </a:r>
            <a:r>
              <a:rPr lang="en-US" b="1" u="sng" dirty="0"/>
              <a:t>7.4.1</a:t>
            </a:r>
            <a:r>
              <a:rPr lang="en-US" dirty="0"/>
              <a:t>  –  </a:t>
            </a:r>
            <a:r>
              <a:rPr lang="en-US" u="sng" dirty="0"/>
              <a:t>Dispatch</a:t>
            </a:r>
            <a:r>
              <a:rPr lang="en-US" dirty="0"/>
              <a:t>: is the VVM status recorded for each batch of vaccine? If a freezing risk is identified, are freeze indicator used in every shipment of freeze-sensitive vaccine?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‒"/>
            </a:pPr>
            <a:r>
              <a:rPr lang="en-US" b="1" u="sng" dirty="0"/>
              <a:t>7.4.2</a:t>
            </a:r>
            <a:r>
              <a:rPr lang="en-US" dirty="0"/>
              <a:t>  –  </a:t>
            </a:r>
            <a:r>
              <a:rPr lang="en-US" u="sng" dirty="0"/>
              <a:t>Arrival</a:t>
            </a:r>
            <a:r>
              <a:rPr lang="en-US" dirty="0"/>
              <a:t>: Does the receiving store return the arrival section of the issue voucher with recorded VVM and freeze indicator status (where applicable) at the time of arrival?</a:t>
            </a:r>
          </a:p>
          <a:p>
            <a:pPr marL="914400" lvl="1" indent="-457200">
              <a:spcBef>
                <a:spcPts val="600"/>
              </a:spcBef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b="1" i="1" dirty="0">
                <a:solidFill>
                  <a:srgbClr val="008080"/>
                </a:solidFill>
              </a:rPr>
              <a:t>7.5 – Contingency plans for cold chain failure during distribution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b="1" u="sng" dirty="0"/>
              <a:t>7.5.2</a:t>
            </a:r>
            <a:r>
              <a:rPr lang="en-US" dirty="0"/>
              <a:t> – Are there contingency plans designed to deal with foreseeable emergencies on each and every distribution route.</a:t>
            </a:r>
          </a:p>
        </p:txBody>
      </p:sp>
    </p:spTree>
    <p:extLst>
      <p:ext uri="{BB962C8B-B14F-4D97-AF65-F5344CB8AC3E}">
        <p14:creationId xmlns:p14="http://schemas.microsoft.com/office/powerpoint/2010/main" val="38718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1678184B-A9AB-4FEF-9EBC-5BB80899917E}" type="slidenum">
              <a:rPr lang="en-GB" altLang="en-US" smtClean="0">
                <a:solidFill>
                  <a:schemeClr val="hlink"/>
                </a:solidFill>
              </a:rPr>
              <a:pPr algn="r" eaLnBrk="1" hangingPunct="1">
                <a:defRPr/>
              </a:pPr>
              <a:t>17</a:t>
            </a:fld>
            <a:endParaRPr lang="en-GB" altLang="en-US" smtClean="0">
              <a:solidFill>
                <a:schemeClr val="hlink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5900" y="692150"/>
            <a:ext cx="8642350" cy="6013450"/>
          </a:xfrm>
        </p:spPr>
        <p:txBody>
          <a:bodyPr/>
          <a:lstStyle/>
          <a:p>
            <a:pPr marL="800100" lvl="1" indent="-342900" eaLnBrk="1" hangingPunct="1">
              <a:buFontTx/>
              <a:buNone/>
            </a:pPr>
            <a:endParaRPr lang="en-GB" altLang="en-US" smtClean="0">
              <a:solidFill>
                <a:schemeClr val="accent2"/>
              </a:solidFill>
            </a:endParaRPr>
          </a:p>
          <a:p>
            <a:pPr marL="800100" lvl="1" indent="-342900" eaLnBrk="1" hangingPunct="1">
              <a:buFontTx/>
              <a:buNone/>
            </a:pPr>
            <a:endParaRPr lang="en-GB" altLang="en-US" smtClean="0">
              <a:solidFill>
                <a:schemeClr val="accent2"/>
              </a:solidFill>
            </a:endParaRPr>
          </a:p>
          <a:p>
            <a:pPr marL="800100" lvl="1" indent="-342900" eaLnBrk="1" hangingPunct="1">
              <a:buFontTx/>
              <a:buNone/>
            </a:pPr>
            <a:endParaRPr lang="en-GB" altLang="en-US" smtClean="0">
              <a:solidFill>
                <a:schemeClr val="accent2"/>
              </a:solidFill>
            </a:endParaRPr>
          </a:p>
          <a:p>
            <a:pPr marL="800100" lvl="1" indent="-342900" eaLnBrk="1" hangingPunct="1">
              <a:buFontTx/>
              <a:buNone/>
            </a:pPr>
            <a:endParaRPr lang="en-GB" altLang="en-US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681413"/>
            <a:ext cx="8642350" cy="525462"/>
          </a:xfrm>
          <a:solidFill>
            <a:schemeClr val="hlink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GB" altLang="en-US" sz="2800" b="1" smtClean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39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upplyChains\10_IPAC\Presentations\PhotoStory\Transport_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76" y="962633"/>
            <a:ext cx="8513379" cy="53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20109758-834A-4BE3-AB0E-37EBFE1478F0}" type="slidenum">
              <a:rPr lang="en-GB" altLang="en-US" smtClean="0">
                <a:solidFill>
                  <a:srgbClr val="009999"/>
                </a:solidFill>
              </a:rPr>
              <a:pPr algn="r" eaLnBrk="1" hangingPunct="1">
                <a:defRPr/>
              </a:pPr>
              <a:t>2</a:t>
            </a:fld>
            <a:endParaRPr lang="en-GB" altLang="en-US" smtClean="0">
              <a:solidFill>
                <a:srgbClr val="009999"/>
              </a:solidFill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09638"/>
            <a:ext cx="8713788" cy="863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400" dirty="0" smtClean="0">
                <a:solidFill>
                  <a:schemeClr val="tx1"/>
                </a:solidFill>
              </a:rPr>
              <a:t>E7 : Distribution between supply chain levels is effective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525462"/>
          </a:xfrm>
          <a:solidFill>
            <a:schemeClr val="hlink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en-GB" altLang="en-US" sz="2800" dirty="0" smtClean="0">
                <a:solidFill>
                  <a:schemeClr val="bg1"/>
                </a:solidFill>
              </a:rPr>
              <a:t>E7: </a:t>
            </a:r>
            <a:r>
              <a:rPr lang="en-GB" altLang="en-US" sz="2800" b="1" dirty="0" smtClean="0">
                <a:solidFill>
                  <a:schemeClr val="bg1"/>
                </a:solidFill>
              </a:rPr>
              <a:t>Global requirement</a:t>
            </a:r>
          </a:p>
        </p:txBody>
      </p:sp>
    </p:spTree>
    <p:extLst>
      <p:ext uri="{BB962C8B-B14F-4D97-AF65-F5344CB8AC3E}">
        <p14:creationId xmlns:p14="http://schemas.microsoft.com/office/powerpoint/2010/main" val="12790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20109758-834A-4BE3-AB0E-37EBFE1478F0}" type="slidenum">
              <a:rPr lang="en-GB" altLang="en-US" smtClean="0">
                <a:solidFill>
                  <a:srgbClr val="009999"/>
                </a:solidFill>
              </a:rPr>
              <a:pPr algn="r" eaLnBrk="1" hangingPunct="1">
                <a:defRPr/>
              </a:pPr>
              <a:t>3</a:t>
            </a:fld>
            <a:endParaRPr lang="en-GB" altLang="en-US" smtClean="0">
              <a:solidFill>
                <a:srgbClr val="009999"/>
              </a:solidFill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525462"/>
          </a:xfrm>
          <a:solidFill>
            <a:schemeClr val="hlink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en-GB" altLang="en-US" sz="2800" dirty="0" smtClean="0">
                <a:solidFill>
                  <a:schemeClr val="bg1"/>
                </a:solidFill>
              </a:rPr>
              <a:t>Distribution system: </a:t>
            </a:r>
            <a:r>
              <a:rPr lang="en-GB" altLang="en-US" sz="2800" b="1" dirty="0" smtClean="0">
                <a:solidFill>
                  <a:schemeClr val="bg1"/>
                </a:solidFill>
              </a:rPr>
              <a:t>Why is this important?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091822"/>
            <a:ext cx="8552597" cy="440120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</a:rPr>
              <a:t>In-country transport of vaccine is a key supply chain link but often the weakest one.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</a:rPr>
              <a:t>Studies show that 35% of vaccines are inadequately exposed to freezing temperatures during transportation*.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</a:rPr>
              <a:t>Distribution between each level in the supply chain is not always effective. Some observations: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Distribution according to a scheduled plan is not done.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Packing practices for transport puts vaccines at risk.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Temperature monitoring not done during transport.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Information systems not tracking vaccine status on arrival.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098" y="5777827"/>
            <a:ext cx="91439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200" dirty="0" smtClean="0"/>
              <a:t>* </a:t>
            </a:r>
            <a:r>
              <a:rPr lang="fr-FR" sz="1200" dirty="0"/>
              <a:t>Matthias, D.M., et al., 2007. </a:t>
            </a:r>
            <a:r>
              <a:rPr lang="en-US" sz="1200" i="1" dirty="0"/>
              <a:t>Freezing temperatures in the vaccine cold chain: A systematic literature review.</a:t>
            </a:r>
            <a:r>
              <a:rPr lang="en-US" sz="1200" dirty="0"/>
              <a:t> Vaccine 25, 3980-3986.</a:t>
            </a:r>
            <a:r>
              <a:rPr lang="en-GB" altLang="zh-CN" dirty="0">
                <a:ea typeface="宋体" charset="-122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54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20109758-834A-4BE3-AB0E-37EBFE1478F0}" type="slidenum">
              <a:rPr lang="en-GB" altLang="en-US" smtClean="0">
                <a:solidFill>
                  <a:srgbClr val="009999"/>
                </a:solidFill>
              </a:rPr>
              <a:pPr algn="r" eaLnBrk="1" hangingPunct="1">
                <a:defRPr/>
              </a:pPr>
              <a:t>4</a:t>
            </a:fld>
            <a:endParaRPr lang="en-GB" altLang="en-US" smtClean="0">
              <a:solidFill>
                <a:srgbClr val="009999"/>
              </a:solidFill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525462"/>
          </a:xfrm>
          <a:solidFill>
            <a:schemeClr val="hlink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en-GB" altLang="en-US" sz="2800" dirty="0" smtClean="0">
                <a:solidFill>
                  <a:schemeClr val="bg1"/>
                </a:solidFill>
              </a:rPr>
              <a:t>Distribution system: </a:t>
            </a:r>
            <a:r>
              <a:rPr lang="en-GB" altLang="en-US" sz="2800" b="1" dirty="0" smtClean="0">
                <a:solidFill>
                  <a:schemeClr val="bg1"/>
                </a:solidFill>
              </a:rPr>
              <a:t>Evidence from 50 countries**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025" y="457559"/>
            <a:ext cx="8933996" cy="5838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17714" y="5440530"/>
            <a:ext cx="5159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     Criteria score aggregated for national, sub-national, district and health center level</a:t>
            </a:r>
          </a:p>
          <a:p>
            <a:r>
              <a:rPr lang="en-US" sz="1200" dirty="0" smtClean="0"/>
              <a:t>**    WHO analysis based on 2010 and 2011 EVM data from 50 countries</a:t>
            </a:r>
          </a:p>
          <a:p>
            <a:r>
              <a:rPr lang="en-US" sz="1200" dirty="0" smtClean="0"/>
              <a:t>***  </a:t>
            </a:r>
            <a:r>
              <a:rPr lang="en-US" sz="1200" dirty="0"/>
              <a:t>Minimum score recommended by WHO is 80</a:t>
            </a:r>
            <a:r>
              <a:rPr lang="en-US" sz="1200" dirty="0" smtClean="0"/>
              <a:t>%</a:t>
            </a:r>
            <a:endParaRPr lang="en-GB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17714" y="989041"/>
            <a:ext cx="8643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8080"/>
                </a:solidFill>
              </a:rPr>
              <a:t>E7 Criterion*:  % of countries by grouping of distribution  </a:t>
            </a:r>
            <a:r>
              <a:rPr lang="en-US" sz="2000" b="1" dirty="0">
                <a:solidFill>
                  <a:srgbClr val="008080"/>
                </a:solidFill>
              </a:rPr>
              <a:t>scores </a:t>
            </a:r>
          </a:p>
        </p:txBody>
      </p:sp>
    </p:spTree>
    <p:extLst>
      <p:ext uri="{BB962C8B-B14F-4D97-AF65-F5344CB8AC3E}">
        <p14:creationId xmlns:p14="http://schemas.microsoft.com/office/powerpoint/2010/main" val="65624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20109758-834A-4BE3-AB0E-37EBFE1478F0}" type="slidenum">
              <a:rPr lang="en-GB" altLang="en-US" smtClean="0">
                <a:solidFill>
                  <a:srgbClr val="009999"/>
                </a:solidFill>
              </a:rPr>
              <a:pPr algn="r" eaLnBrk="1" hangingPunct="1">
                <a:defRPr/>
              </a:pPr>
              <a:t>5</a:t>
            </a:fld>
            <a:endParaRPr lang="en-GB" altLang="en-US" smtClean="0">
              <a:solidFill>
                <a:srgbClr val="009999"/>
              </a:solidFill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525462"/>
          </a:xfrm>
          <a:solidFill>
            <a:schemeClr val="hlink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en-GB" altLang="en-US" sz="2800" dirty="0" smtClean="0">
                <a:solidFill>
                  <a:schemeClr val="bg1"/>
                </a:solidFill>
              </a:rPr>
              <a:t>Distribution system: </a:t>
            </a:r>
            <a:r>
              <a:rPr lang="en-GB" altLang="en-US" sz="2800" b="1" dirty="0" smtClean="0">
                <a:solidFill>
                  <a:schemeClr val="bg1"/>
                </a:solidFill>
              </a:rPr>
              <a:t>Main areas of investigation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615" y="939585"/>
            <a:ext cx="8338782" cy="54476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b="1" i="1" dirty="0" smtClean="0">
                <a:solidFill>
                  <a:srgbClr val="008080"/>
                </a:solidFill>
              </a:rPr>
              <a:t>Planned distribution system</a:t>
            </a:r>
          </a:p>
          <a:p>
            <a:pPr marL="914400" lvl="1" indent="-457200"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Is </a:t>
            </a:r>
            <a:r>
              <a:rPr lang="en-US" dirty="0"/>
              <a:t>there </a:t>
            </a:r>
            <a:r>
              <a:rPr lang="en-US" dirty="0" smtClean="0"/>
              <a:t>a planned distribution schedule?</a:t>
            </a:r>
          </a:p>
          <a:p>
            <a:pPr marL="914400" lvl="1" indent="-457200"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dirty="0"/>
              <a:t>is it being followed regularly?</a:t>
            </a:r>
            <a:endParaRPr lang="en-US" dirty="0" smtClean="0"/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b="1" i="1" dirty="0" smtClean="0">
                <a:solidFill>
                  <a:srgbClr val="008080"/>
                </a:solidFill>
              </a:rPr>
              <a:t>Unplanned distribution system</a:t>
            </a:r>
          </a:p>
          <a:p>
            <a:pPr marL="914400" lvl="1" indent="-457200"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Have there been instances of deliveries outside the planned schedule?</a:t>
            </a:r>
          </a:p>
          <a:p>
            <a:pPr marL="914400" lvl="1" indent="-457200"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What were the reasons? </a:t>
            </a:r>
          </a:p>
          <a:p>
            <a:pPr marL="914400" lvl="1" indent="-457200"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Were these managed effectively?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b="1" i="1" dirty="0" smtClean="0">
                <a:solidFill>
                  <a:srgbClr val="008080"/>
                </a:solidFill>
              </a:rPr>
              <a:t>Vaccine packing for distribution</a:t>
            </a:r>
          </a:p>
          <a:p>
            <a:pPr marL="800100" lvl="1" indent="-342900"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sz="2000" dirty="0" smtClean="0"/>
              <a:t> </a:t>
            </a:r>
            <a:r>
              <a:rPr lang="en-US" u="sng" dirty="0" smtClean="0"/>
              <a:t>Not using a refrigerated truck:</a:t>
            </a:r>
          </a:p>
          <a:p>
            <a:pPr marL="1257300" lvl="2" indent="-342900">
              <a:spcBef>
                <a:spcPts val="400"/>
              </a:spcBef>
              <a:buFont typeface="Arial" panose="020B0604020202020204" pitchFamily="34" charset="0"/>
              <a:buChar char="‒"/>
            </a:pPr>
            <a:r>
              <a:rPr lang="en-US" dirty="0" smtClean="0"/>
              <a:t>Are cold boxes and vaccines carriers properly used?</a:t>
            </a:r>
          </a:p>
          <a:p>
            <a:pPr marL="1257300" lvl="2" indent="-342900">
              <a:spcBef>
                <a:spcPts val="400"/>
              </a:spcBef>
              <a:buFont typeface="Arial" panose="020B0604020202020204" pitchFamily="34" charset="0"/>
              <a:buChar char="‒"/>
            </a:pPr>
            <a:r>
              <a:rPr lang="en-US" dirty="0" smtClean="0"/>
              <a:t>Are the frozen water packs (if used) conditioned adequately?</a:t>
            </a:r>
          </a:p>
          <a:p>
            <a:pPr marL="1257300" lvl="2" indent="-342900">
              <a:spcBef>
                <a:spcPts val="400"/>
              </a:spcBef>
              <a:buFont typeface="Arial" panose="020B0604020202020204" pitchFamily="34" charset="0"/>
              <a:buChar char="‒"/>
            </a:pPr>
            <a:r>
              <a:rPr lang="en-US" dirty="0" smtClean="0"/>
              <a:t>Is the packing of vaccines done according to standards?</a:t>
            </a:r>
          </a:p>
          <a:p>
            <a:pPr marL="800100" lvl="1" indent="-342900"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u="sng" dirty="0" smtClean="0"/>
              <a:t>Using </a:t>
            </a:r>
            <a:r>
              <a:rPr lang="en-US" u="sng" dirty="0"/>
              <a:t>a refrigerated </a:t>
            </a:r>
            <a:r>
              <a:rPr lang="en-US" u="sng" dirty="0" smtClean="0"/>
              <a:t>truck:</a:t>
            </a:r>
            <a:endParaRPr lang="en-US" u="sng" dirty="0"/>
          </a:p>
          <a:p>
            <a:pPr marL="1257300" lvl="2" indent="-342900">
              <a:spcBef>
                <a:spcPts val="400"/>
              </a:spcBef>
              <a:buFont typeface="Arial" panose="020B0604020202020204" pitchFamily="34" charset="0"/>
              <a:buChar char="‒"/>
            </a:pPr>
            <a:r>
              <a:rPr lang="en-US" dirty="0"/>
              <a:t>Are refrigerated vehicles correctly used? </a:t>
            </a:r>
          </a:p>
          <a:p>
            <a:pPr marL="1257300" lvl="2" indent="-342900">
              <a:spcBef>
                <a:spcPts val="400"/>
              </a:spcBef>
              <a:buFont typeface="Arial" panose="020B0604020202020204" pitchFamily="34" charset="0"/>
              <a:buChar char="‒"/>
            </a:pPr>
            <a:r>
              <a:rPr lang="en-US" dirty="0"/>
              <a:t>Is there an SOP for packing?</a:t>
            </a:r>
          </a:p>
          <a:p>
            <a:pPr marL="1257300" lvl="2" indent="-342900">
              <a:spcBef>
                <a:spcPts val="400"/>
              </a:spcBef>
              <a:buFont typeface="Arial" panose="020B0604020202020204" pitchFamily="34" charset="0"/>
              <a:buChar char="‒"/>
            </a:pPr>
            <a:r>
              <a:rPr lang="en-US" dirty="0"/>
              <a:t>Is the SOP followed?</a:t>
            </a:r>
          </a:p>
        </p:txBody>
      </p:sp>
    </p:spTree>
    <p:extLst>
      <p:ext uri="{BB962C8B-B14F-4D97-AF65-F5344CB8AC3E}">
        <p14:creationId xmlns:p14="http://schemas.microsoft.com/office/powerpoint/2010/main" val="156725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20109758-834A-4BE3-AB0E-37EBFE1478F0}" type="slidenum">
              <a:rPr lang="en-GB" altLang="en-US" smtClean="0">
                <a:solidFill>
                  <a:srgbClr val="009999"/>
                </a:solidFill>
              </a:rPr>
              <a:pPr algn="r" eaLnBrk="1" hangingPunct="1">
                <a:defRPr/>
              </a:pPr>
              <a:t>6</a:t>
            </a:fld>
            <a:endParaRPr lang="en-GB" altLang="en-US" smtClean="0">
              <a:solidFill>
                <a:srgbClr val="009999"/>
              </a:solidFill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525462"/>
          </a:xfrm>
          <a:solidFill>
            <a:schemeClr val="hlink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en-GB" altLang="en-US" sz="2800" dirty="0" smtClean="0">
                <a:solidFill>
                  <a:schemeClr val="bg1"/>
                </a:solidFill>
              </a:rPr>
              <a:t>Distribution system: </a:t>
            </a:r>
            <a:r>
              <a:rPr lang="en-GB" altLang="en-US" sz="2800" b="1" dirty="0" smtClean="0">
                <a:solidFill>
                  <a:schemeClr val="bg1"/>
                </a:solidFill>
              </a:rPr>
              <a:t>Main areas for verification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615" y="1146414"/>
            <a:ext cx="8338782" cy="48782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i="1" dirty="0" smtClean="0">
                <a:solidFill>
                  <a:srgbClr val="008080"/>
                </a:solidFill>
              </a:rPr>
              <a:t>Requisition and issues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Verify if the right form being used correctly.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Verify if VVM and freeze indicator* status recorded upon reception.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i="1" dirty="0" smtClean="0">
                <a:solidFill>
                  <a:srgbClr val="008080"/>
                </a:solidFill>
              </a:rPr>
              <a:t>Vaccine damage and losses during transport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Verify if freeze and heat damage has occurred during </a:t>
            </a:r>
            <a:r>
              <a:rPr lang="en-US" dirty="0" smtClean="0"/>
              <a:t>transport.</a:t>
            </a:r>
            <a:endParaRPr lang="en-US" b="1" dirty="0" smtClean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i="1" dirty="0" smtClean="0">
                <a:solidFill>
                  <a:srgbClr val="008080"/>
                </a:solidFill>
              </a:rPr>
              <a:t>Transport contingency planning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Verify that a written plan and SOP </a:t>
            </a:r>
            <a:r>
              <a:rPr lang="en-US" dirty="0" smtClean="0"/>
              <a:t>exists.</a:t>
            </a:r>
            <a:endParaRPr lang="en-US" dirty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Verify that drivers understand emergency </a:t>
            </a:r>
            <a:r>
              <a:rPr lang="en-US" dirty="0" smtClean="0"/>
              <a:t>procedures.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Photos can tell 1000 words……………….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3565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20109758-834A-4BE3-AB0E-37EBFE1478F0}" type="slidenum">
              <a:rPr lang="en-GB" altLang="en-US" smtClean="0">
                <a:solidFill>
                  <a:srgbClr val="009999"/>
                </a:solidFill>
              </a:rPr>
              <a:pPr algn="r" eaLnBrk="1" hangingPunct="1">
                <a:defRPr/>
              </a:pPr>
              <a:t>7</a:t>
            </a:fld>
            <a:endParaRPr lang="en-GB" altLang="en-US" smtClean="0">
              <a:solidFill>
                <a:srgbClr val="009999"/>
              </a:solidFill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525462"/>
          </a:xfrm>
          <a:solidFill>
            <a:schemeClr val="hlink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en-GB" altLang="en-US" sz="2800" dirty="0" smtClean="0">
                <a:solidFill>
                  <a:schemeClr val="bg1"/>
                </a:solidFill>
              </a:rPr>
              <a:t>Distribution system: </a:t>
            </a:r>
            <a:r>
              <a:rPr lang="en-GB" altLang="en-US" sz="2800" b="1" dirty="0" smtClean="0">
                <a:solidFill>
                  <a:schemeClr val="bg1"/>
                </a:solidFill>
              </a:rPr>
              <a:t>Key principles - 1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075" y="951515"/>
            <a:ext cx="8338782" cy="5355312"/>
          </a:xfrm>
          <a:prstGeom prst="rect">
            <a:avLst/>
          </a:prstGeom>
          <a:solidFill>
            <a:sysClr val="window" lastClr="FFFFFF">
              <a:alpha val="0"/>
            </a:sysClr>
          </a:solidFill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</a:rPr>
              <a:t>Planned distribution system: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Essential for achieving 3 of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the</a:t>
            </a:r>
            <a:r>
              <a:rPr lang="en-US" sz="2000" b="1" kern="0" dirty="0" smtClean="0">
                <a:solidFill>
                  <a:prstClr val="black"/>
                </a:solidFill>
              </a:rPr>
              <a:t>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6 rights of a supply chain: </a:t>
            </a:r>
          </a:p>
          <a:p>
            <a:pPr marL="800100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Right Product, Right Quantities, </a:t>
            </a:r>
            <a:r>
              <a:rPr kumimoji="0" lang="en-US" b="1" i="0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</a:rPr>
              <a:t>Right Place, Right Time, Right Condition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Right Cost.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Each vaccine store at all levels of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the system needs:</a:t>
            </a:r>
          </a:p>
          <a:p>
            <a:pPr marL="800100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A distribution plan based on efficient route planning/delivery circuits.</a:t>
            </a:r>
          </a:p>
          <a:p>
            <a:pPr marL="800100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A distribution schedule that is respected and monitored.</a:t>
            </a:r>
          </a:p>
          <a:p>
            <a:pPr marL="800100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To ensure the distribution plan is followed as closely as possible.</a:t>
            </a:r>
          </a:p>
          <a:p>
            <a:pPr marL="800100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A plan with some flexibility, but it must be planned flexibility.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Distribution plan and schedule is based on the knowledge of: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When vaccine will arrive in the store and when it will leave.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How much vaccine will arrive in the store and how much will leave.</a:t>
            </a:r>
          </a:p>
        </p:txBody>
      </p:sp>
    </p:spTree>
    <p:extLst>
      <p:ext uri="{BB962C8B-B14F-4D97-AF65-F5344CB8AC3E}">
        <p14:creationId xmlns:p14="http://schemas.microsoft.com/office/powerpoint/2010/main" val="311214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20109758-834A-4BE3-AB0E-37EBFE1478F0}" type="slidenum">
              <a:rPr lang="en-GB" altLang="en-US" smtClean="0">
                <a:solidFill>
                  <a:srgbClr val="009999"/>
                </a:solidFill>
              </a:rPr>
              <a:pPr algn="r" eaLnBrk="1" hangingPunct="1">
                <a:defRPr/>
              </a:pPr>
              <a:t>8</a:t>
            </a:fld>
            <a:endParaRPr lang="en-GB" altLang="en-US" smtClean="0">
              <a:solidFill>
                <a:srgbClr val="009999"/>
              </a:solidFill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525462"/>
          </a:xfrm>
          <a:solidFill>
            <a:schemeClr val="hlink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en-GB" altLang="en-US" sz="2800" dirty="0" smtClean="0">
                <a:solidFill>
                  <a:schemeClr val="bg1"/>
                </a:solidFill>
              </a:rPr>
              <a:t>Distribution system: </a:t>
            </a:r>
            <a:r>
              <a:rPr lang="en-GB" altLang="en-US" sz="2800" b="1" dirty="0" smtClean="0">
                <a:solidFill>
                  <a:schemeClr val="bg1"/>
                </a:solidFill>
              </a:rPr>
              <a:t>Key principles - 2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359" y="961737"/>
            <a:ext cx="8653960" cy="189282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8080"/>
                </a:solidFill>
              </a:rPr>
              <a:t>Correctly </a:t>
            </a:r>
            <a:r>
              <a:rPr lang="en-US" sz="2400" b="1" i="1" dirty="0">
                <a:solidFill>
                  <a:srgbClr val="008080"/>
                </a:solidFill>
              </a:rPr>
              <a:t>designed </a:t>
            </a:r>
            <a:r>
              <a:rPr lang="en-US" sz="2400" b="1" i="1" dirty="0" smtClean="0">
                <a:solidFill>
                  <a:srgbClr val="008080"/>
                </a:solidFill>
              </a:rPr>
              <a:t>issue </a:t>
            </a:r>
            <a:r>
              <a:rPr lang="en-US" sz="2400" b="1" i="1" dirty="0">
                <a:solidFill>
                  <a:srgbClr val="008080"/>
                </a:solidFill>
              </a:rPr>
              <a:t>voucher </a:t>
            </a:r>
            <a:r>
              <a:rPr lang="en-US" sz="2400" b="1" i="1" dirty="0" smtClean="0">
                <a:solidFill>
                  <a:srgbClr val="008080"/>
                </a:solidFill>
              </a:rPr>
              <a:t>system:</a:t>
            </a:r>
            <a:endParaRPr lang="en-US" sz="2400" i="1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smtClean="0"/>
              <a:t>To ensure traceability of vaccines, monitoring of physical </a:t>
            </a:r>
            <a:r>
              <a:rPr lang="en-US" sz="2000" dirty="0"/>
              <a:t>damage and VVM and freeze indicator </a:t>
            </a:r>
            <a:r>
              <a:rPr lang="en-US" sz="2000" dirty="0" smtClean="0"/>
              <a:t>status.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b="1" dirty="0" smtClean="0">
              <a:solidFill>
                <a:srgbClr val="00808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64" y="2126212"/>
            <a:ext cx="8165055" cy="4359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77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20109758-834A-4BE3-AB0E-37EBFE1478F0}" type="slidenum">
              <a:rPr lang="en-GB" altLang="en-US" smtClean="0">
                <a:solidFill>
                  <a:srgbClr val="009999"/>
                </a:solidFill>
              </a:rPr>
              <a:pPr algn="r" eaLnBrk="1" hangingPunct="1">
                <a:defRPr/>
              </a:pPr>
              <a:t>9</a:t>
            </a:fld>
            <a:endParaRPr lang="en-GB" altLang="en-US" smtClean="0">
              <a:solidFill>
                <a:srgbClr val="009999"/>
              </a:solidFill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525462"/>
          </a:xfrm>
          <a:solidFill>
            <a:schemeClr val="hlink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en-GB" altLang="en-US" sz="2800" dirty="0" smtClean="0">
                <a:solidFill>
                  <a:schemeClr val="bg1"/>
                </a:solidFill>
              </a:rPr>
              <a:t>Distribution system: </a:t>
            </a:r>
            <a:r>
              <a:rPr lang="en-GB" altLang="en-US" sz="2800" b="1" dirty="0" smtClean="0">
                <a:solidFill>
                  <a:schemeClr val="bg1"/>
                </a:solidFill>
              </a:rPr>
              <a:t>Key principles - 3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359" y="961737"/>
            <a:ext cx="8653960" cy="120032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8080"/>
                </a:solidFill>
              </a:rPr>
              <a:t>Ideal reporting </a:t>
            </a:r>
            <a:r>
              <a:rPr lang="en-US" sz="2400" b="1" i="1" dirty="0">
                <a:solidFill>
                  <a:srgbClr val="008080"/>
                </a:solidFill>
              </a:rPr>
              <a:t>system </a:t>
            </a:r>
            <a:r>
              <a:rPr lang="en-US" sz="2400" b="1" i="1" dirty="0" smtClean="0">
                <a:solidFill>
                  <a:srgbClr val="008080"/>
                </a:solidFill>
              </a:rPr>
              <a:t>design:</a:t>
            </a:r>
            <a:endParaRPr lang="en-US" sz="2400" i="1" dirty="0"/>
          </a:p>
          <a:p>
            <a:endParaRPr lang="en-US" sz="2400" dirty="0" smtClean="0"/>
          </a:p>
          <a:p>
            <a:endParaRPr lang="en-US" sz="2400" b="1" dirty="0" smtClean="0">
              <a:solidFill>
                <a:srgbClr val="008080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04" y="1386269"/>
            <a:ext cx="8554770" cy="5131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55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2558</TotalTime>
  <Words>1049</Words>
  <Application>Microsoft Office PowerPoint</Application>
  <PresentationFormat>On-screen Show (4:3)</PresentationFormat>
  <Paragraphs>160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宋体</vt:lpstr>
      <vt:lpstr>Arial</vt:lpstr>
      <vt:lpstr>Calibri</vt:lpstr>
      <vt:lpstr>Courier New</vt:lpstr>
      <vt:lpstr>Wingdings</vt:lpstr>
      <vt:lpstr>Office Theme</vt:lpstr>
      <vt:lpstr>Default Design</vt:lpstr>
      <vt:lpstr>PowerPoint Presentation</vt:lpstr>
      <vt:lpstr>E7: Global requirement</vt:lpstr>
      <vt:lpstr>Distribution system: Why is this important?</vt:lpstr>
      <vt:lpstr>Distribution system: Evidence from 50 countries**</vt:lpstr>
      <vt:lpstr>Distribution system: Main areas of investigation</vt:lpstr>
      <vt:lpstr>Distribution system: Main areas for verification</vt:lpstr>
      <vt:lpstr>Distribution system: Key principles - 1</vt:lpstr>
      <vt:lpstr>Distribution system: Key principles - 2</vt:lpstr>
      <vt:lpstr>Distribution system: Key principles - 3</vt:lpstr>
      <vt:lpstr>Distribution system: Key principles - 4</vt:lpstr>
      <vt:lpstr>Distribution system: Key principles - 5</vt:lpstr>
      <vt:lpstr>Distribution system: Key principles - 6</vt:lpstr>
      <vt:lpstr>Distribution system: Key resources</vt:lpstr>
      <vt:lpstr>E7: Questionnaire sections - 1</vt:lpstr>
      <vt:lpstr>E7: Questionnaire sections - 2</vt:lpstr>
      <vt:lpstr>E7: Questionnaire sections - 3</vt:lpstr>
      <vt:lpstr>Thank you</vt:lpstr>
    </vt:vector>
  </TitlesOfParts>
  <Company>WHO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LYDON, Patrick James</dc:creator>
  <cp:lastModifiedBy>Moussa Valle</cp:lastModifiedBy>
  <cp:revision>110</cp:revision>
  <dcterms:created xsi:type="dcterms:W3CDTF">2013-06-26T14:03:35Z</dcterms:created>
  <dcterms:modified xsi:type="dcterms:W3CDTF">2019-09-24T07:27:37Z</dcterms:modified>
</cp:coreProperties>
</file>