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1" r:id="rId3"/>
    <p:sldId id="361" r:id="rId4"/>
    <p:sldId id="341" r:id="rId5"/>
    <p:sldId id="344" r:id="rId6"/>
    <p:sldId id="345" r:id="rId7"/>
    <p:sldId id="362" r:id="rId8"/>
    <p:sldId id="348" r:id="rId9"/>
    <p:sldId id="366" r:id="rId10"/>
    <p:sldId id="363" r:id="rId11"/>
    <p:sldId id="346" r:id="rId12"/>
    <p:sldId id="357" r:id="rId13"/>
    <p:sldId id="347" r:id="rId14"/>
    <p:sldId id="355" r:id="rId15"/>
    <p:sldId id="356" r:id="rId16"/>
    <p:sldId id="373" r:id="rId17"/>
    <p:sldId id="365" r:id="rId18"/>
    <p:sldId id="377" r:id="rId19"/>
    <p:sldId id="375" r:id="rId20"/>
    <p:sldId id="376" r:id="rId21"/>
    <p:sldId id="369" r:id="rId22"/>
    <p:sldId id="371" r:id="rId23"/>
    <p:sldId id="354" r:id="rId24"/>
  </p:sldIdLst>
  <p:sldSz cx="9144000" cy="6858000" type="screen4x3"/>
  <p:notesSz cx="6799263" cy="9875838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9999"/>
    <a:srgbClr val="00FFCC"/>
    <a:srgbClr val="996633"/>
    <a:srgbClr val="FFFF00"/>
    <a:srgbClr val="000000"/>
    <a:srgbClr val="00808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9" autoAdjust="0"/>
    <p:restoredTop sz="92540" autoAdjust="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ata\EVM\Monitoring\Global%20analyses\EVM%20and%20IP%20Analysis%20for%20GAVI%20deliverable%20June%202013\EVM%202013%20data%20analysi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Are Improvement Plans being implemented?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Analysis12!$F$16:$F$77</c:f>
              <c:numCache>
                <c:formatCode>0.00</c:formatCode>
                <c:ptCount val="62"/>
                <c:pt idx="0">
                  <c:v>2016.25</c:v>
                </c:pt>
                <c:pt idx="1">
                  <c:v>2016.25</c:v>
                </c:pt>
                <c:pt idx="2">
                  <c:v>2016.25</c:v>
                </c:pt>
                <c:pt idx="3">
                  <c:v>2016</c:v>
                </c:pt>
                <c:pt idx="4">
                  <c:v>2015.8333333333333</c:v>
                </c:pt>
                <c:pt idx="5">
                  <c:v>2015.8333333333333</c:v>
                </c:pt>
                <c:pt idx="6">
                  <c:v>2015.75</c:v>
                </c:pt>
                <c:pt idx="7">
                  <c:v>2015.6666666666667</c:v>
                </c:pt>
                <c:pt idx="8">
                  <c:v>2015.6666666666667</c:v>
                </c:pt>
                <c:pt idx="9">
                  <c:v>2015.6666666666667</c:v>
                </c:pt>
                <c:pt idx="10">
                  <c:v>2015.6666666666667</c:v>
                </c:pt>
                <c:pt idx="11">
                  <c:v>2015.5833333333333</c:v>
                </c:pt>
                <c:pt idx="12">
                  <c:v>2015.5833333333333</c:v>
                </c:pt>
                <c:pt idx="13">
                  <c:v>2015.5833333333333</c:v>
                </c:pt>
                <c:pt idx="14">
                  <c:v>2015.5833333333333</c:v>
                </c:pt>
                <c:pt idx="15">
                  <c:v>2015.5833333333333</c:v>
                </c:pt>
                <c:pt idx="16">
                  <c:v>2015.5833333333333</c:v>
                </c:pt>
                <c:pt idx="17">
                  <c:v>2015.5</c:v>
                </c:pt>
                <c:pt idx="18">
                  <c:v>2015.4166666666667</c:v>
                </c:pt>
                <c:pt idx="19">
                  <c:v>2015.4166666666667</c:v>
                </c:pt>
                <c:pt idx="20">
                  <c:v>2015.25</c:v>
                </c:pt>
                <c:pt idx="21">
                  <c:v>2015.1666666666667</c:v>
                </c:pt>
                <c:pt idx="22">
                  <c:v>2014.9166666666667</c:v>
                </c:pt>
                <c:pt idx="23">
                  <c:v>2014.8333333333333</c:v>
                </c:pt>
                <c:pt idx="24">
                  <c:v>2014.6666666666667</c:v>
                </c:pt>
                <c:pt idx="25">
                  <c:v>2014.6666666666667</c:v>
                </c:pt>
                <c:pt idx="26">
                  <c:v>2014.6666666666667</c:v>
                </c:pt>
                <c:pt idx="27">
                  <c:v>2014.6666666666667</c:v>
                </c:pt>
                <c:pt idx="28">
                  <c:v>2014.5833333333333</c:v>
                </c:pt>
                <c:pt idx="29">
                  <c:v>2014.5833333333333</c:v>
                </c:pt>
                <c:pt idx="30">
                  <c:v>2014.5833333333333</c:v>
                </c:pt>
                <c:pt idx="31">
                  <c:v>2014.5833333333333</c:v>
                </c:pt>
                <c:pt idx="32">
                  <c:v>2014.5833333333333</c:v>
                </c:pt>
                <c:pt idx="33">
                  <c:v>2014.5833333333333</c:v>
                </c:pt>
                <c:pt idx="34">
                  <c:v>2014.5833333333333</c:v>
                </c:pt>
                <c:pt idx="35">
                  <c:v>2014.5833333333333</c:v>
                </c:pt>
                <c:pt idx="36">
                  <c:v>2014.5833333333333</c:v>
                </c:pt>
                <c:pt idx="37">
                  <c:v>2014.5833333333333</c:v>
                </c:pt>
                <c:pt idx="38">
                  <c:v>2014.5833333333333</c:v>
                </c:pt>
                <c:pt idx="39">
                  <c:v>2014.5</c:v>
                </c:pt>
                <c:pt idx="40">
                  <c:v>2014.4166666666667</c:v>
                </c:pt>
                <c:pt idx="41">
                  <c:v>2014.4166666666667</c:v>
                </c:pt>
                <c:pt idx="42">
                  <c:v>2014.4166666666667</c:v>
                </c:pt>
                <c:pt idx="43">
                  <c:v>2014.4166666666667</c:v>
                </c:pt>
                <c:pt idx="44">
                  <c:v>2014.3333333333333</c:v>
                </c:pt>
                <c:pt idx="45">
                  <c:v>2014.3333333333333</c:v>
                </c:pt>
                <c:pt idx="46">
                  <c:v>2014.3333333333333</c:v>
                </c:pt>
                <c:pt idx="47">
                  <c:v>2014.3333333333333</c:v>
                </c:pt>
                <c:pt idx="48">
                  <c:v>2014.3333333333333</c:v>
                </c:pt>
                <c:pt idx="49">
                  <c:v>2014.3333333333333</c:v>
                </c:pt>
                <c:pt idx="50">
                  <c:v>2014.3333333333333</c:v>
                </c:pt>
                <c:pt idx="51">
                  <c:v>2014.3333333333333</c:v>
                </c:pt>
                <c:pt idx="52">
                  <c:v>2014.25</c:v>
                </c:pt>
                <c:pt idx="53">
                  <c:v>2014.25</c:v>
                </c:pt>
                <c:pt idx="54">
                  <c:v>2014.25</c:v>
                </c:pt>
                <c:pt idx="55">
                  <c:v>2014</c:v>
                </c:pt>
                <c:pt idx="56">
                  <c:v>2013.9166666666667</c:v>
                </c:pt>
                <c:pt idx="57">
                  <c:v>2013.8333333333333</c:v>
                </c:pt>
                <c:pt idx="58">
                  <c:v>2013.8333333333333</c:v>
                </c:pt>
                <c:pt idx="59">
                  <c:v>2013.75</c:v>
                </c:pt>
                <c:pt idx="60">
                  <c:v>2013.6666666666667</c:v>
                </c:pt>
                <c:pt idx="61">
                  <c:v>2013.6666666666667</c:v>
                </c:pt>
              </c:numCache>
            </c:numRef>
          </c:val>
        </c:ser>
        <c:ser>
          <c:idx val="2"/>
          <c:order val="1"/>
          <c:spPr>
            <a:solidFill>
              <a:srgbClr val="00B050"/>
            </a:solidFill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Analysis12!$H$16:$H$77</c:f>
              <c:numCache>
                <c:formatCode>General</c:formatCode>
                <c:ptCount val="62"/>
                <c:pt idx="0">
                  <c:v>2013.25</c:v>
                </c:pt>
                <c:pt idx="1">
                  <c:v>0</c:v>
                </c:pt>
                <c:pt idx="2">
                  <c:v>#N/A</c:v>
                </c:pt>
                <c:pt idx="3">
                  <c:v>2013.5454545454545</c:v>
                </c:pt>
                <c:pt idx="4">
                  <c:v>2012.8608562691131</c:v>
                </c:pt>
                <c:pt idx="5">
                  <c:v>2013.627450980392</c:v>
                </c:pt>
                <c:pt idx="6">
                  <c:v>2012.75</c:v>
                </c:pt>
                <c:pt idx="7">
                  <c:v>2013.6372549019609</c:v>
                </c:pt>
                <c:pt idx="8">
                  <c:v>2014.3333333333335</c:v>
                </c:pt>
                <c:pt idx="9">
                  <c:v>2013.1466666666668</c:v>
                </c:pt>
                <c:pt idx="10">
                  <c:v>2013.5757575757577</c:v>
                </c:pt>
                <c:pt idx="11">
                  <c:v>2013.3333333333333</c:v>
                </c:pt>
                <c:pt idx="12">
                  <c:v>0</c:v>
                </c:pt>
                <c:pt idx="13">
                  <c:v>2013.8070175438595</c:v>
                </c:pt>
                <c:pt idx="14">
                  <c:v>2013.2557471264367</c:v>
                </c:pt>
                <c:pt idx="15">
                  <c:v>0</c:v>
                </c:pt>
                <c:pt idx="16">
                  <c:v>2014.1547619047619</c:v>
                </c:pt>
                <c:pt idx="17">
                  <c:v>0</c:v>
                </c:pt>
                <c:pt idx="18">
                  <c:v>2012.4166666666667</c:v>
                </c:pt>
                <c:pt idx="19">
                  <c:v>2012.4166666666667</c:v>
                </c:pt>
                <c:pt idx="20">
                  <c:v>2013.8863636363637</c:v>
                </c:pt>
                <c:pt idx="21">
                  <c:v>2012.4666666666667</c:v>
                </c:pt>
                <c:pt idx="22">
                  <c:v>2013.4166666666667</c:v>
                </c:pt>
                <c:pt idx="23">
                  <c:v>2012.9242424242423</c:v>
                </c:pt>
                <c:pt idx="24">
                  <c:v>2012.1666666666667</c:v>
                </c:pt>
                <c:pt idx="25">
                  <c:v>2013.3118279569894</c:v>
                </c:pt>
                <c:pt idx="26">
                  <c:v>2012.6666666666667</c:v>
                </c:pt>
                <c:pt idx="27">
                  <c:v>2011.6666666666667</c:v>
                </c:pt>
                <c:pt idx="28">
                  <c:v>2011.5833333333333</c:v>
                </c:pt>
                <c:pt idx="29">
                  <c:v>2012.6853741496598</c:v>
                </c:pt>
                <c:pt idx="30">
                  <c:v>2011.5833333333333</c:v>
                </c:pt>
                <c:pt idx="31">
                  <c:v>2013.4924242424242</c:v>
                </c:pt>
                <c:pt idx="32">
                  <c:v>2013.5469696969697</c:v>
                </c:pt>
                <c:pt idx="33">
                  <c:v>2012.810606060606</c:v>
                </c:pt>
                <c:pt idx="34">
                  <c:v>2014.2083333333333</c:v>
                </c:pt>
                <c:pt idx="35">
                  <c:v>2012.8690476190475</c:v>
                </c:pt>
                <c:pt idx="36">
                  <c:v>2011.5833333333333</c:v>
                </c:pt>
                <c:pt idx="37">
                  <c:v>2013.3371794871794</c:v>
                </c:pt>
                <c:pt idx="38">
                  <c:v>2012.9833333333333</c:v>
                </c:pt>
                <c:pt idx="39">
                  <c:v>2013.8571428571429</c:v>
                </c:pt>
                <c:pt idx="40">
                  <c:v>2012.4002732240438</c:v>
                </c:pt>
                <c:pt idx="41">
                  <c:v>2012.8012820512822</c:v>
                </c:pt>
                <c:pt idx="42">
                  <c:v>2011.9766666666667</c:v>
                </c:pt>
                <c:pt idx="43">
                  <c:v>2013.1193693693695</c:v>
                </c:pt>
                <c:pt idx="44">
                  <c:v>2013.8645833333333</c:v>
                </c:pt>
                <c:pt idx="45">
                  <c:v>2013.5151515151515</c:v>
                </c:pt>
                <c:pt idx="46">
                  <c:v>2013.4761904761904</c:v>
                </c:pt>
                <c:pt idx="47">
                  <c:v>2011.3333333333333</c:v>
                </c:pt>
                <c:pt idx="48">
                  <c:v>0</c:v>
                </c:pt>
                <c:pt idx="49">
                  <c:v>2013.1862745098038</c:v>
                </c:pt>
                <c:pt idx="50">
                  <c:v>2012.9761904761904</c:v>
                </c:pt>
                <c:pt idx="51">
                  <c:v>2012.3661202185792</c:v>
                </c:pt>
                <c:pt idx="52">
                  <c:v>2013.3166666666666</c:v>
                </c:pt>
                <c:pt idx="53">
                  <c:v>2012.340909090909</c:v>
                </c:pt>
                <c:pt idx="54">
                  <c:v>0</c:v>
                </c:pt>
                <c:pt idx="55">
                  <c:v>2013.2241379310344</c:v>
                </c:pt>
                <c:pt idx="56">
                  <c:v>2012.9935897435898</c:v>
                </c:pt>
                <c:pt idx="57">
                  <c:v>2012.9333333333332</c:v>
                </c:pt>
                <c:pt idx="58">
                  <c:v>2012.2619047619046</c:v>
                </c:pt>
                <c:pt idx="59">
                  <c:v>2012.55</c:v>
                </c:pt>
                <c:pt idx="60">
                  <c:v>2012.753623188406</c:v>
                </c:pt>
                <c:pt idx="61">
                  <c:v>0</c:v>
                </c:pt>
              </c:numCache>
            </c:numRef>
          </c:val>
        </c:ser>
        <c:ser>
          <c:idx val="0"/>
          <c:order val="2"/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Analysis12!$E$16:$E$77</c:f>
              <c:numCache>
                <c:formatCode>0.00</c:formatCode>
                <c:ptCount val="62"/>
                <c:pt idx="0">
                  <c:v>2013.25</c:v>
                </c:pt>
                <c:pt idx="1">
                  <c:v>2013.25</c:v>
                </c:pt>
                <c:pt idx="2">
                  <c:v>2013.25</c:v>
                </c:pt>
                <c:pt idx="3">
                  <c:v>2013</c:v>
                </c:pt>
                <c:pt idx="4">
                  <c:v>2012.8333333333333</c:v>
                </c:pt>
                <c:pt idx="5">
                  <c:v>2012.8333333333333</c:v>
                </c:pt>
                <c:pt idx="6">
                  <c:v>2012.75</c:v>
                </c:pt>
                <c:pt idx="7">
                  <c:v>2012.6666666666667</c:v>
                </c:pt>
                <c:pt idx="8">
                  <c:v>2012.6666666666667</c:v>
                </c:pt>
                <c:pt idx="9">
                  <c:v>2012.6666666666667</c:v>
                </c:pt>
                <c:pt idx="10">
                  <c:v>2012.6666666666667</c:v>
                </c:pt>
                <c:pt idx="11">
                  <c:v>2012.5833333333333</c:v>
                </c:pt>
                <c:pt idx="12">
                  <c:v>2012.5833333333333</c:v>
                </c:pt>
                <c:pt idx="13">
                  <c:v>2012.5833333333333</c:v>
                </c:pt>
                <c:pt idx="14">
                  <c:v>2012.5833333333333</c:v>
                </c:pt>
                <c:pt idx="15">
                  <c:v>2012.5833333333333</c:v>
                </c:pt>
                <c:pt idx="16">
                  <c:v>2012.5833333333333</c:v>
                </c:pt>
                <c:pt idx="17">
                  <c:v>2012.5</c:v>
                </c:pt>
                <c:pt idx="18">
                  <c:v>2012.4166666666667</c:v>
                </c:pt>
                <c:pt idx="19">
                  <c:v>2012.4166666666667</c:v>
                </c:pt>
                <c:pt idx="20">
                  <c:v>2012.25</c:v>
                </c:pt>
                <c:pt idx="21">
                  <c:v>2012.1666666666667</c:v>
                </c:pt>
                <c:pt idx="22">
                  <c:v>2011.9166666666667</c:v>
                </c:pt>
                <c:pt idx="23">
                  <c:v>2011.8333333333333</c:v>
                </c:pt>
                <c:pt idx="24">
                  <c:v>2011.6666666666667</c:v>
                </c:pt>
                <c:pt idx="25">
                  <c:v>2011.6666666666667</c:v>
                </c:pt>
                <c:pt idx="26">
                  <c:v>2011.6666666666667</c:v>
                </c:pt>
                <c:pt idx="27">
                  <c:v>2011.6666666666667</c:v>
                </c:pt>
                <c:pt idx="28">
                  <c:v>2011.5833333333333</c:v>
                </c:pt>
                <c:pt idx="29">
                  <c:v>2011.5833333333333</c:v>
                </c:pt>
                <c:pt idx="30">
                  <c:v>2011.5833333333333</c:v>
                </c:pt>
                <c:pt idx="31">
                  <c:v>2011.5833333333333</c:v>
                </c:pt>
                <c:pt idx="32">
                  <c:v>2011.5833333333333</c:v>
                </c:pt>
                <c:pt idx="33">
                  <c:v>2011.5833333333333</c:v>
                </c:pt>
                <c:pt idx="34">
                  <c:v>2011.5833333333333</c:v>
                </c:pt>
                <c:pt idx="35">
                  <c:v>2011.5833333333333</c:v>
                </c:pt>
                <c:pt idx="36">
                  <c:v>2011.5833333333333</c:v>
                </c:pt>
                <c:pt idx="37">
                  <c:v>2011.5833333333333</c:v>
                </c:pt>
                <c:pt idx="38">
                  <c:v>2011.5833333333333</c:v>
                </c:pt>
                <c:pt idx="39">
                  <c:v>2011.5</c:v>
                </c:pt>
                <c:pt idx="40">
                  <c:v>2011.4166666666667</c:v>
                </c:pt>
                <c:pt idx="41">
                  <c:v>2011.4166666666667</c:v>
                </c:pt>
                <c:pt idx="42">
                  <c:v>2011.4166666666667</c:v>
                </c:pt>
                <c:pt idx="43">
                  <c:v>2011.4166666666667</c:v>
                </c:pt>
                <c:pt idx="44">
                  <c:v>2011.3333333333333</c:v>
                </c:pt>
                <c:pt idx="45">
                  <c:v>2011.3333333333333</c:v>
                </c:pt>
                <c:pt idx="46">
                  <c:v>2011.3333333333333</c:v>
                </c:pt>
                <c:pt idx="47">
                  <c:v>2011.3333333333333</c:v>
                </c:pt>
                <c:pt idx="48">
                  <c:v>2011.3333333333333</c:v>
                </c:pt>
                <c:pt idx="49">
                  <c:v>2011.3333333333333</c:v>
                </c:pt>
                <c:pt idx="50">
                  <c:v>2011.3333333333333</c:v>
                </c:pt>
                <c:pt idx="51">
                  <c:v>2011.3333333333333</c:v>
                </c:pt>
                <c:pt idx="52">
                  <c:v>2011.25</c:v>
                </c:pt>
                <c:pt idx="53">
                  <c:v>2011.25</c:v>
                </c:pt>
                <c:pt idx="54">
                  <c:v>2011.25</c:v>
                </c:pt>
                <c:pt idx="55">
                  <c:v>2011</c:v>
                </c:pt>
                <c:pt idx="56">
                  <c:v>2010.9166666666667</c:v>
                </c:pt>
                <c:pt idx="57">
                  <c:v>2010.8333333333333</c:v>
                </c:pt>
                <c:pt idx="58">
                  <c:v>2010.8333333333333</c:v>
                </c:pt>
                <c:pt idx="59">
                  <c:v>2010.75</c:v>
                </c:pt>
                <c:pt idx="60">
                  <c:v>2010.6666666666667</c:v>
                </c:pt>
                <c:pt idx="61">
                  <c:v>2010.6666666666667</c:v>
                </c:pt>
              </c:numCache>
            </c:numRef>
          </c:val>
        </c:ser>
        <c:ser>
          <c:idx val="3"/>
          <c:order val="3"/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Analysis12!$R$16:$R$77</c:f>
              <c:numCache>
                <c:formatCode>General</c:formatCode>
                <c:ptCount val="62"/>
                <c:pt idx="0">
                  <c:v>2011</c:v>
                </c:pt>
                <c:pt idx="1">
                  <c:v>2011</c:v>
                </c:pt>
                <c:pt idx="2">
                  <c:v>2011</c:v>
                </c:pt>
                <c:pt idx="3">
                  <c:v>2011</c:v>
                </c:pt>
                <c:pt idx="4">
                  <c:v>2011</c:v>
                </c:pt>
                <c:pt idx="5">
                  <c:v>2011</c:v>
                </c:pt>
                <c:pt idx="6">
                  <c:v>2011</c:v>
                </c:pt>
                <c:pt idx="7">
                  <c:v>2011</c:v>
                </c:pt>
                <c:pt idx="8">
                  <c:v>2011</c:v>
                </c:pt>
                <c:pt idx="9">
                  <c:v>2011</c:v>
                </c:pt>
                <c:pt idx="10">
                  <c:v>2011</c:v>
                </c:pt>
                <c:pt idx="11">
                  <c:v>2011</c:v>
                </c:pt>
                <c:pt idx="12">
                  <c:v>2011</c:v>
                </c:pt>
                <c:pt idx="13">
                  <c:v>2011</c:v>
                </c:pt>
                <c:pt idx="14">
                  <c:v>2011</c:v>
                </c:pt>
                <c:pt idx="15">
                  <c:v>2011</c:v>
                </c:pt>
                <c:pt idx="16">
                  <c:v>2011</c:v>
                </c:pt>
                <c:pt idx="17">
                  <c:v>2011</c:v>
                </c:pt>
                <c:pt idx="18">
                  <c:v>2011</c:v>
                </c:pt>
                <c:pt idx="19">
                  <c:v>2011</c:v>
                </c:pt>
                <c:pt idx="20">
                  <c:v>2011</c:v>
                </c:pt>
                <c:pt idx="21">
                  <c:v>2011</c:v>
                </c:pt>
                <c:pt idx="22">
                  <c:v>2011</c:v>
                </c:pt>
                <c:pt idx="23">
                  <c:v>2011</c:v>
                </c:pt>
                <c:pt idx="24">
                  <c:v>2011</c:v>
                </c:pt>
                <c:pt idx="25">
                  <c:v>2011</c:v>
                </c:pt>
                <c:pt idx="26">
                  <c:v>2011</c:v>
                </c:pt>
                <c:pt idx="27">
                  <c:v>2011</c:v>
                </c:pt>
                <c:pt idx="28">
                  <c:v>2011</c:v>
                </c:pt>
                <c:pt idx="29">
                  <c:v>2011</c:v>
                </c:pt>
                <c:pt idx="30">
                  <c:v>2011</c:v>
                </c:pt>
                <c:pt idx="31">
                  <c:v>2011</c:v>
                </c:pt>
                <c:pt idx="32">
                  <c:v>2011</c:v>
                </c:pt>
                <c:pt idx="33">
                  <c:v>2011</c:v>
                </c:pt>
                <c:pt idx="34">
                  <c:v>2011</c:v>
                </c:pt>
                <c:pt idx="35">
                  <c:v>2011</c:v>
                </c:pt>
                <c:pt idx="36">
                  <c:v>2011</c:v>
                </c:pt>
                <c:pt idx="37">
                  <c:v>2011</c:v>
                </c:pt>
                <c:pt idx="38">
                  <c:v>2011</c:v>
                </c:pt>
                <c:pt idx="39">
                  <c:v>2011</c:v>
                </c:pt>
                <c:pt idx="40">
                  <c:v>2011</c:v>
                </c:pt>
                <c:pt idx="41">
                  <c:v>2011</c:v>
                </c:pt>
                <c:pt idx="42">
                  <c:v>2011</c:v>
                </c:pt>
                <c:pt idx="43">
                  <c:v>2011</c:v>
                </c:pt>
                <c:pt idx="44">
                  <c:v>2011</c:v>
                </c:pt>
                <c:pt idx="45">
                  <c:v>2011</c:v>
                </c:pt>
                <c:pt idx="46">
                  <c:v>2011</c:v>
                </c:pt>
                <c:pt idx="47">
                  <c:v>2011</c:v>
                </c:pt>
                <c:pt idx="48">
                  <c:v>2011</c:v>
                </c:pt>
                <c:pt idx="49">
                  <c:v>2011</c:v>
                </c:pt>
                <c:pt idx="50">
                  <c:v>2011</c:v>
                </c:pt>
                <c:pt idx="51">
                  <c:v>2011</c:v>
                </c:pt>
                <c:pt idx="52">
                  <c:v>2011</c:v>
                </c:pt>
                <c:pt idx="53">
                  <c:v>2011</c:v>
                </c:pt>
                <c:pt idx="54">
                  <c:v>2011</c:v>
                </c:pt>
                <c:pt idx="55">
                  <c:v>2011</c:v>
                </c:pt>
                <c:pt idx="56">
                  <c:v>2011</c:v>
                </c:pt>
                <c:pt idx="57">
                  <c:v>2011</c:v>
                </c:pt>
                <c:pt idx="58">
                  <c:v>2011</c:v>
                </c:pt>
                <c:pt idx="59">
                  <c:v>2011</c:v>
                </c:pt>
                <c:pt idx="60">
                  <c:v>2011</c:v>
                </c:pt>
                <c:pt idx="61">
                  <c:v>2011</c:v>
                </c:pt>
              </c:numCache>
            </c:numRef>
          </c:val>
        </c:ser>
        <c:ser>
          <c:idx val="4"/>
          <c:order val="4"/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Analysis12!$S$16:$S$77</c:f>
              <c:numCache>
                <c:formatCode>General</c:formatCode>
                <c:ptCount val="62"/>
                <c:pt idx="0">
                  <c:v>2012</c:v>
                </c:pt>
                <c:pt idx="1">
                  <c:v>2012</c:v>
                </c:pt>
                <c:pt idx="2">
                  <c:v>2012</c:v>
                </c:pt>
                <c:pt idx="3">
                  <c:v>2012</c:v>
                </c:pt>
                <c:pt idx="4">
                  <c:v>2012</c:v>
                </c:pt>
                <c:pt idx="5">
                  <c:v>2012</c:v>
                </c:pt>
                <c:pt idx="6">
                  <c:v>2012</c:v>
                </c:pt>
                <c:pt idx="7">
                  <c:v>2012</c:v>
                </c:pt>
                <c:pt idx="8">
                  <c:v>2012</c:v>
                </c:pt>
                <c:pt idx="9">
                  <c:v>2012</c:v>
                </c:pt>
                <c:pt idx="10">
                  <c:v>2012</c:v>
                </c:pt>
                <c:pt idx="11">
                  <c:v>2012</c:v>
                </c:pt>
                <c:pt idx="12">
                  <c:v>2012</c:v>
                </c:pt>
                <c:pt idx="13">
                  <c:v>2012</c:v>
                </c:pt>
                <c:pt idx="14">
                  <c:v>2012</c:v>
                </c:pt>
                <c:pt idx="15">
                  <c:v>2012</c:v>
                </c:pt>
                <c:pt idx="16">
                  <c:v>2012</c:v>
                </c:pt>
                <c:pt idx="17">
                  <c:v>2012</c:v>
                </c:pt>
                <c:pt idx="18">
                  <c:v>2012</c:v>
                </c:pt>
                <c:pt idx="19">
                  <c:v>2012</c:v>
                </c:pt>
                <c:pt idx="20">
                  <c:v>2012</c:v>
                </c:pt>
                <c:pt idx="21">
                  <c:v>2012</c:v>
                </c:pt>
                <c:pt idx="22">
                  <c:v>2012</c:v>
                </c:pt>
                <c:pt idx="23">
                  <c:v>2012</c:v>
                </c:pt>
                <c:pt idx="24">
                  <c:v>2012</c:v>
                </c:pt>
                <c:pt idx="25">
                  <c:v>2012</c:v>
                </c:pt>
                <c:pt idx="26">
                  <c:v>2012</c:v>
                </c:pt>
                <c:pt idx="27">
                  <c:v>2012</c:v>
                </c:pt>
                <c:pt idx="28">
                  <c:v>2012</c:v>
                </c:pt>
                <c:pt idx="29">
                  <c:v>2012</c:v>
                </c:pt>
                <c:pt idx="30">
                  <c:v>2012</c:v>
                </c:pt>
                <c:pt idx="31">
                  <c:v>2012</c:v>
                </c:pt>
                <c:pt idx="32">
                  <c:v>2012</c:v>
                </c:pt>
                <c:pt idx="33">
                  <c:v>2012</c:v>
                </c:pt>
                <c:pt idx="34">
                  <c:v>2012</c:v>
                </c:pt>
                <c:pt idx="35">
                  <c:v>2012</c:v>
                </c:pt>
                <c:pt idx="36">
                  <c:v>2012</c:v>
                </c:pt>
                <c:pt idx="37">
                  <c:v>2012</c:v>
                </c:pt>
                <c:pt idx="38">
                  <c:v>2012</c:v>
                </c:pt>
                <c:pt idx="39">
                  <c:v>2012</c:v>
                </c:pt>
                <c:pt idx="40">
                  <c:v>2012</c:v>
                </c:pt>
                <c:pt idx="41">
                  <c:v>2012</c:v>
                </c:pt>
                <c:pt idx="42">
                  <c:v>2012</c:v>
                </c:pt>
                <c:pt idx="43">
                  <c:v>2012</c:v>
                </c:pt>
                <c:pt idx="44">
                  <c:v>2012</c:v>
                </c:pt>
                <c:pt idx="45">
                  <c:v>2012</c:v>
                </c:pt>
                <c:pt idx="46">
                  <c:v>2012</c:v>
                </c:pt>
                <c:pt idx="47">
                  <c:v>2012</c:v>
                </c:pt>
                <c:pt idx="48">
                  <c:v>2012</c:v>
                </c:pt>
                <c:pt idx="49">
                  <c:v>2012</c:v>
                </c:pt>
                <c:pt idx="50">
                  <c:v>2012</c:v>
                </c:pt>
                <c:pt idx="51">
                  <c:v>2012</c:v>
                </c:pt>
                <c:pt idx="52">
                  <c:v>2012</c:v>
                </c:pt>
                <c:pt idx="53">
                  <c:v>2012</c:v>
                </c:pt>
                <c:pt idx="54">
                  <c:v>2012</c:v>
                </c:pt>
                <c:pt idx="55">
                  <c:v>2012</c:v>
                </c:pt>
                <c:pt idx="56">
                  <c:v>2012</c:v>
                </c:pt>
                <c:pt idx="57">
                  <c:v>2012</c:v>
                </c:pt>
                <c:pt idx="58">
                  <c:v>2012</c:v>
                </c:pt>
                <c:pt idx="59">
                  <c:v>2012</c:v>
                </c:pt>
                <c:pt idx="60">
                  <c:v>2012</c:v>
                </c:pt>
                <c:pt idx="61">
                  <c:v>2012</c:v>
                </c:pt>
              </c:numCache>
            </c:numRef>
          </c:val>
        </c:ser>
        <c:ser>
          <c:idx val="5"/>
          <c:order val="5"/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Analysis12!$T$16:$T$77</c:f>
              <c:numCache>
                <c:formatCode>General</c:formatCode>
                <c:ptCount val="62"/>
                <c:pt idx="0">
                  <c:v>2013</c:v>
                </c:pt>
                <c:pt idx="1">
                  <c:v>2013</c:v>
                </c:pt>
                <c:pt idx="2">
                  <c:v>2013</c:v>
                </c:pt>
                <c:pt idx="3">
                  <c:v>2013</c:v>
                </c:pt>
                <c:pt idx="4">
                  <c:v>2013</c:v>
                </c:pt>
                <c:pt idx="5">
                  <c:v>2013</c:v>
                </c:pt>
                <c:pt idx="6">
                  <c:v>2013</c:v>
                </c:pt>
                <c:pt idx="7">
                  <c:v>2013</c:v>
                </c:pt>
                <c:pt idx="8">
                  <c:v>2013</c:v>
                </c:pt>
                <c:pt idx="9">
                  <c:v>2013</c:v>
                </c:pt>
                <c:pt idx="10">
                  <c:v>2013</c:v>
                </c:pt>
                <c:pt idx="11">
                  <c:v>2013</c:v>
                </c:pt>
                <c:pt idx="12">
                  <c:v>2013</c:v>
                </c:pt>
                <c:pt idx="13">
                  <c:v>2013</c:v>
                </c:pt>
                <c:pt idx="14">
                  <c:v>2013</c:v>
                </c:pt>
                <c:pt idx="15">
                  <c:v>2013</c:v>
                </c:pt>
                <c:pt idx="16">
                  <c:v>2013</c:v>
                </c:pt>
                <c:pt idx="17">
                  <c:v>2013</c:v>
                </c:pt>
                <c:pt idx="18">
                  <c:v>2013</c:v>
                </c:pt>
                <c:pt idx="19">
                  <c:v>2013</c:v>
                </c:pt>
                <c:pt idx="20">
                  <c:v>2013</c:v>
                </c:pt>
                <c:pt idx="21">
                  <c:v>2013</c:v>
                </c:pt>
                <c:pt idx="22">
                  <c:v>2013</c:v>
                </c:pt>
                <c:pt idx="23">
                  <c:v>2013</c:v>
                </c:pt>
                <c:pt idx="24">
                  <c:v>2013</c:v>
                </c:pt>
                <c:pt idx="25">
                  <c:v>2013</c:v>
                </c:pt>
                <c:pt idx="26">
                  <c:v>2013</c:v>
                </c:pt>
                <c:pt idx="27">
                  <c:v>2013</c:v>
                </c:pt>
                <c:pt idx="28">
                  <c:v>2013</c:v>
                </c:pt>
                <c:pt idx="29">
                  <c:v>2013</c:v>
                </c:pt>
                <c:pt idx="30">
                  <c:v>2013</c:v>
                </c:pt>
                <c:pt idx="31">
                  <c:v>2013</c:v>
                </c:pt>
                <c:pt idx="32">
                  <c:v>2013</c:v>
                </c:pt>
                <c:pt idx="33">
                  <c:v>2013</c:v>
                </c:pt>
                <c:pt idx="34">
                  <c:v>2013</c:v>
                </c:pt>
                <c:pt idx="35">
                  <c:v>2013</c:v>
                </c:pt>
                <c:pt idx="36">
                  <c:v>2013</c:v>
                </c:pt>
                <c:pt idx="37">
                  <c:v>2013</c:v>
                </c:pt>
                <c:pt idx="38">
                  <c:v>2013</c:v>
                </c:pt>
                <c:pt idx="39">
                  <c:v>2013</c:v>
                </c:pt>
                <c:pt idx="40">
                  <c:v>2013</c:v>
                </c:pt>
                <c:pt idx="41">
                  <c:v>2013</c:v>
                </c:pt>
                <c:pt idx="42">
                  <c:v>2013</c:v>
                </c:pt>
                <c:pt idx="43">
                  <c:v>2013</c:v>
                </c:pt>
                <c:pt idx="44">
                  <c:v>2013</c:v>
                </c:pt>
                <c:pt idx="45">
                  <c:v>2013</c:v>
                </c:pt>
                <c:pt idx="46">
                  <c:v>2013</c:v>
                </c:pt>
                <c:pt idx="47">
                  <c:v>2013</c:v>
                </c:pt>
                <c:pt idx="48">
                  <c:v>2013</c:v>
                </c:pt>
                <c:pt idx="49">
                  <c:v>2013</c:v>
                </c:pt>
                <c:pt idx="50">
                  <c:v>2013</c:v>
                </c:pt>
                <c:pt idx="51">
                  <c:v>2013</c:v>
                </c:pt>
                <c:pt idx="52">
                  <c:v>2013</c:v>
                </c:pt>
                <c:pt idx="53">
                  <c:v>2013</c:v>
                </c:pt>
                <c:pt idx="54">
                  <c:v>2013</c:v>
                </c:pt>
                <c:pt idx="55">
                  <c:v>2013</c:v>
                </c:pt>
                <c:pt idx="56">
                  <c:v>2013</c:v>
                </c:pt>
                <c:pt idx="57">
                  <c:v>2013</c:v>
                </c:pt>
                <c:pt idx="58">
                  <c:v>2013</c:v>
                </c:pt>
                <c:pt idx="59">
                  <c:v>2013</c:v>
                </c:pt>
                <c:pt idx="60">
                  <c:v>2013</c:v>
                </c:pt>
                <c:pt idx="61">
                  <c:v>2013</c:v>
                </c:pt>
              </c:numCache>
            </c:numRef>
          </c:val>
        </c:ser>
        <c:ser>
          <c:idx val="10"/>
          <c:order val="6"/>
          <c:spPr>
            <a:noFill/>
            <a:ln>
              <a:solidFill>
                <a:srgbClr val="FF0000"/>
              </a:solidFill>
            </a:ln>
          </c:spPr>
          <c:invertIfNegative val="0"/>
          <c:val>
            <c:numRef>
              <c:f>Analysis12!$X$16:$X$77</c:f>
              <c:numCache>
                <c:formatCode>General</c:formatCode>
                <c:ptCount val="62"/>
                <c:pt idx="0">
                  <c:v>2013.33</c:v>
                </c:pt>
                <c:pt idx="1">
                  <c:v>2013.33</c:v>
                </c:pt>
                <c:pt idx="2">
                  <c:v>2013.33</c:v>
                </c:pt>
                <c:pt idx="3">
                  <c:v>2013.33</c:v>
                </c:pt>
                <c:pt idx="4">
                  <c:v>2013.33</c:v>
                </c:pt>
                <c:pt idx="5">
                  <c:v>2013.33</c:v>
                </c:pt>
                <c:pt idx="6">
                  <c:v>2013.33</c:v>
                </c:pt>
                <c:pt idx="7">
                  <c:v>2013.33</c:v>
                </c:pt>
                <c:pt idx="8">
                  <c:v>2013.33</c:v>
                </c:pt>
                <c:pt idx="9">
                  <c:v>2013.33</c:v>
                </c:pt>
                <c:pt idx="10">
                  <c:v>2013.33</c:v>
                </c:pt>
                <c:pt idx="11">
                  <c:v>2013.33</c:v>
                </c:pt>
                <c:pt idx="12">
                  <c:v>2013.33</c:v>
                </c:pt>
                <c:pt idx="13">
                  <c:v>2013.33</c:v>
                </c:pt>
                <c:pt idx="14">
                  <c:v>2013.33</c:v>
                </c:pt>
                <c:pt idx="15">
                  <c:v>2013.33</c:v>
                </c:pt>
                <c:pt idx="16">
                  <c:v>2013.33</c:v>
                </c:pt>
                <c:pt idx="17">
                  <c:v>2013.33</c:v>
                </c:pt>
                <c:pt idx="18">
                  <c:v>2013.33</c:v>
                </c:pt>
                <c:pt idx="19">
                  <c:v>2013.33</c:v>
                </c:pt>
                <c:pt idx="20">
                  <c:v>2013.33</c:v>
                </c:pt>
                <c:pt idx="21">
                  <c:v>2013.33</c:v>
                </c:pt>
                <c:pt idx="22">
                  <c:v>2013.33</c:v>
                </c:pt>
                <c:pt idx="23">
                  <c:v>2013.33</c:v>
                </c:pt>
                <c:pt idx="24">
                  <c:v>2013.33</c:v>
                </c:pt>
                <c:pt idx="25">
                  <c:v>2013.33</c:v>
                </c:pt>
                <c:pt idx="26">
                  <c:v>2013.33</c:v>
                </c:pt>
                <c:pt idx="27">
                  <c:v>2013.33</c:v>
                </c:pt>
                <c:pt idx="28">
                  <c:v>2013.33</c:v>
                </c:pt>
                <c:pt idx="29">
                  <c:v>2013.33</c:v>
                </c:pt>
                <c:pt idx="30">
                  <c:v>2013.33</c:v>
                </c:pt>
                <c:pt idx="31">
                  <c:v>2013.33</c:v>
                </c:pt>
                <c:pt idx="32">
                  <c:v>2013.33</c:v>
                </c:pt>
                <c:pt idx="33">
                  <c:v>2013.33</c:v>
                </c:pt>
                <c:pt idx="34">
                  <c:v>2013.33</c:v>
                </c:pt>
                <c:pt idx="35">
                  <c:v>2013.33</c:v>
                </c:pt>
                <c:pt idx="36">
                  <c:v>2013.33</c:v>
                </c:pt>
                <c:pt idx="37">
                  <c:v>2013.33</c:v>
                </c:pt>
                <c:pt idx="38">
                  <c:v>2013.33</c:v>
                </c:pt>
                <c:pt idx="39">
                  <c:v>2013.33</c:v>
                </c:pt>
                <c:pt idx="40">
                  <c:v>2013.33</c:v>
                </c:pt>
                <c:pt idx="41">
                  <c:v>2013.33</c:v>
                </c:pt>
                <c:pt idx="42">
                  <c:v>2013.33</c:v>
                </c:pt>
                <c:pt idx="43">
                  <c:v>2013.33</c:v>
                </c:pt>
                <c:pt idx="44">
                  <c:v>2013.33</c:v>
                </c:pt>
                <c:pt idx="45">
                  <c:v>2013.33</c:v>
                </c:pt>
                <c:pt idx="46">
                  <c:v>2013.33</c:v>
                </c:pt>
                <c:pt idx="47">
                  <c:v>2013.33</c:v>
                </c:pt>
                <c:pt idx="48">
                  <c:v>2013.33</c:v>
                </c:pt>
                <c:pt idx="49">
                  <c:v>2013.33</c:v>
                </c:pt>
                <c:pt idx="50">
                  <c:v>2013.33</c:v>
                </c:pt>
                <c:pt idx="51">
                  <c:v>2013.33</c:v>
                </c:pt>
                <c:pt idx="52">
                  <c:v>2013.33</c:v>
                </c:pt>
                <c:pt idx="53">
                  <c:v>2013.33</c:v>
                </c:pt>
                <c:pt idx="54">
                  <c:v>2013.33</c:v>
                </c:pt>
                <c:pt idx="55">
                  <c:v>2013.33</c:v>
                </c:pt>
                <c:pt idx="56">
                  <c:v>2013.33</c:v>
                </c:pt>
                <c:pt idx="57">
                  <c:v>2013.33</c:v>
                </c:pt>
                <c:pt idx="58">
                  <c:v>2013.33</c:v>
                </c:pt>
                <c:pt idx="59">
                  <c:v>2013.33</c:v>
                </c:pt>
                <c:pt idx="60">
                  <c:v>2013.33</c:v>
                </c:pt>
                <c:pt idx="61">
                  <c:v>2013.33</c:v>
                </c:pt>
              </c:numCache>
            </c:numRef>
          </c:val>
        </c:ser>
        <c:ser>
          <c:idx val="6"/>
          <c:order val="7"/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Analysis12!$U$16:$U$77</c:f>
              <c:numCache>
                <c:formatCode>General</c:formatCode>
                <c:ptCount val="62"/>
                <c:pt idx="0">
                  <c:v>2014</c:v>
                </c:pt>
                <c:pt idx="1">
                  <c:v>2014</c:v>
                </c:pt>
                <c:pt idx="2">
                  <c:v>2014</c:v>
                </c:pt>
                <c:pt idx="3">
                  <c:v>2014</c:v>
                </c:pt>
                <c:pt idx="4">
                  <c:v>2014</c:v>
                </c:pt>
                <c:pt idx="5">
                  <c:v>2014</c:v>
                </c:pt>
                <c:pt idx="6">
                  <c:v>2014</c:v>
                </c:pt>
                <c:pt idx="7">
                  <c:v>2014</c:v>
                </c:pt>
                <c:pt idx="8">
                  <c:v>2014</c:v>
                </c:pt>
                <c:pt idx="9">
                  <c:v>2014</c:v>
                </c:pt>
                <c:pt idx="10">
                  <c:v>2014</c:v>
                </c:pt>
                <c:pt idx="11">
                  <c:v>2014</c:v>
                </c:pt>
                <c:pt idx="12">
                  <c:v>2014</c:v>
                </c:pt>
                <c:pt idx="13">
                  <c:v>2014</c:v>
                </c:pt>
                <c:pt idx="14">
                  <c:v>2014</c:v>
                </c:pt>
                <c:pt idx="15">
                  <c:v>2014</c:v>
                </c:pt>
                <c:pt idx="16">
                  <c:v>2014</c:v>
                </c:pt>
                <c:pt idx="17">
                  <c:v>2014</c:v>
                </c:pt>
                <c:pt idx="18">
                  <c:v>2014</c:v>
                </c:pt>
                <c:pt idx="19">
                  <c:v>2014</c:v>
                </c:pt>
                <c:pt idx="20">
                  <c:v>2014</c:v>
                </c:pt>
                <c:pt idx="21">
                  <c:v>2014</c:v>
                </c:pt>
                <c:pt idx="22">
                  <c:v>2014</c:v>
                </c:pt>
                <c:pt idx="23">
                  <c:v>2014</c:v>
                </c:pt>
                <c:pt idx="24">
                  <c:v>2014</c:v>
                </c:pt>
                <c:pt idx="25">
                  <c:v>2014</c:v>
                </c:pt>
                <c:pt idx="26">
                  <c:v>2014</c:v>
                </c:pt>
                <c:pt idx="27">
                  <c:v>2014</c:v>
                </c:pt>
                <c:pt idx="28">
                  <c:v>2014</c:v>
                </c:pt>
                <c:pt idx="29">
                  <c:v>2014</c:v>
                </c:pt>
                <c:pt idx="30">
                  <c:v>2014</c:v>
                </c:pt>
                <c:pt idx="31">
                  <c:v>2014</c:v>
                </c:pt>
                <c:pt idx="32">
                  <c:v>2014</c:v>
                </c:pt>
                <c:pt idx="33">
                  <c:v>2014</c:v>
                </c:pt>
                <c:pt idx="34">
                  <c:v>2014</c:v>
                </c:pt>
                <c:pt idx="35">
                  <c:v>2014</c:v>
                </c:pt>
                <c:pt idx="36">
                  <c:v>2014</c:v>
                </c:pt>
                <c:pt idx="37">
                  <c:v>2014</c:v>
                </c:pt>
                <c:pt idx="38">
                  <c:v>2014</c:v>
                </c:pt>
                <c:pt idx="39">
                  <c:v>2014</c:v>
                </c:pt>
                <c:pt idx="40">
                  <c:v>2014</c:v>
                </c:pt>
                <c:pt idx="41">
                  <c:v>2014</c:v>
                </c:pt>
                <c:pt idx="42">
                  <c:v>2014</c:v>
                </c:pt>
                <c:pt idx="43">
                  <c:v>2014</c:v>
                </c:pt>
                <c:pt idx="44">
                  <c:v>2014</c:v>
                </c:pt>
                <c:pt idx="45">
                  <c:v>2014</c:v>
                </c:pt>
                <c:pt idx="46">
                  <c:v>2014</c:v>
                </c:pt>
                <c:pt idx="47">
                  <c:v>2014</c:v>
                </c:pt>
                <c:pt idx="48">
                  <c:v>2014</c:v>
                </c:pt>
                <c:pt idx="49">
                  <c:v>2014</c:v>
                </c:pt>
                <c:pt idx="50">
                  <c:v>2014</c:v>
                </c:pt>
                <c:pt idx="51">
                  <c:v>2014</c:v>
                </c:pt>
                <c:pt idx="52">
                  <c:v>2014</c:v>
                </c:pt>
                <c:pt idx="53">
                  <c:v>2014</c:v>
                </c:pt>
                <c:pt idx="54">
                  <c:v>2014</c:v>
                </c:pt>
                <c:pt idx="55">
                  <c:v>2014</c:v>
                </c:pt>
                <c:pt idx="56">
                  <c:v>2014</c:v>
                </c:pt>
                <c:pt idx="57">
                  <c:v>2014</c:v>
                </c:pt>
                <c:pt idx="58">
                  <c:v>2014</c:v>
                </c:pt>
                <c:pt idx="59">
                  <c:v>2014</c:v>
                </c:pt>
                <c:pt idx="60">
                  <c:v>2014</c:v>
                </c:pt>
                <c:pt idx="61">
                  <c:v>2014</c:v>
                </c:pt>
              </c:numCache>
            </c:numRef>
          </c:val>
        </c:ser>
        <c:ser>
          <c:idx val="7"/>
          <c:order val="8"/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Analysis12!$V$16:$V$77</c:f>
              <c:numCache>
                <c:formatCode>General</c:formatCode>
                <c:ptCount val="62"/>
                <c:pt idx="0">
                  <c:v>2015</c:v>
                </c:pt>
                <c:pt idx="1">
                  <c:v>2015</c:v>
                </c:pt>
                <c:pt idx="2">
                  <c:v>2015</c:v>
                </c:pt>
                <c:pt idx="3">
                  <c:v>2015</c:v>
                </c:pt>
                <c:pt idx="4">
                  <c:v>2015</c:v>
                </c:pt>
                <c:pt idx="5">
                  <c:v>2015</c:v>
                </c:pt>
                <c:pt idx="6">
                  <c:v>2015</c:v>
                </c:pt>
                <c:pt idx="7">
                  <c:v>2015</c:v>
                </c:pt>
                <c:pt idx="8">
                  <c:v>2015</c:v>
                </c:pt>
                <c:pt idx="9">
                  <c:v>2015</c:v>
                </c:pt>
                <c:pt idx="10">
                  <c:v>2015</c:v>
                </c:pt>
                <c:pt idx="11">
                  <c:v>2015</c:v>
                </c:pt>
                <c:pt idx="12">
                  <c:v>2015</c:v>
                </c:pt>
                <c:pt idx="13">
                  <c:v>2015</c:v>
                </c:pt>
                <c:pt idx="14">
                  <c:v>2015</c:v>
                </c:pt>
                <c:pt idx="15">
                  <c:v>2015</c:v>
                </c:pt>
                <c:pt idx="16">
                  <c:v>2015</c:v>
                </c:pt>
                <c:pt idx="17">
                  <c:v>2015</c:v>
                </c:pt>
                <c:pt idx="18">
                  <c:v>2015</c:v>
                </c:pt>
                <c:pt idx="19">
                  <c:v>2015</c:v>
                </c:pt>
                <c:pt idx="20">
                  <c:v>2015</c:v>
                </c:pt>
                <c:pt idx="21">
                  <c:v>2015</c:v>
                </c:pt>
                <c:pt idx="22">
                  <c:v>2015</c:v>
                </c:pt>
                <c:pt idx="23">
                  <c:v>2015</c:v>
                </c:pt>
                <c:pt idx="24">
                  <c:v>2015</c:v>
                </c:pt>
                <c:pt idx="25">
                  <c:v>2015</c:v>
                </c:pt>
                <c:pt idx="26">
                  <c:v>2015</c:v>
                </c:pt>
                <c:pt idx="27">
                  <c:v>2015</c:v>
                </c:pt>
                <c:pt idx="28">
                  <c:v>2015</c:v>
                </c:pt>
                <c:pt idx="29">
                  <c:v>2015</c:v>
                </c:pt>
                <c:pt idx="30">
                  <c:v>2015</c:v>
                </c:pt>
                <c:pt idx="31">
                  <c:v>2015</c:v>
                </c:pt>
                <c:pt idx="32">
                  <c:v>2015</c:v>
                </c:pt>
                <c:pt idx="33">
                  <c:v>2015</c:v>
                </c:pt>
                <c:pt idx="34">
                  <c:v>2015</c:v>
                </c:pt>
                <c:pt idx="35">
                  <c:v>2015</c:v>
                </c:pt>
                <c:pt idx="36">
                  <c:v>2015</c:v>
                </c:pt>
                <c:pt idx="37">
                  <c:v>2015</c:v>
                </c:pt>
                <c:pt idx="38">
                  <c:v>2015</c:v>
                </c:pt>
                <c:pt idx="39">
                  <c:v>2015</c:v>
                </c:pt>
                <c:pt idx="40">
                  <c:v>2015</c:v>
                </c:pt>
                <c:pt idx="41">
                  <c:v>2015</c:v>
                </c:pt>
                <c:pt idx="42">
                  <c:v>2015</c:v>
                </c:pt>
                <c:pt idx="43">
                  <c:v>2015</c:v>
                </c:pt>
                <c:pt idx="44">
                  <c:v>2015</c:v>
                </c:pt>
                <c:pt idx="45">
                  <c:v>2015</c:v>
                </c:pt>
                <c:pt idx="46">
                  <c:v>2015</c:v>
                </c:pt>
                <c:pt idx="47">
                  <c:v>2015</c:v>
                </c:pt>
                <c:pt idx="48">
                  <c:v>2015</c:v>
                </c:pt>
                <c:pt idx="49">
                  <c:v>2015</c:v>
                </c:pt>
                <c:pt idx="50">
                  <c:v>2015</c:v>
                </c:pt>
                <c:pt idx="51">
                  <c:v>2015</c:v>
                </c:pt>
                <c:pt idx="52">
                  <c:v>2015</c:v>
                </c:pt>
                <c:pt idx="53">
                  <c:v>2015</c:v>
                </c:pt>
                <c:pt idx="54">
                  <c:v>2015</c:v>
                </c:pt>
                <c:pt idx="55">
                  <c:v>2015</c:v>
                </c:pt>
                <c:pt idx="56">
                  <c:v>2015</c:v>
                </c:pt>
                <c:pt idx="57">
                  <c:v>2015</c:v>
                </c:pt>
                <c:pt idx="58">
                  <c:v>2015</c:v>
                </c:pt>
                <c:pt idx="59">
                  <c:v>2015</c:v>
                </c:pt>
                <c:pt idx="60">
                  <c:v>2015</c:v>
                </c:pt>
                <c:pt idx="61">
                  <c:v>2015</c:v>
                </c:pt>
              </c:numCache>
            </c:numRef>
          </c:val>
        </c:ser>
        <c:ser>
          <c:idx val="8"/>
          <c:order val="9"/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Analysis12!$W$16:$W$77</c:f>
              <c:numCache>
                <c:formatCode>General</c:formatCode>
                <c:ptCount val="62"/>
                <c:pt idx="0">
                  <c:v>2016</c:v>
                </c:pt>
                <c:pt idx="1">
                  <c:v>2016</c:v>
                </c:pt>
                <c:pt idx="2">
                  <c:v>2016</c:v>
                </c:pt>
                <c:pt idx="3">
                  <c:v>2016</c:v>
                </c:pt>
                <c:pt idx="4">
                  <c:v>2016</c:v>
                </c:pt>
                <c:pt idx="5">
                  <c:v>2016</c:v>
                </c:pt>
                <c:pt idx="6">
                  <c:v>2016</c:v>
                </c:pt>
                <c:pt idx="7">
                  <c:v>2016</c:v>
                </c:pt>
                <c:pt idx="8">
                  <c:v>2016</c:v>
                </c:pt>
                <c:pt idx="9">
                  <c:v>2016</c:v>
                </c:pt>
                <c:pt idx="10">
                  <c:v>2016</c:v>
                </c:pt>
                <c:pt idx="11">
                  <c:v>2016</c:v>
                </c:pt>
                <c:pt idx="12">
                  <c:v>2016</c:v>
                </c:pt>
                <c:pt idx="13">
                  <c:v>2016</c:v>
                </c:pt>
                <c:pt idx="14">
                  <c:v>2016</c:v>
                </c:pt>
                <c:pt idx="15">
                  <c:v>2016</c:v>
                </c:pt>
                <c:pt idx="16">
                  <c:v>2016</c:v>
                </c:pt>
                <c:pt idx="17">
                  <c:v>2016</c:v>
                </c:pt>
                <c:pt idx="18">
                  <c:v>2016</c:v>
                </c:pt>
                <c:pt idx="19">
                  <c:v>2016</c:v>
                </c:pt>
                <c:pt idx="20">
                  <c:v>2016</c:v>
                </c:pt>
                <c:pt idx="21">
                  <c:v>2016</c:v>
                </c:pt>
                <c:pt idx="22">
                  <c:v>2016</c:v>
                </c:pt>
                <c:pt idx="23">
                  <c:v>2016</c:v>
                </c:pt>
                <c:pt idx="24">
                  <c:v>2016</c:v>
                </c:pt>
                <c:pt idx="25">
                  <c:v>2016</c:v>
                </c:pt>
                <c:pt idx="26">
                  <c:v>2016</c:v>
                </c:pt>
                <c:pt idx="27">
                  <c:v>2016</c:v>
                </c:pt>
                <c:pt idx="28">
                  <c:v>2016</c:v>
                </c:pt>
                <c:pt idx="29">
                  <c:v>2016</c:v>
                </c:pt>
                <c:pt idx="30">
                  <c:v>2016</c:v>
                </c:pt>
                <c:pt idx="31">
                  <c:v>2016</c:v>
                </c:pt>
                <c:pt idx="32">
                  <c:v>2016</c:v>
                </c:pt>
                <c:pt idx="33">
                  <c:v>2016</c:v>
                </c:pt>
                <c:pt idx="34">
                  <c:v>2016</c:v>
                </c:pt>
                <c:pt idx="35">
                  <c:v>2016</c:v>
                </c:pt>
                <c:pt idx="36">
                  <c:v>2016</c:v>
                </c:pt>
                <c:pt idx="37">
                  <c:v>2016</c:v>
                </c:pt>
                <c:pt idx="38">
                  <c:v>2016</c:v>
                </c:pt>
                <c:pt idx="39">
                  <c:v>2016</c:v>
                </c:pt>
                <c:pt idx="40">
                  <c:v>2016</c:v>
                </c:pt>
                <c:pt idx="41">
                  <c:v>2016</c:v>
                </c:pt>
                <c:pt idx="42">
                  <c:v>2016</c:v>
                </c:pt>
                <c:pt idx="43">
                  <c:v>2016</c:v>
                </c:pt>
                <c:pt idx="44">
                  <c:v>2016</c:v>
                </c:pt>
                <c:pt idx="45">
                  <c:v>2016</c:v>
                </c:pt>
                <c:pt idx="46">
                  <c:v>2016</c:v>
                </c:pt>
                <c:pt idx="47">
                  <c:v>2016</c:v>
                </c:pt>
                <c:pt idx="48">
                  <c:v>2016</c:v>
                </c:pt>
                <c:pt idx="49">
                  <c:v>2016</c:v>
                </c:pt>
                <c:pt idx="50">
                  <c:v>2016</c:v>
                </c:pt>
                <c:pt idx="51">
                  <c:v>2016</c:v>
                </c:pt>
                <c:pt idx="52">
                  <c:v>2016</c:v>
                </c:pt>
                <c:pt idx="53">
                  <c:v>2016</c:v>
                </c:pt>
                <c:pt idx="54">
                  <c:v>2016</c:v>
                </c:pt>
                <c:pt idx="55">
                  <c:v>2016</c:v>
                </c:pt>
                <c:pt idx="56">
                  <c:v>2016</c:v>
                </c:pt>
                <c:pt idx="57">
                  <c:v>2016</c:v>
                </c:pt>
                <c:pt idx="58">
                  <c:v>2016</c:v>
                </c:pt>
                <c:pt idx="59">
                  <c:v>2016</c:v>
                </c:pt>
                <c:pt idx="60">
                  <c:v>2016</c:v>
                </c:pt>
                <c:pt idx="61">
                  <c:v>2016</c:v>
                </c:pt>
              </c:numCache>
            </c:numRef>
          </c:val>
        </c:ser>
        <c:ser>
          <c:idx val="9"/>
          <c:order val="10"/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Analysis12!$C$16:$C$77</c:f>
              <c:strCache>
                <c:ptCount val="62"/>
                <c:pt idx="0">
                  <c:v>India 2013</c:v>
                </c:pt>
                <c:pt idx="1">
                  <c:v>Somalia 2013</c:v>
                </c:pt>
                <c:pt idx="2">
                  <c:v>Sierra Leone 2013</c:v>
                </c:pt>
                <c:pt idx="3">
                  <c:v>Eritrea 2012</c:v>
                </c:pt>
                <c:pt idx="4">
                  <c:v>Comoros 2012</c:v>
                </c:pt>
                <c:pt idx="5">
                  <c:v>Malawi 2012</c:v>
                </c:pt>
                <c:pt idx="6">
                  <c:v>Tajikistan 2012</c:v>
                </c:pt>
                <c:pt idx="7">
                  <c:v>Burkina Faso 2012</c:v>
                </c:pt>
                <c:pt idx="8">
                  <c:v>Mongolia 2012</c:v>
                </c:pt>
                <c:pt idx="9">
                  <c:v>Solomon Island 2012</c:v>
                </c:pt>
                <c:pt idx="10">
                  <c:v>Zimbabwe 2012</c:v>
                </c:pt>
                <c:pt idx="11">
                  <c:v>Benin 2012</c:v>
                </c:pt>
                <c:pt idx="12">
                  <c:v>Bhutan 2012</c:v>
                </c:pt>
                <c:pt idx="13">
                  <c:v>Côte d'Ivoire 2012</c:v>
                </c:pt>
                <c:pt idx="14">
                  <c:v>Mozambique 2012</c:v>
                </c:pt>
                <c:pt idx="15">
                  <c:v>Senegal 2012</c:v>
                </c:pt>
                <c:pt idx="16">
                  <c:v>Tanzania 2012</c:v>
                </c:pt>
                <c:pt idx="17">
                  <c:v>South Sudan 2012</c:v>
                </c:pt>
                <c:pt idx="18">
                  <c:v>Sri Lanka 2012</c:v>
                </c:pt>
                <c:pt idx="19">
                  <c:v>Uzbekistan 2012</c:v>
                </c:pt>
                <c:pt idx="20">
                  <c:v>Viet Nam 2012</c:v>
                </c:pt>
                <c:pt idx="21">
                  <c:v>Cambodia 2012</c:v>
                </c:pt>
                <c:pt idx="22">
                  <c:v>Nepal 2011</c:v>
                </c:pt>
                <c:pt idx="23">
                  <c:v>Kyrgyzstan 2011</c:v>
                </c:pt>
                <c:pt idx="24">
                  <c:v>Central Africa 2011</c:v>
                </c:pt>
                <c:pt idx="25">
                  <c:v>DR Congo 2011</c:v>
                </c:pt>
                <c:pt idx="26">
                  <c:v>Lesotho 2011</c:v>
                </c:pt>
                <c:pt idx="27">
                  <c:v>Madagascar 2011</c:v>
                </c:pt>
                <c:pt idx="28">
                  <c:v>Afghanistan 2011</c:v>
                </c:pt>
                <c:pt idx="29">
                  <c:v>Georgia 2011</c:v>
                </c:pt>
                <c:pt idx="30">
                  <c:v>Indonesia 2011</c:v>
                </c:pt>
                <c:pt idx="31">
                  <c:v>Korea, DPR 2011</c:v>
                </c:pt>
                <c:pt idx="32">
                  <c:v>Mali 2011</c:v>
                </c:pt>
                <c:pt idx="33">
                  <c:v>Myanmar 2011</c:v>
                </c:pt>
                <c:pt idx="34">
                  <c:v>Rwanda 2011</c:v>
                </c:pt>
                <c:pt idx="35">
                  <c:v>São Tomé and P 2011</c:v>
                </c:pt>
                <c:pt idx="36">
                  <c:v>Timor-Leste 2011</c:v>
                </c:pt>
                <c:pt idx="37">
                  <c:v>Uganda 2011</c:v>
                </c:pt>
                <c:pt idx="38">
                  <c:v>Zambia 2011</c:v>
                </c:pt>
                <c:pt idx="39">
                  <c:v>Sudan 2011</c:v>
                </c:pt>
                <c:pt idx="40">
                  <c:v>Azerbaijan 2011</c:v>
                </c:pt>
                <c:pt idx="41">
                  <c:v>Gambia 2011</c:v>
                </c:pt>
                <c:pt idx="42">
                  <c:v>Niger 2011</c:v>
                </c:pt>
                <c:pt idx="43">
                  <c:v>Papua New Guin 2011</c:v>
                </c:pt>
                <c:pt idx="44">
                  <c:v>Angola 2011</c:v>
                </c:pt>
                <c:pt idx="45">
                  <c:v>Bangladesh 2011</c:v>
                </c:pt>
                <c:pt idx="46">
                  <c:v>Burundi 2011</c:v>
                </c:pt>
                <c:pt idx="47">
                  <c:v>Djibouti 2011</c:v>
                </c:pt>
                <c:pt idx="48">
                  <c:v>Guinea-Bissau 2011</c:v>
                </c:pt>
                <c:pt idx="49">
                  <c:v>Guinea 2011</c:v>
                </c:pt>
                <c:pt idx="50">
                  <c:v>Liberia 2011</c:v>
                </c:pt>
                <c:pt idx="51">
                  <c:v>Togo 2011</c:v>
                </c:pt>
                <c:pt idx="52">
                  <c:v>Armenia 2011</c:v>
                </c:pt>
                <c:pt idx="53">
                  <c:v>Haiti 2011</c:v>
                </c:pt>
                <c:pt idx="54">
                  <c:v>Moldova 2011</c:v>
                </c:pt>
                <c:pt idx="55">
                  <c:v>Nigeria 2010</c:v>
                </c:pt>
                <c:pt idx="56">
                  <c:v>Chad 2010</c:v>
                </c:pt>
                <c:pt idx="57">
                  <c:v>Cameroon 2010</c:v>
                </c:pt>
                <c:pt idx="58">
                  <c:v>Lao PDR 2010</c:v>
                </c:pt>
                <c:pt idx="59">
                  <c:v>Ghana 2010</c:v>
                </c:pt>
                <c:pt idx="60">
                  <c:v>Congo 2010</c:v>
                </c:pt>
                <c:pt idx="61">
                  <c:v>Mauritania 2010</c:v>
                </c:pt>
              </c:strCache>
            </c:strRef>
          </c:cat>
          <c:val>
            <c:numRef>
              <c:f>Analysis12!$Q$16:$Q$77</c:f>
              <c:numCache>
                <c:formatCode>General</c:formatCode>
                <c:ptCount val="62"/>
                <c:pt idx="0">
                  <c:v>2010</c:v>
                </c:pt>
                <c:pt idx="1">
                  <c:v>2010</c:v>
                </c:pt>
                <c:pt idx="2">
                  <c:v>2010</c:v>
                </c:pt>
                <c:pt idx="3">
                  <c:v>2010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  <c:pt idx="7">
                  <c:v>2010</c:v>
                </c:pt>
                <c:pt idx="8">
                  <c:v>2010</c:v>
                </c:pt>
                <c:pt idx="9">
                  <c:v>2010</c:v>
                </c:pt>
                <c:pt idx="10">
                  <c:v>2010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2010</c:v>
                </c:pt>
                <c:pt idx="15">
                  <c:v>2010</c:v>
                </c:pt>
                <c:pt idx="16">
                  <c:v>2010</c:v>
                </c:pt>
                <c:pt idx="17">
                  <c:v>2010</c:v>
                </c:pt>
                <c:pt idx="18">
                  <c:v>2010</c:v>
                </c:pt>
                <c:pt idx="19">
                  <c:v>2010</c:v>
                </c:pt>
                <c:pt idx="20">
                  <c:v>2010</c:v>
                </c:pt>
                <c:pt idx="21">
                  <c:v>2010</c:v>
                </c:pt>
                <c:pt idx="22">
                  <c:v>2010</c:v>
                </c:pt>
                <c:pt idx="23">
                  <c:v>2010</c:v>
                </c:pt>
                <c:pt idx="24">
                  <c:v>2010</c:v>
                </c:pt>
                <c:pt idx="25">
                  <c:v>2010</c:v>
                </c:pt>
                <c:pt idx="26">
                  <c:v>2010</c:v>
                </c:pt>
                <c:pt idx="27">
                  <c:v>2010</c:v>
                </c:pt>
                <c:pt idx="28">
                  <c:v>2010</c:v>
                </c:pt>
                <c:pt idx="29">
                  <c:v>2010</c:v>
                </c:pt>
                <c:pt idx="30">
                  <c:v>2010</c:v>
                </c:pt>
                <c:pt idx="31">
                  <c:v>2010</c:v>
                </c:pt>
                <c:pt idx="32">
                  <c:v>2010</c:v>
                </c:pt>
                <c:pt idx="33">
                  <c:v>2010</c:v>
                </c:pt>
                <c:pt idx="34">
                  <c:v>2010</c:v>
                </c:pt>
                <c:pt idx="35">
                  <c:v>2010</c:v>
                </c:pt>
                <c:pt idx="36">
                  <c:v>2010</c:v>
                </c:pt>
                <c:pt idx="37">
                  <c:v>2010</c:v>
                </c:pt>
                <c:pt idx="38">
                  <c:v>2010</c:v>
                </c:pt>
                <c:pt idx="39">
                  <c:v>2010</c:v>
                </c:pt>
                <c:pt idx="40">
                  <c:v>2010</c:v>
                </c:pt>
                <c:pt idx="41">
                  <c:v>2010</c:v>
                </c:pt>
                <c:pt idx="42">
                  <c:v>2010</c:v>
                </c:pt>
                <c:pt idx="43">
                  <c:v>2010</c:v>
                </c:pt>
                <c:pt idx="44">
                  <c:v>2010</c:v>
                </c:pt>
                <c:pt idx="45">
                  <c:v>2010</c:v>
                </c:pt>
                <c:pt idx="46">
                  <c:v>2010</c:v>
                </c:pt>
                <c:pt idx="47">
                  <c:v>2010</c:v>
                </c:pt>
                <c:pt idx="48">
                  <c:v>2010</c:v>
                </c:pt>
                <c:pt idx="49">
                  <c:v>2010</c:v>
                </c:pt>
                <c:pt idx="50">
                  <c:v>2010</c:v>
                </c:pt>
                <c:pt idx="51">
                  <c:v>2010</c:v>
                </c:pt>
                <c:pt idx="52">
                  <c:v>2010</c:v>
                </c:pt>
                <c:pt idx="53">
                  <c:v>2010</c:v>
                </c:pt>
                <c:pt idx="54">
                  <c:v>2010</c:v>
                </c:pt>
                <c:pt idx="55">
                  <c:v>2010</c:v>
                </c:pt>
                <c:pt idx="56">
                  <c:v>2010</c:v>
                </c:pt>
                <c:pt idx="57">
                  <c:v>2010</c:v>
                </c:pt>
                <c:pt idx="58">
                  <c:v>2010</c:v>
                </c:pt>
                <c:pt idx="59">
                  <c:v>2010</c:v>
                </c:pt>
                <c:pt idx="60">
                  <c:v>2010</c:v>
                </c:pt>
                <c:pt idx="61">
                  <c:v>2010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5867312"/>
        <c:axId val="105296424"/>
      </c:barChart>
      <c:catAx>
        <c:axId val="105867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5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05296424"/>
        <c:crosses val="autoZero"/>
        <c:auto val="1"/>
        <c:lblAlgn val="ctr"/>
        <c:lblOffset val="100"/>
        <c:noMultiLvlLbl val="0"/>
      </c:catAx>
      <c:valAx>
        <c:axId val="105296424"/>
        <c:scaling>
          <c:orientation val="minMax"/>
          <c:max val="2016"/>
          <c:min val="2009"/>
        </c:scaling>
        <c:delete val="0"/>
        <c:axPos val="b"/>
        <c:numFmt formatCode="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05867312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171A4-0062-46E5-94BE-0488548F6CC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A3A13-417C-4837-ABAD-65506B436150}">
      <dgm:prSet phldrT="[Text]"/>
      <dgm:spPr>
        <a:solidFill>
          <a:srgbClr val="008080"/>
        </a:solidFill>
      </dgm:spPr>
      <dgm:t>
        <a:bodyPr/>
        <a:lstStyle/>
        <a:p>
          <a:r>
            <a:rPr lang="en-US" b="1" noProof="0" smtClean="0"/>
            <a:t>Assessment</a:t>
          </a:r>
          <a:endParaRPr lang="en-US" b="1" noProof="0"/>
        </a:p>
      </dgm:t>
    </dgm:pt>
    <dgm:pt modelId="{75374006-0271-4709-A953-42BC579A4E9F}" type="parTrans" cxnId="{8A64C41B-B3E2-48B5-AFD8-3DA8B95AD5C0}">
      <dgm:prSet/>
      <dgm:spPr/>
      <dgm:t>
        <a:bodyPr/>
        <a:lstStyle/>
        <a:p>
          <a:endParaRPr lang="en-US"/>
        </a:p>
      </dgm:t>
    </dgm:pt>
    <dgm:pt modelId="{7A0C3567-B16A-4277-8456-6736D272EA80}" type="sibTrans" cxnId="{8A64C41B-B3E2-48B5-AFD8-3DA8B95AD5C0}">
      <dgm:prSet/>
      <dgm:spPr>
        <a:ln w="38100"/>
      </dgm:spPr>
      <dgm:t>
        <a:bodyPr/>
        <a:lstStyle/>
        <a:p>
          <a:endParaRPr lang="en-US"/>
        </a:p>
      </dgm:t>
    </dgm:pt>
    <dgm:pt modelId="{EF36E178-8DEE-4F3C-970C-03E65F2683BB}">
      <dgm:prSet phldrT="[Text]"/>
      <dgm:spPr>
        <a:solidFill>
          <a:srgbClr val="990099"/>
        </a:solidFill>
      </dgm:spPr>
      <dgm:t>
        <a:bodyPr/>
        <a:lstStyle/>
        <a:p>
          <a:r>
            <a:rPr lang="en-US" b="1" noProof="0" dirty="0" smtClean="0"/>
            <a:t>Plan for Improvement</a:t>
          </a:r>
          <a:endParaRPr lang="en-US" b="1" noProof="0" dirty="0"/>
        </a:p>
      </dgm:t>
    </dgm:pt>
    <dgm:pt modelId="{EB6D4A32-C971-48EF-A57B-7F0BBB086195}" type="parTrans" cxnId="{4809B3BF-D0E3-4271-B1F0-0420E23AA889}">
      <dgm:prSet/>
      <dgm:spPr/>
      <dgm:t>
        <a:bodyPr/>
        <a:lstStyle/>
        <a:p>
          <a:endParaRPr lang="en-US"/>
        </a:p>
      </dgm:t>
    </dgm:pt>
    <dgm:pt modelId="{12580560-C102-456C-8E78-B41CEEEE9B79}" type="sibTrans" cxnId="{4809B3BF-D0E3-4271-B1F0-0420E23AA889}">
      <dgm:prSet/>
      <dgm:spPr>
        <a:ln w="38100"/>
      </dgm:spPr>
      <dgm:t>
        <a:bodyPr/>
        <a:lstStyle/>
        <a:p>
          <a:endParaRPr lang="en-US"/>
        </a:p>
      </dgm:t>
    </dgm:pt>
    <dgm:pt modelId="{04B0F76C-278F-42E5-B4BC-BB0D90ABDEB2}">
      <dgm:prSet phldrT="[Text]"/>
      <dgm:spPr>
        <a:solidFill>
          <a:srgbClr val="003399"/>
        </a:solidFill>
      </dgm:spPr>
      <dgm:t>
        <a:bodyPr/>
        <a:lstStyle/>
        <a:p>
          <a:r>
            <a:rPr lang="en-US" b="1" noProof="0" smtClean="0"/>
            <a:t>Implement Improvement Plan</a:t>
          </a:r>
          <a:endParaRPr lang="en-US" b="1" noProof="0"/>
        </a:p>
      </dgm:t>
    </dgm:pt>
    <dgm:pt modelId="{19F9AF8E-0FDD-42FA-BA7E-C48E355C6831}" type="parTrans" cxnId="{5483CEC1-2B67-482A-B196-20714D15E4B0}">
      <dgm:prSet/>
      <dgm:spPr/>
      <dgm:t>
        <a:bodyPr/>
        <a:lstStyle/>
        <a:p>
          <a:endParaRPr lang="en-US"/>
        </a:p>
      </dgm:t>
    </dgm:pt>
    <dgm:pt modelId="{9414EEC4-74CC-40BB-AB7B-D84EC2D18D0F}" type="sibTrans" cxnId="{5483CEC1-2B67-482A-B196-20714D15E4B0}">
      <dgm:prSet/>
      <dgm:spPr>
        <a:ln w="38100"/>
      </dgm:spPr>
      <dgm:t>
        <a:bodyPr/>
        <a:lstStyle/>
        <a:p>
          <a:endParaRPr lang="en-US"/>
        </a:p>
      </dgm:t>
    </dgm:pt>
    <dgm:pt modelId="{24C0A7BA-6B3F-4D39-BC96-923D5A6188B7}" type="pres">
      <dgm:prSet presAssocID="{A8B171A4-0062-46E5-94BE-0488548F6CC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A64690-6A0C-4071-B8A7-A9382F129041}" type="pres">
      <dgm:prSet presAssocID="{824A3A13-417C-4837-ABAD-65506B4361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23D26-9E40-428A-B73E-D3C191672DF7}" type="pres">
      <dgm:prSet presAssocID="{824A3A13-417C-4837-ABAD-65506B436150}" presName="spNode" presStyleCnt="0"/>
      <dgm:spPr/>
    </dgm:pt>
    <dgm:pt modelId="{5A7D7A17-330E-48DB-A020-AF0DD2440932}" type="pres">
      <dgm:prSet presAssocID="{7A0C3567-B16A-4277-8456-6736D272EA80}" presName="sibTrans" presStyleLbl="sibTrans1D1" presStyleIdx="0" presStyleCnt="3"/>
      <dgm:spPr/>
      <dgm:t>
        <a:bodyPr/>
        <a:lstStyle/>
        <a:p>
          <a:endParaRPr lang="en-US"/>
        </a:p>
      </dgm:t>
    </dgm:pt>
    <dgm:pt modelId="{8B122787-1425-47B5-8995-243DD46204A2}" type="pres">
      <dgm:prSet presAssocID="{EF36E178-8DEE-4F3C-970C-03E65F2683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7BA44-D2BD-412C-A9B2-6AD6A4CD1FE4}" type="pres">
      <dgm:prSet presAssocID="{EF36E178-8DEE-4F3C-970C-03E65F2683BB}" presName="spNode" presStyleCnt="0"/>
      <dgm:spPr/>
    </dgm:pt>
    <dgm:pt modelId="{9C8E2862-2A94-4E46-A12C-D92BD567D2E2}" type="pres">
      <dgm:prSet presAssocID="{12580560-C102-456C-8E78-B41CEEEE9B79}" presName="sibTrans" presStyleLbl="sibTrans1D1" presStyleIdx="1" presStyleCnt="3"/>
      <dgm:spPr/>
      <dgm:t>
        <a:bodyPr/>
        <a:lstStyle/>
        <a:p>
          <a:endParaRPr lang="en-US"/>
        </a:p>
      </dgm:t>
    </dgm:pt>
    <dgm:pt modelId="{065AD666-EFF4-4C82-B63B-17B2E873ECD7}" type="pres">
      <dgm:prSet presAssocID="{04B0F76C-278F-42E5-B4BC-BB0D90ABDE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FDB32-F5C7-4B3A-986E-7E436A2BB1B5}" type="pres">
      <dgm:prSet presAssocID="{04B0F76C-278F-42E5-B4BC-BB0D90ABDEB2}" presName="spNode" presStyleCnt="0"/>
      <dgm:spPr/>
    </dgm:pt>
    <dgm:pt modelId="{3A5637BE-605C-4037-956F-FD9C50798652}" type="pres">
      <dgm:prSet presAssocID="{9414EEC4-74CC-40BB-AB7B-D84EC2D18D0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0ABBE32C-2701-43E2-8DCA-34273BD4BF64}" type="presOf" srcId="{9414EEC4-74CC-40BB-AB7B-D84EC2D18D0F}" destId="{3A5637BE-605C-4037-956F-FD9C50798652}" srcOrd="0" destOrd="0" presId="urn:microsoft.com/office/officeart/2005/8/layout/cycle5"/>
    <dgm:cxn modelId="{8A64C41B-B3E2-48B5-AFD8-3DA8B95AD5C0}" srcId="{A8B171A4-0062-46E5-94BE-0488548F6CCC}" destId="{824A3A13-417C-4837-ABAD-65506B436150}" srcOrd="0" destOrd="0" parTransId="{75374006-0271-4709-A953-42BC579A4E9F}" sibTransId="{7A0C3567-B16A-4277-8456-6736D272EA80}"/>
    <dgm:cxn modelId="{7598842E-E975-44EB-926A-2AD3B0C8350D}" type="presOf" srcId="{A8B171A4-0062-46E5-94BE-0488548F6CCC}" destId="{24C0A7BA-6B3F-4D39-BC96-923D5A6188B7}" srcOrd="0" destOrd="0" presId="urn:microsoft.com/office/officeart/2005/8/layout/cycle5"/>
    <dgm:cxn modelId="{1576AE67-DA28-4671-92B7-39A89494A530}" type="presOf" srcId="{EF36E178-8DEE-4F3C-970C-03E65F2683BB}" destId="{8B122787-1425-47B5-8995-243DD46204A2}" srcOrd="0" destOrd="0" presId="urn:microsoft.com/office/officeart/2005/8/layout/cycle5"/>
    <dgm:cxn modelId="{5483CEC1-2B67-482A-B196-20714D15E4B0}" srcId="{A8B171A4-0062-46E5-94BE-0488548F6CCC}" destId="{04B0F76C-278F-42E5-B4BC-BB0D90ABDEB2}" srcOrd="2" destOrd="0" parTransId="{19F9AF8E-0FDD-42FA-BA7E-C48E355C6831}" sibTransId="{9414EEC4-74CC-40BB-AB7B-D84EC2D18D0F}"/>
    <dgm:cxn modelId="{4809B3BF-D0E3-4271-B1F0-0420E23AA889}" srcId="{A8B171A4-0062-46E5-94BE-0488548F6CCC}" destId="{EF36E178-8DEE-4F3C-970C-03E65F2683BB}" srcOrd="1" destOrd="0" parTransId="{EB6D4A32-C971-48EF-A57B-7F0BBB086195}" sibTransId="{12580560-C102-456C-8E78-B41CEEEE9B79}"/>
    <dgm:cxn modelId="{83962620-7D4D-4F70-B9EA-BF6362F289E5}" type="presOf" srcId="{824A3A13-417C-4837-ABAD-65506B436150}" destId="{9DA64690-6A0C-4071-B8A7-A9382F129041}" srcOrd="0" destOrd="0" presId="urn:microsoft.com/office/officeart/2005/8/layout/cycle5"/>
    <dgm:cxn modelId="{D83ACA78-18A0-41A8-9BC8-81EBE8FF3A57}" type="presOf" srcId="{12580560-C102-456C-8E78-B41CEEEE9B79}" destId="{9C8E2862-2A94-4E46-A12C-D92BD567D2E2}" srcOrd="0" destOrd="0" presId="urn:microsoft.com/office/officeart/2005/8/layout/cycle5"/>
    <dgm:cxn modelId="{0E341D4C-4B18-4CEC-86B6-4E9DC1BD8389}" type="presOf" srcId="{7A0C3567-B16A-4277-8456-6736D272EA80}" destId="{5A7D7A17-330E-48DB-A020-AF0DD2440932}" srcOrd="0" destOrd="0" presId="urn:microsoft.com/office/officeart/2005/8/layout/cycle5"/>
    <dgm:cxn modelId="{EBD6B8E0-2DCE-4B56-B8C6-20AA91676C85}" type="presOf" srcId="{04B0F76C-278F-42E5-B4BC-BB0D90ABDEB2}" destId="{065AD666-EFF4-4C82-B63B-17B2E873ECD7}" srcOrd="0" destOrd="0" presId="urn:microsoft.com/office/officeart/2005/8/layout/cycle5"/>
    <dgm:cxn modelId="{DA9A8DB1-C1AB-46E3-90BD-517DCC0C03BF}" type="presParOf" srcId="{24C0A7BA-6B3F-4D39-BC96-923D5A6188B7}" destId="{9DA64690-6A0C-4071-B8A7-A9382F129041}" srcOrd="0" destOrd="0" presId="urn:microsoft.com/office/officeart/2005/8/layout/cycle5"/>
    <dgm:cxn modelId="{A3164566-D0B7-4F86-9977-D0163B8A6B5F}" type="presParOf" srcId="{24C0A7BA-6B3F-4D39-BC96-923D5A6188B7}" destId="{69523D26-9E40-428A-B73E-D3C191672DF7}" srcOrd="1" destOrd="0" presId="urn:microsoft.com/office/officeart/2005/8/layout/cycle5"/>
    <dgm:cxn modelId="{F60E68DA-6C42-4B01-8064-5707CF6BBFF7}" type="presParOf" srcId="{24C0A7BA-6B3F-4D39-BC96-923D5A6188B7}" destId="{5A7D7A17-330E-48DB-A020-AF0DD2440932}" srcOrd="2" destOrd="0" presId="urn:microsoft.com/office/officeart/2005/8/layout/cycle5"/>
    <dgm:cxn modelId="{F8DBA151-D5B9-4152-AD7E-4AC7756F9DB8}" type="presParOf" srcId="{24C0A7BA-6B3F-4D39-BC96-923D5A6188B7}" destId="{8B122787-1425-47B5-8995-243DD46204A2}" srcOrd="3" destOrd="0" presId="urn:microsoft.com/office/officeart/2005/8/layout/cycle5"/>
    <dgm:cxn modelId="{1D9B93A5-6820-4043-BD6C-4D3E8203463E}" type="presParOf" srcId="{24C0A7BA-6B3F-4D39-BC96-923D5A6188B7}" destId="{A187BA44-D2BD-412C-A9B2-6AD6A4CD1FE4}" srcOrd="4" destOrd="0" presId="urn:microsoft.com/office/officeart/2005/8/layout/cycle5"/>
    <dgm:cxn modelId="{C0E45A8F-D060-4D17-98E8-E861E1E43B3F}" type="presParOf" srcId="{24C0A7BA-6B3F-4D39-BC96-923D5A6188B7}" destId="{9C8E2862-2A94-4E46-A12C-D92BD567D2E2}" srcOrd="5" destOrd="0" presId="urn:microsoft.com/office/officeart/2005/8/layout/cycle5"/>
    <dgm:cxn modelId="{E0A38F78-DE2D-481C-A0FD-845D67D98FD3}" type="presParOf" srcId="{24C0A7BA-6B3F-4D39-BC96-923D5A6188B7}" destId="{065AD666-EFF4-4C82-B63B-17B2E873ECD7}" srcOrd="6" destOrd="0" presId="urn:microsoft.com/office/officeart/2005/8/layout/cycle5"/>
    <dgm:cxn modelId="{E51E78F4-9A83-4C0C-B546-CE62D093E7DC}" type="presParOf" srcId="{24C0A7BA-6B3F-4D39-BC96-923D5A6188B7}" destId="{215FDB32-F5C7-4B3A-986E-7E436A2BB1B5}" srcOrd="7" destOrd="0" presId="urn:microsoft.com/office/officeart/2005/8/layout/cycle5"/>
    <dgm:cxn modelId="{9BF0AF46-9485-4B72-B413-B3AA986025C4}" type="presParOf" srcId="{24C0A7BA-6B3F-4D39-BC96-923D5A6188B7}" destId="{3A5637BE-605C-4037-956F-FD9C507986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64690-6A0C-4071-B8A7-A9382F129041}">
      <dsp:nvSpPr>
        <dsp:cNvPr id="0" name=""/>
        <dsp:cNvSpPr/>
      </dsp:nvSpPr>
      <dsp:spPr>
        <a:xfrm>
          <a:off x="2296273" y="1933"/>
          <a:ext cx="2021753" cy="1314139"/>
        </a:xfrm>
        <a:prstGeom prst="roundRect">
          <a:avLst/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noProof="0" smtClean="0"/>
            <a:t>Assessment</a:t>
          </a:r>
          <a:endParaRPr lang="en-US" sz="2100" b="1" kern="1200" noProof="0"/>
        </a:p>
      </dsp:txBody>
      <dsp:txXfrm>
        <a:off x="2360424" y="66084"/>
        <a:ext cx="1893451" cy="1185837"/>
      </dsp:txXfrm>
    </dsp:sp>
    <dsp:sp modelId="{5A7D7A17-330E-48DB-A020-AF0DD2440932}">
      <dsp:nvSpPr>
        <dsp:cNvPr id="0" name=""/>
        <dsp:cNvSpPr/>
      </dsp:nvSpPr>
      <dsp:spPr>
        <a:xfrm>
          <a:off x="1551987" y="659003"/>
          <a:ext cx="3510324" cy="3510324"/>
        </a:xfrm>
        <a:custGeom>
          <a:avLst/>
          <a:gdLst/>
          <a:ahLst/>
          <a:cxnLst/>
          <a:rect l="0" t="0" r="0" b="0"/>
          <a:pathLst>
            <a:path>
              <a:moveTo>
                <a:pt x="3038357" y="557662"/>
              </a:moveTo>
              <a:arcTo wR="1755162" hR="1755162" stAng="19018709" swAng="2305580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22787-1425-47B5-8995-243DD46204A2}">
      <dsp:nvSpPr>
        <dsp:cNvPr id="0" name=""/>
        <dsp:cNvSpPr/>
      </dsp:nvSpPr>
      <dsp:spPr>
        <a:xfrm>
          <a:off x="3816288" y="2634676"/>
          <a:ext cx="2021753" cy="1314139"/>
        </a:xfrm>
        <a:prstGeom prst="roundRect">
          <a:avLst/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noProof="0" dirty="0" smtClean="0"/>
            <a:t>Plan for Improvement</a:t>
          </a:r>
          <a:endParaRPr lang="en-US" sz="2100" b="1" kern="1200" noProof="0" dirty="0"/>
        </a:p>
      </dsp:txBody>
      <dsp:txXfrm>
        <a:off x="3880439" y="2698827"/>
        <a:ext cx="1893451" cy="1185837"/>
      </dsp:txXfrm>
    </dsp:sp>
    <dsp:sp modelId="{9C8E2862-2A94-4E46-A12C-D92BD567D2E2}">
      <dsp:nvSpPr>
        <dsp:cNvPr id="0" name=""/>
        <dsp:cNvSpPr/>
      </dsp:nvSpPr>
      <dsp:spPr>
        <a:xfrm>
          <a:off x="1551987" y="659003"/>
          <a:ext cx="3510324" cy="3510324"/>
        </a:xfrm>
        <a:custGeom>
          <a:avLst/>
          <a:gdLst/>
          <a:ahLst/>
          <a:cxnLst/>
          <a:rect l="0" t="0" r="0" b="0"/>
          <a:pathLst>
            <a:path>
              <a:moveTo>
                <a:pt x="2294873" y="3425283"/>
              </a:moveTo>
              <a:arcTo wR="1755162" hR="1755162" stAng="4325484" swAng="2149032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AD666-EFF4-4C82-B63B-17B2E873ECD7}">
      <dsp:nvSpPr>
        <dsp:cNvPr id="0" name=""/>
        <dsp:cNvSpPr/>
      </dsp:nvSpPr>
      <dsp:spPr>
        <a:xfrm>
          <a:off x="776257" y="2634676"/>
          <a:ext cx="2021753" cy="1314139"/>
        </a:xfrm>
        <a:prstGeom prst="roundRect">
          <a:avLst/>
        </a:prstGeom>
        <a:solidFill>
          <a:srgbClr val="0033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noProof="0" smtClean="0"/>
            <a:t>Implement Improvement Plan</a:t>
          </a:r>
          <a:endParaRPr lang="en-US" sz="2100" b="1" kern="1200" noProof="0"/>
        </a:p>
      </dsp:txBody>
      <dsp:txXfrm>
        <a:off x="840408" y="2698827"/>
        <a:ext cx="1893451" cy="1185837"/>
      </dsp:txXfrm>
    </dsp:sp>
    <dsp:sp modelId="{3A5637BE-605C-4037-956F-FD9C50798652}">
      <dsp:nvSpPr>
        <dsp:cNvPr id="0" name=""/>
        <dsp:cNvSpPr/>
      </dsp:nvSpPr>
      <dsp:spPr>
        <a:xfrm>
          <a:off x="1551987" y="659003"/>
          <a:ext cx="3510324" cy="3510324"/>
        </a:xfrm>
        <a:custGeom>
          <a:avLst/>
          <a:gdLst/>
          <a:ahLst/>
          <a:cxnLst/>
          <a:rect l="0" t="0" r="0" b="0"/>
          <a:pathLst>
            <a:path>
              <a:moveTo>
                <a:pt x="5641" y="1614547"/>
              </a:moveTo>
              <a:arcTo wR="1755162" hR="1755162" stAng="11075711" swAng="2305580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6E3898-C80C-43C1-BDE0-E8DEDF9C8E7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83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39775"/>
            <a:ext cx="4941887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7187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025EF2-92E2-4658-BDBF-17881E0904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19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F36D3D6F-E754-49BC-9F73-38F5EF7B7018}" type="slidenum">
              <a:rPr lang="en-GB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GB" sz="120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CH" smtClean="0"/>
              <a:t>Yes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306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89BD6937-7F60-4BA8-8E22-158287011679}" type="slidenum">
              <a:rPr lang="en-GB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GB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1369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9134FF47-918E-4821-8FEB-524A428D97F2}" type="slidenum">
              <a:rPr lang="en-GB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GB" sz="120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CH" smtClean="0"/>
              <a:t>Yes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4009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CA38C3A6-87D6-40AB-81F3-376A89D0939F}" type="slidenum">
              <a:rPr lang="en-GB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GB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49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3AF1A5-9F52-4C6F-9BCA-DB33EF7D360E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646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B736BF-05D4-4FD0-B6E9-53DA3434001A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34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1F216C18-9A1B-42AD-98F1-BC0DDF03E645}" type="slidenum">
              <a:rPr lang="en-GB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GB" sz="120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CH" smtClean="0"/>
              <a:t>Yes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327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CH" smtClean="0"/>
              <a:t>and user-guides.</a:t>
            </a:r>
          </a:p>
          <a:p>
            <a:r>
              <a:rPr lang="fr-CH" smtClean="0"/>
              <a:t>Public website gives access to all SOPs, tools, user-guides, assessment website, and online EVM training course</a:t>
            </a: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5E00CC9C-3727-4578-A98D-511D0E115127}" type="slidenum">
              <a:rPr lang="en-GB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GB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CF48E399-DEC3-4592-88A3-4C044398DB6D}" type="slidenum">
              <a:rPr lang="en-GB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GB" sz="120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CH" smtClean="0"/>
              <a:t>Yes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963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C3ACCC67-3598-425D-97B4-0ADB1D2730D3}" type="slidenum">
              <a:rPr lang="en-GB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GB" sz="120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327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1497084C-C21A-417D-9135-BF7399AC9C70}" type="slidenum">
              <a:rPr lang="en-GB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GB" sz="120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621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A01CCA77-7733-472E-9761-44D25D8849E6}" type="slidenum">
              <a:rPr lang="en-GB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GB" sz="12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CH" smtClean="0"/>
              <a:t>Yes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277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3332BA59-B7E7-4443-AAA5-B63F8EC1EFBB}" type="slidenum">
              <a:rPr lang="en-GB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GB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2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8BC8BD1D-E443-4874-85CB-6AA7AA82AC93}" type="slidenum">
              <a:rPr lang="en-GB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GB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5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0288DEA7-227C-4339-8FDC-1BE899303E16}" type="slidenum">
              <a:rPr lang="en-GB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GB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49688" y="9382125"/>
            <a:ext cx="29479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297" tIns="46648" rIns="93297" bIns="46648" anchor="b"/>
          <a:lstStyle>
            <a:lvl1pPr defTabSz="93345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34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345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345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345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fld id="{119DC9AE-B72C-4DE5-8FD7-A8CC77C535C0}" type="slidenum">
              <a:rPr lang="en-GB" sz="1100">
                <a:solidFill>
                  <a:schemeClr val="tx1"/>
                </a:solidFill>
              </a:rPr>
              <a:pPr algn="r" eaLnBrk="1" hangingPunct="1"/>
              <a:t>15</a:t>
            </a:fld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41363"/>
            <a:ext cx="4941887" cy="3705225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40363" cy="4443412"/>
          </a:xfrm>
          <a:noFill/>
        </p:spPr>
        <p:txBody>
          <a:bodyPr lIns="93297" tIns="46648" rIns="93297" bIns="46648"/>
          <a:lstStyle/>
          <a:p>
            <a:pPr eaLnBrk="1" hangingPunct="1"/>
            <a:r>
              <a:rPr lang="fr-CH" smtClean="0"/>
              <a:t>example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302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345E2-6D87-4A44-9315-E17FE81B39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9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0180A-C456-4F4B-95AE-62C2558ABB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91395-2AA5-41D9-A5BE-23C13BB5E4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845B7-F119-4E62-971B-D88E3641FD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548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9A5BD-FDFB-4381-9E46-57E1869890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4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477E-5CC9-43FC-AF06-FEC017473F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19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3F7B4-0CCE-4AA5-A848-00E5BAA34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5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684D-ECC6-4AEA-9A54-67D8A71EF2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8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F14F4-5C83-44CC-8A79-8CDCD8C0A6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5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ABCCC-70D2-40CE-A0B3-4D3C0BE3F2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32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6912-9BA7-4EB3-A28B-56ABF61BB7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1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53188"/>
            <a:ext cx="23510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17-22 June 2013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GB"/>
              <a:t>EVM Training Course Istanbul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3399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fld id="{8B032D16-D2F8-4F0E-859B-6466797B61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 i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http://www.google.com/imgres?imgurl=http://www.medicare-hosquip.co.za/wp-content/uploads/wpsc/product_images/Sibir-vaccine-storage-refrigerators.jpg&amp;imgrefurl=http://www.medicare-hosquip.co.za/products-page/product-range/fluid-warmers-vaccine-fridges/sibir-vaccine-storage-refrigerators/&amp;h=391&amp;w=500&amp;sz=26&amp;tbnid=MBK6zJvzZj92EM:&amp;tbnh=88&amp;tbnw=113&amp;prev=/search?q=picture+of+sibir+refrigerator&amp;tbm=isch&amp;tbo=u&amp;zoom=1&amp;q=picture+of+sibir+refrigerator&amp;docid=NubfyoRPfcARoM&amp;hl=en&amp;sa=X&amp;ei=CSOeTrSCPMSt8QPo9MWKCQ&amp;ved=0CCYQ9QEwAw&amp;dur=2343" TargetMode="External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m/imgres?imgurl=http://3.bp.blogspot.com/-YS_x-2zhwII/Ti4TJWp5l_I/AAAAAAAADYI/QA4HnROgiYo/s1600/Cooler_bags_Freezer_Chiller_Ice_Packs.jpg&amp;imgrefurl=http://6keysoptimalhealth.blogspot.com/2011/07/ice-ice-baby.html&amp;usg=__hBGLv6b3zSJBqoKIaYSqhYOwf1Y=&amp;h=300&amp;w=400&amp;sz=19&amp;hl=en&amp;start=8&amp;zoom=1&amp;tbnid=DzDae--6qemSGM:&amp;tbnh=93&amp;tbnw=124&amp;ei=PyqeTsrpGqeH4gSatfi9CQ&amp;prev=/search?q=icepack+freezer&amp;hl=en&amp;sa=X&amp;biw=1280&amp;bih=843&amp;tbm=isch&amp;prmd=imvns&amp;itbs=1" TargetMode="External"/><Relationship Id="rId11" Type="http://schemas.openxmlformats.org/officeDocument/2006/relationships/image" Target="../media/image20.jpeg"/><Relationship Id="rId5" Type="http://schemas.openxmlformats.org/officeDocument/2006/relationships/image" Target="../media/image16.jpeg"/><Relationship Id="rId10" Type="http://schemas.openxmlformats.org/officeDocument/2006/relationships/hyperlink" Target="http://www.google.com/imgres?imgurl=http://img.tootoo.com/mytootoo/upload/53/534327/product/534327_abe4459b28cd816914ae97f2d387e929.gif&amp;imgrefurl=http://www.tootoo.com/buy-box_refrigerated_truck/&amp;usg=__kVP_F5zMQWdxxeK_duJu5vRSA5s=&amp;h=300&amp;w=400&amp;sz=61&amp;hl=en&amp;start=9&amp;zoom=1&amp;tbnid=fxriHwX5n1IGrM:&amp;tbnh=93&amp;tbnw=124&amp;ei=siaeTo3UJ_DY4QSitoCgCQ&amp;prev=/search?q=vaccine+refrigerated+trucks&amp;hl=en&amp;sa=X&amp;biw=1280&amp;bih=843&amp;tbm=isch&amp;prmd=imvns&amp;itbs=1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png"/><Relationship Id="rId4" Type="http://schemas.openxmlformats.org/officeDocument/2006/relationships/oleObject" Target="../embeddings/Microsoft_Excel_97-2003_Worksheet1.xls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28638"/>
            <a:ext cx="8642350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ChangeArrowheads="1"/>
          </p:cNvSpPr>
          <p:nvPr/>
        </p:nvSpPr>
        <p:spPr bwMode="auto">
          <a:xfrm>
            <a:off x="217488" y="5300663"/>
            <a:ext cx="8710612" cy="137160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Text Box 29"/>
          <p:cNvSpPr txBox="1">
            <a:spLocks noChangeArrowheads="1"/>
          </p:cNvSpPr>
          <p:nvPr/>
        </p:nvSpPr>
        <p:spPr bwMode="auto">
          <a:xfrm>
            <a:off x="792163" y="5373688"/>
            <a:ext cx="7543800" cy="5715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FFFFFF"/>
                </a:solidFill>
                <a:latin typeface="Calibri" pitchFamily="34" charset="0"/>
              </a:rPr>
              <a:t>          EVM—</a:t>
            </a:r>
            <a:r>
              <a:rPr lang="en-US" sz="1800" i="1" dirty="0" smtClean="0">
                <a:solidFill>
                  <a:srgbClr val="FFFFFF"/>
                </a:solidFill>
                <a:latin typeface="Calibri" pitchFamily="34" charset="0"/>
              </a:rPr>
              <a:t>setting </a:t>
            </a:r>
            <a:r>
              <a:rPr lang="en-US" sz="1800" i="1" dirty="0">
                <a:solidFill>
                  <a:srgbClr val="FFFFFF"/>
                </a:solidFill>
                <a:latin typeface="Calibri" pitchFamily="34" charset="0"/>
              </a:rPr>
              <a:t>a standard for the vaccine supply chain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53" name="Picture 32" descr="WHO_logotype_wh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99" y="5883865"/>
            <a:ext cx="19081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38"/>
          <p:cNvSpPr txBox="1">
            <a:spLocks noChangeArrowheads="1"/>
          </p:cNvSpPr>
          <p:nvPr/>
        </p:nvSpPr>
        <p:spPr bwMode="auto">
          <a:xfrm>
            <a:off x="0" y="2090738"/>
            <a:ext cx="9144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400" b="1"/>
              <a:t>EVM Introduction</a:t>
            </a:r>
            <a:endParaRPr lang="en-US" sz="5400" b="1">
              <a:solidFill>
                <a:schemeClr val="hlink"/>
              </a:solidFill>
            </a:endParaRPr>
          </a:p>
        </p:txBody>
      </p:sp>
      <p:sp>
        <p:nvSpPr>
          <p:cNvPr id="20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5FC04031-E45D-4CE6-9A47-64848EFD42F3}" type="slidenum">
              <a:rPr lang="en-GB" sz="800" smtClean="0">
                <a:solidFill>
                  <a:schemeClr val="hlink"/>
                </a:solidFill>
              </a:rPr>
              <a:pPr eaLnBrk="1" hangingPunct="1"/>
              <a:t>1</a:t>
            </a:fld>
            <a:endParaRPr lang="en-GB" sz="800" smtClean="0">
              <a:solidFill>
                <a:schemeClr val="hlin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2" y="5851525"/>
            <a:ext cx="2274888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4C34B693-2B7A-499D-9AAF-E26A80B3B98D}" type="slidenum">
              <a:rPr lang="en-GB" sz="800" smtClean="0">
                <a:solidFill>
                  <a:srgbClr val="009999"/>
                </a:solidFill>
              </a:rPr>
              <a:pPr eaLnBrk="1" hangingPunct="1"/>
              <a:t>10</a:t>
            </a:fld>
            <a:endParaRPr lang="en-GB" sz="800" smtClean="0">
              <a:solidFill>
                <a:srgbClr val="009999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992438"/>
            <a:ext cx="8642350" cy="525462"/>
          </a:xfrm>
          <a:solidFill>
            <a:srgbClr val="008080"/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sz="2800" b="1" smtClean="0">
                <a:solidFill>
                  <a:schemeClr val="bg1"/>
                </a:solidFill>
              </a:rPr>
              <a:t>The EVM Assessment</a:t>
            </a: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136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5038725" y="836613"/>
            <a:ext cx="41052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bg1"/>
                </a:solidFill>
              </a:rPr>
              <a:t>The EVM Assessment: What does it assess?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0663" y="1044575"/>
            <a:ext cx="79644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2000" b="1" i="1" dirty="0" smtClean="0">
                <a:solidFill>
                  <a:srgbClr val="0033CC"/>
                </a:solidFill>
              </a:rPr>
              <a:t>The entire supply chain (Structured EVM Assessment)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A representative sample of sites is systematically selected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Assessment leads to system-wide recommendations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Quality management principles are promoted at all levels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1138" y="2908300"/>
            <a:ext cx="796448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2000" b="1" i="1" dirty="0" smtClean="0">
                <a:solidFill>
                  <a:srgbClr val="0033CC"/>
                </a:solidFill>
              </a:rPr>
              <a:t>Individual facilities (Supervisory EVM Assessment)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Assessment used to monitor improvement over an extended period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Quality management principles are promoted at individual facilities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1138" y="4352925"/>
            <a:ext cx="8578020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2000" b="1" i="1" dirty="0" smtClean="0">
                <a:solidFill>
                  <a:srgbClr val="0033CC"/>
                </a:solidFill>
              </a:rPr>
              <a:t>Global progress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Assessment data is uploaded to the EVM global database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Analysis of the global data is used to inform global policies and improve guidance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2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D4DBC7D5-E11D-40BE-B372-5587485E4B66}" type="slidenum">
              <a:rPr lang="en-US" sz="800" smtClean="0">
                <a:solidFill>
                  <a:srgbClr val="009999"/>
                </a:solidFill>
              </a:rPr>
              <a:pPr eaLnBrk="1" hangingPunct="1"/>
              <a:t>11</a:t>
            </a:fld>
            <a:endParaRPr lang="en-US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6"/>
          <p:cNvSpPr txBox="1">
            <a:spLocks noChangeArrowheads="1"/>
          </p:cNvSpPr>
          <p:nvPr/>
        </p:nvSpPr>
        <p:spPr bwMode="auto">
          <a:xfrm>
            <a:off x="260350" y="903288"/>
            <a:ext cx="8883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1" i="1" dirty="0" smtClean="0">
                <a:solidFill>
                  <a:srgbClr val="0033CC"/>
                </a:solidFill>
              </a:rPr>
              <a:t>An EVM assessment assesses each level of the supply chain</a:t>
            </a:r>
            <a:endParaRPr lang="en-US" sz="2000" b="1" i="1" dirty="0">
              <a:solidFill>
                <a:srgbClr val="0033CC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bg1"/>
                </a:solidFill>
              </a:rPr>
              <a:t>The EVM Assessment: What does it assess?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413258"/>
              </p:ext>
            </p:extLst>
          </p:nvPr>
        </p:nvGraphicFramePr>
        <p:xfrm>
          <a:off x="1397000" y="1317625"/>
          <a:ext cx="7469188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r:id="rId4" imgW="7114122" imgH="2877217" progId="RFFlow4">
                  <p:embed/>
                </p:oleObj>
              </mc:Choice>
              <mc:Fallback>
                <p:oleObj r:id="rId4" imgW="7114122" imgH="2877217" progId="RFFlow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317625"/>
                        <a:ext cx="7469188" cy="3108325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3050" y="4530725"/>
            <a:ext cx="87757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600"/>
              </a:spcAft>
            </a:pPr>
            <a:r>
              <a:rPr lang="en-US" sz="1600" b="1" dirty="0" smtClean="0">
                <a:solidFill>
                  <a:srgbClr val="0033CC"/>
                </a:solidFill>
              </a:rPr>
              <a:t>Primary level (PR):</a:t>
            </a:r>
            <a:r>
              <a:rPr lang="en-US" sz="1600" b="1" dirty="0" smtClean="0">
                <a:solidFill>
                  <a:srgbClr val="009999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Vaccine stores that receive vaccine direct from an international vaccine manufacturer or distributors or a local vaccine manufacturer.</a:t>
            </a:r>
          </a:p>
          <a:p>
            <a:pPr algn="l" eaLnBrk="1" hangingPunct="1">
              <a:spcAft>
                <a:spcPts val="600"/>
              </a:spcAft>
            </a:pPr>
            <a:r>
              <a:rPr lang="en-US" sz="1600" b="1" dirty="0" smtClean="0">
                <a:solidFill>
                  <a:srgbClr val="0033CC"/>
                </a:solidFill>
              </a:rPr>
              <a:t>Sub-national level (SN):</a:t>
            </a:r>
            <a:r>
              <a:rPr lang="en-US" sz="1600" b="1" dirty="0" smtClean="0">
                <a:solidFill>
                  <a:srgbClr val="009999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Vaccine stores that receive vaccine from a primary or higher level sub-national store.</a:t>
            </a:r>
          </a:p>
          <a:p>
            <a:pPr algn="l" eaLnBrk="1" hangingPunct="1">
              <a:spcAft>
                <a:spcPts val="600"/>
              </a:spcAft>
            </a:pPr>
            <a:r>
              <a:rPr lang="en-US" sz="1600" b="1" dirty="0" smtClean="0">
                <a:solidFill>
                  <a:srgbClr val="0033CC"/>
                </a:solidFill>
              </a:rPr>
              <a:t>Lowest distribution level (LD):</a:t>
            </a:r>
            <a:r>
              <a:rPr lang="en-US" sz="1600" dirty="0" smtClean="0">
                <a:solidFill>
                  <a:schemeClr val="tx1"/>
                </a:solidFill>
              </a:rPr>
              <a:t> Vaccine stores that receive vaccine from a primary or a sub-national store and supply vaccine to one or more health facilities.</a:t>
            </a:r>
          </a:p>
          <a:p>
            <a:pPr algn="l" eaLnBrk="1" hangingPunct="1">
              <a:spcAft>
                <a:spcPts val="600"/>
              </a:spcAft>
            </a:pPr>
            <a:r>
              <a:rPr lang="en-US" sz="1600" b="1" dirty="0" smtClean="0">
                <a:solidFill>
                  <a:srgbClr val="0033CC"/>
                </a:solidFill>
              </a:rPr>
              <a:t>Service point level (SP):</a:t>
            </a:r>
            <a:r>
              <a:rPr lang="en-US" sz="1600" dirty="0" smtClean="0">
                <a:solidFill>
                  <a:schemeClr val="tx1"/>
                </a:solidFill>
              </a:rPr>
              <a:t> Facilities that receive vaccine from any higher level store and provide immunization services.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3513" y="1370013"/>
            <a:ext cx="1133475" cy="369887"/>
            <a:chOff x="163782" y="1370342"/>
            <a:chExt cx="1132977" cy="369332"/>
          </a:xfrm>
        </p:grpSpPr>
        <p:sp>
          <p:nvSpPr>
            <p:cNvPr id="13334" name="TextBox 5"/>
            <p:cNvSpPr txBox="1">
              <a:spLocks noChangeArrowheads="1"/>
            </p:cNvSpPr>
            <p:nvPr/>
          </p:nvSpPr>
          <p:spPr bwMode="auto">
            <a:xfrm>
              <a:off x="163782" y="1370342"/>
              <a:ext cx="777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dirty="0" smtClean="0">
                  <a:solidFill>
                    <a:srgbClr val="0033CC"/>
                  </a:solidFill>
                </a:rPr>
                <a:t>1PR</a:t>
              </a:r>
              <a:endParaRPr lang="en-US" sz="1800" b="1" dirty="0">
                <a:solidFill>
                  <a:srgbClr val="0033CC"/>
                </a:solidFill>
              </a:endParaRPr>
            </a:p>
          </p:txBody>
        </p:sp>
        <p:cxnSp>
          <p:nvCxnSpPr>
            <p:cNvPr id="13335" name="Straight Arrow Connector 7"/>
            <p:cNvCxnSpPr>
              <a:cxnSpLocks noChangeShapeType="1"/>
            </p:cNvCxnSpPr>
            <p:nvPr/>
          </p:nvCxnSpPr>
          <p:spPr bwMode="auto">
            <a:xfrm>
              <a:off x="900759" y="1555008"/>
              <a:ext cx="396000" cy="0"/>
            </a:xfrm>
            <a:prstGeom prst="straightConnector1">
              <a:avLst/>
            </a:prstGeom>
            <a:noFill/>
            <a:ln w="25400" algn="ctr">
              <a:solidFill>
                <a:srgbClr val="009999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77800" y="1989138"/>
            <a:ext cx="1120775" cy="369887"/>
            <a:chOff x="177406" y="1976240"/>
            <a:chExt cx="1121625" cy="369332"/>
          </a:xfrm>
        </p:grpSpPr>
        <p:sp>
          <p:nvSpPr>
            <p:cNvPr id="13332" name="TextBox 21"/>
            <p:cNvSpPr txBox="1">
              <a:spLocks noChangeArrowheads="1"/>
            </p:cNvSpPr>
            <p:nvPr/>
          </p:nvSpPr>
          <p:spPr bwMode="auto">
            <a:xfrm>
              <a:off x="177406" y="1976240"/>
              <a:ext cx="777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smtClean="0">
                  <a:solidFill>
                    <a:srgbClr val="0033CC"/>
                  </a:solidFill>
                </a:rPr>
                <a:t>1SN</a:t>
              </a:r>
              <a:endParaRPr lang="en-US" sz="1800" b="1">
                <a:solidFill>
                  <a:srgbClr val="0033CC"/>
                </a:solidFill>
              </a:endParaRPr>
            </a:p>
          </p:txBody>
        </p:sp>
        <p:cxnSp>
          <p:nvCxnSpPr>
            <p:cNvPr id="13333" name="Straight Arrow Connector 28"/>
            <p:cNvCxnSpPr>
              <a:cxnSpLocks noChangeShapeType="1"/>
            </p:cNvCxnSpPr>
            <p:nvPr/>
          </p:nvCxnSpPr>
          <p:spPr bwMode="auto">
            <a:xfrm>
              <a:off x="903031" y="2171440"/>
              <a:ext cx="396000" cy="0"/>
            </a:xfrm>
            <a:prstGeom prst="straightConnector1">
              <a:avLst/>
            </a:prstGeom>
            <a:noFill/>
            <a:ln w="25400" algn="ctr">
              <a:solidFill>
                <a:srgbClr val="009999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63513" y="2671763"/>
            <a:ext cx="1138237" cy="368300"/>
            <a:chOff x="163782" y="2630326"/>
            <a:chExt cx="1137521" cy="369332"/>
          </a:xfrm>
        </p:grpSpPr>
        <p:sp>
          <p:nvSpPr>
            <p:cNvPr id="13330" name="TextBox 25"/>
            <p:cNvSpPr txBox="1">
              <a:spLocks noChangeArrowheads="1"/>
            </p:cNvSpPr>
            <p:nvPr/>
          </p:nvSpPr>
          <p:spPr bwMode="auto">
            <a:xfrm>
              <a:off x="163782" y="2630326"/>
              <a:ext cx="777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smtClean="0">
                  <a:solidFill>
                    <a:srgbClr val="0033CC"/>
                  </a:solidFill>
                </a:rPr>
                <a:t>2SN</a:t>
              </a:r>
              <a:endParaRPr lang="en-US" sz="1800" b="1">
                <a:solidFill>
                  <a:srgbClr val="0033CC"/>
                </a:solidFill>
              </a:endParaRPr>
            </a:p>
          </p:txBody>
        </p:sp>
        <p:cxnSp>
          <p:nvCxnSpPr>
            <p:cNvPr id="13331" name="Straight Arrow Connector 29"/>
            <p:cNvCxnSpPr>
              <a:cxnSpLocks noChangeShapeType="1"/>
            </p:cNvCxnSpPr>
            <p:nvPr/>
          </p:nvCxnSpPr>
          <p:spPr bwMode="auto">
            <a:xfrm>
              <a:off x="905303" y="2815168"/>
              <a:ext cx="396000" cy="0"/>
            </a:xfrm>
            <a:prstGeom prst="straightConnector1">
              <a:avLst/>
            </a:prstGeom>
            <a:noFill/>
            <a:ln w="25400" algn="ctr">
              <a:solidFill>
                <a:srgbClr val="009999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63513" y="3314700"/>
            <a:ext cx="1139825" cy="369888"/>
            <a:chOff x="163782" y="3260562"/>
            <a:chExt cx="1139793" cy="369332"/>
          </a:xfrm>
        </p:grpSpPr>
        <p:sp>
          <p:nvSpPr>
            <p:cNvPr id="13328" name="TextBox 26"/>
            <p:cNvSpPr txBox="1">
              <a:spLocks noChangeArrowheads="1"/>
            </p:cNvSpPr>
            <p:nvPr/>
          </p:nvSpPr>
          <p:spPr bwMode="auto">
            <a:xfrm>
              <a:off x="163782" y="3260562"/>
              <a:ext cx="777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smtClean="0">
                  <a:solidFill>
                    <a:srgbClr val="0033CC"/>
                  </a:solidFill>
                </a:rPr>
                <a:t>1LD</a:t>
              </a:r>
              <a:endParaRPr lang="en-US" sz="1800" b="1">
                <a:solidFill>
                  <a:srgbClr val="0033CC"/>
                </a:solidFill>
              </a:endParaRPr>
            </a:p>
          </p:txBody>
        </p:sp>
        <p:cxnSp>
          <p:nvCxnSpPr>
            <p:cNvPr id="13329" name="Straight Arrow Connector 30"/>
            <p:cNvCxnSpPr>
              <a:cxnSpLocks noChangeShapeType="1"/>
            </p:cNvCxnSpPr>
            <p:nvPr/>
          </p:nvCxnSpPr>
          <p:spPr bwMode="auto">
            <a:xfrm>
              <a:off x="907575" y="3445248"/>
              <a:ext cx="396000" cy="0"/>
            </a:xfrm>
            <a:prstGeom prst="straightConnector1">
              <a:avLst/>
            </a:prstGeom>
            <a:noFill/>
            <a:ln w="25400" algn="ctr">
              <a:solidFill>
                <a:srgbClr val="009999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90500" y="3971925"/>
            <a:ext cx="1101725" cy="369888"/>
            <a:chOff x="191078" y="3945226"/>
            <a:chExt cx="1101121" cy="369332"/>
          </a:xfrm>
        </p:grpSpPr>
        <p:sp>
          <p:nvSpPr>
            <p:cNvPr id="13326" name="TextBox 27"/>
            <p:cNvSpPr txBox="1">
              <a:spLocks noChangeArrowheads="1"/>
            </p:cNvSpPr>
            <p:nvPr/>
          </p:nvSpPr>
          <p:spPr bwMode="auto">
            <a:xfrm>
              <a:off x="191078" y="3945226"/>
              <a:ext cx="777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 smtClean="0">
                  <a:solidFill>
                    <a:srgbClr val="0033CC"/>
                  </a:solidFill>
                </a:rPr>
                <a:t>1SP</a:t>
              </a:r>
              <a:endParaRPr lang="en-US" sz="1800" b="1">
                <a:solidFill>
                  <a:srgbClr val="0033CC"/>
                </a:solidFill>
              </a:endParaRPr>
            </a:p>
          </p:txBody>
        </p:sp>
        <p:cxnSp>
          <p:nvCxnSpPr>
            <p:cNvPr id="13327" name="Straight Arrow Connector 31"/>
            <p:cNvCxnSpPr>
              <a:cxnSpLocks noChangeShapeType="1"/>
            </p:cNvCxnSpPr>
            <p:nvPr/>
          </p:nvCxnSpPr>
          <p:spPr bwMode="auto">
            <a:xfrm>
              <a:off x="896199" y="4129920"/>
              <a:ext cx="396000" cy="0"/>
            </a:xfrm>
            <a:prstGeom prst="straightConnector1">
              <a:avLst/>
            </a:prstGeom>
            <a:noFill/>
            <a:ln w="25400" algn="ctr">
              <a:solidFill>
                <a:srgbClr val="009999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3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72263"/>
            <a:ext cx="2339975" cy="268287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F7B43EC8-59E8-44F9-8405-6D93DAA81024}" type="slidenum">
              <a:rPr lang="en-US" sz="800" smtClean="0">
                <a:solidFill>
                  <a:srgbClr val="009999"/>
                </a:solidFill>
              </a:rPr>
              <a:pPr eaLnBrk="1" hangingPunct="1"/>
              <a:t>12</a:t>
            </a:fld>
            <a:endParaRPr lang="en-US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6"/>
          <p:cNvSpPr txBox="1">
            <a:spLocks noChangeArrowheads="1"/>
          </p:cNvSpPr>
          <p:nvPr/>
        </p:nvSpPr>
        <p:spPr bwMode="auto">
          <a:xfrm>
            <a:off x="260350" y="903288"/>
            <a:ext cx="88836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700" b="1" i="1" smtClean="0">
                <a:solidFill>
                  <a:srgbClr val="0033CC"/>
                </a:solidFill>
              </a:rPr>
              <a:t>An EVM assessment assesses 9 areas of vaccine management – the 9 EVM Criteria</a:t>
            </a:r>
            <a:endParaRPr lang="en-US" sz="1700" b="1" i="1">
              <a:solidFill>
                <a:srgbClr val="0033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bg1"/>
                </a:solidFill>
              </a:rPr>
              <a:t>The EVM Assessment: What does it assess? 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602038" y="1503363"/>
            <a:ext cx="2027237" cy="1717675"/>
            <a:chOff x="2325" y="882"/>
            <a:chExt cx="1277" cy="1082"/>
          </a:xfrm>
        </p:grpSpPr>
        <p:sp>
          <p:nvSpPr>
            <p:cNvPr id="14367" name="Freeform 4"/>
            <p:cNvSpPr>
              <a:spLocks/>
            </p:cNvSpPr>
            <p:nvPr/>
          </p:nvSpPr>
          <p:spPr bwMode="auto">
            <a:xfrm>
              <a:off x="2325" y="882"/>
              <a:ext cx="1277" cy="1082"/>
            </a:xfrm>
            <a:custGeom>
              <a:avLst/>
              <a:gdLst>
                <a:gd name="T0" fmla="*/ 2 w 1636"/>
                <a:gd name="T1" fmla="*/ 4 h 1386"/>
                <a:gd name="T2" fmla="*/ 2 w 1636"/>
                <a:gd name="T3" fmla="*/ 3 h 1386"/>
                <a:gd name="T4" fmla="*/ 2 w 1636"/>
                <a:gd name="T5" fmla="*/ 3 h 1386"/>
                <a:gd name="T6" fmla="*/ 2 w 1636"/>
                <a:gd name="T7" fmla="*/ 3 h 1386"/>
                <a:gd name="T8" fmla="*/ 2 w 1636"/>
                <a:gd name="T9" fmla="*/ 3 h 1386"/>
                <a:gd name="T10" fmla="*/ 2 w 1636"/>
                <a:gd name="T11" fmla="*/ 3 h 1386"/>
                <a:gd name="T12" fmla="*/ 2 w 1636"/>
                <a:gd name="T13" fmla="*/ 3 h 1386"/>
                <a:gd name="T14" fmla="*/ 2 w 1636"/>
                <a:gd name="T15" fmla="*/ 4 h 1386"/>
                <a:gd name="T16" fmla="*/ 2 w 1636"/>
                <a:gd name="T17" fmla="*/ 4 h 1386"/>
                <a:gd name="T18" fmla="*/ 2 w 1636"/>
                <a:gd name="T19" fmla="*/ 4 h 1386"/>
                <a:gd name="T20" fmla="*/ 2 w 1636"/>
                <a:gd name="T21" fmla="*/ 4 h 1386"/>
                <a:gd name="T22" fmla="*/ 2 w 1636"/>
                <a:gd name="T23" fmla="*/ 4 h 1386"/>
                <a:gd name="T24" fmla="*/ 2 w 1636"/>
                <a:gd name="T25" fmla="*/ 4 h 1386"/>
                <a:gd name="T26" fmla="*/ 2 w 1636"/>
                <a:gd name="T27" fmla="*/ 4 h 1386"/>
                <a:gd name="T28" fmla="*/ 2 w 1636"/>
                <a:gd name="T29" fmla="*/ 4 h 1386"/>
                <a:gd name="T30" fmla="*/ 2 w 1636"/>
                <a:gd name="T31" fmla="*/ 4 h 1386"/>
                <a:gd name="T32" fmla="*/ 2 w 1636"/>
                <a:gd name="T33" fmla="*/ 5 h 1386"/>
                <a:gd name="T34" fmla="*/ 2 w 1636"/>
                <a:gd name="T35" fmla="*/ 5 h 1386"/>
                <a:gd name="T36" fmla="*/ 3 w 1636"/>
                <a:gd name="T37" fmla="*/ 5 h 1386"/>
                <a:gd name="T38" fmla="*/ 3 w 1636"/>
                <a:gd name="T39" fmla="*/ 5 h 1386"/>
                <a:gd name="T40" fmla="*/ 3 w 1636"/>
                <a:gd name="T41" fmla="*/ 5 h 1386"/>
                <a:gd name="T42" fmla="*/ 2 w 1636"/>
                <a:gd name="T43" fmla="*/ 5 h 1386"/>
                <a:gd name="T44" fmla="*/ 2 w 1636"/>
                <a:gd name="T45" fmla="*/ 5 h 1386"/>
                <a:gd name="T46" fmla="*/ 2 w 1636"/>
                <a:gd name="T47" fmla="*/ 5 h 1386"/>
                <a:gd name="T48" fmla="*/ 3 w 1636"/>
                <a:gd name="T49" fmla="*/ 5 h 1386"/>
                <a:gd name="T50" fmla="*/ 3 w 1636"/>
                <a:gd name="T51" fmla="*/ 5 h 1386"/>
                <a:gd name="T52" fmla="*/ 4 w 1636"/>
                <a:gd name="T53" fmla="*/ 5 h 1386"/>
                <a:gd name="T54" fmla="*/ 4 w 1636"/>
                <a:gd name="T55" fmla="*/ 5 h 1386"/>
                <a:gd name="T56" fmla="*/ 4 w 1636"/>
                <a:gd name="T57" fmla="*/ 5 h 1386"/>
                <a:gd name="T58" fmla="*/ 4 w 1636"/>
                <a:gd name="T59" fmla="*/ 5 h 1386"/>
                <a:gd name="T60" fmla="*/ 3 w 1636"/>
                <a:gd name="T61" fmla="*/ 5 h 1386"/>
                <a:gd name="T62" fmla="*/ 3 w 1636"/>
                <a:gd name="T63" fmla="*/ 5 h 1386"/>
                <a:gd name="T64" fmla="*/ 3 w 1636"/>
                <a:gd name="T65" fmla="*/ 5 h 1386"/>
                <a:gd name="T66" fmla="*/ 5 w 1636"/>
                <a:gd name="T67" fmla="*/ 5 h 1386"/>
                <a:gd name="T68" fmla="*/ 5 w 1636"/>
                <a:gd name="T69" fmla="*/ 5 h 1386"/>
                <a:gd name="T70" fmla="*/ 5 w 1636"/>
                <a:gd name="T71" fmla="*/ 5 h 1386"/>
                <a:gd name="T72" fmla="*/ 5 w 1636"/>
                <a:gd name="T73" fmla="*/ 4 h 1386"/>
                <a:gd name="T74" fmla="*/ 5 w 1636"/>
                <a:gd name="T75" fmla="*/ 4 h 1386"/>
                <a:gd name="T76" fmla="*/ 5 w 1636"/>
                <a:gd name="T77" fmla="*/ 5 h 1386"/>
                <a:gd name="T78" fmla="*/ 5 w 1636"/>
                <a:gd name="T79" fmla="*/ 5 h 1386"/>
                <a:gd name="T80" fmla="*/ 6 w 1636"/>
                <a:gd name="T81" fmla="*/ 5 h 1386"/>
                <a:gd name="T82" fmla="*/ 6 w 1636"/>
                <a:gd name="T83" fmla="*/ 5 h 1386"/>
                <a:gd name="T84" fmla="*/ 7 w 1636"/>
                <a:gd name="T85" fmla="*/ 5 h 1386"/>
                <a:gd name="T86" fmla="*/ 7 w 1636"/>
                <a:gd name="T87" fmla="*/ 5 h 1386"/>
                <a:gd name="T88" fmla="*/ 7 w 1636"/>
                <a:gd name="T89" fmla="*/ 4 h 1386"/>
                <a:gd name="T90" fmla="*/ 7 w 1636"/>
                <a:gd name="T91" fmla="*/ 4 h 1386"/>
                <a:gd name="T92" fmla="*/ 7 w 1636"/>
                <a:gd name="T93" fmla="*/ 4 h 1386"/>
                <a:gd name="T94" fmla="*/ 7 w 1636"/>
                <a:gd name="T95" fmla="*/ 4 h 1386"/>
                <a:gd name="T96" fmla="*/ 6 w 1636"/>
                <a:gd name="T97" fmla="*/ 4 h 1386"/>
                <a:gd name="T98" fmla="*/ 6 w 1636"/>
                <a:gd name="T99" fmla="*/ 4 h 1386"/>
                <a:gd name="T100" fmla="*/ 6 w 1636"/>
                <a:gd name="T101" fmla="*/ 4 h 1386"/>
                <a:gd name="T102" fmla="*/ 6 w 1636"/>
                <a:gd name="T103" fmla="*/ 4 h 1386"/>
                <a:gd name="T104" fmla="*/ 7 w 1636"/>
                <a:gd name="T105" fmla="*/ 2 h 1386"/>
                <a:gd name="T106" fmla="*/ 2 w 1636"/>
                <a:gd name="T107" fmla="*/ 2 h 1386"/>
                <a:gd name="T108" fmla="*/ 2 w 1636"/>
                <a:gd name="T109" fmla="*/ 4 h 1386"/>
                <a:gd name="T110" fmla="*/ 2 w 1636"/>
                <a:gd name="T111" fmla="*/ 4 h 138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36" h="1386">
                  <a:moveTo>
                    <a:pt x="184" y="918"/>
                  </a:moveTo>
                  <a:lnTo>
                    <a:pt x="184" y="918"/>
                  </a:lnTo>
                  <a:lnTo>
                    <a:pt x="192" y="912"/>
                  </a:lnTo>
                  <a:lnTo>
                    <a:pt x="198" y="906"/>
                  </a:lnTo>
                  <a:lnTo>
                    <a:pt x="204" y="900"/>
                  </a:lnTo>
                  <a:lnTo>
                    <a:pt x="208" y="894"/>
                  </a:lnTo>
                  <a:lnTo>
                    <a:pt x="212" y="882"/>
                  </a:lnTo>
                  <a:lnTo>
                    <a:pt x="214" y="868"/>
                  </a:lnTo>
                  <a:lnTo>
                    <a:pt x="212" y="850"/>
                  </a:lnTo>
                  <a:lnTo>
                    <a:pt x="214" y="834"/>
                  </a:lnTo>
                  <a:lnTo>
                    <a:pt x="216" y="820"/>
                  </a:lnTo>
                  <a:lnTo>
                    <a:pt x="220" y="812"/>
                  </a:lnTo>
                  <a:lnTo>
                    <a:pt x="224" y="806"/>
                  </a:lnTo>
                  <a:lnTo>
                    <a:pt x="232" y="800"/>
                  </a:lnTo>
                  <a:lnTo>
                    <a:pt x="240" y="794"/>
                  </a:lnTo>
                  <a:lnTo>
                    <a:pt x="250" y="788"/>
                  </a:lnTo>
                  <a:lnTo>
                    <a:pt x="260" y="786"/>
                  </a:lnTo>
                  <a:lnTo>
                    <a:pt x="270" y="786"/>
                  </a:lnTo>
                  <a:lnTo>
                    <a:pt x="282" y="786"/>
                  </a:lnTo>
                  <a:lnTo>
                    <a:pt x="292" y="790"/>
                  </a:lnTo>
                  <a:lnTo>
                    <a:pt x="302" y="794"/>
                  </a:lnTo>
                  <a:lnTo>
                    <a:pt x="324" y="808"/>
                  </a:lnTo>
                  <a:lnTo>
                    <a:pt x="344" y="824"/>
                  </a:lnTo>
                  <a:lnTo>
                    <a:pt x="360" y="842"/>
                  </a:lnTo>
                  <a:lnTo>
                    <a:pt x="374" y="860"/>
                  </a:lnTo>
                  <a:lnTo>
                    <a:pt x="384" y="876"/>
                  </a:lnTo>
                  <a:lnTo>
                    <a:pt x="396" y="898"/>
                  </a:lnTo>
                  <a:lnTo>
                    <a:pt x="406" y="924"/>
                  </a:lnTo>
                  <a:lnTo>
                    <a:pt x="412" y="954"/>
                  </a:lnTo>
                  <a:lnTo>
                    <a:pt x="414" y="968"/>
                  </a:lnTo>
                  <a:lnTo>
                    <a:pt x="414" y="982"/>
                  </a:lnTo>
                  <a:lnTo>
                    <a:pt x="414" y="1004"/>
                  </a:lnTo>
                  <a:lnTo>
                    <a:pt x="412" y="1014"/>
                  </a:lnTo>
                  <a:lnTo>
                    <a:pt x="408" y="1022"/>
                  </a:lnTo>
                  <a:lnTo>
                    <a:pt x="404" y="1032"/>
                  </a:lnTo>
                  <a:lnTo>
                    <a:pt x="398" y="1038"/>
                  </a:lnTo>
                  <a:lnTo>
                    <a:pt x="392" y="1046"/>
                  </a:lnTo>
                  <a:lnTo>
                    <a:pt x="384" y="1050"/>
                  </a:lnTo>
                  <a:lnTo>
                    <a:pt x="374" y="1056"/>
                  </a:lnTo>
                  <a:lnTo>
                    <a:pt x="364" y="1058"/>
                  </a:lnTo>
                  <a:lnTo>
                    <a:pt x="354" y="1058"/>
                  </a:lnTo>
                  <a:lnTo>
                    <a:pt x="346" y="1058"/>
                  </a:lnTo>
                  <a:lnTo>
                    <a:pt x="330" y="1052"/>
                  </a:lnTo>
                  <a:lnTo>
                    <a:pt x="316" y="1042"/>
                  </a:lnTo>
                  <a:lnTo>
                    <a:pt x="302" y="1034"/>
                  </a:lnTo>
                  <a:lnTo>
                    <a:pt x="286" y="1028"/>
                  </a:lnTo>
                  <a:lnTo>
                    <a:pt x="278" y="1028"/>
                  </a:lnTo>
                  <a:lnTo>
                    <a:pt x="268" y="1028"/>
                  </a:lnTo>
                  <a:lnTo>
                    <a:pt x="258" y="1032"/>
                  </a:lnTo>
                  <a:lnTo>
                    <a:pt x="248" y="1036"/>
                  </a:lnTo>
                  <a:lnTo>
                    <a:pt x="242" y="1042"/>
                  </a:lnTo>
                  <a:lnTo>
                    <a:pt x="238" y="1048"/>
                  </a:lnTo>
                  <a:lnTo>
                    <a:pt x="236" y="1058"/>
                  </a:lnTo>
                  <a:lnTo>
                    <a:pt x="234" y="1068"/>
                  </a:lnTo>
                  <a:lnTo>
                    <a:pt x="236" y="1086"/>
                  </a:lnTo>
                  <a:lnTo>
                    <a:pt x="240" y="1102"/>
                  </a:lnTo>
                  <a:lnTo>
                    <a:pt x="398" y="1378"/>
                  </a:lnTo>
                  <a:lnTo>
                    <a:pt x="402" y="1378"/>
                  </a:lnTo>
                  <a:lnTo>
                    <a:pt x="402" y="1380"/>
                  </a:lnTo>
                  <a:lnTo>
                    <a:pt x="400" y="1382"/>
                  </a:lnTo>
                  <a:lnTo>
                    <a:pt x="402" y="1386"/>
                  </a:lnTo>
                  <a:lnTo>
                    <a:pt x="664" y="1386"/>
                  </a:lnTo>
                  <a:lnTo>
                    <a:pt x="686" y="1380"/>
                  </a:lnTo>
                  <a:lnTo>
                    <a:pt x="708" y="1368"/>
                  </a:lnTo>
                  <a:lnTo>
                    <a:pt x="718" y="1362"/>
                  </a:lnTo>
                  <a:lnTo>
                    <a:pt x="726" y="1356"/>
                  </a:lnTo>
                  <a:lnTo>
                    <a:pt x="732" y="1346"/>
                  </a:lnTo>
                  <a:lnTo>
                    <a:pt x="734" y="1338"/>
                  </a:lnTo>
                  <a:lnTo>
                    <a:pt x="734" y="1326"/>
                  </a:lnTo>
                  <a:lnTo>
                    <a:pt x="730" y="1316"/>
                  </a:lnTo>
                  <a:lnTo>
                    <a:pt x="728" y="1308"/>
                  </a:lnTo>
                  <a:lnTo>
                    <a:pt x="722" y="1302"/>
                  </a:lnTo>
                  <a:lnTo>
                    <a:pt x="710" y="1290"/>
                  </a:lnTo>
                  <a:lnTo>
                    <a:pt x="694" y="1282"/>
                  </a:lnTo>
                  <a:lnTo>
                    <a:pt x="680" y="1274"/>
                  </a:lnTo>
                  <a:lnTo>
                    <a:pt x="668" y="1264"/>
                  </a:lnTo>
                  <a:lnTo>
                    <a:pt x="662" y="1256"/>
                  </a:lnTo>
                  <a:lnTo>
                    <a:pt x="658" y="1248"/>
                  </a:lnTo>
                  <a:lnTo>
                    <a:pt x="656" y="1240"/>
                  </a:lnTo>
                  <a:lnTo>
                    <a:pt x="654" y="1228"/>
                  </a:lnTo>
                  <a:lnTo>
                    <a:pt x="656" y="1216"/>
                  </a:lnTo>
                  <a:lnTo>
                    <a:pt x="658" y="1206"/>
                  </a:lnTo>
                  <a:lnTo>
                    <a:pt x="664" y="1198"/>
                  </a:lnTo>
                  <a:lnTo>
                    <a:pt x="670" y="1188"/>
                  </a:lnTo>
                  <a:lnTo>
                    <a:pt x="678" y="1180"/>
                  </a:lnTo>
                  <a:lnTo>
                    <a:pt x="688" y="1174"/>
                  </a:lnTo>
                  <a:lnTo>
                    <a:pt x="708" y="1162"/>
                  </a:lnTo>
                  <a:lnTo>
                    <a:pt x="732" y="1154"/>
                  </a:lnTo>
                  <a:lnTo>
                    <a:pt x="756" y="1148"/>
                  </a:lnTo>
                  <a:lnTo>
                    <a:pt x="780" y="1144"/>
                  </a:lnTo>
                  <a:lnTo>
                    <a:pt x="798" y="1144"/>
                  </a:lnTo>
                  <a:lnTo>
                    <a:pt x="818" y="1144"/>
                  </a:lnTo>
                  <a:lnTo>
                    <a:pt x="840" y="1148"/>
                  </a:lnTo>
                  <a:lnTo>
                    <a:pt x="864" y="1154"/>
                  </a:lnTo>
                  <a:lnTo>
                    <a:pt x="888" y="1162"/>
                  </a:lnTo>
                  <a:lnTo>
                    <a:pt x="910" y="1174"/>
                  </a:lnTo>
                  <a:lnTo>
                    <a:pt x="918" y="1180"/>
                  </a:lnTo>
                  <a:lnTo>
                    <a:pt x="926" y="1188"/>
                  </a:lnTo>
                  <a:lnTo>
                    <a:pt x="934" y="1198"/>
                  </a:lnTo>
                  <a:lnTo>
                    <a:pt x="938" y="1206"/>
                  </a:lnTo>
                  <a:lnTo>
                    <a:pt x="942" y="1216"/>
                  </a:lnTo>
                  <a:lnTo>
                    <a:pt x="942" y="1228"/>
                  </a:lnTo>
                  <a:lnTo>
                    <a:pt x="942" y="1240"/>
                  </a:lnTo>
                  <a:lnTo>
                    <a:pt x="938" y="1248"/>
                  </a:lnTo>
                  <a:lnTo>
                    <a:pt x="934" y="1256"/>
                  </a:lnTo>
                  <a:lnTo>
                    <a:pt x="930" y="1264"/>
                  </a:lnTo>
                  <a:lnTo>
                    <a:pt x="916" y="1274"/>
                  </a:lnTo>
                  <a:lnTo>
                    <a:pt x="902" y="1282"/>
                  </a:lnTo>
                  <a:lnTo>
                    <a:pt x="888" y="1290"/>
                  </a:lnTo>
                  <a:lnTo>
                    <a:pt x="874" y="1302"/>
                  </a:lnTo>
                  <a:lnTo>
                    <a:pt x="870" y="1308"/>
                  </a:lnTo>
                  <a:lnTo>
                    <a:pt x="866" y="1316"/>
                  </a:lnTo>
                  <a:lnTo>
                    <a:pt x="864" y="1326"/>
                  </a:lnTo>
                  <a:lnTo>
                    <a:pt x="862" y="1338"/>
                  </a:lnTo>
                  <a:lnTo>
                    <a:pt x="864" y="1346"/>
                  </a:lnTo>
                  <a:lnTo>
                    <a:pt x="870" y="1356"/>
                  </a:lnTo>
                  <a:lnTo>
                    <a:pt x="878" y="1362"/>
                  </a:lnTo>
                  <a:lnTo>
                    <a:pt x="888" y="1368"/>
                  </a:lnTo>
                  <a:lnTo>
                    <a:pt x="912" y="1380"/>
                  </a:lnTo>
                  <a:lnTo>
                    <a:pt x="934" y="1386"/>
                  </a:lnTo>
                  <a:lnTo>
                    <a:pt x="1194" y="1386"/>
                  </a:lnTo>
                  <a:lnTo>
                    <a:pt x="1198" y="1380"/>
                  </a:lnTo>
                  <a:lnTo>
                    <a:pt x="1198" y="1378"/>
                  </a:lnTo>
                  <a:lnTo>
                    <a:pt x="1202" y="1378"/>
                  </a:lnTo>
                  <a:lnTo>
                    <a:pt x="1204" y="1372"/>
                  </a:lnTo>
                  <a:lnTo>
                    <a:pt x="1240" y="1310"/>
                  </a:lnTo>
                  <a:lnTo>
                    <a:pt x="1340" y="1138"/>
                  </a:lnTo>
                  <a:lnTo>
                    <a:pt x="1356" y="1124"/>
                  </a:lnTo>
                  <a:lnTo>
                    <a:pt x="1376" y="1112"/>
                  </a:lnTo>
                  <a:lnTo>
                    <a:pt x="1384" y="1108"/>
                  </a:lnTo>
                  <a:lnTo>
                    <a:pt x="1394" y="1104"/>
                  </a:lnTo>
                  <a:lnTo>
                    <a:pt x="1402" y="1104"/>
                  </a:lnTo>
                  <a:lnTo>
                    <a:pt x="1410" y="1108"/>
                  </a:lnTo>
                  <a:lnTo>
                    <a:pt x="1420" y="1114"/>
                  </a:lnTo>
                  <a:lnTo>
                    <a:pt x="1426" y="1122"/>
                  </a:lnTo>
                  <a:lnTo>
                    <a:pt x="1432" y="1128"/>
                  </a:lnTo>
                  <a:lnTo>
                    <a:pt x="1436" y="1136"/>
                  </a:lnTo>
                  <a:lnTo>
                    <a:pt x="1438" y="1152"/>
                  </a:lnTo>
                  <a:lnTo>
                    <a:pt x="1438" y="1170"/>
                  </a:lnTo>
                  <a:lnTo>
                    <a:pt x="1438" y="1186"/>
                  </a:lnTo>
                  <a:lnTo>
                    <a:pt x="1440" y="1202"/>
                  </a:lnTo>
                  <a:lnTo>
                    <a:pt x="1444" y="1210"/>
                  </a:lnTo>
                  <a:lnTo>
                    <a:pt x="1448" y="1218"/>
                  </a:lnTo>
                  <a:lnTo>
                    <a:pt x="1456" y="1226"/>
                  </a:lnTo>
                  <a:lnTo>
                    <a:pt x="1466" y="1232"/>
                  </a:lnTo>
                  <a:lnTo>
                    <a:pt x="1476" y="1236"/>
                  </a:lnTo>
                  <a:lnTo>
                    <a:pt x="1486" y="1240"/>
                  </a:lnTo>
                  <a:lnTo>
                    <a:pt x="1496" y="1240"/>
                  </a:lnTo>
                  <a:lnTo>
                    <a:pt x="1506" y="1238"/>
                  </a:lnTo>
                  <a:lnTo>
                    <a:pt x="1518" y="1234"/>
                  </a:lnTo>
                  <a:lnTo>
                    <a:pt x="1528" y="1230"/>
                  </a:lnTo>
                  <a:lnTo>
                    <a:pt x="1550" y="1218"/>
                  </a:lnTo>
                  <a:lnTo>
                    <a:pt x="1568" y="1202"/>
                  </a:lnTo>
                  <a:lnTo>
                    <a:pt x="1586" y="1184"/>
                  </a:lnTo>
                  <a:lnTo>
                    <a:pt x="1600" y="1166"/>
                  </a:lnTo>
                  <a:lnTo>
                    <a:pt x="1610" y="1150"/>
                  </a:lnTo>
                  <a:lnTo>
                    <a:pt x="1618" y="1132"/>
                  </a:lnTo>
                  <a:lnTo>
                    <a:pt x="1628" y="1112"/>
                  </a:lnTo>
                  <a:lnTo>
                    <a:pt x="1632" y="1094"/>
                  </a:lnTo>
                  <a:lnTo>
                    <a:pt x="1636" y="1076"/>
                  </a:lnTo>
                  <a:lnTo>
                    <a:pt x="1636" y="1060"/>
                  </a:lnTo>
                  <a:lnTo>
                    <a:pt x="1636" y="1042"/>
                  </a:lnTo>
                  <a:lnTo>
                    <a:pt x="1634" y="1026"/>
                  </a:lnTo>
                  <a:lnTo>
                    <a:pt x="1628" y="1012"/>
                  </a:lnTo>
                  <a:lnTo>
                    <a:pt x="1618" y="1000"/>
                  </a:lnTo>
                  <a:lnTo>
                    <a:pt x="1606" y="990"/>
                  </a:lnTo>
                  <a:lnTo>
                    <a:pt x="1596" y="986"/>
                  </a:lnTo>
                  <a:lnTo>
                    <a:pt x="1586" y="984"/>
                  </a:lnTo>
                  <a:lnTo>
                    <a:pt x="1578" y="982"/>
                  </a:lnTo>
                  <a:lnTo>
                    <a:pt x="1570" y="984"/>
                  </a:lnTo>
                  <a:lnTo>
                    <a:pt x="1554" y="990"/>
                  </a:lnTo>
                  <a:lnTo>
                    <a:pt x="1540" y="998"/>
                  </a:lnTo>
                  <a:lnTo>
                    <a:pt x="1524" y="1006"/>
                  </a:lnTo>
                  <a:lnTo>
                    <a:pt x="1510" y="1012"/>
                  </a:lnTo>
                  <a:lnTo>
                    <a:pt x="1500" y="1014"/>
                  </a:lnTo>
                  <a:lnTo>
                    <a:pt x="1492" y="1012"/>
                  </a:lnTo>
                  <a:lnTo>
                    <a:pt x="1482" y="1010"/>
                  </a:lnTo>
                  <a:lnTo>
                    <a:pt x="1472" y="1004"/>
                  </a:lnTo>
                  <a:lnTo>
                    <a:pt x="1464" y="1000"/>
                  </a:lnTo>
                  <a:lnTo>
                    <a:pt x="1460" y="992"/>
                  </a:lnTo>
                  <a:lnTo>
                    <a:pt x="1458" y="982"/>
                  </a:lnTo>
                  <a:lnTo>
                    <a:pt x="1458" y="972"/>
                  </a:lnTo>
                  <a:lnTo>
                    <a:pt x="1458" y="950"/>
                  </a:lnTo>
                  <a:lnTo>
                    <a:pt x="1462" y="928"/>
                  </a:lnTo>
                  <a:lnTo>
                    <a:pt x="1464" y="926"/>
                  </a:lnTo>
                  <a:lnTo>
                    <a:pt x="1466" y="920"/>
                  </a:lnTo>
                  <a:lnTo>
                    <a:pt x="1598" y="692"/>
                  </a:lnTo>
                  <a:lnTo>
                    <a:pt x="1582" y="668"/>
                  </a:lnTo>
                  <a:lnTo>
                    <a:pt x="1584" y="668"/>
                  </a:lnTo>
                  <a:lnTo>
                    <a:pt x="1198" y="0"/>
                  </a:lnTo>
                  <a:lnTo>
                    <a:pt x="398" y="0"/>
                  </a:lnTo>
                  <a:lnTo>
                    <a:pt x="322" y="132"/>
                  </a:lnTo>
                  <a:lnTo>
                    <a:pt x="0" y="690"/>
                  </a:lnTo>
                  <a:lnTo>
                    <a:pt x="116" y="888"/>
                  </a:lnTo>
                  <a:lnTo>
                    <a:pt x="132" y="902"/>
                  </a:lnTo>
                  <a:lnTo>
                    <a:pt x="150" y="914"/>
                  </a:lnTo>
                  <a:lnTo>
                    <a:pt x="160" y="918"/>
                  </a:lnTo>
                  <a:lnTo>
                    <a:pt x="168" y="920"/>
                  </a:lnTo>
                  <a:lnTo>
                    <a:pt x="176" y="920"/>
                  </a:lnTo>
                  <a:lnTo>
                    <a:pt x="184" y="918"/>
                  </a:lnTo>
                  <a:close/>
                </a:path>
              </a:pathLst>
            </a:custGeom>
            <a:solidFill>
              <a:srgbClr val="438DE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2478" y="916"/>
              <a:ext cx="942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 smtClean="0">
                  <a:solidFill>
                    <a:srgbClr val="000000"/>
                  </a:solidFill>
                  <a:cs typeface="Arial" charset="0"/>
                </a:rPr>
                <a:t>E8</a:t>
              </a:r>
              <a:endParaRPr lang="en-US" sz="1600" b="1" smtClean="0">
                <a:solidFill>
                  <a:srgbClr val="000000"/>
                </a:solidFill>
                <a:cs typeface="Arial" charset="0"/>
              </a:endParaRPr>
            </a:p>
            <a:p>
              <a:pPr eaLnBrk="1" hangingPunct="1"/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Vaccine </a:t>
              </a:r>
            </a:p>
            <a:p>
              <a:pPr eaLnBrk="1" hangingPunct="1"/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Management </a:t>
              </a:r>
              <a:endParaRPr lang="en-US" sz="1600" b="1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106613" y="2344738"/>
            <a:ext cx="1997075" cy="1717675"/>
            <a:chOff x="1383" y="1412"/>
            <a:chExt cx="1258" cy="1082"/>
          </a:xfrm>
          <a:solidFill>
            <a:srgbClr val="FFFF00"/>
          </a:solidFill>
        </p:grpSpPr>
        <p:sp>
          <p:nvSpPr>
            <p:cNvPr id="9243" name="Freeform 7"/>
            <p:cNvSpPr>
              <a:spLocks/>
            </p:cNvSpPr>
            <p:nvPr/>
          </p:nvSpPr>
          <p:spPr bwMode="auto">
            <a:xfrm>
              <a:off x="1383" y="1412"/>
              <a:ext cx="1258" cy="1082"/>
            </a:xfrm>
            <a:custGeom>
              <a:avLst/>
              <a:gdLst>
                <a:gd name="T0" fmla="*/ 59 w 1612"/>
                <a:gd name="T1" fmla="*/ 116 h 1386"/>
                <a:gd name="T2" fmla="*/ 59 w 1612"/>
                <a:gd name="T3" fmla="*/ 116 h 1386"/>
                <a:gd name="T4" fmla="*/ 59 w 1612"/>
                <a:gd name="T5" fmla="*/ 116 h 1386"/>
                <a:gd name="T6" fmla="*/ 60 w 1612"/>
                <a:gd name="T7" fmla="*/ 116 h 1386"/>
                <a:gd name="T8" fmla="*/ 60 w 1612"/>
                <a:gd name="T9" fmla="*/ 116 h 1386"/>
                <a:gd name="T10" fmla="*/ 62 w 1612"/>
                <a:gd name="T11" fmla="*/ 114 h 1386"/>
                <a:gd name="T12" fmla="*/ 62 w 1612"/>
                <a:gd name="T13" fmla="*/ 114 h 1386"/>
                <a:gd name="T14" fmla="*/ 62 w 1612"/>
                <a:gd name="T15" fmla="*/ 114 h 1386"/>
                <a:gd name="T16" fmla="*/ 62 w 1612"/>
                <a:gd name="T17" fmla="*/ 114 h 1386"/>
                <a:gd name="T18" fmla="*/ 62 w 1612"/>
                <a:gd name="T19" fmla="*/ 112 h 1386"/>
                <a:gd name="T20" fmla="*/ 62 w 1612"/>
                <a:gd name="T21" fmla="*/ 112 h 1386"/>
                <a:gd name="T22" fmla="*/ 59 w 1612"/>
                <a:gd name="T23" fmla="*/ 110 h 1386"/>
                <a:gd name="T24" fmla="*/ 55 w 1612"/>
                <a:gd name="T25" fmla="*/ 105 h 1386"/>
                <a:gd name="T26" fmla="*/ 55 w 1612"/>
                <a:gd name="T27" fmla="*/ 104 h 1386"/>
                <a:gd name="T28" fmla="*/ 57 w 1612"/>
                <a:gd name="T29" fmla="*/ 101 h 1386"/>
                <a:gd name="T30" fmla="*/ 64 w 1612"/>
                <a:gd name="T31" fmla="*/ 97 h 1386"/>
                <a:gd name="T32" fmla="*/ 71 w 1612"/>
                <a:gd name="T33" fmla="*/ 97 h 1386"/>
                <a:gd name="T34" fmla="*/ 78 w 1612"/>
                <a:gd name="T35" fmla="*/ 101 h 1386"/>
                <a:gd name="T36" fmla="*/ 79 w 1612"/>
                <a:gd name="T37" fmla="*/ 104 h 1386"/>
                <a:gd name="T38" fmla="*/ 79 w 1612"/>
                <a:gd name="T39" fmla="*/ 105 h 1386"/>
                <a:gd name="T40" fmla="*/ 75 w 1612"/>
                <a:gd name="T41" fmla="*/ 110 h 1386"/>
                <a:gd name="T42" fmla="*/ 73 w 1612"/>
                <a:gd name="T43" fmla="*/ 112 h 1386"/>
                <a:gd name="T44" fmla="*/ 73 w 1612"/>
                <a:gd name="T45" fmla="*/ 112 h 1386"/>
                <a:gd name="T46" fmla="*/ 73 w 1612"/>
                <a:gd name="T47" fmla="*/ 114 h 1386"/>
                <a:gd name="T48" fmla="*/ 73 w 1612"/>
                <a:gd name="T49" fmla="*/ 114 h 1386"/>
                <a:gd name="T50" fmla="*/ 73 w 1612"/>
                <a:gd name="T51" fmla="*/ 114 h 1386"/>
                <a:gd name="T52" fmla="*/ 73 w 1612"/>
                <a:gd name="T53" fmla="*/ 114 h 1386"/>
                <a:gd name="T54" fmla="*/ 74 w 1612"/>
                <a:gd name="T55" fmla="*/ 116 h 1386"/>
                <a:gd name="T56" fmla="*/ 75 w 1612"/>
                <a:gd name="T57" fmla="*/ 116 h 1386"/>
                <a:gd name="T58" fmla="*/ 75 w 1612"/>
                <a:gd name="T59" fmla="*/ 116 h 1386"/>
                <a:gd name="T60" fmla="*/ 75 w 1612"/>
                <a:gd name="T61" fmla="*/ 116 h 1386"/>
                <a:gd name="T62" fmla="*/ 76 w 1612"/>
                <a:gd name="T63" fmla="*/ 116 h 1386"/>
                <a:gd name="T64" fmla="*/ 111 w 1612"/>
                <a:gd name="T65" fmla="*/ 98 h 1386"/>
                <a:gd name="T66" fmla="*/ 112 w 1612"/>
                <a:gd name="T67" fmla="*/ 93 h 1386"/>
                <a:gd name="T68" fmla="*/ 109 w 1612"/>
                <a:gd name="T69" fmla="*/ 91 h 1386"/>
                <a:gd name="T70" fmla="*/ 104 w 1612"/>
                <a:gd name="T71" fmla="*/ 93 h 1386"/>
                <a:gd name="T72" fmla="*/ 98 w 1612"/>
                <a:gd name="T73" fmla="*/ 92 h 1386"/>
                <a:gd name="T74" fmla="*/ 97 w 1612"/>
                <a:gd name="T75" fmla="*/ 91 h 1386"/>
                <a:gd name="T76" fmla="*/ 98 w 1612"/>
                <a:gd name="T77" fmla="*/ 82 h 1386"/>
                <a:gd name="T78" fmla="*/ 101 w 1612"/>
                <a:gd name="T79" fmla="*/ 77 h 1386"/>
                <a:gd name="T80" fmla="*/ 107 w 1612"/>
                <a:gd name="T81" fmla="*/ 71 h 1386"/>
                <a:gd name="T82" fmla="*/ 111 w 1612"/>
                <a:gd name="T83" fmla="*/ 72 h 1386"/>
                <a:gd name="T84" fmla="*/ 113 w 1612"/>
                <a:gd name="T85" fmla="*/ 77 h 1386"/>
                <a:gd name="T86" fmla="*/ 114 w 1612"/>
                <a:gd name="T87" fmla="*/ 81 h 1386"/>
                <a:gd name="T88" fmla="*/ 117 w 1612"/>
                <a:gd name="T89" fmla="*/ 82 h 1386"/>
                <a:gd name="T90" fmla="*/ 134 w 1612"/>
                <a:gd name="T91" fmla="*/ 59 h 1386"/>
                <a:gd name="T92" fmla="*/ 120 w 1612"/>
                <a:gd name="T93" fmla="*/ 32 h 1386"/>
                <a:gd name="T94" fmla="*/ 121 w 1612"/>
                <a:gd name="T95" fmla="*/ 29 h 1386"/>
                <a:gd name="T96" fmla="*/ 126 w 1612"/>
                <a:gd name="T97" fmla="*/ 29 h 1386"/>
                <a:gd name="T98" fmla="*/ 131 w 1612"/>
                <a:gd name="T99" fmla="*/ 30 h 1386"/>
                <a:gd name="T100" fmla="*/ 134 w 1612"/>
                <a:gd name="T101" fmla="*/ 29 h 1386"/>
                <a:gd name="T102" fmla="*/ 135 w 1612"/>
                <a:gd name="T103" fmla="*/ 25 h 1386"/>
                <a:gd name="T104" fmla="*/ 133 w 1612"/>
                <a:gd name="T105" fmla="*/ 16 h 1386"/>
                <a:gd name="T106" fmla="*/ 126 w 1612"/>
                <a:gd name="T107" fmla="*/ 9 h 1386"/>
                <a:gd name="T108" fmla="*/ 121 w 1612"/>
                <a:gd name="T109" fmla="*/ 9 h 1386"/>
                <a:gd name="T110" fmla="*/ 119 w 1612"/>
                <a:gd name="T111" fmla="*/ 12 h 1386"/>
                <a:gd name="T112" fmla="*/ 118 w 1612"/>
                <a:gd name="T113" fmla="*/ 16 h 1386"/>
                <a:gd name="T114" fmla="*/ 117 w 1612"/>
                <a:gd name="T115" fmla="*/ 20 h 1386"/>
                <a:gd name="T116" fmla="*/ 114 w 1612"/>
                <a:gd name="T117" fmla="*/ 20 h 1386"/>
                <a:gd name="T118" fmla="*/ 34 w 1612"/>
                <a:gd name="T119" fmla="*/ 0 h 138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612" h="1386">
                  <a:moveTo>
                    <a:pt x="674" y="1382"/>
                  </a:moveTo>
                  <a:lnTo>
                    <a:pt x="674" y="1382"/>
                  </a:lnTo>
                  <a:lnTo>
                    <a:pt x="670" y="1382"/>
                  </a:lnTo>
                  <a:lnTo>
                    <a:pt x="694" y="1382"/>
                  </a:lnTo>
                  <a:lnTo>
                    <a:pt x="706" y="1378"/>
                  </a:lnTo>
                  <a:lnTo>
                    <a:pt x="708" y="1378"/>
                  </a:lnTo>
                  <a:lnTo>
                    <a:pt x="710" y="1376"/>
                  </a:lnTo>
                  <a:lnTo>
                    <a:pt x="712" y="1374"/>
                  </a:lnTo>
                  <a:lnTo>
                    <a:pt x="714" y="1374"/>
                  </a:lnTo>
                  <a:lnTo>
                    <a:pt x="716" y="1372"/>
                  </a:lnTo>
                  <a:lnTo>
                    <a:pt x="718" y="1372"/>
                  </a:lnTo>
                  <a:lnTo>
                    <a:pt x="720" y="1370"/>
                  </a:lnTo>
                  <a:lnTo>
                    <a:pt x="722" y="1368"/>
                  </a:lnTo>
                  <a:lnTo>
                    <a:pt x="724" y="1368"/>
                  </a:lnTo>
                  <a:lnTo>
                    <a:pt x="726" y="1366"/>
                  </a:lnTo>
                  <a:lnTo>
                    <a:pt x="730" y="1364"/>
                  </a:lnTo>
                  <a:lnTo>
                    <a:pt x="730" y="1362"/>
                  </a:lnTo>
                  <a:lnTo>
                    <a:pt x="732" y="1360"/>
                  </a:lnTo>
                  <a:lnTo>
                    <a:pt x="734" y="1360"/>
                  </a:lnTo>
                  <a:lnTo>
                    <a:pt x="734" y="1358"/>
                  </a:lnTo>
                  <a:lnTo>
                    <a:pt x="736" y="1356"/>
                  </a:lnTo>
                  <a:lnTo>
                    <a:pt x="736" y="1354"/>
                  </a:lnTo>
                  <a:lnTo>
                    <a:pt x="738" y="1354"/>
                  </a:lnTo>
                  <a:lnTo>
                    <a:pt x="738" y="1352"/>
                  </a:lnTo>
                  <a:lnTo>
                    <a:pt x="740" y="1350"/>
                  </a:lnTo>
                  <a:lnTo>
                    <a:pt x="740" y="1348"/>
                  </a:lnTo>
                  <a:lnTo>
                    <a:pt x="740" y="1346"/>
                  </a:lnTo>
                  <a:lnTo>
                    <a:pt x="740" y="1342"/>
                  </a:lnTo>
                  <a:lnTo>
                    <a:pt x="740" y="1330"/>
                  </a:lnTo>
                  <a:lnTo>
                    <a:pt x="736" y="1320"/>
                  </a:lnTo>
                  <a:lnTo>
                    <a:pt x="734" y="1312"/>
                  </a:lnTo>
                  <a:lnTo>
                    <a:pt x="728" y="1306"/>
                  </a:lnTo>
                  <a:lnTo>
                    <a:pt x="716" y="1296"/>
                  </a:lnTo>
                  <a:lnTo>
                    <a:pt x="700" y="1286"/>
                  </a:lnTo>
                  <a:lnTo>
                    <a:pt x="686" y="1278"/>
                  </a:lnTo>
                  <a:lnTo>
                    <a:pt x="674" y="1268"/>
                  </a:lnTo>
                  <a:lnTo>
                    <a:pt x="668" y="1262"/>
                  </a:lnTo>
                  <a:lnTo>
                    <a:pt x="664" y="1254"/>
                  </a:lnTo>
                  <a:lnTo>
                    <a:pt x="662" y="1244"/>
                  </a:lnTo>
                  <a:lnTo>
                    <a:pt x="660" y="1232"/>
                  </a:lnTo>
                  <a:lnTo>
                    <a:pt x="662" y="1222"/>
                  </a:lnTo>
                  <a:lnTo>
                    <a:pt x="664" y="1212"/>
                  </a:lnTo>
                  <a:lnTo>
                    <a:pt x="670" y="1202"/>
                  </a:lnTo>
                  <a:lnTo>
                    <a:pt x="676" y="1194"/>
                  </a:lnTo>
                  <a:lnTo>
                    <a:pt x="684" y="1186"/>
                  </a:lnTo>
                  <a:lnTo>
                    <a:pt x="694" y="1178"/>
                  </a:lnTo>
                  <a:lnTo>
                    <a:pt x="714" y="1166"/>
                  </a:lnTo>
                  <a:lnTo>
                    <a:pt x="738" y="1158"/>
                  </a:lnTo>
                  <a:lnTo>
                    <a:pt x="762" y="1152"/>
                  </a:lnTo>
                  <a:lnTo>
                    <a:pt x="786" y="1150"/>
                  </a:lnTo>
                  <a:lnTo>
                    <a:pt x="804" y="1148"/>
                  </a:lnTo>
                  <a:lnTo>
                    <a:pt x="824" y="1150"/>
                  </a:lnTo>
                  <a:lnTo>
                    <a:pt x="846" y="1152"/>
                  </a:lnTo>
                  <a:lnTo>
                    <a:pt x="870" y="1158"/>
                  </a:lnTo>
                  <a:lnTo>
                    <a:pt x="894" y="1166"/>
                  </a:lnTo>
                  <a:lnTo>
                    <a:pt x="916" y="1178"/>
                  </a:lnTo>
                  <a:lnTo>
                    <a:pt x="924" y="1186"/>
                  </a:lnTo>
                  <a:lnTo>
                    <a:pt x="932" y="1194"/>
                  </a:lnTo>
                  <a:lnTo>
                    <a:pt x="940" y="1202"/>
                  </a:lnTo>
                  <a:lnTo>
                    <a:pt x="944" y="1212"/>
                  </a:lnTo>
                  <a:lnTo>
                    <a:pt x="948" y="1222"/>
                  </a:lnTo>
                  <a:lnTo>
                    <a:pt x="948" y="1232"/>
                  </a:lnTo>
                  <a:lnTo>
                    <a:pt x="948" y="1244"/>
                  </a:lnTo>
                  <a:lnTo>
                    <a:pt x="944" y="1254"/>
                  </a:lnTo>
                  <a:lnTo>
                    <a:pt x="940" y="1262"/>
                  </a:lnTo>
                  <a:lnTo>
                    <a:pt x="936" y="1268"/>
                  </a:lnTo>
                  <a:lnTo>
                    <a:pt x="922" y="1278"/>
                  </a:lnTo>
                  <a:lnTo>
                    <a:pt x="908" y="1286"/>
                  </a:lnTo>
                  <a:lnTo>
                    <a:pt x="894" y="1296"/>
                  </a:lnTo>
                  <a:lnTo>
                    <a:pt x="880" y="1306"/>
                  </a:lnTo>
                  <a:lnTo>
                    <a:pt x="876" y="1312"/>
                  </a:lnTo>
                  <a:lnTo>
                    <a:pt x="872" y="1320"/>
                  </a:lnTo>
                  <a:lnTo>
                    <a:pt x="870" y="1330"/>
                  </a:lnTo>
                  <a:lnTo>
                    <a:pt x="868" y="1342"/>
                  </a:lnTo>
                  <a:lnTo>
                    <a:pt x="868" y="1346"/>
                  </a:lnTo>
                  <a:lnTo>
                    <a:pt x="868" y="1348"/>
                  </a:lnTo>
                  <a:lnTo>
                    <a:pt x="870" y="1350"/>
                  </a:lnTo>
                  <a:lnTo>
                    <a:pt x="870" y="1352"/>
                  </a:lnTo>
                  <a:lnTo>
                    <a:pt x="872" y="1354"/>
                  </a:lnTo>
                  <a:lnTo>
                    <a:pt x="874" y="1356"/>
                  </a:lnTo>
                  <a:lnTo>
                    <a:pt x="874" y="1358"/>
                  </a:lnTo>
                  <a:lnTo>
                    <a:pt x="876" y="1360"/>
                  </a:lnTo>
                  <a:lnTo>
                    <a:pt x="878" y="1362"/>
                  </a:lnTo>
                  <a:lnTo>
                    <a:pt x="880" y="1364"/>
                  </a:lnTo>
                  <a:lnTo>
                    <a:pt x="882" y="1366"/>
                  </a:lnTo>
                  <a:lnTo>
                    <a:pt x="884" y="1368"/>
                  </a:lnTo>
                  <a:lnTo>
                    <a:pt x="886" y="1368"/>
                  </a:lnTo>
                  <a:lnTo>
                    <a:pt x="888" y="1370"/>
                  </a:lnTo>
                  <a:lnTo>
                    <a:pt x="890" y="1372"/>
                  </a:lnTo>
                  <a:lnTo>
                    <a:pt x="892" y="1372"/>
                  </a:lnTo>
                  <a:lnTo>
                    <a:pt x="894" y="1374"/>
                  </a:lnTo>
                  <a:lnTo>
                    <a:pt x="896" y="1374"/>
                  </a:lnTo>
                  <a:lnTo>
                    <a:pt x="898" y="1376"/>
                  </a:lnTo>
                  <a:lnTo>
                    <a:pt x="902" y="1378"/>
                  </a:lnTo>
                  <a:lnTo>
                    <a:pt x="914" y="1382"/>
                  </a:lnTo>
                  <a:lnTo>
                    <a:pt x="940" y="1382"/>
                  </a:lnTo>
                  <a:lnTo>
                    <a:pt x="934" y="1382"/>
                  </a:lnTo>
                  <a:lnTo>
                    <a:pt x="1198" y="1386"/>
                  </a:lnTo>
                  <a:lnTo>
                    <a:pt x="1322" y="1172"/>
                  </a:lnTo>
                  <a:lnTo>
                    <a:pt x="1326" y="1150"/>
                  </a:lnTo>
                  <a:lnTo>
                    <a:pt x="1330" y="1126"/>
                  </a:lnTo>
                  <a:lnTo>
                    <a:pt x="1328" y="1114"/>
                  </a:lnTo>
                  <a:lnTo>
                    <a:pt x="1326" y="1104"/>
                  </a:lnTo>
                  <a:lnTo>
                    <a:pt x="1322" y="1094"/>
                  </a:lnTo>
                  <a:lnTo>
                    <a:pt x="1316" y="1088"/>
                  </a:lnTo>
                  <a:lnTo>
                    <a:pt x="1304" y="1084"/>
                  </a:lnTo>
                  <a:lnTo>
                    <a:pt x="1294" y="1080"/>
                  </a:lnTo>
                  <a:lnTo>
                    <a:pt x="1286" y="1080"/>
                  </a:lnTo>
                  <a:lnTo>
                    <a:pt x="1278" y="1082"/>
                  </a:lnTo>
                  <a:lnTo>
                    <a:pt x="1262" y="1086"/>
                  </a:lnTo>
                  <a:lnTo>
                    <a:pt x="1248" y="1096"/>
                  </a:lnTo>
                  <a:lnTo>
                    <a:pt x="1232" y="1104"/>
                  </a:lnTo>
                  <a:lnTo>
                    <a:pt x="1218" y="1110"/>
                  </a:lnTo>
                  <a:lnTo>
                    <a:pt x="1208" y="1110"/>
                  </a:lnTo>
                  <a:lnTo>
                    <a:pt x="1200" y="1110"/>
                  </a:lnTo>
                  <a:lnTo>
                    <a:pt x="1190" y="1108"/>
                  </a:lnTo>
                  <a:lnTo>
                    <a:pt x="1180" y="1102"/>
                  </a:lnTo>
                  <a:lnTo>
                    <a:pt x="1170" y="1096"/>
                  </a:lnTo>
                  <a:lnTo>
                    <a:pt x="1164" y="1088"/>
                  </a:lnTo>
                  <a:lnTo>
                    <a:pt x="1158" y="1080"/>
                  </a:lnTo>
                  <a:lnTo>
                    <a:pt x="1154" y="1070"/>
                  </a:lnTo>
                  <a:lnTo>
                    <a:pt x="1152" y="1060"/>
                  </a:lnTo>
                  <a:lnTo>
                    <a:pt x="1150" y="1048"/>
                  </a:lnTo>
                  <a:lnTo>
                    <a:pt x="1150" y="1024"/>
                  </a:lnTo>
                  <a:lnTo>
                    <a:pt x="1154" y="998"/>
                  </a:lnTo>
                  <a:lnTo>
                    <a:pt x="1162" y="974"/>
                  </a:lnTo>
                  <a:lnTo>
                    <a:pt x="1170" y="954"/>
                  </a:lnTo>
                  <a:lnTo>
                    <a:pt x="1180" y="936"/>
                  </a:lnTo>
                  <a:lnTo>
                    <a:pt x="1190" y="920"/>
                  </a:lnTo>
                  <a:lnTo>
                    <a:pt x="1204" y="902"/>
                  </a:lnTo>
                  <a:lnTo>
                    <a:pt x="1220" y="884"/>
                  </a:lnTo>
                  <a:lnTo>
                    <a:pt x="1240" y="868"/>
                  </a:lnTo>
                  <a:lnTo>
                    <a:pt x="1260" y="856"/>
                  </a:lnTo>
                  <a:lnTo>
                    <a:pt x="1272" y="850"/>
                  </a:lnTo>
                  <a:lnTo>
                    <a:pt x="1282" y="848"/>
                  </a:lnTo>
                  <a:lnTo>
                    <a:pt x="1292" y="846"/>
                  </a:lnTo>
                  <a:lnTo>
                    <a:pt x="1304" y="846"/>
                  </a:lnTo>
                  <a:lnTo>
                    <a:pt x="1314" y="848"/>
                  </a:lnTo>
                  <a:lnTo>
                    <a:pt x="1324" y="854"/>
                  </a:lnTo>
                  <a:lnTo>
                    <a:pt x="1334" y="860"/>
                  </a:lnTo>
                  <a:lnTo>
                    <a:pt x="1340" y="868"/>
                  </a:lnTo>
                  <a:lnTo>
                    <a:pt x="1346" y="874"/>
                  </a:lnTo>
                  <a:lnTo>
                    <a:pt x="1348" y="882"/>
                  </a:lnTo>
                  <a:lnTo>
                    <a:pt x="1350" y="900"/>
                  </a:lnTo>
                  <a:lnTo>
                    <a:pt x="1350" y="916"/>
                  </a:lnTo>
                  <a:lnTo>
                    <a:pt x="1350" y="932"/>
                  </a:lnTo>
                  <a:lnTo>
                    <a:pt x="1354" y="948"/>
                  </a:lnTo>
                  <a:lnTo>
                    <a:pt x="1358" y="956"/>
                  </a:lnTo>
                  <a:lnTo>
                    <a:pt x="1362" y="964"/>
                  </a:lnTo>
                  <a:lnTo>
                    <a:pt x="1370" y="972"/>
                  </a:lnTo>
                  <a:lnTo>
                    <a:pt x="1380" y="978"/>
                  </a:lnTo>
                  <a:lnTo>
                    <a:pt x="1388" y="980"/>
                  </a:lnTo>
                  <a:lnTo>
                    <a:pt x="1398" y="980"/>
                  </a:lnTo>
                  <a:lnTo>
                    <a:pt x="1408" y="976"/>
                  </a:lnTo>
                  <a:lnTo>
                    <a:pt x="1418" y="972"/>
                  </a:lnTo>
                  <a:lnTo>
                    <a:pt x="1438" y="958"/>
                  </a:lnTo>
                  <a:lnTo>
                    <a:pt x="1456" y="942"/>
                  </a:lnTo>
                  <a:lnTo>
                    <a:pt x="1598" y="696"/>
                  </a:lnTo>
                  <a:lnTo>
                    <a:pt x="1436" y="418"/>
                  </a:lnTo>
                  <a:lnTo>
                    <a:pt x="1434" y="400"/>
                  </a:lnTo>
                  <a:lnTo>
                    <a:pt x="1432" y="382"/>
                  </a:lnTo>
                  <a:lnTo>
                    <a:pt x="1432" y="370"/>
                  </a:lnTo>
                  <a:lnTo>
                    <a:pt x="1434" y="358"/>
                  </a:lnTo>
                  <a:lnTo>
                    <a:pt x="1440" y="348"/>
                  </a:lnTo>
                  <a:lnTo>
                    <a:pt x="1446" y="342"/>
                  </a:lnTo>
                  <a:lnTo>
                    <a:pt x="1456" y="338"/>
                  </a:lnTo>
                  <a:lnTo>
                    <a:pt x="1466" y="334"/>
                  </a:lnTo>
                  <a:lnTo>
                    <a:pt x="1476" y="334"/>
                  </a:lnTo>
                  <a:lnTo>
                    <a:pt x="1484" y="334"/>
                  </a:lnTo>
                  <a:lnTo>
                    <a:pt x="1500" y="340"/>
                  </a:lnTo>
                  <a:lnTo>
                    <a:pt x="1514" y="348"/>
                  </a:lnTo>
                  <a:lnTo>
                    <a:pt x="1528" y="358"/>
                  </a:lnTo>
                  <a:lnTo>
                    <a:pt x="1544" y="364"/>
                  </a:lnTo>
                  <a:lnTo>
                    <a:pt x="1552" y="364"/>
                  </a:lnTo>
                  <a:lnTo>
                    <a:pt x="1562" y="364"/>
                  </a:lnTo>
                  <a:lnTo>
                    <a:pt x="1572" y="362"/>
                  </a:lnTo>
                  <a:lnTo>
                    <a:pt x="1582" y="356"/>
                  </a:lnTo>
                  <a:lnTo>
                    <a:pt x="1590" y="352"/>
                  </a:lnTo>
                  <a:lnTo>
                    <a:pt x="1596" y="346"/>
                  </a:lnTo>
                  <a:lnTo>
                    <a:pt x="1600" y="340"/>
                  </a:lnTo>
                  <a:lnTo>
                    <a:pt x="1604" y="332"/>
                  </a:lnTo>
                  <a:lnTo>
                    <a:pt x="1610" y="316"/>
                  </a:lnTo>
                  <a:lnTo>
                    <a:pt x="1612" y="296"/>
                  </a:lnTo>
                  <a:lnTo>
                    <a:pt x="1608" y="268"/>
                  </a:lnTo>
                  <a:lnTo>
                    <a:pt x="1602" y="242"/>
                  </a:lnTo>
                  <a:lnTo>
                    <a:pt x="1592" y="218"/>
                  </a:lnTo>
                  <a:lnTo>
                    <a:pt x="1582" y="198"/>
                  </a:lnTo>
                  <a:lnTo>
                    <a:pt x="1572" y="182"/>
                  </a:lnTo>
                  <a:lnTo>
                    <a:pt x="1558" y="164"/>
                  </a:lnTo>
                  <a:lnTo>
                    <a:pt x="1542" y="146"/>
                  </a:lnTo>
                  <a:lnTo>
                    <a:pt x="1522" y="130"/>
                  </a:lnTo>
                  <a:lnTo>
                    <a:pt x="1500" y="116"/>
                  </a:lnTo>
                  <a:lnTo>
                    <a:pt x="1490" y="112"/>
                  </a:lnTo>
                  <a:lnTo>
                    <a:pt x="1480" y="108"/>
                  </a:lnTo>
                  <a:lnTo>
                    <a:pt x="1468" y="108"/>
                  </a:lnTo>
                  <a:lnTo>
                    <a:pt x="1458" y="108"/>
                  </a:lnTo>
                  <a:lnTo>
                    <a:pt x="1448" y="110"/>
                  </a:lnTo>
                  <a:lnTo>
                    <a:pt x="1438" y="116"/>
                  </a:lnTo>
                  <a:lnTo>
                    <a:pt x="1430" y="120"/>
                  </a:lnTo>
                  <a:lnTo>
                    <a:pt x="1424" y="126"/>
                  </a:lnTo>
                  <a:lnTo>
                    <a:pt x="1416" y="138"/>
                  </a:lnTo>
                  <a:lnTo>
                    <a:pt x="1412" y="150"/>
                  </a:lnTo>
                  <a:lnTo>
                    <a:pt x="1410" y="164"/>
                  </a:lnTo>
                  <a:lnTo>
                    <a:pt x="1412" y="182"/>
                  </a:lnTo>
                  <a:lnTo>
                    <a:pt x="1410" y="198"/>
                  </a:lnTo>
                  <a:lnTo>
                    <a:pt x="1408" y="212"/>
                  </a:lnTo>
                  <a:lnTo>
                    <a:pt x="1404" y="220"/>
                  </a:lnTo>
                  <a:lnTo>
                    <a:pt x="1398" y="226"/>
                  </a:lnTo>
                  <a:lnTo>
                    <a:pt x="1392" y="234"/>
                  </a:lnTo>
                  <a:lnTo>
                    <a:pt x="1382" y="240"/>
                  </a:lnTo>
                  <a:lnTo>
                    <a:pt x="1376" y="242"/>
                  </a:lnTo>
                  <a:lnTo>
                    <a:pt x="1368" y="242"/>
                  </a:lnTo>
                  <a:lnTo>
                    <a:pt x="1360" y="240"/>
                  </a:lnTo>
                  <a:lnTo>
                    <a:pt x="1352" y="238"/>
                  </a:lnTo>
                  <a:lnTo>
                    <a:pt x="1334" y="228"/>
                  </a:lnTo>
                  <a:lnTo>
                    <a:pt x="1320" y="216"/>
                  </a:lnTo>
                  <a:lnTo>
                    <a:pt x="1198" y="0"/>
                  </a:lnTo>
                  <a:lnTo>
                    <a:pt x="400" y="0"/>
                  </a:lnTo>
                  <a:lnTo>
                    <a:pt x="0" y="694"/>
                  </a:lnTo>
                  <a:lnTo>
                    <a:pt x="398" y="1384"/>
                  </a:lnTo>
                  <a:lnTo>
                    <a:pt x="400" y="1382"/>
                  </a:lnTo>
                  <a:lnTo>
                    <a:pt x="674" y="1382"/>
                  </a:lnTo>
                  <a:close/>
                </a:path>
              </a:pathLst>
            </a:custGeom>
            <a:grpFill/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4" name="Text Box 8"/>
            <p:cNvSpPr txBox="1">
              <a:spLocks noChangeArrowheads="1"/>
            </p:cNvSpPr>
            <p:nvPr/>
          </p:nvSpPr>
          <p:spPr bwMode="auto">
            <a:xfrm>
              <a:off x="1587" y="1446"/>
              <a:ext cx="84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b="1" smtClean="0">
                  <a:solidFill>
                    <a:srgbClr val="000000"/>
                  </a:solidFill>
                  <a:cs typeface="Arial" charset="0"/>
                </a:rPr>
                <a:t>E7</a:t>
              </a:r>
              <a:endParaRPr lang="en-US" sz="1600" b="1" smtClean="0">
                <a:solidFill>
                  <a:srgbClr val="000000"/>
                </a:solidFill>
                <a:cs typeface="Arial" charset="0"/>
              </a:endParaRPr>
            </a:p>
            <a:p>
              <a:pPr eaLnBrk="1" hangingPunct="1">
                <a:defRPr/>
              </a:pPr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Distribution</a:t>
              </a: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5083175" y="4067175"/>
            <a:ext cx="1981200" cy="1711325"/>
            <a:chOff x="3258" y="2497"/>
            <a:chExt cx="1248" cy="1078"/>
          </a:xfrm>
        </p:grpSpPr>
        <p:sp>
          <p:nvSpPr>
            <p:cNvPr id="14365" name="Freeform 10"/>
            <p:cNvSpPr>
              <a:spLocks/>
            </p:cNvSpPr>
            <p:nvPr/>
          </p:nvSpPr>
          <p:spPr bwMode="auto">
            <a:xfrm>
              <a:off x="3258" y="2497"/>
              <a:ext cx="1248" cy="1078"/>
            </a:xfrm>
            <a:custGeom>
              <a:avLst/>
              <a:gdLst>
                <a:gd name="T0" fmla="*/ 4 w 1600"/>
                <a:gd name="T1" fmla="*/ 2 h 1382"/>
                <a:gd name="T2" fmla="*/ 3 w 1600"/>
                <a:gd name="T3" fmla="*/ 2 h 1382"/>
                <a:gd name="T4" fmla="*/ 3 w 1600"/>
                <a:gd name="T5" fmla="*/ 2 h 1382"/>
                <a:gd name="T6" fmla="*/ 3 w 1600"/>
                <a:gd name="T7" fmla="*/ 2 h 1382"/>
                <a:gd name="T8" fmla="*/ 3 w 1600"/>
                <a:gd name="T9" fmla="*/ 2 h 1382"/>
                <a:gd name="T10" fmla="*/ 3 w 1600"/>
                <a:gd name="T11" fmla="*/ 2 h 1382"/>
                <a:gd name="T12" fmla="*/ 3 w 1600"/>
                <a:gd name="T13" fmla="*/ 2 h 1382"/>
                <a:gd name="T14" fmla="*/ 3 w 1600"/>
                <a:gd name="T15" fmla="*/ 2 h 1382"/>
                <a:gd name="T16" fmla="*/ 3 w 1600"/>
                <a:gd name="T17" fmla="*/ 2 h 1382"/>
                <a:gd name="T18" fmla="*/ 3 w 1600"/>
                <a:gd name="T19" fmla="*/ 2 h 1382"/>
                <a:gd name="T20" fmla="*/ 3 w 1600"/>
                <a:gd name="T21" fmla="*/ 2 h 1382"/>
                <a:gd name="T22" fmla="*/ 3 w 1600"/>
                <a:gd name="T23" fmla="*/ 2 h 1382"/>
                <a:gd name="T24" fmla="*/ 4 w 1600"/>
                <a:gd name="T25" fmla="*/ 2 h 1382"/>
                <a:gd name="T26" fmla="*/ 4 w 1600"/>
                <a:gd name="T27" fmla="*/ 2 h 1382"/>
                <a:gd name="T28" fmla="*/ 4 w 1600"/>
                <a:gd name="T29" fmla="*/ 2 h 1382"/>
                <a:gd name="T30" fmla="*/ 4 w 1600"/>
                <a:gd name="T31" fmla="*/ 2 h 1382"/>
                <a:gd name="T32" fmla="*/ 4 w 1600"/>
                <a:gd name="T33" fmla="*/ 2 h 1382"/>
                <a:gd name="T34" fmla="*/ 4 w 1600"/>
                <a:gd name="T35" fmla="*/ 2 h 1382"/>
                <a:gd name="T36" fmla="*/ 4 w 1600"/>
                <a:gd name="T37" fmla="*/ 2 h 1382"/>
                <a:gd name="T38" fmla="*/ 3 w 1600"/>
                <a:gd name="T39" fmla="*/ 2 h 1382"/>
                <a:gd name="T40" fmla="*/ 2 w 1600"/>
                <a:gd name="T41" fmla="*/ 2 h 1382"/>
                <a:gd name="T42" fmla="*/ 2 w 1600"/>
                <a:gd name="T43" fmla="*/ 2 h 1382"/>
                <a:gd name="T44" fmla="*/ 2 w 1600"/>
                <a:gd name="T45" fmla="*/ 2 h 1382"/>
                <a:gd name="T46" fmla="*/ 2 w 1600"/>
                <a:gd name="T47" fmla="*/ 2 h 1382"/>
                <a:gd name="T48" fmla="*/ 2 w 1600"/>
                <a:gd name="T49" fmla="*/ 2 h 1382"/>
                <a:gd name="T50" fmla="*/ 2 w 1600"/>
                <a:gd name="T51" fmla="*/ 2 h 1382"/>
                <a:gd name="T52" fmla="*/ 2 w 1600"/>
                <a:gd name="T53" fmla="*/ 2 h 1382"/>
                <a:gd name="T54" fmla="*/ 3 w 1600"/>
                <a:gd name="T55" fmla="*/ 2 h 1382"/>
                <a:gd name="T56" fmla="*/ 3 w 1600"/>
                <a:gd name="T57" fmla="*/ 2 h 1382"/>
                <a:gd name="T58" fmla="*/ 3 w 1600"/>
                <a:gd name="T59" fmla="*/ 2 h 1382"/>
                <a:gd name="T60" fmla="*/ 3 w 1600"/>
                <a:gd name="T61" fmla="*/ 2 h 1382"/>
                <a:gd name="T62" fmla="*/ 3 w 1600"/>
                <a:gd name="T63" fmla="*/ 2 h 1382"/>
                <a:gd name="T64" fmla="*/ 3 w 1600"/>
                <a:gd name="T65" fmla="*/ 2 h 1382"/>
                <a:gd name="T66" fmla="*/ 3 w 1600"/>
                <a:gd name="T67" fmla="*/ 2 h 1382"/>
                <a:gd name="T68" fmla="*/ 3 w 1600"/>
                <a:gd name="T69" fmla="*/ 2 h 1382"/>
                <a:gd name="T70" fmla="*/ 3 w 1600"/>
                <a:gd name="T71" fmla="*/ 2 h 1382"/>
                <a:gd name="T72" fmla="*/ 2 w 1600"/>
                <a:gd name="T73" fmla="*/ 2 h 1382"/>
                <a:gd name="T74" fmla="*/ 2 w 1600"/>
                <a:gd name="T75" fmla="*/ 2 h 1382"/>
                <a:gd name="T76" fmla="*/ 2 w 1600"/>
                <a:gd name="T77" fmla="*/ 2 h 1382"/>
                <a:gd name="T78" fmla="*/ 2 w 1600"/>
                <a:gd name="T79" fmla="*/ 2 h 1382"/>
                <a:gd name="T80" fmla="*/ 2 w 1600"/>
                <a:gd name="T81" fmla="*/ 2 h 1382"/>
                <a:gd name="T82" fmla="*/ 2 w 1600"/>
                <a:gd name="T83" fmla="*/ 2 h 1382"/>
                <a:gd name="T84" fmla="*/ 2 w 1600"/>
                <a:gd name="T85" fmla="*/ 2 h 1382"/>
                <a:gd name="T86" fmla="*/ 2 w 1600"/>
                <a:gd name="T87" fmla="*/ 2 h 1382"/>
                <a:gd name="T88" fmla="*/ 2 w 1600"/>
                <a:gd name="T89" fmla="*/ 2 h 1382"/>
                <a:gd name="T90" fmla="*/ 2 w 1600"/>
                <a:gd name="T91" fmla="*/ 2 h 1382"/>
                <a:gd name="T92" fmla="*/ 2 w 1600"/>
                <a:gd name="T93" fmla="*/ 2 h 1382"/>
                <a:gd name="T94" fmla="*/ 2 w 1600"/>
                <a:gd name="T95" fmla="*/ 2 h 1382"/>
                <a:gd name="T96" fmla="*/ 2 w 1600"/>
                <a:gd name="T97" fmla="*/ 2 h 1382"/>
                <a:gd name="T98" fmla="*/ 2 w 1600"/>
                <a:gd name="T99" fmla="*/ 2 h 1382"/>
                <a:gd name="T100" fmla="*/ 2 w 1600"/>
                <a:gd name="T101" fmla="*/ 2 h 1382"/>
                <a:gd name="T102" fmla="*/ 2 w 1600"/>
                <a:gd name="T103" fmla="*/ 4 h 1382"/>
                <a:gd name="T104" fmla="*/ 2 w 1600"/>
                <a:gd name="T105" fmla="*/ 4 h 1382"/>
                <a:gd name="T106" fmla="*/ 2 w 1600"/>
                <a:gd name="T107" fmla="*/ 4 h 1382"/>
                <a:gd name="T108" fmla="*/ 2 w 1600"/>
                <a:gd name="T109" fmla="*/ 3 h 1382"/>
                <a:gd name="T110" fmla="*/ 2 w 1600"/>
                <a:gd name="T111" fmla="*/ 3 h 1382"/>
                <a:gd name="T112" fmla="*/ 2 w 1600"/>
                <a:gd name="T113" fmla="*/ 3 h 1382"/>
                <a:gd name="T114" fmla="*/ 2 w 1600"/>
                <a:gd name="T115" fmla="*/ 4 h 1382"/>
                <a:gd name="T116" fmla="*/ 2 w 1600"/>
                <a:gd name="T117" fmla="*/ 4 h 1382"/>
                <a:gd name="T118" fmla="*/ 2 w 1600"/>
                <a:gd name="T119" fmla="*/ 4 h 1382"/>
                <a:gd name="T120" fmla="*/ 2 w 1600"/>
                <a:gd name="T121" fmla="*/ 4 h 1382"/>
                <a:gd name="T122" fmla="*/ 2 w 1600"/>
                <a:gd name="T123" fmla="*/ 4 h 1382"/>
                <a:gd name="T124" fmla="*/ 2 w 1600"/>
                <a:gd name="T125" fmla="*/ 5 h 13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00" h="1382">
                  <a:moveTo>
                    <a:pt x="1200" y="2"/>
                  </a:moveTo>
                  <a:lnTo>
                    <a:pt x="912" y="2"/>
                  </a:lnTo>
                  <a:lnTo>
                    <a:pt x="908" y="4"/>
                  </a:lnTo>
                  <a:lnTo>
                    <a:pt x="906" y="4"/>
                  </a:lnTo>
                  <a:lnTo>
                    <a:pt x="894" y="8"/>
                  </a:lnTo>
                  <a:lnTo>
                    <a:pt x="892" y="10"/>
                  </a:lnTo>
                  <a:lnTo>
                    <a:pt x="890" y="10"/>
                  </a:lnTo>
                  <a:lnTo>
                    <a:pt x="886" y="12"/>
                  </a:lnTo>
                  <a:lnTo>
                    <a:pt x="884" y="14"/>
                  </a:lnTo>
                  <a:lnTo>
                    <a:pt x="882" y="14"/>
                  </a:lnTo>
                  <a:lnTo>
                    <a:pt x="880" y="16"/>
                  </a:lnTo>
                  <a:lnTo>
                    <a:pt x="876" y="18"/>
                  </a:lnTo>
                  <a:lnTo>
                    <a:pt x="874" y="18"/>
                  </a:lnTo>
                  <a:lnTo>
                    <a:pt x="870" y="22"/>
                  </a:lnTo>
                  <a:lnTo>
                    <a:pt x="866" y="26"/>
                  </a:lnTo>
                  <a:lnTo>
                    <a:pt x="864" y="26"/>
                  </a:lnTo>
                  <a:lnTo>
                    <a:pt x="862" y="28"/>
                  </a:lnTo>
                  <a:lnTo>
                    <a:pt x="862" y="30"/>
                  </a:lnTo>
                  <a:lnTo>
                    <a:pt x="860" y="32"/>
                  </a:lnTo>
                  <a:lnTo>
                    <a:pt x="858" y="34"/>
                  </a:lnTo>
                  <a:lnTo>
                    <a:pt x="856" y="36"/>
                  </a:lnTo>
                  <a:lnTo>
                    <a:pt x="856" y="38"/>
                  </a:lnTo>
                  <a:lnTo>
                    <a:pt x="856" y="40"/>
                  </a:lnTo>
                  <a:lnTo>
                    <a:pt x="854" y="42"/>
                  </a:lnTo>
                  <a:lnTo>
                    <a:pt x="854" y="46"/>
                  </a:lnTo>
                  <a:lnTo>
                    <a:pt x="854" y="52"/>
                  </a:lnTo>
                  <a:lnTo>
                    <a:pt x="854" y="54"/>
                  </a:lnTo>
                  <a:lnTo>
                    <a:pt x="856" y="58"/>
                  </a:lnTo>
                  <a:lnTo>
                    <a:pt x="856" y="60"/>
                  </a:lnTo>
                  <a:lnTo>
                    <a:pt x="856" y="64"/>
                  </a:lnTo>
                  <a:lnTo>
                    <a:pt x="858" y="70"/>
                  </a:lnTo>
                  <a:lnTo>
                    <a:pt x="862" y="76"/>
                  </a:lnTo>
                  <a:lnTo>
                    <a:pt x="866" y="82"/>
                  </a:lnTo>
                  <a:lnTo>
                    <a:pt x="878" y="92"/>
                  </a:lnTo>
                  <a:lnTo>
                    <a:pt x="890" y="100"/>
                  </a:lnTo>
                  <a:lnTo>
                    <a:pt x="904" y="108"/>
                  </a:lnTo>
                  <a:lnTo>
                    <a:pt x="906" y="110"/>
                  </a:lnTo>
                  <a:lnTo>
                    <a:pt x="908" y="110"/>
                  </a:lnTo>
                  <a:lnTo>
                    <a:pt x="912" y="114"/>
                  </a:lnTo>
                  <a:lnTo>
                    <a:pt x="914" y="114"/>
                  </a:lnTo>
                  <a:lnTo>
                    <a:pt x="918" y="118"/>
                  </a:lnTo>
                  <a:lnTo>
                    <a:pt x="920" y="120"/>
                  </a:lnTo>
                  <a:lnTo>
                    <a:pt x="924" y="124"/>
                  </a:lnTo>
                  <a:lnTo>
                    <a:pt x="928" y="130"/>
                  </a:lnTo>
                  <a:lnTo>
                    <a:pt x="930" y="138"/>
                  </a:lnTo>
                  <a:lnTo>
                    <a:pt x="932" y="138"/>
                  </a:lnTo>
                  <a:lnTo>
                    <a:pt x="934" y="146"/>
                  </a:lnTo>
                  <a:lnTo>
                    <a:pt x="934" y="148"/>
                  </a:lnTo>
                  <a:lnTo>
                    <a:pt x="934" y="156"/>
                  </a:lnTo>
                  <a:lnTo>
                    <a:pt x="934" y="168"/>
                  </a:lnTo>
                  <a:lnTo>
                    <a:pt x="930" y="178"/>
                  </a:lnTo>
                  <a:lnTo>
                    <a:pt x="926" y="188"/>
                  </a:lnTo>
                  <a:lnTo>
                    <a:pt x="918" y="196"/>
                  </a:lnTo>
                  <a:lnTo>
                    <a:pt x="910" y="204"/>
                  </a:lnTo>
                  <a:lnTo>
                    <a:pt x="902" y="210"/>
                  </a:lnTo>
                  <a:lnTo>
                    <a:pt x="880" y="222"/>
                  </a:lnTo>
                  <a:lnTo>
                    <a:pt x="856" y="230"/>
                  </a:lnTo>
                  <a:lnTo>
                    <a:pt x="832" y="236"/>
                  </a:lnTo>
                  <a:lnTo>
                    <a:pt x="810" y="240"/>
                  </a:lnTo>
                  <a:lnTo>
                    <a:pt x="790" y="240"/>
                  </a:lnTo>
                  <a:lnTo>
                    <a:pt x="770" y="240"/>
                  </a:lnTo>
                  <a:lnTo>
                    <a:pt x="748" y="236"/>
                  </a:lnTo>
                  <a:lnTo>
                    <a:pt x="724" y="230"/>
                  </a:lnTo>
                  <a:lnTo>
                    <a:pt x="700" y="222"/>
                  </a:lnTo>
                  <a:lnTo>
                    <a:pt x="680" y="210"/>
                  </a:lnTo>
                  <a:lnTo>
                    <a:pt x="670" y="204"/>
                  </a:lnTo>
                  <a:lnTo>
                    <a:pt x="662" y="196"/>
                  </a:lnTo>
                  <a:lnTo>
                    <a:pt x="656" y="188"/>
                  </a:lnTo>
                  <a:lnTo>
                    <a:pt x="650" y="178"/>
                  </a:lnTo>
                  <a:lnTo>
                    <a:pt x="648" y="168"/>
                  </a:lnTo>
                  <a:lnTo>
                    <a:pt x="646" y="156"/>
                  </a:lnTo>
                  <a:lnTo>
                    <a:pt x="648" y="148"/>
                  </a:lnTo>
                  <a:lnTo>
                    <a:pt x="648" y="146"/>
                  </a:lnTo>
                  <a:lnTo>
                    <a:pt x="650" y="138"/>
                  </a:lnTo>
                  <a:lnTo>
                    <a:pt x="652" y="130"/>
                  </a:lnTo>
                  <a:lnTo>
                    <a:pt x="656" y="124"/>
                  </a:lnTo>
                  <a:lnTo>
                    <a:pt x="660" y="120"/>
                  </a:lnTo>
                  <a:lnTo>
                    <a:pt x="662" y="118"/>
                  </a:lnTo>
                  <a:lnTo>
                    <a:pt x="666" y="114"/>
                  </a:lnTo>
                  <a:lnTo>
                    <a:pt x="668" y="114"/>
                  </a:lnTo>
                  <a:lnTo>
                    <a:pt x="672" y="110"/>
                  </a:lnTo>
                  <a:lnTo>
                    <a:pt x="674" y="110"/>
                  </a:lnTo>
                  <a:lnTo>
                    <a:pt x="676" y="108"/>
                  </a:lnTo>
                  <a:lnTo>
                    <a:pt x="690" y="100"/>
                  </a:lnTo>
                  <a:lnTo>
                    <a:pt x="702" y="92"/>
                  </a:lnTo>
                  <a:lnTo>
                    <a:pt x="714" y="82"/>
                  </a:lnTo>
                  <a:lnTo>
                    <a:pt x="718" y="76"/>
                  </a:lnTo>
                  <a:lnTo>
                    <a:pt x="722" y="70"/>
                  </a:lnTo>
                  <a:lnTo>
                    <a:pt x="724" y="64"/>
                  </a:lnTo>
                  <a:lnTo>
                    <a:pt x="724" y="60"/>
                  </a:lnTo>
                  <a:lnTo>
                    <a:pt x="726" y="58"/>
                  </a:lnTo>
                  <a:lnTo>
                    <a:pt x="726" y="54"/>
                  </a:lnTo>
                  <a:lnTo>
                    <a:pt x="726" y="52"/>
                  </a:lnTo>
                  <a:lnTo>
                    <a:pt x="726" y="46"/>
                  </a:lnTo>
                  <a:lnTo>
                    <a:pt x="726" y="42"/>
                  </a:lnTo>
                  <a:lnTo>
                    <a:pt x="726" y="40"/>
                  </a:lnTo>
                  <a:lnTo>
                    <a:pt x="724" y="38"/>
                  </a:lnTo>
                  <a:lnTo>
                    <a:pt x="724" y="36"/>
                  </a:lnTo>
                  <a:lnTo>
                    <a:pt x="722" y="34"/>
                  </a:lnTo>
                  <a:lnTo>
                    <a:pt x="722" y="32"/>
                  </a:lnTo>
                  <a:lnTo>
                    <a:pt x="720" y="30"/>
                  </a:lnTo>
                  <a:lnTo>
                    <a:pt x="718" y="28"/>
                  </a:lnTo>
                  <a:lnTo>
                    <a:pt x="716" y="26"/>
                  </a:lnTo>
                  <a:lnTo>
                    <a:pt x="714" y="26"/>
                  </a:lnTo>
                  <a:lnTo>
                    <a:pt x="710" y="22"/>
                  </a:lnTo>
                  <a:lnTo>
                    <a:pt x="706" y="18"/>
                  </a:lnTo>
                  <a:lnTo>
                    <a:pt x="704" y="18"/>
                  </a:lnTo>
                  <a:lnTo>
                    <a:pt x="702" y="16"/>
                  </a:lnTo>
                  <a:lnTo>
                    <a:pt x="700" y="14"/>
                  </a:lnTo>
                  <a:lnTo>
                    <a:pt x="696" y="14"/>
                  </a:lnTo>
                  <a:lnTo>
                    <a:pt x="694" y="12"/>
                  </a:lnTo>
                  <a:lnTo>
                    <a:pt x="692" y="10"/>
                  </a:lnTo>
                  <a:lnTo>
                    <a:pt x="688" y="10"/>
                  </a:lnTo>
                  <a:lnTo>
                    <a:pt x="686" y="8"/>
                  </a:lnTo>
                  <a:lnTo>
                    <a:pt x="674" y="4"/>
                  </a:lnTo>
                  <a:lnTo>
                    <a:pt x="668" y="2"/>
                  </a:lnTo>
                  <a:lnTo>
                    <a:pt x="402" y="2"/>
                  </a:lnTo>
                  <a:lnTo>
                    <a:pt x="264" y="238"/>
                  </a:lnTo>
                  <a:lnTo>
                    <a:pt x="260" y="260"/>
                  </a:lnTo>
                  <a:lnTo>
                    <a:pt x="260" y="282"/>
                  </a:lnTo>
                  <a:lnTo>
                    <a:pt x="260" y="292"/>
                  </a:lnTo>
                  <a:lnTo>
                    <a:pt x="262" y="300"/>
                  </a:lnTo>
                  <a:lnTo>
                    <a:pt x="268" y="308"/>
                  </a:lnTo>
                  <a:lnTo>
                    <a:pt x="274" y="314"/>
                  </a:lnTo>
                  <a:lnTo>
                    <a:pt x="284" y="318"/>
                  </a:lnTo>
                  <a:lnTo>
                    <a:pt x="294" y="322"/>
                  </a:lnTo>
                  <a:lnTo>
                    <a:pt x="302" y="322"/>
                  </a:lnTo>
                  <a:lnTo>
                    <a:pt x="312" y="322"/>
                  </a:lnTo>
                  <a:lnTo>
                    <a:pt x="326" y="316"/>
                  </a:lnTo>
                  <a:lnTo>
                    <a:pt x="342" y="308"/>
                  </a:lnTo>
                  <a:lnTo>
                    <a:pt x="356" y="298"/>
                  </a:lnTo>
                  <a:lnTo>
                    <a:pt x="372" y="292"/>
                  </a:lnTo>
                  <a:lnTo>
                    <a:pt x="380" y="292"/>
                  </a:lnTo>
                  <a:lnTo>
                    <a:pt x="388" y="292"/>
                  </a:lnTo>
                  <a:lnTo>
                    <a:pt x="398" y="294"/>
                  </a:lnTo>
                  <a:lnTo>
                    <a:pt x="408" y="300"/>
                  </a:lnTo>
                  <a:lnTo>
                    <a:pt x="418" y="306"/>
                  </a:lnTo>
                  <a:lnTo>
                    <a:pt x="424" y="314"/>
                  </a:lnTo>
                  <a:lnTo>
                    <a:pt x="430" y="322"/>
                  </a:lnTo>
                  <a:lnTo>
                    <a:pt x="434" y="332"/>
                  </a:lnTo>
                  <a:lnTo>
                    <a:pt x="438" y="344"/>
                  </a:lnTo>
                  <a:lnTo>
                    <a:pt x="438" y="354"/>
                  </a:lnTo>
                  <a:lnTo>
                    <a:pt x="438" y="380"/>
                  </a:lnTo>
                  <a:lnTo>
                    <a:pt x="434" y="404"/>
                  </a:lnTo>
                  <a:lnTo>
                    <a:pt x="426" y="428"/>
                  </a:lnTo>
                  <a:lnTo>
                    <a:pt x="418" y="448"/>
                  </a:lnTo>
                  <a:lnTo>
                    <a:pt x="410" y="466"/>
                  </a:lnTo>
                  <a:lnTo>
                    <a:pt x="398" y="482"/>
                  </a:lnTo>
                  <a:lnTo>
                    <a:pt x="384" y="500"/>
                  </a:lnTo>
                  <a:lnTo>
                    <a:pt x="368" y="518"/>
                  </a:lnTo>
                  <a:lnTo>
                    <a:pt x="348" y="534"/>
                  </a:lnTo>
                  <a:lnTo>
                    <a:pt x="328" y="548"/>
                  </a:lnTo>
                  <a:lnTo>
                    <a:pt x="318" y="552"/>
                  </a:lnTo>
                  <a:lnTo>
                    <a:pt x="306" y="554"/>
                  </a:lnTo>
                  <a:lnTo>
                    <a:pt x="296" y="556"/>
                  </a:lnTo>
                  <a:lnTo>
                    <a:pt x="284" y="556"/>
                  </a:lnTo>
                  <a:lnTo>
                    <a:pt x="274" y="554"/>
                  </a:lnTo>
                  <a:lnTo>
                    <a:pt x="264" y="548"/>
                  </a:lnTo>
                  <a:lnTo>
                    <a:pt x="256" y="542"/>
                  </a:lnTo>
                  <a:lnTo>
                    <a:pt x="248" y="534"/>
                  </a:lnTo>
                  <a:lnTo>
                    <a:pt x="244" y="528"/>
                  </a:lnTo>
                  <a:lnTo>
                    <a:pt x="240" y="520"/>
                  </a:lnTo>
                  <a:lnTo>
                    <a:pt x="238" y="504"/>
                  </a:lnTo>
                  <a:lnTo>
                    <a:pt x="238" y="486"/>
                  </a:lnTo>
                  <a:lnTo>
                    <a:pt x="238" y="470"/>
                  </a:lnTo>
                  <a:lnTo>
                    <a:pt x="234" y="454"/>
                  </a:lnTo>
                  <a:lnTo>
                    <a:pt x="232" y="446"/>
                  </a:lnTo>
                  <a:lnTo>
                    <a:pt x="226" y="438"/>
                  </a:lnTo>
                  <a:lnTo>
                    <a:pt x="218" y="430"/>
                  </a:lnTo>
                  <a:lnTo>
                    <a:pt x="210" y="424"/>
                  </a:lnTo>
                  <a:lnTo>
                    <a:pt x="202" y="422"/>
                  </a:lnTo>
                  <a:lnTo>
                    <a:pt x="194" y="422"/>
                  </a:lnTo>
                  <a:lnTo>
                    <a:pt x="184" y="424"/>
                  </a:lnTo>
                  <a:lnTo>
                    <a:pt x="174" y="428"/>
                  </a:lnTo>
                  <a:lnTo>
                    <a:pt x="156" y="440"/>
                  </a:lnTo>
                  <a:lnTo>
                    <a:pt x="140" y="454"/>
                  </a:lnTo>
                  <a:lnTo>
                    <a:pt x="4" y="690"/>
                  </a:lnTo>
                  <a:lnTo>
                    <a:pt x="0" y="690"/>
                  </a:lnTo>
                  <a:lnTo>
                    <a:pt x="2" y="694"/>
                  </a:lnTo>
                  <a:lnTo>
                    <a:pt x="4" y="694"/>
                  </a:lnTo>
                  <a:lnTo>
                    <a:pt x="132" y="918"/>
                  </a:lnTo>
                  <a:lnTo>
                    <a:pt x="146" y="930"/>
                  </a:lnTo>
                  <a:lnTo>
                    <a:pt x="160" y="942"/>
                  </a:lnTo>
                  <a:lnTo>
                    <a:pt x="176" y="950"/>
                  </a:lnTo>
                  <a:lnTo>
                    <a:pt x="184" y="954"/>
                  </a:lnTo>
                  <a:lnTo>
                    <a:pt x="192" y="954"/>
                  </a:lnTo>
                  <a:lnTo>
                    <a:pt x="198" y="954"/>
                  </a:lnTo>
                  <a:lnTo>
                    <a:pt x="202" y="952"/>
                  </a:lnTo>
                  <a:lnTo>
                    <a:pt x="212" y="944"/>
                  </a:lnTo>
                  <a:lnTo>
                    <a:pt x="220" y="938"/>
                  </a:lnTo>
                  <a:lnTo>
                    <a:pt x="224" y="930"/>
                  </a:lnTo>
                  <a:lnTo>
                    <a:pt x="228" y="922"/>
                  </a:lnTo>
                  <a:lnTo>
                    <a:pt x="230" y="906"/>
                  </a:lnTo>
                  <a:lnTo>
                    <a:pt x="230" y="890"/>
                  </a:lnTo>
                  <a:lnTo>
                    <a:pt x="230" y="872"/>
                  </a:lnTo>
                  <a:lnTo>
                    <a:pt x="234" y="856"/>
                  </a:lnTo>
                  <a:lnTo>
                    <a:pt x="236" y="848"/>
                  </a:lnTo>
                  <a:lnTo>
                    <a:pt x="242" y="842"/>
                  </a:lnTo>
                  <a:lnTo>
                    <a:pt x="248" y="834"/>
                  </a:lnTo>
                  <a:lnTo>
                    <a:pt x="258" y="828"/>
                  </a:lnTo>
                  <a:lnTo>
                    <a:pt x="272" y="822"/>
                  </a:lnTo>
                  <a:lnTo>
                    <a:pt x="286" y="820"/>
                  </a:lnTo>
                  <a:lnTo>
                    <a:pt x="296" y="820"/>
                  </a:lnTo>
                  <a:lnTo>
                    <a:pt x="304" y="822"/>
                  </a:lnTo>
                  <a:lnTo>
                    <a:pt x="322" y="828"/>
                  </a:lnTo>
                  <a:lnTo>
                    <a:pt x="340" y="838"/>
                  </a:lnTo>
                  <a:lnTo>
                    <a:pt x="358" y="852"/>
                  </a:lnTo>
                  <a:lnTo>
                    <a:pt x="372" y="866"/>
                  </a:lnTo>
                  <a:lnTo>
                    <a:pt x="386" y="882"/>
                  </a:lnTo>
                  <a:lnTo>
                    <a:pt x="398" y="896"/>
                  </a:lnTo>
                  <a:lnTo>
                    <a:pt x="406" y="910"/>
                  </a:lnTo>
                  <a:lnTo>
                    <a:pt x="414" y="928"/>
                  </a:lnTo>
                  <a:lnTo>
                    <a:pt x="424" y="948"/>
                  </a:lnTo>
                  <a:lnTo>
                    <a:pt x="430" y="972"/>
                  </a:lnTo>
                  <a:lnTo>
                    <a:pt x="434" y="996"/>
                  </a:lnTo>
                  <a:lnTo>
                    <a:pt x="436" y="1022"/>
                  </a:lnTo>
                  <a:lnTo>
                    <a:pt x="434" y="1032"/>
                  </a:lnTo>
                  <a:lnTo>
                    <a:pt x="432" y="1044"/>
                  </a:lnTo>
                  <a:lnTo>
                    <a:pt x="428" y="1054"/>
                  </a:lnTo>
                  <a:lnTo>
                    <a:pt x="422" y="1062"/>
                  </a:lnTo>
                  <a:lnTo>
                    <a:pt x="414" y="1070"/>
                  </a:lnTo>
                  <a:lnTo>
                    <a:pt x="404" y="1076"/>
                  </a:lnTo>
                  <a:lnTo>
                    <a:pt x="390" y="1082"/>
                  </a:lnTo>
                  <a:lnTo>
                    <a:pt x="376" y="1084"/>
                  </a:lnTo>
                  <a:lnTo>
                    <a:pt x="366" y="1084"/>
                  </a:lnTo>
                  <a:lnTo>
                    <a:pt x="354" y="1080"/>
                  </a:lnTo>
                  <a:lnTo>
                    <a:pt x="336" y="1070"/>
                  </a:lnTo>
                  <a:lnTo>
                    <a:pt x="318" y="1060"/>
                  </a:lnTo>
                  <a:lnTo>
                    <a:pt x="308" y="1056"/>
                  </a:lnTo>
                  <a:lnTo>
                    <a:pt x="296" y="1054"/>
                  </a:lnTo>
                  <a:lnTo>
                    <a:pt x="284" y="1056"/>
                  </a:lnTo>
                  <a:lnTo>
                    <a:pt x="270" y="1062"/>
                  </a:lnTo>
                  <a:lnTo>
                    <a:pt x="264" y="1068"/>
                  </a:lnTo>
                  <a:lnTo>
                    <a:pt x="258" y="1076"/>
                  </a:lnTo>
                  <a:lnTo>
                    <a:pt x="256" y="1086"/>
                  </a:lnTo>
                  <a:lnTo>
                    <a:pt x="256" y="1096"/>
                  </a:lnTo>
                  <a:lnTo>
                    <a:pt x="258" y="1120"/>
                  </a:lnTo>
                  <a:lnTo>
                    <a:pt x="262" y="1142"/>
                  </a:lnTo>
                  <a:lnTo>
                    <a:pt x="402" y="1382"/>
                  </a:lnTo>
                  <a:lnTo>
                    <a:pt x="1200" y="1382"/>
                  </a:lnTo>
                  <a:lnTo>
                    <a:pt x="1600" y="690"/>
                  </a:lnTo>
                  <a:lnTo>
                    <a:pt x="1200" y="0"/>
                  </a:lnTo>
                  <a:lnTo>
                    <a:pt x="1200" y="2"/>
                  </a:lnTo>
                  <a:close/>
                </a:path>
              </a:pathLst>
            </a:custGeom>
            <a:solidFill>
              <a:srgbClr val="FB80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Text Box 11"/>
            <p:cNvSpPr txBox="1">
              <a:spLocks noChangeArrowheads="1"/>
            </p:cNvSpPr>
            <p:nvPr/>
          </p:nvSpPr>
          <p:spPr bwMode="auto">
            <a:xfrm>
              <a:off x="3560" y="2671"/>
              <a:ext cx="899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 smtClean="0">
                  <a:solidFill>
                    <a:srgbClr val="05080B"/>
                  </a:solidFill>
                  <a:cs typeface="Arial" charset="0"/>
                </a:rPr>
                <a:t>     E4</a:t>
              </a:r>
              <a:endParaRPr lang="en-US" sz="1600" b="1" smtClean="0">
                <a:solidFill>
                  <a:srgbClr val="05080B"/>
                </a:solidFill>
                <a:cs typeface="Arial" charset="0"/>
              </a:endParaRP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Buildings, </a:t>
              </a: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equipment &amp;</a:t>
              </a: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transport</a:t>
              </a:r>
              <a:endParaRPr lang="en-US" sz="1600" b="1">
                <a:solidFill>
                  <a:srgbClr val="05080B"/>
                </a:solidFill>
                <a:cs typeface="Arial" charset="0"/>
              </a:endParaRP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5083175" y="2355850"/>
            <a:ext cx="1981200" cy="2011363"/>
            <a:chOff x="3258" y="1419"/>
            <a:chExt cx="1248" cy="1267"/>
          </a:xfrm>
        </p:grpSpPr>
        <p:sp>
          <p:nvSpPr>
            <p:cNvPr id="14363" name="Freeform 13"/>
            <p:cNvSpPr>
              <a:spLocks/>
            </p:cNvSpPr>
            <p:nvPr/>
          </p:nvSpPr>
          <p:spPr bwMode="auto">
            <a:xfrm>
              <a:off x="3258" y="1419"/>
              <a:ext cx="1248" cy="1267"/>
            </a:xfrm>
            <a:custGeom>
              <a:avLst/>
              <a:gdLst>
                <a:gd name="T0" fmla="*/ 2 w 1600"/>
                <a:gd name="T1" fmla="*/ 2 h 1624"/>
                <a:gd name="T2" fmla="*/ 2 w 1600"/>
                <a:gd name="T3" fmla="*/ 2 h 1624"/>
                <a:gd name="T4" fmla="*/ 2 w 1600"/>
                <a:gd name="T5" fmla="*/ 2 h 1624"/>
                <a:gd name="T6" fmla="*/ 2 w 1600"/>
                <a:gd name="T7" fmla="*/ 2 h 1624"/>
                <a:gd name="T8" fmla="*/ 2 w 1600"/>
                <a:gd name="T9" fmla="*/ 2 h 1624"/>
                <a:gd name="T10" fmla="*/ 2 w 1600"/>
                <a:gd name="T11" fmla="*/ 2 h 1624"/>
                <a:gd name="T12" fmla="*/ 2 w 1600"/>
                <a:gd name="T13" fmla="*/ 2 h 1624"/>
                <a:gd name="T14" fmla="*/ 2 w 1600"/>
                <a:gd name="T15" fmla="*/ 2 h 1624"/>
                <a:gd name="T16" fmla="*/ 2 w 1600"/>
                <a:gd name="T17" fmla="*/ 2 h 1624"/>
                <a:gd name="T18" fmla="*/ 2 w 1600"/>
                <a:gd name="T19" fmla="*/ 2 h 1624"/>
                <a:gd name="T20" fmla="*/ 2 w 1600"/>
                <a:gd name="T21" fmla="*/ 4 h 1624"/>
                <a:gd name="T22" fmla="*/ 2 w 1600"/>
                <a:gd name="T23" fmla="*/ 4 h 1624"/>
                <a:gd name="T24" fmla="*/ 2 w 1600"/>
                <a:gd name="T25" fmla="*/ 4 h 1624"/>
                <a:gd name="T26" fmla="*/ 2 w 1600"/>
                <a:gd name="T27" fmla="*/ 3 h 1624"/>
                <a:gd name="T28" fmla="*/ 2 w 1600"/>
                <a:gd name="T29" fmla="*/ 3 h 1624"/>
                <a:gd name="T30" fmla="*/ 2 w 1600"/>
                <a:gd name="T31" fmla="*/ 4 h 1624"/>
                <a:gd name="T32" fmla="*/ 2 w 1600"/>
                <a:gd name="T33" fmla="*/ 4 h 1624"/>
                <a:gd name="T34" fmla="*/ 2 w 1600"/>
                <a:gd name="T35" fmla="*/ 4 h 1624"/>
                <a:gd name="T36" fmla="*/ 2 w 1600"/>
                <a:gd name="T37" fmla="*/ 4 h 1624"/>
                <a:gd name="T38" fmla="*/ 2 w 1600"/>
                <a:gd name="T39" fmla="*/ 4 h 1624"/>
                <a:gd name="T40" fmla="*/ 2 w 1600"/>
                <a:gd name="T41" fmla="*/ 5 h 1624"/>
                <a:gd name="T42" fmla="*/ 2 w 1600"/>
                <a:gd name="T43" fmla="*/ 5 h 1624"/>
                <a:gd name="T44" fmla="*/ 2 w 1600"/>
                <a:gd name="T45" fmla="*/ 5 h 1624"/>
                <a:gd name="T46" fmla="*/ 3 w 1600"/>
                <a:gd name="T47" fmla="*/ 5 h 1624"/>
                <a:gd name="T48" fmla="*/ 3 w 1600"/>
                <a:gd name="T49" fmla="*/ 5 h 1624"/>
                <a:gd name="T50" fmla="*/ 3 w 1600"/>
                <a:gd name="T51" fmla="*/ 5 h 1624"/>
                <a:gd name="T52" fmla="*/ 3 w 1600"/>
                <a:gd name="T53" fmla="*/ 5 h 1624"/>
                <a:gd name="T54" fmla="*/ 3 w 1600"/>
                <a:gd name="T55" fmla="*/ 5 h 1624"/>
                <a:gd name="T56" fmla="*/ 3 w 1600"/>
                <a:gd name="T57" fmla="*/ 5 h 1624"/>
                <a:gd name="T58" fmla="*/ 3 w 1600"/>
                <a:gd name="T59" fmla="*/ 5 h 1624"/>
                <a:gd name="T60" fmla="*/ 3 w 1600"/>
                <a:gd name="T61" fmla="*/ 6 h 1624"/>
                <a:gd name="T62" fmla="*/ 2 w 1600"/>
                <a:gd name="T63" fmla="*/ 6 h 1624"/>
                <a:gd name="T64" fmla="*/ 2 w 1600"/>
                <a:gd name="T65" fmla="*/ 6 h 1624"/>
                <a:gd name="T66" fmla="*/ 2 w 1600"/>
                <a:gd name="T67" fmla="*/ 6 h 1624"/>
                <a:gd name="T68" fmla="*/ 2 w 1600"/>
                <a:gd name="T69" fmla="*/ 7 h 1624"/>
                <a:gd name="T70" fmla="*/ 2 w 1600"/>
                <a:gd name="T71" fmla="*/ 7 h 1624"/>
                <a:gd name="T72" fmla="*/ 3 w 1600"/>
                <a:gd name="T73" fmla="*/ 7 h 1624"/>
                <a:gd name="T74" fmla="*/ 3 w 1600"/>
                <a:gd name="T75" fmla="*/ 7 h 1624"/>
                <a:gd name="T76" fmla="*/ 4 w 1600"/>
                <a:gd name="T77" fmla="*/ 7 h 1624"/>
                <a:gd name="T78" fmla="*/ 4 w 1600"/>
                <a:gd name="T79" fmla="*/ 6 h 1624"/>
                <a:gd name="T80" fmla="*/ 4 w 1600"/>
                <a:gd name="T81" fmla="*/ 6 h 1624"/>
                <a:gd name="T82" fmla="*/ 4 w 1600"/>
                <a:gd name="T83" fmla="*/ 6 h 1624"/>
                <a:gd name="T84" fmla="*/ 4 w 1600"/>
                <a:gd name="T85" fmla="*/ 6 h 1624"/>
                <a:gd name="T86" fmla="*/ 3 w 1600"/>
                <a:gd name="T87" fmla="*/ 5 h 1624"/>
                <a:gd name="T88" fmla="*/ 3 w 1600"/>
                <a:gd name="T89" fmla="*/ 5 h 1624"/>
                <a:gd name="T90" fmla="*/ 3 w 1600"/>
                <a:gd name="T91" fmla="*/ 5 h 1624"/>
                <a:gd name="T92" fmla="*/ 3 w 1600"/>
                <a:gd name="T93" fmla="*/ 5 h 1624"/>
                <a:gd name="T94" fmla="*/ 3 w 1600"/>
                <a:gd name="T95" fmla="*/ 5 h 1624"/>
                <a:gd name="T96" fmla="*/ 3 w 1600"/>
                <a:gd name="T97" fmla="*/ 5 h 1624"/>
                <a:gd name="T98" fmla="*/ 3 w 1600"/>
                <a:gd name="T99" fmla="*/ 5 h 1624"/>
                <a:gd name="T100" fmla="*/ 3 w 1600"/>
                <a:gd name="T101" fmla="*/ 5 h 1624"/>
                <a:gd name="T102" fmla="*/ 3 w 1600"/>
                <a:gd name="T103" fmla="*/ 5 h 1624"/>
                <a:gd name="T104" fmla="*/ 3 w 1600"/>
                <a:gd name="T105" fmla="*/ 5 h 1624"/>
                <a:gd name="T106" fmla="*/ 4 w 1600"/>
                <a:gd name="T107" fmla="*/ 5 h 1624"/>
                <a:gd name="T108" fmla="*/ 5 w 1600"/>
                <a:gd name="T109" fmla="*/ 0 h 162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0" h="1624">
                  <a:moveTo>
                    <a:pt x="1200" y="0"/>
                  </a:moveTo>
                  <a:lnTo>
                    <a:pt x="402" y="0"/>
                  </a:lnTo>
                  <a:lnTo>
                    <a:pt x="400" y="6"/>
                  </a:lnTo>
                  <a:lnTo>
                    <a:pt x="400" y="8"/>
                  </a:lnTo>
                  <a:lnTo>
                    <a:pt x="266" y="240"/>
                  </a:lnTo>
                  <a:lnTo>
                    <a:pt x="262" y="260"/>
                  </a:lnTo>
                  <a:lnTo>
                    <a:pt x="262" y="282"/>
                  </a:lnTo>
                  <a:lnTo>
                    <a:pt x="264" y="290"/>
                  </a:lnTo>
                  <a:lnTo>
                    <a:pt x="266" y="298"/>
                  </a:lnTo>
                  <a:lnTo>
                    <a:pt x="270" y="306"/>
                  </a:lnTo>
                  <a:lnTo>
                    <a:pt x="276" y="310"/>
                  </a:lnTo>
                  <a:lnTo>
                    <a:pt x="286" y="316"/>
                  </a:lnTo>
                  <a:lnTo>
                    <a:pt x="296" y="318"/>
                  </a:lnTo>
                  <a:lnTo>
                    <a:pt x="306" y="320"/>
                  </a:lnTo>
                  <a:lnTo>
                    <a:pt x="314" y="318"/>
                  </a:lnTo>
                  <a:lnTo>
                    <a:pt x="330" y="312"/>
                  </a:lnTo>
                  <a:lnTo>
                    <a:pt x="344" y="304"/>
                  </a:lnTo>
                  <a:lnTo>
                    <a:pt x="358" y="296"/>
                  </a:lnTo>
                  <a:lnTo>
                    <a:pt x="374" y="290"/>
                  </a:lnTo>
                  <a:lnTo>
                    <a:pt x="382" y="288"/>
                  </a:lnTo>
                  <a:lnTo>
                    <a:pt x="392" y="290"/>
                  </a:lnTo>
                  <a:lnTo>
                    <a:pt x="400" y="292"/>
                  </a:lnTo>
                  <a:lnTo>
                    <a:pt x="412" y="296"/>
                  </a:lnTo>
                  <a:lnTo>
                    <a:pt x="418" y="302"/>
                  </a:lnTo>
                  <a:lnTo>
                    <a:pt x="424" y="306"/>
                  </a:lnTo>
                  <a:lnTo>
                    <a:pt x="434" y="320"/>
                  </a:lnTo>
                  <a:lnTo>
                    <a:pt x="438" y="336"/>
                  </a:lnTo>
                  <a:lnTo>
                    <a:pt x="442" y="352"/>
                  </a:lnTo>
                  <a:lnTo>
                    <a:pt x="442" y="370"/>
                  </a:lnTo>
                  <a:lnTo>
                    <a:pt x="438" y="390"/>
                  </a:lnTo>
                  <a:lnTo>
                    <a:pt x="434" y="408"/>
                  </a:lnTo>
                  <a:lnTo>
                    <a:pt x="430" y="426"/>
                  </a:lnTo>
                  <a:lnTo>
                    <a:pt x="420" y="450"/>
                  </a:lnTo>
                  <a:lnTo>
                    <a:pt x="410" y="472"/>
                  </a:lnTo>
                  <a:lnTo>
                    <a:pt x="398" y="488"/>
                  </a:lnTo>
                  <a:lnTo>
                    <a:pt x="384" y="506"/>
                  </a:lnTo>
                  <a:lnTo>
                    <a:pt x="368" y="524"/>
                  </a:lnTo>
                  <a:lnTo>
                    <a:pt x="348" y="540"/>
                  </a:lnTo>
                  <a:lnTo>
                    <a:pt x="328" y="552"/>
                  </a:lnTo>
                  <a:lnTo>
                    <a:pt x="318" y="556"/>
                  </a:lnTo>
                  <a:lnTo>
                    <a:pt x="306" y="560"/>
                  </a:lnTo>
                  <a:lnTo>
                    <a:pt x="296" y="562"/>
                  </a:lnTo>
                  <a:lnTo>
                    <a:pt x="284" y="562"/>
                  </a:lnTo>
                  <a:lnTo>
                    <a:pt x="274" y="558"/>
                  </a:lnTo>
                  <a:lnTo>
                    <a:pt x="264" y="554"/>
                  </a:lnTo>
                  <a:lnTo>
                    <a:pt x="256" y="548"/>
                  </a:lnTo>
                  <a:lnTo>
                    <a:pt x="248" y="540"/>
                  </a:lnTo>
                  <a:lnTo>
                    <a:pt x="244" y="532"/>
                  </a:lnTo>
                  <a:lnTo>
                    <a:pt x="240" y="524"/>
                  </a:lnTo>
                  <a:lnTo>
                    <a:pt x="238" y="508"/>
                  </a:lnTo>
                  <a:lnTo>
                    <a:pt x="238" y="492"/>
                  </a:lnTo>
                  <a:lnTo>
                    <a:pt x="238" y="474"/>
                  </a:lnTo>
                  <a:lnTo>
                    <a:pt x="234" y="458"/>
                  </a:lnTo>
                  <a:lnTo>
                    <a:pt x="232" y="450"/>
                  </a:lnTo>
                  <a:lnTo>
                    <a:pt x="226" y="444"/>
                  </a:lnTo>
                  <a:lnTo>
                    <a:pt x="218" y="436"/>
                  </a:lnTo>
                  <a:lnTo>
                    <a:pt x="210" y="430"/>
                  </a:lnTo>
                  <a:lnTo>
                    <a:pt x="202" y="426"/>
                  </a:lnTo>
                  <a:lnTo>
                    <a:pt x="192" y="426"/>
                  </a:lnTo>
                  <a:lnTo>
                    <a:pt x="184" y="430"/>
                  </a:lnTo>
                  <a:lnTo>
                    <a:pt x="174" y="434"/>
                  </a:lnTo>
                  <a:lnTo>
                    <a:pt x="156" y="446"/>
                  </a:lnTo>
                  <a:lnTo>
                    <a:pt x="140" y="460"/>
                  </a:lnTo>
                  <a:lnTo>
                    <a:pt x="40" y="632"/>
                  </a:lnTo>
                  <a:lnTo>
                    <a:pt x="4" y="694"/>
                  </a:lnTo>
                  <a:lnTo>
                    <a:pt x="0" y="694"/>
                  </a:lnTo>
                  <a:lnTo>
                    <a:pt x="2" y="696"/>
                  </a:lnTo>
                  <a:lnTo>
                    <a:pt x="4" y="696"/>
                  </a:lnTo>
                  <a:lnTo>
                    <a:pt x="140" y="934"/>
                  </a:lnTo>
                  <a:lnTo>
                    <a:pt x="158" y="948"/>
                  </a:lnTo>
                  <a:lnTo>
                    <a:pt x="176" y="962"/>
                  </a:lnTo>
                  <a:lnTo>
                    <a:pt x="186" y="968"/>
                  </a:lnTo>
                  <a:lnTo>
                    <a:pt x="196" y="970"/>
                  </a:lnTo>
                  <a:lnTo>
                    <a:pt x="206" y="970"/>
                  </a:lnTo>
                  <a:lnTo>
                    <a:pt x="214" y="968"/>
                  </a:lnTo>
                  <a:lnTo>
                    <a:pt x="224" y="960"/>
                  </a:lnTo>
                  <a:lnTo>
                    <a:pt x="230" y="954"/>
                  </a:lnTo>
                  <a:lnTo>
                    <a:pt x="236" y="946"/>
                  </a:lnTo>
                  <a:lnTo>
                    <a:pt x="240" y="938"/>
                  </a:lnTo>
                  <a:lnTo>
                    <a:pt x="242" y="922"/>
                  </a:lnTo>
                  <a:lnTo>
                    <a:pt x="242" y="906"/>
                  </a:lnTo>
                  <a:lnTo>
                    <a:pt x="242" y="888"/>
                  </a:lnTo>
                  <a:lnTo>
                    <a:pt x="244" y="872"/>
                  </a:lnTo>
                  <a:lnTo>
                    <a:pt x="248" y="864"/>
                  </a:lnTo>
                  <a:lnTo>
                    <a:pt x="252" y="858"/>
                  </a:lnTo>
                  <a:lnTo>
                    <a:pt x="260" y="850"/>
                  </a:lnTo>
                  <a:lnTo>
                    <a:pt x="268" y="844"/>
                  </a:lnTo>
                  <a:lnTo>
                    <a:pt x="278" y="838"/>
                  </a:lnTo>
                  <a:lnTo>
                    <a:pt x="290" y="836"/>
                  </a:lnTo>
                  <a:lnTo>
                    <a:pt x="300" y="836"/>
                  </a:lnTo>
                  <a:lnTo>
                    <a:pt x="310" y="836"/>
                  </a:lnTo>
                  <a:lnTo>
                    <a:pt x="322" y="840"/>
                  </a:lnTo>
                  <a:lnTo>
                    <a:pt x="332" y="844"/>
                  </a:lnTo>
                  <a:lnTo>
                    <a:pt x="352" y="858"/>
                  </a:lnTo>
                  <a:lnTo>
                    <a:pt x="372" y="874"/>
                  </a:lnTo>
                  <a:lnTo>
                    <a:pt x="390" y="892"/>
                  </a:lnTo>
                  <a:lnTo>
                    <a:pt x="404" y="910"/>
                  </a:lnTo>
                  <a:lnTo>
                    <a:pt x="414" y="926"/>
                  </a:lnTo>
                  <a:lnTo>
                    <a:pt x="422" y="944"/>
                  </a:lnTo>
                  <a:lnTo>
                    <a:pt x="432" y="964"/>
                  </a:lnTo>
                  <a:lnTo>
                    <a:pt x="438" y="988"/>
                  </a:lnTo>
                  <a:lnTo>
                    <a:pt x="442" y="1012"/>
                  </a:lnTo>
                  <a:lnTo>
                    <a:pt x="444" y="1038"/>
                  </a:lnTo>
                  <a:lnTo>
                    <a:pt x="442" y="1048"/>
                  </a:lnTo>
                  <a:lnTo>
                    <a:pt x="440" y="1060"/>
                  </a:lnTo>
                  <a:lnTo>
                    <a:pt x="436" y="1070"/>
                  </a:lnTo>
                  <a:lnTo>
                    <a:pt x="430" y="1078"/>
                  </a:lnTo>
                  <a:lnTo>
                    <a:pt x="422" y="1086"/>
                  </a:lnTo>
                  <a:lnTo>
                    <a:pt x="412" y="1092"/>
                  </a:lnTo>
                  <a:lnTo>
                    <a:pt x="402" y="1098"/>
                  </a:lnTo>
                  <a:lnTo>
                    <a:pt x="392" y="1100"/>
                  </a:lnTo>
                  <a:lnTo>
                    <a:pt x="384" y="1100"/>
                  </a:lnTo>
                  <a:lnTo>
                    <a:pt x="376" y="1100"/>
                  </a:lnTo>
                  <a:lnTo>
                    <a:pt x="360" y="1094"/>
                  </a:lnTo>
                  <a:lnTo>
                    <a:pt x="346" y="1084"/>
                  </a:lnTo>
                  <a:lnTo>
                    <a:pt x="330" y="1076"/>
                  </a:lnTo>
                  <a:lnTo>
                    <a:pt x="316" y="1070"/>
                  </a:lnTo>
                  <a:lnTo>
                    <a:pt x="306" y="1070"/>
                  </a:lnTo>
                  <a:lnTo>
                    <a:pt x="298" y="1070"/>
                  </a:lnTo>
                  <a:lnTo>
                    <a:pt x="288" y="1074"/>
                  </a:lnTo>
                  <a:lnTo>
                    <a:pt x="278" y="1078"/>
                  </a:lnTo>
                  <a:lnTo>
                    <a:pt x="272" y="1084"/>
                  </a:lnTo>
                  <a:lnTo>
                    <a:pt x="266" y="1092"/>
                  </a:lnTo>
                  <a:lnTo>
                    <a:pt x="264" y="1102"/>
                  </a:lnTo>
                  <a:lnTo>
                    <a:pt x="264" y="1114"/>
                  </a:lnTo>
                  <a:lnTo>
                    <a:pt x="266" y="1136"/>
                  </a:lnTo>
                  <a:lnTo>
                    <a:pt x="270" y="1158"/>
                  </a:lnTo>
                  <a:lnTo>
                    <a:pt x="402" y="1386"/>
                  </a:lnTo>
                  <a:lnTo>
                    <a:pt x="668" y="1386"/>
                  </a:lnTo>
                  <a:lnTo>
                    <a:pt x="674" y="1388"/>
                  </a:lnTo>
                  <a:lnTo>
                    <a:pt x="686" y="1392"/>
                  </a:lnTo>
                  <a:lnTo>
                    <a:pt x="688" y="1394"/>
                  </a:lnTo>
                  <a:lnTo>
                    <a:pt x="692" y="1394"/>
                  </a:lnTo>
                  <a:lnTo>
                    <a:pt x="694" y="1396"/>
                  </a:lnTo>
                  <a:lnTo>
                    <a:pt x="696" y="1398"/>
                  </a:lnTo>
                  <a:lnTo>
                    <a:pt x="700" y="1398"/>
                  </a:lnTo>
                  <a:lnTo>
                    <a:pt x="702" y="1400"/>
                  </a:lnTo>
                  <a:lnTo>
                    <a:pt x="704" y="1402"/>
                  </a:lnTo>
                  <a:lnTo>
                    <a:pt x="706" y="1402"/>
                  </a:lnTo>
                  <a:lnTo>
                    <a:pt x="710" y="1406"/>
                  </a:lnTo>
                  <a:lnTo>
                    <a:pt x="714" y="1410"/>
                  </a:lnTo>
                  <a:lnTo>
                    <a:pt x="716" y="1410"/>
                  </a:lnTo>
                  <a:lnTo>
                    <a:pt x="718" y="1412"/>
                  </a:lnTo>
                  <a:lnTo>
                    <a:pt x="720" y="1414"/>
                  </a:lnTo>
                  <a:lnTo>
                    <a:pt x="722" y="1416"/>
                  </a:lnTo>
                  <a:lnTo>
                    <a:pt x="722" y="1418"/>
                  </a:lnTo>
                  <a:lnTo>
                    <a:pt x="724" y="1420"/>
                  </a:lnTo>
                  <a:lnTo>
                    <a:pt x="724" y="1422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6" y="1430"/>
                  </a:lnTo>
                  <a:lnTo>
                    <a:pt x="726" y="1436"/>
                  </a:lnTo>
                  <a:lnTo>
                    <a:pt x="726" y="1438"/>
                  </a:lnTo>
                  <a:lnTo>
                    <a:pt x="726" y="1442"/>
                  </a:lnTo>
                  <a:lnTo>
                    <a:pt x="724" y="1444"/>
                  </a:lnTo>
                  <a:lnTo>
                    <a:pt x="724" y="1448"/>
                  </a:lnTo>
                  <a:lnTo>
                    <a:pt x="720" y="1458"/>
                  </a:lnTo>
                  <a:lnTo>
                    <a:pt x="716" y="1464"/>
                  </a:lnTo>
                  <a:lnTo>
                    <a:pt x="710" y="1470"/>
                  </a:lnTo>
                  <a:lnTo>
                    <a:pt x="704" y="1476"/>
                  </a:lnTo>
                  <a:lnTo>
                    <a:pt x="690" y="1484"/>
                  </a:lnTo>
                  <a:lnTo>
                    <a:pt x="676" y="1492"/>
                  </a:lnTo>
                  <a:lnTo>
                    <a:pt x="674" y="1494"/>
                  </a:lnTo>
                  <a:lnTo>
                    <a:pt x="672" y="1494"/>
                  </a:lnTo>
                  <a:lnTo>
                    <a:pt x="668" y="1498"/>
                  </a:lnTo>
                  <a:lnTo>
                    <a:pt x="666" y="1498"/>
                  </a:lnTo>
                  <a:lnTo>
                    <a:pt x="662" y="1502"/>
                  </a:lnTo>
                  <a:lnTo>
                    <a:pt x="660" y="1504"/>
                  </a:lnTo>
                  <a:lnTo>
                    <a:pt x="656" y="1508"/>
                  </a:lnTo>
                  <a:lnTo>
                    <a:pt x="652" y="1514"/>
                  </a:lnTo>
                  <a:lnTo>
                    <a:pt x="650" y="1522"/>
                  </a:lnTo>
                  <a:lnTo>
                    <a:pt x="648" y="1530"/>
                  </a:lnTo>
                  <a:lnTo>
                    <a:pt x="648" y="1532"/>
                  </a:lnTo>
                  <a:lnTo>
                    <a:pt x="646" y="1540"/>
                  </a:lnTo>
                  <a:lnTo>
                    <a:pt x="648" y="1552"/>
                  </a:lnTo>
                  <a:lnTo>
                    <a:pt x="650" y="1562"/>
                  </a:lnTo>
                  <a:lnTo>
                    <a:pt x="656" y="1572"/>
                  </a:lnTo>
                  <a:lnTo>
                    <a:pt x="662" y="1580"/>
                  </a:lnTo>
                  <a:lnTo>
                    <a:pt x="670" y="1588"/>
                  </a:lnTo>
                  <a:lnTo>
                    <a:pt x="680" y="1594"/>
                  </a:lnTo>
                  <a:lnTo>
                    <a:pt x="700" y="1606"/>
                  </a:lnTo>
                  <a:lnTo>
                    <a:pt x="724" y="1614"/>
                  </a:lnTo>
                  <a:lnTo>
                    <a:pt x="748" y="1620"/>
                  </a:lnTo>
                  <a:lnTo>
                    <a:pt x="770" y="1624"/>
                  </a:lnTo>
                  <a:lnTo>
                    <a:pt x="790" y="1624"/>
                  </a:lnTo>
                  <a:lnTo>
                    <a:pt x="810" y="1624"/>
                  </a:lnTo>
                  <a:lnTo>
                    <a:pt x="832" y="1620"/>
                  </a:lnTo>
                  <a:lnTo>
                    <a:pt x="856" y="1614"/>
                  </a:lnTo>
                  <a:lnTo>
                    <a:pt x="880" y="1606"/>
                  </a:lnTo>
                  <a:lnTo>
                    <a:pt x="902" y="1594"/>
                  </a:lnTo>
                  <a:lnTo>
                    <a:pt x="910" y="1588"/>
                  </a:lnTo>
                  <a:lnTo>
                    <a:pt x="918" y="1580"/>
                  </a:lnTo>
                  <a:lnTo>
                    <a:pt x="926" y="1572"/>
                  </a:lnTo>
                  <a:lnTo>
                    <a:pt x="930" y="1562"/>
                  </a:lnTo>
                  <a:lnTo>
                    <a:pt x="934" y="1552"/>
                  </a:lnTo>
                  <a:lnTo>
                    <a:pt x="934" y="1540"/>
                  </a:lnTo>
                  <a:lnTo>
                    <a:pt x="934" y="1532"/>
                  </a:lnTo>
                  <a:lnTo>
                    <a:pt x="934" y="1530"/>
                  </a:lnTo>
                  <a:lnTo>
                    <a:pt x="932" y="1522"/>
                  </a:lnTo>
                  <a:lnTo>
                    <a:pt x="930" y="1522"/>
                  </a:lnTo>
                  <a:lnTo>
                    <a:pt x="928" y="1514"/>
                  </a:lnTo>
                  <a:lnTo>
                    <a:pt x="924" y="1508"/>
                  </a:lnTo>
                  <a:lnTo>
                    <a:pt x="920" y="1504"/>
                  </a:lnTo>
                  <a:lnTo>
                    <a:pt x="918" y="1502"/>
                  </a:lnTo>
                  <a:lnTo>
                    <a:pt x="914" y="1498"/>
                  </a:lnTo>
                  <a:lnTo>
                    <a:pt x="912" y="1498"/>
                  </a:lnTo>
                  <a:lnTo>
                    <a:pt x="908" y="1494"/>
                  </a:lnTo>
                  <a:lnTo>
                    <a:pt x="906" y="1494"/>
                  </a:lnTo>
                  <a:lnTo>
                    <a:pt x="904" y="1492"/>
                  </a:lnTo>
                  <a:lnTo>
                    <a:pt x="890" y="1484"/>
                  </a:lnTo>
                  <a:lnTo>
                    <a:pt x="878" y="1476"/>
                  </a:lnTo>
                  <a:lnTo>
                    <a:pt x="866" y="1466"/>
                  </a:lnTo>
                  <a:lnTo>
                    <a:pt x="862" y="1460"/>
                  </a:lnTo>
                  <a:lnTo>
                    <a:pt x="858" y="1454"/>
                  </a:lnTo>
                  <a:lnTo>
                    <a:pt x="856" y="1448"/>
                  </a:lnTo>
                  <a:lnTo>
                    <a:pt x="856" y="1444"/>
                  </a:lnTo>
                  <a:lnTo>
                    <a:pt x="856" y="1442"/>
                  </a:lnTo>
                  <a:lnTo>
                    <a:pt x="854" y="1438"/>
                  </a:lnTo>
                  <a:lnTo>
                    <a:pt x="854" y="1436"/>
                  </a:lnTo>
                  <a:lnTo>
                    <a:pt x="854" y="1430"/>
                  </a:lnTo>
                  <a:lnTo>
                    <a:pt x="854" y="1426"/>
                  </a:lnTo>
                  <a:lnTo>
                    <a:pt x="856" y="1424"/>
                  </a:lnTo>
                  <a:lnTo>
                    <a:pt x="856" y="1422"/>
                  </a:lnTo>
                  <a:lnTo>
                    <a:pt x="856" y="1420"/>
                  </a:lnTo>
                  <a:lnTo>
                    <a:pt x="858" y="1418"/>
                  </a:lnTo>
                  <a:lnTo>
                    <a:pt x="860" y="1416"/>
                  </a:lnTo>
                  <a:lnTo>
                    <a:pt x="862" y="1414"/>
                  </a:lnTo>
                  <a:lnTo>
                    <a:pt x="862" y="1412"/>
                  </a:lnTo>
                  <a:lnTo>
                    <a:pt x="864" y="1410"/>
                  </a:lnTo>
                  <a:lnTo>
                    <a:pt x="866" y="1410"/>
                  </a:lnTo>
                  <a:lnTo>
                    <a:pt x="870" y="1406"/>
                  </a:lnTo>
                  <a:lnTo>
                    <a:pt x="874" y="1402"/>
                  </a:lnTo>
                  <a:lnTo>
                    <a:pt x="876" y="1402"/>
                  </a:lnTo>
                  <a:lnTo>
                    <a:pt x="880" y="1400"/>
                  </a:lnTo>
                  <a:lnTo>
                    <a:pt x="882" y="1398"/>
                  </a:lnTo>
                  <a:lnTo>
                    <a:pt x="884" y="1398"/>
                  </a:lnTo>
                  <a:lnTo>
                    <a:pt x="886" y="1396"/>
                  </a:lnTo>
                  <a:lnTo>
                    <a:pt x="890" y="1394"/>
                  </a:lnTo>
                  <a:lnTo>
                    <a:pt x="892" y="1394"/>
                  </a:lnTo>
                  <a:lnTo>
                    <a:pt x="894" y="1392"/>
                  </a:lnTo>
                  <a:lnTo>
                    <a:pt x="906" y="1388"/>
                  </a:lnTo>
                  <a:lnTo>
                    <a:pt x="908" y="1388"/>
                  </a:lnTo>
                  <a:lnTo>
                    <a:pt x="912" y="1386"/>
                  </a:lnTo>
                  <a:lnTo>
                    <a:pt x="1200" y="1386"/>
                  </a:lnTo>
                  <a:lnTo>
                    <a:pt x="1200" y="1384"/>
                  </a:lnTo>
                  <a:lnTo>
                    <a:pt x="1600" y="69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FFCC99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Text Box 14"/>
            <p:cNvSpPr txBox="1">
              <a:spLocks noChangeArrowheads="1"/>
            </p:cNvSpPr>
            <p:nvPr/>
          </p:nvSpPr>
          <p:spPr bwMode="auto">
            <a:xfrm>
              <a:off x="3592" y="1446"/>
              <a:ext cx="65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 smtClean="0">
                  <a:solidFill>
                    <a:srgbClr val="05080B"/>
                  </a:solidFill>
                  <a:cs typeface="Arial" charset="0"/>
                </a:rPr>
                <a:t>E3</a:t>
              </a:r>
              <a:endParaRPr lang="en-US" sz="1600" b="1" smtClean="0">
                <a:solidFill>
                  <a:srgbClr val="05080B"/>
                </a:solidFill>
                <a:cs typeface="Arial" charset="0"/>
              </a:endParaRP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Storage</a:t>
              </a: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Capacity</a:t>
              </a:r>
            </a:p>
            <a:p>
              <a:pPr eaLnBrk="1" hangingPunct="1"/>
              <a:endParaRPr lang="en-US" sz="1600" b="1">
                <a:solidFill>
                  <a:srgbClr val="333399"/>
                </a:solidFill>
                <a:cs typeface="Arial" charset="0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595688" y="4924425"/>
            <a:ext cx="2020887" cy="1717675"/>
            <a:chOff x="2321" y="3037"/>
            <a:chExt cx="1273" cy="1082"/>
          </a:xfrm>
        </p:grpSpPr>
        <p:sp>
          <p:nvSpPr>
            <p:cNvPr id="14361" name="Freeform 16"/>
            <p:cNvSpPr>
              <a:spLocks/>
            </p:cNvSpPr>
            <p:nvPr/>
          </p:nvSpPr>
          <p:spPr bwMode="auto">
            <a:xfrm>
              <a:off x="2321" y="3037"/>
              <a:ext cx="1273" cy="1082"/>
            </a:xfrm>
            <a:custGeom>
              <a:avLst/>
              <a:gdLst>
                <a:gd name="T0" fmla="*/ 7 w 1632"/>
                <a:gd name="T1" fmla="*/ 2 h 1386"/>
                <a:gd name="T2" fmla="*/ 7 w 1632"/>
                <a:gd name="T3" fmla="*/ 2 h 1386"/>
                <a:gd name="T4" fmla="*/ 7 w 1632"/>
                <a:gd name="T5" fmla="*/ 2 h 1386"/>
                <a:gd name="T6" fmla="*/ 7 w 1632"/>
                <a:gd name="T7" fmla="*/ 2 h 1386"/>
                <a:gd name="T8" fmla="*/ 7 w 1632"/>
                <a:gd name="T9" fmla="*/ 2 h 1386"/>
                <a:gd name="T10" fmla="*/ 6 w 1632"/>
                <a:gd name="T11" fmla="*/ 2 h 1386"/>
                <a:gd name="T12" fmla="*/ 6 w 1632"/>
                <a:gd name="T13" fmla="*/ 2 h 1386"/>
                <a:gd name="T14" fmla="*/ 5 w 1632"/>
                <a:gd name="T15" fmla="*/ 2 h 1386"/>
                <a:gd name="T16" fmla="*/ 5 w 1632"/>
                <a:gd name="T17" fmla="*/ 2 h 1386"/>
                <a:gd name="T18" fmla="*/ 5 w 1632"/>
                <a:gd name="T19" fmla="*/ 2 h 1386"/>
                <a:gd name="T20" fmla="*/ 5 w 1632"/>
                <a:gd name="T21" fmla="*/ 2 h 1386"/>
                <a:gd name="T22" fmla="*/ 5 w 1632"/>
                <a:gd name="T23" fmla="*/ 2 h 1386"/>
                <a:gd name="T24" fmla="*/ 5 w 1632"/>
                <a:gd name="T25" fmla="*/ 0 h 1386"/>
                <a:gd name="T26" fmla="*/ 3 w 1632"/>
                <a:gd name="T27" fmla="*/ 2 h 1386"/>
                <a:gd name="T28" fmla="*/ 3 w 1632"/>
                <a:gd name="T29" fmla="*/ 2 h 1386"/>
                <a:gd name="T30" fmla="*/ 3 w 1632"/>
                <a:gd name="T31" fmla="*/ 2 h 1386"/>
                <a:gd name="T32" fmla="*/ 4 w 1632"/>
                <a:gd name="T33" fmla="*/ 2 h 1386"/>
                <a:gd name="T34" fmla="*/ 4 w 1632"/>
                <a:gd name="T35" fmla="*/ 2 h 1386"/>
                <a:gd name="T36" fmla="*/ 4 w 1632"/>
                <a:gd name="T37" fmla="*/ 2 h 1386"/>
                <a:gd name="T38" fmla="*/ 4 w 1632"/>
                <a:gd name="T39" fmla="*/ 2 h 1386"/>
                <a:gd name="T40" fmla="*/ 3 w 1632"/>
                <a:gd name="T41" fmla="*/ 2 h 1386"/>
                <a:gd name="T42" fmla="*/ 3 w 1632"/>
                <a:gd name="T43" fmla="*/ 2 h 1386"/>
                <a:gd name="T44" fmla="*/ 2 w 1632"/>
                <a:gd name="T45" fmla="*/ 2 h 1386"/>
                <a:gd name="T46" fmla="*/ 2 w 1632"/>
                <a:gd name="T47" fmla="*/ 2 h 1386"/>
                <a:gd name="T48" fmla="*/ 2 w 1632"/>
                <a:gd name="T49" fmla="*/ 2 h 1386"/>
                <a:gd name="T50" fmla="*/ 2 w 1632"/>
                <a:gd name="T51" fmla="*/ 2 h 1386"/>
                <a:gd name="T52" fmla="*/ 3 w 1632"/>
                <a:gd name="T53" fmla="*/ 2 h 1386"/>
                <a:gd name="T54" fmla="*/ 3 w 1632"/>
                <a:gd name="T55" fmla="*/ 2 h 1386"/>
                <a:gd name="T56" fmla="*/ 2 w 1632"/>
                <a:gd name="T57" fmla="*/ 2 h 1386"/>
                <a:gd name="T58" fmla="*/ 2 w 1632"/>
                <a:gd name="T59" fmla="*/ 2 h 1386"/>
                <a:gd name="T60" fmla="*/ 2 w 1632"/>
                <a:gd name="T61" fmla="*/ 2 h 1386"/>
                <a:gd name="T62" fmla="*/ 2 w 1632"/>
                <a:gd name="T63" fmla="*/ 2 h 1386"/>
                <a:gd name="T64" fmla="*/ 2 w 1632"/>
                <a:gd name="T65" fmla="*/ 2 h 1386"/>
                <a:gd name="T66" fmla="*/ 2 w 1632"/>
                <a:gd name="T67" fmla="*/ 2 h 1386"/>
                <a:gd name="T68" fmla="*/ 2 w 1632"/>
                <a:gd name="T69" fmla="*/ 2 h 1386"/>
                <a:gd name="T70" fmla="*/ 2 w 1632"/>
                <a:gd name="T71" fmla="*/ 2 h 1386"/>
                <a:gd name="T72" fmla="*/ 2 w 1632"/>
                <a:gd name="T73" fmla="*/ 2 h 1386"/>
                <a:gd name="T74" fmla="*/ 2 w 1632"/>
                <a:gd name="T75" fmla="*/ 2 h 1386"/>
                <a:gd name="T76" fmla="*/ 2 w 1632"/>
                <a:gd name="T77" fmla="*/ 2 h 1386"/>
                <a:gd name="T78" fmla="*/ 2 w 1632"/>
                <a:gd name="T79" fmla="*/ 2 h 1386"/>
                <a:gd name="T80" fmla="*/ 2 w 1632"/>
                <a:gd name="T81" fmla="*/ 2 h 1386"/>
                <a:gd name="T82" fmla="*/ 2 w 1632"/>
                <a:gd name="T83" fmla="*/ 2 h 1386"/>
                <a:gd name="T84" fmla="*/ 2 w 1632"/>
                <a:gd name="T85" fmla="*/ 2 h 1386"/>
                <a:gd name="T86" fmla="*/ 2 w 1632"/>
                <a:gd name="T87" fmla="*/ 2 h 1386"/>
                <a:gd name="T88" fmla="*/ 2 w 1632"/>
                <a:gd name="T89" fmla="*/ 2 h 1386"/>
                <a:gd name="T90" fmla="*/ 2 w 1632"/>
                <a:gd name="T91" fmla="*/ 2 h 1386"/>
                <a:gd name="T92" fmla="*/ 5 w 1632"/>
                <a:gd name="T93" fmla="*/ 5 h 1386"/>
                <a:gd name="T94" fmla="*/ 5 w 1632"/>
                <a:gd name="T95" fmla="*/ 2 h 1386"/>
                <a:gd name="T96" fmla="*/ 5 w 1632"/>
                <a:gd name="T97" fmla="*/ 2 h 1386"/>
                <a:gd name="T98" fmla="*/ 6 w 1632"/>
                <a:gd name="T99" fmla="*/ 2 h 1386"/>
                <a:gd name="T100" fmla="*/ 6 w 1632"/>
                <a:gd name="T101" fmla="*/ 2 h 1386"/>
                <a:gd name="T102" fmla="*/ 7 w 1632"/>
                <a:gd name="T103" fmla="*/ 2 h 13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32" h="1386">
                  <a:moveTo>
                    <a:pt x="1576" y="390"/>
                  </a:moveTo>
                  <a:lnTo>
                    <a:pt x="1576" y="390"/>
                  </a:lnTo>
                  <a:lnTo>
                    <a:pt x="1588" y="388"/>
                  </a:lnTo>
                  <a:lnTo>
                    <a:pt x="1602" y="382"/>
                  </a:lnTo>
                  <a:lnTo>
                    <a:pt x="1610" y="376"/>
                  </a:lnTo>
                  <a:lnTo>
                    <a:pt x="1618" y="368"/>
                  </a:lnTo>
                  <a:lnTo>
                    <a:pt x="1624" y="360"/>
                  </a:lnTo>
                  <a:lnTo>
                    <a:pt x="1628" y="350"/>
                  </a:lnTo>
                  <a:lnTo>
                    <a:pt x="1630" y="338"/>
                  </a:lnTo>
                  <a:lnTo>
                    <a:pt x="1632" y="328"/>
                  </a:lnTo>
                  <a:lnTo>
                    <a:pt x="1632" y="302"/>
                  </a:lnTo>
                  <a:lnTo>
                    <a:pt x="1626" y="278"/>
                  </a:lnTo>
                  <a:lnTo>
                    <a:pt x="1620" y="254"/>
                  </a:lnTo>
                  <a:lnTo>
                    <a:pt x="1612" y="234"/>
                  </a:lnTo>
                  <a:lnTo>
                    <a:pt x="1602" y="216"/>
                  </a:lnTo>
                  <a:lnTo>
                    <a:pt x="1594" y="202"/>
                  </a:lnTo>
                  <a:lnTo>
                    <a:pt x="1584" y="188"/>
                  </a:lnTo>
                  <a:lnTo>
                    <a:pt x="1570" y="172"/>
                  </a:lnTo>
                  <a:lnTo>
                    <a:pt x="1556" y="158"/>
                  </a:lnTo>
                  <a:lnTo>
                    <a:pt x="1540" y="146"/>
                  </a:lnTo>
                  <a:lnTo>
                    <a:pt x="1522" y="136"/>
                  </a:lnTo>
                  <a:lnTo>
                    <a:pt x="1504" y="128"/>
                  </a:lnTo>
                  <a:lnTo>
                    <a:pt x="1496" y="126"/>
                  </a:lnTo>
                  <a:lnTo>
                    <a:pt x="1486" y="126"/>
                  </a:lnTo>
                  <a:lnTo>
                    <a:pt x="1474" y="128"/>
                  </a:lnTo>
                  <a:lnTo>
                    <a:pt x="1460" y="134"/>
                  </a:lnTo>
                  <a:lnTo>
                    <a:pt x="1452" y="140"/>
                  </a:lnTo>
                  <a:lnTo>
                    <a:pt x="1444" y="148"/>
                  </a:lnTo>
                  <a:lnTo>
                    <a:pt x="1440" y="154"/>
                  </a:lnTo>
                  <a:lnTo>
                    <a:pt x="1436" y="162"/>
                  </a:lnTo>
                  <a:lnTo>
                    <a:pt x="1434" y="178"/>
                  </a:lnTo>
                  <a:lnTo>
                    <a:pt x="1434" y="196"/>
                  </a:lnTo>
                  <a:lnTo>
                    <a:pt x="1434" y="212"/>
                  </a:lnTo>
                  <a:lnTo>
                    <a:pt x="1432" y="228"/>
                  </a:lnTo>
                  <a:lnTo>
                    <a:pt x="1428" y="236"/>
                  </a:lnTo>
                  <a:lnTo>
                    <a:pt x="1422" y="244"/>
                  </a:lnTo>
                  <a:lnTo>
                    <a:pt x="1416" y="250"/>
                  </a:lnTo>
                  <a:lnTo>
                    <a:pt x="1406" y="258"/>
                  </a:lnTo>
                  <a:lnTo>
                    <a:pt x="1400" y="260"/>
                  </a:lnTo>
                  <a:lnTo>
                    <a:pt x="1392" y="260"/>
                  </a:lnTo>
                  <a:lnTo>
                    <a:pt x="1384" y="260"/>
                  </a:lnTo>
                  <a:lnTo>
                    <a:pt x="1376" y="258"/>
                  </a:lnTo>
                  <a:lnTo>
                    <a:pt x="1360" y="248"/>
                  </a:lnTo>
                  <a:lnTo>
                    <a:pt x="1344" y="236"/>
                  </a:lnTo>
                  <a:lnTo>
                    <a:pt x="1330" y="224"/>
                  </a:lnTo>
                  <a:lnTo>
                    <a:pt x="1200" y="0"/>
                  </a:lnTo>
                  <a:lnTo>
                    <a:pt x="936" y="0"/>
                  </a:lnTo>
                  <a:lnTo>
                    <a:pt x="914" y="8"/>
                  </a:lnTo>
                  <a:lnTo>
                    <a:pt x="890" y="18"/>
                  </a:lnTo>
                  <a:lnTo>
                    <a:pt x="880" y="24"/>
                  </a:lnTo>
                  <a:lnTo>
                    <a:pt x="872" y="32"/>
                  </a:lnTo>
                  <a:lnTo>
                    <a:pt x="866" y="40"/>
                  </a:lnTo>
                  <a:lnTo>
                    <a:pt x="864" y="48"/>
                  </a:lnTo>
                  <a:lnTo>
                    <a:pt x="866" y="60"/>
                  </a:lnTo>
                  <a:lnTo>
                    <a:pt x="868" y="70"/>
                  </a:lnTo>
                  <a:lnTo>
                    <a:pt x="872" y="78"/>
                  </a:lnTo>
                  <a:lnTo>
                    <a:pt x="876" y="84"/>
                  </a:lnTo>
                  <a:lnTo>
                    <a:pt x="890" y="96"/>
                  </a:lnTo>
                  <a:lnTo>
                    <a:pt x="904" y="104"/>
                  </a:lnTo>
                  <a:lnTo>
                    <a:pt x="918" y="112"/>
                  </a:lnTo>
                  <a:lnTo>
                    <a:pt x="932" y="122"/>
                  </a:lnTo>
                  <a:lnTo>
                    <a:pt x="936" y="130"/>
                  </a:lnTo>
                  <a:lnTo>
                    <a:pt x="940" y="138"/>
                  </a:lnTo>
                  <a:lnTo>
                    <a:pt x="944" y="146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40" y="180"/>
                  </a:lnTo>
                  <a:lnTo>
                    <a:pt x="936" y="190"/>
                  </a:lnTo>
                  <a:lnTo>
                    <a:pt x="928" y="198"/>
                  </a:lnTo>
                  <a:lnTo>
                    <a:pt x="920" y="206"/>
                  </a:lnTo>
                  <a:lnTo>
                    <a:pt x="912" y="212"/>
                  </a:lnTo>
                  <a:lnTo>
                    <a:pt x="890" y="224"/>
                  </a:lnTo>
                  <a:lnTo>
                    <a:pt x="866" y="232"/>
                  </a:lnTo>
                  <a:lnTo>
                    <a:pt x="842" y="238"/>
                  </a:lnTo>
                  <a:lnTo>
                    <a:pt x="820" y="242"/>
                  </a:lnTo>
                  <a:lnTo>
                    <a:pt x="800" y="242"/>
                  </a:lnTo>
                  <a:lnTo>
                    <a:pt x="782" y="242"/>
                  </a:lnTo>
                  <a:lnTo>
                    <a:pt x="758" y="238"/>
                  </a:lnTo>
                  <a:lnTo>
                    <a:pt x="734" y="232"/>
                  </a:lnTo>
                  <a:lnTo>
                    <a:pt x="710" y="224"/>
                  </a:lnTo>
                  <a:lnTo>
                    <a:pt x="690" y="212"/>
                  </a:lnTo>
                  <a:lnTo>
                    <a:pt x="680" y="206"/>
                  </a:lnTo>
                  <a:lnTo>
                    <a:pt x="672" y="198"/>
                  </a:lnTo>
                  <a:lnTo>
                    <a:pt x="666" y="190"/>
                  </a:lnTo>
                  <a:lnTo>
                    <a:pt x="660" y="180"/>
                  </a:lnTo>
                  <a:lnTo>
                    <a:pt x="658" y="170"/>
                  </a:lnTo>
                  <a:lnTo>
                    <a:pt x="656" y="158"/>
                  </a:lnTo>
                  <a:lnTo>
                    <a:pt x="658" y="146"/>
                  </a:lnTo>
                  <a:lnTo>
                    <a:pt x="660" y="138"/>
                  </a:lnTo>
                  <a:lnTo>
                    <a:pt x="664" y="130"/>
                  </a:lnTo>
                  <a:lnTo>
                    <a:pt x="670" y="122"/>
                  </a:lnTo>
                  <a:lnTo>
                    <a:pt x="682" y="112"/>
                  </a:lnTo>
                  <a:lnTo>
                    <a:pt x="696" y="104"/>
                  </a:lnTo>
                  <a:lnTo>
                    <a:pt x="712" y="96"/>
                  </a:lnTo>
                  <a:lnTo>
                    <a:pt x="724" y="84"/>
                  </a:lnTo>
                  <a:lnTo>
                    <a:pt x="730" y="78"/>
                  </a:lnTo>
                  <a:lnTo>
                    <a:pt x="732" y="70"/>
                  </a:lnTo>
                  <a:lnTo>
                    <a:pt x="736" y="60"/>
                  </a:lnTo>
                  <a:lnTo>
                    <a:pt x="736" y="48"/>
                  </a:lnTo>
                  <a:lnTo>
                    <a:pt x="734" y="40"/>
                  </a:lnTo>
                  <a:lnTo>
                    <a:pt x="728" y="32"/>
                  </a:lnTo>
                  <a:lnTo>
                    <a:pt x="720" y="24"/>
                  </a:lnTo>
                  <a:lnTo>
                    <a:pt x="710" y="18"/>
                  </a:lnTo>
                  <a:lnTo>
                    <a:pt x="688" y="8"/>
                  </a:lnTo>
                  <a:lnTo>
                    <a:pt x="666" y="0"/>
                  </a:lnTo>
                  <a:lnTo>
                    <a:pt x="402" y="0"/>
                  </a:lnTo>
                  <a:lnTo>
                    <a:pt x="248" y="268"/>
                  </a:lnTo>
                  <a:lnTo>
                    <a:pt x="242" y="290"/>
                  </a:lnTo>
                  <a:lnTo>
                    <a:pt x="240" y="314"/>
                  </a:lnTo>
                  <a:lnTo>
                    <a:pt x="240" y="326"/>
                  </a:lnTo>
                  <a:lnTo>
                    <a:pt x="242" y="336"/>
                  </a:lnTo>
                  <a:lnTo>
                    <a:pt x="248" y="344"/>
                  </a:lnTo>
                  <a:lnTo>
                    <a:pt x="254" y="350"/>
                  </a:lnTo>
                  <a:lnTo>
                    <a:pt x="264" y="356"/>
                  </a:lnTo>
                  <a:lnTo>
                    <a:pt x="274" y="358"/>
                  </a:lnTo>
                  <a:lnTo>
                    <a:pt x="284" y="358"/>
                  </a:lnTo>
                  <a:lnTo>
                    <a:pt x="292" y="358"/>
                  </a:lnTo>
                  <a:lnTo>
                    <a:pt x="308" y="352"/>
                  </a:lnTo>
                  <a:lnTo>
                    <a:pt x="322" y="344"/>
                  </a:lnTo>
                  <a:lnTo>
                    <a:pt x="336" y="336"/>
                  </a:lnTo>
                  <a:lnTo>
                    <a:pt x="352" y="330"/>
                  </a:lnTo>
                  <a:lnTo>
                    <a:pt x="360" y="328"/>
                  </a:lnTo>
                  <a:lnTo>
                    <a:pt x="370" y="328"/>
                  </a:lnTo>
                  <a:lnTo>
                    <a:pt x="378" y="332"/>
                  </a:lnTo>
                  <a:lnTo>
                    <a:pt x="390" y="336"/>
                  </a:lnTo>
                  <a:lnTo>
                    <a:pt x="398" y="342"/>
                  </a:lnTo>
                  <a:lnTo>
                    <a:pt x="406" y="350"/>
                  </a:lnTo>
                  <a:lnTo>
                    <a:pt x="412" y="358"/>
                  </a:lnTo>
                  <a:lnTo>
                    <a:pt x="416" y="368"/>
                  </a:lnTo>
                  <a:lnTo>
                    <a:pt x="418" y="380"/>
                  </a:lnTo>
                  <a:lnTo>
                    <a:pt x="420" y="392"/>
                  </a:lnTo>
                  <a:lnTo>
                    <a:pt x="418" y="416"/>
                  </a:lnTo>
                  <a:lnTo>
                    <a:pt x="414" y="440"/>
                  </a:lnTo>
                  <a:lnTo>
                    <a:pt x="408" y="464"/>
                  </a:lnTo>
                  <a:lnTo>
                    <a:pt x="400" y="486"/>
                  </a:lnTo>
                  <a:lnTo>
                    <a:pt x="390" y="502"/>
                  </a:lnTo>
                  <a:lnTo>
                    <a:pt x="380" y="518"/>
                  </a:lnTo>
                  <a:lnTo>
                    <a:pt x="366" y="536"/>
                  </a:lnTo>
                  <a:lnTo>
                    <a:pt x="348" y="554"/>
                  </a:lnTo>
                  <a:lnTo>
                    <a:pt x="330" y="570"/>
                  </a:lnTo>
                  <a:lnTo>
                    <a:pt x="308" y="584"/>
                  </a:lnTo>
                  <a:lnTo>
                    <a:pt x="298" y="588"/>
                  </a:lnTo>
                  <a:lnTo>
                    <a:pt x="288" y="592"/>
                  </a:lnTo>
                  <a:lnTo>
                    <a:pt x="276" y="592"/>
                  </a:lnTo>
                  <a:lnTo>
                    <a:pt x="266" y="592"/>
                  </a:lnTo>
                  <a:lnTo>
                    <a:pt x="256" y="590"/>
                  </a:lnTo>
                  <a:lnTo>
                    <a:pt x="246" y="586"/>
                  </a:lnTo>
                  <a:lnTo>
                    <a:pt x="236" y="578"/>
                  </a:lnTo>
                  <a:lnTo>
                    <a:pt x="230" y="572"/>
                  </a:lnTo>
                  <a:lnTo>
                    <a:pt x="224" y="564"/>
                  </a:lnTo>
                  <a:lnTo>
                    <a:pt x="222" y="556"/>
                  </a:lnTo>
                  <a:lnTo>
                    <a:pt x="218" y="540"/>
                  </a:lnTo>
                  <a:lnTo>
                    <a:pt x="218" y="522"/>
                  </a:lnTo>
                  <a:lnTo>
                    <a:pt x="218" y="506"/>
                  </a:lnTo>
                  <a:lnTo>
                    <a:pt x="216" y="490"/>
                  </a:lnTo>
                  <a:lnTo>
                    <a:pt x="212" y="482"/>
                  </a:lnTo>
                  <a:lnTo>
                    <a:pt x="206" y="474"/>
                  </a:lnTo>
                  <a:lnTo>
                    <a:pt x="200" y="468"/>
                  </a:lnTo>
                  <a:lnTo>
                    <a:pt x="190" y="460"/>
                  </a:lnTo>
                  <a:lnTo>
                    <a:pt x="182" y="458"/>
                  </a:lnTo>
                  <a:lnTo>
                    <a:pt x="172" y="458"/>
                  </a:lnTo>
                  <a:lnTo>
                    <a:pt x="162" y="462"/>
                  </a:lnTo>
                  <a:lnTo>
                    <a:pt x="152" y="466"/>
                  </a:lnTo>
                  <a:lnTo>
                    <a:pt x="132" y="480"/>
                  </a:lnTo>
                  <a:lnTo>
                    <a:pt x="116" y="496"/>
                  </a:lnTo>
                  <a:lnTo>
                    <a:pt x="4" y="688"/>
                  </a:lnTo>
                  <a:lnTo>
                    <a:pt x="2" y="688"/>
                  </a:lnTo>
                  <a:lnTo>
                    <a:pt x="0" y="694"/>
                  </a:lnTo>
                  <a:lnTo>
                    <a:pt x="400" y="1386"/>
                  </a:lnTo>
                  <a:lnTo>
                    <a:pt x="1200" y="1386"/>
                  </a:lnTo>
                  <a:lnTo>
                    <a:pt x="1600" y="694"/>
                  </a:lnTo>
                  <a:lnTo>
                    <a:pt x="1598" y="688"/>
                  </a:lnTo>
                  <a:lnTo>
                    <a:pt x="1458" y="448"/>
                  </a:lnTo>
                  <a:lnTo>
                    <a:pt x="1454" y="426"/>
                  </a:lnTo>
                  <a:lnTo>
                    <a:pt x="1452" y="402"/>
                  </a:lnTo>
                  <a:lnTo>
                    <a:pt x="1454" y="392"/>
                  </a:lnTo>
                  <a:lnTo>
                    <a:pt x="1456" y="382"/>
                  </a:lnTo>
                  <a:lnTo>
                    <a:pt x="1460" y="374"/>
                  </a:lnTo>
                  <a:lnTo>
                    <a:pt x="1466" y="368"/>
                  </a:lnTo>
                  <a:lnTo>
                    <a:pt x="1482" y="362"/>
                  </a:lnTo>
                  <a:lnTo>
                    <a:pt x="1496" y="360"/>
                  </a:lnTo>
                  <a:lnTo>
                    <a:pt x="1508" y="360"/>
                  </a:lnTo>
                  <a:lnTo>
                    <a:pt x="1518" y="364"/>
                  </a:lnTo>
                  <a:lnTo>
                    <a:pt x="1536" y="374"/>
                  </a:lnTo>
                  <a:lnTo>
                    <a:pt x="1556" y="384"/>
                  </a:lnTo>
                  <a:lnTo>
                    <a:pt x="1566" y="388"/>
                  </a:lnTo>
                  <a:lnTo>
                    <a:pt x="1576" y="390"/>
                  </a:lnTo>
                  <a:close/>
                </a:path>
              </a:pathLst>
            </a:custGeom>
            <a:solidFill>
              <a:srgbClr val="EF43A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Text Box 17"/>
            <p:cNvSpPr txBox="1">
              <a:spLocks noChangeArrowheads="1"/>
            </p:cNvSpPr>
            <p:nvPr/>
          </p:nvSpPr>
          <p:spPr bwMode="auto">
            <a:xfrm>
              <a:off x="2535" y="3276"/>
              <a:ext cx="926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 smtClean="0">
                  <a:solidFill>
                    <a:srgbClr val="05080B"/>
                  </a:solidFill>
                  <a:cs typeface="Arial" charset="0"/>
                </a:rPr>
                <a:t>E2</a:t>
              </a:r>
              <a:endParaRPr lang="en-US" sz="1600" b="1" smtClean="0">
                <a:solidFill>
                  <a:srgbClr val="05080B"/>
                </a:solidFill>
                <a:cs typeface="Arial" charset="0"/>
              </a:endParaRP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Temperature </a:t>
              </a: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monitoring</a:t>
              </a:r>
              <a:endParaRPr lang="en-US" sz="1600" b="1">
                <a:solidFill>
                  <a:srgbClr val="05080B"/>
                </a:solidFill>
                <a:cs typeface="Arial" charset="0"/>
              </a:endParaRP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3549650" y="2919413"/>
            <a:ext cx="2093913" cy="2306637"/>
            <a:chOff x="2292" y="1774"/>
            <a:chExt cx="1319" cy="1453"/>
          </a:xfrm>
        </p:grpSpPr>
        <p:sp>
          <p:nvSpPr>
            <p:cNvPr id="14359" name="Freeform 19"/>
            <p:cNvSpPr>
              <a:spLocks/>
            </p:cNvSpPr>
            <p:nvPr/>
          </p:nvSpPr>
          <p:spPr bwMode="auto">
            <a:xfrm>
              <a:off x="2292" y="1774"/>
              <a:ext cx="1319" cy="1453"/>
            </a:xfrm>
            <a:custGeom>
              <a:avLst/>
              <a:gdLst>
                <a:gd name="T0" fmla="*/ 4 w 1690"/>
                <a:gd name="T1" fmla="*/ 2 h 1862"/>
                <a:gd name="T2" fmla="*/ 4 w 1690"/>
                <a:gd name="T3" fmla="*/ 2 h 1862"/>
                <a:gd name="T4" fmla="*/ 4 w 1690"/>
                <a:gd name="T5" fmla="*/ 2 h 1862"/>
                <a:gd name="T6" fmla="*/ 4 w 1690"/>
                <a:gd name="T7" fmla="*/ 2 h 1862"/>
                <a:gd name="T8" fmla="*/ 3 w 1690"/>
                <a:gd name="T9" fmla="*/ 0 h 1862"/>
                <a:gd name="T10" fmla="*/ 3 w 1690"/>
                <a:gd name="T11" fmla="*/ 2 h 1862"/>
                <a:gd name="T12" fmla="*/ 3 w 1690"/>
                <a:gd name="T13" fmla="*/ 2 h 1862"/>
                <a:gd name="T14" fmla="*/ 3 w 1690"/>
                <a:gd name="T15" fmla="*/ 2 h 1862"/>
                <a:gd name="T16" fmla="*/ 3 w 1690"/>
                <a:gd name="T17" fmla="*/ 2 h 1862"/>
                <a:gd name="T18" fmla="*/ 2 w 1690"/>
                <a:gd name="T19" fmla="*/ 2 h 1862"/>
                <a:gd name="T20" fmla="*/ 2 w 1690"/>
                <a:gd name="T21" fmla="*/ 2 h 1862"/>
                <a:gd name="T22" fmla="*/ 2 w 1690"/>
                <a:gd name="T23" fmla="*/ 2 h 1862"/>
                <a:gd name="T24" fmla="*/ 2 w 1690"/>
                <a:gd name="T25" fmla="*/ 2 h 1862"/>
                <a:gd name="T26" fmla="*/ 2 w 1690"/>
                <a:gd name="T27" fmla="*/ 2 h 1862"/>
                <a:gd name="T28" fmla="*/ 0 w 1690"/>
                <a:gd name="T29" fmla="*/ 2 h 1862"/>
                <a:gd name="T30" fmla="*/ 2 w 1690"/>
                <a:gd name="T31" fmla="*/ 2 h 1862"/>
                <a:gd name="T32" fmla="*/ 2 w 1690"/>
                <a:gd name="T33" fmla="*/ 2 h 1862"/>
                <a:gd name="T34" fmla="*/ 2 w 1690"/>
                <a:gd name="T35" fmla="*/ 2 h 1862"/>
                <a:gd name="T36" fmla="*/ 2 w 1690"/>
                <a:gd name="T37" fmla="*/ 5 h 1862"/>
                <a:gd name="T38" fmla="*/ 2 w 1690"/>
                <a:gd name="T39" fmla="*/ 5 h 1862"/>
                <a:gd name="T40" fmla="*/ 2 w 1690"/>
                <a:gd name="T41" fmla="*/ 5 h 1862"/>
                <a:gd name="T42" fmla="*/ 2 w 1690"/>
                <a:gd name="T43" fmla="*/ 5 h 1862"/>
                <a:gd name="T44" fmla="*/ 2 w 1690"/>
                <a:gd name="T45" fmla="*/ 5 h 1862"/>
                <a:gd name="T46" fmla="*/ 2 w 1690"/>
                <a:gd name="T47" fmla="*/ 5 h 1862"/>
                <a:gd name="T48" fmla="*/ 2 w 1690"/>
                <a:gd name="T49" fmla="*/ 6 h 1862"/>
                <a:gd name="T50" fmla="*/ 2 w 1690"/>
                <a:gd name="T51" fmla="*/ 5 h 1862"/>
                <a:gd name="T52" fmla="*/ 2 w 1690"/>
                <a:gd name="T53" fmla="*/ 5 h 1862"/>
                <a:gd name="T54" fmla="*/ 2 w 1690"/>
                <a:gd name="T55" fmla="*/ 5 h 1862"/>
                <a:gd name="T56" fmla="*/ 3 w 1690"/>
                <a:gd name="T57" fmla="*/ 7 h 1862"/>
                <a:gd name="T58" fmla="*/ 3 w 1690"/>
                <a:gd name="T59" fmla="*/ 7 h 1862"/>
                <a:gd name="T60" fmla="*/ 3 w 1690"/>
                <a:gd name="T61" fmla="*/ 7 h 1862"/>
                <a:gd name="T62" fmla="*/ 3 w 1690"/>
                <a:gd name="T63" fmla="*/ 7 h 1862"/>
                <a:gd name="T64" fmla="*/ 3 w 1690"/>
                <a:gd name="T65" fmla="*/ 8 h 1862"/>
                <a:gd name="T66" fmla="*/ 4 w 1690"/>
                <a:gd name="T67" fmla="*/ 7 h 1862"/>
                <a:gd name="T68" fmla="*/ 4 w 1690"/>
                <a:gd name="T69" fmla="*/ 7 h 1862"/>
                <a:gd name="T70" fmla="*/ 4 w 1690"/>
                <a:gd name="T71" fmla="*/ 7 h 1862"/>
                <a:gd name="T72" fmla="*/ 4 w 1690"/>
                <a:gd name="T73" fmla="*/ 7 h 1862"/>
                <a:gd name="T74" fmla="*/ 5 w 1690"/>
                <a:gd name="T75" fmla="*/ 5 h 1862"/>
                <a:gd name="T76" fmla="*/ 6 w 1690"/>
                <a:gd name="T77" fmla="*/ 5 h 1862"/>
                <a:gd name="T78" fmla="*/ 6 w 1690"/>
                <a:gd name="T79" fmla="*/ 5 h 1862"/>
                <a:gd name="T80" fmla="*/ 7 w 1690"/>
                <a:gd name="T81" fmla="*/ 6 h 1862"/>
                <a:gd name="T82" fmla="*/ 7 w 1690"/>
                <a:gd name="T83" fmla="*/ 5 h 1862"/>
                <a:gd name="T84" fmla="*/ 7 w 1690"/>
                <a:gd name="T85" fmla="*/ 5 h 1862"/>
                <a:gd name="T86" fmla="*/ 7 w 1690"/>
                <a:gd name="T87" fmla="*/ 5 h 1862"/>
                <a:gd name="T88" fmla="*/ 7 w 1690"/>
                <a:gd name="T89" fmla="*/ 5 h 1862"/>
                <a:gd name="T90" fmla="*/ 7 w 1690"/>
                <a:gd name="T91" fmla="*/ 5 h 1862"/>
                <a:gd name="T92" fmla="*/ 6 w 1690"/>
                <a:gd name="T93" fmla="*/ 5 h 1862"/>
                <a:gd name="T94" fmla="*/ 6 w 1690"/>
                <a:gd name="T95" fmla="*/ 2 h 1862"/>
                <a:gd name="T96" fmla="*/ 7 w 1690"/>
                <a:gd name="T97" fmla="*/ 2 h 1862"/>
                <a:gd name="T98" fmla="*/ 7 w 1690"/>
                <a:gd name="T99" fmla="*/ 2 h 1862"/>
                <a:gd name="T100" fmla="*/ 7 w 1690"/>
                <a:gd name="T101" fmla="*/ 2 h 1862"/>
                <a:gd name="T102" fmla="*/ 7 w 1690"/>
                <a:gd name="T103" fmla="*/ 2 h 1862"/>
                <a:gd name="T104" fmla="*/ 7 w 1690"/>
                <a:gd name="T105" fmla="*/ 2 h 1862"/>
                <a:gd name="T106" fmla="*/ 6 w 1690"/>
                <a:gd name="T107" fmla="*/ 2 h 1862"/>
                <a:gd name="T108" fmla="*/ 6 w 1690"/>
                <a:gd name="T109" fmla="*/ 2 h 1862"/>
                <a:gd name="T110" fmla="*/ 5 w 1690"/>
                <a:gd name="T111" fmla="*/ 2 h 18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90" h="1862">
                  <a:moveTo>
                    <a:pt x="982" y="242"/>
                  </a:moveTo>
                  <a:lnTo>
                    <a:pt x="982" y="242"/>
                  </a:lnTo>
                  <a:lnTo>
                    <a:pt x="960" y="236"/>
                  </a:lnTo>
                  <a:lnTo>
                    <a:pt x="936" y="224"/>
                  </a:lnTo>
                  <a:lnTo>
                    <a:pt x="926" y="218"/>
                  </a:lnTo>
                  <a:lnTo>
                    <a:pt x="918" y="212"/>
                  </a:lnTo>
                  <a:lnTo>
                    <a:pt x="912" y="202"/>
                  </a:lnTo>
                  <a:lnTo>
                    <a:pt x="910" y="194"/>
                  </a:lnTo>
                  <a:lnTo>
                    <a:pt x="912" y="182"/>
                  </a:lnTo>
                  <a:lnTo>
                    <a:pt x="914" y="172"/>
                  </a:lnTo>
                  <a:lnTo>
                    <a:pt x="918" y="164"/>
                  </a:lnTo>
                  <a:lnTo>
                    <a:pt x="922" y="158"/>
                  </a:lnTo>
                  <a:lnTo>
                    <a:pt x="936" y="146"/>
                  </a:lnTo>
                  <a:lnTo>
                    <a:pt x="950" y="138"/>
                  </a:lnTo>
                  <a:lnTo>
                    <a:pt x="964" y="130"/>
                  </a:lnTo>
                  <a:lnTo>
                    <a:pt x="978" y="120"/>
                  </a:lnTo>
                  <a:lnTo>
                    <a:pt x="982" y="112"/>
                  </a:lnTo>
                  <a:lnTo>
                    <a:pt x="986" y="104"/>
                  </a:lnTo>
                  <a:lnTo>
                    <a:pt x="990" y="96"/>
                  </a:lnTo>
                  <a:lnTo>
                    <a:pt x="990" y="84"/>
                  </a:lnTo>
                  <a:lnTo>
                    <a:pt x="990" y="72"/>
                  </a:lnTo>
                  <a:lnTo>
                    <a:pt x="986" y="62"/>
                  </a:lnTo>
                  <a:lnTo>
                    <a:pt x="982" y="54"/>
                  </a:lnTo>
                  <a:lnTo>
                    <a:pt x="974" y="44"/>
                  </a:lnTo>
                  <a:lnTo>
                    <a:pt x="966" y="36"/>
                  </a:lnTo>
                  <a:lnTo>
                    <a:pt x="958" y="30"/>
                  </a:lnTo>
                  <a:lnTo>
                    <a:pt x="936" y="18"/>
                  </a:lnTo>
                  <a:lnTo>
                    <a:pt x="912" y="10"/>
                  </a:lnTo>
                  <a:lnTo>
                    <a:pt x="888" y="4"/>
                  </a:lnTo>
                  <a:lnTo>
                    <a:pt x="866" y="0"/>
                  </a:lnTo>
                  <a:lnTo>
                    <a:pt x="846" y="0"/>
                  </a:lnTo>
                  <a:lnTo>
                    <a:pt x="828" y="0"/>
                  </a:lnTo>
                  <a:lnTo>
                    <a:pt x="804" y="4"/>
                  </a:lnTo>
                  <a:lnTo>
                    <a:pt x="780" y="10"/>
                  </a:lnTo>
                  <a:lnTo>
                    <a:pt x="756" y="18"/>
                  </a:lnTo>
                  <a:lnTo>
                    <a:pt x="736" y="30"/>
                  </a:lnTo>
                  <a:lnTo>
                    <a:pt x="726" y="36"/>
                  </a:lnTo>
                  <a:lnTo>
                    <a:pt x="718" y="44"/>
                  </a:lnTo>
                  <a:lnTo>
                    <a:pt x="712" y="54"/>
                  </a:lnTo>
                  <a:lnTo>
                    <a:pt x="706" y="62"/>
                  </a:lnTo>
                  <a:lnTo>
                    <a:pt x="704" y="72"/>
                  </a:lnTo>
                  <a:lnTo>
                    <a:pt x="702" y="84"/>
                  </a:lnTo>
                  <a:lnTo>
                    <a:pt x="704" y="96"/>
                  </a:lnTo>
                  <a:lnTo>
                    <a:pt x="706" y="104"/>
                  </a:lnTo>
                  <a:lnTo>
                    <a:pt x="710" y="112"/>
                  </a:lnTo>
                  <a:lnTo>
                    <a:pt x="716" y="120"/>
                  </a:lnTo>
                  <a:lnTo>
                    <a:pt x="728" y="130"/>
                  </a:lnTo>
                  <a:lnTo>
                    <a:pt x="742" y="138"/>
                  </a:lnTo>
                  <a:lnTo>
                    <a:pt x="758" y="146"/>
                  </a:lnTo>
                  <a:lnTo>
                    <a:pt x="770" y="158"/>
                  </a:lnTo>
                  <a:lnTo>
                    <a:pt x="776" y="164"/>
                  </a:lnTo>
                  <a:lnTo>
                    <a:pt x="778" y="172"/>
                  </a:lnTo>
                  <a:lnTo>
                    <a:pt x="782" y="182"/>
                  </a:lnTo>
                  <a:lnTo>
                    <a:pt x="782" y="194"/>
                  </a:lnTo>
                  <a:lnTo>
                    <a:pt x="780" y="202"/>
                  </a:lnTo>
                  <a:lnTo>
                    <a:pt x="774" y="212"/>
                  </a:lnTo>
                  <a:lnTo>
                    <a:pt x="766" y="218"/>
                  </a:lnTo>
                  <a:lnTo>
                    <a:pt x="756" y="224"/>
                  </a:lnTo>
                  <a:lnTo>
                    <a:pt x="734" y="236"/>
                  </a:lnTo>
                  <a:lnTo>
                    <a:pt x="712" y="242"/>
                  </a:lnTo>
                  <a:lnTo>
                    <a:pt x="446" y="238"/>
                  </a:lnTo>
                  <a:lnTo>
                    <a:pt x="306" y="484"/>
                  </a:lnTo>
                  <a:lnTo>
                    <a:pt x="288" y="500"/>
                  </a:lnTo>
                  <a:lnTo>
                    <a:pt x="268" y="514"/>
                  </a:lnTo>
                  <a:lnTo>
                    <a:pt x="258" y="518"/>
                  </a:lnTo>
                  <a:lnTo>
                    <a:pt x="248" y="522"/>
                  </a:lnTo>
                  <a:lnTo>
                    <a:pt x="238" y="522"/>
                  </a:lnTo>
                  <a:lnTo>
                    <a:pt x="230" y="520"/>
                  </a:lnTo>
                  <a:lnTo>
                    <a:pt x="220" y="514"/>
                  </a:lnTo>
                  <a:lnTo>
                    <a:pt x="212" y="506"/>
                  </a:lnTo>
                  <a:lnTo>
                    <a:pt x="208" y="498"/>
                  </a:lnTo>
                  <a:lnTo>
                    <a:pt x="204" y="490"/>
                  </a:lnTo>
                  <a:lnTo>
                    <a:pt x="200" y="474"/>
                  </a:lnTo>
                  <a:lnTo>
                    <a:pt x="200" y="458"/>
                  </a:lnTo>
                  <a:lnTo>
                    <a:pt x="200" y="442"/>
                  </a:lnTo>
                  <a:lnTo>
                    <a:pt x="198" y="424"/>
                  </a:lnTo>
                  <a:lnTo>
                    <a:pt x="196" y="416"/>
                  </a:lnTo>
                  <a:lnTo>
                    <a:pt x="190" y="410"/>
                  </a:lnTo>
                  <a:lnTo>
                    <a:pt x="184" y="402"/>
                  </a:lnTo>
                  <a:lnTo>
                    <a:pt x="174" y="396"/>
                  </a:lnTo>
                  <a:lnTo>
                    <a:pt x="164" y="390"/>
                  </a:lnTo>
                  <a:lnTo>
                    <a:pt x="154" y="388"/>
                  </a:lnTo>
                  <a:lnTo>
                    <a:pt x="142" y="388"/>
                  </a:lnTo>
                  <a:lnTo>
                    <a:pt x="132" y="390"/>
                  </a:lnTo>
                  <a:lnTo>
                    <a:pt x="122" y="392"/>
                  </a:lnTo>
                  <a:lnTo>
                    <a:pt x="110" y="398"/>
                  </a:lnTo>
                  <a:lnTo>
                    <a:pt x="90" y="410"/>
                  </a:lnTo>
                  <a:lnTo>
                    <a:pt x="70" y="426"/>
                  </a:lnTo>
                  <a:lnTo>
                    <a:pt x="54" y="444"/>
                  </a:lnTo>
                  <a:lnTo>
                    <a:pt x="40" y="462"/>
                  </a:lnTo>
                  <a:lnTo>
                    <a:pt x="30" y="478"/>
                  </a:lnTo>
                  <a:lnTo>
                    <a:pt x="20" y="496"/>
                  </a:lnTo>
                  <a:lnTo>
                    <a:pt x="12" y="516"/>
                  </a:lnTo>
                  <a:lnTo>
                    <a:pt x="4" y="540"/>
                  </a:lnTo>
                  <a:lnTo>
                    <a:pt x="0" y="566"/>
                  </a:lnTo>
                  <a:lnTo>
                    <a:pt x="0" y="590"/>
                  </a:lnTo>
                  <a:lnTo>
                    <a:pt x="2" y="602"/>
                  </a:lnTo>
                  <a:lnTo>
                    <a:pt x="4" y="612"/>
                  </a:lnTo>
                  <a:lnTo>
                    <a:pt x="8" y="622"/>
                  </a:lnTo>
                  <a:lnTo>
                    <a:pt x="14" y="630"/>
                  </a:lnTo>
                  <a:lnTo>
                    <a:pt x="20" y="638"/>
                  </a:lnTo>
                  <a:lnTo>
                    <a:pt x="30" y="644"/>
                  </a:lnTo>
                  <a:lnTo>
                    <a:pt x="40" y="650"/>
                  </a:lnTo>
                  <a:lnTo>
                    <a:pt x="50" y="652"/>
                  </a:lnTo>
                  <a:lnTo>
                    <a:pt x="58" y="652"/>
                  </a:lnTo>
                  <a:lnTo>
                    <a:pt x="68" y="652"/>
                  </a:lnTo>
                  <a:lnTo>
                    <a:pt x="82" y="646"/>
                  </a:lnTo>
                  <a:lnTo>
                    <a:pt x="98" y="638"/>
                  </a:lnTo>
                  <a:lnTo>
                    <a:pt x="112" y="628"/>
                  </a:lnTo>
                  <a:lnTo>
                    <a:pt x="128" y="624"/>
                  </a:lnTo>
                  <a:lnTo>
                    <a:pt x="136" y="622"/>
                  </a:lnTo>
                  <a:lnTo>
                    <a:pt x="144" y="622"/>
                  </a:lnTo>
                  <a:lnTo>
                    <a:pt x="154" y="626"/>
                  </a:lnTo>
                  <a:lnTo>
                    <a:pt x="166" y="630"/>
                  </a:lnTo>
                  <a:lnTo>
                    <a:pt x="172" y="636"/>
                  </a:lnTo>
                  <a:lnTo>
                    <a:pt x="176" y="646"/>
                  </a:lnTo>
                  <a:lnTo>
                    <a:pt x="178" y="656"/>
                  </a:lnTo>
                  <a:lnTo>
                    <a:pt x="180" y="668"/>
                  </a:lnTo>
                  <a:lnTo>
                    <a:pt x="176" y="692"/>
                  </a:lnTo>
                  <a:lnTo>
                    <a:pt x="172" y="714"/>
                  </a:lnTo>
                  <a:lnTo>
                    <a:pt x="48" y="928"/>
                  </a:lnTo>
                  <a:lnTo>
                    <a:pt x="178" y="1152"/>
                  </a:lnTo>
                  <a:lnTo>
                    <a:pt x="184" y="1174"/>
                  </a:lnTo>
                  <a:lnTo>
                    <a:pt x="186" y="1200"/>
                  </a:lnTo>
                  <a:lnTo>
                    <a:pt x="186" y="1212"/>
                  </a:lnTo>
                  <a:lnTo>
                    <a:pt x="184" y="1222"/>
                  </a:lnTo>
                  <a:lnTo>
                    <a:pt x="178" y="1230"/>
                  </a:lnTo>
                  <a:lnTo>
                    <a:pt x="172" y="1236"/>
                  </a:lnTo>
                  <a:lnTo>
                    <a:pt x="162" y="1242"/>
                  </a:lnTo>
                  <a:lnTo>
                    <a:pt x="152" y="1244"/>
                  </a:lnTo>
                  <a:lnTo>
                    <a:pt x="142" y="1246"/>
                  </a:lnTo>
                  <a:lnTo>
                    <a:pt x="134" y="1244"/>
                  </a:lnTo>
                  <a:lnTo>
                    <a:pt x="118" y="1238"/>
                  </a:lnTo>
                  <a:lnTo>
                    <a:pt x="104" y="1230"/>
                  </a:lnTo>
                  <a:lnTo>
                    <a:pt x="90" y="1222"/>
                  </a:lnTo>
                  <a:lnTo>
                    <a:pt x="74" y="1216"/>
                  </a:lnTo>
                  <a:lnTo>
                    <a:pt x="66" y="1214"/>
                  </a:lnTo>
                  <a:lnTo>
                    <a:pt x="56" y="1216"/>
                  </a:lnTo>
                  <a:lnTo>
                    <a:pt x="48" y="1218"/>
                  </a:lnTo>
                  <a:lnTo>
                    <a:pt x="36" y="1222"/>
                  </a:lnTo>
                  <a:lnTo>
                    <a:pt x="28" y="1228"/>
                  </a:lnTo>
                  <a:lnTo>
                    <a:pt x="20" y="1236"/>
                  </a:lnTo>
                  <a:lnTo>
                    <a:pt x="14" y="1246"/>
                  </a:lnTo>
                  <a:lnTo>
                    <a:pt x="10" y="1256"/>
                  </a:lnTo>
                  <a:lnTo>
                    <a:pt x="8" y="1266"/>
                  </a:lnTo>
                  <a:lnTo>
                    <a:pt x="6" y="1278"/>
                  </a:lnTo>
                  <a:lnTo>
                    <a:pt x="6" y="1302"/>
                  </a:lnTo>
                  <a:lnTo>
                    <a:pt x="12" y="1328"/>
                  </a:lnTo>
                  <a:lnTo>
                    <a:pt x="18" y="1350"/>
                  </a:lnTo>
                  <a:lnTo>
                    <a:pt x="26" y="1372"/>
                  </a:lnTo>
                  <a:lnTo>
                    <a:pt x="36" y="1390"/>
                  </a:lnTo>
                  <a:lnTo>
                    <a:pt x="46" y="1406"/>
                  </a:lnTo>
                  <a:lnTo>
                    <a:pt x="60" y="1424"/>
                  </a:lnTo>
                  <a:lnTo>
                    <a:pt x="78" y="1442"/>
                  </a:lnTo>
                  <a:lnTo>
                    <a:pt x="96" y="1458"/>
                  </a:lnTo>
                  <a:lnTo>
                    <a:pt x="118" y="1470"/>
                  </a:lnTo>
                  <a:lnTo>
                    <a:pt x="128" y="1474"/>
                  </a:lnTo>
                  <a:lnTo>
                    <a:pt x="138" y="1478"/>
                  </a:lnTo>
                  <a:lnTo>
                    <a:pt x="150" y="1480"/>
                  </a:lnTo>
                  <a:lnTo>
                    <a:pt x="160" y="1480"/>
                  </a:lnTo>
                  <a:lnTo>
                    <a:pt x="170" y="1476"/>
                  </a:lnTo>
                  <a:lnTo>
                    <a:pt x="180" y="1472"/>
                  </a:lnTo>
                  <a:lnTo>
                    <a:pt x="190" y="1466"/>
                  </a:lnTo>
                  <a:lnTo>
                    <a:pt x="196" y="1458"/>
                  </a:lnTo>
                  <a:lnTo>
                    <a:pt x="202" y="1450"/>
                  </a:lnTo>
                  <a:lnTo>
                    <a:pt x="204" y="1442"/>
                  </a:lnTo>
                  <a:lnTo>
                    <a:pt x="208" y="1426"/>
                  </a:lnTo>
                  <a:lnTo>
                    <a:pt x="208" y="1410"/>
                  </a:lnTo>
                  <a:lnTo>
                    <a:pt x="208" y="1392"/>
                  </a:lnTo>
                  <a:lnTo>
                    <a:pt x="210" y="1376"/>
                  </a:lnTo>
                  <a:lnTo>
                    <a:pt x="214" y="1368"/>
                  </a:lnTo>
                  <a:lnTo>
                    <a:pt x="218" y="1362"/>
                  </a:lnTo>
                  <a:lnTo>
                    <a:pt x="226" y="1354"/>
                  </a:lnTo>
                  <a:lnTo>
                    <a:pt x="236" y="1348"/>
                  </a:lnTo>
                  <a:lnTo>
                    <a:pt x="244" y="1344"/>
                  </a:lnTo>
                  <a:lnTo>
                    <a:pt x="254" y="1346"/>
                  </a:lnTo>
                  <a:lnTo>
                    <a:pt x="264" y="1348"/>
                  </a:lnTo>
                  <a:lnTo>
                    <a:pt x="276" y="1354"/>
                  </a:lnTo>
                  <a:lnTo>
                    <a:pt x="296" y="1368"/>
                  </a:lnTo>
                  <a:lnTo>
                    <a:pt x="312" y="1384"/>
                  </a:lnTo>
                  <a:lnTo>
                    <a:pt x="448" y="1620"/>
                  </a:lnTo>
                  <a:lnTo>
                    <a:pt x="712" y="1620"/>
                  </a:lnTo>
                  <a:lnTo>
                    <a:pt x="734" y="1628"/>
                  </a:lnTo>
                  <a:lnTo>
                    <a:pt x="756" y="1638"/>
                  </a:lnTo>
                  <a:lnTo>
                    <a:pt x="766" y="1644"/>
                  </a:lnTo>
                  <a:lnTo>
                    <a:pt x="774" y="1652"/>
                  </a:lnTo>
                  <a:lnTo>
                    <a:pt x="780" y="1660"/>
                  </a:lnTo>
                  <a:lnTo>
                    <a:pt x="782" y="1668"/>
                  </a:lnTo>
                  <a:lnTo>
                    <a:pt x="782" y="1680"/>
                  </a:lnTo>
                  <a:lnTo>
                    <a:pt x="778" y="1690"/>
                  </a:lnTo>
                  <a:lnTo>
                    <a:pt x="776" y="1698"/>
                  </a:lnTo>
                  <a:lnTo>
                    <a:pt x="770" y="1704"/>
                  </a:lnTo>
                  <a:lnTo>
                    <a:pt x="758" y="1716"/>
                  </a:lnTo>
                  <a:lnTo>
                    <a:pt x="742" y="1724"/>
                  </a:lnTo>
                  <a:lnTo>
                    <a:pt x="728" y="1732"/>
                  </a:lnTo>
                  <a:lnTo>
                    <a:pt x="716" y="1742"/>
                  </a:lnTo>
                  <a:lnTo>
                    <a:pt x="710" y="1750"/>
                  </a:lnTo>
                  <a:lnTo>
                    <a:pt x="706" y="1758"/>
                  </a:lnTo>
                  <a:lnTo>
                    <a:pt x="704" y="1766"/>
                  </a:lnTo>
                  <a:lnTo>
                    <a:pt x="702" y="1778"/>
                  </a:lnTo>
                  <a:lnTo>
                    <a:pt x="704" y="1790"/>
                  </a:lnTo>
                  <a:lnTo>
                    <a:pt x="706" y="1800"/>
                  </a:lnTo>
                  <a:lnTo>
                    <a:pt x="712" y="1810"/>
                  </a:lnTo>
                  <a:lnTo>
                    <a:pt x="718" y="1818"/>
                  </a:lnTo>
                  <a:lnTo>
                    <a:pt x="726" y="1826"/>
                  </a:lnTo>
                  <a:lnTo>
                    <a:pt x="736" y="1832"/>
                  </a:lnTo>
                  <a:lnTo>
                    <a:pt x="756" y="1844"/>
                  </a:lnTo>
                  <a:lnTo>
                    <a:pt x="780" y="1852"/>
                  </a:lnTo>
                  <a:lnTo>
                    <a:pt x="804" y="1858"/>
                  </a:lnTo>
                  <a:lnTo>
                    <a:pt x="828" y="1862"/>
                  </a:lnTo>
                  <a:lnTo>
                    <a:pt x="846" y="1862"/>
                  </a:lnTo>
                  <a:lnTo>
                    <a:pt x="866" y="1862"/>
                  </a:lnTo>
                  <a:lnTo>
                    <a:pt x="888" y="1858"/>
                  </a:lnTo>
                  <a:lnTo>
                    <a:pt x="912" y="1852"/>
                  </a:lnTo>
                  <a:lnTo>
                    <a:pt x="936" y="1844"/>
                  </a:lnTo>
                  <a:lnTo>
                    <a:pt x="958" y="1832"/>
                  </a:lnTo>
                  <a:lnTo>
                    <a:pt x="966" y="1826"/>
                  </a:lnTo>
                  <a:lnTo>
                    <a:pt x="974" y="1818"/>
                  </a:lnTo>
                  <a:lnTo>
                    <a:pt x="982" y="1810"/>
                  </a:lnTo>
                  <a:lnTo>
                    <a:pt x="986" y="1800"/>
                  </a:lnTo>
                  <a:lnTo>
                    <a:pt x="990" y="1790"/>
                  </a:lnTo>
                  <a:lnTo>
                    <a:pt x="990" y="1778"/>
                  </a:lnTo>
                  <a:lnTo>
                    <a:pt x="990" y="1766"/>
                  </a:lnTo>
                  <a:lnTo>
                    <a:pt x="986" y="1758"/>
                  </a:lnTo>
                  <a:lnTo>
                    <a:pt x="982" y="1750"/>
                  </a:lnTo>
                  <a:lnTo>
                    <a:pt x="978" y="1742"/>
                  </a:lnTo>
                  <a:lnTo>
                    <a:pt x="964" y="1732"/>
                  </a:lnTo>
                  <a:lnTo>
                    <a:pt x="950" y="1724"/>
                  </a:lnTo>
                  <a:lnTo>
                    <a:pt x="936" y="1716"/>
                  </a:lnTo>
                  <a:lnTo>
                    <a:pt x="922" y="1704"/>
                  </a:lnTo>
                  <a:lnTo>
                    <a:pt x="918" y="1698"/>
                  </a:lnTo>
                  <a:lnTo>
                    <a:pt x="914" y="1690"/>
                  </a:lnTo>
                  <a:lnTo>
                    <a:pt x="912" y="1680"/>
                  </a:lnTo>
                  <a:lnTo>
                    <a:pt x="910" y="1668"/>
                  </a:lnTo>
                  <a:lnTo>
                    <a:pt x="912" y="1660"/>
                  </a:lnTo>
                  <a:lnTo>
                    <a:pt x="918" y="1652"/>
                  </a:lnTo>
                  <a:lnTo>
                    <a:pt x="926" y="1644"/>
                  </a:lnTo>
                  <a:lnTo>
                    <a:pt x="936" y="1638"/>
                  </a:lnTo>
                  <a:lnTo>
                    <a:pt x="960" y="1628"/>
                  </a:lnTo>
                  <a:lnTo>
                    <a:pt x="982" y="1620"/>
                  </a:lnTo>
                  <a:lnTo>
                    <a:pt x="1248" y="1620"/>
                  </a:lnTo>
                  <a:lnTo>
                    <a:pt x="1386" y="1380"/>
                  </a:lnTo>
                  <a:lnTo>
                    <a:pt x="1402" y="1366"/>
                  </a:lnTo>
                  <a:lnTo>
                    <a:pt x="1420" y="1354"/>
                  </a:lnTo>
                  <a:lnTo>
                    <a:pt x="1430" y="1350"/>
                  </a:lnTo>
                  <a:lnTo>
                    <a:pt x="1440" y="1348"/>
                  </a:lnTo>
                  <a:lnTo>
                    <a:pt x="1448" y="1348"/>
                  </a:lnTo>
                  <a:lnTo>
                    <a:pt x="1456" y="1350"/>
                  </a:lnTo>
                  <a:lnTo>
                    <a:pt x="1464" y="1356"/>
                  </a:lnTo>
                  <a:lnTo>
                    <a:pt x="1472" y="1364"/>
                  </a:lnTo>
                  <a:lnTo>
                    <a:pt x="1478" y="1372"/>
                  </a:lnTo>
                  <a:lnTo>
                    <a:pt x="1480" y="1380"/>
                  </a:lnTo>
                  <a:lnTo>
                    <a:pt x="1484" y="1396"/>
                  </a:lnTo>
                  <a:lnTo>
                    <a:pt x="1484" y="1412"/>
                  </a:lnTo>
                  <a:lnTo>
                    <a:pt x="1484" y="1430"/>
                  </a:lnTo>
                  <a:lnTo>
                    <a:pt x="1486" y="1446"/>
                  </a:lnTo>
                  <a:lnTo>
                    <a:pt x="1490" y="1454"/>
                  </a:lnTo>
                  <a:lnTo>
                    <a:pt x="1494" y="1460"/>
                  </a:lnTo>
                  <a:lnTo>
                    <a:pt x="1502" y="1468"/>
                  </a:lnTo>
                  <a:lnTo>
                    <a:pt x="1510" y="1474"/>
                  </a:lnTo>
                  <a:lnTo>
                    <a:pt x="1520" y="1480"/>
                  </a:lnTo>
                  <a:lnTo>
                    <a:pt x="1530" y="1482"/>
                  </a:lnTo>
                  <a:lnTo>
                    <a:pt x="1542" y="1482"/>
                  </a:lnTo>
                  <a:lnTo>
                    <a:pt x="1552" y="1480"/>
                  </a:lnTo>
                  <a:lnTo>
                    <a:pt x="1564" y="1478"/>
                  </a:lnTo>
                  <a:lnTo>
                    <a:pt x="1574" y="1474"/>
                  </a:lnTo>
                  <a:lnTo>
                    <a:pt x="1594" y="1460"/>
                  </a:lnTo>
                  <a:lnTo>
                    <a:pt x="1614" y="1444"/>
                  </a:lnTo>
                  <a:lnTo>
                    <a:pt x="1630" y="1426"/>
                  </a:lnTo>
                  <a:lnTo>
                    <a:pt x="1644" y="1408"/>
                  </a:lnTo>
                  <a:lnTo>
                    <a:pt x="1656" y="1392"/>
                  </a:lnTo>
                  <a:lnTo>
                    <a:pt x="1664" y="1374"/>
                  </a:lnTo>
                  <a:lnTo>
                    <a:pt x="1672" y="1354"/>
                  </a:lnTo>
                  <a:lnTo>
                    <a:pt x="1680" y="1330"/>
                  </a:lnTo>
                  <a:lnTo>
                    <a:pt x="1684" y="1306"/>
                  </a:lnTo>
                  <a:lnTo>
                    <a:pt x="1684" y="1280"/>
                  </a:lnTo>
                  <a:lnTo>
                    <a:pt x="1684" y="1270"/>
                  </a:lnTo>
                  <a:lnTo>
                    <a:pt x="1680" y="1258"/>
                  </a:lnTo>
                  <a:lnTo>
                    <a:pt x="1676" y="1248"/>
                  </a:lnTo>
                  <a:lnTo>
                    <a:pt x="1670" y="1240"/>
                  </a:lnTo>
                  <a:lnTo>
                    <a:pt x="1664" y="1232"/>
                  </a:lnTo>
                  <a:lnTo>
                    <a:pt x="1654" y="1226"/>
                  </a:lnTo>
                  <a:lnTo>
                    <a:pt x="1644" y="1220"/>
                  </a:lnTo>
                  <a:lnTo>
                    <a:pt x="1634" y="1218"/>
                  </a:lnTo>
                  <a:lnTo>
                    <a:pt x="1626" y="1218"/>
                  </a:lnTo>
                  <a:lnTo>
                    <a:pt x="1618" y="1218"/>
                  </a:lnTo>
                  <a:lnTo>
                    <a:pt x="1602" y="1224"/>
                  </a:lnTo>
                  <a:lnTo>
                    <a:pt x="1588" y="1234"/>
                  </a:lnTo>
                  <a:lnTo>
                    <a:pt x="1572" y="1242"/>
                  </a:lnTo>
                  <a:lnTo>
                    <a:pt x="1558" y="1248"/>
                  </a:lnTo>
                  <a:lnTo>
                    <a:pt x="1548" y="1248"/>
                  </a:lnTo>
                  <a:lnTo>
                    <a:pt x="1540" y="1248"/>
                  </a:lnTo>
                  <a:lnTo>
                    <a:pt x="1530" y="1244"/>
                  </a:lnTo>
                  <a:lnTo>
                    <a:pt x="1520" y="1240"/>
                  </a:lnTo>
                  <a:lnTo>
                    <a:pt x="1514" y="1234"/>
                  </a:lnTo>
                  <a:lnTo>
                    <a:pt x="1508" y="1226"/>
                  </a:lnTo>
                  <a:lnTo>
                    <a:pt x="1506" y="1218"/>
                  </a:lnTo>
                  <a:lnTo>
                    <a:pt x="1506" y="1208"/>
                  </a:lnTo>
                  <a:lnTo>
                    <a:pt x="1506" y="1186"/>
                  </a:lnTo>
                  <a:lnTo>
                    <a:pt x="1510" y="1164"/>
                  </a:lnTo>
                  <a:lnTo>
                    <a:pt x="1648" y="928"/>
                  </a:lnTo>
                  <a:lnTo>
                    <a:pt x="1516" y="700"/>
                  </a:lnTo>
                  <a:lnTo>
                    <a:pt x="1512" y="678"/>
                  </a:lnTo>
                  <a:lnTo>
                    <a:pt x="1510" y="656"/>
                  </a:lnTo>
                  <a:lnTo>
                    <a:pt x="1510" y="644"/>
                  </a:lnTo>
                  <a:lnTo>
                    <a:pt x="1512" y="634"/>
                  </a:lnTo>
                  <a:lnTo>
                    <a:pt x="1518" y="626"/>
                  </a:lnTo>
                  <a:lnTo>
                    <a:pt x="1524" y="620"/>
                  </a:lnTo>
                  <a:lnTo>
                    <a:pt x="1534" y="616"/>
                  </a:lnTo>
                  <a:lnTo>
                    <a:pt x="1544" y="612"/>
                  </a:lnTo>
                  <a:lnTo>
                    <a:pt x="1552" y="612"/>
                  </a:lnTo>
                  <a:lnTo>
                    <a:pt x="1562" y="612"/>
                  </a:lnTo>
                  <a:lnTo>
                    <a:pt x="1576" y="618"/>
                  </a:lnTo>
                  <a:lnTo>
                    <a:pt x="1592" y="626"/>
                  </a:lnTo>
                  <a:lnTo>
                    <a:pt x="1606" y="636"/>
                  </a:lnTo>
                  <a:lnTo>
                    <a:pt x="1622" y="642"/>
                  </a:lnTo>
                  <a:lnTo>
                    <a:pt x="1630" y="642"/>
                  </a:lnTo>
                  <a:lnTo>
                    <a:pt x="1638" y="642"/>
                  </a:lnTo>
                  <a:lnTo>
                    <a:pt x="1648" y="640"/>
                  </a:lnTo>
                  <a:lnTo>
                    <a:pt x="1658" y="634"/>
                  </a:lnTo>
                  <a:lnTo>
                    <a:pt x="1668" y="628"/>
                  </a:lnTo>
                  <a:lnTo>
                    <a:pt x="1676" y="620"/>
                  </a:lnTo>
                  <a:lnTo>
                    <a:pt x="1682" y="612"/>
                  </a:lnTo>
                  <a:lnTo>
                    <a:pt x="1686" y="602"/>
                  </a:lnTo>
                  <a:lnTo>
                    <a:pt x="1688" y="590"/>
                  </a:lnTo>
                  <a:lnTo>
                    <a:pt x="1690" y="580"/>
                  </a:lnTo>
                  <a:lnTo>
                    <a:pt x="1688" y="554"/>
                  </a:lnTo>
                  <a:lnTo>
                    <a:pt x="1684" y="530"/>
                  </a:lnTo>
                  <a:lnTo>
                    <a:pt x="1678" y="506"/>
                  </a:lnTo>
                  <a:lnTo>
                    <a:pt x="1668" y="486"/>
                  </a:lnTo>
                  <a:lnTo>
                    <a:pt x="1660" y="468"/>
                  </a:lnTo>
                  <a:lnTo>
                    <a:pt x="1650" y="452"/>
                  </a:lnTo>
                  <a:lnTo>
                    <a:pt x="1636" y="434"/>
                  </a:lnTo>
                  <a:lnTo>
                    <a:pt x="1618" y="416"/>
                  </a:lnTo>
                  <a:lnTo>
                    <a:pt x="1598" y="400"/>
                  </a:lnTo>
                  <a:lnTo>
                    <a:pt x="1578" y="386"/>
                  </a:lnTo>
                  <a:lnTo>
                    <a:pt x="1568" y="382"/>
                  </a:lnTo>
                  <a:lnTo>
                    <a:pt x="1556" y="378"/>
                  </a:lnTo>
                  <a:lnTo>
                    <a:pt x="1546" y="378"/>
                  </a:lnTo>
                  <a:lnTo>
                    <a:pt x="1536" y="378"/>
                  </a:lnTo>
                  <a:lnTo>
                    <a:pt x="1524" y="380"/>
                  </a:lnTo>
                  <a:lnTo>
                    <a:pt x="1514" y="386"/>
                  </a:lnTo>
                  <a:lnTo>
                    <a:pt x="1506" y="392"/>
                  </a:lnTo>
                  <a:lnTo>
                    <a:pt x="1498" y="400"/>
                  </a:lnTo>
                  <a:lnTo>
                    <a:pt x="1494" y="406"/>
                  </a:lnTo>
                  <a:lnTo>
                    <a:pt x="1490" y="414"/>
                  </a:lnTo>
                  <a:lnTo>
                    <a:pt x="1488" y="430"/>
                  </a:lnTo>
                  <a:lnTo>
                    <a:pt x="1488" y="448"/>
                  </a:lnTo>
                  <a:lnTo>
                    <a:pt x="1488" y="464"/>
                  </a:lnTo>
                  <a:lnTo>
                    <a:pt x="1486" y="480"/>
                  </a:lnTo>
                  <a:lnTo>
                    <a:pt x="1482" y="488"/>
                  </a:lnTo>
                  <a:lnTo>
                    <a:pt x="1476" y="496"/>
                  </a:lnTo>
                  <a:lnTo>
                    <a:pt x="1470" y="502"/>
                  </a:lnTo>
                  <a:lnTo>
                    <a:pt x="1460" y="510"/>
                  </a:lnTo>
                  <a:lnTo>
                    <a:pt x="1452" y="512"/>
                  </a:lnTo>
                  <a:lnTo>
                    <a:pt x="1442" y="512"/>
                  </a:lnTo>
                  <a:lnTo>
                    <a:pt x="1432" y="510"/>
                  </a:lnTo>
                  <a:lnTo>
                    <a:pt x="1422" y="504"/>
                  </a:lnTo>
                  <a:lnTo>
                    <a:pt x="1404" y="490"/>
                  </a:lnTo>
                  <a:lnTo>
                    <a:pt x="1386" y="476"/>
                  </a:lnTo>
                  <a:lnTo>
                    <a:pt x="1246" y="236"/>
                  </a:lnTo>
                  <a:lnTo>
                    <a:pt x="982" y="242"/>
                  </a:lnTo>
                  <a:close/>
                </a:path>
              </a:pathLst>
            </a:custGeom>
            <a:solidFill>
              <a:srgbClr val="A1C6F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Text Box 20"/>
            <p:cNvSpPr txBox="1">
              <a:spLocks noChangeArrowheads="1"/>
            </p:cNvSpPr>
            <p:nvPr/>
          </p:nvSpPr>
          <p:spPr bwMode="auto">
            <a:xfrm>
              <a:off x="2490" y="1989"/>
              <a:ext cx="906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 smtClean="0">
                  <a:solidFill>
                    <a:schemeClr val="tx1"/>
                  </a:solidFill>
                  <a:cs typeface="Arial" charset="0"/>
                </a:rPr>
                <a:t>E6</a:t>
              </a:r>
              <a:endParaRPr lang="en-US" sz="1600" b="1" smtClean="0">
                <a:solidFill>
                  <a:schemeClr val="tx1"/>
                </a:solidFill>
                <a:cs typeface="Arial" charset="0"/>
              </a:endParaRPr>
            </a:p>
            <a:p>
              <a:pPr eaLnBrk="1" hangingPunct="1"/>
              <a:r>
                <a:rPr lang="en-US" sz="1600" b="1" smtClean="0">
                  <a:solidFill>
                    <a:schemeClr val="tx1"/>
                  </a:solidFill>
                  <a:cs typeface="Arial" charset="0"/>
                </a:rPr>
                <a:t>Stock </a:t>
              </a:r>
            </a:p>
            <a:p>
              <a:pPr eaLnBrk="1" hangingPunct="1"/>
              <a:r>
                <a:rPr lang="en-US" sz="1600" b="1" smtClean="0">
                  <a:solidFill>
                    <a:schemeClr val="tx1"/>
                  </a:solidFill>
                  <a:cs typeface="Arial" charset="0"/>
                </a:rPr>
                <a:t>Management</a:t>
              </a:r>
              <a:endParaRPr lang="en-US" sz="1600" b="1">
                <a:solidFill>
                  <a:schemeClr val="tx1"/>
                </a:solidFill>
                <a:cs typeface="Arial" charset="0"/>
              </a:endParaRPr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2116138" y="3773488"/>
            <a:ext cx="2001837" cy="2005012"/>
            <a:chOff x="1389" y="2312"/>
            <a:chExt cx="1261" cy="1263"/>
          </a:xfrm>
        </p:grpSpPr>
        <p:sp>
          <p:nvSpPr>
            <p:cNvPr id="14357" name="Freeform 22"/>
            <p:cNvSpPr>
              <a:spLocks/>
            </p:cNvSpPr>
            <p:nvPr/>
          </p:nvSpPr>
          <p:spPr bwMode="auto">
            <a:xfrm>
              <a:off x="1389" y="2312"/>
              <a:ext cx="1261" cy="1263"/>
            </a:xfrm>
            <a:custGeom>
              <a:avLst/>
              <a:gdLst>
                <a:gd name="T0" fmla="*/ 5 w 1616"/>
                <a:gd name="T1" fmla="*/ 5 h 1618"/>
                <a:gd name="T2" fmla="*/ 5 w 1616"/>
                <a:gd name="T3" fmla="*/ 5 h 1618"/>
                <a:gd name="T4" fmla="*/ 5 w 1616"/>
                <a:gd name="T5" fmla="*/ 6 h 1618"/>
                <a:gd name="T6" fmla="*/ 5 w 1616"/>
                <a:gd name="T7" fmla="*/ 6 h 1618"/>
                <a:gd name="T8" fmla="*/ 6 w 1616"/>
                <a:gd name="T9" fmla="*/ 7 h 1618"/>
                <a:gd name="T10" fmla="*/ 7 w 1616"/>
                <a:gd name="T11" fmla="*/ 6 h 1618"/>
                <a:gd name="T12" fmla="*/ 7 w 1616"/>
                <a:gd name="T13" fmla="*/ 5 h 1618"/>
                <a:gd name="T14" fmla="*/ 7 w 1616"/>
                <a:gd name="T15" fmla="*/ 5 h 1618"/>
                <a:gd name="T16" fmla="*/ 7 w 1616"/>
                <a:gd name="T17" fmla="*/ 5 h 1618"/>
                <a:gd name="T18" fmla="*/ 7 w 1616"/>
                <a:gd name="T19" fmla="*/ 5 h 1618"/>
                <a:gd name="T20" fmla="*/ 6 w 1616"/>
                <a:gd name="T21" fmla="*/ 5 h 1618"/>
                <a:gd name="T22" fmla="*/ 5 w 1616"/>
                <a:gd name="T23" fmla="*/ 5 h 1618"/>
                <a:gd name="T24" fmla="*/ 5 w 1616"/>
                <a:gd name="T25" fmla="*/ 5 h 1618"/>
                <a:gd name="T26" fmla="*/ 6 w 1616"/>
                <a:gd name="T27" fmla="*/ 3 h 1618"/>
                <a:gd name="T28" fmla="*/ 5 w 1616"/>
                <a:gd name="T29" fmla="*/ 2 h 1618"/>
                <a:gd name="T30" fmla="*/ 5 w 1616"/>
                <a:gd name="T31" fmla="*/ 2 h 1618"/>
                <a:gd name="T32" fmla="*/ 5 w 1616"/>
                <a:gd name="T33" fmla="*/ 3 h 1618"/>
                <a:gd name="T34" fmla="*/ 5 w 1616"/>
                <a:gd name="T35" fmla="*/ 3 h 1618"/>
                <a:gd name="T36" fmla="*/ 5 w 1616"/>
                <a:gd name="T37" fmla="*/ 3 h 1618"/>
                <a:gd name="T38" fmla="*/ 5 w 1616"/>
                <a:gd name="T39" fmla="*/ 3 h 1618"/>
                <a:gd name="T40" fmla="*/ 5 w 1616"/>
                <a:gd name="T41" fmla="*/ 2 h 1618"/>
                <a:gd name="T42" fmla="*/ 5 w 1616"/>
                <a:gd name="T43" fmla="*/ 2 h 1618"/>
                <a:gd name="T44" fmla="*/ 5 w 1616"/>
                <a:gd name="T45" fmla="*/ 2 h 1618"/>
                <a:gd name="T46" fmla="*/ 5 w 1616"/>
                <a:gd name="T47" fmla="*/ 2 h 1618"/>
                <a:gd name="T48" fmla="*/ 5 w 1616"/>
                <a:gd name="T49" fmla="*/ 2 h 1618"/>
                <a:gd name="T50" fmla="*/ 5 w 1616"/>
                <a:gd name="T51" fmla="*/ 2 h 1618"/>
                <a:gd name="T52" fmla="*/ 5 w 1616"/>
                <a:gd name="T53" fmla="*/ 2 h 1618"/>
                <a:gd name="T54" fmla="*/ 4 w 1616"/>
                <a:gd name="T55" fmla="*/ 2 h 1618"/>
                <a:gd name="T56" fmla="*/ 4 w 1616"/>
                <a:gd name="T57" fmla="*/ 2 h 1618"/>
                <a:gd name="T58" fmla="*/ 4 w 1616"/>
                <a:gd name="T59" fmla="*/ 2 h 1618"/>
                <a:gd name="T60" fmla="*/ 4 w 1616"/>
                <a:gd name="T61" fmla="*/ 2 h 1618"/>
                <a:gd name="T62" fmla="*/ 3 w 1616"/>
                <a:gd name="T63" fmla="*/ 2 h 1618"/>
                <a:gd name="T64" fmla="*/ 3 w 1616"/>
                <a:gd name="T65" fmla="*/ 2 h 1618"/>
                <a:gd name="T66" fmla="*/ 3 w 1616"/>
                <a:gd name="T67" fmla="*/ 2 h 1618"/>
                <a:gd name="T68" fmla="*/ 3 w 1616"/>
                <a:gd name="T69" fmla="*/ 2 h 1618"/>
                <a:gd name="T70" fmla="*/ 3 w 1616"/>
                <a:gd name="T71" fmla="*/ 2 h 1618"/>
                <a:gd name="T72" fmla="*/ 3 w 1616"/>
                <a:gd name="T73" fmla="*/ 2 h 1618"/>
                <a:gd name="T74" fmla="*/ 3 w 1616"/>
                <a:gd name="T75" fmla="*/ 2 h 1618"/>
                <a:gd name="T76" fmla="*/ 4 w 1616"/>
                <a:gd name="T77" fmla="*/ 2 h 1618"/>
                <a:gd name="T78" fmla="*/ 4 w 1616"/>
                <a:gd name="T79" fmla="*/ 2 h 1618"/>
                <a:gd name="T80" fmla="*/ 4 w 1616"/>
                <a:gd name="T81" fmla="*/ 2 h 1618"/>
                <a:gd name="T82" fmla="*/ 4 w 1616"/>
                <a:gd name="T83" fmla="*/ 2 h 1618"/>
                <a:gd name="T84" fmla="*/ 3 w 1616"/>
                <a:gd name="T85" fmla="*/ 0 h 1618"/>
                <a:gd name="T86" fmla="*/ 3 w 1616"/>
                <a:gd name="T87" fmla="*/ 2 h 1618"/>
                <a:gd name="T88" fmla="*/ 2 w 1616"/>
                <a:gd name="T89" fmla="*/ 2 h 1618"/>
                <a:gd name="T90" fmla="*/ 2 w 1616"/>
                <a:gd name="T91" fmla="*/ 2 h 1618"/>
                <a:gd name="T92" fmla="*/ 3 w 1616"/>
                <a:gd name="T93" fmla="*/ 2 h 1618"/>
                <a:gd name="T94" fmla="*/ 3 w 1616"/>
                <a:gd name="T95" fmla="*/ 2 h 1618"/>
                <a:gd name="T96" fmla="*/ 3 w 1616"/>
                <a:gd name="T97" fmla="*/ 2 h 1618"/>
                <a:gd name="T98" fmla="*/ 3 w 1616"/>
                <a:gd name="T99" fmla="*/ 2 h 1618"/>
                <a:gd name="T100" fmla="*/ 3 w 1616"/>
                <a:gd name="T101" fmla="*/ 2 h 1618"/>
                <a:gd name="T102" fmla="*/ 3 w 1616"/>
                <a:gd name="T103" fmla="*/ 2 h 1618"/>
                <a:gd name="T104" fmla="*/ 3 w 1616"/>
                <a:gd name="T105" fmla="*/ 2 h 1618"/>
                <a:gd name="T106" fmla="*/ 3 w 1616"/>
                <a:gd name="T107" fmla="*/ 2 h 1618"/>
                <a:gd name="T108" fmla="*/ 3 w 1616"/>
                <a:gd name="T109" fmla="*/ 2 h 1618"/>
                <a:gd name="T110" fmla="*/ 3 w 1616"/>
                <a:gd name="T111" fmla="*/ 2 h 1618"/>
                <a:gd name="T112" fmla="*/ 3 w 1616"/>
                <a:gd name="T113" fmla="*/ 2 h 1618"/>
                <a:gd name="T114" fmla="*/ 3 w 1616"/>
                <a:gd name="T115" fmla="*/ 2 h 1618"/>
                <a:gd name="T116" fmla="*/ 0 w 1616"/>
                <a:gd name="T117" fmla="*/ 4 h 16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16" h="1618">
                  <a:moveTo>
                    <a:pt x="1312" y="1426"/>
                  </a:moveTo>
                  <a:lnTo>
                    <a:pt x="1312" y="1426"/>
                  </a:lnTo>
                  <a:lnTo>
                    <a:pt x="1328" y="1410"/>
                  </a:lnTo>
                  <a:lnTo>
                    <a:pt x="1348" y="1396"/>
                  </a:lnTo>
                  <a:lnTo>
                    <a:pt x="1358" y="1392"/>
                  </a:lnTo>
                  <a:lnTo>
                    <a:pt x="1368" y="1388"/>
                  </a:lnTo>
                  <a:lnTo>
                    <a:pt x="1378" y="1388"/>
                  </a:lnTo>
                  <a:lnTo>
                    <a:pt x="1386" y="1390"/>
                  </a:lnTo>
                  <a:lnTo>
                    <a:pt x="1396" y="1398"/>
                  </a:lnTo>
                  <a:lnTo>
                    <a:pt x="1402" y="1404"/>
                  </a:lnTo>
                  <a:lnTo>
                    <a:pt x="1408" y="1412"/>
                  </a:lnTo>
                  <a:lnTo>
                    <a:pt x="1412" y="1420"/>
                  </a:lnTo>
                  <a:lnTo>
                    <a:pt x="1414" y="1436"/>
                  </a:lnTo>
                  <a:lnTo>
                    <a:pt x="1414" y="1452"/>
                  </a:lnTo>
                  <a:lnTo>
                    <a:pt x="1414" y="1470"/>
                  </a:lnTo>
                  <a:lnTo>
                    <a:pt x="1418" y="1486"/>
                  </a:lnTo>
                  <a:lnTo>
                    <a:pt x="1420" y="1494"/>
                  </a:lnTo>
                  <a:lnTo>
                    <a:pt x="1426" y="1502"/>
                  </a:lnTo>
                  <a:lnTo>
                    <a:pt x="1432" y="1508"/>
                  </a:lnTo>
                  <a:lnTo>
                    <a:pt x="1442" y="1516"/>
                  </a:lnTo>
                  <a:lnTo>
                    <a:pt x="1452" y="1520"/>
                  </a:lnTo>
                  <a:lnTo>
                    <a:pt x="1462" y="1522"/>
                  </a:lnTo>
                  <a:lnTo>
                    <a:pt x="1472" y="1522"/>
                  </a:lnTo>
                  <a:lnTo>
                    <a:pt x="1484" y="1522"/>
                  </a:lnTo>
                  <a:lnTo>
                    <a:pt x="1494" y="1518"/>
                  </a:lnTo>
                  <a:lnTo>
                    <a:pt x="1504" y="1514"/>
                  </a:lnTo>
                  <a:lnTo>
                    <a:pt x="1526" y="1500"/>
                  </a:lnTo>
                  <a:lnTo>
                    <a:pt x="1544" y="1484"/>
                  </a:lnTo>
                  <a:lnTo>
                    <a:pt x="1562" y="1466"/>
                  </a:lnTo>
                  <a:lnTo>
                    <a:pt x="1576" y="1448"/>
                  </a:lnTo>
                  <a:lnTo>
                    <a:pt x="1586" y="1432"/>
                  </a:lnTo>
                  <a:lnTo>
                    <a:pt x="1596" y="1416"/>
                  </a:lnTo>
                  <a:lnTo>
                    <a:pt x="1604" y="1394"/>
                  </a:lnTo>
                  <a:lnTo>
                    <a:pt x="1610" y="1370"/>
                  </a:lnTo>
                  <a:lnTo>
                    <a:pt x="1614" y="1346"/>
                  </a:lnTo>
                  <a:lnTo>
                    <a:pt x="1616" y="1322"/>
                  </a:lnTo>
                  <a:lnTo>
                    <a:pt x="1614" y="1310"/>
                  </a:lnTo>
                  <a:lnTo>
                    <a:pt x="1612" y="1298"/>
                  </a:lnTo>
                  <a:lnTo>
                    <a:pt x="1608" y="1288"/>
                  </a:lnTo>
                  <a:lnTo>
                    <a:pt x="1602" y="1280"/>
                  </a:lnTo>
                  <a:lnTo>
                    <a:pt x="1594" y="1272"/>
                  </a:lnTo>
                  <a:lnTo>
                    <a:pt x="1586" y="1266"/>
                  </a:lnTo>
                  <a:lnTo>
                    <a:pt x="1574" y="1262"/>
                  </a:lnTo>
                  <a:lnTo>
                    <a:pt x="1566" y="1258"/>
                  </a:lnTo>
                  <a:lnTo>
                    <a:pt x="1556" y="1258"/>
                  </a:lnTo>
                  <a:lnTo>
                    <a:pt x="1548" y="1260"/>
                  </a:lnTo>
                  <a:lnTo>
                    <a:pt x="1532" y="1266"/>
                  </a:lnTo>
                  <a:lnTo>
                    <a:pt x="1518" y="1274"/>
                  </a:lnTo>
                  <a:lnTo>
                    <a:pt x="1504" y="1282"/>
                  </a:lnTo>
                  <a:lnTo>
                    <a:pt x="1488" y="1288"/>
                  </a:lnTo>
                  <a:lnTo>
                    <a:pt x="1480" y="1288"/>
                  </a:lnTo>
                  <a:lnTo>
                    <a:pt x="1470" y="1288"/>
                  </a:lnTo>
                  <a:lnTo>
                    <a:pt x="1460" y="1286"/>
                  </a:lnTo>
                  <a:lnTo>
                    <a:pt x="1450" y="1280"/>
                  </a:lnTo>
                  <a:lnTo>
                    <a:pt x="1444" y="1274"/>
                  </a:lnTo>
                  <a:lnTo>
                    <a:pt x="1438" y="1266"/>
                  </a:lnTo>
                  <a:lnTo>
                    <a:pt x="1436" y="1256"/>
                  </a:lnTo>
                  <a:lnTo>
                    <a:pt x="1436" y="1244"/>
                  </a:lnTo>
                  <a:lnTo>
                    <a:pt x="1438" y="1220"/>
                  </a:lnTo>
                  <a:lnTo>
                    <a:pt x="1444" y="1198"/>
                  </a:lnTo>
                  <a:lnTo>
                    <a:pt x="1598" y="930"/>
                  </a:lnTo>
                  <a:lnTo>
                    <a:pt x="1600" y="926"/>
                  </a:lnTo>
                  <a:lnTo>
                    <a:pt x="1596" y="926"/>
                  </a:lnTo>
                  <a:lnTo>
                    <a:pt x="1462" y="694"/>
                  </a:lnTo>
                  <a:lnTo>
                    <a:pt x="1446" y="678"/>
                  </a:lnTo>
                  <a:lnTo>
                    <a:pt x="1426" y="664"/>
                  </a:lnTo>
                  <a:lnTo>
                    <a:pt x="1414" y="658"/>
                  </a:lnTo>
                  <a:lnTo>
                    <a:pt x="1404" y="656"/>
                  </a:lnTo>
                  <a:lnTo>
                    <a:pt x="1394" y="654"/>
                  </a:lnTo>
                  <a:lnTo>
                    <a:pt x="1386" y="658"/>
                  </a:lnTo>
                  <a:lnTo>
                    <a:pt x="1376" y="664"/>
                  </a:lnTo>
                  <a:lnTo>
                    <a:pt x="1368" y="672"/>
                  </a:lnTo>
                  <a:lnTo>
                    <a:pt x="1364" y="678"/>
                  </a:lnTo>
                  <a:lnTo>
                    <a:pt x="1360" y="686"/>
                  </a:lnTo>
                  <a:lnTo>
                    <a:pt x="1358" y="702"/>
                  </a:lnTo>
                  <a:lnTo>
                    <a:pt x="1358" y="720"/>
                  </a:lnTo>
                  <a:lnTo>
                    <a:pt x="1358" y="736"/>
                  </a:lnTo>
                  <a:lnTo>
                    <a:pt x="1354" y="752"/>
                  </a:lnTo>
                  <a:lnTo>
                    <a:pt x="1352" y="760"/>
                  </a:lnTo>
                  <a:lnTo>
                    <a:pt x="1346" y="768"/>
                  </a:lnTo>
                  <a:lnTo>
                    <a:pt x="1340" y="776"/>
                  </a:lnTo>
                  <a:lnTo>
                    <a:pt x="1330" y="782"/>
                  </a:lnTo>
                  <a:lnTo>
                    <a:pt x="1320" y="786"/>
                  </a:lnTo>
                  <a:lnTo>
                    <a:pt x="1310" y="790"/>
                  </a:lnTo>
                  <a:lnTo>
                    <a:pt x="1300" y="790"/>
                  </a:lnTo>
                  <a:lnTo>
                    <a:pt x="1288" y="788"/>
                  </a:lnTo>
                  <a:lnTo>
                    <a:pt x="1278" y="784"/>
                  </a:lnTo>
                  <a:lnTo>
                    <a:pt x="1268" y="780"/>
                  </a:lnTo>
                  <a:lnTo>
                    <a:pt x="1246" y="768"/>
                  </a:lnTo>
                  <a:lnTo>
                    <a:pt x="1228" y="752"/>
                  </a:lnTo>
                  <a:lnTo>
                    <a:pt x="1210" y="734"/>
                  </a:lnTo>
                  <a:lnTo>
                    <a:pt x="1196" y="716"/>
                  </a:lnTo>
                  <a:lnTo>
                    <a:pt x="1186" y="700"/>
                  </a:lnTo>
                  <a:lnTo>
                    <a:pt x="1176" y="682"/>
                  </a:lnTo>
                  <a:lnTo>
                    <a:pt x="1168" y="660"/>
                  </a:lnTo>
                  <a:lnTo>
                    <a:pt x="1162" y="638"/>
                  </a:lnTo>
                  <a:lnTo>
                    <a:pt x="1156" y="612"/>
                  </a:lnTo>
                  <a:lnTo>
                    <a:pt x="1156" y="588"/>
                  </a:lnTo>
                  <a:lnTo>
                    <a:pt x="1158" y="576"/>
                  </a:lnTo>
                  <a:lnTo>
                    <a:pt x="1160" y="566"/>
                  </a:lnTo>
                  <a:lnTo>
                    <a:pt x="1164" y="556"/>
                  </a:lnTo>
                  <a:lnTo>
                    <a:pt x="1170" y="546"/>
                  </a:lnTo>
                  <a:lnTo>
                    <a:pt x="1178" y="538"/>
                  </a:lnTo>
                  <a:lnTo>
                    <a:pt x="1186" y="532"/>
                  </a:lnTo>
                  <a:lnTo>
                    <a:pt x="1198" y="528"/>
                  </a:lnTo>
                  <a:lnTo>
                    <a:pt x="1206" y="526"/>
                  </a:lnTo>
                  <a:lnTo>
                    <a:pt x="1216" y="524"/>
                  </a:lnTo>
                  <a:lnTo>
                    <a:pt x="1224" y="526"/>
                  </a:lnTo>
                  <a:lnTo>
                    <a:pt x="1240" y="532"/>
                  </a:lnTo>
                  <a:lnTo>
                    <a:pt x="1254" y="540"/>
                  </a:lnTo>
                  <a:lnTo>
                    <a:pt x="1268" y="548"/>
                  </a:lnTo>
                  <a:lnTo>
                    <a:pt x="1284" y="554"/>
                  </a:lnTo>
                  <a:lnTo>
                    <a:pt x="1292" y="556"/>
                  </a:lnTo>
                  <a:lnTo>
                    <a:pt x="1302" y="554"/>
                  </a:lnTo>
                  <a:lnTo>
                    <a:pt x="1312" y="552"/>
                  </a:lnTo>
                  <a:lnTo>
                    <a:pt x="1322" y="546"/>
                  </a:lnTo>
                  <a:lnTo>
                    <a:pt x="1328" y="540"/>
                  </a:lnTo>
                  <a:lnTo>
                    <a:pt x="1334" y="532"/>
                  </a:lnTo>
                  <a:lnTo>
                    <a:pt x="1336" y="522"/>
                  </a:lnTo>
                  <a:lnTo>
                    <a:pt x="1336" y="510"/>
                  </a:lnTo>
                  <a:lnTo>
                    <a:pt x="1334" y="484"/>
                  </a:lnTo>
                  <a:lnTo>
                    <a:pt x="1328" y="462"/>
                  </a:lnTo>
                  <a:lnTo>
                    <a:pt x="1198" y="238"/>
                  </a:lnTo>
                  <a:lnTo>
                    <a:pt x="924" y="238"/>
                  </a:lnTo>
                  <a:lnTo>
                    <a:pt x="902" y="230"/>
                  </a:lnTo>
                  <a:lnTo>
                    <a:pt x="898" y="228"/>
                  </a:lnTo>
                  <a:lnTo>
                    <a:pt x="896" y="226"/>
                  </a:lnTo>
                  <a:lnTo>
                    <a:pt x="894" y="226"/>
                  </a:lnTo>
                  <a:lnTo>
                    <a:pt x="892" y="224"/>
                  </a:lnTo>
                  <a:lnTo>
                    <a:pt x="890" y="224"/>
                  </a:lnTo>
                  <a:lnTo>
                    <a:pt x="888" y="222"/>
                  </a:lnTo>
                  <a:lnTo>
                    <a:pt x="886" y="220"/>
                  </a:lnTo>
                  <a:lnTo>
                    <a:pt x="884" y="220"/>
                  </a:lnTo>
                  <a:lnTo>
                    <a:pt x="882" y="218"/>
                  </a:lnTo>
                  <a:lnTo>
                    <a:pt x="880" y="216"/>
                  </a:lnTo>
                  <a:lnTo>
                    <a:pt x="878" y="214"/>
                  </a:lnTo>
                  <a:lnTo>
                    <a:pt x="876" y="212"/>
                  </a:lnTo>
                  <a:lnTo>
                    <a:pt x="874" y="210"/>
                  </a:lnTo>
                  <a:lnTo>
                    <a:pt x="874" y="208"/>
                  </a:lnTo>
                  <a:lnTo>
                    <a:pt x="872" y="206"/>
                  </a:lnTo>
                  <a:lnTo>
                    <a:pt x="870" y="204"/>
                  </a:lnTo>
                  <a:lnTo>
                    <a:pt x="870" y="202"/>
                  </a:lnTo>
                  <a:lnTo>
                    <a:pt x="868" y="200"/>
                  </a:lnTo>
                  <a:lnTo>
                    <a:pt x="868" y="198"/>
                  </a:lnTo>
                  <a:lnTo>
                    <a:pt x="868" y="194"/>
                  </a:lnTo>
                  <a:lnTo>
                    <a:pt x="870" y="182"/>
                  </a:lnTo>
                  <a:lnTo>
                    <a:pt x="872" y="172"/>
                  </a:lnTo>
                  <a:lnTo>
                    <a:pt x="876" y="164"/>
                  </a:lnTo>
                  <a:lnTo>
                    <a:pt x="880" y="158"/>
                  </a:lnTo>
                  <a:lnTo>
                    <a:pt x="894" y="148"/>
                  </a:lnTo>
                  <a:lnTo>
                    <a:pt x="908" y="138"/>
                  </a:lnTo>
                  <a:lnTo>
                    <a:pt x="922" y="130"/>
                  </a:lnTo>
                  <a:lnTo>
                    <a:pt x="936" y="120"/>
                  </a:lnTo>
                  <a:lnTo>
                    <a:pt x="940" y="114"/>
                  </a:lnTo>
                  <a:lnTo>
                    <a:pt x="944" y="106"/>
                  </a:lnTo>
                  <a:lnTo>
                    <a:pt x="948" y="96"/>
                  </a:lnTo>
                  <a:lnTo>
                    <a:pt x="948" y="84"/>
                  </a:lnTo>
                  <a:lnTo>
                    <a:pt x="948" y="74"/>
                  </a:lnTo>
                  <a:lnTo>
                    <a:pt x="944" y="64"/>
                  </a:lnTo>
                  <a:lnTo>
                    <a:pt x="940" y="54"/>
                  </a:lnTo>
                  <a:lnTo>
                    <a:pt x="932" y="46"/>
                  </a:lnTo>
                  <a:lnTo>
                    <a:pt x="924" y="38"/>
                  </a:lnTo>
                  <a:lnTo>
                    <a:pt x="916" y="30"/>
                  </a:lnTo>
                  <a:lnTo>
                    <a:pt x="894" y="18"/>
                  </a:lnTo>
                  <a:lnTo>
                    <a:pt x="870" y="10"/>
                  </a:lnTo>
                  <a:lnTo>
                    <a:pt x="846" y="4"/>
                  </a:lnTo>
                  <a:lnTo>
                    <a:pt x="824" y="2"/>
                  </a:lnTo>
                  <a:lnTo>
                    <a:pt x="804" y="0"/>
                  </a:lnTo>
                  <a:lnTo>
                    <a:pt x="786" y="2"/>
                  </a:lnTo>
                  <a:lnTo>
                    <a:pt x="762" y="4"/>
                  </a:lnTo>
                  <a:lnTo>
                    <a:pt x="738" y="10"/>
                  </a:lnTo>
                  <a:lnTo>
                    <a:pt x="714" y="18"/>
                  </a:lnTo>
                  <a:lnTo>
                    <a:pt x="694" y="30"/>
                  </a:lnTo>
                  <a:lnTo>
                    <a:pt x="684" y="38"/>
                  </a:lnTo>
                  <a:lnTo>
                    <a:pt x="676" y="46"/>
                  </a:lnTo>
                  <a:lnTo>
                    <a:pt x="670" y="54"/>
                  </a:lnTo>
                  <a:lnTo>
                    <a:pt x="664" y="64"/>
                  </a:lnTo>
                  <a:lnTo>
                    <a:pt x="662" y="74"/>
                  </a:lnTo>
                  <a:lnTo>
                    <a:pt x="660" y="84"/>
                  </a:lnTo>
                  <a:lnTo>
                    <a:pt x="662" y="96"/>
                  </a:lnTo>
                  <a:lnTo>
                    <a:pt x="664" y="106"/>
                  </a:lnTo>
                  <a:lnTo>
                    <a:pt x="668" y="114"/>
                  </a:lnTo>
                  <a:lnTo>
                    <a:pt x="674" y="120"/>
                  </a:lnTo>
                  <a:lnTo>
                    <a:pt x="686" y="130"/>
                  </a:lnTo>
                  <a:lnTo>
                    <a:pt x="700" y="138"/>
                  </a:lnTo>
                  <a:lnTo>
                    <a:pt x="716" y="148"/>
                  </a:lnTo>
                  <a:lnTo>
                    <a:pt x="728" y="158"/>
                  </a:lnTo>
                  <a:lnTo>
                    <a:pt x="734" y="164"/>
                  </a:lnTo>
                  <a:lnTo>
                    <a:pt x="736" y="172"/>
                  </a:lnTo>
                  <a:lnTo>
                    <a:pt x="740" y="182"/>
                  </a:lnTo>
                  <a:lnTo>
                    <a:pt x="740" y="194"/>
                  </a:lnTo>
                  <a:lnTo>
                    <a:pt x="740" y="198"/>
                  </a:lnTo>
                  <a:lnTo>
                    <a:pt x="740" y="200"/>
                  </a:lnTo>
                  <a:lnTo>
                    <a:pt x="740" y="202"/>
                  </a:lnTo>
                  <a:lnTo>
                    <a:pt x="738" y="204"/>
                  </a:lnTo>
                  <a:lnTo>
                    <a:pt x="738" y="206"/>
                  </a:lnTo>
                  <a:lnTo>
                    <a:pt x="736" y="206"/>
                  </a:lnTo>
                  <a:lnTo>
                    <a:pt x="736" y="208"/>
                  </a:lnTo>
                  <a:lnTo>
                    <a:pt x="734" y="210"/>
                  </a:lnTo>
                  <a:lnTo>
                    <a:pt x="734" y="212"/>
                  </a:lnTo>
                  <a:lnTo>
                    <a:pt x="732" y="212"/>
                  </a:lnTo>
                  <a:lnTo>
                    <a:pt x="730" y="214"/>
                  </a:lnTo>
                  <a:lnTo>
                    <a:pt x="730" y="216"/>
                  </a:lnTo>
                  <a:lnTo>
                    <a:pt x="726" y="218"/>
                  </a:lnTo>
                  <a:lnTo>
                    <a:pt x="724" y="220"/>
                  </a:lnTo>
                  <a:lnTo>
                    <a:pt x="722" y="220"/>
                  </a:lnTo>
                  <a:lnTo>
                    <a:pt x="720" y="222"/>
                  </a:lnTo>
                  <a:lnTo>
                    <a:pt x="718" y="224"/>
                  </a:lnTo>
                  <a:lnTo>
                    <a:pt x="716" y="224"/>
                  </a:lnTo>
                  <a:lnTo>
                    <a:pt x="714" y="226"/>
                  </a:lnTo>
                  <a:lnTo>
                    <a:pt x="712" y="226"/>
                  </a:lnTo>
                  <a:lnTo>
                    <a:pt x="710" y="228"/>
                  </a:lnTo>
                  <a:lnTo>
                    <a:pt x="708" y="230"/>
                  </a:lnTo>
                  <a:lnTo>
                    <a:pt x="706" y="230"/>
                  </a:lnTo>
                  <a:lnTo>
                    <a:pt x="684" y="238"/>
                  </a:lnTo>
                  <a:lnTo>
                    <a:pt x="400" y="238"/>
                  </a:lnTo>
                  <a:lnTo>
                    <a:pt x="398" y="236"/>
                  </a:lnTo>
                  <a:lnTo>
                    <a:pt x="0" y="926"/>
                  </a:lnTo>
                  <a:lnTo>
                    <a:pt x="400" y="1618"/>
                  </a:lnTo>
                  <a:lnTo>
                    <a:pt x="1198" y="1618"/>
                  </a:lnTo>
                  <a:lnTo>
                    <a:pt x="1200" y="1618"/>
                  </a:lnTo>
                  <a:lnTo>
                    <a:pt x="1312" y="1426"/>
                  </a:lnTo>
                  <a:close/>
                </a:path>
              </a:pathLst>
            </a:custGeom>
            <a:solidFill>
              <a:srgbClr val="50EC20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Text Box 23"/>
            <p:cNvSpPr txBox="1">
              <a:spLocks noChangeArrowheads="1"/>
            </p:cNvSpPr>
            <p:nvPr/>
          </p:nvSpPr>
          <p:spPr bwMode="auto">
            <a:xfrm>
              <a:off x="1515" y="2764"/>
              <a:ext cx="99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 smtClean="0">
                  <a:solidFill>
                    <a:srgbClr val="000000"/>
                  </a:solidFill>
                  <a:cs typeface="Arial" charset="0"/>
                </a:rPr>
                <a:t>E5</a:t>
              </a:r>
              <a:endParaRPr lang="en-US" sz="1600" b="1" smtClean="0">
                <a:solidFill>
                  <a:srgbClr val="000000"/>
                </a:solidFill>
                <a:cs typeface="Arial" charset="0"/>
              </a:endParaRPr>
            </a:p>
            <a:p>
              <a:pPr eaLnBrk="1" hangingPunct="1"/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Maintenance</a:t>
              </a:r>
              <a:endParaRPr lang="en-US" sz="1600" b="1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6535738" y="1527175"/>
            <a:ext cx="2014537" cy="1717675"/>
            <a:chOff x="4173" y="897"/>
            <a:chExt cx="1269" cy="1082"/>
          </a:xfrm>
        </p:grpSpPr>
        <p:sp>
          <p:nvSpPr>
            <p:cNvPr id="14355" name="AutoShape 25"/>
            <p:cNvSpPr>
              <a:spLocks noChangeArrowheads="1"/>
            </p:cNvSpPr>
            <p:nvPr/>
          </p:nvSpPr>
          <p:spPr bwMode="auto">
            <a:xfrm>
              <a:off x="4173" y="897"/>
              <a:ext cx="1269" cy="1082"/>
            </a:xfrm>
            <a:prstGeom prst="hexagon">
              <a:avLst>
                <a:gd name="adj" fmla="val 29321"/>
                <a:gd name="vf" fmla="val 115470"/>
              </a:avLst>
            </a:prstGeom>
            <a:solidFill>
              <a:srgbClr val="FF3300"/>
            </a:solidFill>
            <a:ln w="38100" algn="ctr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356" name="Text Box 26"/>
            <p:cNvSpPr txBox="1">
              <a:spLocks noChangeArrowheads="1"/>
            </p:cNvSpPr>
            <p:nvPr/>
          </p:nvSpPr>
          <p:spPr bwMode="auto">
            <a:xfrm>
              <a:off x="4218" y="928"/>
              <a:ext cx="121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 smtClean="0">
                  <a:solidFill>
                    <a:srgbClr val="05080B"/>
                  </a:solidFill>
                  <a:cs typeface="Arial" charset="0"/>
                </a:rPr>
                <a:t>E1</a:t>
              </a:r>
              <a:endParaRPr lang="en-US" sz="1600" b="1" smtClean="0">
                <a:solidFill>
                  <a:srgbClr val="05080B"/>
                </a:solidFill>
                <a:cs typeface="Arial" charset="0"/>
              </a:endParaRP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Pre-shipment </a:t>
              </a: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&amp; </a:t>
              </a:r>
            </a:p>
            <a:p>
              <a:pPr eaLnBrk="1" hangingPunct="1"/>
              <a:r>
                <a:rPr lang="en-US" sz="1600" b="1" smtClean="0">
                  <a:solidFill>
                    <a:srgbClr val="05080B"/>
                  </a:solidFill>
                  <a:cs typeface="Arial" charset="0"/>
                </a:rPr>
                <a:t>Vaccine arrivals</a:t>
              </a:r>
              <a:endParaRPr lang="en-US" sz="1600" b="1">
                <a:solidFill>
                  <a:srgbClr val="05080B"/>
                </a:solidFill>
                <a:cs typeface="Arial" charset="0"/>
              </a:endParaRPr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595313" y="1479550"/>
            <a:ext cx="2014537" cy="1717675"/>
            <a:chOff x="431" y="867"/>
            <a:chExt cx="1269" cy="1082"/>
          </a:xfrm>
        </p:grpSpPr>
        <p:sp>
          <p:nvSpPr>
            <p:cNvPr id="14353" name="AutoShape 29"/>
            <p:cNvSpPr>
              <a:spLocks noChangeArrowheads="1"/>
            </p:cNvSpPr>
            <p:nvPr/>
          </p:nvSpPr>
          <p:spPr bwMode="auto">
            <a:xfrm>
              <a:off x="431" y="867"/>
              <a:ext cx="1269" cy="1082"/>
            </a:xfrm>
            <a:prstGeom prst="hexagon">
              <a:avLst>
                <a:gd name="adj" fmla="val 29321"/>
                <a:gd name="vf" fmla="val 115470"/>
              </a:avLst>
            </a:prstGeom>
            <a:solidFill>
              <a:srgbClr val="00FFCC"/>
            </a:solidFill>
            <a:ln w="38100" algn="ctr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354" name="Text Box 30"/>
            <p:cNvSpPr txBox="1">
              <a:spLocks noChangeArrowheads="1"/>
            </p:cNvSpPr>
            <p:nvPr/>
          </p:nvSpPr>
          <p:spPr bwMode="auto">
            <a:xfrm>
              <a:off x="624" y="909"/>
              <a:ext cx="90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 smtClean="0">
                  <a:solidFill>
                    <a:srgbClr val="000000"/>
                  </a:solidFill>
                  <a:cs typeface="Arial" charset="0"/>
                </a:rPr>
                <a:t>E9</a:t>
              </a:r>
              <a:endParaRPr lang="en-US" sz="1600" b="1" smtClean="0">
                <a:solidFill>
                  <a:srgbClr val="000000"/>
                </a:solidFill>
                <a:cs typeface="Arial" charset="0"/>
              </a:endParaRPr>
            </a:p>
            <a:p>
              <a:pPr eaLnBrk="1" hangingPunct="1"/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Information</a:t>
              </a:r>
            </a:p>
            <a:p>
              <a:pPr eaLnBrk="1" hangingPunct="1"/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 Systems &amp;</a:t>
              </a:r>
            </a:p>
            <a:p>
              <a:pPr eaLnBrk="1" hangingPunct="1"/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  Supportive </a:t>
              </a:r>
            </a:p>
            <a:p>
              <a:pPr eaLnBrk="1" hangingPunct="1"/>
              <a:r>
                <a:rPr lang="en-US" sz="1600" b="1" smtClean="0">
                  <a:solidFill>
                    <a:srgbClr val="000000"/>
                  </a:solidFill>
                  <a:cs typeface="Arial" charset="0"/>
                </a:rPr>
                <a:t>Management</a:t>
              </a:r>
              <a:endParaRPr lang="en-US" sz="1600" b="1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940550" y="2744788"/>
            <a:ext cx="1204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smtClean="0">
                <a:solidFill>
                  <a:schemeClr val="tx1"/>
                </a:solidFill>
              </a:rPr>
              <a:t>PR ONLY</a:t>
            </a:r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1435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72263"/>
            <a:ext cx="2339975" cy="268287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3B3EB549-12FD-48ED-82A8-5BFFDACDAD50}" type="slidenum">
              <a:rPr lang="en-US" sz="800" smtClean="0">
                <a:solidFill>
                  <a:srgbClr val="009999"/>
                </a:solidFill>
              </a:rPr>
              <a:pPr eaLnBrk="1" hangingPunct="1"/>
              <a:t>13</a:t>
            </a:fld>
            <a:endParaRPr lang="en-US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bg1"/>
                </a:solidFill>
              </a:rPr>
              <a:t>The EVM Assessment: How does it assess? 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96552" y="820738"/>
            <a:ext cx="8706252" cy="16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19138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900" b="1" i="1" dirty="0" smtClean="0">
                <a:solidFill>
                  <a:srgbClr val="0033CC"/>
                </a:solidFill>
              </a:rPr>
              <a:t>The criteria are assessed by inspection and interview</a:t>
            </a:r>
          </a:p>
          <a:p>
            <a:pPr marL="527050"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inspection of cold chain equipment, transport vehicles and buildings</a:t>
            </a:r>
          </a:p>
          <a:p>
            <a:pPr marL="527050"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inspection of records (temperature, stock, wastage) for the previous year</a:t>
            </a:r>
          </a:p>
          <a:p>
            <a:pPr marL="527050" lvl="1" algn="l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interview of responsible staff to assess knowledge, understanding and practice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06077" y="2411413"/>
            <a:ext cx="8942387" cy="454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50000"/>
              </a:lnSpc>
              <a:defRPr/>
            </a:pPr>
            <a:r>
              <a:rPr lang="en-US" sz="1900" b="1" i="1" dirty="0" smtClean="0">
                <a:solidFill>
                  <a:srgbClr val="0033CC"/>
                </a:solidFill>
              </a:rPr>
              <a:t>The criteria are assessed by evaluating indicators.</a:t>
            </a:r>
          </a:p>
          <a:p>
            <a:pPr marL="350838" indent="-285750" algn="l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900" dirty="0" smtClean="0">
                <a:solidFill>
                  <a:schemeClr val="tx1"/>
                </a:solidFill>
              </a:rPr>
              <a:t>Each criterion is given a score equal to weighted average of various indicator scores.</a:t>
            </a:r>
          </a:p>
          <a:p>
            <a:pPr marL="355600" algn="l" eaLnBrk="1" hangingPunct="1">
              <a:lnSpc>
                <a:spcPct val="150000"/>
              </a:lnSpc>
              <a:defRPr/>
            </a:pPr>
            <a:r>
              <a:rPr lang="en-US" sz="1400" i="1" dirty="0" smtClean="0">
                <a:solidFill>
                  <a:schemeClr val="tx1"/>
                </a:solidFill>
              </a:rPr>
              <a:t>For example, at the lowest distribution level, E6 has 23 indicators:</a:t>
            </a:r>
          </a:p>
          <a:p>
            <a:pPr marL="1008000" lvl="1" algn="l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400" i="1" dirty="0" smtClean="0">
                <a:solidFill>
                  <a:schemeClr val="tx1"/>
                </a:solidFill>
              </a:rPr>
              <a:t>11 are considered critical – they are given a maximum score of 5</a:t>
            </a:r>
          </a:p>
          <a:p>
            <a:pPr marL="1008000" lvl="1" algn="l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400" i="1" dirty="0" smtClean="0">
                <a:solidFill>
                  <a:schemeClr val="tx1"/>
                </a:solidFill>
              </a:rPr>
              <a:t>12 are considered less critical – they are given a maximum score of 1</a:t>
            </a:r>
          </a:p>
          <a:p>
            <a:pPr marL="350838" indent="-285750" algn="l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900" dirty="0" smtClean="0">
                <a:solidFill>
                  <a:schemeClr val="tx1"/>
                </a:solidFill>
              </a:rPr>
              <a:t>Some indicators are relevant only at particular levels of the supply chain. </a:t>
            </a:r>
          </a:p>
          <a:p>
            <a:pPr marL="355600" algn="l" eaLnBrk="1" hangingPunct="1">
              <a:lnSpc>
                <a:spcPct val="150000"/>
              </a:lnSpc>
              <a:tabLst>
                <a:tab pos="355600" algn="l"/>
              </a:tabLst>
              <a:defRPr/>
            </a:pPr>
            <a:r>
              <a:rPr lang="en-US" sz="1400" i="1" dirty="0" smtClean="0">
                <a:solidFill>
                  <a:schemeClr val="tx1"/>
                </a:solidFill>
              </a:rPr>
              <a:t>For example, indicators related to knowledge &amp; practice of MDVP are only relevant at the service delivery level.</a:t>
            </a:r>
          </a:p>
          <a:p>
            <a:pPr marL="350838" indent="-285750" algn="l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900" dirty="0" smtClean="0">
                <a:solidFill>
                  <a:schemeClr val="tx1"/>
                </a:solidFill>
              </a:rPr>
              <a:t>Some indicators are not relevant for certain facilities and so are turned off.</a:t>
            </a:r>
          </a:p>
          <a:p>
            <a:pPr marL="355600" algn="l" eaLnBrk="1" hangingPunct="1">
              <a:lnSpc>
                <a:spcPct val="150000"/>
              </a:lnSpc>
              <a:defRPr/>
            </a:pPr>
            <a:r>
              <a:rPr lang="en-US" sz="1400" i="1" dirty="0" smtClean="0">
                <a:solidFill>
                  <a:schemeClr val="tx1"/>
                </a:solidFill>
              </a:rPr>
              <a:t>For example, questions related to vaccine transport operations are not relevant if transport is not operated by the facility.</a:t>
            </a:r>
          </a:p>
        </p:txBody>
      </p:sp>
      <p:sp>
        <p:nvSpPr>
          <p:cNvPr id="153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4FA60EF6-DA62-49D9-B660-6186C71A6932}" type="slidenum">
              <a:rPr lang="en-US" sz="800" smtClean="0">
                <a:solidFill>
                  <a:srgbClr val="009999"/>
                </a:solidFill>
              </a:rPr>
              <a:pPr eaLnBrk="1" hangingPunct="1"/>
              <a:t>14</a:t>
            </a:fld>
            <a:endParaRPr lang="en-US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263C4872-B4D3-40FA-B69E-2987C6664AC9}" type="slidenum">
              <a:rPr lang="en-US" sz="800" smtClean="0">
                <a:solidFill>
                  <a:srgbClr val="009999"/>
                </a:solidFill>
              </a:rPr>
              <a:pPr eaLnBrk="1" hangingPunct="1"/>
              <a:t>15</a:t>
            </a:fld>
            <a:endParaRPr lang="en-US" sz="800" smtClean="0">
              <a:solidFill>
                <a:srgbClr val="009999"/>
              </a:solidFill>
            </a:endParaRPr>
          </a:p>
        </p:txBody>
      </p:sp>
      <p:pic>
        <p:nvPicPr>
          <p:cNvPr id="16389" name="rg_hi" descr="http://t2.gstatic.com/images?q=tbn:ANd9GcT4xVOlHFvf0yp9viiiHDGljHBGkhRzfBv1IvTWbqMxuwc5014c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922463"/>
            <a:ext cx="24733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2911475" y="1570038"/>
            <a:ext cx="2879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Positive Storage [+2 to +8</a:t>
            </a:r>
            <a:r>
              <a:rPr lang="en-US" sz="1600" baseline="30000">
                <a:solidFill>
                  <a:schemeClr val="tx1"/>
                </a:solidFill>
              </a:rPr>
              <a:t>0</a:t>
            </a:r>
            <a:r>
              <a:rPr lang="en-US" sz="1600">
                <a:solidFill>
                  <a:schemeClr val="tx1"/>
                </a:solidFill>
              </a:rPr>
              <a:t>C]</a:t>
            </a:r>
          </a:p>
        </p:txBody>
      </p:sp>
      <p:pic>
        <p:nvPicPr>
          <p:cNvPr id="16391" name="Picture 9" descr="VESTFROST CHEST FREEZ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2087563"/>
            <a:ext cx="187960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 descr="http://t2.gstatic.com/images?q=tbn:ANd9GcSPaz5hkgt8A6mDca22wFlAME81akBgYMRIVK4xXXiYSZF6Sxh37XPOWj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735513"/>
            <a:ext cx="168116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TextBox 11"/>
          <p:cNvSpPr txBox="1">
            <a:spLocks noChangeArrowheads="1"/>
          </p:cNvSpPr>
          <p:nvPr/>
        </p:nvSpPr>
        <p:spPr bwMode="auto">
          <a:xfrm>
            <a:off x="288925" y="1835150"/>
            <a:ext cx="2376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Dry storage</a:t>
            </a:r>
          </a:p>
        </p:txBody>
      </p:sp>
      <p:sp>
        <p:nvSpPr>
          <p:cNvPr id="16394" name="TextBox 12"/>
          <p:cNvSpPr txBox="1">
            <a:spLocks noChangeArrowheads="1"/>
          </p:cNvSpPr>
          <p:nvPr/>
        </p:nvSpPr>
        <p:spPr bwMode="auto">
          <a:xfrm>
            <a:off x="2760663" y="4057650"/>
            <a:ext cx="30305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Passive containers</a:t>
            </a:r>
          </a:p>
          <a:p>
            <a:pPr eaLnBrk="1" hangingPunct="1"/>
            <a:r>
              <a:rPr lang="en-US" sz="1400">
                <a:solidFill>
                  <a:schemeClr val="tx1"/>
                </a:solidFill>
              </a:rPr>
              <a:t>(cold boxes and vaccine carriers)</a:t>
            </a:r>
          </a:p>
        </p:txBody>
      </p:sp>
      <p:sp>
        <p:nvSpPr>
          <p:cNvPr id="16395" name="TextBox 13"/>
          <p:cNvSpPr txBox="1">
            <a:spLocks noChangeArrowheads="1"/>
          </p:cNvSpPr>
          <p:nvPr/>
        </p:nvSpPr>
        <p:spPr bwMode="auto">
          <a:xfrm>
            <a:off x="388938" y="4357688"/>
            <a:ext cx="2089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Ice-pack freezing </a:t>
            </a:r>
          </a:p>
        </p:txBody>
      </p:sp>
      <p:sp>
        <p:nvSpPr>
          <p:cNvPr id="16396" name="TextBox 14"/>
          <p:cNvSpPr txBox="1">
            <a:spLocks noChangeArrowheads="1"/>
          </p:cNvSpPr>
          <p:nvPr/>
        </p:nvSpPr>
        <p:spPr bwMode="auto">
          <a:xfrm>
            <a:off x="6692900" y="4229100"/>
            <a:ext cx="1154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16397" name="TextBox 15"/>
          <p:cNvSpPr txBox="1">
            <a:spLocks noChangeArrowheads="1"/>
          </p:cNvSpPr>
          <p:nvPr/>
        </p:nvSpPr>
        <p:spPr bwMode="auto">
          <a:xfrm>
            <a:off x="5838825" y="1825625"/>
            <a:ext cx="307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Negative Storage [-15 to -25</a:t>
            </a:r>
            <a:r>
              <a:rPr lang="en-US" sz="1600" baseline="30000">
                <a:solidFill>
                  <a:schemeClr val="tx1"/>
                </a:solidFill>
              </a:rPr>
              <a:t>0</a:t>
            </a:r>
            <a:r>
              <a:rPr lang="en-US" sz="1600">
                <a:solidFill>
                  <a:schemeClr val="tx1"/>
                </a:solidFill>
              </a:rPr>
              <a:t>C]</a:t>
            </a:r>
          </a:p>
        </p:txBody>
      </p:sp>
      <p:pic>
        <p:nvPicPr>
          <p:cNvPr id="16398" name="Picture 7" descr="DSC0084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209800"/>
            <a:ext cx="234632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26" descr="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646613"/>
            <a:ext cx="1747837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Picture 28" descr="http://t2.gstatic.com/images?q=tbn:ANd9GcRfxI3V7W969kfUeUHRnBwOUu11jTD4Sp-7rb8GTd0ZK-z5JK1haabCOw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4595813"/>
            <a:ext cx="27559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1" name="TextBox 1"/>
          <p:cNvSpPr txBox="1">
            <a:spLocks noChangeArrowheads="1"/>
          </p:cNvSpPr>
          <p:nvPr/>
        </p:nvSpPr>
        <p:spPr bwMode="auto">
          <a:xfrm>
            <a:off x="250825" y="955675"/>
            <a:ext cx="8642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i="1" dirty="0" smtClean="0">
                <a:solidFill>
                  <a:srgbClr val="0033CC"/>
                </a:solidFill>
              </a:rPr>
              <a:t>Example: Criterion E3 (Storage Capacity) is assessed by evaluating 6 critical indicators</a:t>
            </a:r>
            <a:endParaRPr lang="en-US" sz="1600" b="1" i="1" dirty="0">
              <a:solidFill>
                <a:srgbClr val="0033CC"/>
              </a:solidFill>
            </a:endParaRPr>
          </a:p>
        </p:txBody>
      </p:sp>
      <p:sp>
        <p:nvSpPr>
          <p:cNvPr id="16402" name="Rectangle 3"/>
          <p:cNvSpPr txBox="1">
            <a:spLocks noChangeArrowheads="1"/>
          </p:cNvSpPr>
          <p:nvPr/>
        </p:nvSpPr>
        <p:spPr bwMode="auto">
          <a:xfrm>
            <a:off x="250825" y="274638"/>
            <a:ext cx="8642350" cy="525462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b="1" smtClean="0"/>
              <a:t>The EVM Assessment: How does it assess? 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723"/>
            <a:ext cx="9144000" cy="3810554"/>
          </a:xfrm>
          <a:prstGeom prst="rect">
            <a:avLst/>
          </a:prstGeom>
        </p:spPr>
      </p:pic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7037AFA6-92EB-408B-A9C2-B7662167D5BB}" type="slidenum">
              <a:rPr lang="en-GB" sz="1000" smtClean="0">
                <a:solidFill>
                  <a:schemeClr val="hlink"/>
                </a:solidFill>
              </a:rPr>
              <a:pPr eaLnBrk="1" hangingPunct="1"/>
              <a:t>16</a:t>
            </a:fld>
            <a:endParaRPr lang="en-GB" sz="1000" smtClean="0">
              <a:solidFill>
                <a:schemeClr val="hlink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GB" sz="24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The EVM </a:t>
            </a:r>
            <a:r>
              <a:rPr lang="en-GB" sz="24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questionnaire - Indicators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115557" y="2542053"/>
            <a:ext cx="1008062" cy="287337"/>
          </a:xfrm>
          <a:prstGeom prst="wedgeRectCallout">
            <a:avLst>
              <a:gd name="adj1" fmla="val -126325"/>
              <a:gd name="adj2" fmla="val 4684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>
                <a:solidFill>
                  <a:schemeClr val="tx1"/>
                </a:solidFill>
              </a:rPr>
              <a:t>Indicator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010620" y="4079665"/>
            <a:ext cx="750498" cy="323850"/>
          </a:xfrm>
          <a:prstGeom prst="wedgeRectCallout">
            <a:avLst>
              <a:gd name="adj1" fmla="val -3516"/>
              <a:gd name="adj2" fmla="val -19921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6204819" y="2971800"/>
            <a:ext cx="1152525" cy="431800"/>
          </a:xfrm>
          <a:prstGeom prst="wedgeRectCallout">
            <a:avLst>
              <a:gd name="adj1" fmla="val -94796"/>
              <a:gd name="adj2" fmla="val -67766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>
                <a:solidFill>
                  <a:schemeClr val="tx1"/>
                </a:solidFill>
              </a:rPr>
              <a:t>Guidance</a:t>
            </a:r>
          </a:p>
          <a:p>
            <a:r>
              <a:rPr lang="en-GB" sz="1200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411304" y="2971800"/>
            <a:ext cx="1046578" cy="288925"/>
          </a:xfrm>
          <a:prstGeom prst="wedgeRectCallout">
            <a:avLst>
              <a:gd name="adj1" fmla="val -67152"/>
              <a:gd name="adj2" fmla="val -192648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Question no.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1457882" y="1207951"/>
            <a:ext cx="1009650" cy="288925"/>
          </a:xfrm>
          <a:prstGeom prst="wedgeRectCallout">
            <a:avLst>
              <a:gd name="adj1" fmla="val -154848"/>
              <a:gd name="adj2" fmla="val 16299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5349875" y="2082981"/>
            <a:ext cx="1189037" cy="288925"/>
          </a:xfrm>
          <a:prstGeom prst="wedgeRectCallout">
            <a:avLst>
              <a:gd name="adj1" fmla="val -102528"/>
              <a:gd name="adj2" fmla="val -2182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4845844" y="5634635"/>
            <a:ext cx="1008062" cy="288925"/>
          </a:xfrm>
          <a:prstGeom prst="wedgeRectCallout">
            <a:avLst>
              <a:gd name="adj1" fmla="val -24037"/>
              <a:gd name="adj2" fmla="val -1915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352792" y="5569095"/>
            <a:ext cx="750498" cy="323850"/>
          </a:xfrm>
          <a:prstGeom prst="wedgeRectCallout">
            <a:avLst>
              <a:gd name="adj1" fmla="val -3516"/>
              <a:gd name="adj2" fmla="val -19921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 dirty="0" smtClean="0">
                <a:solidFill>
                  <a:schemeClr val="tx1"/>
                </a:solidFill>
              </a:rPr>
              <a:t>Score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3BBFEA3F-5CBB-40A6-A9EF-23309C32A791}" type="slidenum">
              <a:rPr lang="en-GB" sz="800" smtClean="0">
                <a:solidFill>
                  <a:srgbClr val="009999"/>
                </a:solidFill>
              </a:rPr>
              <a:pPr eaLnBrk="1" hangingPunct="1"/>
              <a:t>17</a:t>
            </a:fld>
            <a:endParaRPr lang="en-GB" sz="800" smtClean="0">
              <a:solidFill>
                <a:srgbClr val="009999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992438"/>
            <a:ext cx="8642350" cy="525462"/>
          </a:xfrm>
          <a:solidFill>
            <a:srgbClr val="008080"/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sz="2800" b="1" smtClean="0">
                <a:solidFill>
                  <a:schemeClr val="bg1"/>
                </a:solidFill>
              </a:rPr>
              <a:t>EVM Results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0" y="136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5038725" y="836613"/>
            <a:ext cx="41052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dirty="0">
                <a:solidFill>
                  <a:schemeClr val="bg1"/>
                </a:solidFill>
              </a:rPr>
              <a:t>EVM Results: Assessment Results 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74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9713"/>
            <a:ext cx="2339975" cy="268287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695F6CDB-661C-49D0-A1CE-50FB1BD6FDBF}" type="slidenum">
              <a:rPr lang="en-US" sz="800" smtClean="0">
                <a:solidFill>
                  <a:srgbClr val="009999"/>
                </a:solidFill>
              </a:rPr>
              <a:pPr eaLnBrk="1" hangingPunct="1"/>
              <a:t>18</a:t>
            </a:fld>
            <a:endParaRPr lang="en-US" sz="800" smtClean="0">
              <a:solidFill>
                <a:srgbClr val="009999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08050"/>
            <a:ext cx="7337425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95288" y="1300163"/>
            <a:ext cx="7056437" cy="4865687"/>
            <a:chOff x="658" y="819"/>
            <a:chExt cx="4445" cy="3065"/>
          </a:xfrm>
        </p:grpSpPr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" y="819"/>
              <a:ext cx="4445" cy="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1973" y="1797"/>
              <a:ext cx="680" cy="1316"/>
              <a:chOff x="1973" y="1797"/>
              <a:chExt cx="680" cy="1316"/>
            </a:xfrm>
          </p:grpSpPr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2653" y="1797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V="1">
                <a:off x="2336" y="2931"/>
                <a:ext cx="90" cy="18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V="1">
                <a:off x="1973" y="2614"/>
                <a:ext cx="181" cy="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" name="Rectangle 14"/>
          <p:cNvSpPr txBox="1">
            <a:spLocks noChangeArrowheads="1"/>
          </p:cNvSpPr>
          <p:nvPr/>
        </p:nvSpPr>
        <p:spPr bwMode="auto">
          <a:xfrm>
            <a:off x="5349922" y="981075"/>
            <a:ext cx="3686128" cy="2448719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0" i="0" smtClean="0">
                <a:solidFill>
                  <a:schemeClr val="tx1"/>
                </a:solidFill>
              </a:rPr>
              <a:t>9 global criteria with requirement and set of indicators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i="0" smtClean="0">
                <a:solidFill>
                  <a:schemeClr val="tx1"/>
                </a:solidFill>
              </a:rPr>
              <a:t>Identify strength and areas for improvement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i="0" smtClean="0">
                <a:solidFill>
                  <a:schemeClr val="tx1"/>
                </a:solidFill>
              </a:rPr>
              <a:t>Guide development and implementation of improvement plan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349922" y="4346463"/>
            <a:ext cx="3704561" cy="20161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/>
              <a:t>7 general categories for action improvement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/>
              <a:t>Identify strength and areas for improvement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/>
              <a:t>Direct actions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5592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844675"/>
            <a:ext cx="611663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4720" y="368496"/>
            <a:ext cx="8707268" cy="504961"/>
          </a:xfr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2400" b="1">
                <a:solidFill>
                  <a:schemeClr val="bg1"/>
                </a:solidFill>
              </a:rPr>
              <a:t>EVM scores – guidance for improvement</a:t>
            </a:r>
          </a:p>
        </p:txBody>
      </p:sp>
      <p:sp>
        <p:nvSpPr>
          <p:cNvPr id="1536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3255" y="1439442"/>
            <a:ext cx="2962796" cy="44973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b="0" i="0" dirty="0" smtClean="0">
                <a:solidFill>
                  <a:schemeClr val="tx1"/>
                </a:solidFill>
              </a:rPr>
              <a:t>80% target is set globally as satisfactory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b="0" i="0" dirty="0" smtClean="0">
                <a:solidFill>
                  <a:schemeClr val="tx1"/>
                </a:solidFill>
              </a:rPr>
              <a:t>Depending the magnitude of gap, countries may set mile stones towards the target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b="0" i="0" dirty="0" smtClean="0">
                <a:solidFill>
                  <a:schemeClr val="tx1"/>
                </a:solidFill>
              </a:rPr>
              <a:t>Identify for each criteria indicators with poor score for 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b="0" i="0" dirty="0" smtClean="0">
                <a:solidFill>
                  <a:schemeClr val="tx1"/>
                </a:solidFill>
              </a:rPr>
              <a:t>Priority to critical indicators, i.e. with high weighted scores. Those will have maxi impact on overall score</a:t>
            </a:r>
          </a:p>
        </p:txBody>
      </p:sp>
      <p:sp>
        <p:nvSpPr>
          <p:cNvPr id="15365" name="AutoShape 19"/>
          <p:cNvSpPr>
            <a:spLocks noChangeArrowheads="1"/>
          </p:cNvSpPr>
          <p:nvPr/>
        </p:nvSpPr>
        <p:spPr bwMode="auto">
          <a:xfrm>
            <a:off x="3563938" y="981075"/>
            <a:ext cx="2303462" cy="792163"/>
          </a:xfrm>
          <a:prstGeom prst="cloudCallout">
            <a:avLst>
              <a:gd name="adj1" fmla="val -35801"/>
              <a:gd name="adj2" fmla="val 72644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b="1">
                <a:solidFill>
                  <a:schemeClr val="tx1"/>
                </a:solidFill>
                <a:latin typeface="+mn-lt"/>
                <a:cs typeface="Arial" charset="0"/>
              </a:rPr>
              <a:t>Supply chain levels</a:t>
            </a:r>
          </a:p>
        </p:txBody>
      </p:sp>
      <p:sp>
        <p:nvSpPr>
          <p:cNvPr id="15366" name="AutoShape 20"/>
          <p:cNvSpPr>
            <a:spLocks noChangeArrowheads="1"/>
          </p:cNvSpPr>
          <p:nvPr/>
        </p:nvSpPr>
        <p:spPr bwMode="auto">
          <a:xfrm>
            <a:off x="106363" y="981075"/>
            <a:ext cx="2305050" cy="792163"/>
          </a:xfrm>
          <a:prstGeom prst="cloudCallout">
            <a:avLst>
              <a:gd name="adj1" fmla="val -15222"/>
              <a:gd name="adj2" fmla="val 72644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b="1">
                <a:solidFill>
                  <a:schemeClr val="tx1"/>
                </a:solidFill>
                <a:cs typeface="Arial" charset="0"/>
              </a:rPr>
              <a:t>Criteria &amp; categories</a:t>
            </a:r>
          </a:p>
        </p:txBody>
      </p:sp>
    </p:spTree>
    <p:extLst>
      <p:ext uri="{BB962C8B-B14F-4D97-AF65-F5344CB8AC3E}">
        <p14:creationId xmlns:p14="http://schemas.microsoft.com/office/powerpoint/2010/main" val="23540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A6195E2F-876C-4D73-9CCE-AF907B270A07}" type="slidenum">
              <a:rPr lang="en-GB" sz="800" smtClean="0">
                <a:solidFill>
                  <a:srgbClr val="009999"/>
                </a:solidFill>
              </a:rPr>
              <a:pPr eaLnBrk="1" hangingPunct="1"/>
              <a:t>2</a:t>
            </a:fld>
            <a:endParaRPr lang="en-GB" sz="800" smtClean="0">
              <a:solidFill>
                <a:srgbClr val="009999"/>
              </a:solidFill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GB" sz="2400" b="1" smtClean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0363" y="1303338"/>
            <a:ext cx="858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q"/>
            </a:pPr>
            <a:r>
              <a:rPr lang="fr-CH" b="1">
                <a:solidFill>
                  <a:srgbClr val="009999"/>
                </a:solidFill>
              </a:rPr>
              <a:t>What is EVM?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0363" y="2743200"/>
            <a:ext cx="8583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q"/>
            </a:pPr>
            <a:r>
              <a:rPr lang="fr-CH" b="1">
                <a:solidFill>
                  <a:srgbClr val="009999"/>
                </a:solidFill>
              </a:rPr>
              <a:t>The EVM Assessment: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39863" y="3292475"/>
            <a:ext cx="8583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§"/>
            </a:pPr>
            <a:r>
              <a:rPr lang="fr-CH" b="1">
                <a:solidFill>
                  <a:srgbClr val="009999"/>
                </a:solidFill>
              </a:rPr>
              <a:t>What does it assess?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39863" y="3868738"/>
            <a:ext cx="858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§"/>
            </a:pPr>
            <a:r>
              <a:rPr lang="fr-CH" b="1">
                <a:solidFill>
                  <a:srgbClr val="009999"/>
                </a:solidFill>
              </a:rPr>
              <a:t>How does it assess?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0363" y="2024063"/>
            <a:ext cx="85836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q"/>
            </a:pPr>
            <a:r>
              <a:rPr lang="fr-CH" b="1">
                <a:solidFill>
                  <a:srgbClr val="009999"/>
                </a:solidFill>
              </a:rPr>
              <a:t>The History of EVM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61950" y="4587875"/>
            <a:ext cx="8583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q"/>
            </a:pPr>
            <a:r>
              <a:rPr lang="fr-CH" b="1">
                <a:solidFill>
                  <a:srgbClr val="009999"/>
                </a:solidFill>
              </a:rPr>
              <a:t>EVM Results: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41450" y="5110163"/>
            <a:ext cx="8583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§"/>
            </a:pPr>
            <a:r>
              <a:rPr lang="fr-CH" b="1">
                <a:solidFill>
                  <a:srgbClr val="009999"/>
                </a:solidFill>
              </a:rPr>
              <a:t>Assessment Results</a:t>
            </a:r>
            <a:endParaRPr lang="en-US" b="1">
              <a:solidFill>
                <a:srgbClr val="009999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41450" y="5686425"/>
            <a:ext cx="8583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§"/>
            </a:pPr>
            <a:r>
              <a:rPr lang="fr-CH" b="1">
                <a:solidFill>
                  <a:srgbClr val="009999"/>
                </a:solidFill>
              </a:rPr>
              <a:t>Improvement Plans</a:t>
            </a:r>
            <a:endParaRPr lang="en-US" b="1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981075"/>
            <a:ext cx="611663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6"/>
          <a:stretch>
            <a:fillRect/>
          </a:stretch>
        </p:blipFill>
        <p:spPr bwMode="auto">
          <a:xfrm>
            <a:off x="85725" y="2995613"/>
            <a:ext cx="8950325" cy="30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Rectangle 2"/>
          <p:cNvSpPr txBox="1">
            <a:spLocks noChangeArrowheads="1"/>
          </p:cNvSpPr>
          <p:nvPr/>
        </p:nvSpPr>
        <p:spPr bwMode="auto">
          <a:xfrm>
            <a:off x="6156325" y="981075"/>
            <a:ext cx="2968625" cy="205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800" b="1" dirty="0"/>
              <a:t>EVM improvement plan</a:t>
            </a:r>
            <a:r>
              <a:rPr lang="en-US" sz="1800" dirty="0"/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/>
              <a:t>Set priorities from criteria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/>
              <a:t>Define activities from categories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/>
              <a:t>Develop budget &amp; implementation schedule</a:t>
            </a:r>
          </a:p>
        </p:txBody>
      </p:sp>
      <p:sp>
        <p:nvSpPr>
          <p:cNvPr id="16390" name="Rectangle 3"/>
          <p:cNvSpPr txBox="1">
            <a:spLocks noChangeArrowheads="1"/>
          </p:cNvSpPr>
          <p:nvPr/>
        </p:nvSpPr>
        <p:spPr bwMode="auto">
          <a:xfrm>
            <a:off x="4427538" y="3141663"/>
            <a:ext cx="4608512" cy="29511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(current) EVM scores present the situation in the past!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Improvement plan provides ways towards satisfactory performance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Implementation of the improvement plan will realize a better future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4720" y="368496"/>
            <a:ext cx="8707268" cy="504961"/>
          </a:xfr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2400" b="1">
                <a:solidFill>
                  <a:schemeClr val="bg1"/>
                </a:solidFill>
              </a:rPr>
              <a:t>EVM scores – guidance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5316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bg1"/>
                </a:solidFill>
              </a:rPr>
              <a:t>EVM Results: Improvement Plans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152400" y="1295400"/>
            <a:ext cx="855487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Improvement plans vary in the number and nature of improvement activities.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152400" y="5226050"/>
            <a:ext cx="871864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Some improvement plans contain a long list of very specific improvement activities, others contain a shorter list of more generic activities. </a:t>
            </a:r>
          </a:p>
          <a:p>
            <a:pPr algn="l" eaLnBrk="1" hangingPunct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Some improvement plans contain only programmatic improvement activities, others contain both programmatic and strategic activities. 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21509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76380"/>
              </p:ext>
            </p:extLst>
          </p:nvPr>
        </p:nvGraphicFramePr>
        <p:xfrm>
          <a:off x="1744663" y="1754188"/>
          <a:ext cx="5651500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r:id="rId4" imgW="6145301" imgH="3731075" progId="Excel.Chart.8">
                  <p:embed/>
                </p:oleObj>
              </mc:Choice>
              <mc:Fallback>
                <p:oleObj r:id="rId4" imgW="6145301" imgH="3731075" progId="Excel.Chart.8">
                  <p:embed/>
                  <p:pic>
                    <p:nvPicPr>
                      <p:cNvPr id="0" name="Char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1754188"/>
                        <a:ext cx="5651500" cy="34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152400" y="884238"/>
            <a:ext cx="6019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1" i="1" dirty="0" smtClean="0">
                <a:solidFill>
                  <a:srgbClr val="0033CC"/>
                </a:solidFill>
                <a:cs typeface="Arial" charset="0"/>
              </a:rPr>
              <a:t>Improvement Plan Content</a:t>
            </a:r>
            <a:endParaRPr lang="en-US" sz="2000" b="1" i="1" dirty="0">
              <a:solidFill>
                <a:srgbClr val="0033CC"/>
              </a:solidFill>
              <a:cs typeface="Arial" charset="0"/>
            </a:endParaRPr>
          </a:p>
        </p:txBody>
      </p:sp>
      <p:sp>
        <p:nvSpPr>
          <p:cNvPr id="215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562725"/>
            <a:ext cx="2339975" cy="268288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7BFEB116-9FEB-4B1D-9760-840223803FE4}" type="slidenum">
              <a:rPr lang="en-US" sz="800" smtClean="0">
                <a:solidFill>
                  <a:srgbClr val="009999"/>
                </a:solidFill>
              </a:rPr>
              <a:pPr eaLnBrk="1" hangingPunct="1"/>
              <a:t>21</a:t>
            </a:fld>
            <a:endParaRPr lang="en-US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800" smtClean="0"/>
              <a:t>17-22 June 2013</a:t>
            </a:r>
          </a:p>
        </p:txBody>
      </p:sp>
      <p:sp>
        <p:nvSpPr>
          <p:cNvPr id="22531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800" smtClean="0"/>
              <a:t>EVM Training Course Istanbul</a:t>
            </a:r>
          </a:p>
        </p:txBody>
      </p:sp>
      <p:sp>
        <p:nvSpPr>
          <p:cNvPr id="22532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F4178EC1-FFB1-473A-BC43-CAB3FF94DF05}" type="slidenum">
              <a:rPr lang="en-US" sz="800" smtClean="0"/>
              <a:pPr eaLnBrk="1" hangingPunct="1"/>
              <a:t>22</a:t>
            </a:fld>
            <a:endParaRPr lang="en-US" sz="80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bg1"/>
                </a:solidFill>
              </a:rPr>
              <a:t>EVM Results: Improvement Plans</a:t>
            </a:r>
          </a:p>
        </p:txBody>
      </p:sp>
      <p:sp>
        <p:nvSpPr>
          <p:cNvPr id="22534" name="TextBox 12"/>
          <p:cNvSpPr txBox="1">
            <a:spLocks noChangeArrowheads="1"/>
          </p:cNvSpPr>
          <p:nvPr/>
        </p:nvSpPr>
        <p:spPr bwMode="auto">
          <a:xfrm>
            <a:off x="152114" y="1049338"/>
            <a:ext cx="458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1" i="1" dirty="0" smtClean="0">
                <a:solidFill>
                  <a:srgbClr val="009999"/>
                </a:solidFill>
                <a:cs typeface="Arial" charset="0"/>
              </a:rPr>
              <a:t>Improvement Plan implementation</a:t>
            </a:r>
            <a:r>
              <a:rPr lang="en-US" sz="2000" b="1" i="1" dirty="0" smtClean="0">
                <a:cs typeface="Arial" charset="0"/>
              </a:rPr>
              <a:t>*</a:t>
            </a:r>
            <a:endParaRPr lang="en-US" sz="2000" b="1" i="1" dirty="0"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725" y="1539875"/>
            <a:ext cx="40453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auto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In April 2013 (red line), GAVI </a:t>
            </a:r>
            <a:r>
              <a:rPr lang="en-US" sz="2000" i="1" kern="0" dirty="0" smtClean="0">
                <a:solidFill>
                  <a:sysClr val="windowText" lastClr="000000"/>
                </a:solidFill>
              </a:rPr>
              <a:t>required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  75 countries to report on the implementation status of their improvement plans.</a:t>
            </a:r>
          </a:p>
          <a:p>
            <a:pPr marL="285750" indent="-285750" algn="l" fontAlgn="auto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Approximately 26 countries did not report on their status.</a:t>
            </a:r>
          </a:p>
          <a:p>
            <a:pPr marL="285750" indent="-285750" algn="l" fontAlgn="auto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Assuming a three year implementation window, about 18 of the 49 countries that did report their status reported being on or ahead of schedule.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2" name="Char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18154"/>
              </p:ext>
            </p:extLst>
          </p:nvPr>
        </p:nvGraphicFramePr>
        <p:xfrm>
          <a:off x="4176726" y="720000"/>
          <a:ext cx="4967274" cy="61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62397B3E-3353-4DED-B921-D8C977330FCB}" type="slidenum">
              <a:rPr lang="en-GB" sz="800" smtClean="0">
                <a:solidFill>
                  <a:srgbClr val="009999"/>
                </a:solidFill>
              </a:rPr>
              <a:pPr eaLnBrk="1" hangingPunct="1"/>
              <a:t>23</a:t>
            </a:fld>
            <a:endParaRPr lang="en-GB" sz="800" smtClean="0">
              <a:solidFill>
                <a:srgbClr val="009999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992437"/>
            <a:ext cx="8642350" cy="610571"/>
          </a:xfrm>
          <a:solidFill>
            <a:srgbClr val="008080"/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sz="3200" b="1" smtClean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136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5038725" y="836613"/>
            <a:ext cx="41052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992438"/>
            <a:ext cx="8642350" cy="525462"/>
          </a:xfrm>
          <a:solidFill>
            <a:srgbClr val="008080"/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sz="2800" b="1" smtClean="0">
                <a:solidFill>
                  <a:schemeClr val="bg1"/>
                </a:solidFill>
              </a:rPr>
              <a:t>What is EVM?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36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038725" y="836613"/>
            <a:ext cx="41052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</p:txBody>
      </p:sp>
      <p:sp>
        <p:nvSpPr>
          <p:cNvPr id="41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5013A25F-74D5-4EBA-88BA-570048A88596}" type="slidenum">
              <a:rPr lang="en-GB" sz="800" smtClean="0">
                <a:solidFill>
                  <a:srgbClr val="009999"/>
                </a:solidFill>
              </a:rPr>
              <a:pPr eaLnBrk="1" hangingPunct="1"/>
              <a:t>3</a:t>
            </a:fld>
            <a:endParaRPr lang="en-GB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6"/>
          <p:cNvSpPr txBox="1">
            <a:spLocks noChangeArrowheads="1"/>
          </p:cNvSpPr>
          <p:nvPr/>
        </p:nvSpPr>
        <p:spPr bwMode="auto">
          <a:xfrm>
            <a:off x="290513" y="889000"/>
            <a:ext cx="852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fr-CH" i="1">
                <a:solidFill>
                  <a:srgbClr val="0033CC"/>
                </a:solidFill>
              </a:rPr>
              <a:t>EVM sets </a:t>
            </a:r>
            <a:r>
              <a:rPr lang="fr-CH" b="1" i="1">
                <a:solidFill>
                  <a:srgbClr val="0033CC"/>
                </a:solidFill>
              </a:rPr>
              <a:t>standards</a:t>
            </a:r>
            <a:r>
              <a:rPr lang="fr-CH" i="1">
                <a:solidFill>
                  <a:srgbClr val="0033CC"/>
                </a:solidFill>
              </a:rPr>
              <a:t> for the vaccine supply chain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GB" sz="2400" b="1" smtClean="0">
                <a:solidFill>
                  <a:schemeClr val="bg1"/>
                </a:solidFill>
              </a:rPr>
              <a:t>What is EVM?	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90513" y="1320800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1.2.1</a:t>
            </a:r>
            <a:r>
              <a:rPr lang="en-US" sz="1600" dirty="0">
                <a:solidFill>
                  <a:schemeClr val="tx1"/>
                </a:solidFill>
              </a:rPr>
              <a:t> A lot release certificate </a:t>
            </a:r>
          </a:p>
          <a:p>
            <a:pPr algn="l" eaLnBrk="1" hangingPunct="1"/>
            <a:r>
              <a:rPr lang="en-US" sz="1600" dirty="0">
                <a:solidFill>
                  <a:schemeClr val="tx1"/>
                </a:solidFill>
              </a:rPr>
              <a:t>accompanies every batch of vaccine.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3413" y="1509713"/>
            <a:ext cx="43418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2.1.2</a:t>
            </a:r>
            <a:r>
              <a:rPr lang="en-US" sz="1600" dirty="0">
                <a:solidFill>
                  <a:schemeClr val="tx1"/>
                </a:solidFill>
              </a:rPr>
              <a:t> All freezer rooms and cold rooms used for storing vaccine are temperature mapped.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8425" y="2081213"/>
            <a:ext cx="8839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2.2.3</a:t>
            </a:r>
            <a:r>
              <a:rPr lang="en-US" sz="1600" dirty="0">
                <a:solidFill>
                  <a:schemeClr val="tx1"/>
                </a:solidFill>
              </a:rPr>
              <a:t> Complete temperature records for every freezer room, cold room, vaccine freezer, vaccine refrigerator and refrigerated vehicle are maintained.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1488" y="2743200"/>
            <a:ext cx="7315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2.2.5</a:t>
            </a:r>
            <a:r>
              <a:rPr lang="en-US" sz="1600" dirty="0">
                <a:solidFill>
                  <a:schemeClr val="tx1"/>
                </a:solidFill>
              </a:rPr>
              <a:t> An internal review of temperature records is carried out every month.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17625" y="3086100"/>
            <a:ext cx="7315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3.4.2</a:t>
            </a:r>
            <a:r>
              <a:rPr lang="en-US" sz="1600" dirty="0">
                <a:solidFill>
                  <a:schemeClr val="tx1"/>
                </a:solidFill>
              </a:rPr>
              <a:t> Passive container capacity is sufficient to meet maximum daily demand.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" y="3475038"/>
            <a:ext cx="810677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3.5.1</a:t>
            </a:r>
            <a:r>
              <a:rPr lang="en-US" sz="1600" dirty="0">
                <a:solidFill>
                  <a:schemeClr val="tx1"/>
                </a:solidFill>
              </a:rPr>
              <a:t> Contingency plans designed to deal with foreseeable emergencies are developed.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250" y="3859213"/>
            <a:ext cx="8410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4.3.4</a:t>
            </a:r>
            <a:r>
              <a:rPr lang="en-US" sz="1600" dirty="0">
                <a:solidFill>
                  <a:schemeClr val="tx1"/>
                </a:solidFill>
              </a:rPr>
              <a:t> The use of CFC gases in refrigeration equipment is phased out in accordance with UNICEF/WHO policy.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11425" y="4340225"/>
            <a:ext cx="63515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6.1.2</a:t>
            </a:r>
            <a:r>
              <a:rPr lang="en-US" sz="1600" dirty="0">
                <a:solidFill>
                  <a:schemeClr val="tx1"/>
                </a:solidFill>
              </a:rPr>
              <a:t> All stock transactions are recorded in the stock records by the end of the working day.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8463" y="4906963"/>
            <a:ext cx="8416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6.2.1</a:t>
            </a:r>
            <a:r>
              <a:rPr lang="en-US" sz="1600" dirty="0">
                <a:solidFill>
                  <a:schemeClr val="tx1"/>
                </a:solidFill>
              </a:rPr>
              <a:t> A maximum stock level, a reorder level and a safety stock level are established for each vaccine and for each consumable.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19600" y="5324475"/>
            <a:ext cx="4395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7.2.1</a:t>
            </a:r>
            <a:r>
              <a:rPr lang="en-US" sz="1600" dirty="0">
                <a:solidFill>
                  <a:schemeClr val="tx1"/>
                </a:solidFill>
              </a:rPr>
              <a:t> An effective system for managing short shipments to receiving stores is established.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8425" y="5635625"/>
            <a:ext cx="4214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8.1.5</a:t>
            </a:r>
            <a:r>
              <a:rPr lang="en-US" sz="1600" dirty="0">
                <a:solidFill>
                  <a:schemeClr val="tx1"/>
                </a:solidFill>
              </a:rPr>
              <a:t> Opened vials of freeze-dried vaccines </a:t>
            </a:r>
          </a:p>
          <a:p>
            <a:pPr algn="l" eaLnBrk="1" hangingPunct="1"/>
            <a:r>
              <a:rPr lang="en-US" sz="1600" dirty="0">
                <a:solidFill>
                  <a:schemeClr val="tx1"/>
                </a:solidFill>
              </a:rPr>
              <a:t>are discarded at the end of the session.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0676" y="6202363"/>
            <a:ext cx="778609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9.1.2</a:t>
            </a:r>
            <a:r>
              <a:rPr lang="en-US" sz="1600" dirty="0">
                <a:solidFill>
                  <a:schemeClr val="tx1"/>
                </a:solidFill>
              </a:rPr>
              <a:t> Every cold store facility has a copy of relevant standard operating procedures.</a:t>
            </a:r>
          </a:p>
        </p:txBody>
      </p:sp>
      <p:sp>
        <p:nvSpPr>
          <p:cNvPr id="5138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A10FC86E-ECF8-46C8-9E12-98A357424E43}" type="slidenum">
              <a:rPr lang="en-GB" sz="800" smtClean="0">
                <a:solidFill>
                  <a:srgbClr val="009999"/>
                </a:solidFill>
              </a:rPr>
              <a:pPr eaLnBrk="1" hangingPunct="1"/>
              <a:t>4</a:t>
            </a:fld>
            <a:endParaRPr lang="en-GB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4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6"/>
          <p:cNvSpPr txBox="1">
            <a:spLocks noChangeArrowheads="1"/>
          </p:cNvSpPr>
          <p:nvPr/>
        </p:nvSpPr>
        <p:spPr bwMode="auto">
          <a:xfrm>
            <a:off x="290513" y="889000"/>
            <a:ext cx="852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i="1" dirty="0" smtClean="0">
                <a:solidFill>
                  <a:srgbClr val="0033CC"/>
                </a:solidFill>
              </a:rPr>
              <a:t>EVM is a continuous quality improvement </a:t>
            </a:r>
            <a:r>
              <a:rPr lang="en-US" b="1" i="1" dirty="0" smtClean="0">
                <a:solidFill>
                  <a:srgbClr val="0033CC"/>
                </a:solidFill>
              </a:rPr>
              <a:t>process</a:t>
            </a:r>
            <a:endParaRPr lang="en-US" b="1" i="1" dirty="0">
              <a:solidFill>
                <a:srgbClr val="0033C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bg1"/>
                </a:solidFill>
              </a:rPr>
              <a:t>What is EVM?	</a:t>
            </a:r>
          </a:p>
        </p:txBody>
      </p:sp>
      <p:graphicFrame>
        <p:nvGraphicFramePr>
          <p:cNvPr id="2" name="Diagra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05228"/>
              </p:ext>
            </p:extLst>
          </p:nvPr>
        </p:nvGraphicFramePr>
        <p:xfrm>
          <a:off x="-688206" y="1677212"/>
          <a:ext cx="6614300" cy="44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365750" y="3362325"/>
            <a:ext cx="3576638" cy="3101975"/>
            <a:chOff x="5320752" y="3362632"/>
            <a:chExt cx="3576852" cy="3101420"/>
          </a:xfrm>
        </p:grpSpPr>
        <p:cxnSp>
          <p:nvCxnSpPr>
            <p:cNvPr id="6156" name="Straight Arrow Connector 4"/>
            <p:cNvCxnSpPr>
              <a:cxnSpLocks noChangeShapeType="1"/>
              <a:endCxn id="6157" idx="0"/>
            </p:cNvCxnSpPr>
            <p:nvPr/>
          </p:nvCxnSpPr>
          <p:spPr bwMode="auto">
            <a:xfrm flipH="1">
              <a:off x="7109178" y="3362632"/>
              <a:ext cx="14749" cy="94142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pic>
          <p:nvPicPr>
            <p:cNvPr id="6157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0752" y="4304052"/>
              <a:ext cx="3576852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0"/>
                      </a:gs>
                      <a:gs pos="100000">
                        <a:srgbClr val="99CC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58" name="TextBox 21"/>
            <p:cNvSpPr txBox="1">
              <a:spLocks noChangeArrowheads="1"/>
            </p:cNvSpPr>
            <p:nvPr/>
          </p:nvSpPr>
          <p:spPr bwMode="auto">
            <a:xfrm>
              <a:off x="6169749" y="4351794"/>
              <a:ext cx="190254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 b="1" smtClean="0">
                  <a:solidFill>
                    <a:schemeClr val="tx1"/>
                  </a:solidFill>
                </a:rPr>
                <a:t>EVM 2012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380038" y="1382713"/>
            <a:ext cx="3576637" cy="2160587"/>
            <a:chOff x="5335501" y="1382525"/>
            <a:chExt cx="3576852" cy="2160000"/>
          </a:xfrm>
        </p:grpSpPr>
        <p:pic>
          <p:nvPicPr>
            <p:cNvPr id="615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501" y="1382525"/>
              <a:ext cx="3576852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0"/>
                      </a:gs>
                      <a:gs pos="100000">
                        <a:srgbClr val="99CC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55" name="TextBox 9"/>
            <p:cNvSpPr txBox="1">
              <a:spLocks noChangeArrowheads="1"/>
            </p:cNvSpPr>
            <p:nvPr/>
          </p:nvSpPr>
          <p:spPr bwMode="auto">
            <a:xfrm>
              <a:off x="6194325" y="1426770"/>
              <a:ext cx="190254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 b="1" smtClean="0">
                  <a:solidFill>
                    <a:schemeClr val="tx1"/>
                  </a:solidFill>
                </a:rPr>
                <a:t>EVM 2009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61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7356F6CA-0209-4404-BE17-BBD70606EB07}" type="slidenum">
              <a:rPr lang="en-US" sz="800" smtClean="0">
                <a:solidFill>
                  <a:srgbClr val="009999"/>
                </a:solidFill>
              </a:rPr>
              <a:pPr eaLnBrk="1" hangingPunct="1"/>
              <a:t>5</a:t>
            </a:fld>
            <a:endParaRPr lang="en-US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90513" y="874713"/>
            <a:ext cx="8521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i="1" dirty="0" smtClean="0">
                <a:solidFill>
                  <a:srgbClr val="0033CC"/>
                </a:solidFill>
              </a:rPr>
              <a:t>EVM is a set of </a:t>
            </a:r>
            <a:r>
              <a:rPr lang="en-US" sz="2000" b="1" i="1" dirty="0" smtClean="0">
                <a:solidFill>
                  <a:srgbClr val="0033CC"/>
                </a:solidFill>
              </a:rPr>
              <a:t>resources</a:t>
            </a:r>
            <a:r>
              <a:rPr lang="en-US" sz="2000" i="1" dirty="0" smtClean="0">
                <a:solidFill>
                  <a:srgbClr val="0033CC"/>
                </a:solidFill>
              </a:rPr>
              <a:t> to facilitate continuous quality improvement</a:t>
            </a:r>
            <a:endParaRPr lang="en-US" sz="2000" i="1" dirty="0">
              <a:solidFill>
                <a:srgbClr val="0033CC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bg1"/>
                </a:solidFill>
              </a:rPr>
              <a:t>What is EVM?	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141288" y="1271588"/>
            <a:ext cx="2863850" cy="3852862"/>
            <a:chOff x="1932039" y="1135626"/>
            <a:chExt cx="3293810" cy="4429342"/>
          </a:xfrm>
        </p:grpSpPr>
        <p:sp>
          <p:nvSpPr>
            <p:cNvPr id="7186" name="Rectangle 7"/>
            <p:cNvSpPr>
              <a:spLocks noChangeArrowheads="1"/>
            </p:cNvSpPr>
            <p:nvPr/>
          </p:nvSpPr>
          <p:spPr bwMode="auto">
            <a:xfrm>
              <a:off x="1932039" y="1135626"/>
              <a:ext cx="3274142" cy="44245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8"/>
            <p:cNvSpPr>
              <a:spLocks noChangeArrowheads="1"/>
            </p:cNvSpPr>
            <p:nvPr/>
          </p:nvSpPr>
          <p:spPr bwMode="auto">
            <a:xfrm>
              <a:off x="1932039" y="1401097"/>
              <a:ext cx="3274142" cy="575187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9"/>
            <p:cNvSpPr>
              <a:spLocks noChangeArrowheads="1"/>
            </p:cNvSpPr>
            <p:nvPr/>
          </p:nvSpPr>
          <p:spPr bwMode="auto">
            <a:xfrm>
              <a:off x="1936959" y="4778477"/>
              <a:ext cx="3274142" cy="786491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89" name="Picture 2" descr="WHO_logotype_whi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895" y="5037428"/>
              <a:ext cx="160972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Box 11"/>
            <p:cNvSpPr txBox="1">
              <a:spLocks noChangeArrowheads="1"/>
            </p:cNvSpPr>
            <p:nvPr/>
          </p:nvSpPr>
          <p:spPr bwMode="auto">
            <a:xfrm>
              <a:off x="2123763" y="4807973"/>
              <a:ext cx="3067665" cy="24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800" i="1"/>
                <a:t>EVM—setting a standard for the vaccine supply chain</a:t>
              </a:r>
            </a:p>
          </p:txBody>
        </p:sp>
        <p:sp>
          <p:nvSpPr>
            <p:cNvPr id="7191" name="TextBox 12"/>
            <p:cNvSpPr txBox="1">
              <a:spLocks noChangeArrowheads="1"/>
            </p:cNvSpPr>
            <p:nvPr/>
          </p:nvSpPr>
          <p:spPr bwMode="auto">
            <a:xfrm>
              <a:off x="1946886" y="2109019"/>
              <a:ext cx="3259295" cy="778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8080"/>
                  </a:solidFill>
                </a:rPr>
                <a:t>EVM</a:t>
              </a:r>
              <a:endParaRPr lang="en-US" sz="1200">
                <a:solidFill>
                  <a:srgbClr val="008080"/>
                </a:solidFill>
              </a:endParaRPr>
            </a:p>
            <a:p>
              <a:pPr eaLnBrk="1" hangingPunct="1"/>
              <a:r>
                <a:rPr lang="en-US" sz="1200" b="1">
                  <a:solidFill>
                    <a:srgbClr val="008080"/>
                  </a:solidFill>
                </a:rPr>
                <a:t>Standard Operating Procedures</a:t>
              </a:r>
              <a:endParaRPr lang="en-US" sz="1200">
                <a:solidFill>
                  <a:srgbClr val="008080"/>
                </a:solidFill>
              </a:endParaRPr>
            </a:p>
            <a:p>
              <a:pPr eaLnBrk="1" hangingPunct="1"/>
              <a:endParaRPr lang="en-US" sz="1400">
                <a:solidFill>
                  <a:srgbClr val="008080"/>
                </a:solidFill>
              </a:endParaRPr>
            </a:p>
          </p:txBody>
        </p:sp>
        <p:sp>
          <p:nvSpPr>
            <p:cNvPr id="7192" name="TextBox 13"/>
            <p:cNvSpPr txBox="1">
              <a:spLocks noChangeArrowheads="1"/>
            </p:cNvSpPr>
            <p:nvPr/>
          </p:nvSpPr>
          <p:spPr bwMode="auto">
            <a:xfrm>
              <a:off x="1946879" y="3985744"/>
              <a:ext cx="3278970" cy="79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100" b="1" smtClean="0">
                  <a:solidFill>
                    <a:srgbClr val="008080"/>
                  </a:solidFill>
                </a:rPr>
                <a:t>Effective Vaccine Management Initiative</a:t>
              </a:r>
              <a:endParaRPr lang="en-US" sz="1100" smtClean="0">
                <a:solidFill>
                  <a:srgbClr val="008080"/>
                </a:solidFill>
              </a:endParaRPr>
            </a:p>
            <a:p>
              <a:pPr eaLnBrk="1" hangingPunct="1"/>
              <a:r>
                <a:rPr lang="en-US" sz="1200" smtClean="0">
                  <a:solidFill>
                    <a:srgbClr val="008080"/>
                  </a:solidFill>
                </a:rPr>
                <a:t> </a:t>
              </a:r>
            </a:p>
            <a:p>
              <a:pPr eaLnBrk="1" hangingPunct="1"/>
              <a:r>
                <a:rPr lang="en-US" sz="800" smtClean="0">
                  <a:solidFill>
                    <a:srgbClr val="008080"/>
                  </a:solidFill>
                </a:rPr>
                <a:t>Version 3</a:t>
              </a:r>
            </a:p>
            <a:p>
              <a:pPr eaLnBrk="1" hangingPunct="1"/>
              <a:r>
                <a:rPr lang="en-US" sz="800" smtClean="0">
                  <a:solidFill>
                    <a:srgbClr val="008080"/>
                  </a:solidFill>
                </a:rPr>
                <a:t>June 2013</a:t>
              </a:r>
              <a:endParaRPr lang="en-US" sz="800">
                <a:solidFill>
                  <a:srgbClr val="008080"/>
                </a:solidFill>
              </a:endParaRPr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412750" y="2665413"/>
            <a:ext cx="5634038" cy="3168650"/>
            <a:chOff x="1325880" y="2362200"/>
            <a:chExt cx="7308000" cy="4108762"/>
          </a:xfrm>
        </p:grpSpPr>
        <p:pic>
          <p:nvPicPr>
            <p:cNvPr id="718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880" y="2362200"/>
              <a:ext cx="7308000" cy="4108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0"/>
                      </a:gs>
                      <a:gs pos="100000">
                        <a:srgbClr val="99CC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85" name="Rectangle 1"/>
            <p:cNvSpPr>
              <a:spLocks noChangeArrowheads="1"/>
            </p:cNvSpPr>
            <p:nvPr/>
          </p:nvSpPr>
          <p:spPr bwMode="auto">
            <a:xfrm>
              <a:off x="1325880" y="6233160"/>
              <a:ext cx="7308000" cy="23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51" name="Picture 3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681413"/>
            <a:ext cx="4195763" cy="2160587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2" name="Picture 3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065588"/>
            <a:ext cx="4257675" cy="21590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4360863"/>
            <a:ext cx="398621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1262063"/>
            <a:ext cx="5400675" cy="3221037"/>
          </a:xfrm>
          <a:prstGeom prst="rect">
            <a:avLst/>
          </a:prstGeom>
          <a:noFill/>
          <a:ln w="3175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0"/>
                    </a:gs>
                    <a:gs pos="100000">
                      <a:srgbClr val="99CCFF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2909888"/>
            <a:ext cx="5399087" cy="3076575"/>
          </a:xfrm>
          <a:prstGeom prst="rect">
            <a:avLst/>
          </a:prstGeom>
          <a:noFill/>
          <a:ln w="9525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0"/>
                    </a:gs>
                    <a:gs pos="100000">
                      <a:srgbClr val="99CCFF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34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14601" r="29948" b="37569"/>
          <a:stretch>
            <a:fillRect/>
          </a:stretch>
        </p:blipFill>
        <p:spPr bwMode="auto">
          <a:xfrm>
            <a:off x="4418013" y="3802063"/>
            <a:ext cx="5400675" cy="4059237"/>
          </a:xfrm>
          <a:prstGeom prst="rect">
            <a:avLst/>
          </a:prstGeom>
          <a:noFill/>
          <a:ln w="9525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0"/>
                    </a:gs>
                    <a:gs pos="100000">
                      <a:srgbClr val="99CCFF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73412" y="1228725"/>
            <a:ext cx="58341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http://www.who.int/immunization_delivery/systems_policy/evm/en/</a:t>
            </a:r>
          </a:p>
        </p:txBody>
      </p:sp>
      <p:sp>
        <p:nvSpPr>
          <p:cNvPr id="71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sz="800" dirty="0" smtClean="0">
              <a:solidFill>
                <a:srgbClr val="009999"/>
              </a:solidFill>
            </a:endParaRPr>
          </a:p>
        </p:txBody>
      </p:sp>
      <p:sp>
        <p:nvSpPr>
          <p:cNvPr id="71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4F38558F-079E-4836-9123-D5D529805DAB}" type="slidenum">
              <a:rPr lang="en-US" sz="800" smtClean="0">
                <a:solidFill>
                  <a:srgbClr val="009999"/>
                </a:solidFill>
              </a:rPr>
              <a:pPr eaLnBrk="1" hangingPunct="1"/>
              <a:t>6</a:t>
            </a:fld>
            <a:endParaRPr lang="en-US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74A38242-0FBA-4352-A9E9-47A31728EAB2}" type="slidenum">
              <a:rPr lang="en-GB" sz="800" smtClean="0">
                <a:solidFill>
                  <a:srgbClr val="009999"/>
                </a:solidFill>
              </a:rPr>
              <a:pPr eaLnBrk="1" hangingPunct="1"/>
              <a:t>7</a:t>
            </a:fld>
            <a:endParaRPr lang="en-GB" sz="800" smtClean="0">
              <a:solidFill>
                <a:srgbClr val="009999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992438"/>
            <a:ext cx="8642350" cy="525462"/>
          </a:xfrm>
          <a:solidFill>
            <a:srgbClr val="008080"/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sz="2800" b="1" smtClean="0">
                <a:solidFill>
                  <a:schemeClr val="bg1"/>
                </a:solidFill>
              </a:rPr>
              <a:t>The History of EVM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36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5038725" y="836613"/>
            <a:ext cx="41052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GB" sz="1800"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GB" sz="2400" b="1" smtClean="0">
                <a:solidFill>
                  <a:schemeClr val="bg1"/>
                </a:solidFill>
              </a:rPr>
              <a:t>The History of EVM </a:t>
            </a:r>
          </a:p>
        </p:txBody>
      </p:sp>
      <p:sp>
        <p:nvSpPr>
          <p:cNvPr id="7174" name="Text Box 70"/>
          <p:cNvSpPr txBox="1">
            <a:spLocks noChangeArrowheads="1"/>
          </p:cNvSpPr>
          <p:nvPr/>
        </p:nvSpPr>
        <p:spPr bwMode="auto">
          <a:xfrm>
            <a:off x="196828" y="4960938"/>
            <a:ext cx="88392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0"/>
                    </a:gs>
                    <a:gs pos="100000">
                      <a:srgbClr val="99CC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  <a:cs typeface="Arial" charset="0"/>
              </a:rPr>
              <a:t>EVSM</a:t>
            </a:r>
            <a:r>
              <a:rPr lang="en-GB" sz="1800" b="1" dirty="0">
                <a:solidFill>
                  <a:schemeClr val="tx1"/>
                </a:solidFill>
                <a:cs typeface="Arial" charset="0"/>
              </a:rPr>
              <a:t> (Effective Vaccine Store Management)</a:t>
            </a:r>
            <a:r>
              <a:rPr lang="en-GB" sz="1800" dirty="0">
                <a:solidFill>
                  <a:schemeClr val="tx1"/>
                </a:solidFill>
                <a:cs typeface="Arial" charset="0"/>
              </a:rPr>
              <a:t> 	35 assessments 2003-2009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  <a:cs typeface="Arial" charset="0"/>
              </a:rPr>
              <a:t>VMA	 (</a:t>
            </a:r>
            <a:r>
              <a:rPr lang="en-GB" sz="1800" b="1" dirty="0">
                <a:solidFill>
                  <a:schemeClr val="tx1"/>
                </a:solidFill>
                <a:cs typeface="Arial" charset="0"/>
              </a:rPr>
              <a:t>Vaccine Management Assessment)</a:t>
            </a:r>
            <a:r>
              <a:rPr lang="en-GB" sz="1800" dirty="0">
                <a:solidFill>
                  <a:schemeClr val="tx1"/>
                </a:solidFill>
                <a:cs typeface="Arial" charset="0"/>
              </a:rPr>
              <a:t> 	52 assessments 2003-2009  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GB" sz="2000" b="1" i="1" dirty="0">
                <a:solidFill>
                  <a:srgbClr val="0033CC"/>
                </a:solidFill>
                <a:cs typeface="Arial" charset="0"/>
              </a:rPr>
              <a:t>EVM	 (</a:t>
            </a:r>
            <a:r>
              <a:rPr lang="en-GB" sz="1800" b="1" i="1" dirty="0">
                <a:solidFill>
                  <a:srgbClr val="0033CC"/>
                </a:solidFill>
                <a:cs typeface="Arial" charset="0"/>
              </a:rPr>
              <a:t>Effective Vaccine Management)</a:t>
            </a:r>
            <a:r>
              <a:rPr lang="en-GB" sz="1800" i="1" dirty="0">
                <a:solidFill>
                  <a:srgbClr val="0033CC"/>
                </a:solidFill>
                <a:cs typeface="Arial" charset="0"/>
              </a:rPr>
              <a:t> 	            ~70 assessments 2009-2013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1189038"/>
            <a:ext cx="9144000" cy="3495675"/>
            <a:chOff x="0" y="1189038"/>
            <a:chExt cx="9144000" cy="3495675"/>
          </a:xfrm>
        </p:grpSpPr>
        <p:sp>
          <p:nvSpPr>
            <p:cNvPr id="9224" name="Rectangle 4"/>
            <p:cNvSpPr>
              <a:spLocks noChangeArrowheads="1"/>
            </p:cNvSpPr>
            <p:nvPr/>
          </p:nvSpPr>
          <p:spPr bwMode="auto">
            <a:xfrm>
              <a:off x="0" y="1573213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5" name="Rectangle 5"/>
            <p:cNvSpPr>
              <a:spLocks noChangeArrowheads="1"/>
            </p:cNvSpPr>
            <p:nvPr/>
          </p:nvSpPr>
          <p:spPr bwMode="auto">
            <a:xfrm>
              <a:off x="0" y="2433638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" name="Rectangle 6"/>
            <p:cNvSpPr>
              <a:spLocks noChangeArrowheads="1"/>
            </p:cNvSpPr>
            <p:nvPr/>
          </p:nvSpPr>
          <p:spPr bwMode="auto">
            <a:xfrm>
              <a:off x="323850" y="3821113"/>
              <a:ext cx="4105275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</a:pPr>
              <a:endParaRPr lang="en-GB" sz="1800" b="1" i="1">
                <a:solidFill>
                  <a:schemeClr val="accent2"/>
                </a:solidFill>
              </a:endParaRPr>
            </a:p>
            <a:p>
              <a:pPr marL="342900" indent="-342900" algn="l">
                <a:spcBef>
                  <a:spcPct val="20000"/>
                </a:spcBef>
              </a:pPr>
              <a:endParaRPr lang="en-GB" sz="1800" b="1" i="1">
                <a:solidFill>
                  <a:schemeClr val="accent2"/>
                </a:solidFill>
              </a:endParaRPr>
            </a:p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endParaRPr lang="en-GB" sz="1800" b="1" i="1">
                <a:solidFill>
                  <a:schemeClr val="accent2"/>
                </a:solidFill>
              </a:endParaRPr>
            </a:p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endParaRPr lang="en-GB" sz="1800" b="1" i="1">
                <a:solidFill>
                  <a:schemeClr val="accent2"/>
                </a:solidFill>
              </a:endParaRPr>
            </a:p>
          </p:txBody>
        </p:sp>
        <p:sp>
          <p:nvSpPr>
            <p:cNvPr id="9227" name="AutoShape 14"/>
            <p:cNvSpPr>
              <a:spLocks noChangeArrowheads="1" noTextEdit="1"/>
            </p:cNvSpPr>
            <p:nvPr/>
          </p:nvSpPr>
          <p:spPr bwMode="auto">
            <a:xfrm>
              <a:off x="128588" y="1189038"/>
              <a:ext cx="8886825" cy="324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28" name="Rectangle 16"/>
            <p:cNvSpPr>
              <a:spLocks noChangeArrowheads="1"/>
            </p:cNvSpPr>
            <p:nvPr/>
          </p:nvSpPr>
          <p:spPr bwMode="auto">
            <a:xfrm>
              <a:off x="176213" y="1236663"/>
              <a:ext cx="8791575" cy="349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Rectangle 17"/>
            <p:cNvSpPr>
              <a:spLocks noChangeArrowheads="1"/>
            </p:cNvSpPr>
            <p:nvPr/>
          </p:nvSpPr>
          <p:spPr bwMode="auto">
            <a:xfrm>
              <a:off x="176213" y="1585913"/>
              <a:ext cx="8791575" cy="198437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Rectangle 18"/>
            <p:cNvSpPr>
              <a:spLocks noChangeArrowheads="1"/>
            </p:cNvSpPr>
            <p:nvPr/>
          </p:nvSpPr>
          <p:spPr bwMode="auto">
            <a:xfrm>
              <a:off x="176213" y="1784350"/>
              <a:ext cx="8791575" cy="15081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Rectangle 19"/>
            <p:cNvSpPr>
              <a:spLocks noChangeArrowheads="1"/>
            </p:cNvSpPr>
            <p:nvPr/>
          </p:nvSpPr>
          <p:spPr bwMode="auto">
            <a:xfrm>
              <a:off x="176213" y="1935163"/>
              <a:ext cx="8791575" cy="136525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Rectangle 20"/>
            <p:cNvSpPr>
              <a:spLocks noChangeArrowheads="1"/>
            </p:cNvSpPr>
            <p:nvPr/>
          </p:nvSpPr>
          <p:spPr bwMode="auto">
            <a:xfrm>
              <a:off x="176213" y="2071688"/>
              <a:ext cx="8791575" cy="10953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Rectangle 21"/>
            <p:cNvSpPr>
              <a:spLocks noChangeArrowheads="1"/>
            </p:cNvSpPr>
            <p:nvPr/>
          </p:nvSpPr>
          <p:spPr bwMode="auto">
            <a:xfrm>
              <a:off x="176213" y="2181225"/>
              <a:ext cx="8791575" cy="10318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22"/>
            <p:cNvSpPr>
              <a:spLocks noChangeArrowheads="1"/>
            </p:cNvSpPr>
            <p:nvPr/>
          </p:nvSpPr>
          <p:spPr bwMode="auto">
            <a:xfrm>
              <a:off x="176213" y="2284413"/>
              <a:ext cx="8791575" cy="12223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Rectangle 23"/>
            <p:cNvSpPr>
              <a:spLocks noChangeArrowheads="1"/>
            </p:cNvSpPr>
            <p:nvPr/>
          </p:nvSpPr>
          <p:spPr bwMode="auto">
            <a:xfrm>
              <a:off x="176213" y="2406650"/>
              <a:ext cx="8791575" cy="12382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Rectangle 24"/>
            <p:cNvSpPr>
              <a:spLocks noChangeArrowheads="1"/>
            </p:cNvSpPr>
            <p:nvPr/>
          </p:nvSpPr>
          <p:spPr bwMode="auto">
            <a:xfrm>
              <a:off x="176213" y="2530475"/>
              <a:ext cx="8791575" cy="15716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Rectangle 25"/>
            <p:cNvSpPr>
              <a:spLocks noChangeArrowheads="1"/>
            </p:cNvSpPr>
            <p:nvPr/>
          </p:nvSpPr>
          <p:spPr bwMode="auto">
            <a:xfrm>
              <a:off x="176213" y="2687638"/>
              <a:ext cx="8791575" cy="19843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Rectangle 26"/>
            <p:cNvSpPr>
              <a:spLocks noChangeArrowheads="1"/>
            </p:cNvSpPr>
            <p:nvPr/>
          </p:nvSpPr>
          <p:spPr bwMode="auto">
            <a:xfrm>
              <a:off x="176213" y="2886075"/>
              <a:ext cx="8791575" cy="73342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Rectangle 27"/>
            <p:cNvSpPr>
              <a:spLocks noChangeArrowheads="1"/>
            </p:cNvSpPr>
            <p:nvPr/>
          </p:nvSpPr>
          <p:spPr bwMode="auto">
            <a:xfrm>
              <a:off x="176213" y="3619500"/>
              <a:ext cx="8791575" cy="18415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Rectangle 28"/>
            <p:cNvSpPr>
              <a:spLocks noChangeArrowheads="1"/>
            </p:cNvSpPr>
            <p:nvPr/>
          </p:nvSpPr>
          <p:spPr bwMode="auto">
            <a:xfrm>
              <a:off x="176213" y="3803650"/>
              <a:ext cx="8791575" cy="115888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Rectangle 29"/>
            <p:cNvSpPr>
              <a:spLocks noChangeArrowheads="1"/>
            </p:cNvSpPr>
            <p:nvPr/>
          </p:nvSpPr>
          <p:spPr bwMode="auto">
            <a:xfrm>
              <a:off x="176213" y="3919538"/>
              <a:ext cx="8791575" cy="12382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Rectangle 30"/>
            <p:cNvSpPr>
              <a:spLocks noChangeArrowheads="1"/>
            </p:cNvSpPr>
            <p:nvPr/>
          </p:nvSpPr>
          <p:spPr bwMode="auto">
            <a:xfrm>
              <a:off x="176213" y="4043363"/>
              <a:ext cx="8791575" cy="10953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Rectangle 31"/>
            <p:cNvSpPr>
              <a:spLocks noChangeArrowheads="1"/>
            </p:cNvSpPr>
            <p:nvPr/>
          </p:nvSpPr>
          <p:spPr bwMode="auto">
            <a:xfrm>
              <a:off x="176213" y="4152900"/>
              <a:ext cx="8791575" cy="12382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Rectangle 32"/>
            <p:cNvSpPr>
              <a:spLocks noChangeArrowheads="1"/>
            </p:cNvSpPr>
            <p:nvPr/>
          </p:nvSpPr>
          <p:spPr bwMode="auto">
            <a:xfrm>
              <a:off x="176213" y="4276725"/>
              <a:ext cx="8791575" cy="12223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Rectangle 33"/>
            <p:cNvSpPr>
              <a:spLocks noChangeArrowheads="1"/>
            </p:cNvSpPr>
            <p:nvPr/>
          </p:nvSpPr>
          <p:spPr bwMode="auto">
            <a:xfrm>
              <a:off x="176213" y="4327525"/>
              <a:ext cx="8791575" cy="123825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Rectangle 37"/>
            <p:cNvSpPr>
              <a:spLocks noChangeArrowheads="1"/>
            </p:cNvSpPr>
            <p:nvPr/>
          </p:nvSpPr>
          <p:spPr bwMode="auto">
            <a:xfrm>
              <a:off x="176213" y="1236663"/>
              <a:ext cx="8797925" cy="31686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38"/>
            <p:cNvSpPr>
              <a:spLocks noChangeShapeType="1"/>
            </p:cNvSpPr>
            <p:nvPr/>
          </p:nvSpPr>
          <p:spPr bwMode="auto">
            <a:xfrm>
              <a:off x="361950" y="3324225"/>
              <a:ext cx="8420100" cy="0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48" name="Line 39"/>
            <p:cNvSpPr>
              <a:spLocks noChangeShapeType="1"/>
            </p:cNvSpPr>
            <p:nvPr/>
          </p:nvSpPr>
          <p:spPr bwMode="auto">
            <a:xfrm flipV="1">
              <a:off x="361950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49" name="Line 40"/>
            <p:cNvSpPr>
              <a:spLocks noChangeShapeType="1"/>
            </p:cNvSpPr>
            <p:nvPr/>
          </p:nvSpPr>
          <p:spPr bwMode="auto">
            <a:xfrm flipV="1">
              <a:off x="1006475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0" name="Line 41"/>
            <p:cNvSpPr>
              <a:spLocks noChangeShapeType="1"/>
            </p:cNvSpPr>
            <p:nvPr/>
          </p:nvSpPr>
          <p:spPr bwMode="auto">
            <a:xfrm flipV="1">
              <a:off x="1657350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1" name="Line 42"/>
            <p:cNvSpPr>
              <a:spLocks noChangeShapeType="1"/>
            </p:cNvSpPr>
            <p:nvPr/>
          </p:nvSpPr>
          <p:spPr bwMode="auto">
            <a:xfrm flipV="1">
              <a:off x="2301875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2" name="Line 43"/>
            <p:cNvSpPr>
              <a:spLocks noChangeShapeType="1"/>
            </p:cNvSpPr>
            <p:nvPr/>
          </p:nvSpPr>
          <p:spPr bwMode="auto">
            <a:xfrm flipV="1">
              <a:off x="2954338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3" name="Line 44"/>
            <p:cNvSpPr>
              <a:spLocks noChangeShapeType="1"/>
            </p:cNvSpPr>
            <p:nvPr/>
          </p:nvSpPr>
          <p:spPr bwMode="auto">
            <a:xfrm flipV="1">
              <a:off x="3598863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4" name="Line 45"/>
            <p:cNvSpPr>
              <a:spLocks noChangeShapeType="1"/>
            </p:cNvSpPr>
            <p:nvPr/>
          </p:nvSpPr>
          <p:spPr bwMode="auto">
            <a:xfrm flipV="1">
              <a:off x="4249738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5" name="Line 46"/>
            <p:cNvSpPr>
              <a:spLocks noChangeShapeType="1"/>
            </p:cNvSpPr>
            <p:nvPr/>
          </p:nvSpPr>
          <p:spPr bwMode="auto">
            <a:xfrm flipV="1">
              <a:off x="4894263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6" name="Line 47"/>
            <p:cNvSpPr>
              <a:spLocks noChangeShapeType="1"/>
            </p:cNvSpPr>
            <p:nvPr/>
          </p:nvSpPr>
          <p:spPr bwMode="auto">
            <a:xfrm flipV="1">
              <a:off x="5545138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7" name="Line 48"/>
            <p:cNvSpPr>
              <a:spLocks noChangeShapeType="1"/>
            </p:cNvSpPr>
            <p:nvPr/>
          </p:nvSpPr>
          <p:spPr bwMode="auto">
            <a:xfrm flipV="1">
              <a:off x="6189663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8" name="Line 49"/>
            <p:cNvSpPr>
              <a:spLocks noChangeShapeType="1"/>
            </p:cNvSpPr>
            <p:nvPr/>
          </p:nvSpPr>
          <p:spPr bwMode="auto">
            <a:xfrm flipV="1">
              <a:off x="6842125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59" name="Line 50"/>
            <p:cNvSpPr>
              <a:spLocks noChangeShapeType="1"/>
            </p:cNvSpPr>
            <p:nvPr/>
          </p:nvSpPr>
          <p:spPr bwMode="auto">
            <a:xfrm flipV="1">
              <a:off x="7486650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0" name="Line 51"/>
            <p:cNvSpPr>
              <a:spLocks noChangeShapeType="1"/>
            </p:cNvSpPr>
            <p:nvPr/>
          </p:nvSpPr>
          <p:spPr bwMode="auto">
            <a:xfrm flipV="1">
              <a:off x="8137525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1" name="Line 52"/>
            <p:cNvSpPr>
              <a:spLocks noChangeShapeType="1"/>
            </p:cNvSpPr>
            <p:nvPr/>
          </p:nvSpPr>
          <p:spPr bwMode="auto">
            <a:xfrm flipV="1">
              <a:off x="8782050" y="3324225"/>
              <a:ext cx="0" cy="41275"/>
            </a:xfrm>
            <a:prstGeom prst="line">
              <a:avLst/>
            </a:prstGeom>
            <a:noFill/>
            <a:ln w="22">
              <a:solidFill>
                <a:srgbClr val="1849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2" name="Line 53"/>
            <p:cNvSpPr>
              <a:spLocks noChangeShapeType="1"/>
            </p:cNvSpPr>
            <p:nvPr/>
          </p:nvSpPr>
          <p:spPr bwMode="auto">
            <a:xfrm>
              <a:off x="361950" y="1716088"/>
              <a:ext cx="0" cy="1608137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3" name="Line 54"/>
            <p:cNvSpPr>
              <a:spLocks noChangeShapeType="1"/>
            </p:cNvSpPr>
            <p:nvPr/>
          </p:nvSpPr>
          <p:spPr bwMode="auto">
            <a:xfrm flipV="1">
              <a:off x="1006475" y="3324225"/>
              <a:ext cx="0" cy="684213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4" name="Line 55"/>
            <p:cNvSpPr>
              <a:spLocks noChangeShapeType="1"/>
            </p:cNvSpPr>
            <p:nvPr/>
          </p:nvSpPr>
          <p:spPr bwMode="auto">
            <a:xfrm>
              <a:off x="2301875" y="2359025"/>
              <a:ext cx="0" cy="965200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5" name="Line 57"/>
            <p:cNvSpPr>
              <a:spLocks noChangeShapeType="1"/>
            </p:cNvSpPr>
            <p:nvPr/>
          </p:nvSpPr>
          <p:spPr bwMode="auto">
            <a:xfrm>
              <a:off x="2954338" y="2586038"/>
              <a:ext cx="0" cy="738187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6" name="Line 58"/>
            <p:cNvSpPr>
              <a:spLocks noChangeShapeType="1"/>
            </p:cNvSpPr>
            <p:nvPr/>
          </p:nvSpPr>
          <p:spPr bwMode="auto">
            <a:xfrm>
              <a:off x="3598863" y="2079625"/>
              <a:ext cx="0" cy="1244600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7" name="Line 59"/>
            <p:cNvSpPr>
              <a:spLocks noChangeShapeType="1"/>
            </p:cNvSpPr>
            <p:nvPr/>
          </p:nvSpPr>
          <p:spPr bwMode="auto">
            <a:xfrm>
              <a:off x="4249738" y="2586038"/>
              <a:ext cx="0" cy="738187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8" name="Line 60"/>
            <p:cNvSpPr>
              <a:spLocks noChangeShapeType="1"/>
            </p:cNvSpPr>
            <p:nvPr/>
          </p:nvSpPr>
          <p:spPr bwMode="auto">
            <a:xfrm>
              <a:off x="4894263" y="2222500"/>
              <a:ext cx="0" cy="1101725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69" name="Line 61"/>
            <p:cNvSpPr>
              <a:spLocks noChangeShapeType="1"/>
            </p:cNvSpPr>
            <p:nvPr/>
          </p:nvSpPr>
          <p:spPr bwMode="auto">
            <a:xfrm>
              <a:off x="5545138" y="2817813"/>
              <a:ext cx="0" cy="506412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70" name="Line 62"/>
            <p:cNvSpPr>
              <a:spLocks noChangeShapeType="1"/>
            </p:cNvSpPr>
            <p:nvPr/>
          </p:nvSpPr>
          <p:spPr bwMode="auto">
            <a:xfrm>
              <a:off x="6189663" y="2311400"/>
              <a:ext cx="0" cy="1012825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71" name="Line 63"/>
            <p:cNvSpPr>
              <a:spLocks noChangeShapeType="1"/>
            </p:cNvSpPr>
            <p:nvPr/>
          </p:nvSpPr>
          <p:spPr bwMode="auto">
            <a:xfrm flipV="1">
              <a:off x="6189663" y="3324225"/>
              <a:ext cx="0" cy="684213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72" name="Line 64"/>
            <p:cNvSpPr>
              <a:spLocks noChangeShapeType="1"/>
            </p:cNvSpPr>
            <p:nvPr/>
          </p:nvSpPr>
          <p:spPr bwMode="auto">
            <a:xfrm>
              <a:off x="6842125" y="2771775"/>
              <a:ext cx="0" cy="539750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73" name="Line 67"/>
            <p:cNvSpPr>
              <a:spLocks noChangeShapeType="1"/>
            </p:cNvSpPr>
            <p:nvPr/>
          </p:nvSpPr>
          <p:spPr bwMode="auto">
            <a:xfrm>
              <a:off x="7486650" y="1408113"/>
              <a:ext cx="0" cy="1908175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74" name="Line 68"/>
            <p:cNvSpPr>
              <a:spLocks noChangeShapeType="1"/>
            </p:cNvSpPr>
            <p:nvPr/>
          </p:nvSpPr>
          <p:spPr bwMode="auto">
            <a:xfrm>
              <a:off x="8137525" y="1900238"/>
              <a:ext cx="0" cy="1403350"/>
            </a:xfrm>
            <a:prstGeom prst="line">
              <a:avLst/>
            </a:prstGeom>
            <a:noFill/>
            <a:ln w="17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75" name="Rectangle 82"/>
            <p:cNvSpPr>
              <a:spLocks noChangeArrowheads="1"/>
            </p:cNvSpPr>
            <p:nvPr/>
          </p:nvSpPr>
          <p:spPr bwMode="auto">
            <a:xfrm>
              <a:off x="327025" y="1709738"/>
              <a:ext cx="76200" cy="20637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Rectangle 83"/>
            <p:cNvSpPr>
              <a:spLocks noChangeArrowheads="1"/>
            </p:cNvSpPr>
            <p:nvPr/>
          </p:nvSpPr>
          <p:spPr bwMode="auto">
            <a:xfrm>
              <a:off x="979488" y="4005263"/>
              <a:ext cx="68262" cy="14287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Rectangle 84"/>
            <p:cNvSpPr>
              <a:spLocks noChangeArrowheads="1"/>
            </p:cNvSpPr>
            <p:nvPr/>
          </p:nvSpPr>
          <p:spPr bwMode="auto">
            <a:xfrm>
              <a:off x="2274888" y="2352675"/>
              <a:ext cx="68262" cy="14288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Rectangle 86"/>
            <p:cNvSpPr>
              <a:spLocks noChangeArrowheads="1"/>
            </p:cNvSpPr>
            <p:nvPr/>
          </p:nvSpPr>
          <p:spPr bwMode="auto">
            <a:xfrm>
              <a:off x="2919413" y="2578100"/>
              <a:ext cx="76200" cy="20638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Rectangle 87"/>
            <p:cNvSpPr>
              <a:spLocks noChangeArrowheads="1"/>
            </p:cNvSpPr>
            <p:nvPr/>
          </p:nvSpPr>
          <p:spPr bwMode="auto">
            <a:xfrm>
              <a:off x="3570288" y="2079625"/>
              <a:ext cx="69850" cy="12700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Rectangle 88"/>
            <p:cNvSpPr>
              <a:spLocks noChangeArrowheads="1"/>
            </p:cNvSpPr>
            <p:nvPr/>
          </p:nvSpPr>
          <p:spPr bwMode="auto">
            <a:xfrm>
              <a:off x="4214813" y="2578100"/>
              <a:ext cx="76200" cy="20638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Rectangle 89"/>
            <p:cNvSpPr>
              <a:spLocks noChangeArrowheads="1"/>
            </p:cNvSpPr>
            <p:nvPr/>
          </p:nvSpPr>
          <p:spPr bwMode="auto">
            <a:xfrm>
              <a:off x="4867275" y="2216150"/>
              <a:ext cx="68263" cy="12700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Rectangle 90"/>
            <p:cNvSpPr>
              <a:spLocks noChangeArrowheads="1"/>
            </p:cNvSpPr>
            <p:nvPr/>
          </p:nvSpPr>
          <p:spPr bwMode="auto">
            <a:xfrm>
              <a:off x="5511800" y="2811463"/>
              <a:ext cx="74613" cy="14287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Rectangle 91"/>
            <p:cNvSpPr>
              <a:spLocks noChangeArrowheads="1"/>
            </p:cNvSpPr>
            <p:nvPr/>
          </p:nvSpPr>
          <p:spPr bwMode="auto">
            <a:xfrm>
              <a:off x="6162675" y="2305050"/>
              <a:ext cx="68263" cy="20638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Rectangle 92"/>
            <p:cNvSpPr>
              <a:spLocks noChangeArrowheads="1"/>
            </p:cNvSpPr>
            <p:nvPr/>
          </p:nvSpPr>
          <p:spPr bwMode="auto">
            <a:xfrm>
              <a:off x="6162675" y="4051300"/>
              <a:ext cx="68263" cy="12700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Rectangle 93"/>
            <p:cNvSpPr>
              <a:spLocks noChangeArrowheads="1"/>
            </p:cNvSpPr>
            <p:nvPr/>
          </p:nvSpPr>
          <p:spPr bwMode="auto">
            <a:xfrm>
              <a:off x="6807200" y="2779713"/>
              <a:ext cx="68263" cy="20637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Rectangle 96"/>
            <p:cNvSpPr>
              <a:spLocks noChangeArrowheads="1"/>
            </p:cNvSpPr>
            <p:nvPr/>
          </p:nvSpPr>
          <p:spPr bwMode="auto">
            <a:xfrm>
              <a:off x="7458075" y="1401763"/>
              <a:ext cx="69850" cy="20637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Rectangle 97"/>
            <p:cNvSpPr>
              <a:spLocks noChangeArrowheads="1"/>
            </p:cNvSpPr>
            <p:nvPr/>
          </p:nvSpPr>
          <p:spPr bwMode="auto">
            <a:xfrm>
              <a:off x="8104188" y="1908175"/>
              <a:ext cx="68262" cy="20638"/>
            </a:xfrm>
            <a:prstGeom prst="rect">
              <a:avLst/>
            </a:prstGeom>
            <a:solidFill>
              <a:srgbClr val="0000FF"/>
            </a:solidFill>
            <a:ln w="9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Rectangle 98"/>
            <p:cNvSpPr>
              <a:spLocks noChangeArrowheads="1"/>
            </p:cNvSpPr>
            <p:nvPr/>
          </p:nvSpPr>
          <p:spPr bwMode="auto">
            <a:xfrm>
              <a:off x="2243138" y="1292225"/>
              <a:ext cx="48244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8080"/>
                  </a:solidFill>
                  <a:latin typeface="Century Gothic" pitchFamily="34" charset="0"/>
                </a:rPr>
                <a:t>Milestones in the life of EVM and its parents</a:t>
              </a:r>
              <a:endParaRPr lang="en-US">
                <a:solidFill>
                  <a:srgbClr val="008080"/>
                </a:solidFill>
              </a:endParaRPr>
            </a:p>
          </p:txBody>
        </p:sp>
        <p:sp>
          <p:nvSpPr>
            <p:cNvPr id="9289" name="Rectangle 99"/>
            <p:cNvSpPr>
              <a:spLocks noChangeArrowheads="1"/>
            </p:cNvSpPr>
            <p:nvPr/>
          </p:nvSpPr>
          <p:spPr bwMode="auto">
            <a:xfrm>
              <a:off x="8256588" y="1847850"/>
              <a:ext cx="4302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23 EVM</a:t>
              </a:r>
              <a:endParaRPr lang="en-US"/>
            </a:p>
          </p:txBody>
        </p:sp>
        <p:sp>
          <p:nvSpPr>
            <p:cNvPr id="9290" name="Rectangle 100"/>
            <p:cNvSpPr>
              <a:spLocks noChangeArrowheads="1"/>
            </p:cNvSpPr>
            <p:nvPr/>
          </p:nvSpPr>
          <p:spPr bwMode="auto">
            <a:xfrm>
              <a:off x="7591425" y="1343025"/>
              <a:ext cx="4302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34 EVM</a:t>
              </a:r>
              <a:endParaRPr lang="en-US"/>
            </a:p>
          </p:txBody>
        </p:sp>
        <p:sp>
          <p:nvSpPr>
            <p:cNvPr id="9291" name="Rectangle 101"/>
            <p:cNvSpPr>
              <a:spLocks noChangeArrowheads="1"/>
            </p:cNvSpPr>
            <p:nvPr/>
          </p:nvSpPr>
          <p:spPr bwMode="auto">
            <a:xfrm>
              <a:off x="5627688" y="2728913"/>
              <a:ext cx="1365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endParaRPr lang="en-US"/>
            </a:p>
          </p:txBody>
        </p:sp>
        <p:sp>
          <p:nvSpPr>
            <p:cNvPr id="9292" name="Rectangle 102"/>
            <p:cNvSpPr>
              <a:spLocks noChangeArrowheads="1"/>
            </p:cNvSpPr>
            <p:nvPr/>
          </p:nvSpPr>
          <p:spPr bwMode="auto">
            <a:xfrm>
              <a:off x="4976813" y="2133600"/>
              <a:ext cx="2127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16</a:t>
              </a:r>
              <a:endParaRPr lang="en-US"/>
            </a:p>
          </p:txBody>
        </p:sp>
        <p:sp>
          <p:nvSpPr>
            <p:cNvPr id="9293" name="Rectangle 103"/>
            <p:cNvSpPr>
              <a:spLocks noChangeArrowheads="1"/>
            </p:cNvSpPr>
            <p:nvPr/>
          </p:nvSpPr>
          <p:spPr bwMode="auto">
            <a:xfrm>
              <a:off x="4332288" y="2503488"/>
              <a:ext cx="2127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11</a:t>
              </a:r>
              <a:endParaRPr lang="en-US"/>
            </a:p>
          </p:txBody>
        </p:sp>
        <p:sp>
          <p:nvSpPr>
            <p:cNvPr id="9294" name="Rectangle 104"/>
            <p:cNvSpPr>
              <a:spLocks noChangeArrowheads="1"/>
            </p:cNvSpPr>
            <p:nvPr/>
          </p:nvSpPr>
          <p:spPr bwMode="auto">
            <a:xfrm>
              <a:off x="3679825" y="1997075"/>
              <a:ext cx="2127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18</a:t>
              </a:r>
              <a:endParaRPr lang="en-US"/>
            </a:p>
          </p:txBody>
        </p:sp>
        <p:sp>
          <p:nvSpPr>
            <p:cNvPr id="9295" name="Rectangle 105"/>
            <p:cNvSpPr>
              <a:spLocks noChangeArrowheads="1"/>
            </p:cNvSpPr>
            <p:nvPr/>
          </p:nvSpPr>
          <p:spPr bwMode="auto">
            <a:xfrm>
              <a:off x="3035300" y="2503488"/>
              <a:ext cx="2127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11</a:t>
              </a:r>
              <a:endParaRPr lang="en-US"/>
            </a:p>
          </p:txBody>
        </p:sp>
        <p:sp>
          <p:nvSpPr>
            <p:cNvPr id="9296" name="Rectangle 108"/>
            <p:cNvSpPr>
              <a:spLocks noChangeArrowheads="1"/>
            </p:cNvSpPr>
            <p:nvPr/>
          </p:nvSpPr>
          <p:spPr bwMode="auto">
            <a:xfrm>
              <a:off x="2384425" y="2270125"/>
              <a:ext cx="2127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14</a:t>
              </a:r>
              <a:endParaRPr lang="en-US"/>
            </a:p>
          </p:txBody>
        </p:sp>
        <p:sp>
          <p:nvSpPr>
            <p:cNvPr id="9297" name="Rectangle 109"/>
            <p:cNvSpPr>
              <a:spLocks noChangeArrowheads="1"/>
            </p:cNvSpPr>
            <p:nvPr/>
          </p:nvSpPr>
          <p:spPr bwMode="auto">
            <a:xfrm>
              <a:off x="1101725" y="3895725"/>
              <a:ext cx="13509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FF"/>
                  </a:solidFill>
                  <a:latin typeface="Tahoma" pitchFamily="34" charset="0"/>
                </a:rPr>
                <a:t>EVSM concept</a:t>
              </a:r>
              <a:endParaRPr lang="en-US"/>
            </a:p>
          </p:txBody>
        </p:sp>
        <p:sp>
          <p:nvSpPr>
            <p:cNvPr id="9298" name="Rectangle 110"/>
            <p:cNvSpPr>
              <a:spLocks noChangeArrowheads="1"/>
            </p:cNvSpPr>
            <p:nvPr/>
          </p:nvSpPr>
          <p:spPr bwMode="auto">
            <a:xfrm>
              <a:off x="457200" y="1606550"/>
              <a:ext cx="130968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FF"/>
                  </a:solidFill>
                  <a:latin typeface="Tahoma" pitchFamily="34" charset="0"/>
                </a:rPr>
                <a:t>VMA concept </a:t>
              </a:r>
              <a:endParaRPr lang="en-US"/>
            </a:p>
          </p:txBody>
        </p:sp>
        <p:sp>
          <p:nvSpPr>
            <p:cNvPr id="9299" name="Rectangle 111"/>
            <p:cNvSpPr>
              <a:spLocks noChangeArrowheads="1"/>
            </p:cNvSpPr>
            <p:nvPr/>
          </p:nvSpPr>
          <p:spPr bwMode="auto">
            <a:xfrm>
              <a:off x="6284913" y="2171700"/>
              <a:ext cx="4349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10 VMA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2 EVM</a:t>
              </a:r>
              <a:endParaRPr lang="en-US"/>
            </a:p>
          </p:txBody>
        </p:sp>
        <p:sp>
          <p:nvSpPr>
            <p:cNvPr id="9300" name="Rectangle 112"/>
            <p:cNvSpPr>
              <a:spLocks noChangeArrowheads="1"/>
            </p:cNvSpPr>
            <p:nvPr/>
          </p:nvSpPr>
          <p:spPr bwMode="auto">
            <a:xfrm>
              <a:off x="6965950" y="2705100"/>
              <a:ext cx="39846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ahoma" pitchFamily="34" charset="0"/>
                </a:rPr>
                <a:t>8 EVM </a:t>
              </a:r>
              <a:endParaRPr lang="en-US"/>
            </a:p>
          </p:txBody>
        </p:sp>
        <p:sp>
          <p:nvSpPr>
            <p:cNvPr id="9301" name="Rectangle 113"/>
            <p:cNvSpPr>
              <a:spLocks noChangeArrowheads="1"/>
            </p:cNvSpPr>
            <p:nvPr/>
          </p:nvSpPr>
          <p:spPr bwMode="auto">
            <a:xfrm>
              <a:off x="6257925" y="3927475"/>
              <a:ext cx="13716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FF"/>
                  </a:solidFill>
                  <a:latin typeface="Tahoma" pitchFamily="34" charset="0"/>
                </a:rPr>
                <a:t>EVM Initiative</a:t>
              </a:r>
              <a:endParaRPr lang="en-US"/>
            </a:p>
          </p:txBody>
        </p:sp>
        <p:sp>
          <p:nvSpPr>
            <p:cNvPr id="9302" name="Rectangle 116"/>
            <p:cNvSpPr>
              <a:spLocks noChangeArrowheads="1"/>
            </p:cNvSpPr>
            <p:nvPr/>
          </p:nvSpPr>
          <p:spPr bwMode="auto">
            <a:xfrm>
              <a:off x="196850" y="3448050"/>
              <a:ext cx="4048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2000</a:t>
              </a:r>
              <a:endParaRPr lang="en-US"/>
            </a:p>
          </p:txBody>
        </p:sp>
        <p:sp>
          <p:nvSpPr>
            <p:cNvPr id="9303" name="Rectangle 117"/>
            <p:cNvSpPr>
              <a:spLocks noChangeArrowheads="1"/>
            </p:cNvSpPr>
            <p:nvPr/>
          </p:nvSpPr>
          <p:spPr bwMode="auto">
            <a:xfrm>
              <a:off x="849313" y="3448050"/>
              <a:ext cx="4048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2001</a:t>
              </a:r>
              <a:endParaRPr lang="en-US"/>
            </a:p>
          </p:txBody>
        </p:sp>
        <p:sp>
          <p:nvSpPr>
            <p:cNvPr id="9304" name="Rectangle 118"/>
            <p:cNvSpPr>
              <a:spLocks noChangeArrowheads="1"/>
            </p:cNvSpPr>
            <p:nvPr/>
          </p:nvSpPr>
          <p:spPr bwMode="auto">
            <a:xfrm>
              <a:off x="1493838" y="3448050"/>
              <a:ext cx="4048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2002</a:t>
              </a:r>
              <a:endParaRPr lang="en-US"/>
            </a:p>
          </p:txBody>
        </p:sp>
        <p:sp>
          <p:nvSpPr>
            <p:cNvPr id="9305" name="Rectangle 119"/>
            <p:cNvSpPr>
              <a:spLocks noChangeArrowheads="1"/>
            </p:cNvSpPr>
            <p:nvPr/>
          </p:nvSpPr>
          <p:spPr bwMode="auto">
            <a:xfrm>
              <a:off x="2144713" y="3448050"/>
              <a:ext cx="4048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2003</a:t>
              </a:r>
              <a:endParaRPr lang="en-US"/>
            </a:p>
          </p:txBody>
        </p:sp>
        <p:sp>
          <p:nvSpPr>
            <p:cNvPr id="9306" name="Rectangle 120"/>
            <p:cNvSpPr>
              <a:spLocks noChangeArrowheads="1"/>
            </p:cNvSpPr>
            <p:nvPr/>
          </p:nvSpPr>
          <p:spPr bwMode="auto">
            <a:xfrm>
              <a:off x="2789238" y="3448050"/>
              <a:ext cx="4048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2004</a:t>
              </a:r>
              <a:endParaRPr lang="en-US"/>
            </a:p>
          </p:txBody>
        </p:sp>
        <p:sp>
          <p:nvSpPr>
            <p:cNvPr id="9307" name="Rectangle 121"/>
            <p:cNvSpPr>
              <a:spLocks noChangeArrowheads="1"/>
            </p:cNvSpPr>
            <p:nvPr/>
          </p:nvSpPr>
          <p:spPr bwMode="auto">
            <a:xfrm>
              <a:off x="3440113" y="3448050"/>
              <a:ext cx="4048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2005</a:t>
              </a:r>
              <a:endParaRPr lang="en-US"/>
            </a:p>
          </p:txBody>
        </p:sp>
        <p:sp>
          <p:nvSpPr>
            <p:cNvPr id="9308" name="Rectangle 122"/>
            <p:cNvSpPr>
              <a:spLocks noChangeArrowheads="1"/>
            </p:cNvSpPr>
            <p:nvPr/>
          </p:nvSpPr>
          <p:spPr bwMode="auto">
            <a:xfrm>
              <a:off x="4084638" y="3448050"/>
              <a:ext cx="4048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2006</a:t>
              </a:r>
              <a:endParaRPr lang="en-US"/>
            </a:p>
          </p:txBody>
        </p:sp>
        <p:sp>
          <p:nvSpPr>
            <p:cNvPr id="9309" name="Rectangle 123"/>
            <p:cNvSpPr>
              <a:spLocks noChangeArrowheads="1"/>
            </p:cNvSpPr>
            <p:nvPr/>
          </p:nvSpPr>
          <p:spPr bwMode="auto">
            <a:xfrm>
              <a:off x="4737100" y="3448050"/>
              <a:ext cx="4048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2007</a:t>
              </a:r>
              <a:endParaRPr lang="en-US"/>
            </a:p>
          </p:txBody>
        </p:sp>
        <p:sp>
          <p:nvSpPr>
            <p:cNvPr id="9310" name="Rectangle 124"/>
            <p:cNvSpPr>
              <a:spLocks noChangeArrowheads="1"/>
            </p:cNvSpPr>
            <p:nvPr/>
          </p:nvSpPr>
          <p:spPr bwMode="auto">
            <a:xfrm>
              <a:off x="5381625" y="3448050"/>
              <a:ext cx="4048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2008</a:t>
              </a:r>
              <a:endParaRPr lang="en-US"/>
            </a:p>
          </p:txBody>
        </p:sp>
        <p:sp>
          <p:nvSpPr>
            <p:cNvPr id="9311" name="Rectangle 125"/>
            <p:cNvSpPr>
              <a:spLocks noChangeArrowheads="1"/>
            </p:cNvSpPr>
            <p:nvPr/>
          </p:nvSpPr>
          <p:spPr bwMode="auto">
            <a:xfrm>
              <a:off x="6032500" y="3448050"/>
              <a:ext cx="4048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2009</a:t>
              </a:r>
              <a:endParaRPr lang="en-US"/>
            </a:p>
          </p:txBody>
        </p:sp>
        <p:sp>
          <p:nvSpPr>
            <p:cNvPr id="9312" name="Rectangle 126"/>
            <p:cNvSpPr>
              <a:spLocks noChangeArrowheads="1"/>
            </p:cNvSpPr>
            <p:nvPr/>
          </p:nvSpPr>
          <p:spPr bwMode="auto">
            <a:xfrm>
              <a:off x="6677025" y="3448050"/>
              <a:ext cx="4048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2010</a:t>
              </a:r>
              <a:endParaRPr lang="en-US"/>
            </a:p>
          </p:txBody>
        </p:sp>
        <p:sp>
          <p:nvSpPr>
            <p:cNvPr id="9313" name="Rectangle 127"/>
            <p:cNvSpPr>
              <a:spLocks noChangeArrowheads="1"/>
            </p:cNvSpPr>
            <p:nvPr/>
          </p:nvSpPr>
          <p:spPr bwMode="auto">
            <a:xfrm>
              <a:off x="7327900" y="3448050"/>
              <a:ext cx="4048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2011</a:t>
              </a:r>
              <a:endParaRPr lang="en-US"/>
            </a:p>
          </p:txBody>
        </p:sp>
        <p:sp>
          <p:nvSpPr>
            <p:cNvPr id="9314" name="Rectangle 128"/>
            <p:cNvSpPr>
              <a:spLocks noChangeArrowheads="1"/>
            </p:cNvSpPr>
            <p:nvPr/>
          </p:nvSpPr>
          <p:spPr bwMode="auto">
            <a:xfrm>
              <a:off x="7972425" y="3448050"/>
              <a:ext cx="4048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2012</a:t>
              </a:r>
              <a:endParaRPr lang="en-US"/>
            </a:p>
          </p:txBody>
        </p:sp>
        <p:sp>
          <p:nvSpPr>
            <p:cNvPr id="9315" name="Rectangle 129"/>
            <p:cNvSpPr>
              <a:spLocks noChangeArrowheads="1"/>
            </p:cNvSpPr>
            <p:nvPr/>
          </p:nvSpPr>
          <p:spPr bwMode="auto">
            <a:xfrm>
              <a:off x="8624888" y="3448050"/>
              <a:ext cx="4048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</a:rPr>
                <a:t>2013</a:t>
              </a:r>
              <a:endParaRPr lang="en-US"/>
            </a:p>
          </p:txBody>
        </p:sp>
      </p:grp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89BDBA41-0CCA-4034-B508-7E955BD3BF52}" type="slidenum">
              <a:rPr lang="en-GB" sz="800" smtClean="0">
                <a:solidFill>
                  <a:srgbClr val="009999"/>
                </a:solidFill>
              </a:rPr>
              <a:pPr eaLnBrk="1" hangingPunct="1"/>
              <a:t>8</a:t>
            </a:fld>
            <a:endParaRPr lang="en-GB" sz="800" smtClean="0">
              <a:solidFill>
                <a:srgbClr val="009999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1506538"/>
            <a:ext cx="6408737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Rectangle 133"/>
          <p:cNvSpPr/>
          <p:nvPr/>
        </p:nvSpPr>
        <p:spPr>
          <a:xfrm rot="19580252">
            <a:off x="2179638" y="444500"/>
            <a:ext cx="4978400" cy="2347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198438" y="3217863"/>
            <a:ext cx="31242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Arial" charset="0"/>
              <a:buAutoNum type="arabicPeriod" startAt="3"/>
            </a:pPr>
            <a:r>
              <a:rPr lang="en-US" sz="1800" smtClean="0">
                <a:solidFill>
                  <a:schemeClr val="tx1"/>
                </a:solidFill>
              </a:rPr>
              <a:t>At the end of 2011 GAVI requires all countries in receipt of support to provide an up-to-date improvement plan  implementation      status each year.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7554913" y="1866900"/>
            <a:ext cx="598487" cy="360363"/>
            <a:chOff x="7405200" y="1641527"/>
            <a:chExt cx="598000" cy="360000"/>
          </a:xfrm>
        </p:grpSpPr>
        <p:cxnSp>
          <p:nvCxnSpPr>
            <p:cNvPr id="137" name="Straight Arrow Connector 136"/>
            <p:cNvCxnSpPr/>
            <p:nvPr/>
          </p:nvCxnSpPr>
          <p:spPr>
            <a:xfrm>
              <a:off x="7760511" y="1814391"/>
              <a:ext cx="2426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7405200" y="1641527"/>
              <a:ext cx="360069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000" smtClean="0">
                  <a:solidFill>
                    <a:schemeClr val="tx1"/>
                  </a:solidFill>
                </a:rPr>
                <a:t>4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3824288" y="4000500"/>
            <a:ext cx="358775" cy="665163"/>
            <a:chOff x="935400" y="3886200"/>
            <a:chExt cx="360000" cy="665473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121771" y="4246731"/>
              <a:ext cx="0" cy="304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935400" y="3886200"/>
              <a:ext cx="360000" cy="3605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000" smtClean="0">
                  <a:solidFill>
                    <a:schemeClr val="tx1"/>
                  </a:solidFill>
                </a:rPr>
                <a:t>1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144463" y="912813"/>
            <a:ext cx="452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b="1" i="1" dirty="0" smtClean="0">
                <a:solidFill>
                  <a:srgbClr val="0033CC"/>
                </a:solidFill>
                <a:cs typeface="Arial" charset="0"/>
              </a:rPr>
              <a:t>EVM assessment uptake</a:t>
            </a:r>
            <a:endParaRPr lang="en-US" b="1" i="1" dirty="0">
              <a:solidFill>
                <a:srgbClr val="0033CC"/>
              </a:solidFill>
              <a:cs typeface="Arial" charset="0"/>
            </a:endParaRPr>
          </a:p>
        </p:txBody>
      </p:sp>
      <p:grpSp>
        <p:nvGrpSpPr>
          <p:cNvPr id="143" name="Group 142"/>
          <p:cNvGrpSpPr>
            <a:grpSpLocks/>
          </p:cNvGrpSpPr>
          <p:nvPr/>
        </p:nvGrpSpPr>
        <p:grpSpPr bwMode="auto">
          <a:xfrm>
            <a:off x="6553200" y="2400300"/>
            <a:ext cx="360363" cy="665163"/>
            <a:chOff x="935400" y="3886200"/>
            <a:chExt cx="360000" cy="665473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1120951" y="4246731"/>
              <a:ext cx="0" cy="304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935400" y="3886200"/>
              <a:ext cx="360000" cy="3605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000" smtClean="0">
                  <a:solidFill>
                    <a:schemeClr val="tx1"/>
                  </a:solidFill>
                </a:rPr>
                <a:t>3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5105400" y="3924300"/>
            <a:ext cx="360363" cy="665163"/>
            <a:chOff x="935400" y="3886200"/>
            <a:chExt cx="360000" cy="665473"/>
          </a:xfrm>
        </p:grpSpPr>
        <p:cxnSp>
          <p:nvCxnSpPr>
            <p:cNvPr id="147" name="Straight Arrow Connector 146"/>
            <p:cNvCxnSpPr/>
            <p:nvPr/>
          </p:nvCxnSpPr>
          <p:spPr>
            <a:xfrm>
              <a:off x="1120951" y="4246731"/>
              <a:ext cx="0" cy="304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935400" y="3886200"/>
              <a:ext cx="360000" cy="3605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000" smtClean="0">
                  <a:solidFill>
                    <a:schemeClr val="tx1"/>
                  </a:solidFill>
                </a:rPr>
                <a:t>2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198438" y="5464175"/>
            <a:ext cx="882273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600"/>
              </a:spcAft>
              <a:buFont typeface="Arial" charset="0"/>
              <a:buAutoNum type="arabicPeriod" startAt="4"/>
            </a:pPr>
            <a:r>
              <a:rPr lang="en-US" sz="1800" dirty="0" smtClean="0">
                <a:solidFill>
                  <a:schemeClr val="tx1"/>
                </a:solidFill>
              </a:rPr>
              <a:t>By the end of 2013 all GAVI eligible countries should have carried out at least one EVM assessment, and many will have carried out two.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198438" y="1422400"/>
            <a:ext cx="6497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Arial" charset="0"/>
              <a:buAutoNum type="arabicPeriod"/>
            </a:pPr>
            <a:r>
              <a:rPr lang="en-US" sz="1800" smtClean="0">
                <a:solidFill>
                  <a:schemeClr val="tx1"/>
                </a:solidFill>
              </a:rPr>
              <a:t> Pilot EVM Assessments in Vietnam and Senegal in 2009.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>
            <a:spLocks noChangeArrowheads="1"/>
          </p:cNvSpPr>
          <p:nvPr/>
        </p:nvSpPr>
        <p:spPr bwMode="auto">
          <a:xfrm>
            <a:off x="198438" y="1846263"/>
            <a:ext cx="4924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Font typeface="Arial" charset="0"/>
              <a:buAutoNum type="arabicPeriod" startAt="2"/>
            </a:pPr>
            <a:r>
              <a:rPr lang="en-US" sz="1800" smtClean="0">
                <a:solidFill>
                  <a:schemeClr val="tx1"/>
                </a:solidFill>
              </a:rPr>
              <a:t>At the end of 2010 GAVI requires all new vaccine support applicant countries to carry out an EVM assessment and prepare an improvement plan.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rgbClr val="009999"/>
          </a:solidFill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bg1"/>
                </a:solidFill>
              </a:rPr>
              <a:t>The History of EVM </a:t>
            </a:r>
          </a:p>
        </p:txBody>
      </p:sp>
      <p:sp>
        <p:nvSpPr>
          <p:cNvPr id="102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sz="800" dirty="0" smtClean="0">
              <a:solidFill>
                <a:srgbClr val="009999"/>
              </a:solidFill>
            </a:endParaRPr>
          </a:p>
        </p:txBody>
      </p:sp>
      <p:sp>
        <p:nvSpPr>
          <p:cNvPr id="102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 sz="800" dirty="0" smtClean="0">
              <a:solidFill>
                <a:srgbClr val="009999"/>
              </a:solidFill>
            </a:endParaRPr>
          </a:p>
        </p:txBody>
      </p:sp>
      <p:sp>
        <p:nvSpPr>
          <p:cNvPr id="102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36EBD311-BA61-4F9B-9032-575C90121FBF}" type="slidenum">
              <a:rPr lang="en-US" sz="800" smtClean="0">
                <a:solidFill>
                  <a:srgbClr val="009999"/>
                </a:solidFill>
              </a:rPr>
              <a:pPr eaLnBrk="1" hangingPunct="1"/>
              <a:t>9</a:t>
            </a:fld>
            <a:endParaRPr lang="en-US" sz="800" smtClean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/>
      <p:bldP spid="149" grpId="0"/>
      <p:bldP spid="150" grpId="0"/>
      <p:bldP spid="1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80"/>
            </a:gs>
            <a:gs pos="100000">
              <a:srgbClr val="99CCF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80"/>
            </a:gs>
            <a:gs pos="100000">
              <a:srgbClr val="99CCF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1352</Words>
  <Application>Microsoft Office PowerPoint</Application>
  <PresentationFormat>On-screen Show (4:3)</PresentationFormat>
  <Paragraphs>271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Tahoma</vt:lpstr>
      <vt:lpstr>Wingdings</vt:lpstr>
      <vt:lpstr>Default Design</vt:lpstr>
      <vt:lpstr>RFFlow4</vt:lpstr>
      <vt:lpstr>Microsoft Excel Chart</vt:lpstr>
      <vt:lpstr>PowerPoint Presentation</vt:lpstr>
      <vt:lpstr>Contents</vt:lpstr>
      <vt:lpstr>What is EVM?</vt:lpstr>
      <vt:lpstr>What is EVM? </vt:lpstr>
      <vt:lpstr>What is EVM? </vt:lpstr>
      <vt:lpstr>What is EVM? </vt:lpstr>
      <vt:lpstr>The History of EVM</vt:lpstr>
      <vt:lpstr>The History of EVM </vt:lpstr>
      <vt:lpstr>The History of EVM </vt:lpstr>
      <vt:lpstr>The EVM Assessment</vt:lpstr>
      <vt:lpstr>The EVM Assessment: What does it assess?</vt:lpstr>
      <vt:lpstr>The EVM Assessment: What does it assess? </vt:lpstr>
      <vt:lpstr>The EVM Assessment: What does it assess? </vt:lpstr>
      <vt:lpstr>The EVM Assessment: How does it assess? </vt:lpstr>
      <vt:lpstr>PowerPoint Presentation</vt:lpstr>
      <vt:lpstr>The EVM questionnaire - Indicators</vt:lpstr>
      <vt:lpstr>EVM Results</vt:lpstr>
      <vt:lpstr>EVM Results: Assessment Results </vt:lpstr>
      <vt:lpstr>EVM scores – guidance for improvement</vt:lpstr>
      <vt:lpstr>EVM scores – guidance for improvement</vt:lpstr>
      <vt:lpstr>EVM Results: Improvement Plans</vt:lpstr>
      <vt:lpstr>EVM Results: Improvement Plans</vt:lpstr>
      <vt:lpstr>Thank you</vt:lpstr>
    </vt:vector>
  </TitlesOfParts>
  <Company>Andrew Garnett - Architect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Hailu Makonnen Kenea</dc:creator>
  <cp:lastModifiedBy>Moussa Valle</cp:lastModifiedBy>
  <cp:revision>268</cp:revision>
  <cp:lastPrinted>2013-06-11T10:01:57Z</cp:lastPrinted>
  <dcterms:created xsi:type="dcterms:W3CDTF">2009-09-02T10:57:37Z</dcterms:created>
  <dcterms:modified xsi:type="dcterms:W3CDTF">2019-10-28T07:24:24Z</dcterms:modified>
</cp:coreProperties>
</file>