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8" r:id="rId2"/>
    <p:sldId id="260" r:id="rId3"/>
    <p:sldId id="262" r:id="rId4"/>
    <p:sldId id="263" r:id="rId5"/>
    <p:sldId id="261" r:id="rId6"/>
    <p:sldId id="279" r:id="rId7"/>
    <p:sldId id="280" r:id="rId8"/>
    <p:sldId id="282" r:id="rId9"/>
    <p:sldId id="283" r:id="rId10"/>
    <p:sldId id="284" r:id="rId11"/>
    <p:sldId id="264" r:id="rId12"/>
    <p:sldId id="289" r:id="rId13"/>
    <p:sldId id="285" r:id="rId14"/>
    <p:sldId id="286" r:id="rId15"/>
    <p:sldId id="287" r:id="rId16"/>
    <p:sldId id="257" r:id="rId17"/>
    <p:sldId id="288" r:id="rId18"/>
    <p:sldId id="272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191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A0CD-1CE8-D0B1-6D91-EA8261472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6DF8B-D068-DCCC-4BEE-6E89CE19E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CD7E3-170A-A135-0B27-7012738D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AC2E-A8EA-D597-A7A2-79EDF0EB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CB66-8FC5-A803-6DB0-A068DC5B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5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F81-0399-71EA-502E-35C425B2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FEDDB-3C0D-2BA1-9FA2-2D776B4C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B3940-AD8B-3B10-E756-56076F91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1250-1A33-40FF-E3F1-E6D16B0E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BD685-6231-1A4E-1704-734DAE1C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F721D-D80E-9B6D-1901-F228475DC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7F5C7-5040-26A1-EA64-E5320A93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3976-DF6B-3D5A-5F8C-B7D2721E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892E-6710-42F6-97AE-15795F2B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EE5E-1ABA-0E97-938E-9706F2A9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0C0C-EFA7-1085-0924-B40151A0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43AB-A3F6-170C-5BDE-03D73A13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17B23-84F3-8CCF-9AAB-436423E0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575F-CC6D-8BD1-1720-23C33284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82266-1156-93C8-58FA-CE1F033B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68E5-D564-F3D6-34C9-D34C3578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E999-50CA-5A36-448E-BBCF453C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3E1A-A776-AF0C-DC9F-FFDC881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33D2C-B9B5-0209-23EA-D0780E1B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2D42-8969-8C6A-641F-DDDC71A0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F525-E1C2-4AB8-ED68-69B81709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29C0-7300-651E-0BED-9BDA076A9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6796C-76A8-C2A7-C9DF-9EA45E373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ACB61-15C4-2A59-AD1B-FD64EC25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0D092-E11A-0B98-5483-41160739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9F5BF-1CE7-CB13-E477-B916120E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6C9F-23CA-A7A9-037E-5AC163BC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54238-C598-697F-1353-8CAA507B6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90C9C-3E11-8DA7-ACD8-33727D6E0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9B470-F2FD-5BB2-CACB-AFE5D0138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9E116-1720-E645-7161-25105603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F304AD-283F-1E28-6D0B-9E3AC6BB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F8DDD-7BE7-DAD7-A2E9-EA5AFB8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77D00-3035-D63F-3416-D84282E1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F042-25A2-83A9-9AA3-E67C6BE0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5FE0A-ED83-B987-2BE2-0CC44EA1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16711-F8FC-5A42-009E-ACA673C9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9B03D-1D1C-9F72-F20F-E7C80CE2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BB7D1-4B58-DDC8-32F3-BCD3CEA8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F9044-F7C7-1F9B-AE84-6E6DE3EF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C62E4-9E2A-A3DB-94D8-099A09BA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8502-1ED1-40A3-C551-1C0CD1C1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4DD1-FEAF-599B-7F7B-DA64F4DA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6AECA-7419-6C4E-46FD-BD01965C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EEC85-7264-FEA5-9D91-8781F5A3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C5F2C-0994-8662-FC8F-FEF78606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CF454-9397-909C-4AB9-40CB1892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5B2C-9689-7011-31F5-7F654247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F2606-3111-39F1-6104-8AA3C30FE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8CCF2-4959-1A4F-78F3-95AD091E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D68DD-A98B-4119-EEFB-1950E27E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CF202-0B98-B6CD-0190-D16FB2C1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D922F-9DB7-4E85-77B0-5CD901C2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4E57D-A880-9333-47E1-F030DD05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850C3-5AC7-0B9D-04FE-176F9930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FB1DE-12B7-0C4C-19BE-B43D077ED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80D0-E381-1143-24C0-33724121C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1B0AC-B217-9453-A296-EA5894FA5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7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29D6156-3A85-03FF-8A81-8DC80CD2C736}"/>
              </a:ext>
            </a:extLst>
          </p:cNvPr>
          <p:cNvSpPr txBox="1"/>
          <p:nvPr/>
        </p:nvSpPr>
        <p:spPr>
          <a:xfrm>
            <a:off x="945557" y="305707"/>
            <a:ext cx="7865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Multi-Objective Order Dispatching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4F3F-8BF5-DFB4-4D8F-06947A0890FA}"/>
              </a:ext>
            </a:extLst>
          </p:cNvPr>
          <p:cNvSpPr txBox="1"/>
          <p:nvPr/>
        </p:nvSpPr>
        <p:spPr>
          <a:xfrm>
            <a:off x="760960" y="2459629"/>
            <a:ext cx="837744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  <a:p>
            <a:r>
              <a:rPr lang="en-IN" sz="2800" dirty="0"/>
              <a:t>Team Members: </a:t>
            </a:r>
          </a:p>
          <a:p>
            <a:r>
              <a:rPr lang="en-IN" sz="2800" dirty="0"/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800" dirty="0"/>
              <a:t>Suman Maji (CSE2021/121)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800" dirty="0"/>
              <a:t>Shashank Ranjan Pathak (CSE2021/118)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800" dirty="0"/>
              <a:t>Aman Kumar (CSE2021/115)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800" dirty="0"/>
              <a:t>Nabarun Sen (CSE2021/104)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81C727-D44A-DB2A-AF0C-F2684B858DED}"/>
              </a:ext>
            </a:extLst>
          </p:cNvPr>
          <p:cNvSpPr txBox="1"/>
          <p:nvPr/>
        </p:nvSpPr>
        <p:spPr>
          <a:xfrm>
            <a:off x="766555" y="2459629"/>
            <a:ext cx="4739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GROUP NO. </a:t>
            </a:r>
            <a:r>
              <a:rPr lang="en-IN" sz="2500" b="1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477C8C-B84B-AD9A-5CE8-DCD7438B9B7F}"/>
              </a:ext>
            </a:extLst>
          </p:cNvPr>
          <p:cNvSpPr txBox="1"/>
          <p:nvPr/>
        </p:nvSpPr>
        <p:spPr>
          <a:xfrm>
            <a:off x="766555" y="1852368"/>
            <a:ext cx="55221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/>
              <a:t>SUPERVISOR: Dr. HARINANDAN TUNGA</a:t>
            </a:r>
            <a:endParaRPr lang="en-IN" sz="2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14D99-3742-907E-5782-337E5165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6D547-0B3C-5509-31FD-BE96E6DAD5E3}"/>
              </a:ext>
            </a:extLst>
          </p:cNvPr>
          <p:cNvSpPr txBox="1"/>
          <p:nvPr/>
        </p:nvSpPr>
        <p:spPr>
          <a:xfrm>
            <a:off x="890460" y="382701"/>
            <a:ext cx="6092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Performance Result- (ZDT1)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B912B1-80E4-40D8-6C24-2753E31A8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27278"/>
              </p:ext>
            </p:extLst>
          </p:nvPr>
        </p:nvGraphicFramePr>
        <p:xfrm>
          <a:off x="794328" y="1226423"/>
          <a:ext cx="7217367" cy="1937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3744">
                  <a:extLst>
                    <a:ext uri="{9D8B030D-6E8A-4147-A177-3AD203B41FA5}">
                      <a16:colId xmlns:a16="http://schemas.microsoft.com/office/drawing/2014/main" val="874130319"/>
                    </a:ext>
                  </a:extLst>
                </a:gridCol>
                <a:gridCol w="1800739">
                  <a:extLst>
                    <a:ext uri="{9D8B030D-6E8A-4147-A177-3AD203B41FA5}">
                      <a16:colId xmlns:a16="http://schemas.microsoft.com/office/drawing/2014/main" val="3747078268"/>
                    </a:ext>
                  </a:extLst>
                </a:gridCol>
                <a:gridCol w="1801442">
                  <a:extLst>
                    <a:ext uri="{9D8B030D-6E8A-4147-A177-3AD203B41FA5}">
                      <a16:colId xmlns:a16="http://schemas.microsoft.com/office/drawing/2014/main" val="1626441602"/>
                    </a:ext>
                  </a:extLst>
                </a:gridCol>
                <a:gridCol w="1801442">
                  <a:extLst>
                    <a:ext uri="{9D8B030D-6E8A-4147-A177-3AD203B41FA5}">
                      <a16:colId xmlns:a16="http://schemas.microsoft.com/office/drawing/2014/main" val="3078446980"/>
                    </a:ext>
                  </a:extLst>
                </a:gridCol>
              </a:tblGrid>
              <a:tr h="453907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Performance </a:t>
                      </a:r>
                      <a:r>
                        <a:rPr lang="en-US" sz="1200" dirty="0" err="1">
                          <a:effectLst/>
                        </a:rPr>
                        <a:t>Metrices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          NSGA-II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           SPEA-2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          MODBOA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965008"/>
                  </a:ext>
                </a:extLst>
              </a:tr>
              <a:tr h="41762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       Hypervolume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0.797586214673261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0.8455373604895992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0.8658126813555222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9288308"/>
                  </a:ext>
                </a:extLst>
              </a:tr>
              <a:tr h="426509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 Generational Distance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0.004531785638261665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0.001597905165544657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0.0007473238426467774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7504509"/>
                  </a:ext>
                </a:extLst>
              </a:tr>
              <a:tr h="63976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Inverted Generational </a:t>
                      </a:r>
                      <a:endParaRPr lang="en-IN" sz="1100">
                        <a:effectLst/>
                      </a:endParaRPr>
                    </a:p>
                    <a:p>
                      <a:r>
                        <a:rPr lang="en-US" sz="1200">
                          <a:effectLst/>
                        </a:rPr>
                        <a:t>            Distance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0.005264559792143440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0.00159705165544657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0.0007473238426467774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93633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29D1140-2479-3A82-DE8E-4BA472C14A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" r="5932" b="6211"/>
          <a:stretch/>
        </p:blipFill>
        <p:spPr>
          <a:xfrm>
            <a:off x="328021" y="3385855"/>
            <a:ext cx="2836302" cy="2613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0915B-403B-44AD-AEC8-67A3A7B62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5" r="5986" b="6259"/>
          <a:stretch/>
        </p:blipFill>
        <p:spPr>
          <a:xfrm>
            <a:off x="3238214" y="3468981"/>
            <a:ext cx="2691531" cy="2553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374B35-4CE5-2912-8C24-138C71FDA4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7" r="6876" b="6209"/>
          <a:stretch/>
        </p:blipFill>
        <p:spPr>
          <a:xfrm>
            <a:off x="6043090" y="3385855"/>
            <a:ext cx="2537494" cy="26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3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456D-C373-C6F0-D81D-7CB933519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842AE2-867C-50A1-B324-44CBC4183E82}"/>
                  </a:ext>
                </a:extLst>
              </p:cNvPr>
              <p:cNvSpPr txBox="1"/>
              <p:nvPr/>
            </p:nvSpPr>
            <p:spPr>
              <a:xfrm>
                <a:off x="509007" y="943192"/>
                <a:ext cx="7034793" cy="3728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Objectives: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1.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STC: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IN" sz="16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IN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IN" sz="1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+ </m:t>
                      </m:r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IN" sz="1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IN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IN" sz="16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IN" sz="1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IN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𝑘𝑗</m:t>
                                      </m:r>
                                    </m:sub>
                                    <m:sup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2.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CDSD: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16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IN" sz="1600" i="1">
                          <a:latin typeface="Cambria Math" panose="02040503050406030204" pitchFamily="18" charset="0"/>
                        </a:rPr>
                        <m:t>,  </m:t>
                      </m:r>
                      <m:r>
                        <m:rPr>
                          <m:sty m:val="p"/>
                        </m:rPr>
                        <a:rPr lang="en-IN" sz="160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IN" sz="16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sz="16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endPara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1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842AE2-867C-50A1-B324-44CBC418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7" y="943192"/>
                <a:ext cx="7034793" cy="3728328"/>
              </a:xfrm>
              <a:prstGeom prst="rect">
                <a:avLst/>
              </a:prstGeom>
              <a:blipFill>
                <a:blip r:embed="rId2"/>
                <a:stretch>
                  <a:fillRect l="-519" t="-9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FB9BA7-352E-42B7-B1B2-B9A21558E97C}"/>
              </a:ext>
            </a:extLst>
          </p:cNvPr>
          <p:cNvSpPr txBox="1"/>
          <p:nvPr/>
        </p:nvSpPr>
        <p:spPr>
          <a:xfrm>
            <a:off x="988572" y="147234"/>
            <a:ext cx="4571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CBA21D-8C06-B930-6B95-C3D4D747622A}"/>
                  </a:ext>
                </a:extLst>
              </p:cNvPr>
              <p:cNvSpPr txBox="1"/>
              <p:nvPr/>
            </p:nvSpPr>
            <p:spPr>
              <a:xfrm>
                <a:off x="509007" y="3964308"/>
                <a:ext cx="4587240" cy="2211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6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  0,  &amp;</m:t>
                              </m:r>
                              <m:sSubSup>
                                <m:sSubSup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−1 ≤ </m:t>
                              </m:r>
                              <m:sSubSup>
                                <m:sSubSup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&lt; 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sSubSup>
                                <m:sSubSup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 &lt; 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Sup>
                                    <m:sSubSupPr>
                                      <m:ctrlP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IN" sz="1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,    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sSubSup>
                                <m:sSubSup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 &lt; 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+1 ≤ </m:t>
                              </m:r>
                              <m:sSubSup>
                                <m:sSubSup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CBA21D-8C06-B930-6B95-C3D4D7476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7" y="3964308"/>
                <a:ext cx="4587240" cy="2211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5731CB-6D76-A894-0559-495A9130DEF9}"/>
                  </a:ext>
                </a:extLst>
              </p:cNvPr>
              <p:cNvSpPr txBox="1"/>
              <p:nvPr/>
            </p:nvSpPr>
            <p:spPr>
              <a:xfrm>
                <a:off x="5096247" y="4308756"/>
                <a:ext cx="3320042" cy="1307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 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Satisfaction degree of order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served by vehicle</a:t>
                </a:r>
                <a:r>
                  <a:rPr lang="en-US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calculated using piecewise linear functions.</a:t>
                </a:r>
                <a:endParaRPr lang="en-I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5731CB-6D76-A894-0559-495A9130D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47" y="4308756"/>
                <a:ext cx="3320042" cy="1307409"/>
              </a:xfrm>
              <a:prstGeom prst="rect">
                <a:avLst/>
              </a:prstGeom>
              <a:blipFill>
                <a:blip r:embed="rId4"/>
                <a:stretch>
                  <a:fillRect l="-1651" t="-1402" r="-917" b="-7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9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CAB28-B402-F033-56FC-0ADA4666A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A17EF8-CC78-48AA-FF24-C79EF13B4423}"/>
              </a:ext>
            </a:extLst>
          </p:cNvPr>
          <p:cNvSpPr txBox="1"/>
          <p:nvPr/>
        </p:nvSpPr>
        <p:spPr>
          <a:xfrm>
            <a:off x="612652" y="925119"/>
            <a:ext cx="4181268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D4ADA-F6C5-EF18-BA8E-4B400DB7FAA9}"/>
              </a:ext>
            </a:extLst>
          </p:cNvPr>
          <p:cNvSpPr txBox="1"/>
          <p:nvPr/>
        </p:nvSpPr>
        <p:spPr>
          <a:xfrm>
            <a:off x="1014961" y="179318"/>
            <a:ext cx="4571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Mathematical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636315-15A3-89FF-4183-5BEFA5971C53}"/>
                  </a:ext>
                </a:extLst>
              </p:cNvPr>
              <p:cNvSpPr txBox="1"/>
              <p:nvPr/>
            </p:nvSpPr>
            <p:spPr>
              <a:xfrm>
                <a:off x="1014961" y="1124059"/>
                <a:ext cx="6462799" cy="4585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Constraints: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order to one vehicle: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IN" i="1" dirty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 capacity: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 dirty="0" err="1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err="1">
                                <a:latin typeface="Cambria Math" panose="02040503050406030204" pitchFamily="18" charset="0"/>
                              </a:rPr>
                              <m:t>𝑖𝑗𝑙</m:t>
                            </m:r>
                          </m:e>
                        </m:d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 allocation: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err="1">
                                <a:latin typeface="Cambria Math" panose="02040503050406030204" pitchFamily="18" charset="0"/>
                              </a:rPr>
                              <m:t>𝑘𝑗𝑙</m:t>
                            </m:r>
                          </m:e>
                        </m:d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 start/end: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err="1">
                                <a:latin typeface="Cambria Math" panose="02040503050406030204" pitchFamily="18" charset="0"/>
                              </a:rPr>
                              <m:t>𝑗𝑘𝑙</m:t>
                            </m:r>
                          </m:e>
                        </m:d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service time: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IN" i="1" dirty="0">
                        <a:latin typeface="Cambria Math" panose="02040503050406030204" pitchFamily="18" charset="0"/>
                      </a:rPr>
                      <m:t>&gt; 0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 time precedence: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e>
                        </m:d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 err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e>
                                </m:d>
                              </m:sub>
                            </m:sSub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err="1">
                                <a:latin typeface="Cambria Math" panose="02040503050406030204" pitchFamily="18" charset="0"/>
                              </a:rPr>
                              <m:t>𝑖𝑗𝑙</m:t>
                            </m:r>
                          </m:e>
                        </m:d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 err="1">
                                <a:latin typeface="Cambria Math" panose="02040503050406030204" pitchFamily="18" charset="0"/>
                              </a:rPr>
                              <m:t>𝑗𝑙</m:t>
                            </m:r>
                          </m:e>
                        </m:d>
                      </m:sub>
                    </m:sSub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e>
                        </m:d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I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err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func>
                          <m:func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dirty="0" err="1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18:00</m:t>
                                </m:r>
                              </m:e>
                            </m:d>
                          </m:e>
                        </m:func>
                      </m:sub>
                    </m:sSub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Assumptions: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0075" lvl="1" indent="-257175">
                  <a:buFont typeface="Courier New" panose="02070309020205020404" pitchFamily="49" charset="0"/>
                  <a:buChar char="o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Single depot, </a:t>
                </a:r>
              </a:p>
              <a:p>
                <a:pPr marL="600075" lvl="1" indent="-257175">
                  <a:buFont typeface="Courier New" panose="02070309020205020404" pitchFamily="49" charset="0"/>
                  <a:buChar char="o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homogeneous vehicles, </a:t>
                </a:r>
              </a:p>
              <a:p>
                <a:pPr marL="600075" lvl="1" indent="-257175">
                  <a:buFont typeface="Courier New" panose="02070309020205020404" pitchFamily="49" charset="0"/>
                  <a:buChar char="o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deterministic demands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636315-15A3-89FF-4183-5BEFA5971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61" y="1124059"/>
                <a:ext cx="6462799" cy="4585101"/>
              </a:xfrm>
              <a:prstGeom prst="rect">
                <a:avLst/>
              </a:prstGeom>
              <a:blipFill>
                <a:blip r:embed="rId2"/>
                <a:stretch>
                  <a:fillRect l="-566" t="-664" b="-11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88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05C27-2F92-59C1-168C-F70CE813D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61FDF-896F-AEEE-8DEB-0E9524CC1CC3}"/>
              </a:ext>
            </a:extLst>
          </p:cNvPr>
          <p:cNvSpPr txBox="1"/>
          <p:nvPr/>
        </p:nvSpPr>
        <p:spPr>
          <a:xfrm>
            <a:off x="879820" y="176390"/>
            <a:ext cx="7344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and Analysis - Pareto Front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68D62-6C52-765D-4218-2A3A1528A569}"/>
              </a:ext>
            </a:extLst>
          </p:cNvPr>
          <p:cNvSpPr txBox="1"/>
          <p:nvPr/>
        </p:nvSpPr>
        <p:spPr>
          <a:xfrm>
            <a:off x="486481" y="1373888"/>
            <a:ext cx="5170211" cy="394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N50-M15: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MODBO: Wider Pareto front, e.g., STC 1480, CDSD 4.90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NSGA-II: Leans to lower CDSD, e.g., STC 1540, CDSD 4.70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SPEA2: Favors lower STC, e.g., STC 1450, CDSD 5.00</a:t>
            </a:r>
          </a:p>
          <a:p>
            <a:pPr lvl="1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Downward-sloping curve: Reflects STC-CDSD trade-off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Trends: MODBO balances STC/CDSD, NSGA-II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CDSD, SPEA2 lowers STC</a:t>
            </a:r>
          </a:p>
          <a:p>
            <a:endParaRPr lang="en-IN" sz="16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BDA3A5-2E4D-2331-EE30-3DA24F5574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12" y="2351603"/>
            <a:ext cx="3454749" cy="23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58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FB3A0-8420-7A66-197C-C0CB41D16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0122C0-9171-580A-AF53-76CD1196D3D5}"/>
              </a:ext>
            </a:extLst>
          </p:cNvPr>
          <p:cNvSpPr txBox="1"/>
          <p:nvPr/>
        </p:nvSpPr>
        <p:spPr>
          <a:xfrm>
            <a:off x="1126848" y="271912"/>
            <a:ext cx="7097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and Analysis - Pareto Front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32339-E848-91E5-BAC7-D18628377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68" y="2239704"/>
            <a:ext cx="4629151" cy="2777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C0E575-2F2F-56BE-DBB0-D77DBD818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19" y="2239704"/>
            <a:ext cx="4324771" cy="27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5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58A89-80C6-5EFB-3231-122F6C970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3C4155-E01C-4689-C2DA-654ACFAE6764}"/>
              </a:ext>
            </a:extLst>
          </p:cNvPr>
          <p:cNvSpPr txBox="1"/>
          <p:nvPr/>
        </p:nvSpPr>
        <p:spPr>
          <a:xfrm>
            <a:off x="949123" y="87797"/>
            <a:ext cx="6680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Comparison and Applicability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05D4A-D3CA-3CA7-C840-2C908F84D7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75" y="1517274"/>
            <a:ext cx="3978991" cy="24181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1B988-9D5C-11D2-E9E8-DD20AB3F0F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92" y="1517274"/>
            <a:ext cx="4529375" cy="2418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26933-F7B0-C2A1-29E8-5457E00DA81F}"/>
              </a:ext>
            </a:extLst>
          </p:cNvPr>
          <p:cNvSpPr txBox="1"/>
          <p:nvPr/>
        </p:nvSpPr>
        <p:spPr>
          <a:xfrm>
            <a:off x="387075" y="4545777"/>
            <a:ext cx="6779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MODBO vs. NSGA-II/SPEA2: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STC (System Transportation Cost)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MODBO achieves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4.5% lower 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NSGA-II on test cases, making it more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planning deliveries.</a:t>
            </a:r>
          </a:p>
        </p:txBody>
      </p:sp>
    </p:spTree>
    <p:extLst>
      <p:ext uri="{BB962C8B-B14F-4D97-AF65-F5344CB8AC3E}">
        <p14:creationId xmlns:p14="http://schemas.microsoft.com/office/powerpoint/2010/main" val="80501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0A0A9-D843-1AE5-3B90-E5FEF714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55C332-2518-B892-52B4-CCF2F04389B2}"/>
              </a:ext>
            </a:extLst>
          </p:cNvPr>
          <p:cNvSpPr txBox="1"/>
          <p:nvPr/>
        </p:nvSpPr>
        <p:spPr>
          <a:xfrm>
            <a:off x="758884" y="281206"/>
            <a:ext cx="6716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Comparison and Applicability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6B381-CFB6-7821-AE44-13EA39B34B55}"/>
              </a:ext>
            </a:extLst>
          </p:cNvPr>
          <p:cNvSpPr txBox="1"/>
          <p:nvPr/>
        </p:nvSpPr>
        <p:spPr>
          <a:xfrm>
            <a:off x="616997" y="1473800"/>
            <a:ext cx="75903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CDSD (Customer Dissatisfaction Degree)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MODBO delivers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balance between delivery timing and customer satisfaction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achieves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CDSD than SPEA2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cost-effective than NSGA-II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IGD (Inverted Generational Distance)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➤ MODBO achieves 85% lower IGD than NSGA-II for ZDT1, meaning its solutions are not only closer to the optimal set but also more diverse.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Applicability: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for large instances (N100-M30: STC 2800 Rs.)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to dynamic demands via dung beetle updates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IoT for real-time route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1628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88D5D-C86F-C786-A8D7-D36F17B6A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51E25E-EC32-9097-94AD-B2689ACBDE77}"/>
              </a:ext>
            </a:extLst>
          </p:cNvPr>
          <p:cNvSpPr txBox="1"/>
          <p:nvPr/>
        </p:nvSpPr>
        <p:spPr>
          <a:xfrm>
            <a:off x="1349888" y="532880"/>
            <a:ext cx="4571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B9E64-73A2-553C-8002-0FF68AC053FB}"/>
              </a:ext>
            </a:extLst>
          </p:cNvPr>
          <p:cNvSpPr txBox="1"/>
          <p:nvPr/>
        </p:nvSpPr>
        <p:spPr>
          <a:xfrm>
            <a:off x="651014" y="1658051"/>
            <a:ext cx="6232944" cy="317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MODBO outperforms NSGA-II/SPEA2 in balancing STC and CDSD.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on ZDT benchmarks and 20 instances.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MODBO algorithm effectively addresses multi-objective optimization challenges. It demonstrates superior performance across benchmarks and applications.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650" dirty="0"/>
          </a:p>
        </p:txBody>
      </p:sp>
    </p:spTree>
    <p:extLst>
      <p:ext uri="{BB962C8B-B14F-4D97-AF65-F5344CB8AC3E}">
        <p14:creationId xmlns:p14="http://schemas.microsoft.com/office/powerpoint/2010/main" val="2651280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sz="3600" dirty="0">
                <a:solidFill>
                  <a:schemeClr val="accent1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19" y="1645901"/>
            <a:ext cx="5801138" cy="1911081"/>
          </a:xfrm>
        </p:spPr>
        <p:txBody>
          <a:bodyPr>
            <a:normAutofit/>
          </a:bodyPr>
          <a:lstStyle/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traffic data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Parallelize MODBO for faster computation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logistics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sz="3600" dirty="0">
                <a:solidFill>
                  <a:schemeClr val="accent1"/>
                </a:solidFill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 include: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Logistics and supply chain optimization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Vehicle routing and scheduling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allocation in cloud computing.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40887"/>
            <a:ext cx="7886700" cy="1325563"/>
          </a:xfrm>
        </p:spPr>
        <p:txBody>
          <a:bodyPr>
            <a:normAutofit/>
          </a:bodyPr>
          <a:lstStyle/>
          <a:p>
            <a:pPr defTabSz="914400"/>
            <a:r>
              <a:rPr sz="3600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20832"/>
            <a:ext cx="6347714" cy="3880773"/>
          </a:xfrm>
        </p:spPr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allocate orders to resources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(vehicles)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optimizing multiple objectives such as:</a:t>
            </a: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Transportation 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(STC)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Customer Dis-satisfaction Degree (CDSD)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Addressing Inefficient Transportation Resource Utilization in Supply Chain  Management">
            <a:extLst>
              <a:ext uri="{FF2B5EF4-FFF2-40B4-BE49-F238E27FC236}">
                <a16:creationId xmlns:a16="http://schemas.microsoft.com/office/drawing/2014/main" id="{E2D8369A-488F-7D08-80FC-8AA824FEA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881" y="3463787"/>
            <a:ext cx="5285119" cy="33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70870"/>
            <a:ext cx="6347713" cy="1320800"/>
          </a:xfrm>
        </p:spPr>
        <p:txBody>
          <a:bodyPr/>
          <a:lstStyle/>
          <a:p>
            <a:r>
              <a:rPr dirty="0"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845957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Computational complexity for large-scale problems.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Fine-tuning algorithm parameters.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Balancing exploration and exploitation in dynamic scenarios.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FA0B9-99B8-7AB1-2F0D-A50192F9F816}"/>
              </a:ext>
            </a:extLst>
          </p:cNvPr>
          <p:cNvSpPr txBox="1"/>
          <p:nvPr/>
        </p:nvSpPr>
        <p:spPr>
          <a:xfrm>
            <a:off x="1023620" y="4062214"/>
            <a:ext cx="6132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sz="3600" dirty="0">
                <a:solidFill>
                  <a:schemeClr val="accent1"/>
                </a:solidFill>
              </a:rPr>
              <a:t>Existing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</p:spPr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Heuristic-based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Single-objective optimization methods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adaptability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handling of conflicting objectives.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sz="3600" dirty="0">
                <a:solidFill>
                  <a:schemeClr val="accent1"/>
                </a:solidFill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45958"/>
            <a:ext cx="5711688" cy="2308600"/>
          </a:xfrm>
        </p:spPr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Multi-Objective Dung Beetle Optimization (MODBO)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the unique foraging behaviors of dung beetles.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conflicting objectives effectively.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dynamic updates for enhanced exploration and exploitation.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830F9-1FAC-2A70-D6C2-AE65EFC1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17" y="4018370"/>
            <a:ext cx="4199283" cy="2839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914400"/>
            <a:r>
              <a:rPr sz="3600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86964"/>
            <a:ext cx="6347714" cy="3880773"/>
          </a:xfrm>
        </p:spPr>
        <p:txBody>
          <a:bodyPr>
            <a:norm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Develop a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 Beetle O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ptimization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(MODBO)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lgorithm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inspired by dung beetles.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the algorithm on standard benchmark functions (e.g., ZDT1–ZDT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Evaluate its performance using metrics like GD, IGD, and Hyper Volume.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Implementing Multi-Objective Order Dispatching Problem.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03CCC-0B41-F56D-91E2-041CD84C2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6F18-C3D0-6CB9-C6F7-B7252328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08" y="315755"/>
            <a:ext cx="7886700" cy="994172"/>
          </a:xfrm>
        </p:spPr>
        <p:txBody>
          <a:bodyPr>
            <a:normAutofit/>
          </a:bodyPr>
          <a:lstStyle/>
          <a:p>
            <a:pPr defTabSz="914400"/>
            <a:r>
              <a:rPr sz="3600" dirty="0">
                <a:solidFill>
                  <a:schemeClr val="accent1"/>
                </a:solidFill>
              </a:rPr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32CC1-B24E-E5FB-C840-C4C74719C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08" y="1560027"/>
            <a:ext cx="4051505" cy="2459111"/>
          </a:xfrm>
        </p:spPr>
        <p:txBody>
          <a:bodyPr>
            <a:normAutofit fontScale="25000" lnSpcReduction="20000"/>
          </a:bodyPr>
          <a:lstStyle/>
          <a:p>
            <a:pPr marL="0" indent="0" defTabSz="685800">
              <a:lnSpc>
                <a:spcPct val="140000"/>
              </a:lnSpc>
              <a:buSzPct val="100000"/>
              <a:buFont typeface="Arial" panose="020B0604020202020204" pitchFamily="34" charset="0"/>
              <a:buNone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Initialization</a:t>
            </a:r>
            <a:endParaRPr lang="en-IN" sz="7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defTabSz="685800">
              <a:lnSpc>
                <a:spcPct val="140000"/>
              </a:lnSpc>
              <a:buSzPct val="100000"/>
              <a:buFont typeface="Arial" panose="020B0604020202020204" pitchFamily="34" charset="0"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Initialize a population 𝑃0 of size 𝑁 with random solutions. </a:t>
            </a:r>
            <a:endParaRPr lang="en-IN" sz="7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defTabSz="685800">
              <a:lnSpc>
                <a:spcPct val="140000"/>
              </a:lnSpc>
              <a:buSzPct val="100000"/>
              <a:buFont typeface="Arial" panose="020B0604020202020204" pitchFamily="34" charset="0"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Initialize an empty external archive 𝐴.</a:t>
            </a:r>
            <a:endParaRPr lang="en-IN" sz="7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85800">
              <a:lnSpc>
                <a:spcPct val="140000"/>
              </a:lnSpc>
              <a:buSzPct val="100000"/>
              <a:buFont typeface="Arial" panose="020B0604020202020204" pitchFamily="34" charset="0"/>
              <a:buNone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Fitness Assignment</a:t>
            </a:r>
            <a:endParaRPr lang="en-IN" sz="7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defTabSz="685800">
              <a:lnSpc>
                <a:spcPct val="140000"/>
              </a:lnSpc>
              <a:buSzPct val="100000"/>
              <a:buFont typeface="Arial" panose="020B0604020202020204" pitchFamily="34" charset="0"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solution in the population  :</a:t>
            </a:r>
          </a:p>
          <a:p>
            <a:pPr marL="342900" defTabSz="685800">
              <a:lnSpc>
                <a:spcPct val="140000"/>
              </a:lnSpc>
              <a:buSzPct val="100000"/>
              <a:buFont typeface="Arial" panose="020B0604020202020204" pitchFamily="34" charset="0"/>
            </a:pPr>
            <a:r>
              <a:rPr lang="en-IN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fitness value based on dominance (NSGA-II).</a:t>
            </a:r>
          </a:p>
          <a:p>
            <a:pPr marL="342900" defTabSz="685800">
              <a:lnSpc>
                <a:spcPct val="140000"/>
              </a:lnSpc>
              <a:buSzPct val="100000"/>
              <a:buFont typeface="Arial" panose="020B0604020202020204" pitchFamily="34" charset="0"/>
            </a:pPr>
            <a:r>
              <a:rPr lang="en-IN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crowding distance (NSGA-II).</a:t>
            </a:r>
          </a:p>
          <a:p>
            <a:pPr marL="0" indent="0">
              <a:buNone/>
            </a:pPr>
            <a:endParaRPr lang="en-IN" sz="11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1F9E4-8882-BCD7-C656-A06419042D4A}"/>
              </a:ext>
            </a:extLst>
          </p:cNvPr>
          <p:cNvSpPr txBox="1">
            <a:spLocks/>
          </p:cNvSpPr>
          <p:nvPr/>
        </p:nvSpPr>
        <p:spPr>
          <a:xfrm>
            <a:off x="4426713" y="1560026"/>
            <a:ext cx="3795366" cy="24591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Update Archive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Combine the current population 𝑃𝑡 and the external archive 𝐴 into a combined population 𝑅𝑡.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Perform non-dominated sorting on 𝑅𝑡 to identify non-dominated fronts.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3.3 Update the archive 𝐴 by selecting non-dominated solutions from 𝑅𝑡.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 Apply archive truncation (SPEA2) to maintain a fixed archive size, ensuring diversity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6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981E9-8390-2BCC-07F9-C71650CD7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CCDD-122D-9F27-BDD7-88B932D9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15919"/>
            <a:ext cx="7886700" cy="994172"/>
          </a:xfrm>
        </p:spPr>
        <p:txBody>
          <a:bodyPr>
            <a:normAutofit/>
          </a:bodyPr>
          <a:lstStyle/>
          <a:p>
            <a:pPr defTabSz="914400"/>
            <a:r>
              <a:rPr sz="3600" dirty="0">
                <a:solidFill>
                  <a:schemeClr val="accent1"/>
                </a:solidFill>
              </a:rPr>
              <a:t>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8591-C207-E7D7-9B7E-9CA0D628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10091"/>
            <a:ext cx="3887782" cy="5545629"/>
          </a:xfrm>
        </p:spPr>
        <p:txBody>
          <a:bodyPr>
            <a:noAutofit/>
          </a:bodyPr>
          <a:lstStyle/>
          <a:p>
            <a:pPr marL="0" indent="0" defTabSz="685800">
              <a:lnSpc>
                <a:spcPct val="110000"/>
              </a:lnSpc>
              <a:buSzPct val="10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Step 4: Selection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defTabSz="685800">
              <a:lnSpc>
                <a:spcPct val="110000"/>
              </a:lnSpc>
              <a:buSzPct val="100000"/>
              <a:buFont typeface="Arial" panose="020B0604020202020204" pitchFamily="34" charset="0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4.1 Use tournament selection to select parents from the combined population 𝑅𝑡, giving preference to solutions with better fitness and crowding distance (NSGA-II).</a:t>
            </a:r>
          </a:p>
          <a:p>
            <a:pPr marL="0" indent="0" defTabSz="685800">
              <a:lnSpc>
                <a:spcPct val="110000"/>
              </a:lnSpc>
              <a:buSzPct val="10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Step 5: Update Position of Dung beetles</a:t>
            </a:r>
          </a:p>
          <a:p>
            <a:pPr marL="0" indent="0" defTabSz="685800">
              <a:lnSpc>
                <a:spcPct val="110000"/>
              </a:lnSpc>
              <a:buSzPct val="100000"/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Step 6: Genetic Operators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defTabSz="685800">
              <a:lnSpc>
                <a:spcPct val="110000"/>
              </a:lnSpc>
              <a:buSzPct val="100000"/>
              <a:buFont typeface="Arial" panose="020B0604020202020204" pitchFamily="34" charset="0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6.1 Apply crossover and mutation operators to the selected parents to generate offspring population 𝑄𝑡.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17579B-9C1C-3301-79E2-A3F2D0AFC451}"/>
              </a:ext>
            </a:extLst>
          </p:cNvPr>
          <p:cNvSpPr txBox="1">
            <a:spLocks/>
          </p:cNvSpPr>
          <p:nvPr/>
        </p:nvSpPr>
        <p:spPr>
          <a:xfrm>
            <a:off x="4414555" y="1210091"/>
            <a:ext cx="4114801" cy="5085072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25000" lnSpcReduction="2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7: Merge Populations</a:t>
            </a:r>
          </a:p>
          <a:p>
            <a:pPr marL="342900"/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7.1 Combine the parent population 𝑃𝑡 and the offspring population 𝑄𝑡 to form a new population 𝑃t+1.</a:t>
            </a:r>
            <a:endParaRPr lang="en-IN" sz="7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8: Check Termination Criteria</a:t>
            </a:r>
            <a:endParaRPr lang="en-IN" sz="7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/>
            <a:r>
              <a:rPr lang="en-US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8.1 Evaluate if the termination criteria are met (max generation)</a:t>
            </a:r>
          </a:p>
          <a:p>
            <a:pPr marL="342900"/>
            <a:r>
              <a:rPr lang="en-IN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termination criteria are met, stop the algorithm and return the archive 𝐴 as the set of Pareto-optimal solutions.</a:t>
            </a:r>
          </a:p>
          <a:p>
            <a:pPr marL="342900"/>
            <a:r>
              <a:rPr lang="en-IN" sz="7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not, go back to Step 2 for the next iteration.</a:t>
            </a:r>
          </a:p>
          <a:p>
            <a:pPr marL="0" indent="0">
              <a:buNone/>
            </a:pPr>
            <a:endParaRPr lang="en-IN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9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9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34727-F263-8608-0A51-1CC625EDB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07DA-BFE6-0A49-CF62-E7984DE4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07" y="330339"/>
            <a:ext cx="7886700" cy="1325563"/>
          </a:xfrm>
        </p:spPr>
        <p:txBody>
          <a:bodyPr/>
          <a:lstStyle/>
          <a:p>
            <a:pPr defTabSz="914400"/>
            <a:r>
              <a:rPr lang="en-GB" sz="3600" dirty="0">
                <a:solidFill>
                  <a:schemeClr val="accent1"/>
                </a:solidFill>
              </a:rPr>
              <a:t>Flowchart</a:t>
            </a:r>
            <a:endParaRPr sz="36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1FE9E-225F-D7B2-6B06-4B5341906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700012"/>
            <a:ext cx="7875048" cy="464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8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E2597-F7C8-AB95-48D0-540345A9C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CC0802-65C4-0FA8-74E4-EA1B520CAE4D}"/>
              </a:ext>
            </a:extLst>
          </p:cNvPr>
          <p:cNvSpPr txBox="1"/>
          <p:nvPr/>
        </p:nvSpPr>
        <p:spPr>
          <a:xfrm>
            <a:off x="1048109" y="187710"/>
            <a:ext cx="7971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Results and Analysis - ZDT Benchmarks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F497C-476D-2B11-1BBC-82CC9B50A5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2" t="10245" r="7754" b="7778"/>
          <a:stretch/>
        </p:blipFill>
        <p:spPr bwMode="auto">
          <a:xfrm>
            <a:off x="900328" y="1490433"/>
            <a:ext cx="3643964" cy="2116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1F97F-4B6C-8343-6127-7F94FDD6AC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8" t="10336" r="7770" b="7271"/>
          <a:stretch/>
        </p:blipFill>
        <p:spPr bwMode="auto">
          <a:xfrm>
            <a:off x="4817228" y="1481964"/>
            <a:ext cx="3403135" cy="21369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92CA76-8DB8-2E93-5A83-6CBBB1300FA2}"/>
              </a:ext>
            </a:extLst>
          </p:cNvPr>
          <p:cNvSpPr txBox="1"/>
          <p:nvPr/>
        </p:nvSpPr>
        <p:spPr>
          <a:xfrm>
            <a:off x="2431039" y="3645935"/>
            <a:ext cx="891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ZDT1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2CA76-8DB8-2E93-5A83-6CBBB1300FA2}"/>
              </a:ext>
            </a:extLst>
          </p:cNvPr>
          <p:cNvSpPr txBox="1"/>
          <p:nvPr/>
        </p:nvSpPr>
        <p:spPr>
          <a:xfrm>
            <a:off x="6388821" y="3607297"/>
            <a:ext cx="891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ZDT2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4C08FB-F361-0FF0-6C07-4DF84481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28" y="3902738"/>
            <a:ext cx="3643964" cy="22945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92CA76-8DB8-2E93-5A83-6CBBB1300FA2}"/>
              </a:ext>
            </a:extLst>
          </p:cNvPr>
          <p:cNvSpPr txBox="1"/>
          <p:nvPr/>
        </p:nvSpPr>
        <p:spPr>
          <a:xfrm>
            <a:off x="2431039" y="6074468"/>
            <a:ext cx="891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ZDT3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08CAF6-24AB-2E59-C7A2-7627A6FB4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3" y="3870122"/>
            <a:ext cx="3325090" cy="21655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92CA76-8DB8-2E93-5A83-6CBBB1300FA2}"/>
              </a:ext>
            </a:extLst>
          </p:cNvPr>
          <p:cNvSpPr txBox="1"/>
          <p:nvPr/>
        </p:nvSpPr>
        <p:spPr>
          <a:xfrm>
            <a:off x="6388821" y="6035675"/>
            <a:ext cx="8911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ZDT4</a:t>
            </a:r>
          </a:p>
        </p:txBody>
      </p:sp>
    </p:spTree>
    <p:extLst>
      <p:ext uri="{BB962C8B-B14F-4D97-AF65-F5344CB8AC3E}">
        <p14:creationId xmlns:p14="http://schemas.microsoft.com/office/powerpoint/2010/main" val="385591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938</Words>
  <Application>Microsoft Office PowerPoint</Application>
  <PresentationFormat>On-screen Show (4:3)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Problem Statement</vt:lpstr>
      <vt:lpstr>Existing Solutions</vt:lpstr>
      <vt:lpstr>Proposed Solution</vt:lpstr>
      <vt:lpstr>Objectives</vt:lpstr>
      <vt:lpstr>Algorithm Overview</vt:lpstr>
      <vt:lpstr>Algorithm Overview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Applications</vt:lpstr>
      <vt:lpstr>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Multi-Objective Order Dispatching Problem</dc:title>
  <dc:subject/>
  <dc:creator>Shashank Pathak</dc:creator>
  <cp:keywords/>
  <dc:description>generated using python-pptx</dc:description>
  <cp:lastModifiedBy>Aman kumar</cp:lastModifiedBy>
  <cp:revision>19</cp:revision>
  <dcterms:created xsi:type="dcterms:W3CDTF">2013-01-27T09:14:16Z</dcterms:created>
  <dcterms:modified xsi:type="dcterms:W3CDTF">2025-06-19T09:09:32Z</dcterms:modified>
  <cp:category/>
</cp:coreProperties>
</file>