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6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121" autoAdjust="0"/>
  </p:normalViewPr>
  <p:slideViewPr>
    <p:cSldViewPr snapToGrid="0">
      <p:cViewPr varScale="1">
        <p:scale>
          <a:sx n="80" d="100"/>
          <a:sy n="80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0341-4DA7-4071-9F63-F19EAC4E5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789E7-87F4-4FBD-9D42-86D23E3C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E894-642E-48EF-8287-E6A3385B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78EF-D5E6-43A7-8CAB-DC7F04E1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2B6E-257D-4AF5-8F0E-6224C8C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7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E51-63C3-4549-854E-F3A00F56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C5FC5-B293-49E2-8F4E-9A30EAF9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96BD-B811-4079-A0EE-B6FFA786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7124-5C32-4DF6-88CF-5AF4B865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C58B-A0C5-43C3-B309-AC31F60C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38C26-AAAA-412F-94D0-CEAD243B5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9C142-83BD-48F7-BC49-AF21237E3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2591-F55C-434E-B7C5-AF742C56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FB8A-CB22-45C2-B926-B248D8BB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ED09-9E76-469E-9BD7-C6137548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D4B2-3FE5-4D8D-AC32-3B795F96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C569-E4D7-477E-ADE3-18FD394D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EBC0-037B-4583-A0B8-B09062C9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C617-7ACA-4F82-83BB-6360232D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42A8-B4FA-4367-81AF-E6D38EC5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2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9367-93B9-4913-8445-B4D620A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BC0A-A8BF-41FD-A4CC-56D77DE9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A242-8A27-47C1-AC37-1C5DCCB9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B155-D147-40CB-97C4-BD63660C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16E9-8A77-4E56-8E2E-C954580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44A-D115-4BB2-ADFC-514C9BF1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0A79-4546-4E5B-921B-939171604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9016-B219-4CBE-B4FF-AC97E35F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8090-E469-471D-B836-9642ACE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2386C-0DF7-4C55-842A-D45197EA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F0C3-150D-4F88-B9AC-9BC50FDD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3A0F-4A53-48F9-BA03-4F8995E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A510-87E5-4FF1-93D1-33CD0457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9AB21-C721-486C-AF5A-4A9BFB34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74C43-41B7-4132-85D0-336BC031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6EEF-A181-406F-9B77-A0D196820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4018F-AF20-455F-92B3-B2F2AF59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D7330-96D5-4212-811E-2A6A3C9D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08D69-4F59-4158-B1B6-A07C48BD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3F5-045E-45FF-ADCC-A6C4C97F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289D5-DCCF-4461-A47D-CA0EBE6B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30B0-63F9-4DCA-9651-61B34F7B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4F89D-6DD0-4C2B-9D0C-BC023E9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3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E80D5-5B2E-41CD-8771-18254ECA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ED63C-EEC9-4E1E-ACD6-29F1BBFE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A190-9295-4F8F-AE43-54B522FC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48CF-2A95-4A3B-ABB4-2C9F8C81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F7C2-C150-4915-88D5-2B861E52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8FD2C-2262-454C-B352-69F6EB34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9DC3-4FD2-4B51-B606-1B9A173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092D-93C5-4CE4-870A-B89EBDF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F613-5384-4D65-B867-363C9F36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6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18B9-F16F-4B76-8F68-6DCEC265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9E91-3557-462A-9BC4-596E4E351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18A88-ADAE-43DB-9C9D-1BE729AF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58AE-3CF4-4178-9DCB-073CF2B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0E99-5ECE-4E07-8480-A368A525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3EF53-E609-4B18-A867-D37F71E2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212A9-5A73-46F4-ABDC-939ADFA9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C8B7-89FB-4DD0-93DE-402FA5E7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CBD2-2086-4772-B1BE-6F6B05844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87B0-8EE5-47AF-AABB-F9502C38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F298-074D-43AB-A1B5-A54D0A87E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E303-0B71-4E99-A48B-6E159F82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Incubator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B0DB-1DD6-49AC-93CB-081680F2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351910" cy="4110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Project Title:  </a:t>
            </a:r>
          </a:p>
          <a:p>
            <a:pPr marL="0" indent="0">
              <a:buNone/>
            </a:pPr>
            <a:r>
              <a:rPr lang="en-US" sz="3200" dirty="0"/>
              <a:t>Identifying  the race of an individual involved in stop incident by using  a statistical model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Prepared by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</a:t>
            </a:r>
            <a:r>
              <a:rPr lang="en-US" sz="3200" dirty="0" err="1"/>
              <a:t>Aklilu</a:t>
            </a:r>
            <a:r>
              <a:rPr lang="en-US" sz="3200" dirty="0"/>
              <a:t> z </a:t>
            </a:r>
            <a:r>
              <a:rPr lang="en-US" sz="3200" dirty="0" err="1"/>
              <a:t>Welegebrael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17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81A-593F-4818-8448-7D4E5A87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918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26AB-C9FE-43C3-874D-036B48F5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1423"/>
            <a:ext cx="10216445" cy="453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 Constructing a model which classify the race of an individual involved in stop incident, stop and frisk incidence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Identifying the trend of incidents a long the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To identify the distribution of incidents a long with Gender, Ethnicity group and different Districts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CC02-3E4C-4D6B-92B6-32198D76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21C8-A5FA-46EF-852A-8E8C48A5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533"/>
            <a:ext cx="9460088" cy="4652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"/>
            </a:pPr>
            <a:r>
              <a:rPr lang="en-US" sz="2400" dirty="0"/>
              <a:t>Washington Dc is the capital city of US which is one of the populous city. 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dirty="0"/>
              <a:t>Based on 2019 population estimation, there are a bout 711,571 population living in DC. 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dirty="0"/>
              <a:t>One of the highest crime rate  area in US with crime rate of 60 per one thousand residents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dirty="0"/>
              <a:t>The distribution of crime is not uniformly distributed throughout the city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dirty="0"/>
              <a:t>As it is one of the populous city, the DC police has a lot of burden in maintaining the safety of the communities. 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dirty="0"/>
              <a:t>Even though most officers doing a great job on maintaining the community  safety, there  is a claim as some officers abuse their 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4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CBFA-CA00-45AC-ACF8-DC53C1A5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5" y="780852"/>
            <a:ext cx="8596668" cy="5653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 bout 27,559 individuals involved in stop incidence(i.e. stop and frisk) from 2010 to 2017 in Washington dc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Exploratory Data Analysis</a:t>
            </a:r>
          </a:p>
          <a:p>
            <a:pPr marL="0" indent="0">
              <a:buNone/>
            </a:pPr>
            <a:r>
              <a:rPr lang="en-US" sz="2100" b="1" dirty="0"/>
              <a:t>Table 1.1: Distribution of races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57715-AD96-4156-912F-96CEF6F4F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8243"/>
              </p:ext>
            </p:extLst>
          </p:nvPr>
        </p:nvGraphicFramePr>
        <p:xfrm>
          <a:off x="903110" y="2935111"/>
          <a:ext cx="9200442" cy="3426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6814">
                  <a:extLst>
                    <a:ext uri="{9D8B030D-6E8A-4147-A177-3AD203B41FA5}">
                      <a16:colId xmlns:a16="http://schemas.microsoft.com/office/drawing/2014/main" val="3828862042"/>
                    </a:ext>
                  </a:extLst>
                </a:gridCol>
                <a:gridCol w="3066814">
                  <a:extLst>
                    <a:ext uri="{9D8B030D-6E8A-4147-A177-3AD203B41FA5}">
                      <a16:colId xmlns:a16="http://schemas.microsoft.com/office/drawing/2014/main" val="4065510046"/>
                    </a:ext>
                  </a:extLst>
                </a:gridCol>
                <a:gridCol w="3066814">
                  <a:extLst>
                    <a:ext uri="{9D8B030D-6E8A-4147-A177-3AD203B41FA5}">
                      <a16:colId xmlns:a16="http://schemas.microsoft.com/office/drawing/2014/main" val="3260798692"/>
                    </a:ext>
                  </a:extLst>
                </a:gridCol>
              </a:tblGrid>
              <a:tr h="891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Observations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Percentage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106308"/>
                  </a:ext>
                </a:extLst>
              </a:tr>
              <a:tr h="311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83.4991%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634238"/>
                  </a:ext>
                </a:extLst>
              </a:tr>
              <a:tr h="311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6.1213%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035420"/>
                  </a:ext>
                </a:extLst>
              </a:tr>
              <a:tr h="311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Asian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0.3586%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036834"/>
                  </a:ext>
                </a:extLst>
              </a:tr>
              <a:tr h="644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American Indian or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Alaska Native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0.0481%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663557"/>
                  </a:ext>
                </a:extLst>
              </a:tr>
              <a:tr h="644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Native Hawaiian or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Other Pacific Islander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0.0407%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256633"/>
                  </a:ext>
                </a:extLst>
              </a:tr>
              <a:tr h="311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Unknown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9.9324%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9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1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C17E-F75C-4FA3-9ABE-6E1058D7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57" y="410462"/>
            <a:ext cx="10006099" cy="5601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From Table 1.1:distribution of races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 bout  83% of the individuals are black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 bout 13(0.0481%)  are American Indian or Alaska Native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 bout 11(0.0407%) are Native Hawaiian or other Pacific Islander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About 10% of individuals their race is not identified</a:t>
            </a:r>
          </a:p>
          <a:p>
            <a:pPr marL="0" indent="0">
              <a:buNone/>
            </a:pPr>
            <a:r>
              <a:rPr lang="en-US" sz="2200" b="1" dirty="0"/>
              <a:t>Table 1.2: Distribution of incidents along Dc districts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AB1DD7-6F52-47B0-A405-A6227DEB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06796"/>
              </p:ext>
            </p:extLst>
          </p:nvPr>
        </p:nvGraphicFramePr>
        <p:xfrm>
          <a:off x="1031965" y="2856090"/>
          <a:ext cx="9809514" cy="2381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0492">
                  <a:extLst>
                    <a:ext uri="{9D8B030D-6E8A-4147-A177-3AD203B41FA5}">
                      <a16:colId xmlns:a16="http://schemas.microsoft.com/office/drawing/2014/main" val="1854203641"/>
                    </a:ext>
                  </a:extLst>
                </a:gridCol>
                <a:gridCol w="3270492">
                  <a:extLst>
                    <a:ext uri="{9D8B030D-6E8A-4147-A177-3AD203B41FA5}">
                      <a16:colId xmlns:a16="http://schemas.microsoft.com/office/drawing/2014/main" val="1826782435"/>
                    </a:ext>
                  </a:extLst>
                </a:gridCol>
                <a:gridCol w="3268530">
                  <a:extLst>
                    <a:ext uri="{9D8B030D-6E8A-4147-A177-3AD203B41FA5}">
                      <a16:colId xmlns:a16="http://schemas.microsoft.com/office/drawing/2014/main" val="3918346631"/>
                    </a:ext>
                  </a:extLst>
                </a:gridCol>
              </a:tblGrid>
              <a:tr h="23946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District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Percentage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876132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1D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4320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15.8637%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851515"/>
                  </a:ext>
                </a:extLst>
              </a:tr>
              <a:tr h="369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2424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8.9013%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13052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3D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3986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14.6372%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613305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4D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3771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13.8477%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694737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5D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3843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14.1121%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895945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6D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4474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16.4292%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538459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7D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4414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16.2089%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3705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81A9B4-1AC8-4167-9A4C-ADB51C68096F}"/>
              </a:ext>
            </a:extLst>
          </p:cNvPr>
          <p:cNvSpPr/>
          <p:nvPr/>
        </p:nvSpPr>
        <p:spPr>
          <a:xfrm>
            <a:off x="677334" y="5368196"/>
            <a:ext cx="11243733" cy="178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Table 1.2: Distribution of incidents a long the different Washington dc districts,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District two has a minimum number of stop and frisk incidents from 2010  to 2017, about 8.9% , however the other districts have higher incidents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D3D609-6CE2-445B-ACD5-0BCCFEE66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443197"/>
              </p:ext>
            </p:extLst>
          </p:nvPr>
        </p:nvGraphicFramePr>
        <p:xfrm>
          <a:off x="1207911" y="1180618"/>
          <a:ext cx="9093557" cy="2375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3557382158"/>
                    </a:ext>
                  </a:extLst>
                </a:gridCol>
                <a:gridCol w="2189999">
                  <a:extLst>
                    <a:ext uri="{9D8B030D-6E8A-4147-A177-3AD203B41FA5}">
                      <a16:colId xmlns:a16="http://schemas.microsoft.com/office/drawing/2014/main" val="2198094100"/>
                    </a:ext>
                  </a:extLst>
                </a:gridCol>
                <a:gridCol w="4431291">
                  <a:extLst>
                    <a:ext uri="{9D8B030D-6E8A-4147-A177-3AD203B41FA5}">
                      <a16:colId xmlns:a16="http://schemas.microsoft.com/office/drawing/2014/main" val="1999041138"/>
                    </a:ext>
                  </a:extLst>
                </a:gridCol>
              </a:tblGrid>
              <a:tr h="593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654432"/>
                  </a:ext>
                </a:extLst>
              </a:tr>
              <a:tr h="593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85.9757%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238866"/>
                  </a:ext>
                </a:extLst>
              </a:tr>
              <a:tr h="593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8.9196%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688080"/>
                  </a:ext>
                </a:extLst>
              </a:tr>
              <a:tr h="593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Unknown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5.1048%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7990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C44E981-4778-4EB3-BC60-D43A9E9CC653}"/>
              </a:ext>
            </a:extLst>
          </p:cNvPr>
          <p:cNvSpPr/>
          <p:nvPr/>
        </p:nvSpPr>
        <p:spPr>
          <a:xfrm>
            <a:off x="945243" y="629354"/>
            <a:ext cx="6000104" cy="45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1.3: Distribution of incidents along gender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7E90F-97F5-476C-B944-1710221BEC3D}"/>
              </a:ext>
            </a:extLst>
          </p:cNvPr>
          <p:cNvSpPr/>
          <p:nvPr/>
        </p:nvSpPr>
        <p:spPr>
          <a:xfrm>
            <a:off x="1072444" y="4292354"/>
            <a:ext cx="10001955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incidented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individuals  are males, about 23,259(86%).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male incidents are about ten times those of female.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D82586-7C6C-4E12-8615-CDB37640D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037022"/>
              </p:ext>
            </p:extLst>
          </p:nvPr>
        </p:nvGraphicFramePr>
        <p:xfrm>
          <a:off x="671332" y="1099595"/>
          <a:ext cx="8924223" cy="3032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741">
                  <a:extLst>
                    <a:ext uri="{9D8B030D-6E8A-4147-A177-3AD203B41FA5}">
                      <a16:colId xmlns:a16="http://schemas.microsoft.com/office/drawing/2014/main" val="1642591095"/>
                    </a:ext>
                  </a:extLst>
                </a:gridCol>
                <a:gridCol w="2974741">
                  <a:extLst>
                    <a:ext uri="{9D8B030D-6E8A-4147-A177-3AD203B41FA5}">
                      <a16:colId xmlns:a16="http://schemas.microsoft.com/office/drawing/2014/main" val="2236797322"/>
                    </a:ext>
                  </a:extLst>
                </a:gridCol>
                <a:gridCol w="2974741">
                  <a:extLst>
                    <a:ext uri="{9D8B030D-6E8A-4147-A177-3AD203B41FA5}">
                      <a16:colId xmlns:a16="http://schemas.microsoft.com/office/drawing/2014/main" val="395861516"/>
                    </a:ext>
                  </a:extLst>
                </a:gridCol>
              </a:tblGrid>
              <a:tr h="758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Ethnicity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791273"/>
                  </a:ext>
                </a:extLst>
              </a:tr>
              <a:tr h="758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Hispanic or Latino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17571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64.9503%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019445"/>
                  </a:ext>
                </a:extLst>
              </a:tr>
              <a:tr h="758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Unknown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29.7860%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625199"/>
                  </a:ext>
                </a:extLst>
              </a:tr>
              <a:tr h="758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Hispanic or Latino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5.2637%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3211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C4C87AF-BAA4-4B33-B00A-583CFC2B069F}"/>
              </a:ext>
            </a:extLst>
          </p:cNvPr>
          <p:cNvSpPr/>
          <p:nvPr/>
        </p:nvSpPr>
        <p:spPr>
          <a:xfrm>
            <a:off x="515690" y="730263"/>
            <a:ext cx="71796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1.4: Distribution of incidents along Ethnicity groups</a:t>
            </a:r>
            <a:endParaRPr lang="en-US" altLang="en-US" sz="2200" b="1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58695-B8E2-427A-988C-8AAEDEF6F7E7}"/>
              </a:ext>
            </a:extLst>
          </p:cNvPr>
          <p:cNvSpPr/>
          <p:nvPr/>
        </p:nvSpPr>
        <p:spPr>
          <a:xfrm>
            <a:off x="671333" y="4144309"/>
            <a:ext cx="9759600" cy="148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bout 65% of the incidents are happened on Not Hispanic or Latino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5.00% are belong to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Hipanic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Latino ethnicity group.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bout 30% of the individuals were not known their ethnicity group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06DA-BCA9-4471-AA10-6710FE60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78933"/>
            <a:ext cx="10735305" cy="55639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Figure 1.0 describes the trend of the incidents from 2010 to 2017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As we can see from the figure incident looks like  increasing from year to year except in 2011( more increase) and 2015 ( decrease).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From the fitted line we can say that there is an increasing trend of incidents from 2010 to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9A5DF-1A19-4177-AFFE-247ECDACF1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1258765"/>
            <a:ext cx="8256179" cy="3405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62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47AD-79F4-4C37-BB4E-600446B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84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6AD3-6C2F-4825-A70B-27C3DDB5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444"/>
            <a:ext cx="8596668" cy="4515555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"/>
            </a:pPr>
            <a:r>
              <a:rPr lang="en-US" sz="2800" dirty="0"/>
              <a:t>Logistic regression, Decision tree and SVM will be used to classify an arbitrary </a:t>
            </a:r>
            <a:r>
              <a:rPr lang="en-US" sz="2800" dirty="0" err="1"/>
              <a:t>incidented</a:t>
            </a:r>
            <a:r>
              <a:rPr lang="en-US" sz="2800" dirty="0"/>
              <a:t> individual to the different race groups such 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white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Black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Asian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Alaskan Native or American  Indian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Native Hawaiian or other Pacific islander 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606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Data Incubator Capstone project</vt:lpstr>
      <vt:lpstr>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Incubator  Capstone Project</dc:title>
  <dc:creator>Ak wele</dc:creator>
  <cp:lastModifiedBy>Ak wele</cp:lastModifiedBy>
  <cp:revision>13</cp:revision>
  <cp:lastPrinted>2020-02-26T17:37:47Z</cp:lastPrinted>
  <dcterms:created xsi:type="dcterms:W3CDTF">2020-02-26T03:59:24Z</dcterms:created>
  <dcterms:modified xsi:type="dcterms:W3CDTF">2020-02-26T19:21:15Z</dcterms:modified>
</cp:coreProperties>
</file>