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8"/>
  </p:notesMasterIdLst>
  <p:sldIdLst>
    <p:sldId id="256" r:id="rId2"/>
    <p:sldId id="283" r:id="rId3"/>
    <p:sldId id="257" r:id="rId4"/>
    <p:sldId id="284" r:id="rId5"/>
    <p:sldId id="258" r:id="rId6"/>
    <p:sldId id="261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12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9605E-D6F6-4CD2-80CC-3B37B5332F50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F738D-DF2C-4D08-97ED-52D5FAA4FE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F738D-DF2C-4D08-97ED-52D5FAA4FE8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3810-9FD3-4146-ACC0-BAE351D1AFE3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95F1-0452-4475-A400-7F7DAF6365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3810-9FD3-4146-ACC0-BAE351D1AFE3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95F1-0452-4475-A400-7F7DAF6365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3810-9FD3-4146-ACC0-BAE351D1AFE3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95F1-0452-4475-A400-7F7DAF6365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3810-9FD3-4146-ACC0-BAE351D1AFE3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95F1-0452-4475-A400-7F7DAF6365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3810-9FD3-4146-ACC0-BAE351D1AFE3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95F1-0452-4475-A400-7F7DAF6365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3810-9FD3-4146-ACC0-BAE351D1AFE3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95F1-0452-4475-A400-7F7DAF6365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3810-9FD3-4146-ACC0-BAE351D1AFE3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95F1-0452-4475-A400-7F7DAF6365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3810-9FD3-4146-ACC0-BAE351D1AFE3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95F1-0452-4475-A400-7F7DAF6365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3810-9FD3-4146-ACC0-BAE351D1AFE3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95F1-0452-4475-A400-7F7DAF6365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3810-9FD3-4146-ACC0-BAE351D1AFE3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95F1-0452-4475-A400-7F7DAF6365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3810-9FD3-4146-ACC0-BAE351D1AFE3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B2F95F1-0452-4475-A400-7F7DAF6365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C7C3810-9FD3-4146-ACC0-BAE351D1AFE3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2F95F1-0452-4475-A400-7F7DAF6365A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CHAPTER ONE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        Introduction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Background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of the organization.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Civil case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Criminal case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Constitution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Mahiberawi fird shengo.</a:t>
            </a:r>
          </a:p>
          <a:p>
            <a:pPr>
              <a:buFont typeface="Wingdings" pitchFamily="2" charset="2"/>
              <a:buChar char="v"/>
            </a:pP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Statement of the problem</a:t>
            </a:r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sz="24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Functional requirement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33600"/>
            <a:ext cx="7772400" cy="4221960"/>
          </a:xfrm>
        </p:spPr>
        <p:txBody>
          <a:bodyPr/>
          <a:lstStyle/>
          <a:p>
            <a:pPr>
              <a:buNone/>
            </a:pPr>
            <a:endParaRPr lang="en-US" sz="2000" i="1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z="1600" dirty="0" smtClean="0"/>
              <a:t>  Generate reports</a:t>
            </a:r>
          </a:p>
          <a:p>
            <a:pPr lvl="1" algn="justLow">
              <a:buFont typeface="Courier New" pitchFamily="49" charset="0"/>
              <a:buChar char="o"/>
            </a:pPr>
            <a:r>
              <a:rPr lang="en-US" sz="1600" dirty="0" smtClean="0"/>
              <a:t> Adding new user account; modifying recent users account  and delete user account. </a:t>
            </a:r>
          </a:p>
          <a:p>
            <a:pPr lvl="1" algn="justLow">
              <a:buFont typeface="Courier New" pitchFamily="49" charset="0"/>
              <a:buChar char="o"/>
            </a:pPr>
            <a:r>
              <a:rPr lang="en-US" sz="1600" dirty="0" smtClean="0"/>
              <a:t>  View information for customers</a:t>
            </a:r>
          </a:p>
          <a:p>
            <a:pPr lvl="1" algn="justLow">
              <a:buFont typeface="Courier New" pitchFamily="49" charset="0"/>
              <a:buChar char="o"/>
            </a:pPr>
            <a:r>
              <a:rPr lang="en-US" sz="1600" dirty="0" smtClean="0"/>
              <a:t>  Giving privileges to each user</a:t>
            </a:r>
          </a:p>
          <a:p>
            <a:pPr lvl="1" algn="justLow">
              <a:buFont typeface="Courier New" pitchFamily="49" charset="0"/>
              <a:buChar char="o"/>
            </a:pPr>
            <a:r>
              <a:rPr lang="en-US" sz="1600" dirty="0" smtClean="0"/>
              <a:t>  Giving comment online to administrators.</a:t>
            </a:r>
          </a:p>
          <a:p>
            <a:pPr lvl="1" algn="justLow">
              <a:buFont typeface="Courier New" pitchFamily="49" charset="0"/>
              <a:buChar char="o"/>
            </a:pPr>
            <a:r>
              <a:rPr lang="en-US" sz="1600" dirty="0" smtClean="0"/>
              <a:t>  Changing their password.</a:t>
            </a:r>
          </a:p>
          <a:p>
            <a:pPr>
              <a:buNone/>
            </a:pPr>
            <a:r>
              <a:rPr lang="en-US" sz="1600" b="1" i="1" dirty="0" smtClean="0"/>
              <a:t> </a:t>
            </a:r>
            <a:endParaRPr lang="en-US" sz="1600" dirty="0" smtClean="0"/>
          </a:p>
          <a:p>
            <a:pPr algn="justLow">
              <a:buFont typeface="Wingdings" pitchFamily="2" charset="2"/>
              <a:buChar char="ü"/>
            </a:pP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System Use case 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3" indent="-274320">
              <a:buSzPct val="95000"/>
              <a:buNone/>
            </a:pP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Use cases contained  in our system</a:t>
            </a:r>
          </a:p>
          <a:p>
            <a:pPr marL="880110" lvl="1" indent="-514350">
              <a:buFont typeface="Wingdings" pitchFamily="2" charset="2"/>
              <a:buChar char="ü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Login</a:t>
            </a:r>
          </a:p>
          <a:p>
            <a:pPr marL="880110" lvl="1" indent="-514350">
              <a:buFont typeface="Wingdings" pitchFamily="2" charset="2"/>
              <a:buChar char="ü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Manage account</a:t>
            </a:r>
          </a:p>
          <a:p>
            <a:pPr marL="880110" lvl="1" indent="-514350">
              <a:buFont typeface="Wingdings" pitchFamily="2" charset="2"/>
              <a:buChar char="ü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Generate report</a:t>
            </a:r>
          </a:p>
          <a:p>
            <a:pPr marL="880110" lvl="1" indent="-514350">
              <a:buFont typeface="Wingdings" pitchFamily="2" charset="2"/>
              <a:buChar char="ü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New case registration</a:t>
            </a:r>
          </a:p>
          <a:p>
            <a:pPr marL="880110" lvl="1" indent="-514350">
              <a:buFont typeface="Wingdings" pitchFamily="2" charset="2"/>
              <a:buChar char="ü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Advocator registration</a:t>
            </a:r>
          </a:p>
          <a:p>
            <a:pPr marL="880110" lvl="1" indent="-514350">
              <a:buFont typeface="Wingdings" pitchFamily="2" charset="2"/>
              <a:buChar char="ü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View appointment</a:t>
            </a:r>
          </a:p>
          <a:p>
            <a:pPr marL="880110" lvl="1" indent="-514350">
              <a:buFont typeface="Wingdings" pitchFamily="2" charset="2"/>
              <a:buChar char="ü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Give appointment</a:t>
            </a:r>
          </a:p>
          <a:p>
            <a:pPr marL="880110" lvl="1" indent="-514350">
              <a:buFont typeface="Wingdings" pitchFamily="2" charset="2"/>
              <a:buChar char="ü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Record decision</a:t>
            </a:r>
          </a:p>
          <a:p>
            <a:pPr marL="880110" lvl="1" indent="-514350">
              <a:buFont typeface="Wingdings" pitchFamily="2" charset="2"/>
              <a:buChar char="ü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View assigned case</a:t>
            </a:r>
          </a:p>
          <a:p>
            <a:pPr marL="880110" lvl="1" indent="-514350">
              <a:buFont typeface="Wingdings" pitchFamily="2" charset="2"/>
              <a:buChar char="ü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View decision </a:t>
            </a:r>
          </a:p>
          <a:p>
            <a:pPr marL="880110" lvl="1" indent="-514350">
              <a:buFont typeface="Wingdings" pitchFamily="2" charset="2"/>
              <a:buChar char="ü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Give comment</a:t>
            </a:r>
          </a:p>
          <a:p>
            <a:pPr marL="880110" lvl="1" indent="-514350">
              <a:buFont typeface="Wingdings" pitchFamily="2" charset="2"/>
              <a:buChar char="ü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Search Customer Information</a:t>
            </a:r>
          </a:p>
          <a:p>
            <a:pPr marL="880110" lvl="1" indent="-514350">
              <a:buFont typeface="Wingdings" pitchFamily="2" charset="2"/>
              <a:buChar char="ü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View information                                 </a:t>
            </a:r>
          </a:p>
          <a:p>
            <a:pPr marL="548640" lvl="4" indent="-274320">
              <a:buSzPct val="95000"/>
            </a:pPr>
            <a:endParaRPr lang="en-US" sz="1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 case diagram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 descr="C:\Users\user\Desktop\final year documentation 2022\use case diagram 22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1"/>
            <a:ext cx="7696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Business Rule of the Organization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The client must be come to the office on the appointment day.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The judge assigned for one case does not changed from that case.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Any appointed case can see within 10 up to 15 days.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Civil cases must see by civil law Judge.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Criminal cases must see by criminal law Judge.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If accuser, accused, advocator or public prosecutor does not satisfied to the decision judges, he/she can ask appeal to the upper court.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Seeing active case except the judge assigned is impossible for others.                                                     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If any accused or accuser can’t defend by himself , they can  represent  advocator.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All employees must come on time and obey regulation of the court.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Administrator has responsibility to manage all the system in court.  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84708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User Interface prototype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C:\Users\user\Desktop\final year documentation 2022\prototypefinal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204" y="1371600"/>
            <a:ext cx="7029591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27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State chart diagram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State chart diagram shows the machine that depicts the control flows of the objects from one state to another state. </a:t>
            </a:r>
          </a:p>
          <a:p>
            <a:pPr>
              <a:buFont typeface="Wingdings" pitchFamily="2" charset="2"/>
              <a:buChar char="Ø"/>
            </a:pPr>
            <a:endParaRPr lang="en-US" sz="1600" dirty="0" smtClean="0"/>
          </a:p>
          <a:p>
            <a:pPr>
              <a:buFont typeface="Wingdings" pitchFamily="2" charset="2"/>
              <a:buChar char="Ø"/>
            </a:pPr>
            <a:endParaRPr lang="en-US" sz="1600" dirty="0" smtClean="0"/>
          </a:p>
          <a:p>
            <a:pPr>
              <a:buFont typeface="Wingdings" pitchFamily="2" charset="2"/>
              <a:buChar char="Ø"/>
            </a:pPr>
            <a:endParaRPr lang="en-US" sz="1600" dirty="0" smtClean="0"/>
          </a:p>
          <a:p>
            <a:pPr>
              <a:buFont typeface="Wingdings" pitchFamily="2" charset="2"/>
              <a:buChar char="Ø"/>
            </a:pPr>
            <a:endParaRPr lang="en-US" sz="1600" dirty="0" smtClean="0"/>
          </a:p>
          <a:p>
            <a:pPr>
              <a:buFont typeface="Wingdings" pitchFamily="2" charset="2"/>
              <a:buChar char="Ø"/>
            </a:pPr>
            <a:endParaRPr lang="en-US" sz="1600" dirty="0" smtClean="0"/>
          </a:p>
          <a:p>
            <a:pPr>
              <a:buFont typeface="Wingdings" pitchFamily="2" charset="2"/>
              <a:buChar char="Ø"/>
            </a:pPr>
            <a:endParaRPr lang="en-US" sz="1600" dirty="0" smtClean="0"/>
          </a:p>
          <a:p>
            <a:pPr>
              <a:buFont typeface="Wingdings" pitchFamily="2" charset="2"/>
              <a:buChar char="Ø"/>
            </a:pPr>
            <a:endParaRPr lang="en-US" sz="1600" dirty="0" smtClean="0"/>
          </a:p>
          <a:p>
            <a:pPr>
              <a:buFont typeface="Wingdings" pitchFamily="2" charset="2"/>
              <a:buChar char="Ø"/>
            </a:pPr>
            <a:endParaRPr lang="en-US" sz="1600" dirty="0" smtClean="0"/>
          </a:p>
          <a:p>
            <a:pPr>
              <a:buFont typeface="Wingdings" pitchFamily="2" charset="2"/>
              <a:buChar char="Ø"/>
            </a:pPr>
            <a:endParaRPr lang="en-US" sz="1600" dirty="0" smtClean="0"/>
          </a:p>
          <a:p>
            <a:pPr>
              <a:buFont typeface="Wingdings" pitchFamily="2" charset="2"/>
              <a:buChar char="Ø"/>
            </a:pPr>
            <a:endParaRPr lang="en-US" sz="1600" dirty="0" smtClean="0"/>
          </a:p>
          <a:p>
            <a:pPr>
              <a:buFont typeface="Wingdings" pitchFamily="2" charset="2"/>
              <a:buChar char="Ø"/>
            </a:pPr>
            <a:endParaRPr lang="en-US" sz="1600" dirty="0" smtClean="0"/>
          </a:p>
          <a:p>
            <a:pPr>
              <a:buFont typeface="Wingdings" pitchFamily="2" charset="2"/>
              <a:buChar char="Ø"/>
            </a:pPr>
            <a:endParaRPr lang="en-US" sz="1600" dirty="0" smtClean="0"/>
          </a:p>
          <a:p>
            <a:pPr>
              <a:buFont typeface="Wingdings" pitchFamily="2" charset="2"/>
              <a:buChar char="Ø"/>
            </a:pPr>
            <a:endParaRPr lang="en-US" sz="1600" dirty="0" smtClean="0"/>
          </a:p>
          <a:p>
            <a:pPr>
              <a:buFont typeface="Wingdings" pitchFamily="2" charset="2"/>
              <a:buChar char="Ø"/>
            </a:pPr>
            <a:endParaRPr lang="en-US" sz="1600" dirty="0" smtClean="0"/>
          </a:p>
          <a:p>
            <a:pPr>
              <a:buFont typeface="Wingdings" pitchFamily="2" charset="2"/>
              <a:buChar char="Ø"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                               State diagram for create account</a:t>
            </a:r>
            <a:endParaRPr lang="en-US" sz="1600" b="1" dirty="0" smtClean="0"/>
          </a:p>
          <a:p>
            <a:pPr>
              <a:buFont typeface="Wingdings" pitchFamily="2" charset="2"/>
              <a:buChar char="Ø"/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C:\Users\user\Desktop\final year documentation 2022\state creat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828800"/>
            <a:ext cx="7315199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Activity Diagram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Activity diagram focuses on the flow of activities involved in a single process.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sz="1600" dirty="0" smtClean="0"/>
              <a:t>Activity Diagram for New Case Registration</a:t>
            </a:r>
            <a:endParaRPr lang="en-US" sz="1600" dirty="0"/>
          </a:p>
        </p:txBody>
      </p:sp>
      <p:pic>
        <p:nvPicPr>
          <p:cNvPr id="4" name="Picture 3" descr="C:\Users\user\Desktop\final year documentation 2022\state appontment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057400"/>
            <a:ext cx="6934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Sequence diagram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A sequence diagram shows object interactions arranged in time sequence.</a:t>
            </a:r>
          </a:p>
          <a:p>
            <a:pPr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n-US" sz="1600" dirty="0" smtClean="0"/>
              <a:t>sequence diagram for Give appointment 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7696199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33400"/>
          </a:xfrm>
        </p:spPr>
        <p:txBody>
          <a:bodyPr>
            <a:normAutofit/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Class model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sz="1600" dirty="0" smtClean="0"/>
              <a:t>class model</a:t>
            </a:r>
            <a:endParaRPr lang="en-US" sz="1600" dirty="0"/>
          </a:p>
        </p:txBody>
      </p:sp>
      <p:pic>
        <p:nvPicPr>
          <p:cNvPr id="4" name="Picture 3" descr="C:\Users\user\Desktop\final year documentation 2022\class diagram 2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5400"/>
            <a:ext cx="8534399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Non functional requirement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>
              <a:buFont typeface="Wingdings" pitchFamily="2" charset="2"/>
              <a:buChar char="ü"/>
            </a:pP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Accuracy</a:t>
            </a:r>
          </a:p>
          <a:p>
            <a:pPr lvl="3">
              <a:buFont typeface="Wingdings" pitchFamily="2" charset="2"/>
              <a:buChar char="ü"/>
            </a:pP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Performance</a:t>
            </a:r>
          </a:p>
          <a:p>
            <a:pPr lvl="3">
              <a:buFont typeface="Wingdings" pitchFamily="2" charset="2"/>
              <a:buChar char="ü"/>
            </a:pP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Reliability</a:t>
            </a:r>
          </a:p>
          <a:p>
            <a:pPr lvl="3">
              <a:buFont typeface="Wingdings" pitchFamily="2" charset="2"/>
              <a:buChar char="ü"/>
            </a:pP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No Redundancy</a:t>
            </a:r>
          </a:p>
          <a:p>
            <a:pPr lvl="3">
              <a:buFont typeface="Wingdings" pitchFamily="2" charset="2"/>
              <a:buChar char="ü"/>
            </a:pP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Availability</a:t>
            </a:r>
          </a:p>
          <a:p>
            <a:pPr lvl="3">
              <a:buFont typeface="Wingdings" pitchFamily="2" charset="2"/>
              <a:buChar char="ü"/>
            </a:pP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Efficiency</a:t>
            </a:r>
          </a:p>
          <a:p>
            <a:pPr lvl="3">
              <a:buFont typeface="Wingdings" pitchFamily="2" charset="2"/>
              <a:buChar char="ü"/>
            </a:pP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User friendly Interface</a:t>
            </a:r>
          </a:p>
          <a:p>
            <a:pPr lvl="3">
              <a:buFont typeface="Wingdings" pitchFamily="2" charset="2"/>
              <a:buChar char="ü"/>
            </a:pP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Security</a:t>
            </a:r>
          </a:p>
          <a:p>
            <a:pPr lvl="3">
              <a:buFont typeface="Wingdings" pitchFamily="2" charset="2"/>
              <a:buChar char="ü"/>
            </a:pP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Usability</a:t>
            </a:r>
          </a:p>
          <a:p>
            <a:pPr lvl="3">
              <a:buFont typeface="Wingdings" pitchFamily="2" charset="2"/>
              <a:buChar char="ü"/>
            </a:pP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Error handling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Objective</a:t>
            </a:r>
            <a:endParaRPr lang="en-US" sz="27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General objective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To develop web based court management system for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Bahir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dar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around First instance court . 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Specific objective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Analyze the existing system. 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Collect information related to the system.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Preparing needed materials which used for developing the project.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Select appropriate language.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Design and developed a user friendly system to handle data insertion, updating, deletion, retrieving on the database.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Develop a secured Data base system.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Develop suitable system to give appointment and assign cases. 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Develop suitable and fast intercommunication between offices.</a:t>
            </a:r>
          </a:p>
          <a:p>
            <a:pPr lvl="2">
              <a:buFont typeface="Wingdings" pitchFamily="2" charset="2"/>
              <a:buChar char="ü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Key abstraction with CRC analysis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A Class Responsibility Collaborator (CRC) model is a collection of standard index Cards that have been divided into three sections; this is class name, responsibility and collaborator.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A class represents a collection of similar objects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a responsibility is something that a class knows or does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a collaborator is another class that a class interacts with to fulfill its responsibilities.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               </a:t>
            </a:r>
            <a:endParaRPr lang="en-US" sz="2400" dirty="0" smtClean="0"/>
          </a:p>
          <a:p>
            <a:pPr lvl="1"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3581400"/>
          <a:ext cx="60960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7788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       </a:t>
                      </a:r>
                      <a:r>
                        <a:rPr lang="en-US" b="1" dirty="0" smtClean="0"/>
                        <a:t>Login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735742"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</a:t>
                      </a:r>
                    </a:p>
                    <a:p>
                      <a:r>
                        <a:rPr lang="en-US" dirty="0" smtClean="0"/>
                        <a:t>Password</a:t>
                      </a:r>
                    </a:p>
                    <a:p>
                      <a:r>
                        <a:rPr lang="en-US" dirty="0" smtClean="0"/>
                        <a:t>Login()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Administrator</a:t>
                      </a:r>
                    </a:p>
                    <a:p>
                      <a:r>
                        <a:rPr lang="en-US" dirty="0" smtClean="0"/>
                        <a:t>Judge</a:t>
                      </a:r>
                    </a:p>
                    <a:p>
                      <a:r>
                        <a:rPr lang="en-US" dirty="0" smtClean="0"/>
                        <a:t>Law</a:t>
                      </a:r>
                      <a:r>
                        <a:rPr lang="en-US" baseline="0" dirty="0" smtClean="0"/>
                        <a:t> officer</a:t>
                      </a:r>
                    </a:p>
                    <a:p>
                      <a:r>
                        <a:rPr lang="en-US" baseline="0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CHAPTER THREE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System Design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System design is the transformation of the analysis model into a system design model.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Court management works in a networked environment and is going to be a web based application. 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Users of the system can access it from a local area network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or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from anywhere over the Internet. 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While developing Court Management System, there are a lot of design goals to be taken. 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The design goals are based on standard software design methodologies </a:t>
            </a:r>
          </a:p>
          <a:p>
            <a:pPr lvl="1">
              <a:buFont typeface="Courier New" pitchFamily="49" charset="0"/>
              <a:buChar char="o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User friendly</a:t>
            </a:r>
          </a:p>
          <a:p>
            <a:pPr lvl="1">
              <a:buFont typeface="Courier New" pitchFamily="49" charset="0"/>
              <a:buChar char="o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Performance</a:t>
            </a:r>
          </a:p>
          <a:p>
            <a:pPr lvl="1">
              <a:buFont typeface="Courier New" pitchFamily="49" charset="0"/>
              <a:buChar char="o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Development cost</a:t>
            </a:r>
          </a:p>
          <a:p>
            <a:pPr lvl="1">
              <a:buFont typeface="Courier New" pitchFamily="49" charset="0"/>
              <a:buChar char="o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Portability</a:t>
            </a:r>
          </a:p>
          <a:p>
            <a:pPr>
              <a:buFont typeface="Wingdings" pitchFamily="2" charset="2"/>
              <a:buChar char="ü"/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/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</a:rPr>
              <a:t>Deployment Modeling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The deployment design used to show the hardware of the system and the software that is installed in the hardware. 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It also shows how the software and the hardware components work together</a:t>
            </a:r>
          </a:p>
          <a:p>
            <a:endParaRPr lang="en-US" dirty="0"/>
          </a:p>
        </p:txBody>
      </p:sp>
      <p:pic>
        <p:nvPicPr>
          <p:cNvPr id="4" name="Picture 3" descr="C:\Users\Bell Matt\Desktop\depl dia.png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533401" y="2438400"/>
            <a:ext cx="83058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/>
          </a:bodyPr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Persistent model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Persistent model deals with how the persistent data (file, database) are stored and managed and it outlives a single execution of the system.</a:t>
            </a:r>
          </a:p>
          <a:p>
            <a:pPr>
              <a:buFont typeface="Wingdings" pitchFamily="2" charset="2"/>
              <a:buChar char="Ø"/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C:\Users\user\Desktop\final year documentation 2022\percistanc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057400"/>
            <a:ext cx="8077200" cy="441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User Interface Design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User interface prototype is to indicate the surface that can be used by user and the system to communicate to each other, but, not actual work area.</a:t>
            </a:r>
          </a:p>
          <a:p>
            <a:pPr>
              <a:buFont typeface="Wingdings" pitchFamily="2" charset="2"/>
              <a:buChar char="Ø"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Login and customer home page</a:t>
            </a:r>
          </a:p>
          <a:p>
            <a:endParaRPr lang="en-US" dirty="0"/>
          </a:p>
        </p:txBody>
      </p:sp>
      <p:pic>
        <p:nvPicPr>
          <p:cNvPr id="4" name="Picture 3" descr="home_page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33600"/>
            <a:ext cx="7696200" cy="3733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Cont…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User interface for law officer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advocator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524001"/>
            <a:ext cx="8305799" cy="4190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</a:t>
            </a:r>
          </a:p>
          <a:p>
            <a:pPr>
              <a:buFont typeface="Wingdings" pitchFamily="2" charset="2"/>
              <a:buChar char="Ø"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n-US" sz="1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          </a:t>
            </a:r>
            <a:r>
              <a:rPr 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THE END!!!</a:t>
            </a:r>
          </a:p>
          <a:p>
            <a:pPr>
              <a:buFont typeface="Wingdings" pitchFamily="2" charset="2"/>
              <a:buChar char="Ø"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n-US" sz="1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   </a:t>
            </a:r>
            <a:r>
              <a:rPr lang="en-US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THANK YOU FOR GIVING YOUR ATTENTION</a:t>
            </a:r>
            <a:endParaRPr lang="en-US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838200"/>
          </a:xfrm>
        </p:spPr>
        <p:txBody>
          <a:bodyPr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Cont…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pPr>
              <a:buFont typeface="Wingdings" pitchFamily="2" charset="2"/>
              <a:buChar char="ü"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Requirement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gathering methodology</a:t>
            </a:r>
          </a:p>
          <a:p>
            <a:pPr lvl="2">
              <a:buFont typeface="Courier New" pitchFamily="49" charset="0"/>
              <a:buChar char="o"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Interview</a:t>
            </a:r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Courier New" pitchFamily="49" charset="0"/>
              <a:buChar char="o"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Observation</a:t>
            </a:r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Courier New" pitchFamily="49" charset="0"/>
              <a:buChar char="o"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Document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Analysis</a:t>
            </a:r>
          </a:p>
          <a:p>
            <a:pPr>
              <a:buFont typeface="Wingdings" pitchFamily="2" charset="2"/>
              <a:buChar char="ü"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i="1" dirty="0" smtClean="0">
                <a:latin typeface="Times New Roman" pitchFamily="18" charset="0"/>
                <a:cs typeface="Times New Roman" pitchFamily="18" charset="0"/>
              </a:rPr>
              <a:t>Analysis and design Methodology</a:t>
            </a:r>
          </a:p>
          <a:p>
            <a:pPr lvl="2">
              <a:buFont typeface="Courier New" pitchFamily="49" charset="0"/>
              <a:buChar char="o"/>
            </a:pPr>
            <a:r>
              <a:rPr lang="en-US" sz="1700" dirty="0" smtClean="0"/>
              <a:t>The team plan to use the Object Oriented Software Development Methodology (OOSD) for the development of the system </a:t>
            </a:r>
          </a:p>
          <a:p>
            <a:pPr lvl="2">
              <a:buFont typeface="Courier New" pitchFamily="49" charset="0"/>
              <a:buChar char="o"/>
            </a:pPr>
            <a:r>
              <a:rPr lang="en-US" sz="1700" dirty="0" smtClean="0"/>
              <a:t>Because it is better way to construct, manage and assemble objects that are implemented in our system. </a:t>
            </a:r>
          </a:p>
          <a:p>
            <a:pPr>
              <a:buFont typeface="Wingdings" pitchFamily="2" charset="2"/>
              <a:buChar char="v"/>
            </a:pPr>
            <a:endParaRPr lang="en-US" sz="1600" dirty="0" smtClean="0"/>
          </a:p>
          <a:p>
            <a:pPr algn="ctr">
              <a:buFont typeface="Wingdings" pitchFamily="2" charset="2"/>
              <a:buChar char="v"/>
            </a:pPr>
            <a:endParaRPr lang="en-US" sz="1600" dirty="0" smtClean="0"/>
          </a:p>
          <a:p>
            <a:pPr algn="ctr">
              <a:buFont typeface="Wingdings" pitchFamily="2" charset="2"/>
              <a:buChar char="v"/>
            </a:pPr>
            <a:endParaRPr lang="en-US" sz="1600" dirty="0" smtClean="0"/>
          </a:p>
          <a:p>
            <a:pPr>
              <a:buFont typeface="Wingdings" pitchFamily="2" charset="2"/>
              <a:buChar char="v"/>
            </a:pPr>
            <a:endParaRPr lang="en-US" sz="1600" dirty="0" smtClean="0"/>
          </a:p>
          <a:p>
            <a:pPr>
              <a:buFont typeface="Wingdings" pitchFamily="2" charset="2"/>
              <a:buChar char="v"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   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Cont…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Font typeface="Wingdings" pitchFamily="2" charset="2"/>
              <a:buChar char="Ø"/>
            </a:pPr>
            <a:r>
              <a:rPr lang="en-US" sz="1800" dirty="0" smtClean="0"/>
              <a:t>We used OOSD because of the following important features:</a:t>
            </a:r>
            <a:endParaRPr lang="en-US" sz="1700" i="1" dirty="0" smtClean="0">
              <a:latin typeface="Times New Roman" pitchFamily="18" charset="0"/>
              <a:cs typeface="Times New Roman" pitchFamily="18" charset="0"/>
            </a:endParaRPr>
          </a:p>
          <a:p>
            <a:pPr lvl="3">
              <a:buFont typeface="Courier New" pitchFamily="49" charset="0"/>
              <a:buChar char="o"/>
            </a:pPr>
            <a:r>
              <a:rPr lang="en-US" sz="1700" i="1" dirty="0" smtClean="0"/>
              <a:t>Increase reusability</a:t>
            </a:r>
          </a:p>
          <a:p>
            <a:pPr lvl="3">
              <a:buFont typeface="Courier New" pitchFamily="49" charset="0"/>
              <a:buChar char="o"/>
            </a:pPr>
            <a:r>
              <a:rPr lang="en-US" sz="1700" i="1" dirty="0" smtClean="0"/>
              <a:t>Increased extensibility</a:t>
            </a:r>
          </a:p>
          <a:p>
            <a:pPr lvl="3">
              <a:buFont typeface="Courier New" pitchFamily="49" charset="0"/>
              <a:buChar char="o"/>
            </a:pPr>
            <a:r>
              <a:rPr lang="en-US" sz="1700" i="1" dirty="0" smtClean="0"/>
              <a:t>Improved quality</a:t>
            </a:r>
          </a:p>
          <a:p>
            <a:pPr lvl="3">
              <a:buFont typeface="Courier New" pitchFamily="49" charset="0"/>
              <a:buChar char="o"/>
            </a:pPr>
            <a:r>
              <a:rPr lang="en-US" sz="1700" i="1" dirty="0" smtClean="0"/>
              <a:t>Financial benefits</a:t>
            </a:r>
          </a:p>
          <a:p>
            <a:pPr lvl="3">
              <a:buFont typeface="Courier New" pitchFamily="49" charset="0"/>
              <a:buChar char="o"/>
            </a:pPr>
            <a:r>
              <a:rPr lang="en-US" sz="1700" i="1" dirty="0" smtClean="0"/>
              <a:t>Reduced maintenance cost</a:t>
            </a:r>
          </a:p>
          <a:p>
            <a:pPr lvl="2">
              <a:buFont typeface="Wingdings" pitchFamily="2" charset="2"/>
              <a:buChar char="Ø"/>
            </a:pPr>
            <a:r>
              <a:rPr lang="en-US" sz="1800" dirty="0" smtClean="0"/>
              <a:t>Object oriented design methodology has two phases</a:t>
            </a:r>
            <a:endParaRPr lang="en-US" sz="1700" i="1" dirty="0" smtClean="0">
              <a:latin typeface="Times New Roman" pitchFamily="18" charset="0"/>
              <a:cs typeface="Times New Roman" pitchFamily="18" charset="0"/>
            </a:endParaRPr>
          </a:p>
          <a:p>
            <a:pPr lvl="3">
              <a:buFont typeface="Wingdings" pitchFamily="2" charset="2"/>
              <a:buChar char="ü"/>
            </a:pP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OOA</a:t>
            </a:r>
          </a:p>
          <a:p>
            <a:pPr lvl="3">
              <a:buFont typeface="Wingdings" pitchFamily="2" charset="2"/>
              <a:buChar char="ü"/>
            </a:pP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 OOD</a:t>
            </a:r>
          </a:p>
          <a:p>
            <a:pPr>
              <a:buFont typeface="Wingdings" pitchFamily="2" charset="2"/>
              <a:buChar char="ü"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  Implementation Methodology</a:t>
            </a:r>
          </a:p>
          <a:p>
            <a:pPr lvl="3">
              <a:buFont typeface="Courier New" pitchFamily="49" charset="0"/>
              <a:buChar char="o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Hardware tools</a:t>
            </a:r>
          </a:p>
          <a:p>
            <a:pPr lvl="3">
              <a:buFont typeface="Courier New" pitchFamily="49" charset="0"/>
              <a:buChar char="o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Software tools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Cont…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Feasibility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Economic feasibility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Technical feasibility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Time feasibility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Benefits 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Benefits for court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Benefits for customers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Benefits for team members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Limitations of the project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does not include such as human resource and finance information. 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not including other sector offices like police and jail.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don’t supports decisions and mitigating by it.</a:t>
            </a:r>
          </a:p>
          <a:p>
            <a:pPr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Cont…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Scope of the project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Register new cases, completed cases and decisions.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View assigned cases that law officers are assign to Judges 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Register any customer 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Register any Advocator with full address 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Register appointment 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Update employee’s information.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Generate reports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Accept comment from customers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CHAPTER TWO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7772400" cy="45720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What look like the existing system?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cybersoft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software company 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ccims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Actors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Administrator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Judge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Law officer</a:t>
            </a:r>
          </a:p>
          <a:p>
            <a:pPr lvl="3">
              <a:buFont typeface="Courier New" pitchFamily="49" charset="0"/>
              <a:buChar char="o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Civil law officer</a:t>
            </a:r>
          </a:p>
          <a:p>
            <a:pPr lvl="3">
              <a:buFont typeface="Courier New" pitchFamily="49" charset="0"/>
              <a:buChar char="o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Criminal law officer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Customer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Advocator</a:t>
            </a:r>
          </a:p>
          <a:p>
            <a:pPr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v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Cont…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Problem of  Existing System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  Performance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  Security and Controls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  Economic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  Data storage problem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Strength, weakness, opportunity, threat (SWOT) analysis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Strength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Weakness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Opportunity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Threat</a:t>
            </a:r>
          </a:p>
          <a:p>
            <a:pPr>
              <a:buFont typeface="Wingdings" pitchFamily="2" charset="2"/>
              <a:buChar char="Ø"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lvl="0">
              <a:buFont typeface="Wingdings" pitchFamily="2" charset="2"/>
              <a:buChar char="ü"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914400"/>
          </a:xfrm>
        </p:spPr>
        <p:txBody>
          <a:bodyPr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9839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New features of proposed system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Requirement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Analysis</a:t>
            </a:r>
          </a:p>
          <a:p>
            <a:pPr>
              <a:buFont typeface="Wingdings" pitchFamily="2" charset="2"/>
              <a:buChar char="ü"/>
            </a:pP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   Functional requirement</a:t>
            </a:r>
          </a:p>
          <a:p>
            <a:pPr lvl="1">
              <a:buFont typeface="Courier New" pitchFamily="49" charset="0"/>
              <a:buChar char="o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Assign the cases to the judges.</a:t>
            </a:r>
          </a:p>
          <a:p>
            <a:pPr lvl="1">
              <a:buFont typeface="Courier New" pitchFamily="49" charset="0"/>
              <a:buChar char="o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Record final decision and evidences.</a:t>
            </a:r>
          </a:p>
          <a:p>
            <a:pPr lvl="1">
              <a:buFont typeface="Courier New" pitchFamily="49" charset="0"/>
              <a:buChar char="o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The system would able to search the file within short time.</a:t>
            </a:r>
          </a:p>
          <a:p>
            <a:pPr lvl="1">
              <a:buFont typeface="Courier New" pitchFamily="49" charset="0"/>
              <a:buChar char="o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Register the details of accuser, accused, and advocator properly.</a:t>
            </a:r>
          </a:p>
          <a:p>
            <a:pPr lvl="1">
              <a:buFont typeface="Courier New" pitchFamily="49" charset="0"/>
              <a:buChar char="o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Giving appointments for the customers.</a:t>
            </a:r>
          </a:p>
          <a:p>
            <a:pPr lvl="1">
              <a:buFont typeface="Courier New" pitchFamily="49" charset="0"/>
              <a:buChar char="o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Handle the data properly</a:t>
            </a: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798</TotalTime>
  <Words>1082</Words>
  <Application>Microsoft Office PowerPoint</Application>
  <PresentationFormat>On-screen Show (4:3)</PresentationFormat>
  <Paragraphs>278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Flow</vt:lpstr>
      <vt:lpstr>CHAPTER ONE</vt:lpstr>
      <vt:lpstr>                                Objective</vt:lpstr>
      <vt:lpstr>Cont…</vt:lpstr>
      <vt:lpstr>Cont…</vt:lpstr>
      <vt:lpstr>   Cont…</vt:lpstr>
      <vt:lpstr>Cont…</vt:lpstr>
      <vt:lpstr>    CHAPTER TWO</vt:lpstr>
      <vt:lpstr>Cont…</vt:lpstr>
      <vt:lpstr>Proposed System</vt:lpstr>
      <vt:lpstr> Functional requirement</vt:lpstr>
      <vt:lpstr>System Use case </vt:lpstr>
      <vt:lpstr>Use case diagram</vt:lpstr>
      <vt:lpstr>Business Rule of the Organization</vt:lpstr>
      <vt:lpstr>User Interface prototype </vt:lpstr>
      <vt:lpstr>State chart diagram </vt:lpstr>
      <vt:lpstr>Activity Diagram</vt:lpstr>
      <vt:lpstr>Sequence diagram</vt:lpstr>
      <vt:lpstr> Class model</vt:lpstr>
      <vt:lpstr>Non functional requirement</vt:lpstr>
      <vt:lpstr>Key abstraction with CRC analysis</vt:lpstr>
      <vt:lpstr>CHAPTER THREE</vt:lpstr>
      <vt:lpstr>Deployment Modeling</vt:lpstr>
      <vt:lpstr>Persistent model</vt:lpstr>
      <vt:lpstr>User Interface Design</vt:lpstr>
      <vt:lpstr>Cont…</vt:lpstr>
      <vt:lpstr>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CHAPTER:ONE</dc:title>
  <dc:creator>user</dc:creator>
  <cp:lastModifiedBy>user</cp:lastModifiedBy>
  <cp:revision>104</cp:revision>
  <dcterms:created xsi:type="dcterms:W3CDTF">2022-06-04T17:13:36Z</dcterms:created>
  <dcterms:modified xsi:type="dcterms:W3CDTF">2022-06-06T19:07:16Z</dcterms:modified>
</cp:coreProperties>
</file>