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257" r:id="rId2"/>
    <p:sldId id="258" r:id="rId3"/>
    <p:sldId id="259" r:id="rId4"/>
    <p:sldId id="307" r:id="rId5"/>
    <p:sldId id="308" r:id="rId6"/>
    <p:sldId id="309" r:id="rId7"/>
    <p:sldId id="310" r:id="rId8"/>
    <p:sldId id="260" r:id="rId9"/>
    <p:sldId id="261" r:id="rId10"/>
    <p:sldId id="263" r:id="rId11"/>
    <p:sldId id="359" r:id="rId12"/>
    <p:sldId id="298" r:id="rId13"/>
    <p:sldId id="330" r:id="rId14"/>
    <p:sldId id="331" r:id="rId15"/>
    <p:sldId id="333" r:id="rId16"/>
    <p:sldId id="334" r:id="rId17"/>
    <p:sldId id="335" r:id="rId18"/>
    <p:sldId id="338" r:id="rId19"/>
    <p:sldId id="339" r:id="rId20"/>
    <p:sldId id="327" r:id="rId21"/>
    <p:sldId id="342" r:id="rId22"/>
    <p:sldId id="343" r:id="rId23"/>
    <p:sldId id="347" r:id="rId24"/>
    <p:sldId id="348" r:id="rId25"/>
    <p:sldId id="349" r:id="rId26"/>
    <p:sldId id="350" r:id="rId27"/>
    <p:sldId id="351" r:id="rId28"/>
    <p:sldId id="352" r:id="rId29"/>
    <p:sldId id="353" r:id="rId30"/>
    <p:sldId id="355" r:id="rId31"/>
    <p:sldId id="356" r:id="rId32"/>
    <p:sldId id="358" r:id="rId33"/>
    <p:sldId id="363" r:id="rId34"/>
    <p:sldId id="272" r:id="rId35"/>
    <p:sldId id="273" r:id="rId36"/>
    <p:sldId id="274" r:id="rId37"/>
    <p:sldId id="275" r:id="rId38"/>
    <p:sldId id="295" r:id="rId39"/>
    <p:sldId id="319" r:id="rId40"/>
    <p:sldId id="311" r:id="rId41"/>
    <p:sldId id="316" r:id="rId42"/>
    <p:sldId id="317" r:id="rId43"/>
    <p:sldId id="318" r:id="rId44"/>
    <p:sldId id="305" r:id="rId45"/>
    <p:sldId id="306" r:id="rId46"/>
    <p:sldId id="276" r:id="rId47"/>
    <p:sldId id="321" r:id="rId48"/>
    <p:sldId id="323" r:id="rId49"/>
    <p:sldId id="324" r:id="rId50"/>
    <p:sldId id="325" r:id="rId51"/>
    <p:sldId id="361" r:id="rId52"/>
    <p:sldId id="362" r:id="rId53"/>
    <p:sldId id="360" r:id="rId54"/>
    <p:sldId id="326" r:id="rId55"/>
    <p:sldId id="322" r:id="rId56"/>
    <p:sldId id="277" r:id="rId57"/>
    <p:sldId id="278" r:id="rId58"/>
    <p:sldId id="279" r:id="rId59"/>
    <p:sldId id="364" r:id="rId60"/>
    <p:sldId id="299" r:id="rId61"/>
    <p:sldId id="280" r:id="rId62"/>
    <p:sldId id="300" r:id="rId63"/>
  </p:sldIdLst>
  <p:sldSz cx="12192000" cy="6858000"/>
  <p:notesSz cx="6858000" cy="9144000"/>
  <p:defaultTextStyle>
    <a:defPPr>
      <a:defRPr lang="sl-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Štebe, Janez" initials="ŠJ" lastIdx="2" clrIdx="0">
    <p:extLst>
      <p:ext uri="{19B8F6BF-5375-455C-9EA6-DF929625EA0E}">
        <p15:presenceInfo xmlns:p15="http://schemas.microsoft.com/office/powerpoint/2012/main" userId="Štebe, Janez"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4" d="100"/>
          <a:sy n="54" d="100"/>
        </p:scale>
        <p:origin x="77" y="4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6-04T14:20:06.051" idx="2">
    <p:pos x="10" y="10"/>
    <p:text/>
    <p:extLst>
      <p:ext uri="{C676402C-5697-4E1C-873F-D02D1690AC5C}">
        <p15:threadingInfo xmlns:p15="http://schemas.microsoft.com/office/powerpoint/2012/main" timeZoneBias="-120"/>
      </p:ext>
    </p:extLst>
  </p:cm>
</p:cmLst>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44535D-5992-4F61-A478-6AD2E704B3A2}" type="doc">
      <dgm:prSet loTypeId="urn:microsoft.com/office/officeart/2005/8/layout/vList3" loCatId="list" qsTypeId="urn:microsoft.com/office/officeart/2005/8/quickstyle/simple1" qsCatId="simple" csTypeId="urn:microsoft.com/office/officeart/2005/8/colors/accent2_2" csCatId="accent2" phldr="1"/>
      <dgm:spPr/>
      <dgm:t>
        <a:bodyPr/>
        <a:lstStyle/>
        <a:p>
          <a:endParaRPr lang="en-GB"/>
        </a:p>
      </dgm:t>
    </dgm:pt>
    <dgm:pt modelId="{CD8A7154-B113-4D9C-8A2C-B61DD7CFF904}">
      <dgm:prSet/>
      <dgm:spPr/>
      <dgm:t>
        <a:bodyPr/>
        <a:lstStyle/>
        <a:p>
          <a:pPr rtl="0"/>
          <a:r>
            <a:rPr lang="sl-SI" dirty="0" smtClean="0"/>
            <a:t>Koristi za ustvarjalca podatkov; ga navajajo, dobi točke, ugled, dobi povratno informacijo o kakovosti podatkov, da so podatki zanimivi še za koga…</a:t>
          </a:r>
          <a:endParaRPr lang="sl-SI" dirty="0"/>
        </a:p>
      </dgm:t>
    </dgm:pt>
    <dgm:pt modelId="{427083B3-9553-49DB-A10E-4B0D85465DBF}" type="parTrans" cxnId="{D96AEC09-6E4E-44BC-A86F-6BC3A2FBD9E1}">
      <dgm:prSet/>
      <dgm:spPr/>
      <dgm:t>
        <a:bodyPr/>
        <a:lstStyle/>
        <a:p>
          <a:endParaRPr lang="en-GB"/>
        </a:p>
      </dgm:t>
    </dgm:pt>
    <dgm:pt modelId="{708E694F-521E-4F71-837A-26403BFC3F71}" type="sibTrans" cxnId="{D96AEC09-6E4E-44BC-A86F-6BC3A2FBD9E1}">
      <dgm:prSet/>
      <dgm:spPr/>
      <dgm:t>
        <a:bodyPr/>
        <a:lstStyle/>
        <a:p>
          <a:endParaRPr lang="en-GB"/>
        </a:p>
      </dgm:t>
    </dgm:pt>
    <dgm:pt modelId="{AB4EF4FE-AD0C-4892-B4B3-A4820722691C}">
      <dgm:prSet/>
      <dgm:spPr/>
      <dgm:t>
        <a:bodyPr/>
        <a:lstStyle/>
        <a:p>
          <a:pPr rtl="0"/>
          <a:r>
            <a:rPr lang="sl-SI" dirty="0" smtClean="0"/>
            <a:t>Znanstvena skupnosti: Odprta znanost, možnost sodelovanja, npr. občanska znanost, preverjanja, preglednost, odgovornost, napredek znanosti (metod, spoznanj), kumulativnost spoznanj</a:t>
          </a:r>
          <a:endParaRPr lang="sl-SI" dirty="0"/>
        </a:p>
      </dgm:t>
    </dgm:pt>
    <dgm:pt modelId="{18C57DEF-3C26-490A-9FFC-EC78C2673FD2}" type="parTrans" cxnId="{BE5866F7-C824-4E47-BBF7-0C206A08263F}">
      <dgm:prSet/>
      <dgm:spPr/>
      <dgm:t>
        <a:bodyPr/>
        <a:lstStyle/>
        <a:p>
          <a:endParaRPr lang="en-GB"/>
        </a:p>
      </dgm:t>
    </dgm:pt>
    <dgm:pt modelId="{EE516E15-902F-4E85-BDAD-695A24E88F59}" type="sibTrans" cxnId="{BE5866F7-C824-4E47-BBF7-0C206A08263F}">
      <dgm:prSet/>
      <dgm:spPr/>
      <dgm:t>
        <a:bodyPr/>
        <a:lstStyle/>
        <a:p>
          <a:endParaRPr lang="en-GB"/>
        </a:p>
      </dgm:t>
    </dgm:pt>
    <dgm:pt modelId="{B0EC0740-39EE-466B-80DF-708F5A4C17DC}">
      <dgm:prSet/>
      <dgm:spPr/>
      <dgm:t>
        <a:bodyPr/>
        <a:lstStyle/>
        <a:p>
          <a:pPr rtl="0"/>
          <a:r>
            <a:rPr lang="sl-SI" dirty="0" smtClean="0"/>
            <a:t>Prihranek pri stroških porabe javnega denarja (če širimo drugo rabo): Izobraževanje, uporabni rezultati (skozi analize podatkov, ki so enkratni), ni dvojnega zbiranja istih podatkov, koncentracija in specializacija ustvarjanja kakovostnih podatkovnih virov…</a:t>
          </a:r>
          <a:endParaRPr lang="sl-SI" dirty="0"/>
        </a:p>
      </dgm:t>
    </dgm:pt>
    <dgm:pt modelId="{1C471D2C-1B1C-4387-A416-8E6A54BC4F51}" type="parTrans" cxnId="{A7700B58-CC85-4861-B179-8464CAA9B982}">
      <dgm:prSet/>
      <dgm:spPr/>
      <dgm:t>
        <a:bodyPr/>
        <a:lstStyle/>
        <a:p>
          <a:endParaRPr lang="en-GB"/>
        </a:p>
      </dgm:t>
    </dgm:pt>
    <dgm:pt modelId="{6530ED49-765D-4A71-AD14-B1440CB63BA6}" type="sibTrans" cxnId="{A7700B58-CC85-4861-B179-8464CAA9B982}">
      <dgm:prSet/>
      <dgm:spPr/>
      <dgm:t>
        <a:bodyPr/>
        <a:lstStyle/>
        <a:p>
          <a:endParaRPr lang="en-GB"/>
        </a:p>
      </dgm:t>
    </dgm:pt>
    <dgm:pt modelId="{2C7D0879-F21C-462D-AADD-FF691124BD8A}" type="pres">
      <dgm:prSet presAssocID="{DA44535D-5992-4F61-A478-6AD2E704B3A2}" presName="linearFlow" presStyleCnt="0">
        <dgm:presLayoutVars>
          <dgm:dir/>
          <dgm:resizeHandles val="exact"/>
        </dgm:presLayoutVars>
      </dgm:prSet>
      <dgm:spPr/>
      <dgm:t>
        <a:bodyPr/>
        <a:lstStyle/>
        <a:p>
          <a:endParaRPr lang="sl-SI"/>
        </a:p>
      </dgm:t>
    </dgm:pt>
    <dgm:pt modelId="{E674E244-19C5-479E-B73B-606AEF1F1A11}" type="pres">
      <dgm:prSet presAssocID="{CD8A7154-B113-4D9C-8A2C-B61DD7CFF904}" presName="composite" presStyleCnt="0"/>
      <dgm:spPr/>
      <dgm:t>
        <a:bodyPr/>
        <a:lstStyle/>
        <a:p>
          <a:endParaRPr lang="en-US"/>
        </a:p>
      </dgm:t>
    </dgm:pt>
    <dgm:pt modelId="{F29498D5-E090-4126-A0A3-6890A6C6FD7C}" type="pres">
      <dgm:prSet presAssocID="{CD8A7154-B113-4D9C-8A2C-B61DD7CFF904}" presName="imgShp" presStyleLbl="fgImgPlace1" presStyleIdx="0" presStyleCnt="3"/>
      <dgm:spPr/>
      <dgm:t>
        <a:bodyPr/>
        <a:lstStyle/>
        <a:p>
          <a:endParaRPr lang="en-US"/>
        </a:p>
      </dgm:t>
    </dgm:pt>
    <dgm:pt modelId="{C743072B-FD09-4F39-9F85-B360FDBD9F03}" type="pres">
      <dgm:prSet presAssocID="{CD8A7154-B113-4D9C-8A2C-B61DD7CFF904}" presName="txShp" presStyleLbl="node1" presStyleIdx="0" presStyleCnt="3" custScaleX="102868" custScaleY="145112" custLinFactNeighborX="152" custLinFactNeighborY="-394">
        <dgm:presLayoutVars>
          <dgm:bulletEnabled val="1"/>
        </dgm:presLayoutVars>
      </dgm:prSet>
      <dgm:spPr/>
      <dgm:t>
        <a:bodyPr/>
        <a:lstStyle/>
        <a:p>
          <a:endParaRPr lang="sl-SI"/>
        </a:p>
      </dgm:t>
    </dgm:pt>
    <dgm:pt modelId="{2DD857AB-E9C4-4DD6-8827-A99DDCCC1FF0}" type="pres">
      <dgm:prSet presAssocID="{708E694F-521E-4F71-837A-26403BFC3F71}" presName="spacing" presStyleCnt="0"/>
      <dgm:spPr/>
      <dgm:t>
        <a:bodyPr/>
        <a:lstStyle/>
        <a:p>
          <a:endParaRPr lang="en-US"/>
        </a:p>
      </dgm:t>
    </dgm:pt>
    <dgm:pt modelId="{55A436FA-EBD6-4E59-B75D-7EFADDECBCDE}" type="pres">
      <dgm:prSet presAssocID="{AB4EF4FE-AD0C-4892-B4B3-A4820722691C}" presName="composite" presStyleCnt="0"/>
      <dgm:spPr/>
      <dgm:t>
        <a:bodyPr/>
        <a:lstStyle/>
        <a:p>
          <a:endParaRPr lang="en-US"/>
        </a:p>
      </dgm:t>
    </dgm:pt>
    <dgm:pt modelId="{3A585B7F-B983-4445-ABB6-3E741DB787A7}" type="pres">
      <dgm:prSet presAssocID="{AB4EF4FE-AD0C-4892-B4B3-A4820722691C}" presName="imgShp" presStyleLbl="fgImgPlace1" presStyleIdx="1" presStyleCnt="3"/>
      <dgm:spPr/>
      <dgm:t>
        <a:bodyPr/>
        <a:lstStyle/>
        <a:p>
          <a:endParaRPr lang="en-US"/>
        </a:p>
      </dgm:t>
    </dgm:pt>
    <dgm:pt modelId="{60D6362D-F9B7-466E-945E-5BEF92858CAB}" type="pres">
      <dgm:prSet presAssocID="{AB4EF4FE-AD0C-4892-B4B3-A4820722691C}" presName="txShp" presStyleLbl="node1" presStyleIdx="1" presStyleCnt="3" custLinFactNeighborX="152" custLinFactNeighborY="-394">
        <dgm:presLayoutVars>
          <dgm:bulletEnabled val="1"/>
        </dgm:presLayoutVars>
      </dgm:prSet>
      <dgm:spPr/>
      <dgm:t>
        <a:bodyPr/>
        <a:lstStyle/>
        <a:p>
          <a:endParaRPr lang="sl-SI"/>
        </a:p>
      </dgm:t>
    </dgm:pt>
    <dgm:pt modelId="{F576F7A5-70F8-453A-9B4B-A2EB352408BA}" type="pres">
      <dgm:prSet presAssocID="{EE516E15-902F-4E85-BDAD-695A24E88F59}" presName="spacing" presStyleCnt="0"/>
      <dgm:spPr/>
      <dgm:t>
        <a:bodyPr/>
        <a:lstStyle/>
        <a:p>
          <a:endParaRPr lang="en-US"/>
        </a:p>
      </dgm:t>
    </dgm:pt>
    <dgm:pt modelId="{B831FF77-A2C0-4899-B40C-D846359D8CEB}" type="pres">
      <dgm:prSet presAssocID="{B0EC0740-39EE-466B-80DF-708F5A4C17DC}" presName="composite" presStyleCnt="0"/>
      <dgm:spPr/>
      <dgm:t>
        <a:bodyPr/>
        <a:lstStyle/>
        <a:p>
          <a:endParaRPr lang="en-US"/>
        </a:p>
      </dgm:t>
    </dgm:pt>
    <dgm:pt modelId="{0EDBFE64-7BF5-4846-8AF7-664247960BD1}" type="pres">
      <dgm:prSet presAssocID="{B0EC0740-39EE-466B-80DF-708F5A4C17DC}" presName="imgShp" presStyleLbl="fgImgPlace1" presStyleIdx="2" presStyleCnt="3"/>
      <dgm:spPr/>
      <dgm:t>
        <a:bodyPr/>
        <a:lstStyle/>
        <a:p>
          <a:endParaRPr lang="en-US"/>
        </a:p>
      </dgm:t>
    </dgm:pt>
    <dgm:pt modelId="{7CC1AECF-568D-4DF3-A02B-64E67F691985}" type="pres">
      <dgm:prSet presAssocID="{B0EC0740-39EE-466B-80DF-708F5A4C17DC}" presName="txShp" presStyleLbl="node1" presStyleIdx="2" presStyleCnt="3">
        <dgm:presLayoutVars>
          <dgm:bulletEnabled val="1"/>
        </dgm:presLayoutVars>
      </dgm:prSet>
      <dgm:spPr/>
      <dgm:t>
        <a:bodyPr/>
        <a:lstStyle/>
        <a:p>
          <a:endParaRPr lang="sl-SI"/>
        </a:p>
      </dgm:t>
    </dgm:pt>
  </dgm:ptLst>
  <dgm:cxnLst>
    <dgm:cxn modelId="{5C3D704B-C0B2-448E-A57D-175C7B4A0C42}" type="presOf" srcId="{DA44535D-5992-4F61-A478-6AD2E704B3A2}" destId="{2C7D0879-F21C-462D-AADD-FF691124BD8A}" srcOrd="0" destOrd="0" presId="urn:microsoft.com/office/officeart/2005/8/layout/vList3"/>
    <dgm:cxn modelId="{539830F4-1121-47D5-B60A-512AE55FC122}" type="presOf" srcId="{B0EC0740-39EE-466B-80DF-708F5A4C17DC}" destId="{7CC1AECF-568D-4DF3-A02B-64E67F691985}" srcOrd="0" destOrd="0" presId="urn:microsoft.com/office/officeart/2005/8/layout/vList3"/>
    <dgm:cxn modelId="{3B5D2E1D-186C-4E0B-A1AF-05DCADACFF16}" type="presOf" srcId="{AB4EF4FE-AD0C-4892-B4B3-A4820722691C}" destId="{60D6362D-F9B7-466E-945E-5BEF92858CAB}" srcOrd="0" destOrd="0" presId="urn:microsoft.com/office/officeart/2005/8/layout/vList3"/>
    <dgm:cxn modelId="{D96AEC09-6E4E-44BC-A86F-6BC3A2FBD9E1}" srcId="{DA44535D-5992-4F61-A478-6AD2E704B3A2}" destId="{CD8A7154-B113-4D9C-8A2C-B61DD7CFF904}" srcOrd="0" destOrd="0" parTransId="{427083B3-9553-49DB-A10E-4B0D85465DBF}" sibTransId="{708E694F-521E-4F71-837A-26403BFC3F71}"/>
    <dgm:cxn modelId="{BE5866F7-C824-4E47-BBF7-0C206A08263F}" srcId="{DA44535D-5992-4F61-A478-6AD2E704B3A2}" destId="{AB4EF4FE-AD0C-4892-B4B3-A4820722691C}" srcOrd="1" destOrd="0" parTransId="{18C57DEF-3C26-490A-9FFC-EC78C2673FD2}" sibTransId="{EE516E15-902F-4E85-BDAD-695A24E88F59}"/>
    <dgm:cxn modelId="{A7700B58-CC85-4861-B179-8464CAA9B982}" srcId="{DA44535D-5992-4F61-A478-6AD2E704B3A2}" destId="{B0EC0740-39EE-466B-80DF-708F5A4C17DC}" srcOrd="2" destOrd="0" parTransId="{1C471D2C-1B1C-4387-A416-8E6A54BC4F51}" sibTransId="{6530ED49-765D-4A71-AD14-B1440CB63BA6}"/>
    <dgm:cxn modelId="{0C5847E2-318C-4526-9AA1-C8EFCB0F78B8}" type="presOf" srcId="{CD8A7154-B113-4D9C-8A2C-B61DD7CFF904}" destId="{C743072B-FD09-4F39-9F85-B360FDBD9F03}" srcOrd="0" destOrd="0" presId="urn:microsoft.com/office/officeart/2005/8/layout/vList3"/>
    <dgm:cxn modelId="{8409DEB5-5CA7-4173-B065-5231514792B2}" type="presParOf" srcId="{2C7D0879-F21C-462D-AADD-FF691124BD8A}" destId="{E674E244-19C5-479E-B73B-606AEF1F1A11}" srcOrd="0" destOrd="0" presId="urn:microsoft.com/office/officeart/2005/8/layout/vList3"/>
    <dgm:cxn modelId="{6EF023A5-D5AD-40A8-87E8-F49484F7773D}" type="presParOf" srcId="{E674E244-19C5-479E-B73B-606AEF1F1A11}" destId="{F29498D5-E090-4126-A0A3-6890A6C6FD7C}" srcOrd="0" destOrd="0" presId="urn:microsoft.com/office/officeart/2005/8/layout/vList3"/>
    <dgm:cxn modelId="{81C11184-0F79-475F-A78A-C978EC70DBFB}" type="presParOf" srcId="{E674E244-19C5-479E-B73B-606AEF1F1A11}" destId="{C743072B-FD09-4F39-9F85-B360FDBD9F03}" srcOrd="1" destOrd="0" presId="urn:microsoft.com/office/officeart/2005/8/layout/vList3"/>
    <dgm:cxn modelId="{531EC769-DEDE-4B67-BEDE-51166B7246D6}" type="presParOf" srcId="{2C7D0879-F21C-462D-AADD-FF691124BD8A}" destId="{2DD857AB-E9C4-4DD6-8827-A99DDCCC1FF0}" srcOrd="1" destOrd="0" presId="urn:microsoft.com/office/officeart/2005/8/layout/vList3"/>
    <dgm:cxn modelId="{03F4247A-3118-4F40-80F9-2F8485FF7D7A}" type="presParOf" srcId="{2C7D0879-F21C-462D-AADD-FF691124BD8A}" destId="{55A436FA-EBD6-4E59-B75D-7EFADDECBCDE}" srcOrd="2" destOrd="0" presId="urn:microsoft.com/office/officeart/2005/8/layout/vList3"/>
    <dgm:cxn modelId="{A18FB9DD-45A7-41EC-9A4B-7DCB180454EE}" type="presParOf" srcId="{55A436FA-EBD6-4E59-B75D-7EFADDECBCDE}" destId="{3A585B7F-B983-4445-ABB6-3E741DB787A7}" srcOrd="0" destOrd="0" presId="urn:microsoft.com/office/officeart/2005/8/layout/vList3"/>
    <dgm:cxn modelId="{5A6C50B1-2395-478C-A4C0-731EAFC81C24}" type="presParOf" srcId="{55A436FA-EBD6-4E59-B75D-7EFADDECBCDE}" destId="{60D6362D-F9B7-466E-945E-5BEF92858CAB}" srcOrd="1" destOrd="0" presId="urn:microsoft.com/office/officeart/2005/8/layout/vList3"/>
    <dgm:cxn modelId="{BB18095E-4B2C-4FFD-A7F7-11A03EDD95EC}" type="presParOf" srcId="{2C7D0879-F21C-462D-AADD-FF691124BD8A}" destId="{F576F7A5-70F8-453A-9B4B-A2EB352408BA}" srcOrd="3" destOrd="0" presId="urn:microsoft.com/office/officeart/2005/8/layout/vList3"/>
    <dgm:cxn modelId="{1C50C4AA-8E59-44BE-9E2D-8C183AA6028E}" type="presParOf" srcId="{2C7D0879-F21C-462D-AADD-FF691124BD8A}" destId="{B831FF77-A2C0-4899-B40C-D846359D8CEB}" srcOrd="4" destOrd="0" presId="urn:microsoft.com/office/officeart/2005/8/layout/vList3"/>
    <dgm:cxn modelId="{08987169-F816-4491-8AB7-076ACE7EA7D1}" type="presParOf" srcId="{B831FF77-A2C0-4899-B40C-D846359D8CEB}" destId="{0EDBFE64-7BF5-4846-8AF7-664247960BD1}" srcOrd="0" destOrd="0" presId="urn:microsoft.com/office/officeart/2005/8/layout/vList3"/>
    <dgm:cxn modelId="{E7873FAF-3DA7-4A0D-8E49-380B07BBF959}" type="presParOf" srcId="{B831FF77-A2C0-4899-B40C-D846359D8CEB}" destId="{7CC1AECF-568D-4DF3-A02B-64E67F691985}"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43072B-FD09-4F39-9F85-B360FDBD9F03}">
      <dsp:nvSpPr>
        <dsp:cNvPr id="0" name=""/>
        <dsp:cNvSpPr/>
      </dsp:nvSpPr>
      <dsp:spPr>
        <a:xfrm rot="10800000">
          <a:off x="1669738" y="0"/>
          <a:ext cx="5927846" cy="1935542"/>
        </a:xfrm>
        <a:prstGeom prst="homePlat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8181" tIns="64770" rIns="120904" bIns="64770" numCol="1" spcCol="1270" anchor="ctr" anchorCtr="0">
          <a:noAutofit/>
        </a:bodyPr>
        <a:lstStyle/>
        <a:p>
          <a:pPr lvl="0" algn="ctr" defTabSz="755650" rtl="0">
            <a:lnSpc>
              <a:spcPct val="90000"/>
            </a:lnSpc>
            <a:spcBef>
              <a:spcPct val="0"/>
            </a:spcBef>
            <a:spcAft>
              <a:spcPct val="35000"/>
            </a:spcAft>
          </a:pPr>
          <a:r>
            <a:rPr lang="sl-SI" sz="1700" kern="1200" dirty="0" smtClean="0"/>
            <a:t>Koristi za ustvarjalca podatkov; ga navajajo, dobi točke, ugled, dobi povratno informacijo o kakovosti podatkov, da so podatki zanimivi še za koga…</a:t>
          </a:r>
          <a:endParaRPr lang="sl-SI" sz="1700" kern="1200" dirty="0"/>
        </a:p>
      </dsp:txBody>
      <dsp:txXfrm rot="10800000">
        <a:off x="2153623" y="0"/>
        <a:ext cx="5443961" cy="1935542"/>
      </dsp:txXfrm>
    </dsp:sp>
    <dsp:sp modelId="{F29498D5-E090-4126-A0A3-6890A6C6FD7C}">
      <dsp:nvSpPr>
        <dsp:cNvPr id="0" name=""/>
        <dsp:cNvSpPr/>
      </dsp:nvSpPr>
      <dsp:spPr>
        <a:xfrm>
          <a:off x="1076701" y="301439"/>
          <a:ext cx="1333826" cy="1333826"/>
        </a:xfrm>
        <a:prstGeom prst="ellipse">
          <a:avLst/>
        </a:prstGeom>
        <a:solidFill>
          <a:schemeClr val="accent2">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0D6362D-F9B7-466E-945E-5BEF92858CAB}">
      <dsp:nvSpPr>
        <dsp:cNvPr id="0" name=""/>
        <dsp:cNvSpPr/>
      </dsp:nvSpPr>
      <dsp:spPr>
        <a:xfrm rot="10800000">
          <a:off x="1793691" y="2329026"/>
          <a:ext cx="5762575" cy="1333826"/>
        </a:xfrm>
        <a:prstGeom prst="homePlat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8181" tIns="64770" rIns="120904" bIns="64770" numCol="1" spcCol="1270" anchor="ctr" anchorCtr="0">
          <a:noAutofit/>
        </a:bodyPr>
        <a:lstStyle/>
        <a:p>
          <a:pPr lvl="0" algn="ctr" defTabSz="755650" rtl="0">
            <a:lnSpc>
              <a:spcPct val="90000"/>
            </a:lnSpc>
            <a:spcBef>
              <a:spcPct val="0"/>
            </a:spcBef>
            <a:spcAft>
              <a:spcPct val="35000"/>
            </a:spcAft>
          </a:pPr>
          <a:r>
            <a:rPr lang="sl-SI" sz="1700" kern="1200" dirty="0" smtClean="0"/>
            <a:t>Znanstvena skupnosti: Odprta znanost, možnost sodelovanja, npr. občanska znanost, preverjanja, preglednost, odgovornost, napredek znanosti (metod, spoznanj), kumulativnost spoznanj</a:t>
          </a:r>
          <a:endParaRPr lang="sl-SI" sz="1700" kern="1200" dirty="0"/>
        </a:p>
      </dsp:txBody>
      <dsp:txXfrm rot="10800000">
        <a:off x="2127147" y="2329026"/>
        <a:ext cx="5429119" cy="1333826"/>
      </dsp:txXfrm>
    </dsp:sp>
    <dsp:sp modelId="{3A585B7F-B983-4445-ABB6-3E741DB787A7}">
      <dsp:nvSpPr>
        <dsp:cNvPr id="0" name=""/>
        <dsp:cNvSpPr/>
      </dsp:nvSpPr>
      <dsp:spPr>
        <a:xfrm>
          <a:off x="1118019" y="2334282"/>
          <a:ext cx="1333826" cy="1333826"/>
        </a:xfrm>
        <a:prstGeom prst="ellipse">
          <a:avLst/>
        </a:prstGeom>
        <a:solidFill>
          <a:schemeClr val="accent2">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CC1AECF-568D-4DF3-A02B-64E67F691985}">
      <dsp:nvSpPr>
        <dsp:cNvPr id="0" name=""/>
        <dsp:cNvSpPr/>
      </dsp:nvSpPr>
      <dsp:spPr>
        <a:xfrm rot="10800000">
          <a:off x="1784932" y="4066266"/>
          <a:ext cx="5762575" cy="1333826"/>
        </a:xfrm>
        <a:prstGeom prst="homePlat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8181" tIns="64770" rIns="120904" bIns="64770" numCol="1" spcCol="1270" anchor="ctr" anchorCtr="0">
          <a:noAutofit/>
        </a:bodyPr>
        <a:lstStyle/>
        <a:p>
          <a:pPr lvl="0" algn="ctr" defTabSz="755650" rtl="0">
            <a:lnSpc>
              <a:spcPct val="90000"/>
            </a:lnSpc>
            <a:spcBef>
              <a:spcPct val="0"/>
            </a:spcBef>
            <a:spcAft>
              <a:spcPct val="35000"/>
            </a:spcAft>
          </a:pPr>
          <a:r>
            <a:rPr lang="sl-SI" sz="1700" kern="1200" dirty="0" smtClean="0"/>
            <a:t>Prihranek pri stroških porabe javnega denarja (če širimo drugo rabo): Izobraževanje, uporabni rezultati (skozi analize podatkov, ki so enkratni), ni dvojnega zbiranja istih podatkov, koncentracija in specializacija ustvarjanja kakovostnih podatkovnih virov…</a:t>
          </a:r>
          <a:endParaRPr lang="sl-SI" sz="1700" kern="1200" dirty="0"/>
        </a:p>
      </dsp:txBody>
      <dsp:txXfrm rot="10800000">
        <a:off x="2118388" y="4066266"/>
        <a:ext cx="5429119" cy="1333826"/>
      </dsp:txXfrm>
    </dsp:sp>
    <dsp:sp modelId="{0EDBFE64-7BF5-4846-8AF7-664247960BD1}">
      <dsp:nvSpPr>
        <dsp:cNvPr id="0" name=""/>
        <dsp:cNvSpPr/>
      </dsp:nvSpPr>
      <dsp:spPr>
        <a:xfrm>
          <a:off x="1118019" y="4066266"/>
          <a:ext cx="1333826" cy="1333826"/>
        </a:xfrm>
        <a:prstGeom prst="ellipse">
          <a:avLst/>
        </a:prstGeom>
        <a:solidFill>
          <a:schemeClr val="accent2">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l-SI"/>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62B374-F872-4571-BD17-C441A7E34474}" type="datetimeFigureOut">
              <a:rPr lang="sl-SI" smtClean="0"/>
              <a:t>8. 04. 2021</a:t>
            </a:fld>
            <a:endParaRPr lang="sl-SI"/>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l-SI"/>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l-SI"/>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3D27F6-344A-4D97-AE3F-4881D0A506EB}" type="slidenum">
              <a:rPr lang="sl-SI" smtClean="0"/>
              <a:t>‹#›</a:t>
            </a:fld>
            <a:endParaRPr lang="sl-SI"/>
          </a:p>
        </p:txBody>
      </p:sp>
    </p:spTree>
    <p:extLst>
      <p:ext uri="{BB962C8B-B14F-4D97-AF65-F5344CB8AC3E}">
        <p14:creationId xmlns:p14="http://schemas.microsoft.com/office/powerpoint/2010/main" val="3470848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l-SI" dirty="0"/>
          </a:p>
        </p:txBody>
      </p:sp>
      <p:sp>
        <p:nvSpPr>
          <p:cNvPr id="4" name="Slide Number Placeholder 3"/>
          <p:cNvSpPr>
            <a:spLocks noGrp="1"/>
          </p:cNvSpPr>
          <p:nvPr>
            <p:ph type="sldNum" sz="quarter" idx="10"/>
          </p:nvPr>
        </p:nvSpPr>
        <p:spPr/>
        <p:txBody>
          <a:bodyPr/>
          <a:lstStyle/>
          <a:p>
            <a:fld id="{C72B39D3-9759-46B8-8F72-83CEAF1350B8}" type="slidenum">
              <a:rPr lang="sl-SI" smtClean="0"/>
              <a:t>14</a:t>
            </a:fld>
            <a:endParaRPr lang="sl-SI"/>
          </a:p>
        </p:txBody>
      </p:sp>
    </p:spTree>
    <p:extLst>
      <p:ext uri="{BB962C8B-B14F-4D97-AF65-F5344CB8AC3E}">
        <p14:creationId xmlns:p14="http://schemas.microsoft.com/office/powerpoint/2010/main" val="614477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l-SI" dirty="0" smtClean="0"/>
          </a:p>
        </p:txBody>
      </p:sp>
      <p:sp>
        <p:nvSpPr>
          <p:cNvPr id="4" name="Slide Number Placeholder 3"/>
          <p:cNvSpPr>
            <a:spLocks noGrp="1"/>
          </p:cNvSpPr>
          <p:nvPr>
            <p:ph type="sldNum" sz="quarter" idx="10"/>
          </p:nvPr>
        </p:nvSpPr>
        <p:spPr/>
        <p:txBody>
          <a:bodyPr/>
          <a:lstStyle/>
          <a:p>
            <a:fld id="{C72B39D3-9759-46B8-8F72-83CEAF1350B8}" type="slidenum">
              <a:rPr lang="sl-SI" smtClean="0"/>
              <a:t>16</a:t>
            </a:fld>
            <a:endParaRPr lang="sl-SI"/>
          </a:p>
        </p:txBody>
      </p:sp>
    </p:spTree>
    <p:extLst>
      <p:ext uri="{BB962C8B-B14F-4D97-AF65-F5344CB8AC3E}">
        <p14:creationId xmlns:p14="http://schemas.microsoft.com/office/powerpoint/2010/main" val="2126678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2119438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sl-SI" sz="1400" dirty="0" err="1" smtClean="0"/>
              <a:t>FAIRness</a:t>
            </a:r>
            <a:r>
              <a:rPr lang="sl-SI" sz="1400" dirty="0" smtClean="0"/>
              <a:t> </a:t>
            </a:r>
            <a:r>
              <a:rPr lang="sl-SI" sz="1400" dirty="0" err="1" smtClean="0"/>
              <a:t>scoring</a:t>
            </a:r>
            <a:r>
              <a:rPr lang="sl-SI" sz="1400" dirty="0" smtClean="0"/>
              <a:t>: </a:t>
            </a:r>
            <a:r>
              <a:rPr lang="sl-SI" sz="1400" dirty="0" err="1" smtClean="0"/>
              <a:t>doesn‘t</a:t>
            </a:r>
            <a:r>
              <a:rPr lang="sl-SI" sz="1400" dirty="0" smtClean="0"/>
              <a:t> </a:t>
            </a:r>
            <a:r>
              <a:rPr lang="sl-SI" sz="1400" dirty="0" err="1" smtClean="0"/>
              <a:t>need</a:t>
            </a:r>
            <a:r>
              <a:rPr lang="sl-SI" sz="1400" dirty="0" smtClean="0"/>
              <a:t> to </a:t>
            </a:r>
            <a:r>
              <a:rPr lang="sl-SI" sz="1400" dirty="0" err="1" smtClean="0"/>
              <a:t>high</a:t>
            </a:r>
            <a:r>
              <a:rPr lang="sl-SI" sz="1400" dirty="0" smtClean="0"/>
              <a:t> on </a:t>
            </a:r>
            <a:r>
              <a:rPr lang="sl-SI" sz="1400" dirty="0" err="1" smtClean="0"/>
              <a:t>all</a:t>
            </a:r>
            <a:r>
              <a:rPr lang="sl-SI" sz="1400" dirty="0" smtClean="0"/>
              <a:t> </a:t>
            </a:r>
            <a:r>
              <a:rPr lang="sl-SI" sz="1400" dirty="0" err="1" smtClean="0"/>
              <a:t>aspects</a:t>
            </a:r>
            <a:r>
              <a:rPr lang="sl-SI" sz="1400" dirty="0" smtClean="0"/>
              <a:t> </a:t>
            </a:r>
            <a:r>
              <a:rPr lang="sl-SI" sz="1400" dirty="0" err="1" smtClean="0"/>
              <a:t>from</a:t>
            </a:r>
            <a:r>
              <a:rPr lang="sl-SI" sz="1400" dirty="0" smtClean="0"/>
              <a:t> </a:t>
            </a:r>
            <a:r>
              <a:rPr lang="sl-SI" sz="1400" dirty="0" err="1" smtClean="0"/>
              <a:t>the</a:t>
            </a:r>
            <a:r>
              <a:rPr lang="sl-SI" sz="1400" dirty="0" smtClean="0"/>
              <a:t> </a:t>
            </a:r>
            <a:r>
              <a:rPr lang="sl-SI" sz="1400" dirty="0" err="1" smtClean="0"/>
              <a:t>beginning</a:t>
            </a:r>
            <a:endParaRPr lang="sl-SI" sz="1400" dirty="0" smtClean="0"/>
          </a:p>
          <a:p>
            <a:pPr lvl="1"/>
            <a:r>
              <a:rPr lang="sl-SI" sz="1400" dirty="0" smtClean="0"/>
              <a:t>Not </a:t>
            </a:r>
            <a:r>
              <a:rPr lang="sl-SI" sz="1400" dirty="0" err="1" smtClean="0"/>
              <a:t>all</a:t>
            </a:r>
            <a:r>
              <a:rPr lang="sl-SI" sz="1400" dirty="0" smtClean="0"/>
              <a:t> data </a:t>
            </a:r>
            <a:r>
              <a:rPr lang="sl-SI" sz="1400" dirty="0" err="1" smtClean="0"/>
              <a:t>objects</a:t>
            </a:r>
            <a:r>
              <a:rPr lang="sl-SI" sz="1400" dirty="0" smtClean="0"/>
              <a:t> / </a:t>
            </a:r>
            <a:r>
              <a:rPr lang="sl-SI" sz="1400" dirty="0" err="1" smtClean="0"/>
              <a:t>repository</a:t>
            </a:r>
            <a:r>
              <a:rPr lang="sl-SI" sz="1400" dirty="0" smtClean="0"/>
              <a:t> </a:t>
            </a:r>
            <a:r>
              <a:rPr lang="sl-SI" sz="1400" dirty="0" err="1" smtClean="0"/>
              <a:t>services</a:t>
            </a:r>
            <a:r>
              <a:rPr lang="sl-SI" sz="1400" dirty="0" smtClean="0"/>
              <a:t> </a:t>
            </a:r>
            <a:r>
              <a:rPr lang="sl-SI" sz="1400" dirty="0" err="1" smtClean="0"/>
              <a:t>aims</a:t>
            </a:r>
            <a:r>
              <a:rPr lang="sl-SI" sz="1400" dirty="0" smtClean="0"/>
              <a:t> </a:t>
            </a:r>
            <a:r>
              <a:rPr lang="sl-SI" sz="1400" dirty="0" err="1" smtClean="0"/>
              <a:t>for</a:t>
            </a:r>
            <a:r>
              <a:rPr lang="sl-SI" sz="1400" dirty="0" smtClean="0"/>
              <a:t> </a:t>
            </a:r>
            <a:r>
              <a:rPr lang="sl-SI" sz="1400" dirty="0" err="1" smtClean="0"/>
              <a:t>full</a:t>
            </a:r>
            <a:r>
              <a:rPr lang="sl-SI" sz="1400" dirty="0" smtClean="0"/>
              <a:t> FAIR </a:t>
            </a:r>
            <a:r>
              <a:rPr lang="sl-SI" sz="1400" dirty="0" err="1" smtClean="0"/>
              <a:t>compliance</a:t>
            </a:r>
            <a:r>
              <a:rPr lang="sl-SI" sz="1400" dirty="0" smtClean="0"/>
              <a:t> </a:t>
            </a:r>
            <a:r>
              <a:rPr lang="sl-SI" sz="1400" dirty="0" smtClean="0">
                <a:sym typeface="Wingdings" panose="05000000000000000000" pitchFamily="2" charset="2"/>
              </a:rPr>
              <a:t> </a:t>
            </a:r>
            <a:r>
              <a:rPr lang="sl-SI" sz="1400" dirty="0" err="1" smtClean="0">
                <a:sym typeface="Wingdings" panose="05000000000000000000" pitchFamily="2" charset="2"/>
              </a:rPr>
              <a:t>appraisal</a:t>
            </a:r>
            <a:r>
              <a:rPr lang="sl-SI" sz="1400" dirty="0" smtClean="0">
                <a:sym typeface="Wingdings" panose="05000000000000000000" pitchFamily="2" charset="2"/>
              </a:rPr>
              <a:t>, </a:t>
            </a:r>
            <a:r>
              <a:rPr lang="sl-SI" sz="1400" dirty="0" err="1" smtClean="0">
                <a:sym typeface="Wingdings" panose="05000000000000000000" pitchFamily="2" charset="2"/>
              </a:rPr>
              <a:t>selection</a:t>
            </a:r>
            <a:endParaRPr lang="sl-SI" sz="1400" dirty="0" smtClean="0">
              <a:sym typeface="Wingdings" panose="05000000000000000000" pitchFamily="2" charset="2"/>
            </a:endParaRPr>
          </a:p>
          <a:p>
            <a:pPr lvl="1"/>
            <a:r>
              <a:rPr lang="sl-SI" sz="1400" dirty="0" smtClean="0">
                <a:sym typeface="Wingdings" panose="05000000000000000000" pitchFamily="2" charset="2"/>
              </a:rPr>
              <a:t>FAIR </a:t>
            </a:r>
            <a:r>
              <a:rPr lang="sl-SI" sz="1400" dirty="0" err="1" smtClean="0">
                <a:sym typeface="Wingdings" panose="05000000000000000000" pitchFamily="2" charset="2"/>
              </a:rPr>
              <a:t>assess</a:t>
            </a:r>
            <a:r>
              <a:rPr lang="sl-SI" sz="1400" dirty="0" smtClean="0">
                <a:sym typeface="Wingdings" panose="05000000000000000000" pitchFamily="2" charset="2"/>
              </a:rPr>
              <a:t> </a:t>
            </a:r>
            <a:r>
              <a:rPr lang="sl-SI" sz="1400" dirty="0" err="1" smtClean="0">
                <a:sym typeface="Wingdings" panose="05000000000000000000" pitchFamily="2" charset="2"/>
              </a:rPr>
              <a:t>the</a:t>
            </a:r>
            <a:r>
              <a:rPr lang="sl-SI" sz="1400" dirty="0" smtClean="0">
                <a:sym typeface="Wingdings" panose="05000000000000000000" pitchFamily="2" charset="2"/>
              </a:rPr>
              <a:t> </a:t>
            </a:r>
            <a:r>
              <a:rPr lang="sl-SI" sz="1400" dirty="0" err="1" smtClean="0">
                <a:sym typeface="Wingdings" panose="05000000000000000000" pitchFamily="2" charset="2"/>
              </a:rPr>
              <a:t>end</a:t>
            </a:r>
            <a:r>
              <a:rPr lang="sl-SI" sz="1400" dirty="0" smtClean="0">
                <a:sym typeface="Wingdings" panose="05000000000000000000" pitchFamily="2" charset="2"/>
              </a:rPr>
              <a:t> </a:t>
            </a:r>
            <a:r>
              <a:rPr lang="sl-SI" sz="1400" dirty="0" err="1" smtClean="0">
                <a:sym typeface="Wingdings" panose="05000000000000000000" pitchFamily="2" charset="2"/>
              </a:rPr>
              <a:t>result</a:t>
            </a:r>
            <a:r>
              <a:rPr lang="sl-SI" sz="1400" dirty="0" smtClean="0">
                <a:sym typeface="Wingdings" panose="05000000000000000000" pitchFamily="2" charset="2"/>
              </a:rPr>
              <a:t>: data </a:t>
            </a:r>
            <a:r>
              <a:rPr lang="sl-SI" sz="1400" dirty="0" err="1" smtClean="0">
                <a:sym typeface="Wingdings" panose="05000000000000000000" pitchFamily="2" charset="2"/>
              </a:rPr>
              <a:t>object</a:t>
            </a:r>
            <a:r>
              <a:rPr lang="sl-SI" sz="1400" baseline="0" dirty="0" smtClean="0">
                <a:sym typeface="Wingdings" panose="05000000000000000000" pitchFamily="2" charset="2"/>
              </a:rPr>
              <a:t> </a:t>
            </a:r>
            <a:r>
              <a:rPr lang="sl-SI" sz="1400" baseline="0" dirty="0" err="1" smtClean="0">
                <a:sym typeface="Wingdings" panose="05000000000000000000" pitchFamily="2" charset="2"/>
              </a:rPr>
              <a:t>reuse</a:t>
            </a:r>
            <a:r>
              <a:rPr lang="sl-SI" sz="1400" baseline="0" dirty="0" smtClean="0">
                <a:sym typeface="Wingdings" panose="05000000000000000000" pitchFamily="2" charset="2"/>
              </a:rPr>
              <a:t> </a:t>
            </a:r>
            <a:r>
              <a:rPr lang="sl-SI" sz="1400" baseline="0" dirty="0" err="1" smtClean="0">
                <a:sym typeface="Wingdings" panose="05000000000000000000" pitchFamily="2" charset="2"/>
              </a:rPr>
              <a:t>optimisation</a:t>
            </a:r>
            <a:r>
              <a:rPr lang="sl-SI" sz="1400" baseline="0" dirty="0" smtClean="0">
                <a:sym typeface="Wingdings" panose="05000000000000000000" pitchFamily="2" charset="2"/>
              </a:rPr>
              <a:t> </a:t>
            </a:r>
            <a:r>
              <a:rPr lang="sl-SI" sz="1400" baseline="0" dirty="0" err="1" smtClean="0">
                <a:sym typeface="Wingdings" panose="05000000000000000000" pitchFamily="2" charset="2"/>
              </a:rPr>
              <a:t>characteristics</a:t>
            </a:r>
            <a:r>
              <a:rPr lang="sl-SI" sz="1400" baseline="0" dirty="0" smtClean="0">
                <a:sym typeface="Wingdings" panose="05000000000000000000" pitchFamily="2" charset="2"/>
              </a:rPr>
              <a:t>  </a:t>
            </a:r>
          </a:p>
          <a:p>
            <a:pPr lvl="1" indent="230315" defTabSz="460629">
              <a:defRPr/>
            </a:pPr>
            <a:r>
              <a:rPr lang="sl-SI" sz="1400" dirty="0" err="1" smtClean="0"/>
              <a:t>Framework</a:t>
            </a:r>
            <a:r>
              <a:rPr lang="sl-SI" sz="1400" baseline="0" dirty="0" smtClean="0"/>
              <a:t> is </a:t>
            </a:r>
            <a:r>
              <a:rPr lang="sl-SI" sz="1400" baseline="0" dirty="0" err="1" smtClean="0"/>
              <a:t>better</a:t>
            </a:r>
            <a:r>
              <a:rPr lang="sl-SI" sz="1400" baseline="0" dirty="0" smtClean="0"/>
              <a:t> </a:t>
            </a:r>
            <a:r>
              <a:rPr lang="sl-SI" sz="1400" baseline="0" dirty="0" err="1" smtClean="0"/>
              <a:t>then</a:t>
            </a:r>
            <a:r>
              <a:rPr lang="sl-SI" sz="1400" baseline="0" dirty="0" smtClean="0"/>
              <a:t> </a:t>
            </a:r>
            <a:r>
              <a:rPr lang="sl-SI" sz="1400" baseline="0" dirty="0" err="1" smtClean="0"/>
              <a:t>theory</a:t>
            </a:r>
            <a:r>
              <a:rPr lang="sl-SI" sz="1400" baseline="0" dirty="0" smtClean="0"/>
              <a:t>, </a:t>
            </a:r>
            <a:r>
              <a:rPr lang="sl-SI" sz="1400" baseline="0" dirty="0" err="1" smtClean="0"/>
              <a:t>it‘s</a:t>
            </a:r>
            <a:r>
              <a:rPr lang="sl-SI" sz="1400" baseline="0" dirty="0" smtClean="0"/>
              <a:t> a set </a:t>
            </a:r>
            <a:r>
              <a:rPr lang="sl-SI" sz="1400" baseline="0" dirty="0" err="1" smtClean="0"/>
              <a:t>of</a:t>
            </a:r>
            <a:r>
              <a:rPr lang="sl-SI" sz="1400" baseline="0" dirty="0" smtClean="0"/>
              <a:t> </a:t>
            </a:r>
            <a:r>
              <a:rPr lang="sl-SI" sz="1400" baseline="0" dirty="0" err="1" smtClean="0"/>
              <a:t>boxes</a:t>
            </a:r>
            <a:r>
              <a:rPr lang="sl-SI" sz="1400" baseline="0" dirty="0" smtClean="0"/>
              <a:t> </a:t>
            </a:r>
            <a:r>
              <a:rPr lang="sl-SI" sz="1400" baseline="0" dirty="0" err="1" smtClean="0"/>
              <a:t>of</a:t>
            </a:r>
            <a:r>
              <a:rPr lang="sl-SI" sz="1400" baseline="0" dirty="0" smtClean="0"/>
              <a:t> </a:t>
            </a:r>
            <a:r>
              <a:rPr lang="sl-SI" sz="1400" baseline="0" dirty="0" err="1" smtClean="0"/>
              <a:t>principles</a:t>
            </a:r>
            <a:r>
              <a:rPr lang="sl-SI" sz="1400" baseline="0" dirty="0" smtClean="0"/>
              <a:t>; </a:t>
            </a:r>
            <a:endParaRPr lang="sl-SI" sz="1400" dirty="0" smtClean="0"/>
          </a:p>
        </p:txBody>
      </p:sp>
    </p:spTree>
    <p:extLst>
      <p:ext uri="{BB962C8B-B14F-4D97-AF65-F5344CB8AC3E}">
        <p14:creationId xmlns:p14="http://schemas.microsoft.com/office/powerpoint/2010/main" val="2859836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l-SI"/>
          </a:p>
        </p:txBody>
      </p:sp>
    </p:spTree>
    <p:extLst>
      <p:ext uri="{BB962C8B-B14F-4D97-AF65-F5344CB8AC3E}">
        <p14:creationId xmlns:p14="http://schemas.microsoft.com/office/powerpoint/2010/main" val="267983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l-SI"/>
          </a:p>
        </p:txBody>
      </p:sp>
    </p:spTree>
    <p:extLst>
      <p:ext uri="{BB962C8B-B14F-4D97-AF65-F5344CB8AC3E}">
        <p14:creationId xmlns:p14="http://schemas.microsoft.com/office/powerpoint/2010/main" val="33471882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l-SI" dirty="0"/>
          </a:p>
        </p:txBody>
      </p:sp>
    </p:spTree>
    <p:extLst>
      <p:ext uri="{BB962C8B-B14F-4D97-AF65-F5344CB8AC3E}">
        <p14:creationId xmlns:p14="http://schemas.microsoft.com/office/powerpoint/2010/main" val="2271053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TextEdit="1"/>
          </p:cNvSpPr>
          <p:nvPr>
            <p:ph type="sldImg"/>
          </p:nvPr>
        </p:nvSpPr>
        <p:spPr bwMode="auto">
          <a:xfrm>
            <a:off x="1366838" y="641350"/>
            <a:ext cx="4276725" cy="320833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smtClean="0"/>
          </a:p>
        </p:txBody>
      </p:sp>
    </p:spTree>
    <p:extLst>
      <p:ext uri="{BB962C8B-B14F-4D97-AF65-F5344CB8AC3E}">
        <p14:creationId xmlns:p14="http://schemas.microsoft.com/office/powerpoint/2010/main" val="3453981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sl-SI"/>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sl-SI"/>
          </a:p>
        </p:txBody>
      </p:sp>
      <p:sp>
        <p:nvSpPr>
          <p:cNvPr id="4" name="Date Placeholder 3"/>
          <p:cNvSpPr>
            <a:spLocks noGrp="1"/>
          </p:cNvSpPr>
          <p:nvPr>
            <p:ph type="dt" sz="half" idx="10"/>
          </p:nvPr>
        </p:nvSpPr>
        <p:spPr/>
        <p:txBody>
          <a:bodyPr/>
          <a:lstStyle/>
          <a:p>
            <a:fld id="{50B2FF3C-C532-4A56-8EFA-96CFBDAFD234}" type="datetimeFigureOut">
              <a:rPr lang="sl-SI" smtClean="0"/>
              <a:t>8. 04. 2021</a:t>
            </a:fld>
            <a:endParaRPr lang="sl-SI"/>
          </a:p>
        </p:txBody>
      </p:sp>
      <p:sp>
        <p:nvSpPr>
          <p:cNvPr id="5" name="Footer Placeholder 4"/>
          <p:cNvSpPr>
            <a:spLocks noGrp="1"/>
          </p:cNvSpPr>
          <p:nvPr>
            <p:ph type="ftr" sz="quarter" idx="11"/>
          </p:nvPr>
        </p:nvSpPr>
        <p:spPr/>
        <p:txBody>
          <a:bodyPr/>
          <a:lstStyle/>
          <a:p>
            <a:endParaRPr lang="sl-SI"/>
          </a:p>
        </p:txBody>
      </p:sp>
      <p:sp>
        <p:nvSpPr>
          <p:cNvPr id="6" name="Slide Number Placeholder 5"/>
          <p:cNvSpPr>
            <a:spLocks noGrp="1"/>
          </p:cNvSpPr>
          <p:nvPr>
            <p:ph type="sldNum" sz="quarter" idx="12"/>
          </p:nvPr>
        </p:nvSpPr>
        <p:spPr/>
        <p:txBody>
          <a:bodyPr/>
          <a:lstStyle/>
          <a:p>
            <a:fld id="{4FBB0469-CA94-4035-8D85-C73156CD4405}" type="slidenum">
              <a:rPr lang="sl-SI" smtClean="0"/>
              <a:t>‹#›</a:t>
            </a:fld>
            <a:endParaRPr lang="sl-SI"/>
          </a:p>
        </p:txBody>
      </p:sp>
    </p:spTree>
    <p:extLst>
      <p:ext uri="{BB962C8B-B14F-4D97-AF65-F5344CB8AC3E}">
        <p14:creationId xmlns:p14="http://schemas.microsoft.com/office/powerpoint/2010/main" val="3624457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l-SI"/>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a:p>
        </p:txBody>
      </p:sp>
      <p:sp>
        <p:nvSpPr>
          <p:cNvPr id="4" name="Date Placeholder 3"/>
          <p:cNvSpPr>
            <a:spLocks noGrp="1"/>
          </p:cNvSpPr>
          <p:nvPr>
            <p:ph type="dt" sz="half" idx="10"/>
          </p:nvPr>
        </p:nvSpPr>
        <p:spPr/>
        <p:txBody>
          <a:bodyPr/>
          <a:lstStyle/>
          <a:p>
            <a:fld id="{50B2FF3C-C532-4A56-8EFA-96CFBDAFD234}" type="datetimeFigureOut">
              <a:rPr lang="sl-SI" smtClean="0"/>
              <a:t>8. 04. 2021</a:t>
            </a:fld>
            <a:endParaRPr lang="sl-SI"/>
          </a:p>
        </p:txBody>
      </p:sp>
      <p:sp>
        <p:nvSpPr>
          <p:cNvPr id="5" name="Footer Placeholder 4"/>
          <p:cNvSpPr>
            <a:spLocks noGrp="1"/>
          </p:cNvSpPr>
          <p:nvPr>
            <p:ph type="ftr" sz="quarter" idx="11"/>
          </p:nvPr>
        </p:nvSpPr>
        <p:spPr/>
        <p:txBody>
          <a:bodyPr/>
          <a:lstStyle/>
          <a:p>
            <a:endParaRPr lang="sl-SI"/>
          </a:p>
        </p:txBody>
      </p:sp>
      <p:sp>
        <p:nvSpPr>
          <p:cNvPr id="6" name="Slide Number Placeholder 5"/>
          <p:cNvSpPr>
            <a:spLocks noGrp="1"/>
          </p:cNvSpPr>
          <p:nvPr>
            <p:ph type="sldNum" sz="quarter" idx="12"/>
          </p:nvPr>
        </p:nvSpPr>
        <p:spPr/>
        <p:txBody>
          <a:bodyPr/>
          <a:lstStyle/>
          <a:p>
            <a:fld id="{4FBB0469-CA94-4035-8D85-C73156CD4405}" type="slidenum">
              <a:rPr lang="sl-SI" smtClean="0"/>
              <a:t>‹#›</a:t>
            </a:fld>
            <a:endParaRPr lang="sl-SI"/>
          </a:p>
        </p:txBody>
      </p:sp>
    </p:spTree>
    <p:extLst>
      <p:ext uri="{BB962C8B-B14F-4D97-AF65-F5344CB8AC3E}">
        <p14:creationId xmlns:p14="http://schemas.microsoft.com/office/powerpoint/2010/main" val="437544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sl-SI"/>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a:p>
        </p:txBody>
      </p:sp>
      <p:sp>
        <p:nvSpPr>
          <p:cNvPr id="4" name="Date Placeholder 3"/>
          <p:cNvSpPr>
            <a:spLocks noGrp="1"/>
          </p:cNvSpPr>
          <p:nvPr>
            <p:ph type="dt" sz="half" idx="10"/>
          </p:nvPr>
        </p:nvSpPr>
        <p:spPr/>
        <p:txBody>
          <a:bodyPr/>
          <a:lstStyle/>
          <a:p>
            <a:fld id="{50B2FF3C-C532-4A56-8EFA-96CFBDAFD234}" type="datetimeFigureOut">
              <a:rPr lang="sl-SI" smtClean="0"/>
              <a:t>8. 04. 2021</a:t>
            </a:fld>
            <a:endParaRPr lang="sl-SI"/>
          </a:p>
        </p:txBody>
      </p:sp>
      <p:sp>
        <p:nvSpPr>
          <p:cNvPr id="5" name="Footer Placeholder 4"/>
          <p:cNvSpPr>
            <a:spLocks noGrp="1"/>
          </p:cNvSpPr>
          <p:nvPr>
            <p:ph type="ftr" sz="quarter" idx="11"/>
          </p:nvPr>
        </p:nvSpPr>
        <p:spPr/>
        <p:txBody>
          <a:bodyPr/>
          <a:lstStyle/>
          <a:p>
            <a:endParaRPr lang="sl-SI"/>
          </a:p>
        </p:txBody>
      </p:sp>
      <p:sp>
        <p:nvSpPr>
          <p:cNvPr id="6" name="Slide Number Placeholder 5"/>
          <p:cNvSpPr>
            <a:spLocks noGrp="1"/>
          </p:cNvSpPr>
          <p:nvPr>
            <p:ph type="sldNum" sz="quarter" idx="12"/>
          </p:nvPr>
        </p:nvSpPr>
        <p:spPr/>
        <p:txBody>
          <a:bodyPr/>
          <a:lstStyle/>
          <a:p>
            <a:fld id="{4FBB0469-CA94-4035-8D85-C73156CD4405}" type="slidenum">
              <a:rPr lang="sl-SI" smtClean="0"/>
              <a:t>‹#›</a:t>
            </a:fld>
            <a:endParaRPr lang="sl-SI"/>
          </a:p>
        </p:txBody>
      </p:sp>
    </p:spTree>
    <p:extLst>
      <p:ext uri="{BB962C8B-B14F-4D97-AF65-F5344CB8AC3E}">
        <p14:creationId xmlns:p14="http://schemas.microsoft.com/office/powerpoint/2010/main" val="35146840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_Title and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787" y="764704"/>
            <a:ext cx="10972800" cy="5400600"/>
          </a:xfrm>
          <a:prstGeom prst="rect">
            <a:avLst/>
          </a:prstGeom>
        </p:spPr>
        <p:txBody>
          <a:bodyPr/>
          <a:lstStyle>
            <a:lvl1pPr algn="l">
              <a:defRPr>
                <a:latin typeface="Tahoma" pitchFamily="34" charset="0"/>
                <a:ea typeface="Tahoma" pitchFamily="34" charset="0"/>
                <a:cs typeface="Tahoma" pitchFamily="34" charset="0"/>
              </a:defRPr>
            </a:lvl1pPr>
            <a:lvl2pPr>
              <a:defRPr>
                <a:latin typeface="Tahoma" pitchFamily="34" charset="0"/>
                <a:ea typeface="Tahoma" pitchFamily="34" charset="0"/>
                <a:cs typeface="Tahoma" pitchFamily="34" charset="0"/>
              </a:defRPr>
            </a:lvl2pPr>
            <a:lvl3pPr>
              <a:defRPr>
                <a:latin typeface="Tahoma" pitchFamily="34" charset="0"/>
                <a:ea typeface="Tahoma" pitchFamily="34" charset="0"/>
                <a:cs typeface="Tahoma" pitchFamily="34" charset="0"/>
              </a:defRPr>
            </a:lvl3pPr>
            <a:lvl4pPr>
              <a:defRPr>
                <a:latin typeface="Tahoma" pitchFamily="34" charset="0"/>
                <a:ea typeface="Tahoma" pitchFamily="34" charset="0"/>
                <a:cs typeface="Tahoma" pitchFamily="34" charset="0"/>
              </a:defRPr>
            </a:lvl4pPr>
            <a:lvl5pPr>
              <a:defRPr>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dirty="0"/>
          </a:p>
        </p:txBody>
      </p:sp>
      <p:sp>
        <p:nvSpPr>
          <p:cNvPr id="8" name="Rectangle 7"/>
          <p:cNvSpPr/>
          <p:nvPr/>
        </p:nvSpPr>
        <p:spPr>
          <a:xfrm>
            <a:off x="-48683" y="0"/>
            <a:ext cx="113165" cy="6858000"/>
          </a:xfrm>
          <a:prstGeom prst="rect">
            <a:avLst/>
          </a:prstGeom>
          <a:solidFill>
            <a:srgbClr val="FDD4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sz="180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46449" y="6381329"/>
            <a:ext cx="838751" cy="445739"/>
          </a:xfrm>
          <a:prstGeom prst="rect">
            <a:avLst/>
          </a:prstGeom>
        </p:spPr>
      </p:pic>
      <p:sp>
        <p:nvSpPr>
          <p:cNvPr id="11" name="Title 1"/>
          <p:cNvSpPr>
            <a:spLocks noGrp="1"/>
          </p:cNvSpPr>
          <p:nvPr>
            <p:ph type="title"/>
          </p:nvPr>
        </p:nvSpPr>
        <p:spPr>
          <a:xfrm>
            <a:off x="335360" y="188640"/>
            <a:ext cx="11129843" cy="432048"/>
          </a:xfrm>
          <a:prstGeom prst="rect">
            <a:avLst/>
          </a:prstGeom>
          <a:solidFill>
            <a:srgbClr val="FDD44F"/>
          </a:solidFill>
        </p:spPr>
        <p:txBody>
          <a:bodyPr anchor="b"/>
          <a:lstStyle>
            <a:lvl1pPr>
              <a:defRPr>
                <a:solidFill>
                  <a:srgbClr val="9D0A0E"/>
                </a:solidFill>
                <a:latin typeface="Tahoma" pitchFamily="34" charset="0"/>
                <a:ea typeface="Tahoma" pitchFamily="34" charset="0"/>
                <a:cs typeface="Tahoma" pitchFamily="34" charset="0"/>
              </a:defRPr>
            </a:lvl1pPr>
          </a:lstStyle>
          <a:p>
            <a:r>
              <a:rPr lang="en-US" smtClean="0"/>
              <a:t>Click to edit Master title style</a:t>
            </a:r>
            <a:endParaRPr lang="sl-SI" dirty="0"/>
          </a:p>
        </p:txBody>
      </p:sp>
      <p:sp>
        <p:nvSpPr>
          <p:cNvPr id="13" name="Text Placeholder 12"/>
          <p:cNvSpPr>
            <a:spLocks noGrp="1"/>
          </p:cNvSpPr>
          <p:nvPr>
            <p:ph type="body" sz="quarter" idx="10" hasCustomPrompt="1"/>
          </p:nvPr>
        </p:nvSpPr>
        <p:spPr>
          <a:xfrm>
            <a:off x="11568608" y="0"/>
            <a:ext cx="624416" cy="6858000"/>
          </a:xfrm>
          <a:prstGeom prst="rect">
            <a:avLst/>
          </a:prstGeom>
          <a:solidFill>
            <a:srgbClr val="767676"/>
          </a:solidFill>
        </p:spPr>
        <p:txBody>
          <a:bodyPr vert="vert" anchor="ctr">
            <a:noAutofit/>
          </a:bodyPr>
          <a:lstStyle>
            <a:lvl1pPr algn="l">
              <a:defRPr sz="1200">
                <a:solidFill>
                  <a:schemeClr val="bg1"/>
                </a:solidFill>
                <a:latin typeface="Tahoma" pitchFamily="34" charset="0"/>
                <a:ea typeface="Tahoma" pitchFamily="34" charset="0"/>
                <a:cs typeface="Tahoma" pitchFamily="34" charset="0"/>
              </a:defRPr>
            </a:lvl1pPr>
            <a:lvl2pPr marL="457200" indent="0">
              <a:buNone/>
              <a:defRPr sz="1400">
                <a:latin typeface="Tahoma" pitchFamily="34" charset="0"/>
                <a:ea typeface="Tahoma" pitchFamily="34" charset="0"/>
                <a:cs typeface="Tahoma" pitchFamily="34" charset="0"/>
              </a:defRPr>
            </a:lvl2pPr>
            <a:lvl3pPr>
              <a:defRPr sz="1400">
                <a:latin typeface="Tahoma" pitchFamily="34" charset="0"/>
                <a:ea typeface="Tahoma" pitchFamily="34" charset="0"/>
                <a:cs typeface="Tahoma" pitchFamily="34" charset="0"/>
              </a:defRPr>
            </a:lvl3pPr>
            <a:lvl4pPr>
              <a:defRPr sz="1400">
                <a:latin typeface="Tahoma" pitchFamily="34" charset="0"/>
                <a:ea typeface="Tahoma" pitchFamily="34" charset="0"/>
                <a:cs typeface="Tahoma" pitchFamily="34" charset="0"/>
              </a:defRPr>
            </a:lvl4pPr>
            <a:lvl5pPr>
              <a:defRPr sz="1400">
                <a:latin typeface="Tahoma" pitchFamily="34" charset="0"/>
                <a:ea typeface="Tahoma" pitchFamily="34" charset="0"/>
                <a:cs typeface="Tahoma" pitchFamily="34" charset="0"/>
              </a:defRPr>
            </a:lvl5pPr>
          </a:lstStyle>
          <a:p>
            <a:pPr lvl="0"/>
            <a:r>
              <a:rPr lang="sl-SI" dirty="0" smtClean="0"/>
              <a:t>  Poglavje</a:t>
            </a:r>
            <a:endParaRPr lang="en-US" dirty="0" smtClean="0"/>
          </a:p>
        </p:txBody>
      </p:sp>
    </p:spTree>
    <p:extLst>
      <p:ext uri="{BB962C8B-B14F-4D97-AF65-F5344CB8AC3E}">
        <p14:creationId xmlns:p14="http://schemas.microsoft.com/office/powerpoint/2010/main" val="140313343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Naslov in vsebina">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787" y="764704"/>
            <a:ext cx="10972800" cy="5400600"/>
          </a:xfrm>
          <a:prstGeom prst="rect">
            <a:avLst/>
          </a:prstGeom>
        </p:spPr>
        <p:txBody>
          <a:bodyPr/>
          <a:lstStyle>
            <a:lvl1pPr algn="l">
              <a:defRPr sz="2000">
                <a:latin typeface="Tahoma" pitchFamily="34" charset="0"/>
                <a:ea typeface="Tahoma" pitchFamily="34" charset="0"/>
                <a:cs typeface="Tahoma" pitchFamily="34" charset="0"/>
              </a:defRPr>
            </a:lvl1pPr>
            <a:lvl2pPr>
              <a:defRPr sz="2000">
                <a:latin typeface="Tahoma" pitchFamily="34" charset="0"/>
                <a:ea typeface="Tahoma" pitchFamily="34" charset="0"/>
                <a:cs typeface="Tahoma" pitchFamily="34" charset="0"/>
              </a:defRPr>
            </a:lvl2pPr>
            <a:lvl3pPr>
              <a:defRPr sz="2000">
                <a:latin typeface="Tahoma" pitchFamily="34" charset="0"/>
                <a:ea typeface="Tahoma" pitchFamily="34" charset="0"/>
                <a:cs typeface="Tahoma" pitchFamily="34" charset="0"/>
              </a:defRPr>
            </a:lvl3pPr>
            <a:lvl4pPr>
              <a:defRPr sz="2000">
                <a:latin typeface="Tahoma" pitchFamily="34" charset="0"/>
                <a:ea typeface="Tahoma" pitchFamily="34" charset="0"/>
                <a:cs typeface="Tahoma" pitchFamily="34" charset="0"/>
              </a:defRPr>
            </a:lvl4pPr>
            <a:lvl5pPr>
              <a:defRPr sz="20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dirty="0"/>
          </a:p>
        </p:txBody>
      </p:sp>
      <p:sp>
        <p:nvSpPr>
          <p:cNvPr id="8" name="Rectangle 7"/>
          <p:cNvSpPr/>
          <p:nvPr userDrawn="1"/>
        </p:nvSpPr>
        <p:spPr>
          <a:xfrm>
            <a:off x="-48683" y="0"/>
            <a:ext cx="113165" cy="6858000"/>
          </a:xfrm>
          <a:prstGeom prst="rect">
            <a:avLst/>
          </a:prstGeom>
          <a:solidFill>
            <a:srgbClr val="FDD4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sz="180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46449" y="6381329"/>
            <a:ext cx="838751" cy="445739"/>
          </a:xfrm>
          <a:prstGeom prst="rect">
            <a:avLst/>
          </a:prstGeom>
        </p:spPr>
      </p:pic>
      <p:sp>
        <p:nvSpPr>
          <p:cNvPr id="11" name="Title 1"/>
          <p:cNvSpPr>
            <a:spLocks noGrp="1"/>
          </p:cNvSpPr>
          <p:nvPr>
            <p:ph type="title"/>
          </p:nvPr>
        </p:nvSpPr>
        <p:spPr>
          <a:xfrm>
            <a:off x="335360" y="188640"/>
            <a:ext cx="11129843" cy="432048"/>
          </a:xfrm>
          <a:prstGeom prst="rect">
            <a:avLst/>
          </a:prstGeom>
          <a:solidFill>
            <a:srgbClr val="FDD44F"/>
          </a:solidFill>
        </p:spPr>
        <p:txBody>
          <a:bodyPr anchor="b"/>
          <a:lstStyle>
            <a:lvl1pPr>
              <a:defRPr sz="2200">
                <a:solidFill>
                  <a:srgbClr val="9D0A0E"/>
                </a:solidFill>
                <a:latin typeface="Tahoma" pitchFamily="34" charset="0"/>
                <a:ea typeface="Tahoma" pitchFamily="34" charset="0"/>
                <a:cs typeface="Tahoma" pitchFamily="34" charset="0"/>
              </a:defRPr>
            </a:lvl1pPr>
          </a:lstStyle>
          <a:p>
            <a:r>
              <a:rPr lang="en-US" smtClean="0"/>
              <a:t>Click to edit Master title style</a:t>
            </a:r>
            <a:endParaRPr lang="sl-SI" dirty="0"/>
          </a:p>
        </p:txBody>
      </p:sp>
      <p:sp>
        <p:nvSpPr>
          <p:cNvPr id="13" name="Text Placeholder 12"/>
          <p:cNvSpPr>
            <a:spLocks noGrp="1"/>
          </p:cNvSpPr>
          <p:nvPr>
            <p:ph type="body" sz="quarter" idx="10" hasCustomPrompt="1"/>
          </p:nvPr>
        </p:nvSpPr>
        <p:spPr>
          <a:xfrm>
            <a:off x="11568608" y="0"/>
            <a:ext cx="624416" cy="6858000"/>
          </a:xfrm>
          <a:prstGeom prst="rect">
            <a:avLst/>
          </a:prstGeom>
          <a:solidFill>
            <a:srgbClr val="767676"/>
          </a:solidFill>
        </p:spPr>
        <p:txBody>
          <a:bodyPr vert="vert" anchor="ctr">
            <a:noAutofit/>
          </a:bodyPr>
          <a:lstStyle>
            <a:lvl1pPr algn="l">
              <a:defRPr sz="1200">
                <a:solidFill>
                  <a:schemeClr val="bg1"/>
                </a:solidFill>
                <a:latin typeface="Tahoma" pitchFamily="34" charset="0"/>
                <a:ea typeface="Tahoma" pitchFamily="34" charset="0"/>
                <a:cs typeface="Tahoma" pitchFamily="34" charset="0"/>
              </a:defRPr>
            </a:lvl1pPr>
            <a:lvl2pPr marL="457200" indent="0">
              <a:buNone/>
              <a:defRPr sz="1400">
                <a:latin typeface="Tahoma" pitchFamily="34" charset="0"/>
                <a:ea typeface="Tahoma" pitchFamily="34" charset="0"/>
                <a:cs typeface="Tahoma" pitchFamily="34" charset="0"/>
              </a:defRPr>
            </a:lvl2pPr>
            <a:lvl3pPr>
              <a:defRPr sz="1400">
                <a:latin typeface="Tahoma" pitchFamily="34" charset="0"/>
                <a:ea typeface="Tahoma" pitchFamily="34" charset="0"/>
                <a:cs typeface="Tahoma" pitchFamily="34" charset="0"/>
              </a:defRPr>
            </a:lvl3pPr>
            <a:lvl4pPr>
              <a:defRPr sz="1400">
                <a:latin typeface="Tahoma" pitchFamily="34" charset="0"/>
                <a:ea typeface="Tahoma" pitchFamily="34" charset="0"/>
                <a:cs typeface="Tahoma" pitchFamily="34" charset="0"/>
              </a:defRPr>
            </a:lvl4pPr>
            <a:lvl5pPr>
              <a:defRPr sz="1400">
                <a:latin typeface="Tahoma" pitchFamily="34" charset="0"/>
                <a:ea typeface="Tahoma" pitchFamily="34" charset="0"/>
                <a:cs typeface="Tahoma" pitchFamily="34" charset="0"/>
              </a:defRPr>
            </a:lvl5pPr>
          </a:lstStyle>
          <a:p>
            <a:pPr lvl="0"/>
            <a:r>
              <a:rPr lang="sl-SI" dirty="0" smtClean="0"/>
              <a:t>  Poglavje</a:t>
            </a:r>
            <a:endParaRPr lang="en-US" dirty="0" smtClean="0"/>
          </a:p>
        </p:txBody>
      </p:sp>
    </p:spTree>
    <p:extLst>
      <p:ext uri="{BB962C8B-B14F-4D97-AF65-F5344CB8AC3E}">
        <p14:creationId xmlns:p14="http://schemas.microsoft.com/office/powerpoint/2010/main" val="123845169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 (stand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5" name="Body Level One…"/>
          <p:cNvSpPr txBox="1">
            <a:spLocks noGrp="1"/>
          </p:cNvSpPr>
          <p:nvPr>
            <p:ph type="body" idx="1"/>
          </p:nvPr>
        </p:nvSpPr>
        <p:spPr>
          <a:xfrm>
            <a:off x="638967" y="1755148"/>
            <a:ext cx="10347229" cy="3514856"/>
          </a:xfrm>
          <a:prstGeom prst="rect">
            <a:avLst/>
          </a:prstGeom>
        </p:spPr>
        <p:txBody>
          <a:bodyPr/>
          <a:lstStyle>
            <a:lvl1pPr marL="410751" indent="-410751">
              <a:buSzPct val="73000"/>
              <a:buBlip>
                <a:blip r:embed="rId3"/>
              </a:buBlip>
              <a:defRPr>
                <a:latin typeface="Tahoma" panose="020B0604030504040204" pitchFamily="34" charset="0"/>
                <a:ea typeface="Tahoma" panose="020B0604030504040204" pitchFamily="34" charset="0"/>
                <a:cs typeface="Tahoma" panose="020B0604030504040204" pitchFamily="34" charset="0"/>
              </a:defRPr>
            </a:lvl1pPr>
            <a:lvl2pPr>
              <a:buSzPct val="50000"/>
              <a:buBlip>
                <a:blip r:embed="rId3"/>
              </a:buBlip>
              <a:defRPr>
                <a:latin typeface="Tahoma" panose="020B0604030504040204" pitchFamily="34" charset="0"/>
                <a:ea typeface="Tahoma" panose="020B0604030504040204" pitchFamily="34" charset="0"/>
                <a:cs typeface="Tahoma" panose="020B0604030504040204" pitchFamily="34" charset="0"/>
              </a:defRPr>
            </a:lvl2pPr>
            <a:lvl3pPr>
              <a:buSzPct val="50000"/>
              <a:buBlip>
                <a:blip r:embed="rId3"/>
              </a:buBlip>
              <a:defRPr>
                <a:latin typeface="Tahoma" panose="020B0604030504040204" pitchFamily="34" charset="0"/>
                <a:ea typeface="Tahoma" panose="020B0604030504040204" pitchFamily="34" charset="0"/>
                <a:cs typeface="Tahoma" panose="020B0604030504040204" pitchFamily="34" charset="0"/>
              </a:defRPr>
            </a:lvl3pPr>
            <a:lvl4pPr>
              <a:buSzPct val="50000"/>
              <a:buBlip>
                <a:blip r:embed="rId3"/>
              </a:buBlip>
              <a:defRPr>
                <a:latin typeface="Tahoma" panose="020B0604030504040204" pitchFamily="34" charset="0"/>
                <a:ea typeface="Tahoma" panose="020B0604030504040204" pitchFamily="34" charset="0"/>
                <a:cs typeface="Tahoma" panose="020B0604030504040204" pitchFamily="34" charset="0"/>
              </a:defRPr>
            </a:lvl4pPr>
            <a:lvl5pPr>
              <a:buSzPct val="50000"/>
              <a:buBlip>
                <a:blip r:embed="rId3"/>
              </a:buBlip>
              <a:defRPr>
                <a:latin typeface="Tahoma" panose="020B0604030504040204" pitchFamily="34" charset="0"/>
                <a:ea typeface="Tahoma" panose="020B0604030504040204" pitchFamily="34" charset="0"/>
                <a:cs typeface="Tahoma" panose="020B060403050404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6" name="Rectangle"/>
          <p:cNvSpPr/>
          <p:nvPr/>
        </p:nvSpPr>
        <p:spPr>
          <a:xfrm>
            <a:off x="-1" y="622614"/>
            <a:ext cx="419015" cy="701071"/>
          </a:xfrm>
          <a:prstGeom prst="rect">
            <a:avLst/>
          </a:prstGeom>
          <a:solidFill>
            <a:srgbClr val="6A6C77"/>
          </a:solidFill>
          <a:ln w="12700">
            <a:miter lim="400000"/>
          </a:ln>
        </p:spPr>
        <p:txBody>
          <a:bodyPr lIns="35718" tIns="35718" rIns="35718" bIns="35718" anchor="ctr"/>
          <a:lstStyle/>
          <a:p>
            <a:pPr>
              <a:defRPr sz="2200" b="0">
                <a:solidFill>
                  <a:srgbClr val="FFFFFF"/>
                </a:solidFill>
                <a:latin typeface="Helvetica Neue Medium"/>
                <a:ea typeface="Helvetica Neue Medium"/>
                <a:cs typeface="Helvetica Neue Medium"/>
                <a:sym typeface="Helvetica Neue Medium"/>
              </a:defRPr>
            </a:pPr>
            <a:endParaRPr sz="1547"/>
          </a:p>
        </p:txBody>
      </p:sp>
      <p:sp>
        <p:nvSpPr>
          <p:cNvPr id="117" name="Line"/>
          <p:cNvSpPr/>
          <p:nvPr/>
        </p:nvSpPr>
        <p:spPr>
          <a:xfrm>
            <a:off x="1205804" y="6412420"/>
            <a:ext cx="9780392" cy="1"/>
          </a:xfrm>
          <a:prstGeom prst="line">
            <a:avLst/>
          </a:prstGeom>
          <a:ln w="25400">
            <a:solidFill>
              <a:srgbClr val="98C5E8"/>
            </a:solidFill>
            <a:miter lim="400000"/>
          </a:ln>
        </p:spPr>
        <p:txBody>
          <a:bodyPr lIns="35718" tIns="35718" rIns="35718" bIns="35718" anchor="ctr"/>
          <a:lstStyle/>
          <a:p>
            <a:pPr>
              <a:defRPr sz="2200" b="0">
                <a:solidFill>
                  <a:srgbClr val="FFFFFF"/>
                </a:solidFill>
                <a:latin typeface="Helvetica Neue Medium"/>
                <a:ea typeface="Helvetica Neue Medium"/>
                <a:cs typeface="Helvetica Neue Medium"/>
                <a:sym typeface="Helvetica Neue Medium"/>
              </a:defRPr>
            </a:pPr>
            <a:endParaRPr sz="1547"/>
          </a:p>
        </p:txBody>
      </p:sp>
      <p:sp>
        <p:nvSpPr>
          <p:cNvPr id="8" name="Slide Number">
            <a:extLst>
              <a:ext uri="{FF2B5EF4-FFF2-40B4-BE49-F238E27FC236}">
                <a16:creationId xmlns:a16="http://schemas.microsoft.com/office/drawing/2014/main" id="{5C7323E1-68AA-F44D-A64A-BA4B606E8F80}"/>
              </a:ext>
            </a:extLst>
          </p:cNvPr>
          <p:cNvSpPr txBox="1">
            <a:spLocks noGrp="1"/>
          </p:cNvSpPr>
          <p:nvPr>
            <p:ph type="sldNum" sz="quarter" idx="2"/>
          </p:nvPr>
        </p:nvSpPr>
        <p:spPr>
          <a:xfrm>
            <a:off x="11235579" y="6298406"/>
            <a:ext cx="426416" cy="228028"/>
          </a:xfrm>
          <a:prstGeom prst="rect">
            <a:avLst/>
          </a:prstGeom>
        </p:spPr>
        <p:txBody>
          <a:bodyPr/>
          <a:lstStyle>
            <a:lvl1pPr>
              <a:defRPr sz="844">
                <a:solidFill>
                  <a:srgbClr val="98C5E8"/>
                </a:solidFill>
              </a:defRPr>
            </a:lvl1pPr>
          </a:lstStyle>
          <a:p>
            <a:fld id="{86CB4B4D-7CA3-9044-876B-883B54F8677D}" type="slidenum">
              <a:rPr lang="it-IT" smtClean="0"/>
              <a:pPr/>
              <a:t>‹#›</a:t>
            </a:fld>
            <a:endParaRPr lang="it-IT" dirty="0"/>
          </a:p>
        </p:txBody>
      </p:sp>
      <p:sp>
        <p:nvSpPr>
          <p:cNvPr id="9" name="Title Text">
            <a:extLst>
              <a:ext uri="{FF2B5EF4-FFF2-40B4-BE49-F238E27FC236}">
                <a16:creationId xmlns:a16="http://schemas.microsoft.com/office/drawing/2014/main" id="{94E0C260-697D-8741-AF6F-EFA2BE5C49FF}"/>
              </a:ext>
            </a:extLst>
          </p:cNvPr>
          <p:cNvSpPr txBox="1">
            <a:spLocks noGrp="1"/>
          </p:cNvSpPr>
          <p:nvPr>
            <p:ph type="title"/>
          </p:nvPr>
        </p:nvSpPr>
        <p:spPr>
          <a:xfrm>
            <a:off x="638967" y="622614"/>
            <a:ext cx="10347229" cy="701071"/>
          </a:xfrm>
          <a:prstGeom prst="rect">
            <a:avLst/>
          </a:prstGeom>
        </p:spPr>
        <p:txBody>
          <a:bodyPr>
            <a:normAutofit/>
          </a:bodyPr>
          <a:lstStyle>
            <a:lvl1pPr>
              <a:defRPr sz="4078">
                <a:latin typeface="Tahoma" panose="020B0604030504040204" pitchFamily="34" charset="0"/>
                <a:ea typeface="Tahoma" panose="020B0604030504040204" pitchFamily="34" charset="0"/>
                <a:cs typeface="Tahoma" panose="020B0604030504040204" pitchFamily="34" charset="0"/>
              </a:defRPr>
            </a:lvl1pPr>
          </a:lstStyle>
          <a:p>
            <a:r>
              <a:rPr lang="en-US" smtClean="0"/>
              <a:t>Click to edit Master title style</a:t>
            </a:r>
            <a:endParaRPr dirty="0"/>
          </a:p>
        </p:txBody>
      </p:sp>
      <p:pic>
        <p:nvPicPr>
          <p:cNvPr id="3" name="Picture 2">
            <a:extLst>
              <a:ext uri="{FF2B5EF4-FFF2-40B4-BE49-F238E27FC236}">
                <a16:creationId xmlns:a16="http://schemas.microsoft.com/office/drawing/2014/main" id="{A79EB277-9E0A-4830-B351-30766B553B68}"/>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7561" y="6462761"/>
            <a:ext cx="1062813" cy="291216"/>
          </a:xfrm>
          <a:prstGeom prst="rect">
            <a:avLst/>
          </a:prstGeom>
        </p:spPr>
      </p:pic>
    </p:spTree>
    <p:extLst>
      <p:ext uri="{BB962C8B-B14F-4D97-AF65-F5344CB8AC3E}">
        <p14:creationId xmlns:p14="http://schemas.microsoft.com/office/powerpoint/2010/main" val="705629693"/>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cSld name="2_Title and Conten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9720037"/>
      </p:ext>
    </p:extLst>
  </p:cSld>
  <p:clrMapOvr>
    <a:masterClrMapping/>
  </p:clrMapOvr>
  <p:timing>
    <p:tnLst>
      <p:par>
        <p:cTn id="1" dur="indefinite" restart="never" nodeType="tmRoot"/>
      </p:par>
    </p:tnLst>
  </p:timing>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l-SI"/>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a:p>
        </p:txBody>
      </p:sp>
      <p:sp>
        <p:nvSpPr>
          <p:cNvPr id="4" name="Date Placeholder 3"/>
          <p:cNvSpPr>
            <a:spLocks noGrp="1"/>
          </p:cNvSpPr>
          <p:nvPr>
            <p:ph type="dt" sz="half" idx="10"/>
          </p:nvPr>
        </p:nvSpPr>
        <p:spPr/>
        <p:txBody>
          <a:bodyPr/>
          <a:lstStyle/>
          <a:p>
            <a:fld id="{50B2FF3C-C532-4A56-8EFA-96CFBDAFD234}" type="datetimeFigureOut">
              <a:rPr lang="sl-SI" smtClean="0"/>
              <a:t>8. 04. 2021</a:t>
            </a:fld>
            <a:endParaRPr lang="sl-SI"/>
          </a:p>
        </p:txBody>
      </p:sp>
      <p:sp>
        <p:nvSpPr>
          <p:cNvPr id="5" name="Footer Placeholder 4"/>
          <p:cNvSpPr>
            <a:spLocks noGrp="1"/>
          </p:cNvSpPr>
          <p:nvPr>
            <p:ph type="ftr" sz="quarter" idx="11"/>
          </p:nvPr>
        </p:nvSpPr>
        <p:spPr/>
        <p:txBody>
          <a:bodyPr/>
          <a:lstStyle/>
          <a:p>
            <a:endParaRPr lang="sl-SI"/>
          </a:p>
        </p:txBody>
      </p:sp>
      <p:sp>
        <p:nvSpPr>
          <p:cNvPr id="6" name="Slide Number Placeholder 5"/>
          <p:cNvSpPr>
            <a:spLocks noGrp="1"/>
          </p:cNvSpPr>
          <p:nvPr>
            <p:ph type="sldNum" sz="quarter" idx="12"/>
          </p:nvPr>
        </p:nvSpPr>
        <p:spPr/>
        <p:txBody>
          <a:bodyPr/>
          <a:lstStyle/>
          <a:p>
            <a:fld id="{4FBB0469-CA94-4035-8D85-C73156CD4405}" type="slidenum">
              <a:rPr lang="sl-SI" smtClean="0"/>
              <a:t>‹#›</a:t>
            </a:fld>
            <a:endParaRPr lang="sl-SI"/>
          </a:p>
        </p:txBody>
      </p:sp>
    </p:spTree>
    <p:extLst>
      <p:ext uri="{BB962C8B-B14F-4D97-AF65-F5344CB8AC3E}">
        <p14:creationId xmlns:p14="http://schemas.microsoft.com/office/powerpoint/2010/main" val="1724664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sl-SI"/>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0B2FF3C-C532-4A56-8EFA-96CFBDAFD234}" type="datetimeFigureOut">
              <a:rPr lang="sl-SI" smtClean="0"/>
              <a:t>8. 04. 2021</a:t>
            </a:fld>
            <a:endParaRPr lang="sl-SI"/>
          </a:p>
        </p:txBody>
      </p:sp>
      <p:sp>
        <p:nvSpPr>
          <p:cNvPr id="5" name="Footer Placeholder 4"/>
          <p:cNvSpPr>
            <a:spLocks noGrp="1"/>
          </p:cNvSpPr>
          <p:nvPr>
            <p:ph type="ftr" sz="quarter" idx="11"/>
          </p:nvPr>
        </p:nvSpPr>
        <p:spPr/>
        <p:txBody>
          <a:bodyPr/>
          <a:lstStyle/>
          <a:p>
            <a:endParaRPr lang="sl-SI"/>
          </a:p>
        </p:txBody>
      </p:sp>
      <p:sp>
        <p:nvSpPr>
          <p:cNvPr id="6" name="Slide Number Placeholder 5"/>
          <p:cNvSpPr>
            <a:spLocks noGrp="1"/>
          </p:cNvSpPr>
          <p:nvPr>
            <p:ph type="sldNum" sz="quarter" idx="12"/>
          </p:nvPr>
        </p:nvSpPr>
        <p:spPr/>
        <p:txBody>
          <a:bodyPr/>
          <a:lstStyle/>
          <a:p>
            <a:fld id="{4FBB0469-CA94-4035-8D85-C73156CD4405}" type="slidenum">
              <a:rPr lang="sl-SI" smtClean="0"/>
              <a:t>‹#›</a:t>
            </a:fld>
            <a:endParaRPr lang="sl-SI"/>
          </a:p>
        </p:txBody>
      </p:sp>
    </p:spTree>
    <p:extLst>
      <p:ext uri="{BB962C8B-B14F-4D97-AF65-F5344CB8AC3E}">
        <p14:creationId xmlns:p14="http://schemas.microsoft.com/office/powerpoint/2010/main" val="1511841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l-SI"/>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a:p>
        </p:txBody>
      </p:sp>
      <p:sp>
        <p:nvSpPr>
          <p:cNvPr id="5" name="Date Placeholder 4"/>
          <p:cNvSpPr>
            <a:spLocks noGrp="1"/>
          </p:cNvSpPr>
          <p:nvPr>
            <p:ph type="dt" sz="half" idx="10"/>
          </p:nvPr>
        </p:nvSpPr>
        <p:spPr/>
        <p:txBody>
          <a:bodyPr/>
          <a:lstStyle/>
          <a:p>
            <a:fld id="{50B2FF3C-C532-4A56-8EFA-96CFBDAFD234}" type="datetimeFigureOut">
              <a:rPr lang="sl-SI" smtClean="0"/>
              <a:t>8. 04. 2021</a:t>
            </a:fld>
            <a:endParaRPr lang="sl-SI"/>
          </a:p>
        </p:txBody>
      </p:sp>
      <p:sp>
        <p:nvSpPr>
          <p:cNvPr id="6" name="Footer Placeholder 5"/>
          <p:cNvSpPr>
            <a:spLocks noGrp="1"/>
          </p:cNvSpPr>
          <p:nvPr>
            <p:ph type="ftr" sz="quarter" idx="11"/>
          </p:nvPr>
        </p:nvSpPr>
        <p:spPr/>
        <p:txBody>
          <a:bodyPr/>
          <a:lstStyle/>
          <a:p>
            <a:endParaRPr lang="sl-SI"/>
          </a:p>
        </p:txBody>
      </p:sp>
      <p:sp>
        <p:nvSpPr>
          <p:cNvPr id="7" name="Slide Number Placeholder 6"/>
          <p:cNvSpPr>
            <a:spLocks noGrp="1"/>
          </p:cNvSpPr>
          <p:nvPr>
            <p:ph type="sldNum" sz="quarter" idx="12"/>
          </p:nvPr>
        </p:nvSpPr>
        <p:spPr/>
        <p:txBody>
          <a:bodyPr/>
          <a:lstStyle/>
          <a:p>
            <a:fld id="{4FBB0469-CA94-4035-8D85-C73156CD4405}" type="slidenum">
              <a:rPr lang="sl-SI" smtClean="0"/>
              <a:t>‹#›</a:t>
            </a:fld>
            <a:endParaRPr lang="sl-SI"/>
          </a:p>
        </p:txBody>
      </p:sp>
    </p:spTree>
    <p:extLst>
      <p:ext uri="{BB962C8B-B14F-4D97-AF65-F5344CB8AC3E}">
        <p14:creationId xmlns:p14="http://schemas.microsoft.com/office/powerpoint/2010/main" val="636878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sl-SI"/>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a:p>
        </p:txBody>
      </p:sp>
      <p:sp>
        <p:nvSpPr>
          <p:cNvPr id="7" name="Date Placeholder 6"/>
          <p:cNvSpPr>
            <a:spLocks noGrp="1"/>
          </p:cNvSpPr>
          <p:nvPr>
            <p:ph type="dt" sz="half" idx="10"/>
          </p:nvPr>
        </p:nvSpPr>
        <p:spPr/>
        <p:txBody>
          <a:bodyPr/>
          <a:lstStyle/>
          <a:p>
            <a:fld id="{50B2FF3C-C532-4A56-8EFA-96CFBDAFD234}" type="datetimeFigureOut">
              <a:rPr lang="sl-SI" smtClean="0"/>
              <a:t>8. 04. 2021</a:t>
            </a:fld>
            <a:endParaRPr lang="sl-SI"/>
          </a:p>
        </p:txBody>
      </p:sp>
      <p:sp>
        <p:nvSpPr>
          <p:cNvPr id="8" name="Footer Placeholder 7"/>
          <p:cNvSpPr>
            <a:spLocks noGrp="1"/>
          </p:cNvSpPr>
          <p:nvPr>
            <p:ph type="ftr" sz="quarter" idx="11"/>
          </p:nvPr>
        </p:nvSpPr>
        <p:spPr/>
        <p:txBody>
          <a:bodyPr/>
          <a:lstStyle/>
          <a:p>
            <a:endParaRPr lang="sl-SI"/>
          </a:p>
        </p:txBody>
      </p:sp>
      <p:sp>
        <p:nvSpPr>
          <p:cNvPr id="9" name="Slide Number Placeholder 8"/>
          <p:cNvSpPr>
            <a:spLocks noGrp="1"/>
          </p:cNvSpPr>
          <p:nvPr>
            <p:ph type="sldNum" sz="quarter" idx="12"/>
          </p:nvPr>
        </p:nvSpPr>
        <p:spPr/>
        <p:txBody>
          <a:bodyPr/>
          <a:lstStyle/>
          <a:p>
            <a:fld id="{4FBB0469-CA94-4035-8D85-C73156CD4405}" type="slidenum">
              <a:rPr lang="sl-SI" smtClean="0"/>
              <a:t>‹#›</a:t>
            </a:fld>
            <a:endParaRPr lang="sl-SI"/>
          </a:p>
        </p:txBody>
      </p:sp>
    </p:spTree>
    <p:extLst>
      <p:ext uri="{BB962C8B-B14F-4D97-AF65-F5344CB8AC3E}">
        <p14:creationId xmlns:p14="http://schemas.microsoft.com/office/powerpoint/2010/main" val="1910142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l-SI"/>
          </a:p>
        </p:txBody>
      </p:sp>
      <p:sp>
        <p:nvSpPr>
          <p:cNvPr id="3" name="Date Placeholder 2"/>
          <p:cNvSpPr>
            <a:spLocks noGrp="1"/>
          </p:cNvSpPr>
          <p:nvPr>
            <p:ph type="dt" sz="half" idx="10"/>
          </p:nvPr>
        </p:nvSpPr>
        <p:spPr/>
        <p:txBody>
          <a:bodyPr/>
          <a:lstStyle/>
          <a:p>
            <a:fld id="{50B2FF3C-C532-4A56-8EFA-96CFBDAFD234}" type="datetimeFigureOut">
              <a:rPr lang="sl-SI" smtClean="0"/>
              <a:t>8. 04. 2021</a:t>
            </a:fld>
            <a:endParaRPr lang="sl-SI"/>
          </a:p>
        </p:txBody>
      </p:sp>
      <p:sp>
        <p:nvSpPr>
          <p:cNvPr id="4" name="Footer Placeholder 3"/>
          <p:cNvSpPr>
            <a:spLocks noGrp="1"/>
          </p:cNvSpPr>
          <p:nvPr>
            <p:ph type="ftr" sz="quarter" idx="11"/>
          </p:nvPr>
        </p:nvSpPr>
        <p:spPr/>
        <p:txBody>
          <a:bodyPr/>
          <a:lstStyle/>
          <a:p>
            <a:endParaRPr lang="sl-SI"/>
          </a:p>
        </p:txBody>
      </p:sp>
      <p:sp>
        <p:nvSpPr>
          <p:cNvPr id="5" name="Slide Number Placeholder 4"/>
          <p:cNvSpPr>
            <a:spLocks noGrp="1"/>
          </p:cNvSpPr>
          <p:nvPr>
            <p:ph type="sldNum" sz="quarter" idx="12"/>
          </p:nvPr>
        </p:nvSpPr>
        <p:spPr/>
        <p:txBody>
          <a:bodyPr/>
          <a:lstStyle/>
          <a:p>
            <a:fld id="{4FBB0469-CA94-4035-8D85-C73156CD4405}" type="slidenum">
              <a:rPr lang="sl-SI" smtClean="0"/>
              <a:t>‹#›</a:t>
            </a:fld>
            <a:endParaRPr lang="sl-SI"/>
          </a:p>
        </p:txBody>
      </p:sp>
    </p:spTree>
    <p:extLst>
      <p:ext uri="{BB962C8B-B14F-4D97-AF65-F5344CB8AC3E}">
        <p14:creationId xmlns:p14="http://schemas.microsoft.com/office/powerpoint/2010/main" val="2814251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B2FF3C-C532-4A56-8EFA-96CFBDAFD234}" type="datetimeFigureOut">
              <a:rPr lang="sl-SI" smtClean="0"/>
              <a:t>8. 04. 2021</a:t>
            </a:fld>
            <a:endParaRPr lang="sl-SI"/>
          </a:p>
        </p:txBody>
      </p:sp>
      <p:sp>
        <p:nvSpPr>
          <p:cNvPr id="3" name="Footer Placeholder 2"/>
          <p:cNvSpPr>
            <a:spLocks noGrp="1"/>
          </p:cNvSpPr>
          <p:nvPr>
            <p:ph type="ftr" sz="quarter" idx="11"/>
          </p:nvPr>
        </p:nvSpPr>
        <p:spPr/>
        <p:txBody>
          <a:bodyPr/>
          <a:lstStyle/>
          <a:p>
            <a:endParaRPr lang="sl-SI"/>
          </a:p>
        </p:txBody>
      </p:sp>
      <p:sp>
        <p:nvSpPr>
          <p:cNvPr id="4" name="Slide Number Placeholder 3"/>
          <p:cNvSpPr>
            <a:spLocks noGrp="1"/>
          </p:cNvSpPr>
          <p:nvPr>
            <p:ph type="sldNum" sz="quarter" idx="12"/>
          </p:nvPr>
        </p:nvSpPr>
        <p:spPr/>
        <p:txBody>
          <a:bodyPr/>
          <a:lstStyle/>
          <a:p>
            <a:fld id="{4FBB0469-CA94-4035-8D85-C73156CD4405}" type="slidenum">
              <a:rPr lang="sl-SI" smtClean="0"/>
              <a:t>‹#›</a:t>
            </a:fld>
            <a:endParaRPr lang="sl-SI"/>
          </a:p>
        </p:txBody>
      </p:sp>
    </p:spTree>
    <p:extLst>
      <p:ext uri="{BB962C8B-B14F-4D97-AF65-F5344CB8AC3E}">
        <p14:creationId xmlns:p14="http://schemas.microsoft.com/office/powerpoint/2010/main" val="3593061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sl-SI"/>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0B2FF3C-C532-4A56-8EFA-96CFBDAFD234}" type="datetimeFigureOut">
              <a:rPr lang="sl-SI" smtClean="0"/>
              <a:t>8. 04. 2021</a:t>
            </a:fld>
            <a:endParaRPr lang="sl-SI"/>
          </a:p>
        </p:txBody>
      </p:sp>
      <p:sp>
        <p:nvSpPr>
          <p:cNvPr id="6" name="Footer Placeholder 5"/>
          <p:cNvSpPr>
            <a:spLocks noGrp="1"/>
          </p:cNvSpPr>
          <p:nvPr>
            <p:ph type="ftr" sz="quarter" idx="11"/>
          </p:nvPr>
        </p:nvSpPr>
        <p:spPr/>
        <p:txBody>
          <a:bodyPr/>
          <a:lstStyle/>
          <a:p>
            <a:endParaRPr lang="sl-SI"/>
          </a:p>
        </p:txBody>
      </p:sp>
      <p:sp>
        <p:nvSpPr>
          <p:cNvPr id="7" name="Slide Number Placeholder 6"/>
          <p:cNvSpPr>
            <a:spLocks noGrp="1"/>
          </p:cNvSpPr>
          <p:nvPr>
            <p:ph type="sldNum" sz="quarter" idx="12"/>
          </p:nvPr>
        </p:nvSpPr>
        <p:spPr/>
        <p:txBody>
          <a:bodyPr/>
          <a:lstStyle/>
          <a:p>
            <a:fld id="{4FBB0469-CA94-4035-8D85-C73156CD4405}" type="slidenum">
              <a:rPr lang="sl-SI" smtClean="0"/>
              <a:t>‹#›</a:t>
            </a:fld>
            <a:endParaRPr lang="sl-SI"/>
          </a:p>
        </p:txBody>
      </p:sp>
    </p:spTree>
    <p:extLst>
      <p:ext uri="{BB962C8B-B14F-4D97-AF65-F5344CB8AC3E}">
        <p14:creationId xmlns:p14="http://schemas.microsoft.com/office/powerpoint/2010/main" val="2984627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sl-SI"/>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l-SI"/>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0B2FF3C-C532-4A56-8EFA-96CFBDAFD234}" type="datetimeFigureOut">
              <a:rPr lang="sl-SI" smtClean="0"/>
              <a:t>8. 04. 2021</a:t>
            </a:fld>
            <a:endParaRPr lang="sl-SI"/>
          </a:p>
        </p:txBody>
      </p:sp>
      <p:sp>
        <p:nvSpPr>
          <p:cNvPr id="6" name="Footer Placeholder 5"/>
          <p:cNvSpPr>
            <a:spLocks noGrp="1"/>
          </p:cNvSpPr>
          <p:nvPr>
            <p:ph type="ftr" sz="quarter" idx="11"/>
          </p:nvPr>
        </p:nvSpPr>
        <p:spPr/>
        <p:txBody>
          <a:bodyPr/>
          <a:lstStyle/>
          <a:p>
            <a:endParaRPr lang="sl-SI"/>
          </a:p>
        </p:txBody>
      </p:sp>
      <p:sp>
        <p:nvSpPr>
          <p:cNvPr id="7" name="Slide Number Placeholder 6"/>
          <p:cNvSpPr>
            <a:spLocks noGrp="1"/>
          </p:cNvSpPr>
          <p:nvPr>
            <p:ph type="sldNum" sz="quarter" idx="12"/>
          </p:nvPr>
        </p:nvSpPr>
        <p:spPr/>
        <p:txBody>
          <a:bodyPr/>
          <a:lstStyle/>
          <a:p>
            <a:fld id="{4FBB0469-CA94-4035-8D85-C73156CD4405}" type="slidenum">
              <a:rPr lang="sl-SI" smtClean="0"/>
              <a:t>‹#›</a:t>
            </a:fld>
            <a:endParaRPr lang="sl-SI"/>
          </a:p>
        </p:txBody>
      </p:sp>
    </p:spTree>
    <p:extLst>
      <p:ext uri="{BB962C8B-B14F-4D97-AF65-F5344CB8AC3E}">
        <p14:creationId xmlns:p14="http://schemas.microsoft.com/office/powerpoint/2010/main" val="4096481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sl-SI"/>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B2FF3C-C532-4A56-8EFA-96CFBDAFD234}" type="datetimeFigureOut">
              <a:rPr lang="sl-SI" smtClean="0"/>
              <a:t>8. 04. 2021</a:t>
            </a:fld>
            <a:endParaRPr lang="sl-SI"/>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l-SI"/>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BB0469-CA94-4035-8D85-C73156CD4405}" type="slidenum">
              <a:rPr lang="sl-SI" smtClean="0"/>
              <a:t>‹#›</a:t>
            </a:fld>
            <a:endParaRPr lang="sl-SI"/>
          </a:p>
        </p:txBody>
      </p:sp>
    </p:spTree>
    <p:extLst>
      <p:ext uri="{BB962C8B-B14F-4D97-AF65-F5344CB8AC3E}">
        <p14:creationId xmlns:p14="http://schemas.microsoft.com/office/powerpoint/2010/main" val="3935808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 id="2147483664"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l-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hyperlink" Target="https://t.co/Sf4AsEGms0?amp=1" TargetMode="External"/><Relationship Id="rId2" Type="http://schemas.openxmlformats.org/officeDocument/2006/relationships/hyperlink" Target="https://twitter.com/hashtag/researchdata?src=hashtag_click" TargetMode="Externa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hyperlink" Target="http://doi.org/10.5334/dsj-2020-049" TargetMode="External"/><Relationship Id="rId2" Type="http://schemas.openxmlformats.org/officeDocument/2006/relationships/hyperlink" Target="https://www.adp.fdv.uni-lj.si/dogodki/znanstvene-revije-slovenije-raziskovalni-podatki/program/" TargetMode="External"/><Relationship Id="rId1" Type="http://schemas.openxmlformats.org/officeDocument/2006/relationships/slideLayout" Target="../slideLayouts/slideLayout2.xml"/><Relationship Id="rId4" Type="http://schemas.openxmlformats.org/officeDocument/2006/relationships/hyperlink" Target="https://doi.org/10.5281/zenodo.4280000"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9.gif"/><Relationship Id="rId5" Type="http://schemas.openxmlformats.org/officeDocument/2006/relationships/image" Target="../media/image8.png"/><Relationship Id="rId4" Type="http://schemas.openxmlformats.org/officeDocument/2006/relationships/hyperlink" Target="https://www.cessda.eu/"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doi.org/10.5334/dsj-2020-005"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hyperlink" Target="https://www.rd-alliance.org/group/data-policy-standardisation-and-implementation-ig/outcomes/developing-research-data-policy"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nl.ijs.si/jtdh18/JTDH-2018-Proceedings.pdf" TargetMode="External"/><Relationship Id="rId2" Type="http://schemas.openxmlformats.org/officeDocument/2006/relationships/hyperlink" Target="https://www.adp.fdv.uni-lj.si/eng/spoznaj/projekti/pretekli/" TargetMode="External"/><Relationship Id="rId1" Type="http://schemas.openxmlformats.org/officeDocument/2006/relationships/slideLayout" Target="../slideLayouts/slideLayout13.xml"/><Relationship Id="rId4" Type="http://schemas.openxmlformats.org/officeDocument/2006/relationships/hyperlink" Target="http://pubmet.unizd.hr/pubmet2019/talks/journal-data-sharing-policies-are-croatian-journals-following-trends/"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www.gov.si/assets/ministrstva/MIZS/Dokumenti/ZNANOST/Strategije/National-strategy-of-open-access-to-scientific-publications-and-research-data-in-Slovenia-2015-2020.pdf"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hyperlink" Target="https://doi.org/10.5281/zenodo.4005611" TargetMode="External"/><Relationship Id="rId4" Type="http://schemas.openxmlformats.org/officeDocument/2006/relationships/hyperlink" Target="https://doi.org/10.5281/zenodo.3757281"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hyperlink" Target="http://www.data-archive.ac.uk/media/2894/managingsharing.pdf" TargetMode="Externa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hyperlink" Target="https://doi.org/10.5281/zenodo.4561727" TargetMode="External"/><Relationship Id="rId2" Type="http://schemas.openxmlformats.org/officeDocument/2006/relationships/hyperlink" Target="https://orcid.org/0000-0003-3484-7675" TargetMode="External"/><Relationship Id="rId1" Type="http://schemas.openxmlformats.org/officeDocument/2006/relationships/slideLayout" Target="../slideLayouts/slideLayout2.xml"/><Relationship Id="rId6" Type="http://schemas.openxmlformats.org/officeDocument/2006/relationships/hyperlink" Target="http://doi.org/10.11647/OBP.0185" TargetMode="External"/><Relationship Id="rId5" Type="http://schemas.openxmlformats.org/officeDocument/2006/relationships/hyperlink" Target="https://www.rd-alliance.org/group/libraries-research-data-ig/outcomes/engaging-researchers-data-management-cookbook" TargetMode="Externa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hyperlink" Target="http://creativecommons.org/licenses/by/4.0/" TargetMode="External"/><Relationship Id="rId2" Type="http://schemas.openxmlformats.org/officeDocument/2006/relationships/hyperlink" Target="https://www.youtube.com/watch?v=b9GQeZpVPlY" TargetMode="External"/><Relationship Id="rId1" Type="http://schemas.openxmlformats.org/officeDocument/2006/relationships/slideLayout" Target="../slideLayouts/slideLayout3.xml"/><Relationship Id="rId5" Type="http://schemas.openxmlformats.org/officeDocument/2006/relationships/image" Target="../media/image9.gif"/><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hyperlink" Target="https://conference.codata.org/2018_Goettingen_RDM/sessions/64/" TargetMode="External"/><Relationship Id="rId2" Type="http://schemas.openxmlformats.org/officeDocument/2006/relationships/hyperlink" Target="https://conference.codata.org/2018_Goettingen_RDM/sessions/64/paper/297/" TargetMode="Externa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8" Type="http://schemas.openxmlformats.org/officeDocument/2006/relationships/hyperlink" Target="#_Toc66791537"/><Relationship Id="rId13" Type="http://schemas.openxmlformats.org/officeDocument/2006/relationships/hyperlink" Target="#_Toc66791542"/><Relationship Id="rId3" Type="http://schemas.openxmlformats.org/officeDocument/2006/relationships/hyperlink" Target="#_Toc66791532"/><Relationship Id="rId7" Type="http://schemas.openxmlformats.org/officeDocument/2006/relationships/hyperlink" Target="#_Toc66791536"/><Relationship Id="rId12" Type="http://schemas.openxmlformats.org/officeDocument/2006/relationships/hyperlink" Target="#_Toc66791541"/><Relationship Id="rId2" Type="http://schemas.openxmlformats.org/officeDocument/2006/relationships/hyperlink" Target="#_Toc66791531"/><Relationship Id="rId1" Type="http://schemas.openxmlformats.org/officeDocument/2006/relationships/slideLayout" Target="../slideLayouts/slideLayout12.xml"/><Relationship Id="rId6" Type="http://schemas.openxmlformats.org/officeDocument/2006/relationships/hyperlink" Target="#_Toc66791535"/><Relationship Id="rId11" Type="http://schemas.openxmlformats.org/officeDocument/2006/relationships/hyperlink" Target="#_Toc66791540"/><Relationship Id="rId5" Type="http://schemas.openxmlformats.org/officeDocument/2006/relationships/hyperlink" Target="#_Toc66791534"/><Relationship Id="rId15" Type="http://schemas.openxmlformats.org/officeDocument/2006/relationships/hyperlink" Target="#_Toc66791544"/><Relationship Id="rId10" Type="http://schemas.openxmlformats.org/officeDocument/2006/relationships/hyperlink" Target="#_Toc66791539"/><Relationship Id="rId4" Type="http://schemas.openxmlformats.org/officeDocument/2006/relationships/hyperlink" Target="#_Toc66791533"/><Relationship Id="rId9" Type="http://schemas.openxmlformats.org/officeDocument/2006/relationships/hyperlink" Target="#_Toc66791538"/><Relationship Id="rId14" Type="http://schemas.openxmlformats.org/officeDocument/2006/relationships/hyperlink" Target="#_Toc66791543"/></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hyperlink" Target="https://doi.org/10.5281/zenodo.3757287" TargetMode="External"/><Relationship Id="rId2" Type="http://schemas.openxmlformats.org/officeDocument/2006/relationships/hyperlink" Target="http://doi.org/10.5334/dsj-2020-049" TargetMode="External"/><Relationship Id="rId1" Type="http://schemas.openxmlformats.org/officeDocument/2006/relationships/slideLayout" Target="../slideLayouts/slideLayout13.xml"/><Relationship Id="rId6" Type="http://schemas.openxmlformats.org/officeDocument/2006/relationships/image" Target="../media/image14.emf"/><Relationship Id="rId5" Type="http://schemas.openxmlformats.org/officeDocument/2006/relationships/hyperlink" Target="http://doi.org/10.5334/dsj-2020-005" TargetMode="Externa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8" Type="http://schemas.openxmlformats.org/officeDocument/2006/relationships/hyperlink" Target="#_ftnref2"/><Relationship Id="rId13" Type="http://schemas.openxmlformats.org/officeDocument/2006/relationships/hyperlink" Target="https://www.adp.fdv.uni-lj.si/deli/postopek/opis_raziskave" TargetMode="External"/><Relationship Id="rId3" Type="http://schemas.openxmlformats.org/officeDocument/2006/relationships/hyperlink" Target="#_ftn2"/><Relationship Id="rId7" Type="http://schemas.openxmlformats.org/officeDocument/2006/relationships/hyperlink" Target="https://dmponline.dcc.ac.uk/" TargetMode="External"/><Relationship Id="rId12" Type="http://schemas.openxmlformats.org/officeDocument/2006/relationships/hyperlink" Target="#_ftnref4"/><Relationship Id="rId2" Type="http://schemas.openxmlformats.org/officeDocument/2006/relationships/hyperlink" Target="#_ftn1"/><Relationship Id="rId1" Type="http://schemas.openxmlformats.org/officeDocument/2006/relationships/slideLayout" Target="../slideLayouts/slideLayout12.xml"/><Relationship Id="rId6" Type="http://schemas.openxmlformats.org/officeDocument/2006/relationships/hyperlink" Target="#_ftnref1"/><Relationship Id="rId11" Type="http://schemas.openxmlformats.org/officeDocument/2006/relationships/hyperlink" Target="https://www.scienceeurope.org/media/jezkhnoo/se_rdm_practical_guide_final.pdf" TargetMode="External"/><Relationship Id="rId5" Type="http://schemas.openxmlformats.org/officeDocument/2006/relationships/hyperlink" Target="#_ftn4"/><Relationship Id="rId10" Type="http://schemas.openxmlformats.org/officeDocument/2006/relationships/hyperlink" Target="#_ftnref3"/><Relationship Id="rId4" Type="http://schemas.openxmlformats.org/officeDocument/2006/relationships/hyperlink" Target="#_ftn3"/><Relationship Id="rId9" Type="http://schemas.openxmlformats.org/officeDocument/2006/relationships/hyperlink" Target="https://www.cessda.eu/Training/Training-Resources/Library/Data-Management-Expert-Guide"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8" Type="http://schemas.openxmlformats.org/officeDocument/2006/relationships/hyperlink" Target="https://www.rd-alliance.org/group/libraries-research-data-ig/outcomes/engaging-researchers-data-management-cookbook" TargetMode="External"/><Relationship Id="rId13" Type="http://schemas.openxmlformats.org/officeDocument/2006/relationships/hyperlink" Target="https://www.rd-alliance.org/group/repository-audit-and-certification-dsa%E2%80%93wds-partnership-wg/outcomes/dsa-wds-partnership" TargetMode="External"/><Relationship Id="rId18" Type="http://schemas.openxmlformats.org/officeDocument/2006/relationships/hyperlink" Target="https://www.rd-alliance.org/group/working-and-interest-group-chairs-wheat-data-interoperability-wg/outcomes/wheat-data" TargetMode="External"/><Relationship Id="rId3" Type="http://schemas.openxmlformats.org/officeDocument/2006/relationships/hyperlink" Target="http://dx.doi.org/10.15497/RDA00002" TargetMode="External"/><Relationship Id="rId7" Type="http://schemas.openxmlformats.org/officeDocument/2006/relationships/hyperlink" Target="http://doi.org/10.1371/journal.pcbi.1006038" TargetMode="External"/><Relationship Id="rId12" Type="http://schemas.openxmlformats.org/officeDocument/2006/relationships/hyperlink" Target="https://www.rd-alliance.org/group/metadata-standards-catalog-wg/outcomes/metadata-standards-directory-wg-recommedations.html" TargetMode="External"/><Relationship Id="rId17" Type="http://schemas.openxmlformats.org/officeDocument/2006/relationships/hyperlink" Target="https://www.rd-alliance.org/group/rda-covid19-rda-covid19-omics-rda-covid-19-epidemiology-rda-covid19-clinical-rda-covid19-0" TargetMode="External"/><Relationship Id="rId2" Type="http://schemas.openxmlformats.org/officeDocument/2006/relationships/hyperlink" Target="https://www.rd-alliance.org/group/rdawds-publishing-data-services-wg/outcomes/open-universal-literature-data-cross-linking" TargetMode="External"/><Relationship Id="rId16" Type="http://schemas.openxmlformats.org/officeDocument/2006/relationships/hyperlink" Target="https://doi.org/10.15497/rda00049" TargetMode="External"/><Relationship Id="rId1" Type="http://schemas.openxmlformats.org/officeDocument/2006/relationships/slideLayout" Target="../slideLayouts/slideLayout12.xml"/><Relationship Id="rId6" Type="http://schemas.openxmlformats.org/officeDocument/2006/relationships/hyperlink" Target="https://www.rd-alliance.org/group/data-discovery-paradigms-ig/outcomes/eleven-quick-tips-finding-research-data" TargetMode="External"/><Relationship Id="rId11" Type="http://schemas.openxmlformats.org/officeDocument/2006/relationships/hyperlink" Target="http://dx.doi.org/10.15497/RDA00050" TargetMode="External"/><Relationship Id="rId5" Type="http://schemas.openxmlformats.org/officeDocument/2006/relationships/hyperlink" Target="http://doi.org/10.5334/dsj-2020-005" TargetMode="External"/><Relationship Id="rId15" Type="http://schemas.openxmlformats.org/officeDocument/2006/relationships/hyperlink" Target="https://www.rd-alliance.org/group/rda-covid-19-epidemiology-rda-covid19/outcomes/sharing-covid-19-epidemiology-data" TargetMode="External"/><Relationship Id="rId10" Type="http://schemas.openxmlformats.org/officeDocument/2006/relationships/hyperlink" Target="https://www.rd-alliance.org/group/fair-data-maturity-model-wg/outcomes/fair-data-maturity-model-specification-and-guidelines-0" TargetMode="External"/><Relationship Id="rId19" Type="http://schemas.openxmlformats.org/officeDocument/2006/relationships/hyperlink" Target="http://dx.doi.org/10.15497/RDA00018" TargetMode="External"/><Relationship Id="rId4" Type="http://schemas.openxmlformats.org/officeDocument/2006/relationships/hyperlink" Target="https://www.rd-alliance.org/group/data-policy-standardisation-and-implementation-ig/outcomes/developing-research-data-policy" TargetMode="External"/><Relationship Id="rId9" Type="http://schemas.openxmlformats.org/officeDocument/2006/relationships/hyperlink" Target="http://doi.org/10.11647/OBP.0185" TargetMode="External"/><Relationship Id="rId14" Type="http://schemas.openxmlformats.org/officeDocument/2006/relationships/hyperlink" Target="https://doi.org/10.17026/dans-22n-gk35"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hyperlink" Target="http://creativecommons.org/about/cc0" TargetMode="External"/><Relationship Id="rId2" Type="http://schemas.openxmlformats.org/officeDocument/2006/relationships/hyperlink" Target="http://creativecommons.org/licenses/" TargetMode="Externa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hyperlink" Target="http://www.arrs.gov.si/sl/akti/prav-znan-strok-uspesn-maj07.asp"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hyperlink" Target="http://www.data-archive.ac.uk/create-manage/planning-for-sharing/how-to-share-data"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doi.org/10.5281/zenodo.3875963" TargetMode="External"/><Relationship Id="rId2" Type="http://schemas.openxmlformats.org/officeDocument/2006/relationships/hyperlink" Target="http://www.dcc.ac.uk/resources/how-guides/five-steps-decide-what-data-keep" TargetMode="Externa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hyperlink" Target="http://dirros.openscience.si/IzpisGradiva.php?id=13835" TargetMode="Externa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hyperlink" Target="https://www.rd-alliance.org/system/files/documents/20200520_FAIR_WG_slides_v0.04.pdf" TargetMode="External"/><Relationship Id="rId3" Type="http://schemas.openxmlformats.org/officeDocument/2006/relationships/hyperlink" Target="https://www.rd-alliance.org/group/fair-data-maturity-model-wg/outcomes/fair-data-maturity-model-specification-and-guidelines-0" TargetMode="External"/><Relationship Id="rId7"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image" Target="../media/image16.png"/><Relationship Id="rId5" Type="http://schemas.openxmlformats.org/officeDocument/2006/relationships/hyperlink" Target="http://doi.org/10.5281/zenodo.3827109" TargetMode="External"/><Relationship Id="rId4" Type="http://schemas.openxmlformats.org/officeDocument/2006/relationships/hyperlink" Target="http://dx.doi.org/10.15497/RDA00050" TargetMode="External"/></Relationships>
</file>

<file path=ppt/slides/_rels/slide41.xml.rels><?xml version="1.0" encoding="UTF-8" standalone="yes"?>
<Relationships xmlns="http://schemas.openxmlformats.org/package/2006/relationships"><Relationship Id="rId8" Type="http://schemas.openxmlformats.org/officeDocument/2006/relationships/hyperlink" Target="https://dataverse.harvard.edu/dataverse/t3" TargetMode="External"/><Relationship Id="rId13" Type="http://schemas.openxmlformats.org/officeDocument/2006/relationships/hyperlink" Target="https://crisisnlp.qcri.org/covid19" TargetMode="External"/><Relationship Id="rId3" Type="http://schemas.openxmlformats.org/officeDocument/2006/relationships/hyperlink" Target="https://doi.org/10.18712/nsd-nsd2434-v1" TargetMode="External"/><Relationship Id="rId7" Type="http://schemas.openxmlformats.org/officeDocument/2006/relationships/hyperlink" Target="https://doi.org/10.7910/DVN/YMJPFC" TargetMode="External"/><Relationship Id="rId12" Type="http://schemas.openxmlformats.org/officeDocument/2006/relationships/hyperlink" Target="https://www.schlesinger-metooproject-radcliffe.org/access-the-collection" TargetMode="External"/><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hyperlink" Target="http://hdl.handle.net/11356/1142" TargetMode="External"/><Relationship Id="rId11" Type="http://schemas.openxmlformats.org/officeDocument/2006/relationships/hyperlink" Target="https://doi.org/10.5061/dryad.5302r" TargetMode="External"/><Relationship Id="rId5" Type="http://schemas.openxmlformats.org/officeDocument/2006/relationships/hyperlink" Target="http://doi.org/10.7802/1166" TargetMode="External"/><Relationship Id="rId10" Type="http://schemas.openxmlformats.org/officeDocument/2006/relationships/hyperlink" Target="https://doi.org/10.5061/dryad.q1h04" TargetMode="External"/><Relationship Id="rId4" Type="http://schemas.openxmlformats.org/officeDocument/2006/relationships/hyperlink" Target="https://dx.doi.org/10.5255/UKDA-SN-852772" TargetMode="External"/><Relationship Id="rId9" Type="http://schemas.openxmlformats.org/officeDocument/2006/relationships/hyperlink" Target="https://osf.io/5qwr8/" TargetMode="External"/></Relationships>
</file>

<file path=ppt/slides/_rels/slide4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hyperlink" Target="http://reshare.ukdataservice.ac.uk/legal/#Deposit" TargetMode="External"/><Relationship Id="rId7" Type="http://schemas.openxmlformats.org/officeDocument/2006/relationships/hyperlink" Target="https://doi.org/10.18712/nsd-nsd2434-v1" TargetMode="External"/><Relationship Id="rId2" Type="http://schemas.openxmlformats.org/officeDocument/2006/relationships/notesSlide" Target="../notesSlides/notesSlide7.xml"/><Relationship Id="rId1" Type="http://schemas.openxmlformats.org/officeDocument/2006/relationships/slideLayout" Target="../slideLayouts/slideLayout14.xml"/><Relationship Id="rId6" Type="http://schemas.openxmlformats.org/officeDocument/2006/relationships/image" Target="../media/image19.png"/><Relationship Id="rId5" Type="http://schemas.openxmlformats.org/officeDocument/2006/relationships/hyperlink" Target="https://dataverse.harvard.edu/dataverse/t3" TargetMode="External"/><Relationship Id="rId4" Type="http://schemas.openxmlformats.org/officeDocument/2006/relationships/image" Target="../media/image18.png"/></Relationships>
</file>

<file path=ppt/slides/_rels/slide44.xml.rels><?xml version="1.0" encoding="UTF-8" standalone="yes"?>
<Relationships xmlns="http://schemas.openxmlformats.org/package/2006/relationships"><Relationship Id="rId2" Type="http://schemas.openxmlformats.org/officeDocument/2006/relationships/hyperlink" Target="https://nerc.ukri.org/research/sites/environmental-data-service-eds/policy/data-value-checklist/" TargetMode="Externa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hyperlink" Target="https://dmponline.dcc.ac.uk/" TargetMode="External"/><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hyperlink" Target="https://www.cessda.eu/Training/Training-Resources/Library/Data-Management-Expert-Guide/1.-Plan" TargetMode="Externa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hyperlink" Target="https://www.cessda.eu/Training/Training-Resources/Library/Data-Management-Expert-Guide/2.-Organise-Document" TargetMode="Externa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hyperlink" Target="https://t.co/2nINGdczBS?amp=1" TargetMode="External"/><Relationship Id="rId2" Type="http://schemas.openxmlformats.org/officeDocument/2006/relationships/hyperlink" Target="https://twitter.com/hashtag/CESSDA?src=hashtag_click" TargetMode="External"/><Relationship Id="rId1" Type="http://schemas.openxmlformats.org/officeDocument/2006/relationships/slideLayout" Target="../slideLayouts/slideLayout12.xml"/><Relationship Id="rId6" Type="http://schemas.openxmlformats.org/officeDocument/2006/relationships/hyperlink" Target="https://twitter.com/hashtag/DataManagement?src=hashtag_click" TargetMode="External"/><Relationship Id="rId5" Type="http://schemas.openxmlformats.org/officeDocument/2006/relationships/hyperlink" Target="https://twitter.com/hashtag/DataManagementMonday?src=hashtag_click" TargetMode="External"/><Relationship Id="rId4" Type="http://schemas.openxmlformats.org/officeDocument/2006/relationships/hyperlink" Target="https://twitter.com/hashtag/DMMonday?src=hashtag_click"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www.panarchy.org/merton/science.html#note13"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hyperlink" Target="http://www.ddialliance.org/" TargetMode="External"/><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hyperlink" Target="http://www.cessda.org/" TargetMode="External"/></Relationships>
</file>

<file path=ppt/slides/_rels/slide52.xml.rels><?xml version="1.0" encoding="UTF-8" standalone="yes"?>
<Relationships xmlns="http://schemas.openxmlformats.org/package/2006/relationships"><Relationship Id="rId3" Type="http://schemas.openxmlformats.org/officeDocument/2006/relationships/hyperlink" Target="https://www.adp.fdv.uni-lj.si/seeds_workshop2_lj2016/presentations/SPSS%20and%20Stata%20commands%20v3.docx" TargetMode="External"/><Relationship Id="rId7" Type="http://schemas.openxmlformats.org/officeDocument/2006/relationships/hyperlink" Target="https://www.ukdataservice.ac.uk/about-us/our-rd/qamydata.aspx" TargetMode="External"/><Relationship Id="rId2" Type="http://schemas.openxmlformats.org/officeDocument/2006/relationships/hyperlink" Target="https://www.adp.fdv.uni-lj.si/media/img/datoteke/PriporocilaZaPodatkovnoDatoteko2.pdf" TargetMode="External"/><Relationship Id="rId1" Type="http://schemas.openxmlformats.org/officeDocument/2006/relationships/slideLayout" Target="../slideLayouts/slideLayout12.xml"/><Relationship Id="rId6" Type="http://schemas.openxmlformats.org/officeDocument/2006/relationships/hyperlink" Target="https://www.ukdataservice.ac.uk/manage-data/format/quality.aspx" TargetMode="External"/><Relationship Id="rId5" Type="http://schemas.openxmlformats.org/officeDocument/2006/relationships/hyperlink" Target="https://datacarpentry.org/openrefine-socialsci/" TargetMode="External"/><Relationship Id="rId4" Type="http://schemas.openxmlformats.org/officeDocument/2006/relationships/hyperlink" Target="http://www.icpsr.umich.edu/files/ICPSR/access/dataprep.pdf" TargetMode="External"/></Relationships>
</file>

<file path=ppt/slides/_rels/slide53.xml.rels><?xml version="1.0" encoding="UTF-8" standalone="yes"?>
<Relationships xmlns="http://schemas.openxmlformats.org/package/2006/relationships"><Relationship Id="rId3" Type="http://schemas.openxmlformats.org/officeDocument/2006/relationships/hyperlink" Target="https://www.adp.fdv.uni-lj.si/static/img/datoteke/opis_raziskave_v2_1.docx" TargetMode="External"/><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hyperlink" Target="http://www.data-archive.ac.uk/media/369163/managing_research_data14sept2012b.pdf" TargetMode="External"/><Relationship Id="rId2" Type="http://schemas.openxmlformats.org/officeDocument/2006/relationships/hyperlink" Target="http://www.fsd.uta.fi/aineistonhallinta/en/processing-qualitative-data-files.html" TargetMode="Externa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hyperlink" Target="https://www.cessda.eu/Training/Training-Resources/Library/Data-Management-Expert-Guide/5.-Protect" TargetMode="Externa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3" Type="http://schemas.openxmlformats.org/officeDocument/2006/relationships/hyperlink" Target="https://www.cessda.eu/Training/Training-Resources/Library/Data-Management-Expert-Guide/2.-Organise-Document" TargetMode="External"/><Relationship Id="rId2" Type="http://schemas.openxmlformats.org/officeDocument/2006/relationships/hyperlink" Target="https://www.cessda.eu/Training/Training-Resources/Library/Data-Management-Expert-Guide/1.-Plan" TargetMode="External"/><Relationship Id="rId1" Type="http://schemas.openxmlformats.org/officeDocument/2006/relationships/slideLayout" Target="../slideLayouts/slideLayout12.xml"/><Relationship Id="rId6" Type="http://schemas.openxmlformats.org/officeDocument/2006/relationships/hyperlink" Target="https://www.cessda.eu/Training/Training-Resources/Library/Data-Management-Expert-Guide/7.-Discover" TargetMode="External"/><Relationship Id="rId5" Type="http://schemas.openxmlformats.org/officeDocument/2006/relationships/hyperlink" Target="https://www.cessda.eu/Training/Training-Resources/Library/Data-Management-Expert-Guide/6.-Archive-Publish" TargetMode="External"/><Relationship Id="rId4" Type="http://schemas.openxmlformats.org/officeDocument/2006/relationships/hyperlink" Target="https://www.cessda.eu/Training/Training-Resources/Library/Data-Management-Expert-Guide/5.-Protect"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doi.org/10.15497/rda00049" TargetMode="External"/><Relationship Id="rId2" Type="http://schemas.openxmlformats.org/officeDocument/2006/relationships/hyperlink" Target="https://www.rd-alliance.org/group/rda-covid-19-epidemiology-rda-covid19/outcomes/sharing-covid-19-epidemiology-data" TargetMode="External"/><Relationship Id="rId1" Type="http://schemas.openxmlformats.org/officeDocument/2006/relationships/slideLayout" Target="../slideLayouts/slideLayout2.xml"/><Relationship Id="rId4" Type="http://schemas.openxmlformats.org/officeDocument/2006/relationships/hyperlink" Target="https://www.rd-alliance.org/group/rda-covid19-rda-covid19-omics-rda-covid-19-epidemiology-rda-covid19-clinical-rda-covid19-0" TargetMode="External"/></Relationships>
</file>

<file path=ppt/slides/_rels/slide60.xml.rels><?xml version="1.0" encoding="UTF-8" standalone="yes"?>
<Relationships xmlns="http://schemas.openxmlformats.org/package/2006/relationships"><Relationship Id="rId3" Type="http://schemas.openxmlformats.org/officeDocument/2006/relationships/hyperlink" Target="https://www.adp.fdv.uni-lj.si/adp_delavnica_jan2017/presentations/2_VsebineNRRP.pdf" TargetMode="External"/><Relationship Id="rId2" Type="http://schemas.openxmlformats.org/officeDocument/2006/relationships/hyperlink" Target="https://www.adp.fdv.uni-lj.si/adp_delavnica_jan2017/presentations/2_NRRP.pdf" TargetMode="External"/><Relationship Id="rId1" Type="http://schemas.openxmlformats.org/officeDocument/2006/relationships/slideLayout" Target="../slideLayouts/slideLayout12.xml"/><Relationship Id="rId6" Type="http://schemas.openxmlformats.org/officeDocument/2006/relationships/hyperlink" Target="http://www.adp.fdv.uni-lj.si/media/publikacije/predavanja/2020/DMPExpertGuide_SI_v1.docx" TargetMode="External"/><Relationship Id="rId5" Type="http://schemas.openxmlformats.org/officeDocument/2006/relationships/hyperlink" Target="https://www.adp.fdv.uni-lj.si/media/publikacije/predavanja/2020/DMPExpertGuide_SI_v1.pdf" TargetMode="External"/><Relationship Id="rId4" Type="http://schemas.openxmlformats.org/officeDocument/2006/relationships/hyperlink" Target="https://www.adp.fdv.uni-lj.si/usposobi/ZKG/nacrtovanje/" TargetMode="External"/></Relationships>
</file>

<file path=ppt/slides/_rels/slide61.xml.rels><?xml version="1.0" encoding="UTF-8" standalone="yes"?>
<Relationships xmlns="http://schemas.openxmlformats.org/package/2006/relationships"><Relationship Id="rId8" Type="http://schemas.openxmlformats.org/officeDocument/2006/relationships/hyperlink" Target="http://library.leeds.ac.uk/research-data-manage" TargetMode="External"/><Relationship Id="rId3" Type="http://schemas.openxmlformats.org/officeDocument/2006/relationships/hyperlink" Target="http://ec.europa.eu/research/participants/data/ref/h2020/grants_manual/hi/oa_pilot/h2020-hi-oa-data-mgt_en.pdf" TargetMode="External"/><Relationship Id="rId7" Type="http://schemas.openxmlformats.org/officeDocument/2006/relationships/hyperlink" Target="http://www.data-archive.ac.uk/create-manage/planning-for-sharing/data-management-checklist" TargetMode="External"/><Relationship Id="rId2" Type="http://schemas.openxmlformats.org/officeDocument/2006/relationships/hyperlink" Target="http://ec.europa.eu/research/participants/data/ref/h2020/grants_manual/hi/oa_pilot/h2020-hi-oa-pilot-guide_en.pdf" TargetMode="External"/><Relationship Id="rId1" Type="http://schemas.openxmlformats.org/officeDocument/2006/relationships/slideLayout" Target="../slideLayouts/slideLayout12.xml"/><Relationship Id="rId6" Type="http://schemas.openxmlformats.org/officeDocument/2006/relationships/hyperlink" Target="http://www.dcc.ac.uk/resources/data-management-plans" TargetMode="External"/><Relationship Id="rId5" Type="http://schemas.openxmlformats.org/officeDocument/2006/relationships/hyperlink" Target="http://www.adp.fdv.uni-lj.si/za_dajalce/izjava_o_izrocitvi/" TargetMode="External"/><Relationship Id="rId4" Type="http://schemas.openxmlformats.org/officeDocument/2006/relationships/hyperlink" Target="http://www.adp.fdv.uni-lj.si/evidentiranje/" TargetMode="External"/></Relationships>
</file>

<file path=ppt/slides/_rels/slide62.xml.rels><?xml version="1.0" encoding="UTF-8" standalone="yes"?>
<Relationships xmlns="http://schemas.openxmlformats.org/package/2006/relationships"><Relationship Id="rId8" Type="http://schemas.openxmlformats.org/officeDocument/2006/relationships/hyperlink" Target="https://doi.org/10.5281/zenodo.3718969" TargetMode="External"/><Relationship Id="rId3" Type="http://schemas.openxmlformats.org/officeDocument/2006/relationships/hyperlink" Target="https://www.cessda.eu/skopje2019/presentations/5.BISHOP_NewData_Skopje_05Nov2019_v2.pdf" TargetMode="External"/><Relationship Id="rId7" Type="http://schemas.openxmlformats.org/officeDocument/2006/relationships/hyperlink" Target="https://youtu.be/-fd3yJyFxDw" TargetMode="External"/><Relationship Id="rId12" Type="http://schemas.openxmlformats.org/officeDocument/2006/relationships/hyperlink" Target="https://youtu.be/vq7WW_ELFck" TargetMode="External"/><Relationship Id="rId2" Type="http://schemas.openxmlformats.org/officeDocument/2006/relationships/hyperlink" Target="https://youtu.be/07CtB7ATTIU" TargetMode="External"/><Relationship Id="rId1" Type="http://schemas.openxmlformats.org/officeDocument/2006/relationships/slideLayout" Target="../slideLayouts/slideLayout12.xml"/><Relationship Id="rId6" Type="http://schemas.openxmlformats.org/officeDocument/2006/relationships/hyperlink" Target="https://youtu.be/dQUjVMzAzGY" TargetMode="External"/><Relationship Id="rId11" Type="http://schemas.openxmlformats.org/officeDocument/2006/relationships/hyperlink" Target="https://www.youtube.com/watch?v=CychFwyHWLQ" TargetMode="External"/><Relationship Id="rId5" Type="http://schemas.openxmlformats.org/officeDocument/2006/relationships/hyperlink" Target="https://zenodo.org/record/3715231#.XnI-zaj0mM8" TargetMode="External"/><Relationship Id="rId10" Type="http://schemas.openxmlformats.org/officeDocument/2006/relationships/hyperlink" Target="https://doi.org/10.5281/zenodo.3715621" TargetMode="External"/><Relationship Id="rId4" Type="http://schemas.openxmlformats.org/officeDocument/2006/relationships/hyperlink" Target="https://youtu.be/Ys0mc0GKhUI" TargetMode="External"/><Relationship Id="rId9" Type="http://schemas.openxmlformats.org/officeDocument/2006/relationships/hyperlink" Target="https://www.youtube.com/watch?v=9H4tkUHL8fg" TargetMode="External"/></Relationships>
</file>

<file path=ppt/slides/_rels/slide7.xml.rels><?xml version="1.0" encoding="UTF-8" standalone="yes"?>
<Relationships xmlns="http://schemas.openxmlformats.org/package/2006/relationships"><Relationship Id="rId13" Type="http://schemas.openxmlformats.org/officeDocument/2006/relationships/hyperlink" Target="http://dirros.openscience.si/IzpisGradiva.php?id=13833" TargetMode="External"/><Relationship Id="rId18" Type="http://schemas.openxmlformats.org/officeDocument/2006/relationships/hyperlink" Target="http://dirros.openscience.si/Dokument.php?id=16941&amp;lang=slv" TargetMode="External"/><Relationship Id="rId26" Type="http://schemas.openxmlformats.org/officeDocument/2006/relationships/hyperlink" Target="http://dirros.openscience.si/Dokument.php?id=16944&amp;lang=slv" TargetMode="External"/><Relationship Id="rId3" Type="http://schemas.openxmlformats.org/officeDocument/2006/relationships/hyperlink" Target="http://dirros.openscience.si/IzpisGradiva.php?id=13829" TargetMode="External"/><Relationship Id="rId21" Type="http://schemas.openxmlformats.org/officeDocument/2006/relationships/hyperlink" Target="http://dirros.openscience.si/IzpisGradiva.php?id=13838" TargetMode="External"/><Relationship Id="rId34" Type="http://schemas.openxmlformats.org/officeDocument/2006/relationships/hyperlink" Target="http://dirros.openscience.si/Dokument.php?id=16973&amp;lang=slv" TargetMode="External"/><Relationship Id="rId7" Type="http://schemas.openxmlformats.org/officeDocument/2006/relationships/hyperlink" Target="http://dirros.openscience.si/IzpisGradiva.php?id=13831" TargetMode="External"/><Relationship Id="rId12" Type="http://schemas.openxmlformats.org/officeDocument/2006/relationships/hyperlink" Target="http://dirros.openscience.si/Dokument.php?id=16936&amp;lang=slv" TargetMode="External"/><Relationship Id="rId17" Type="http://schemas.openxmlformats.org/officeDocument/2006/relationships/hyperlink" Target="http://dirros.openscience.si/IzpisGradiva.php?id=13836" TargetMode="External"/><Relationship Id="rId25" Type="http://schemas.openxmlformats.org/officeDocument/2006/relationships/hyperlink" Target="http://dirros.openscience.si/IzpisGradiva.php?id=13839" TargetMode="External"/><Relationship Id="rId33" Type="http://schemas.openxmlformats.org/officeDocument/2006/relationships/hyperlink" Target="http://dirros.openscience.si/IzpisGradiva.php?id=13864" TargetMode="External"/><Relationship Id="rId2" Type="http://schemas.openxmlformats.org/officeDocument/2006/relationships/hyperlink" Target="http://dirros.openscience.si/IzpisGradiva.php?lang=slv&amp;id=13840" TargetMode="External"/><Relationship Id="rId16" Type="http://schemas.openxmlformats.org/officeDocument/2006/relationships/hyperlink" Target="http://dirros.openscience.si/Dokument.php?id=16939&amp;lang=slv" TargetMode="External"/><Relationship Id="rId20" Type="http://schemas.openxmlformats.org/officeDocument/2006/relationships/hyperlink" Target="http://dirros.openscience.si/Dokument.php?id=16942&amp;lang=slv" TargetMode="External"/><Relationship Id="rId29" Type="http://schemas.openxmlformats.org/officeDocument/2006/relationships/hyperlink" Target="http://dirros.openscience.si/IzpisGradiva.php?id=13862" TargetMode="External"/><Relationship Id="rId1" Type="http://schemas.openxmlformats.org/officeDocument/2006/relationships/slideLayout" Target="../slideLayouts/slideLayout2.xml"/><Relationship Id="rId6" Type="http://schemas.openxmlformats.org/officeDocument/2006/relationships/hyperlink" Target="http://dirros.openscience.si/Dokument.php?id=16932&amp;lang=slv" TargetMode="External"/><Relationship Id="rId11" Type="http://schemas.openxmlformats.org/officeDocument/2006/relationships/hyperlink" Target="http://dirros.openscience.si/IzpisGradiva.php?id=13832" TargetMode="External"/><Relationship Id="rId24" Type="http://schemas.openxmlformats.org/officeDocument/2006/relationships/hyperlink" Target="http://dirros.openscience.si/Dokument.php?id=16934&amp;lang=slv" TargetMode="External"/><Relationship Id="rId32" Type="http://schemas.openxmlformats.org/officeDocument/2006/relationships/hyperlink" Target="http://dirros.openscience.si/Dokument.php?id=16971&amp;lang=slv" TargetMode="External"/><Relationship Id="rId5" Type="http://schemas.openxmlformats.org/officeDocument/2006/relationships/hyperlink" Target="http://dirros.openscience.si/IzpisGradiva.php?id=13828" TargetMode="External"/><Relationship Id="rId15" Type="http://schemas.openxmlformats.org/officeDocument/2006/relationships/hyperlink" Target="http://dirros.openscience.si/IzpisGradiva.php?id=13835" TargetMode="External"/><Relationship Id="rId23" Type="http://schemas.openxmlformats.org/officeDocument/2006/relationships/hyperlink" Target="http://dirros.openscience.si/IzpisGradiva.php?id=13830" TargetMode="External"/><Relationship Id="rId28" Type="http://schemas.openxmlformats.org/officeDocument/2006/relationships/hyperlink" Target="http://dirros.openscience.si/Dokument.php?id=16969&amp;lang=slv" TargetMode="External"/><Relationship Id="rId10" Type="http://schemas.openxmlformats.org/officeDocument/2006/relationships/hyperlink" Target="http://dirros.openscience.si/Dokument.php?id=16938&amp;lang=slv" TargetMode="External"/><Relationship Id="rId19" Type="http://schemas.openxmlformats.org/officeDocument/2006/relationships/hyperlink" Target="http://dirros.openscience.si/IzpisGradiva.php?id=13837" TargetMode="External"/><Relationship Id="rId31" Type="http://schemas.openxmlformats.org/officeDocument/2006/relationships/hyperlink" Target="http://dirros.openscience.si/IzpisGradiva.php?id=13863" TargetMode="External"/><Relationship Id="rId4" Type="http://schemas.openxmlformats.org/officeDocument/2006/relationships/hyperlink" Target="http://dirros.openscience.si/Dokument.php?id=16933&amp;lang=slv" TargetMode="External"/><Relationship Id="rId9" Type="http://schemas.openxmlformats.org/officeDocument/2006/relationships/hyperlink" Target="http://dirros.openscience.si/IzpisGradiva.php?id=13834" TargetMode="External"/><Relationship Id="rId14" Type="http://schemas.openxmlformats.org/officeDocument/2006/relationships/hyperlink" Target="http://dirros.openscience.si/Dokument.php?id=16937&amp;lang=slv" TargetMode="External"/><Relationship Id="rId22" Type="http://schemas.openxmlformats.org/officeDocument/2006/relationships/hyperlink" Target="http://dirros.openscience.si/Dokument.php?id=16943&amp;lang=slv" TargetMode="External"/><Relationship Id="rId27" Type="http://schemas.openxmlformats.org/officeDocument/2006/relationships/hyperlink" Target="http://dirros.openscience.si/IzpisGradiva.php?id=13861" TargetMode="External"/><Relationship Id="rId30" Type="http://schemas.openxmlformats.org/officeDocument/2006/relationships/hyperlink" Target="http://dirros.openscience.si/Dokument.php?id=16970&amp;lang=slv" TargetMode="External"/><Relationship Id="rId8" Type="http://schemas.openxmlformats.org/officeDocument/2006/relationships/hyperlink" Target="http://dirros.openscience.si/Dokument.php?id=16935&amp;lang=slv"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openaire.eu/opendatapilot" TargetMode="External"/><Relationship Id="rId2" Type="http://schemas.openxmlformats.org/officeDocument/2006/relationships/hyperlink" Target="http://www.mizs.gov.si/si/delovna_podrocja/direktorat_za_znanost/sektor_za_znanost/strategije_s_podrocja_znanosti/nacionalna_strategija_odprtega_dostopa_do_znanstvenih_objav_in_raziskovalnih_podatkov_v_sloveniji_2015_2020/" TargetMode="External"/><Relationship Id="rId1" Type="http://schemas.openxmlformats.org/officeDocument/2006/relationships/slideLayout" Target="../slideLayouts/slideLayout2.xml"/><Relationship Id="rId4" Type="http://schemas.openxmlformats.org/officeDocument/2006/relationships/hyperlink" Target="http://www.scienceeurope.org/wp-content/uploads/2014/05/ScienceEurope_Roadmap.pdf"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46313" y="2362201"/>
            <a:ext cx="7772400" cy="1150257"/>
          </a:xfrm>
        </p:spPr>
        <p:txBody>
          <a:bodyPr>
            <a:normAutofit fontScale="90000"/>
          </a:bodyPr>
          <a:lstStyle/>
          <a:p>
            <a:r>
              <a:rPr lang="sl-SI" sz="4000" dirty="0"/>
              <a:t/>
            </a:r>
            <a:br>
              <a:rPr lang="sl-SI" sz="4000" dirty="0"/>
            </a:br>
            <a:r>
              <a:rPr lang="sl-SI" sz="4000" dirty="0"/>
              <a:t/>
            </a:r>
            <a:br>
              <a:rPr lang="sl-SI" sz="4000" dirty="0"/>
            </a:br>
            <a:r>
              <a:rPr lang="sl-SI" sz="4000" dirty="0"/>
              <a:t/>
            </a:r>
            <a:br>
              <a:rPr lang="sl-SI" sz="4000" dirty="0"/>
            </a:br>
            <a:r>
              <a:rPr lang="sl-SI" sz="4000" dirty="0"/>
              <a:t/>
            </a:r>
            <a:br>
              <a:rPr lang="sl-SI" sz="4000" dirty="0"/>
            </a:br>
            <a:r>
              <a:rPr lang="sl-SI" sz="4000" dirty="0"/>
              <a:t/>
            </a:r>
            <a:br>
              <a:rPr lang="sl-SI" sz="4000" dirty="0"/>
            </a:br>
            <a:r>
              <a:rPr lang="sl-SI" sz="3100" dirty="0"/>
              <a:t/>
            </a:r>
            <a:br>
              <a:rPr lang="sl-SI" sz="3100" dirty="0"/>
            </a:br>
            <a:r>
              <a:rPr lang="sl-SI" sz="2700" dirty="0"/>
              <a:t/>
            </a:r>
            <a:br>
              <a:rPr lang="sl-SI" sz="2700" dirty="0"/>
            </a:br>
            <a:r>
              <a:rPr lang="sl-SI" sz="2700" dirty="0"/>
              <a:t>Nekatere teme s področja </a:t>
            </a:r>
            <a:r>
              <a:rPr lang="sl-SI" sz="2700" dirty="0" smtClean="0"/>
              <a:t>odprte znanosti, načrtovanja </a:t>
            </a:r>
            <a:r>
              <a:rPr lang="sl-SI" sz="2700" dirty="0"/>
              <a:t>ravnanja s podatki, priprave podatkov in predaje v odprti dostop</a:t>
            </a:r>
            <a:endParaRPr lang="sl-SI" sz="3100" dirty="0"/>
          </a:p>
        </p:txBody>
      </p:sp>
      <p:sp>
        <p:nvSpPr>
          <p:cNvPr id="3" name="Text Placeholder 2"/>
          <p:cNvSpPr>
            <a:spLocks noGrp="1"/>
          </p:cNvSpPr>
          <p:nvPr>
            <p:ph type="body" idx="1"/>
          </p:nvPr>
        </p:nvSpPr>
        <p:spPr>
          <a:xfrm>
            <a:off x="2246313" y="3522733"/>
            <a:ext cx="7772400" cy="560778"/>
          </a:xfrm>
        </p:spPr>
        <p:txBody>
          <a:bodyPr>
            <a:normAutofit/>
          </a:bodyPr>
          <a:lstStyle/>
          <a:p>
            <a:r>
              <a:rPr lang="sl-SI" dirty="0" smtClean="0"/>
              <a:t>J.Š., 2021</a:t>
            </a:r>
          </a:p>
          <a:p>
            <a:endParaRPr lang="sl-SI" dirty="0"/>
          </a:p>
        </p:txBody>
      </p:sp>
    </p:spTree>
    <p:extLst>
      <p:ext uri="{BB962C8B-B14F-4D97-AF65-F5344CB8AC3E}">
        <p14:creationId xmlns:p14="http://schemas.microsoft.com/office/powerpoint/2010/main" val="645225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a:buFont typeface="Arial" pitchFamily="34" charset="0"/>
              <a:buChar char="•"/>
            </a:pPr>
            <a:r>
              <a:rPr lang="sl-SI" dirty="0" smtClean="0"/>
              <a:t> Etični kodeks za raziskovalce UL z dne 25. 11. 2014: </a:t>
            </a:r>
          </a:p>
          <a:p>
            <a:pPr>
              <a:buFont typeface="Arial" pitchFamily="34" charset="0"/>
              <a:buChar char="•"/>
            </a:pPr>
            <a:endParaRPr lang="sl-SI" sz="1100" dirty="0"/>
          </a:p>
          <a:p>
            <a:pPr lvl="1" algn="l">
              <a:buFont typeface="Arial" pitchFamily="34" charset="0"/>
              <a:buChar char="•"/>
            </a:pPr>
            <a:r>
              <a:rPr lang="sl-SI" dirty="0" smtClean="0"/>
              <a:t>Zagotovi možnost ponovitve</a:t>
            </a:r>
          </a:p>
          <a:p>
            <a:pPr lvl="1" algn="l">
              <a:buFont typeface="Arial" pitchFamily="34" charset="0"/>
              <a:buChar char="•"/>
            </a:pPr>
            <a:endParaRPr lang="sl-SI" sz="1000" dirty="0"/>
          </a:p>
          <a:p>
            <a:pPr lvl="1" algn="l">
              <a:buFont typeface="Arial" pitchFamily="34" charset="0"/>
              <a:buChar char="•"/>
            </a:pPr>
            <a:r>
              <a:rPr lang="sl-SI" dirty="0" smtClean="0"/>
              <a:t>Čim prejšnja objava rezultatov raziskav</a:t>
            </a:r>
          </a:p>
          <a:p>
            <a:pPr lvl="1" algn="l">
              <a:buFont typeface="Arial" pitchFamily="34" charset="0"/>
              <a:buChar char="•"/>
            </a:pPr>
            <a:endParaRPr lang="sl-SI" dirty="0"/>
          </a:p>
          <a:p>
            <a:pPr>
              <a:buFont typeface="Arial" pitchFamily="34" charset="0"/>
              <a:buChar char="•"/>
            </a:pPr>
            <a:r>
              <a:rPr lang="sl-SI" dirty="0" smtClean="0"/>
              <a:t> Evropski kodeksa ravnanja za ohranjanje raziskovalne </a:t>
            </a:r>
            <a:r>
              <a:rPr lang="sl-SI" dirty="0"/>
              <a:t>poštenosti (</a:t>
            </a:r>
            <a:r>
              <a:rPr lang="sl-SI" dirty="0" smtClean="0"/>
              <a:t>Prevod od jeseni leta 2014 dostopen </a:t>
            </a:r>
            <a:r>
              <a:rPr lang="sl-SI" dirty="0"/>
              <a:t>na </a:t>
            </a:r>
            <a:r>
              <a:rPr lang="sl-SI" dirty="0" smtClean="0"/>
              <a:t>ARRS):</a:t>
            </a:r>
          </a:p>
          <a:p>
            <a:pPr lvl="1" algn="l">
              <a:buFont typeface="Arial" pitchFamily="34" charset="0"/>
              <a:buChar char="•"/>
            </a:pPr>
            <a:r>
              <a:rPr lang="sl-SI" dirty="0" smtClean="0"/>
              <a:t>„…morajo </a:t>
            </a:r>
            <a:r>
              <a:rPr lang="sl-SI" dirty="0"/>
              <a:t>podatkovne prakse ohranjati izvorne podatke in kolegom omogočiti dostop do njih</a:t>
            </a:r>
            <a:r>
              <a:rPr lang="en-GB" dirty="0"/>
              <a:t>”</a:t>
            </a:r>
            <a:r>
              <a:rPr lang="sl-SI" dirty="0"/>
              <a:t>, če „… želijo preveriti ponovljivost študije ali dodelati njene izsledke</a:t>
            </a:r>
            <a:r>
              <a:rPr lang="en-GB" dirty="0"/>
              <a:t>”</a:t>
            </a:r>
            <a:endParaRPr lang="sl-SI" dirty="0"/>
          </a:p>
          <a:p>
            <a:pPr lvl="1" algn="l">
              <a:buFont typeface="Arial" pitchFamily="34" charset="0"/>
              <a:buChar char="•"/>
            </a:pPr>
            <a:r>
              <a:rPr lang="sl-SI" dirty="0"/>
              <a:t>„… shranjeni in dostopni za daljše obdobje</a:t>
            </a:r>
            <a:r>
              <a:rPr lang="en-GB" dirty="0"/>
              <a:t>”</a:t>
            </a:r>
            <a:endParaRPr lang="sl-SI" dirty="0"/>
          </a:p>
          <a:p>
            <a:pPr lvl="1" algn="l">
              <a:buFont typeface="Arial" pitchFamily="34" charset="0"/>
              <a:buChar char="•"/>
            </a:pPr>
            <a:r>
              <a:rPr lang="sl-SI" dirty="0"/>
              <a:t>„… arhivirat in dokumentirati za daljše obdobje</a:t>
            </a:r>
            <a:r>
              <a:rPr lang="en-GB" dirty="0"/>
              <a:t>”</a:t>
            </a:r>
            <a:endParaRPr lang="sl-SI" dirty="0"/>
          </a:p>
          <a:p>
            <a:pPr lvl="1">
              <a:buFont typeface="Arial" pitchFamily="34" charset="0"/>
              <a:buChar char="•"/>
            </a:pPr>
            <a:endParaRPr lang="en-GB" dirty="0"/>
          </a:p>
        </p:txBody>
      </p:sp>
      <p:sp>
        <p:nvSpPr>
          <p:cNvPr id="5" name="Title 4"/>
          <p:cNvSpPr>
            <a:spLocks noGrp="1"/>
          </p:cNvSpPr>
          <p:nvPr>
            <p:ph type="title"/>
          </p:nvPr>
        </p:nvSpPr>
        <p:spPr/>
        <p:txBody>
          <a:bodyPr>
            <a:normAutofit fontScale="90000"/>
          </a:bodyPr>
          <a:lstStyle/>
          <a:p>
            <a:r>
              <a:rPr lang="sl-SI" dirty="0"/>
              <a:t>Etični </a:t>
            </a:r>
            <a:r>
              <a:rPr lang="sl-SI" dirty="0" smtClean="0"/>
              <a:t>kodeksi</a:t>
            </a:r>
            <a:endParaRPr lang="en-US" dirty="0"/>
          </a:p>
        </p:txBody>
      </p:sp>
      <p:sp>
        <p:nvSpPr>
          <p:cNvPr id="3" name="Text Placeholder 2"/>
          <p:cNvSpPr>
            <a:spLocks noGrp="1"/>
          </p:cNvSpPr>
          <p:nvPr>
            <p:ph type="body" sz="quarter" idx="10"/>
          </p:nvPr>
        </p:nvSpPr>
        <p:spPr/>
        <p:txBody>
          <a:bodyPr/>
          <a:lstStyle/>
          <a:p>
            <a:endParaRPr lang="en-GB" dirty="0"/>
          </a:p>
        </p:txBody>
      </p:sp>
    </p:spTree>
    <p:extLst>
      <p:ext uri="{BB962C8B-B14F-4D97-AF65-F5344CB8AC3E}">
        <p14:creationId xmlns:p14="http://schemas.microsoft.com/office/powerpoint/2010/main" val="5413504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sl-SI" dirty="0" smtClean="0"/>
              <a:t>Politike revij / ustanove…</a:t>
            </a:r>
          </a:p>
          <a:p>
            <a:endParaRPr lang="sl-SI" dirty="0"/>
          </a:p>
          <a:p>
            <a:r>
              <a:rPr lang="en-US" dirty="0"/>
              <a:t>How do we share data in COVID-19 research? Mixed feelings about these results: 29% of &gt;12k papers link to </a:t>
            </a:r>
            <a:r>
              <a:rPr lang="en-US" dirty="0">
                <a:hlinkClick r:id="rId2"/>
              </a:rPr>
              <a:t>#</a:t>
            </a:r>
            <a:r>
              <a:rPr lang="en-US" dirty="0" err="1">
                <a:hlinkClick r:id="rId2"/>
              </a:rPr>
              <a:t>researchdata</a:t>
            </a:r>
            <a:r>
              <a:rPr lang="en-US" dirty="0"/>
              <a:t> but to only 128 different datasets; most of these on </a:t>
            </a:r>
            <a:r>
              <a:rPr lang="en-US" dirty="0" err="1"/>
              <a:t>github</a:t>
            </a:r>
            <a:r>
              <a:rPr lang="en-US" dirty="0"/>
              <a:t> and personal websites </a:t>
            </a:r>
            <a:r>
              <a:rPr lang="en-US" dirty="0">
                <a:hlinkClick r:id="rId3"/>
              </a:rPr>
              <a:t>https://pubmed.ncbi.nlm.nih.gov/33757278/</a:t>
            </a:r>
            <a:endParaRPr lang="en-US" dirty="0"/>
          </a:p>
          <a:p>
            <a:r>
              <a:rPr lang="sl-SI" dirty="0" smtClean="0"/>
              <a:t>.</a:t>
            </a:r>
            <a:endParaRPr lang="sl-SI" dirty="0"/>
          </a:p>
        </p:txBody>
      </p:sp>
      <p:sp>
        <p:nvSpPr>
          <p:cNvPr id="4" name="Title 3"/>
          <p:cNvSpPr>
            <a:spLocks noGrp="1"/>
          </p:cNvSpPr>
          <p:nvPr>
            <p:ph type="title"/>
          </p:nvPr>
        </p:nvSpPr>
        <p:spPr/>
        <p:txBody>
          <a:bodyPr>
            <a:normAutofit fontScale="90000"/>
          </a:bodyPr>
          <a:lstStyle/>
          <a:p>
            <a:r>
              <a:rPr lang="sl-SI" dirty="0" smtClean="0"/>
              <a:t>Pravilnik/ navodila za delo s podatki</a:t>
            </a:r>
            <a:endParaRPr lang="sl-SI" dirty="0"/>
          </a:p>
        </p:txBody>
      </p:sp>
      <p:sp>
        <p:nvSpPr>
          <p:cNvPr id="6" name="Text Placeholder 5"/>
          <p:cNvSpPr>
            <a:spLocks noGrp="1"/>
          </p:cNvSpPr>
          <p:nvPr>
            <p:ph type="body" sz="quarter" idx="10"/>
          </p:nvPr>
        </p:nvSpPr>
        <p:spPr/>
        <p:txBody>
          <a:bodyPr/>
          <a:lstStyle/>
          <a:p>
            <a:endParaRPr lang="sl-SI"/>
          </a:p>
        </p:txBody>
      </p:sp>
    </p:spTree>
    <p:extLst>
      <p:ext uri="{BB962C8B-B14F-4D97-AF65-F5344CB8AC3E}">
        <p14:creationId xmlns:p14="http://schemas.microsoft.com/office/powerpoint/2010/main" val="1470421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smtClean="0"/>
              <a:t>RDA vozlišče Slovenija: primer Pilot Revij</a:t>
            </a:r>
            <a:endParaRPr lang="sl-SI" dirty="0"/>
          </a:p>
        </p:txBody>
      </p:sp>
      <p:sp>
        <p:nvSpPr>
          <p:cNvPr id="3" name="Content Placeholder 2"/>
          <p:cNvSpPr>
            <a:spLocks noGrp="1"/>
          </p:cNvSpPr>
          <p:nvPr>
            <p:ph idx="1"/>
          </p:nvPr>
        </p:nvSpPr>
        <p:spPr/>
        <p:txBody>
          <a:bodyPr>
            <a:normAutofit/>
          </a:bodyPr>
          <a:lstStyle/>
          <a:p>
            <a:r>
              <a:rPr lang="sl-SI" b="1" dirty="0" smtClean="0"/>
              <a:t>Znanstvene </a:t>
            </a:r>
            <a:r>
              <a:rPr lang="sl-SI" b="1" dirty="0"/>
              <a:t>revije Slovenije in raziskovalni </a:t>
            </a:r>
            <a:r>
              <a:rPr lang="sl-SI" b="1" dirty="0" smtClean="0"/>
              <a:t>podatki</a:t>
            </a:r>
          </a:p>
          <a:p>
            <a:r>
              <a:rPr lang="sl-SI" dirty="0">
                <a:hlinkClick r:id="rId2"/>
              </a:rPr>
              <a:t>https://www.adp.fdv.uni-lj.si/dogodki/znanstvene-revije-slovenije-raziskovalni-podatki/program</a:t>
            </a:r>
            <a:r>
              <a:rPr lang="sl-SI" dirty="0" smtClean="0">
                <a:hlinkClick r:id="rId2"/>
              </a:rPr>
              <a:t>/</a:t>
            </a:r>
            <a:endParaRPr lang="sl-SI" dirty="0" smtClean="0"/>
          </a:p>
          <a:p>
            <a:endParaRPr lang="sl-SI" dirty="0"/>
          </a:p>
          <a:p>
            <a:endParaRPr lang="sl-SI" dirty="0" smtClean="0"/>
          </a:p>
          <a:p>
            <a:r>
              <a:rPr lang="sl-SI" dirty="0"/>
              <a:t>Štebe, J., Dolinar, M., Bezjak, S. </a:t>
            </a:r>
            <a:r>
              <a:rPr lang="sl-SI" dirty="0" err="1"/>
              <a:t>and</a:t>
            </a:r>
            <a:r>
              <a:rPr lang="sl-SI" dirty="0"/>
              <a:t> Inkret, A., 2020. </a:t>
            </a:r>
            <a:r>
              <a:rPr lang="sl-SI" dirty="0" err="1"/>
              <a:t>Implementing</a:t>
            </a:r>
            <a:r>
              <a:rPr lang="sl-SI" dirty="0"/>
              <a:t> </a:t>
            </a:r>
            <a:r>
              <a:rPr lang="sl-SI" dirty="0" err="1"/>
              <a:t>the</a:t>
            </a:r>
            <a:r>
              <a:rPr lang="sl-SI" dirty="0"/>
              <a:t> RDA </a:t>
            </a:r>
            <a:r>
              <a:rPr lang="sl-SI" dirty="0" err="1"/>
              <a:t>Research</a:t>
            </a:r>
            <a:r>
              <a:rPr lang="sl-SI" dirty="0"/>
              <a:t> Data </a:t>
            </a:r>
            <a:r>
              <a:rPr lang="sl-SI" dirty="0" err="1"/>
              <a:t>Policy</a:t>
            </a:r>
            <a:r>
              <a:rPr lang="sl-SI" dirty="0"/>
              <a:t> </a:t>
            </a:r>
            <a:r>
              <a:rPr lang="sl-SI" dirty="0" err="1"/>
              <a:t>Framework</a:t>
            </a:r>
            <a:r>
              <a:rPr lang="sl-SI" dirty="0"/>
              <a:t> in </a:t>
            </a:r>
            <a:r>
              <a:rPr lang="sl-SI" dirty="0" err="1"/>
              <a:t>Slovenian</a:t>
            </a:r>
            <a:r>
              <a:rPr lang="sl-SI" dirty="0"/>
              <a:t> </a:t>
            </a:r>
            <a:r>
              <a:rPr lang="sl-SI" dirty="0" err="1"/>
              <a:t>Scientific</a:t>
            </a:r>
            <a:r>
              <a:rPr lang="sl-SI" dirty="0"/>
              <a:t> </a:t>
            </a:r>
            <a:r>
              <a:rPr lang="sl-SI" dirty="0" err="1"/>
              <a:t>Journals</a:t>
            </a:r>
            <a:r>
              <a:rPr lang="sl-SI" dirty="0"/>
              <a:t>. </a:t>
            </a:r>
            <a:r>
              <a:rPr lang="sl-SI" i="1" dirty="0"/>
              <a:t>Data Science Journal</a:t>
            </a:r>
            <a:r>
              <a:rPr lang="sl-SI" dirty="0"/>
              <a:t>, 19(1), p.49. DOI: </a:t>
            </a:r>
            <a:r>
              <a:rPr lang="sl-SI" dirty="0">
                <a:hlinkClick r:id="rId3"/>
              </a:rPr>
              <a:t>http://doi.org/10.5334/dsj-2020-049</a:t>
            </a:r>
            <a:endParaRPr lang="sl-SI" dirty="0"/>
          </a:p>
        </p:txBody>
      </p:sp>
      <p:sp>
        <p:nvSpPr>
          <p:cNvPr id="4" name="Rectangle 3"/>
          <p:cNvSpPr/>
          <p:nvPr/>
        </p:nvSpPr>
        <p:spPr>
          <a:xfrm>
            <a:off x="5819775" y="5988734"/>
            <a:ext cx="6096000" cy="646331"/>
          </a:xfrm>
          <a:prstGeom prst="rect">
            <a:avLst/>
          </a:prstGeom>
        </p:spPr>
        <p:txBody>
          <a:bodyPr>
            <a:spAutoFit/>
          </a:bodyPr>
          <a:lstStyle/>
          <a:p>
            <a:pPr lvl="0" eaLnBrk="0" fontAlgn="base" hangingPunct="0">
              <a:spcBef>
                <a:spcPct val="0"/>
              </a:spcBef>
              <a:spcAft>
                <a:spcPct val="0"/>
              </a:spcAft>
            </a:pPr>
            <a:r>
              <a:rPr lang="sl-SI" altLang="sl-SI" dirty="0">
                <a:solidFill>
                  <a:srgbClr val="333333"/>
                </a:solidFill>
                <a:latin typeface="Roboto" panose="02000000000000000000" pitchFamily="2" charset="0"/>
              </a:rPr>
              <a:t>Data </a:t>
            </a:r>
            <a:r>
              <a:rPr lang="sl-SI" altLang="sl-SI" dirty="0" err="1">
                <a:solidFill>
                  <a:srgbClr val="333333"/>
                </a:solidFill>
                <a:latin typeface="Roboto" panose="02000000000000000000" pitchFamily="2" charset="0"/>
              </a:rPr>
              <a:t>Policy</a:t>
            </a:r>
            <a:r>
              <a:rPr lang="sl-SI" altLang="sl-SI" dirty="0">
                <a:solidFill>
                  <a:srgbClr val="333333"/>
                </a:solidFill>
                <a:latin typeface="Roboto" panose="02000000000000000000" pitchFamily="2" charset="0"/>
              </a:rPr>
              <a:t> </a:t>
            </a:r>
            <a:r>
              <a:rPr lang="sl-SI" altLang="sl-SI" dirty="0" err="1">
                <a:solidFill>
                  <a:srgbClr val="333333"/>
                </a:solidFill>
                <a:latin typeface="Roboto" panose="02000000000000000000" pitchFamily="2" charset="0"/>
              </a:rPr>
              <a:t>Standardisation</a:t>
            </a:r>
            <a:r>
              <a:rPr lang="sl-SI" altLang="sl-SI" dirty="0">
                <a:solidFill>
                  <a:srgbClr val="333333"/>
                </a:solidFill>
                <a:latin typeface="Roboto" panose="02000000000000000000" pitchFamily="2" charset="0"/>
              </a:rPr>
              <a:t> </a:t>
            </a:r>
            <a:r>
              <a:rPr lang="sl-SI" altLang="sl-SI" dirty="0" err="1">
                <a:solidFill>
                  <a:srgbClr val="333333"/>
                </a:solidFill>
                <a:latin typeface="Roboto" panose="02000000000000000000" pitchFamily="2" charset="0"/>
              </a:rPr>
              <a:t>and</a:t>
            </a:r>
            <a:r>
              <a:rPr lang="sl-SI" altLang="sl-SI" dirty="0">
                <a:solidFill>
                  <a:srgbClr val="333333"/>
                </a:solidFill>
                <a:latin typeface="Roboto" panose="02000000000000000000" pitchFamily="2" charset="0"/>
              </a:rPr>
              <a:t> </a:t>
            </a:r>
            <a:r>
              <a:rPr lang="sl-SI" altLang="sl-SI" dirty="0" err="1">
                <a:solidFill>
                  <a:srgbClr val="333333"/>
                </a:solidFill>
                <a:latin typeface="Roboto" panose="02000000000000000000" pitchFamily="2" charset="0"/>
              </a:rPr>
              <a:t>Implementation</a:t>
            </a:r>
            <a:r>
              <a:rPr lang="sl-SI" altLang="sl-SI" dirty="0">
                <a:solidFill>
                  <a:srgbClr val="333333"/>
                </a:solidFill>
                <a:latin typeface="Roboto" panose="02000000000000000000" pitchFamily="2" charset="0"/>
              </a:rPr>
              <a:t> </a:t>
            </a:r>
            <a:r>
              <a:rPr lang="sl-SI" altLang="sl-SI" dirty="0" err="1">
                <a:solidFill>
                  <a:srgbClr val="333333"/>
                </a:solidFill>
                <a:latin typeface="Roboto" panose="02000000000000000000" pitchFamily="2" charset="0"/>
              </a:rPr>
              <a:t>Interest</a:t>
            </a:r>
            <a:r>
              <a:rPr lang="sl-SI" altLang="sl-SI" dirty="0">
                <a:solidFill>
                  <a:srgbClr val="333333"/>
                </a:solidFill>
                <a:latin typeface="Roboto" panose="02000000000000000000" pitchFamily="2" charset="0"/>
              </a:rPr>
              <a:t> </a:t>
            </a:r>
            <a:r>
              <a:rPr lang="sl-SI" altLang="sl-SI" dirty="0" err="1">
                <a:solidFill>
                  <a:srgbClr val="333333"/>
                </a:solidFill>
                <a:latin typeface="Roboto" panose="02000000000000000000" pitchFamily="2" charset="0"/>
              </a:rPr>
              <a:t>Group</a:t>
            </a:r>
            <a:r>
              <a:rPr lang="sl-SI" altLang="sl-SI" dirty="0">
                <a:solidFill>
                  <a:srgbClr val="333333"/>
                </a:solidFill>
                <a:latin typeface="Roboto" panose="02000000000000000000" pitchFamily="2" charset="0"/>
              </a:rPr>
              <a:t> - RDA P16 </a:t>
            </a:r>
            <a:r>
              <a:rPr lang="sl-SI" altLang="sl-SI" dirty="0" smtClean="0">
                <a:solidFill>
                  <a:srgbClr val="333333"/>
                </a:solidFill>
                <a:latin typeface="Roboto" panose="02000000000000000000" pitchFamily="2" charset="0"/>
              </a:rPr>
              <a:t>2020: </a:t>
            </a:r>
            <a:r>
              <a:rPr lang="en-US" dirty="0" smtClean="0"/>
              <a:t>DOI</a:t>
            </a:r>
            <a:r>
              <a:rPr lang="en-US" dirty="0"/>
              <a:t> </a:t>
            </a:r>
            <a:r>
              <a:rPr lang="en-US" dirty="0">
                <a:hlinkClick r:id="rId4"/>
              </a:rPr>
              <a:t>10.5281/zenodo.4280000</a:t>
            </a:r>
            <a:r>
              <a:rPr lang="en-US" dirty="0"/>
              <a:t>. </a:t>
            </a:r>
            <a:endParaRPr lang="sl-SI" altLang="sl-SI" dirty="0">
              <a:solidFill>
                <a:srgbClr val="333333"/>
              </a:solidFill>
              <a:latin typeface="Roboto" panose="02000000000000000000" pitchFamily="2" charset="0"/>
            </a:endParaRPr>
          </a:p>
        </p:txBody>
      </p:sp>
    </p:spTree>
    <p:extLst>
      <p:ext uri="{BB962C8B-B14F-4D97-AF65-F5344CB8AC3E}">
        <p14:creationId xmlns:p14="http://schemas.microsoft.com/office/powerpoint/2010/main" val="26422518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1536701"/>
            <a:ext cx="8138160" cy="2411845"/>
          </a:xfrm>
        </p:spPr>
        <p:txBody>
          <a:bodyPr/>
          <a:lstStyle/>
          <a:p>
            <a:r>
              <a:rPr lang="en-GB" sz="3600" dirty="0"/>
              <a:t>Implementing a research data policy framework in Slovenian journals - results of a </a:t>
            </a:r>
            <a:r>
              <a:rPr lang="sl-SI" sz="3600" dirty="0"/>
              <a:t>p</a:t>
            </a:r>
            <a:r>
              <a:rPr lang="en-GB" sz="3600" dirty="0" err="1"/>
              <a:t>ilot</a:t>
            </a:r>
            <a:r>
              <a:rPr lang="sl-SI" sz="3600" dirty="0"/>
              <a:t/>
            </a:r>
            <a:br>
              <a:rPr lang="sl-SI" sz="3600" dirty="0"/>
            </a:br>
            <a:endParaRPr lang="sl-SI" sz="2000" dirty="0"/>
          </a:p>
        </p:txBody>
      </p:sp>
      <p:sp>
        <p:nvSpPr>
          <p:cNvPr id="3" name="Subtitle 2"/>
          <p:cNvSpPr>
            <a:spLocks noGrp="1"/>
          </p:cNvSpPr>
          <p:nvPr>
            <p:ph type="subTitle" idx="1"/>
          </p:nvPr>
        </p:nvSpPr>
        <p:spPr>
          <a:xfrm>
            <a:off x="2621280" y="4580725"/>
            <a:ext cx="6858000" cy="681446"/>
          </a:xfrm>
        </p:spPr>
        <p:txBody>
          <a:bodyPr>
            <a:normAutofit fontScale="25000" lnSpcReduction="20000"/>
          </a:bodyPr>
          <a:lstStyle/>
          <a:p>
            <a:endParaRPr lang="sl-SI" sz="2700" dirty="0"/>
          </a:p>
          <a:p>
            <a:r>
              <a:rPr lang="sl-SI" sz="8000" dirty="0"/>
              <a:t>Janez Štebe, </a:t>
            </a:r>
            <a:r>
              <a:rPr lang="en-GB" sz="8000" b="1" dirty="0"/>
              <a:t>RDA's 16th Plenary Meeting, </a:t>
            </a:r>
            <a:r>
              <a:rPr lang="en-GB" sz="8000" dirty="0"/>
              <a:t>Breakout 7</a:t>
            </a:r>
            <a:r>
              <a:rPr lang="sl-SI" sz="8000" dirty="0"/>
              <a:t>, 12. 11. 2020</a:t>
            </a:r>
            <a:endParaRPr lang="sl-SI" sz="8000" dirty="0"/>
          </a:p>
        </p:txBody>
      </p:sp>
      <p:pic>
        <p:nvPicPr>
          <p:cNvPr id="1028" name="Picture 4" descr="https://www.rd-alliance.org/system/files/documents/RDA_Node_SI_Horz.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04879" y="5455442"/>
            <a:ext cx="4845848" cy="140255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57806" y="6430822"/>
            <a:ext cx="923109" cy="325396"/>
          </a:xfrm>
          <a:prstGeom prst="rect">
            <a:avLst/>
          </a:prstGeom>
        </p:spPr>
      </p:pic>
      <p:pic>
        <p:nvPicPr>
          <p:cNvPr id="7" name="Picture 6" descr="https://www.cessda.eu/var/cessda/storage/images/about/consortium/12432-38-eng-GB/Consortium.png">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82290" y="0"/>
            <a:ext cx="2528378" cy="144433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tus2\DFS\Dokumenti\kotarmo\My Documents\Univerza\12 Celostna graficna podoba UL www shranjeno 5.10.2009\Logotipi razlicne velikosti\UL_logo_Small.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04427" y="196850"/>
            <a:ext cx="1143000" cy="114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45605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sl-SI" dirty="0" smtClean="0"/>
          </a:p>
          <a:p>
            <a:endParaRPr lang="sl-SI" dirty="0"/>
          </a:p>
          <a:p>
            <a:r>
              <a:rPr lang="en-GB" dirty="0" smtClean="0"/>
              <a:t>Aim to improve the data sharing culture in a national community </a:t>
            </a:r>
          </a:p>
          <a:p>
            <a:endParaRPr lang="sl-SI" dirty="0"/>
          </a:p>
          <a:p>
            <a:r>
              <a:rPr lang="en-GB" dirty="0" smtClean="0"/>
              <a:t>By supporting the scientific journals with the seat in a country to introduce data sharing policy</a:t>
            </a:r>
            <a:endParaRPr lang="sl-SI" dirty="0" smtClean="0"/>
          </a:p>
          <a:p>
            <a:endParaRPr lang="sl-SI" dirty="0"/>
          </a:p>
          <a:p>
            <a:r>
              <a:rPr lang="en-GB" dirty="0" smtClean="0"/>
              <a:t>Based on the RDA Data Policy Standardization and Implementation Interest Group Recommendations:</a:t>
            </a:r>
          </a:p>
          <a:p>
            <a:endParaRPr lang="en-GB" dirty="0" smtClean="0"/>
          </a:p>
          <a:p>
            <a:pPr algn="ctr"/>
            <a:r>
              <a:rPr lang="en-GB" dirty="0" smtClean="0"/>
              <a:t>Research Data Policy Framework for All Journals and Publishers (</a:t>
            </a:r>
            <a:r>
              <a:rPr lang="en-GB" dirty="0" err="1" smtClean="0">
                <a:hlinkClick r:id="rId3"/>
              </a:rPr>
              <a:t>Hrynaszkiewicz</a:t>
            </a:r>
            <a:r>
              <a:rPr lang="en-GB" dirty="0" smtClean="0">
                <a:hlinkClick r:id="rId3"/>
              </a:rPr>
              <a:t> et al. 2020</a:t>
            </a:r>
            <a:r>
              <a:rPr lang="en-GB" dirty="0" smtClean="0"/>
              <a:t>)</a:t>
            </a:r>
            <a:endParaRPr lang="sl-SI" dirty="0" smtClean="0"/>
          </a:p>
          <a:p>
            <a:pPr algn="ctr"/>
            <a:r>
              <a:rPr lang="sl-SI" b="1" dirty="0"/>
              <a:t>2. Alen</a:t>
            </a:r>
            <a:r>
              <a:rPr lang="sl-SI" dirty="0"/>
              <a:t> </a:t>
            </a:r>
            <a:r>
              <a:rPr lang="sl-SI" u="sng" dirty="0" err="1">
                <a:hlinkClick r:id="rId4"/>
              </a:rPr>
              <a:t>Developing</a:t>
            </a:r>
            <a:r>
              <a:rPr lang="sl-SI" u="sng" dirty="0">
                <a:hlinkClick r:id="rId4"/>
              </a:rPr>
              <a:t> a </a:t>
            </a:r>
            <a:r>
              <a:rPr lang="sl-SI" u="sng" dirty="0" err="1">
                <a:hlinkClick r:id="rId4"/>
              </a:rPr>
              <a:t>Research</a:t>
            </a:r>
            <a:r>
              <a:rPr lang="sl-SI" u="sng" dirty="0">
                <a:hlinkClick r:id="rId4"/>
              </a:rPr>
              <a:t> Data </a:t>
            </a:r>
            <a:r>
              <a:rPr lang="sl-SI" u="sng" dirty="0" err="1">
                <a:hlinkClick r:id="rId4"/>
              </a:rPr>
              <a:t>Policy</a:t>
            </a:r>
            <a:r>
              <a:rPr lang="sl-SI" u="sng" dirty="0">
                <a:hlinkClick r:id="rId4"/>
              </a:rPr>
              <a:t> </a:t>
            </a:r>
            <a:r>
              <a:rPr lang="sl-SI" u="sng" dirty="0" err="1">
                <a:hlinkClick r:id="rId4"/>
              </a:rPr>
              <a:t>Framework</a:t>
            </a:r>
            <a:r>
              <a:rPr lang="sl-SI" u="sng" dirty="0">
                <a:hlinkClick r:id="rId4"/>
              </a:rPr>
              <a:t> </a:t>
            </a:r>
            <a:r>
              <a:rPr lang="sl-SI" u="sng" dirty="0" err="1">
                <a:hlinkClick r:id="rId4"/>
              </a:rPr>
              <a:t>for</a:t>
            </a:r>
            <a:r>
              <a:rPr lang="sl-SI" u="sng" dirty="0">
                <a:hlinkClick r:id="rId4"/>
              </a:rPr>
              <a:t> </a:t>
            </a:r>
            <a:r>
              <a:rPr lang="sl-SI" u="sng" dirty="0" err="1">
                <a:hlinkClick r:id="rId4"/>
              </a:rPr>
              <a:t>All</a:t>
            </a:r>
            <a:r>
              <a:rPr lang="sl-SI" u="sng" dirty="0">
                <a:hlinkClick r:id="rId4"/>
              </a:rPr>
              <a:t> </a:t>
            </a:r>
            <a:r>
              <a:rPr lang="sl-SI" u="sng" dirty="0" err="1">
                <a:hlinkClick r:id="rId4"/>
              </a:rPr>
              <a:t>Journals</a:t>
            </a:r>
            <a:r>
              <a:rPr lang="sl-SI" u="sng" dirty="0">
                <a:hlinkClick r:id="rId4"/>
              </a:rPr>
              <a:t> </a:t>
            </a:r>
            <a:r>
              <a:rPr lang="sl-SI" u="sng" dirty="0" err="1">
                <a:hlinkClick r:id="rId4"/>
              </a:rPr>
              <a:t>and</a:t>
            </a:r>
            <a:r>
              <a:rPr lang="sl-SI" u="sng" dirty="0">
                <a:hlinkClick r:id="rId4"/>
              </a:rPr>
              <a:t> </a:t>
            </a:r>
            <a:r>
              <a:rPr lang="sl-SI" u="sng" dirty="0" err="1">
                <a:hlinkClick r:id="rId4"/>
              </a:rPr>
              <a:t>Publishers</a:t>
            </a:r>
            <a:r>
              <a:rPr lang="sl-SI" u="sng" dirty="0"/>
              <a:t>, </a:t>
            </a:r>
            <a:r>
              <a:rPr lang="sl-SI" dirty="0"/>
              <a:t>DOI: </a:t>
            </a:r>
            <a:r>
              <a:rPr lang="sl-SI" u="sng" dirty="0">
                <a:hlinkClick r:id="rId3"/>
              </a:rPr>
              <a:t>10.5334/dsj-2020-005</a:t>
            </a:r>
            <a:endParaRPr lang="sl-SI" dirty="0"/>
          </a:p>
          <a:p>
            <a:pPr algn="ctr"/>
            <a:endParaRPr lang="en-GB" dirty="0"/>
          </a:p>
        </p:txBody>
      </p:sp>
      <p:sp>
        <p:nvSpPr>
          <p:cNvPr id="3" name="Text Placeholder 2"/>
          <p:cNvSpPr>
            <a:spLocks noGrp="1"/>
          </p:cNvSpPr>
          <p:nvPr>
            <p:ph type="body" sz="quarter" idx="10"/>
          </p:nvPr>
        </p:nvSpPr>
        <p:spPr/>
        <p:txBody>
          <a:bodyPr/>
          <a:lstStyle/>
          <a:p>
            <a:endParaRPr lang="sl-SI"/>
          </a:p>
        </p:txBody>
      </p:sp>
      <p:sp>
        <p:nvSpPr>
          <p:cNvPr id="4" name="Title 3"/>
          <p:cNvSpPr>
            <a:spLocks noGrp="1"/>
          </p:cNvSpPr>
          <p:nvPr>
            <p:ph type="title"/>
          </p:nvPr>
        </p:nvSpPr>
        <p:spPr/>
        <p:txBody>
          <a:bodyPr/>
          <a:lstStyle/>
          <a:p>
            <a:r>
              <a:rPr lang="en-GB" dirty="0" smtClean="0"/>
              <a:t>AIMS of the Journals Pilot</a:t>
            </a:r>
            <a:endParaRPr lang="en-GB" dirty="0"/>
          </a:p>
        </p:txBody>
      </p:sp>
    </p:spTree>
    <p:extLst>
      <p:ext uri="{BB962C8B-B14F-4D97-AF65-F5344CB8AC3E}">
        <p14:creationId xmlns:p14="http://schemas.microsoft.com/office/powerpoint/2010/main" val="37602429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26840" y="764704"/>
            <a:ext cx="8229600" cy="6249554"/>
          </a:xfrm>
        </p:spPr>
        <p:txBody>
          <a:bodyPr/>
          <a:lstStyle/>
          <a:p>
            <a:pPr marL="342900" indent="-342900"/>
            <a:r>
              <a:rPr lang="en-GB" dirty="0" smtClean="0"/>
              <a:t>Academic publishing partially subsidised by Slovenian Research Agency</a:t>
            </a:r>
            <a:r>
              <a:rPr lang="sl-SI" dirty="0" smtClean="0"/>
              <a:t> (ARRS)</a:t>
            </a:r>
            <a:r>
              <a:rPr lang="en-GB" dirty="0" smtClean="0"/>
              <a:t> </a:t>
            </a:r>
          </a:p>
          <a:p>
            <a:pPr marL="342900" indent="-342900"/>
            <a:r>
              <a:rPr lang="en-GB" dirty="0" smtClean="0"/>
              <a:t>Journals are founded by </a:t>
            </a:r>
            <a:r>
              <a:rPr lang="sl-SI" dirty="0" err="1" smtClean="0"/>
              <a:t>institutes</a:t>
            </a:r>
            <a:r>
              <a:rPr lang="sl-SI" dirty="0" smtClean="0"/>
              <a:t>, </a:t>
            </a:r>
            <a:r>
              <a:rPr lang="en-GB" dirty="0" smtClean="0"/>
              <a:t>universities or academic societies</a:t>
            </a:r>
          </a:p>
          <a:p>
            <a:pPr marL="342900" indent="-342900"/>
            <a:r>
              <a:rPr lang="en-GB" dirty="0" smtClean="0"/>
              <a:t>Small editorial teams, mainly voluntary work  </a:t>
            </a:r>
          </a:p>
          <a:p>
            <a:pPr marL="342900" indent="-342900"/>
            <a:endParaRPr lang="en-GB" dirty="0" smtClean="0"/>
          </a:p>
          <a:p>
            <a:r>
              <a:rPr lang="en-GB" dirty="0" smtClean="0"/>
              <a:t>Evidence about (non)existing RDM practice</a:t>
            </a:r>
            <a:r>
              <a:rPr lang="sl-SI" dirty="0" smtClean="0"/>
              <a:t>:</a:t>
            </a:r>
            <a:endParaRPr lang="en-GB" dirty="0" smtClean="0"/>
          </a:p>
          <a:p>
            <a:pPr marL="342900" indent="-342900"/>
            <a:r>
              <a:rPr lang="en-GB" dirty="0" smtClean="0"/>
              <a:t>Lack of </a:t>
            </a:r>
            <a:r>
              <a:rPr lang="sl-SI" dirty="0" smtClean="0"/>
              <a:t>RDM </a:t>
            </a:r>
            <a:r>
              <a:rPr lang="en-GB" dirty="0" smtClean="0"/>
              <a:t>knowledge and fear of exposing data of low quality among authors</a:t>
            </a:r>
          </a:p>
          <a:p>
            <a:pPr marL="342900" indent="-342900"/>
            <a:r>
              <a:rPr lang="en-GB" dirty="0" smtClean="0"/>
              <a:t>No policies of data sharing, permanent identifiers and instructions on data citation</a:t>
            </a:r>
          </a:p>
          <a:p>
            <a:pPr marL="342900" indent="-342900"/>
            <a:r>
              <a:rPr lang="en-GB" dirty="0" smtClean="0"/>
              <a:t>Editorial teams fear that data sharing bring additional burden </a:t>
            </a:r>
          </a:p>
          <a:p>
            <a:pPr marL="342900" indent="-342900"/>
            <a:r>
              <a:rPr lang="en-GB" dirty="0" smtClean="0"/>
              <a:t>New rules might frighten potential contributors</a:t>
            </a:r>
          </a:p>
        </p:txBody>
      </p:sp>
      <p:sp>
        <p:nvSpPr>
          <p:cNvPr id="3" name="Text Placeholder 2"/>
          <p:cNvSpPr>
            <a:spLocks noGrp="1"/>
          </p:cNvSpPr>
          <p:nvPr>
            <p:ph type="body" sz="quarter" idx="10"/>
          </p:nvPr>
        </p:nvSpPr>
        <p:spPr/>
        <p:txBody>
          <a:bodyPr/>
          <a:lstStyle/>
          <a:p>
            <a:endParaRPr lang="sl-SI"/>
          </a:p>
        </p:txBody>
      </p:sp>
      <p:sp>
        <p:nvSpPr>
          <p:cNvPr id="4" name="Title 3"/>
          <p:cNvSpPr>
            <a:spLocks noGrp="1"/>
          </p:cNvSpPr>
          <p:nvPr>
            <p:ph type="title"/>
          </p:nvPr>
        </p:nvSpPr>
        <p:spPr/>
        <p:txBody>
          <a:bodyPr/>
          <a:lstStyle/>
          <a:p>
            <a:r>
              <a:rPr lang="en-GB" dirty="0" smtClean="0"/>
              <a:t>Journals landscape and RDM practice</a:t>
            </a:r>
            <a:endParaRPr lang="en-GB" dirty="0"/>
          </a:p>
        </p:txBody>
      </p:sp>
      <p:sp>
        <p:nvSpPr>
          <p:cNvPr id="5" name="Rectangle 4"/>
          <p:cNvSpPr/>
          <p:nvPr/>
        </p:nvSpPr>
        <p:spPr>
          <a:xfrm>
            <a:off x="5025342" y="5987932"/>
            <a:ext cx="4572000" cy="646331"/>
          </a:xfrm>
          <a:prstGeom prst="rect">
            <a:avLst/>
          </a:prstGeom>
        </p:spPr>
        <p:txBody>
          <a:bodyPr>
            <a:spAutoFit/>
          </a:bodyPr>
          <a:lstStyle/>
          <a:p>
            <a:r>
              <a:rPr lang="sl-SI" dirty="0" err="1"/>
              <a:t>Sources</a:t>
            </a:r>
            <a:r>
              <a:rPr lang="sl-SI" dirty="0"/>
              <a:t>: </a:t>
            </a:r>
            <a:r>
              <a:rPr lang="sl-SI" dirty="0">
                <a:hlinkClick r:id="rId2"/>
              </a:rPr>
              <a:t>Open data </a:t>
            </a:r>
            <a:r>
              <a:rPr lang="sl-SI" dirty="0" err="1">
                <a:hlinkClick r:id="rId2"/>
              </a:rPr>
              <a:t>project</a:t>
            </a:r>
            <a:r>
              <a:rPr lang="sl-SI" dirty="0">
                <a:hlinkClick r:id="rId2"/>
              </a:rPr>
              <a:t> 2010-2013</a:t>
            </a:r>
            <a:r>
              <a:rPr lang="sl-SI" dirty="0"/>
              <a:t>; </a:t>
            </a:r>
            <a:r>
              <a:rPr lang="en-GB" dirty="0">
                <a:hlinkClick r:id="rId3"/>
              </a:rPr>
              <a:t>Fišer, </a:t>
            </a:r>
            <a:r>
              <a:rPr lang="en-GB" dirty="0" err="1">
                <a:hlinkClick r:id="rId3"/>
              </a:rPr>
              <a:t>Lenardič</a:t>
            </a:r>
            <a:r>
              <a:rPr lang="en-GB" dirty="0">
                <a:hlinkClick r:id="rId3"/>
              </a:rPr>
              <a:t> &amp; Erjavec 2018</a:t>
            </a:r>
            <a:r>
              <a:rPr lang="sl-SI" dirty="0"/>
              <a:t>; </a:t>
            </a:r>
            <a:r>
              <a:rPr lang="en-GB" dirty="0">
                <a:hlinkClick r:id="rId4"/>
              </a:rPr>
              <a:t>Glavica et al. 2019</a:t>
            </a:r>
            <a:endParaRPr lang="sl-SI" dirty="0"/>
          </a:p>
        </p:txBody>
      </p:sp>
    </p:spTree>
    <p:extLst>
      <p:ext uri="{BB962C8B-B14F-4D97-AF65-F5344CB8AC3E}">
        <p14:creationId xmlns:p14="http://schemas.microsoft.com/office/powerpoint/2010/main" val="35768258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26840" y="764704"/>
            <a:ext cx="8229600" cy="6093296"/>
          </a:xfrm>
        </p:spPr>
        <p:txBody>
          <a:bodyPr/>
          <a:lstStyle/>
          <a:p>
            <a:endParaRPr lang="sl-SI" dirty="0"/>
          </a:p>
          <a:p>
            <a:r>
              <a:rPr lang="en-GB" dirty="0" smtClean="0"/>
              <a:t>Followed </a:t>
            </a:r>
            <a:r>
              <a:rPr lang="sl-SI" i="1" dirty="0" smtClean="0"/>
              <a:t>F</a:t>
            </a:r>
            <a:r>
              <a:rPr lang="en-GB" i="1" dirty="0" err="1" smtClean="0"/>
              <a:t>ramework</a:t>
            </a:r>
            <a:r>
              <a:rPr lang="en-GB" dirty="0" smtClean="0"/>
              <a:t>, but adapted to national circumstances</a:t>
            </a:r>
          </a:p>
          <a:p>
            <a:endParaRPr lang="en-GB" dirty="0" smtClean="0"/>
          </a:p>
          <a:p>
            <a:r>
              <a:rPr lang="sl-SI" dirty="0" smtClean="0"/>
              <a:t>I</a:t>
            </a:r>
            <a:r>
              <a:rPr lang="en-GB" dirty="0" err="1" smtClean="0"/>
              <a:t>ntroduction</a:t>
            </a:r>
            <a:r>
              <a:rPr lang="en-GB" dirty="0" smtClean="0"/>
              <a:t>: motivation, reasons for data sharing, role of journals in increasing transparency of research</a:t>
            </a:r>
            <a:r>
              <a:rPr lang="sl-SI" dirty="0" smtClean="0"/>
              <a:t> – (</a:t>
            </a:r>
            <a:r>
              <a:rPr lang="sl-SI" dirty="0" err="1" smtClean="0"/>
              <a:t>the</a:t>
            </a:r>
            <a:r>
              <a:rPr lang="sl-SI" dirty="0" smtClean="0"/>
              <a:t> </a:t>
            </a:r>
            <a:r>
              <a:rPr lang="sl-SI" dirty="0" err="1" smtClean="0"/>
              <a:t>why</a:t>
            </a:r>
            <a:r>
              <a:rPr lang="sl-SI" dirty="0" smtClean="0"/>
              <a:t> </a:t>
            </a:r>
            <a:r>
              <a:rPr lang="sl-SI" dirty="0" err="1" smtClean="0"/>
              <a:t>question</a:t>
            </a:r>
            <a:r>
              <a:rPr lang="sl-SI" dirty="0" smtClean="0"/>
              <a:t>)</a:t>
            </a:r>
            <a:endParaRPr lang="en-GB" dirty="0" smtClean="0"/>
          </a:p>
          <a:p>
            <a:endParaRPr lang="en-GB" dirty="0" smtClean="0"/>
          </a:p>
          <a:p>
            <a:r>
              <a:rPr lang="en-GB" dirty="0" smtClean="0"/>
              <a:t>References to </a:t>
            </a:r>
            <a:r>
              <a:rPr lang="en-GB" dirty="0" smtClean="0">
                <a:hlinkClick r:id="rId3"/>
              </a:rPr>
              <a:t>R Slovenia Open Access Strategy </a:t>
            </a:r>
            <a:r>
              <a:rPr lang="en-GB" dirty="0" smtClean="0"/>
              <a:t>and Action plan provisions (2017-2020) </a:t>
            </a:r>
          </a:p>
          <a:p>
            <a:endParaRPr lang="en-GB" dirty="0" smtClean="0"/>
          </a:p>
          <a:p>
            <a:endParaRPr lang="sl-SI" dirty="0" smtClean="0"/>
          </a:p>
          <a:p>
            <a:r>
              <a:rPr lang="en-GB" dirty="0" smtClean="0"/>
              <a:t>Other RDA </a:t>
            </a:r>
            <a:r>
              <a:rPr lang="sl-SI" dirty="0" smtClean="0"/>
              <a:t>WG </a:t>
            </a:r>
            <a:r>
              <a:rPr lang="en-GB" dirty="0" smtClean="0"/>
              <a:t>Outputs mentioned related to specific recommendations</a:t>
            </a:r>
          </a:p>
          <a:p>
            <a:endParaRPr lang="en-GB" dirty="0" smtClean="0"/>
          </a:p>
          <a:p>
            <a:r>
              <a:rPr lang="en-GB" dirty="0" smtClean="0"/>
              <a:t>What, where, when, how…</a:t>
            </a:r>
          </a:p>
          <a:p>
            <a:endParaRPr lang="sl-SI" dirty="0" smtClean="0"/>
          </a:p>
          <a:p>
            <a:endParaRPr lang="sl-SI" dirty="0" smtClean="0"/>
          </a:p>
          <a:p>
            <a:endParaRPr lang="sl-SI" dirty="0"/>
          </a:p>
          <a:p>
            <a:endParaRPr lang="sl-SI" dirty="0" smtClean="0"/>
          </a:p>
          <a:p>
            <a:endParaRPr lang="sl-SI" dirty="0"/>
          </a:p>
          <a:p>
            <a:endParaRPr lang="sl-SI" dirty="0"/>
          </a:p>
        </p:txBody>
      </p:sp>
      <p:sp>
        <p:nvSpPr>
          <p:cNvPr id="3" name="Text Placeholder 2"/>
          <p:cNvSpPr>
            <a:spLocks noGrp="1"/>
          </p:cNvSpPr>
          <p:nvPr>
            <p:ph type="body" sz="quarter" idx="10"/>
          </p:nvPr>
        </p:nvSpPr>
        <p:spPr/>
        <p:txBody>
          <a:bodyPr/>
          <a:lstStyle/>
          <a:p>
            <a:endParaRPr lang="sl-SI"/>
          </a:p>
        </p:txBody>
      </p:sp>
      <p:sp>
        <p:nvSpPr>
          <p:cNvPr id="4" name="Title 3"/>
          <p:cNvSpPr>
            <a:spLocks noGrp="1"/>
          </p:cNvSpPr>
          <p:nvPr>
            <p:ph type="title"/>
          </p:nvPr>
        </p:nvSpPr>
        <p:spPr/>
        <p:txBody>
          <a:bodyPr/>
          <a:lstStyle/>
          <a:p>
            <a:r>
              <a:rPr lang="en-GB" dirty="0" smtClean="0"/>
              <a:t>Journals Pilot </a:t>
            </a:r>
            <a:r>
              <a:rPr lang="sl-SI" dirty="0" smtClean="0"/>
              <a:t>Step 1: </a:t>
            </a:r>
            <a:r>
              <a:rPr lang="en-GB" dirty="0" smtClean="0"/>
              <a:t>Guidelines</a:t>
            </a:r>
            <a:endParaRPr lang="en-GB" dirty="0"/>
          </a:p>
        </p:txBody>
      </p:sp>
      <p:sp>
        <p:nvSpPr>
          <p:cNvPr id="5" name="Rectangle 4"/>
          <p:cNvSpPr/>
          <p:nvPr/>
        </p:nvSpPr>
        <p:spPr>
          <a:xfrm>
            <a:off x="4784268" y="5387238"/>
            <a:ext cx="5650344" cy="1200329"/>
          </a:xfrm>
          <a:prstGeom prst="rect">
            <a:avLst/>
          </a:prstGeom>
        </p:spPr>
        <p:txBody>
          <a:bodyPr wrap="square">
            <a:spAutoFit/>
          </a:bodyPr>
          <a:lstStyle/>
          <a:p>
            <a:r>
              <a:rPr lang="sl-SI" i="1" dirty="0" err="1"/>
              <a:t>Source</a:t>
            </a:r>
            <a:r>
              <a:rPr lang="sl-SI" i="1" dirty="0"/>
              <a:t>: </a:t>
            </a:r>
            <a:r>
              <a:rPr lang="en-GB" i="1" dirty="0"/>
              <a:t>Guidelines for the implementation of scientific publishing policies of research data citation in scientific publications and assuring access to primary data, used in publications</a:t>
            </a:r>
            <a:r>
              <a:rPr lang="en-GB" dirty="0"/>
              <a:t> (</a:t>
            </a:r>
            <a:r>
              <a:rPr lang="en-GB" dirty="0">
                <a:hlinkClick r:id="rId4"/>
              </a:rPr>
              <a:t>Štebe, Bezjak, Dolinar 2020a</a:t>
            </a:r>
            <a:r>
              <a:rPr lang="en-GB" dirty="0"/>
              <a:t>)</a:t>
            </a:r>
            <a:endParaRPr lang="sl-SI" dirty="0"/>
          </a:p>
        </p:txBody>
      </p:sp>
      <p:sp>
        <p:nvSpPr>
          <p:cNvPr id="6" name="Rectangle 5"/>
          <p:cNvSpPr/>
          <p:nvPr/>
        </p:nvSpPr>
        <p:spPr>
          <a:xfrm>
            <a:off x="4599710" y="3349687"/>
            <a:ext cx="6068291" cy="923330"/>
          </a:xfrm>
          <a:prstGeom prst="rect">
            <a:avLst/>
          </a:prstGeom>
        </p:spPr>
        <p:txBody>
          <a:bodyPr wrap="square">
            <a:spAutoFit/>
          </a:bodyPr>
          <a:lstStyle/>
          <a:p>
            <a:r>
              <a:rPr lang="sl-SI" dirty="0" err="1"/>
              <a:t>See</a:t>
            </a:r>
            <a:r>
              <a:rPr lang="sl-SI" dirty="0"/>
              <a:t> </a:t>
            </a:r>
            <a:r>
              <a:rPr lang="sl-SI" dirty="0" err="1"/>
              <a:t>recent</a:t>
            </a:r>
            <a:r>
              <a:rPr lang="sl-SI" dirty="0"/>
              <a:t>: </a:t>
            </a:r>
            <a:r>
              <a:rPr lang="sl-SI" dirty="0" err="1"/>
              <a:t>Sveinsdottir</a:t>
            </a:r>
            <a:r>
              <a:rPr lang="sl-SI" dirty="0"/>
              <a:t>, </a:t>
            </a:r>
            <a:r>
              <a:rPr lang="sl-SI" dirty="0" err="1"/>
              <a:t>Thordis</a:t>
            </a:r>
            <a:r>
              <a:rPr lang="sl-SI" dirty="0"/>
              <a:t>, </a:t>
            </a:r>
            <a:r>
              <a:rPr lang="sl-SI" dirty="0" err="1"/>
              <a:t>Proudman</a:t>
            </a:r>
            <a:r>
              <a:rPr lang="sl-SI" dirty="0"/>
              <a:t>, Vanessa, &amp; </a:t>
            </a:r>
            <a:r>
              <a:rPr lang="sl-SI" dirty="0" err="1"/>
              <a:t>Davidson</a:t>
            </a:r>
            <a:r>
              <a:rPr lang="sl-SI" dirty="0"/>
              <a:t>, </a:t>
            </a:r>
            <a:r>
              <a:rPr lang="sl-SI" dirty="0" err="1"/>
              <a:t>Joy</a:t>
            </a:r>
            <a:r>
              <a:rPr lang="sl-SI" dirty="0"/>
              <a:t>. (2020). An </a:t>
            </a:r>
            <a:r>
              <a:rPr lang="sl-SI" dirty="0" err="1"/>
              <a:t>Analysis</a:t>
            </a:r>
            <a:r>
              <a:rPr lang="sl-SI" dirty="0"/>
              <a:t> of Open Science </a:t>
            </a:r>
            <a:r>
              <a:rPr lang="sl-SI" dirty="0" err="1"/>
              <a:t>Policies</a:t>
            </a:r>
            <a:r>
              <a:rPr lang="sl-SI" dirty="0"/>
              <a:t> in </a:t>
            </a:r>
            <a:r>
              <a:rPr lang="sl-SI" dirty="0" err="1"/>
              <a:t>Europe</a:t>
            </a:r>
            <a:r>
              <a:rPr lang="sl-SI" dirty="0"/>
              <a:t>, v6 (</a:t>
            </a:r>
            <a:r>
              <a:rPr lang="sl-SI" dirty="0" err="1"/>
              <a:t>Version</a:t>
            </a:r>
            <a:r>
              <a:rPr lang="sl-SI" dirty="0"/>
              <a:t> 6). </a:t>
            </a:r>
            <a:r>
              <a:rPr lang="sl-SI" sz="1600" dirty="0"/>
              <a:t>http://doi.org</a:t>
            </a:r>
            <a:r>
              <a:rPr lang="sl-SI" sz="1600" dirty="0"/>
              <a:t>/</a:t>
            </a:r>
            <a:r>
              <a:rPr lang="sl-SI" altLang="sl-SI" sz="1600" dirty="0">
                <a:latin typeface="Arial" panose="020B0604020202020204" pitchFamily="34" charset="0"/>
                <a:hlinkClick r:id="rId5"/>
              </a:rPr>
              <a:t> 10.5281/zenodo.4005611</a:t>
            </a:r>
            <a:endParaRPr lang="sl-SI" sz="1600" dirty="0"/>
          </a:p>
        </p:txBody>
      </p:sp>
      <p:sp>
        <p:nvSpPr>
          <p:cNvPr id="7" name="Rectangle 1"/>
          <p:cNvSpPr>
            <a:spLocks noChangeArrowheads="1"/>
          </p:cNvSpPr>
          <p:nvPr/>
        </p:nvSpPr>
        <p:spPr bwMode="auto">
          <a:xfrm>
            <a:off x="1524000" y="43934"/>
            <a:ext cx="950974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sl-SI" altLang="sl-SI" dirty="0">
                <a:latin typeface="Arial" panose="020B0604020202020204" pitchFamily="34" charset="0"/>
              </a:rPr>
              <a:t> </a:t>
            </a:r>
          </a:p>
        </p:txBody>
      </p:sp>
    </p:spTree>
    <p:extLst>
      <p:ext uri="{BB962C8B-B14F-4D97-AF65-F5344CB8AC3E}">
        <p14:creationId xmlns:p14="http://schemas.microsoft.com/office/powerpoint/2010/main" val="39653186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827213" y="948861"/>
            <a:ext cx="8229600" cy="5033305"/>
          </a:xfrm>
          <a:prstGeom prst="rect">
            <a:avLst/>
          </a:prstGeom>
        </p:spPr>
      </p:pic>
      <p:sp>
        <p:nvSpPr>
          <p:cNvPr id="3" name="Text Placeholder 2"/>
          <p:cNvSpPr>
            <a:spLocks noGrp="1"/>
          </p:cNvSpPr>
          <p:nvPr>
            <p:ph type="body" sz="quarter" idx="10"/>
          </p:nvPr>
        </p:nvSpPr>
        <p:spPr/>
        <p:txBody>
          <a:bodyPr/>
          <a:lstStyle/>
          <a:p>
            <a:endParaRPr lang="sl-SI"/>
          </a:p>
        </p:txBody>
      </p:sp>
      <p:sp>
        <p:nvSpPr>
          <p:cNvPr id="4" name="Title 3"/>
          <p:cNvSpPr>
            <a:spLocks noGrp="1"/>
          </p:cNvSpPr>
          <p:nvPr>
            <p:ph type="title"/>
          </p:nvPr>
        </p:nvSpPr>
        <p:spPr/>
        <p:txBody>
          <a:bodyPr/>
          <a:lstStyle/>
          <a:p>
            <a:r>
              <a:rPr lang="en-GB" dirty="0" smtClean="0"/>
              <a:t>Guidelines: TABLE OF CONTENTS</a:t>
            </a:r>
            <a:endParaRPr lang="en-GB" dirty="0"/>
          </a:p>
        </p:txBody>
      </p:sp>
    </p:spTree>
    <p:extLst>
      <p:ext uri="{BB962C8B-B14F-4D97-AF65-F5344CB8AC3E}">
        <p14:creationId xmlns:p14="http://schemas.microsoft.com/office/powerpoint/2010/main" val="35386040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26840" y="1111170"/>
            <a:ext cx="8229600" cy="5054134"/>
          </a:xfrm>
        </p:spPr>
        <p:txBody>
          <a:bodyPr/>
          <a:lstStyle/>
          <a:p>
            <a:r>
              <a:rPr lang="en-GB" dirty="0" smtClean="0"/>
              <a:t>Journal’s editorial teams &amp; respective research data infrastructure services share close understanding of their scientific community and the disciplines they serve. </a:t>
            </a:r>
          </a:p>
          <a:p>
            <a:endParaRPr lang="en-GB" dirty="0" smtClean="0"/>
          </a:p>
          <a:p>
            <a:r>
              <a:rPr lang="en-GB" dirty="0" smtClean="0"/>
              <a:t>Agreement about gradual introduction of demands for data sharing: </a:t>
            </a:r>
          </a:p>
          <a:p>
            <a:pPr marL="1085850" lvl="1" indent="-342900"/>
            <a:r>
              <a:rPr lang="en-GB" dirty="0" smtClean="0"/>
              <a:t>to avoid negative reactions of the contributing authors. </a:t>
            </a:r>
          </a:p>
          <a:p>
            <a:pPr marL="1085850" lvl="1" indent="-342900"/>
            <a:endParaRPr lang="en-GB" dirty="0" smtClean="0"/>
          </a:p>
          <a:p>
            <a:r>
              <a:rPr lang="en-GB" dirty="0" smtClean="0"/>
              <a:t>Common reasons and motivations presented: </a:t>
            </a:r>
          </a:p>
          <a:p>
            <a:pPr marL="1085850" lvl="1" indent="-342900"/>
            <a:r>
              <a:rPr lang="en-GB" dirty="0" smtClean="0"/>
              <a:t>increasing reproducibility </a:t>
            </a:r>
          </a:p>
          <a:p>
            <a:pPr marL="1085850" lvl="1" indent="-342900"/>
            <a:r>
              <a:rPr lang="en-GB" dirty="0" smtClean="0"/>
              <a:t>ethical and science development potential</a:t>
            </a:r>
          </a:p>
          <a:p>
            <a:endParaRPr lang="en-GB" dirty="0" smtClean="0"/>
          </a:p>
          <a:p>
            <a:r>
              <a:rPr lang="en-GB" dirty="0" smtClean="0"/>
              <a:t>All provided instructions to authors on citation considered as </a:t>
            </a:r>
          </a:p>
          <a:p>
            <a:pPr marL="1085850" lvl="1" indent="-342900"/>
            <a:r>
              <a:rPr lang="en-GB" dirty="0" smtClean="0"/>
              <a:t>incentives for data sharing</a:t>
            </a:r>
            <a:endParaRPr lang="en-GB" dirty="0"/>
          </a:p>
        </p:txBody>
      </p:sp>
      <p:sp>
        <p:nvSpPr>
          <p:cNvPr id="3" name="Text Placeholder 2"/>
          <p:cNvSpPr>
            <a:spLocks noGrp="1"/>
          </p:cNvSpPr>
          <p:nvPr>
            <p:ph type="body" sz="quarter" idx="10"/>
          </p:nvPr>
        </p:nvSpPr>
        <p:spPr/>
        <p:txBody>
          <a:bodyPr/>
          <a:lstStyle/>
          <a:p>
            <a:endParaRPr lang="sl-SI"/>
          </a:p>
        </p:txBody>
      </p:sp>
      <p:sp>
        <p:nvSpPr>
          <p:cNvPr id="4" name="Title 3"/>
          <p:cNvSpPr>
            <a:spLocks noGrp="1"/>
          </p:cNvSpPr>
          <p:nvPr>
            <p:ph type="title"/>
          </p:nvPr>
        </p:nvSpPr>
        <p:spPr/>
        <p:txBody>
          <a:bodyPr>
            <a:normAutofit/>
          </a:bodyPr>
          <a:lstStyle/>
          <a:p>
            <a:r>
              <a:rPr lang="en-GB" dirty="0" smtClean="0"/>
              <a:t>Results emerging from the Pilot Cases: </a:t>
            </a:r>
            <a:r>
              <a:rPr lang="en-GB" dirty="0" smtClean="0"/>
              <a:t>Commonalities</a:t>
            </a:r>
            <a:endParaRPr lang="sl-SI" dirty="0"/>
          </a:p>
        </p:txBody>
      </p:sp>
    </p:spTree>
    <p:extLst>
      <p:ext uri="{BB962C8B-B14F-4D97-AF65-F5344CB8AC3E}">
        <p14:creationId xmlns:p14="http://schemas.microsoft.com/office/powerpoint/2010/main" val="15185040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nvPr>
        </p:nvGraphicFramePr>
        <p:xfrm>
          <a:off x="1826839" y="683664"/>
          <a:ext cx="8119914" cy="5915399"/>
        </p:xfrm>
        <a:graphic>
          <a:graphicData uri="http://schemas.openxmlformats.org/drawingml/2006/table">
            <a:tbl>
              <a:tblPr bandRow="1">
                <a:tableStyleId>{5C22544A-7EE6-4342-B048-85BDC9FD1C3A}</a:tableStyleId>
              </a:tblPr>
              <a:tblGrid>
                <a:gridCol w="1668973">
                  <a:extLst>
                    <a:ext uri="{9D8B030D-6E8A-4147-A177-3AD203B41FA5}">
                      <a16:colId xmlns:a16="http://schemas.microsoft.com/office/drawing/2014/main" val="3155533707"/>
                    </a:ext>
                  </a:extLst>
                </a:gridCol>
                <a:gridCol w="1728071">
                  <a:extLst>
                    <a:ext uri="{9D8B030D-6E8A-4147-A177-3AD203B41FA5}">
                      <a16:colId xmlns:a16="http://schemas.microsoft.com/office/drawing/2014/main" val="2682074120"/>
                    </a:ext>
                  </a:extLst>
                </a:gridCol>
                <a:gridCol w="2241316">
                  <a:extLst>
                    <a:ext uri="{9D8B030D-6E8A-4147-A177-3AD203B41FA5}">
                      <a16:colId xmlns:a16="http://schemas.microsoft.com/office/drawing/2014/main" val="2458111285"/>
                    </a:ext>
                  </a:extLst>
                </a:gridCol>
                <a:gridCol w="2481554">
                  <a:extLst>
                    <a:ext uri="{9D8B030D-6E8A-4147-A177-3AD203B41FA5}">
                      <a16:colId xmlns:a16="http://schemas.microsoft.com/office/drawing/2014/main" val="1447440077"/>
                    </a:ext>
                  </a:extLst>
                </a:gridCol>
              </a:tblGrid>
              <a:tr h="295770">
                <a:tc>
                  <a:txBody>
                    <a:bodyPr/>
                    <a:lstStyle/>
                    <a:p>
                      <a:pPr>
                        <a:lnSpc>
                          <a:spcPct val="115000"/>
                        </a:lnSpc>
                        <a:spcAft>
                          <a:spcPts val="0"/>
                        </a:spcAft>
                      </a:pPr>
                      <a:r>
                        <a:rPr lang="en-GB" sz="1600" dirty="0">
                          <a:effectLst/>
                        </a:rPr>
                        <a:t>Journal</a:t>
                      </a:r>
                      <a:endParaRPr lang="sl-SI" sz="1600" dirty="0">
                        <a:effectLst/>
                        <a:latin typeface="Arial" panose="020B0604020202020204" pitchFamily="34" charset="0"/>
                        <a:ea typeface="Arial" panose="020B0604020202020204" pitchFamily="34" charset="0"/>
                      </a:endParaRPr>
                    </a:p>
                  </a:txBody>
                  <a:tcPr marL="68580" marR="68580" marT="0" marB="0" anchor="b"/>
                </a:tc>
                <a:tc>
                  <a:txBody>
                    <a:bodyPr/>
                    <a:lstStyle/>
                    <a:p>
                      <a:pPr>
                        <a:lnSpc>
                          <a:spcPct val="115000"/>
                        </a:lnSpc>
                        <a:spcAft>
                          <a:spcPts val="0"/>
                        </a:spcAft>
                      </a:pPr>
                      <a:r>
                        <a:rPr lang="en-GB" sz="1600">
                          <a:effectLst/>
                        </a:rPr>
                        <a:t>Type of Data</a:t>
                      </a:r>
                      <a:endParaRPr lang="sl-SI" sz="1600">
                        <a:effectLst/>
                        <a:latin typeface="Arial" panose="020B0604020202020204" pitchFamily="34" charset="0"/>
                        <a:ea typeface="Arial" panose="020B0604020202020204" pitchFamily="34" charset="0"/>
                      </a:endParaRPr>
                    </a:p>
                  </a:txBody>
                  <a:tcPr marL="68580" marR="68580" marT="0" marB="0" anchor="b"/>
                </a:tc>
                <a:tc>
                  <a:txBody>
                    <a:bodyPr/>
                    <a:lstStyle/>
                    <a:p>
                      <a:pPr>
                        <a:lnSpc>
                          <a:spcPct val="115000"/>
                        </a:lnSpc>
                        <a:spcAft>
                          <a:spcPts val="0"/>
                        </a:spcAft>
                      </a:pPr>
                      <a:r>
                        <a:rPr lang="en-GB" sz="1600">
                          <a:effectLst/>
                        </a:rPr>
                        <a:t>Where to Publish </a:t>
                      </a:r>
                      <a:endParaRPr lang="sl-SI" sz="1600">
                        <a:effectLst/>
                        <a:latin typeface="Arial" panose="020B0604020202020204" pitchFamily="34" charset="0"/>
                        <a:ea typeface="Arial" panose="020B0604020202020204" pitchFamily="34" charset="0"/>
                      </a:endParaRPr>
                    </a:p>
                  </a:txBody>
                  <a:tcPr marL="68580" marR="68580" marT="0" marB="0" anchor="b"/>
                </a:tc>
                <a:tc>
                  <a:txBody>
                    <a:bodyPr/>
                    <a:lstStyle/>
                    <a:p>
                      <a:pPr>
                        <a:lnSpc>
                          <a:spcPct val="115000"/>
                        </a:lnSpc>
                        <a:spcAft>
                          <a:spcPts val="0"/>
                        </a:spcAft>
                      </a:pPr>
                      <a:r>
                        <a:rPr lang="en-GB" sz="1600">
                          <a:effectLst/>
                        </a:rPr>
                        <a:t>Specific emphasis</a:t>
                      </a:r>
                      <a:endParaRPr lang="sl-SI" sz="160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14293608"/>
                  </a:ext>
                </a:extLst>
              </a:tr>
              <a:tr h="1478850">
                <a:tc>
                  <a:txBody>
                    <a:bodyPr/>
                    <a:lstStyle/>
                    <a:p>
                      <a:pPr>
                        <a:lnSpc>
                          <a:spcPct val="115000"/>
                        </a:lnSpc>
                        <a:spcAft>
                          <a:spcPts val="0"/>
                        </a:spcAft>
                      </a:pPr>
                      <a:r>
                        <a:rPr lang="en-GB" sz="1600">
                          <a:effectLst/>
                        </a:rPr>
                        <a:t>Slovenščina 2.0: empirical, applied and interdisciplinary research</a:t>
                      </a:r>
                      <a:endParaRPr lang="sl-SI" sz="1600">
                        <a:effectLst/>
                        <a:latin typeface="Arial" panose="020B0604020202020204" pitchFamily="34" charset="0"/>
                        <a:ea typeface="Arial" panose="020B0604020202020204" pitchFamily="34" charset="0"/>
                      </a:endParaRPr>
                    </a:p>
                  </a:txBody>
                  <a:tcPr marL="68580" marR="68580" marT="0" marB="0" anchor="b"/>
                </a:tc>
                <a:tc>
                  <a:txBody>
                    <a:bodyPr/>
                    <a:lstStyle/>
                    <a:p>
                      <a:pPr>
                        <a:lnSpc>
                          <a:spcPct val="115000"/>
                        </a:lnSpc>
                        <a:spcAft>
                          <a:spcPts val="0"/>
                        </a:spcAft>
                      </a:pPr>
                      <a:r>
                        <a:rPr lang="en-GB" sz="1600">
                          <a:effectLst/>
                        </a:rPr>
                        <a:t>By reference to the data repository criteria; Primary and secondary data distinguished</a:t>
                      </a:r>
                      <a:endParaRPr lang="sl-SI" sz="1600">
                        <a:effectLst/>
                        <a:latin typeface="Arial" panose="020B0604020202020204" pitchFamily="34" charset="0"/>
                        <a:ea typeface="Arial" panose="020B0604020202020204" pitchFamily="34" charset="0"/>
                      </a:endParaRPr>
                    </a:p>
                  </a:txBody>
                  <a:tcPr marL="68580" marR="68580" marT="0" marB="0" anchor="b"/>
                </a:tc>
                <a:tc>
                  <a:txBody>
                    <a:bodyPr/>
                    <a:lstStyle/>
                    <a:p>
                      <a:pPr>
                        <a:lnSpc>
                          <a:spcPct val="115000"/>
                        </a:lnSpc>
                        <a:spcAft>
                          <a:spcPts val="0"/>
                        </a:spcAft>
                      </a:pPr>
                      <a:r>
                        <a:rPr lang="en-GB" sz="1600">
                          <a:effectLst/>
                        </a:rPr>
                        <a:t>CLARIN.Si, Zenodo or other general repository</a:t>
                      </a:r>
                      <a:endParaRPr lang="sl-SI" sz="1600">
                        <a:effectLst/>
                        <a:latin typeface="Arial" panose="020B0604020202020204" pitchFamily="34" charset="0"/>
                        <a:ea typeface="Arial" panose="020B0604020202020204" pitchFamily="34" charset="0"/>
                      </a:endParaRPr>
                    </a:p>
                  </a:txBody>
                  <a:tcPr marL="68580" marR="68580" marT="0" marB="0" anchor="b"/>
                </a:tc>
                <a:tc>
                  <a:txBody>
                    <a:bodyPr/>
                    <a:lstStyle/>
                    <a:p>
                      <a:pPr>
                        <a:lnSpc>
                          <a:spcPct val="115000"/>
                        </a:lnSpc>
                        <a:spcAft>
                          <a:spcPts val="0"/>
                        </a:spcAft>
                      </a:pPr>
                      <a:r>
                        <a:rPr lang="sl-SI" sz="1600" dirty="0" smtClean="0">
                          <a:effectLst/>
                        </a:rPr>
                        <a:t>S</a:t>
                      </a:r>
                      <a:r>
                        <a:rPr lang="en-GB" sz="1600" dirty="0" err="1" smtClean="0">
                          <a:effectLst/>
                        </a:rPr>
                        <a:t>earch</a:t>
                      </a:r>
                      <a:r>
                        <a:rPr lang="en-GB" sz="1600" dirty="0" smtClean="0">
                          <a:effectLst/>
                        </a:rPr>
                        <a:t> </a:t>
                      </a:r>
                      <a:r>
                        <a:rPr lang="en-GB" sz="1600" dirty="0">
                          <a:effectLst/>
                        </a:rPr>
                        <a:t>expressions dynamic data citation; DAS statement recommended in case of </a:t>
                      </a:r>
                      <a:r>
                        <a:rPr lang="en-GB" sz="1600" dirty="0" smtClean="0">
                          <a:effectLst/>
                        </a:rPr>
                        <a:t>exceptions</a:t>
                      </a:r>
                      <a:endParaRPr lang="sl-SI" sz="1600" dirty="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2351381128"/>
                  </a:ext>
                </a:extLst>
              </a:tr>
              <a:tr h="887310">
                <a:tc>
                  <a:txBody>
                    <a:bodyPr/>
                    <a:lstStyle/>
                    <a:p>
                      <a:pPr>
                        <a:lnSpc>
                          <a:spcPct val="115000"/>
                        </a:lnSpc>
                        <a:spcAft>
                          <a:spcPts val="0"/>
                        </a:spcAft>
                      </a:pPr>
                      <a:r>
                        <a:rPr lang="en-GB" sz="1600" dirty="0">
                          <a:effectLst/>
                        </a:rPr>
                        <a:t>Social Work Journal [</a:t>
                      </a:r>
                      <a:r>
                        <a:rPr lang="en-GB" sz="1600" dirty="0" err="1">
                          <a:effectLst/>
                        </a:rPr>
                        <a:t>Revija</a:t>
                      </a:r>
                      <a:r>
                        <a:rPr lang="en-GB" sz="1600" dirty="0">
                          <a:effectLst/>
                        </a:rPr>
                        <a:t> </a:t>
                      </a:r>
                      <a:r>
                        <a:rPr lang="en-GB" sz="1600" dirty="0" err="1">
                          <a:effectLst/>
                        </a:rPr>
                        <a:t>Socialno</a:t>
                      </a:r>
                      <a:r>
                        <a:rPr lang="en-GB" sz="1600" dirty="0">
                          <a:effectLst/>
                        </a:rPr>
                        <a:t> </a:t>
                      </a:r>
                      <a:r>
                        <a:rPr lang="en-GB" sz="1600" dirty="0" err="1">
                          <a:effectLst/>
                        </a:rPr>
                        <a:t>delo</a:t>
                      </a:r>
                      <a:r>
                        <a:rPr lang="en-GB" sz="1600" dirty="0">
                          <a:effectLst/>
                        </a:rPr>
                        <a:t>]</a:t>
                      </a:r>
                      <a:endParaRPr lang="sl-SI" sz="1600" dirty="0">
                        <a:effectLst/>
                        <a:latin typeface="Arial" panose="020B0604020202020204" pitchFamily="34" charset="0"/>
                        <a:ea typeface="Arial" panose="020B0604020202020204" pitchFamily="34" charset="0"/>
                      </a:endParaRPr>
                    </a:p>
                  </a:txBody>
                  <a:tcPr marL="68580" marR="68580" marT="0" marB="0" anchor="b"/>
                </a:tc>
                <a:tc>
                  <a:txBody>
                    <a:bodyPr/>
                    <a:lstStyle/>
                    <a:p>
                      <a:pPr>
                        <a:lnSpc>
                          <a:spcPct val="115000"/>
                        </a:lnSpc>
                        <a:spcAft>
                          <a:spcPts val="0"/>
                        </a:spcAft>
                      </a:pPr>
                      <a:r>
                        <a:rPr lang="en-GB" sz="1600">
                          <a:effectLst/>
                        </a:rPr>
                        <a:t>Predominantly qualitative, sensitive data </a:t>
                      </a:r>
                      <a:endParaRPr lang="sl-SI" sz="1600">
                        <a:effectLst/>
                        <a:latin typeface="Arial" panose="020B0604020202020204" pitchFamily="34" charset="0"/>
                        <a:ea typeface="Arial" panose="020B0604020202020204" pitchFamily="34" charset="0"/>
                      </a:endParaRPr>
                    </a:p>
                  </a:txBody>
                  <a:tcPr marL="68580" marR="68580" marT="0" marB="0" anchor="b"/>
                </a:tc>
                <a:tc>
                  <a:txBody>
                    <a:bodyPr/>
                    <a:lstStyle/>
                    <a:p>
                      <a:pPr>
                        <a:lnSpc>
                          <a:spcPct val="115000"/>
                        </a:lnSpc>
                        <a:spcAft>
                          <a:spcPts val="0"/>
                        </a:spcAft>
                      </a:pPr>
                      <a:r>
                        <a:rPr lang="en-GB" sz="1600">
                          <a:effectLst/>
                        </a:rPr>
                        <a:t>ADP, other national general repositories</a:t>
                      </a:r>
                      <a:endParaRPr lang="sl-SI" sz="1600">
                        <a:effectLst/>
                        <a:latin typeface="Arial" panose="020B0604020202020204" pitchFamily="34" charset="0"/>
                        <a:ea typeface="Arial" panose="020B0604020202020204" pitchFamily="34" charset="0"/>
                      </a:endParaRPr>
                    </a:p>
                  </a:txBody>
                  <a:tcPr marL="68580" marR="68580" marT="0" marB="0" anchor="b"/>
                </a:tc>
                <a:tc>
                  <a:txBody>
                    <a:bodyPr/>
                    <a:lstStyle/>
                    <a:p>
                      <a:pPr>
                        <a:lnSpc>
                          <a:spcPct val="115000"/>
                        </a:lnSpc>
                        <a:spcAft>
                          <a:spcPts val="0"/>
                        </a:spcAft>
                      </a:pPr>
                      <a:r>
                        <a:rPr lang="en-GB" sz="1600">
                          <a:effectLst/>
                        </a:rPr>
                        <a:t>Double-blind peer review of data demanded; elaborated access regimes</a:t>
                      </a:r>
                      <a:endParaRPr lang="sl-SI" sz="160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3774947872"/>
                  </a:ext>
                </a:extLst>
              </a:tr>
              <a:tr h="1774619">
                <a:tc>
                  <a:txBody>
                    <a:bodyPr/>
                    <a:lstStyle/>
                    <a:p>
                      <a:pPr>
                        <a:lnSpc>
                          <a:spcPct val="115000"/>
                        </a:lnSpc>
                        <a:spcAft>
                          <a:spcPts val="0"/>
                        </a:spcAft>
                      </a:pPr>
                      <a:r>
                        <a:rPr lang="en-GB" sz="1600">
                          <a:effectLst/>
                        </a:rPr>
                        <a:t>Contributions to Contemporary History [Prispevki za novejšo zgodovino] </a:t>
                      </a:r>
                      <a:endParaRPr lang="sl-SI" sz="1600">
                        <a:effectLst/>
                        <a:latin typeface="Arial" panose="020B0604020202020204" pitchFamily="34" charset="0"/>
                        <a:ea typeface="Arial" panose="020B0604020202020204" pitchFamily="34" charset="0"/>
                      </a:endParaRPr>
                    </a:p>
                  </a:txBody>
                  <a:tcPr marL="68580" marR="68580" marT="0" marB="0" anchor="b"/>
                </a:tc>
                <a:tc>
                  <a:txBody>
                    <a:bodyPr/>
                    <a:lstStyle/>
                    <a:p>
                      <a:pPr>
                        <a:lnSpc>
                          <a:spcPct val="115000"/>
                        </a:lnSpc>
                        <a:spcAft>
                          <a:spcPts val="0"/>
                        </a:spcAft>
                      </a:pPr>
                      <a:r>
                        <a:rPr lang="en-GB" sz="1600">
                          <a:effectLst/>
                        </a:rPr>
                        <a:t>Primary data; digital surrogates of pre-existing resources</a:t>
                      </a:r>
                      <a:endParaRPr lang="sl-SI" sz="1600">
                        <a:effectLst/>
                        <a:latin typeface="Arial" panose="020B0604020202020204" pitchFamily="34" charset="0"/>
                        <a:ea typeface="Arial" panose="020B0604020202020204" pitchFamily="34" charset="0"/>
                      </a:endParaRPr>
                    </a:p>
                  </a:txBody>
                  <a:tcPr marL="68580" marR="68580" marT="0" marB="0" anchor="b"/>
                </a:tc>
                <a:tc>
                  <a:txBody>
                    <a:bodyPr/>
                    <a:lstStyle/>
                    <a:p>
                      <a:pPr>
                        <a:lnSpc>
                          <a:spcPct val="115000"/>
                        </a:lnSpc>
                        <a:spcAft>
                          <a:spcPts val="0"/>
                        </a:spcAft>
                      </a:pPr>
                      <a:r>
                        <a:rPr lang="sl-SI" sz="1600" dirty="0" smtClean="0">
                          <a:effectLst/>
                        </a:rPr>
                        <a:t>D</a:t>
                      </a:r>
                      <a:r>
                        <a:rPr lang="en-GB" sz="1600" dirty="0" err="1" smtClean="0">
                          <a:effectLst/>
                        </a:rPr>
                        <a:t>ifferent</a:t>
                      </a:r>
                      <a:r>
                        <a:rPr lang="en-GB" sz="1600" dirty="0" smtClean="0">
                          <a:effectLst/>
                        </a:rPr>
                        <a:t> </a:t>
                      </a:r>
                      <a:r>
                        <a:rPr lang="en-GB" sz="1600" dirty="0">
                          <a:effectLst/>
                        </a:rPr>
                        <a:t>disciplinary trusted data archives depending on the type of data; other repositories; journal article supplement </a:t>
                      </a:r>
                      <a:endParaRPr lang="sl-SI" sz="1600" dirty="0">
                        <a:effectLst/>
                        <a:latin typeface="Arial" panose="020B0604020202020204" pitchFamily="34" charset="0"/>
                        <a:ea typeface="Arial" panose="020B0604020202020204" pitchFamily="34" charset="0"/>
                      </a:endParaRPr>
                    </a:p>
                  </a:txBody>
                  <a:tcPr marL="68580" marR="68580" marT="0" marB="0" anchor="b"/>
                </a:tc>
                <a:tc>
                  <a:txBody>
                    <a:bodyPr/>
                    <a:lstStyle/>
                    <a:p>
                      <a:pPr>
                        <a:lnSpc>
                          <a:spcPct val="115000"/>
                        </a:lnSpc>
                        <a:spcAft>
                          <a:spcPts val="0"/>
                        </a:spcAft>
                      </a:pPr>
                      <a:r>
                        <a:rPr lang="en-GB" sz="1600" dirty="0">
                          <a:effectLst/>
                        </a:rPr>
                        <a:t>Existing resources in cultural heritage </a:t>
                      </a:r>
                      <a:r>
                        <a:rPr lang="en-GB" sz="1600" dirty="0" smtClean="0">
                          <a:effectLst/>
                        </a:rPr>
                        <a:t>institutions; </a:t>
                      </a:r>
                      <a:r>
                        <a:rPr lang="en-GB" sz="1600" dirty="0">
                          <a:effectLst/>
                        </a:rPr>
                        <a:t>only digital surrogates of those are subject of data policy </a:t>
                      </a:r>
                      <a:endParaRPr lang="sl-SI" sz="1600" dirty="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1645149886"/>
                  </a:ext>
                </a:extLst>
              </a:tr>
              <a:tr h="1478850">
                <a:tc>
                  <a:txBody>
                    <a:bodyPr/>
                    <a:lstStyle/>
                    <a:p>
                      <a:pPr>
                        <a:lnSpc>
                          <a:spcPct val="115000"/>
                        </a:lnSpc>
                        <a:spcAft>
                          <a:spcPts val="0"/>
                        </a:spcAft>
                      </a:pPr>
                      <a:r>
                        <a:rPr lang="en-GB" sz="1600" dirty="0" err="1">
                          <a:effectLst/>
                        </a:rPr>
                        <a:t>Documenta</a:t>
                      </a:r>
                      <a:r>
                        <a:rPr lang="en-GB" sz="1600" dirty="0">
                          <a:effectLst/>
                        </a:rPr>
                        <a:t> </a:t>
                      </a:r>
                      <a:r>
                        <a:rPr lang="en-GB" sz="1600" dirty="0" err="1">
                          <a:effectLst/>
                        </a:rPr>
                        <a:t>Praehistorica</a:t>
                      </a:r>
                      <a:r>
                        <a:rPr lang="en-GB" sz="1600" dirty="0">
                          <a:effectLst/>
                        </a:rPr>
                        <a:t> </a:t>
                      </a:r>
                      <a:endParaRPr lang="sl-SI" sz="1600" dirty="0">
                        <a:effectLst/>
                        <a:latin typeface="Arial" panose="020B0604020202020204" pitchFamily="34" charset="0"/>
                        <a:ea typeface="Arial" panose="020B0604020202020204" pitchFamily="34" charset="0"/>
                      </a:endParaRPr>
                    </a:p>
                  </a:txBody>
                  <a:tcPr marL="68580" marR="68580" marT="0" marB="0" anchor="b"/>
                </a:tc>
                <a:tc>
                  <a:txBody>
                    <a:bodyPr/>
                    <a:lstStyle/>
                    <a:p>
                      <a:pPr>
                        <a:lnSpc>
                          <a:spcPct val="115000"/>
                        </a:lnSpc>
                        <a:spcAft>
                          <a:spcPts val="0"/>
                        </a:spcAft>
                      </a:pPr>
                      <a:r>
                        <a:rPr lang="en-GB" sz="1600" dirty="0">
                          <a:effectLst/>
                        </a:rPr>
                        <a:t>No definition</a:t>
                      </a:r>
                      <a:endParaRPr lang="sl-SI" sz="1600" dirty="0">
                        <a:effectLst/>
                        <a:latin typeface="Arial" panose="020B0604020202020204" pitchFamily="34" charset="0"/>
                        <a:ea typeface="Arial" panose="020B0604020202020204" pitchFamily="34" charset="0"/>
                      </a:endParaRPr>
                    </a:p>
                  </a:txBody>
                  <a:tcPr marL="68580" marR="68580" marT="0" marB="0" anchor="b"/>
                </a:tc>
                <a:tc>
                  <a:txBody>
                    <a:bodyPr/>
                    <a:lstStyle/>
                    <a:p>
                      <a:pPr>
                        <a:lnSpc>
                          <a:spcPct val="115000"/>
                        </a:lnSpc>
                        <a:spcAft>
                          <a:spcPts val="0"/>
                        </a:spcAft>
                      </a:pPr>
                      <a:r>
                        <a:rPr lang="en-GB" sz="1600" dirty="0" smtClean="0">
                          <a:effectLst/>
                        </a:rPr>
                        <a:t>the </a:t>
                      </a:r>
                      <a:r>
                        <a:rPr lang="en-GB" sz="1600" dirty="0">
                          <a:effectLst/>
                        </a:rPr>
                        <a:t>article supplement; acceptable to use the established international disciplinary or other repositories</a:t>
                      </a:r>
                      <a:endParaRPr lang="sl-SI" sz="1600" dirty="0">
                        <a:effectLst/>
                        <a:latin typeface="Arial" panose="020B0604020202020204" pitchFamily="34" charset="0"/>
                        <a:ea typeface="Arial" panose="020B0604020202020204" pitchFamily="34" charset="0"/>
                      </a:endParaRPr>
                    </a:p>
                  </a:txBody>
                  <a:tcPr marL="68580" marR="68580" marT="0" marB="0" anchor="b"/>
                </a:tc>
                <a:tc>
                  <a:txBody>
                    <a:bodyPr/>
                    <a:lstStyle/>
                    <a:p>
                      <a:pPr>
                        <a:lnSpc>
                          <a:spcPct val="115000"/>
                        </a:lnSpc>
                        <a:spcAft>
                          <a:spcPts val="0"/>
                        </a:spcAft>
                      </a:pPr>
                      <a:r>
                        <a:rPr lang="en-GB" sz="1600" dirty="0">
                          <a:effectLst/>
                        </a:rPr>
                        <a:t>Explicit requirements about data citation and data sharing are not yet established </a:t>
                      </a:r>
                      <a:endParaRPr lang="sl-SI" sz="1600" dirty="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2410305393"/>
                  </a:ext>
                </a:extLst>
              </a:tr>
            </a:tbl>
          </a:graphicData>
        </a:graphic>
      </p:graphicFrame>
      <p:sp>
        <p:nvSpPr>
          <p:cNvPr id="3" name="Text Placeholder 2"/>
          <p:cNvSpPr>
            <a:spLocks noGrp="1"/>
          </p:cNvSpPr>
          <p:nvPr>
            <p:ph type="body" sz="quarter" idx="10"/>
          </p:nvPr>
        </p:nvSpPr>
        <p:spPr/>
        <p:txBody>
          <a:bodyPr/>
          <a:lstStyle/>
          <a:p>
            <a:endParaRPr lang="sl-SI"/>
          </a:p>
        </p:txBody>
      </p:sp>
      <p:sp>
        <p:nvSpPr>
          <p:cNvPr id="4" name="Title 3"/>
          <p:cNvSpPr>
            <a:spLocks noGrp="1"/>
          </p:cNvSpPr>
          <p:nvPr>
            <p:ph type="title"/>
          </p:nvPr>
        </p:nvSpPr>
        <p:spPr/>
        <p:txBody>
          <a:bodyPr/>
          <a:lstStyle/>
          <a:p>
            <a:r>
              <a:rPr lang="en-GB" dirty="0" smtClean="0"/>
              <a:t>Specifics of the Pilot cases</a:t>
            </a:r>
            <a:endParaRPr lang="en-GB" dirty="0"/>
          </a:p>
        </p:txBody>
      </p:sp>
    </p:spTree>
    <p:extLst>
      <p:ext uri="{BB962C8B-B14F-4D97-AF65-F5344CB8AC3E}">
        <p14:creationId xmlns:p14="http://schemas.microsoft.com/office/powerpoint/2010/main" val="40866294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ext uri="{D42A27DB-BD31-4B8C-83A1-F6EECF244321}">
                <p14:modId xmlns:p14="http://schemas.microsoft.com/office/powerpoint/2010/main" val="2494512495"/>
              </p:ext>
            </p:extLst>
          </p:nvPr>
        </p:nvGraphicFramePr>
        <p:xfrm>
          <a:off x="1827212" y="765176"/>
          <a:ext cx="8665527" cy="54006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3"/>
          <p:cNvSpPr>
            <a:spLocks noGrp="1"/>
          </p:cNvSpPr>
          <p:nvPr>
            <p:ph type="title"/>
          </p:nvPr>
        </p:nvSpPr>
        <p:spPr>
          <a:xfrm>
            <a:off x="868680" y="1"/>
            <a:ext cx="9829800" cy="914399"/>
          </a:xfrm>
        </p:spPr>
        <p:txBody>
          <a:bodyPr>
            <a:noAutofit/>
          </a:bodyPr>
          <a:lstStyle/>
          <a:p>
            <a:r>
              <a:rPr lang="sl-SI" sz="2400" dirty="0"/>
              <a:t>Zakaj odprti dostop do raziskovalnih podatkov</a:t>
            </a:r>
            <a:br>
              <a:rPr lang="sl-SI" sz="2400" dirty="0"/>
            </a:br>
            <a:r>
              <a:rPr lang="sl-SI" sz="2400" dirty="0"/>
              <a:t>Primerjaj: </a:t>
            </a:r>
            <a:r>
              <a:rPr lang="sl-SI" sz="1400" dirty="0">
                <a:hlinkClick r:id="rId7"/>
              </a:rPr>
              <a:t>http://www.data-archive.ac.uk/media/2894/managingsharing.pdf</a:t>
            </a:r>
            <a:r>
              <a:rPr lang="sl-SI" sz="1400" dirty="0"/>
              <a:t> </a:t>
            </a:r>
            <a:endParaRPr lang="en-US" sz="1400" dirty="0"/>
          </a:p>
        </p:txBody>
      </p:sp>
      <p:sp>
        <p:nvSpPr>
          <p:cNvPr id="7171" name="Text Placeholder 2"/>
          <p:cNvSpPr>
            <a:spLocks noGrp="1"/>
          </p:cNvSpPr>
          <p:nvPr>
            <p:ph type="body" sz="quarter" idx="10"/>
          </p:nvPr>
        </p:nvSpPr>
        <p:spPr/>
        <p:txBody>
          <a:bodyPr/>
          <a:lstStyle/>
          <a:p>
            <a:pPr marL="0" indent="0"/>
            <a:endParaRPr lang="en-GB" dirty="0" smtClean="0"/>
          </a:p>
        </p:txBody>
      </p:sp>
    </p:spTree>
    <p:extLst>
      <p:ext uri="{BB962C8B-B14F-4D97-AF65-F5344CB8AC3E}">
        <p14:creationId xmlns:p14="http://schemas.microsoft.com/office/powerpoint/2010/main" val="41798987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smtClean="0"/>
              <a:t>Ustanove (univerze, raziskovalni inštituti)</a:t>
            </a:r>
            <a:endParaRPr lang="sl-SI" dirty="0"/>
          </a:p>
        </p:txBody>
      </p:sp>
      <p:sp>
        <p:nvSpPr>
          <p:cNvPr id="7" name="Rectangle 5"/>
          <p:cNvSpPr>
            <a:spLocks noChangeArrowheads="1"/>
          </p:cNvSpPr>
          <p:nvPr/>
        </p:nvSpPr>
        <p:spPr bwMode="auto">
          <a:xfrm>
            <a:off x="2028825" y="5444052"/>
            <a:ext cx="9816790" cy="8847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l-SI" altLang="sl-SI" sz="2700" b="0" i="0" u="none" strike="noStrike" cap="none" normalizeH="0" baseline="0" dirty="0" smtClean="0">
                <a:ln>
                  <a:noFill/>
                </a:ln>
                <a:solidFill>
                  <a:srgbClr val="333333"/>
                </a:solidFill>
                <a:effectLst/>
                <a:latin typeface="Roboto" panose="02000000000000000000" pitchFamily="2" charset="0"/>
              </a:rPr>
              <a:t>Primerjaj:</a:t>
            </a:r>
            <a:r>
              <a:rPr kumimoji="0" lang="sl-SI" altLang="sl-SI" sz="2700" b="0" i="0" u="none" strike="noStrike" cap="none" normalizeH="0" dirty="0" smtClean="0">
                <a:ln>
                  <a:noFill/>
                </a:ln>
                <a:solidFill>
                  <a:srgbClr val="333333"/>
                </a:solidFill>
                <a:effectLst/>
                <a:latin typeface="Roboto" panose="02000000000000000000" pitchFamily="2" charset="0"/>
              </a:rPr>
              <a:t> </a:t>
            </a:r>
            <a:r>
              <a:rPr kumimoji="0" lang="sl-SI" altLang="sl-SI" sz="2700" b="0" i="0" u="none" strike="noStrike" cap="none" normalizeH="0" baseline="0" dirty="0" err="1" smtClean="0">
                <a:ln>
                  <a:noFill/>
                </a:ln>
                <a:solidFill>
                  <a:srgbClr val="333333"/>
                </a:solidFill>
                <a:effectLst/>
                <a:latin typeface="Roboto" panose="02000000000000000000" pitchFamily="2" charset="0"/>
              </a:rPr>
              <a:t>Developing</a:t>
            </a:r>
            <a:r>
              <a:rPr kumimoji="0" lang="sl-SI" altLang="sl-SI" sz="2700" b="0" i="0" u="none" strike="noStrike" cap="none" normalizeH="0" baseline="0" dirty="0" smtClean="0">
                <a:ln>
                  <a:noFill/>
                </a:ln>
                <a:solidFill>
                  <a:srgbClr val="333333"/>
                </a:solidFill>
                <a:effectLst/>
                <a:latin typeface="Roboto" panose="02000000000000000000" pitchFamily="2" charset="0"/>
              </a:rPr>
              <a:t> </a:t>
            </a:r>
            <a:r>
              <a:rPr kumimoji="0" lang="sl-SI" altLang="sl-SI" sz="2700" b="0" i="0" u="none" strike="noStrike" cap="none" normalizeH="0" baseline="0" dirty="0" err="1" smtClean="0">
                <a:ln>
                  <a:noFill/>
                </a:ln>
                <a:solidFill>
                  <a:srgbClr val="333333"/>
                </a:solidFill>
                <a:effectLst/>
                <a:latin typeface="Roboto" panose="02000000000000000000" pitchFamily="2" charset="0"/>
              </a:rPr>
              <a:t>and</a:t>
            </a:r>
            <a:r>
              <a:rPr kumimoji="0" lang="sl-SI" altLang="sl-SI" sz="2700" b="0" i="0" u="none" strike="noStrike" cap="none" normalizeH="0" baseline="0" dirty="0" smtClean="0">
                <a:ln>
                  <a:noFill/>
                </a:ln>
                <a:solidFill>
                  <a:srgbClr val="333333"/>
                </a:solidFill>
                <a:effectLst/>
                <a:latin typeface="Roboto" panose="02000000000000000000" pitchFamily="2" charset="0"/>
              </a:rPr>
              <a:t> </a:t>
            </a:r>
            <a:r>
              <a:rPr kumimoji="0" lang="sl-SI" altLang="sl-SI" sz="2700" b="0" i="0" u="none" strike="noStrike" cap="none" normalizeH="0" baseline="0" dirty="0" err="1" smtClean="0">
                <a:ln>
                  <a:noFill/>
                </a:ln>
                <a:solidFill>
                  <a:srgbClr val="333333"/>
                </a:solidFill>
                <a:effectLst/>
                <a:latin typeface="Roboto" panose="02000000000000000000" pitchFamily="2" charset="0"/>
              </a:rPr>
              <a:t>Implementing</a:t>
            </a:r>
            <a:r>
              <a:rPr kumimoji="0" lang="sl-SI" altLang="sl-SI" sz="2700" b="0" i="0" u="none" strike="noStrike" cap="none" normalizeH="0" baseline="0" dirty="0" smtClean="0">
                <a:ln>
                  <a:noFill/>
                </a:ln>
                <a:solidFill>
                  <a:srgbClr val="333333"/>
                </a:solidFill>
                <a:effectLst/>
                <a:latin typeface="Roboto" panose="02000000000000000000" pitchFamily="2" charset="0"/>
              </a:rPr>
              <a:t> a </a:t>
            </a:r>
            <a:r>
              <a:rPr kumimoji="0" lang="sl-SI" altLang="sl-SI" sz="2700" b="0" i="0" u="none" strike="noStrike" cap="none" normalizeH="0" baseline="0" dirty="0" err="1" smtClean="0">
                <a:ln>
                  <a:noFill/>
                </a:ln>
                <a:solidFill>
                  <a:srgbClr val="333333"/>
                </a:solidFill>
                <a:effectLst/>
                <a:latin typeface="Roboto" panose="02000000000000000000" pitchFamily="2" charset="0"/>
              </a:rPr>
              <a:t>Research</a:t>
            </a:r>
            <a:r>
              <a:rPr kumimoji="0" lang="sl-SI" altLang="sl-SI" sz="2700" b="0" i="0" u="none" strike="noStrike" cap="none" normalizeH="0" baseline="0" dirty="0" smtClean="0">
                <a:ln>
                  <a:noFill/>
                </a:ln>
                <a:solidFill>
                  <a:srgbClr val="333333"/>
                </a:solidFill>
                <a:effectLst/>
                <a:latin typeface="Roboto" panose="02000000000000000000" pitchFamily="2" charset="0"/>
              </a:rPr>
              <a:t> Data </a:t>
            </a:r>
            <a:r>
              <a:rPr kumimoji="0" lang="sl-SI" altLang="sl-SI" sz="2700" b="0" i="0" u="none" strike="noStrike" cap="none" normalizeH="0" baseline="0" dirty="0" err="1" smtClean="0">
                <a:ln>
                  <a:noFill/>
                </a:ln>
                <a:solidFill>
                  <a:srgbClr val="333333"/>
                </a:solidFill>
                <a:effectLst/>
                <a:latin typeface="Roboto" panose="02000000000000000000" pitchFamily="2" charset="0"/>
              </a:rPr>
              <a:t>Policy</a:t>
            </a:r>
            <a:endParaRPr kumimoji="0" lang="sl-SI" altLang="sl-SI" sz="2700" b="0" i="0" u="none" strike="noStrike" cap="none" normalizeH="0" baseline="0" dirty="0" smtClean="0">
              <a:ln>
                <a:noFill/>
              </a:ln>
              <a:solidFill>
                <a:srgbClr val="333333"/>
              </a:solidFill>
              <a:effectLst/>
              <a:latin typeface="Roboto" panose="02000000000000000000" pitchFamily="2" charset="0"/>
            </a:endParaRPr>
          </a:p>
          <a:p>
            <a:pPr lvl="0"/>
            <a:r>
              <a:rPr kumimoji="0" lang="sl-SI" altLang="sl-SI" sz="1000" b="0" i="0" u="none" strike="noStrike" cap="none" normalizeH="0" baseline="0" dirty="0" smtClean="0">
                <a:ln>
                  <a:noFill/>
                </a:ln>
                <a:solidFill>
                  <a:srgbClr val="428BCA"/>
                </a:solidFill>
                <a:effectLst/>
                <a:latin typeface="Roboto" panose="02000000000000000000" pitchFamily="2" charset="0"/>
                <a:hlinkClick r:id="rId2"/>
              </a:rPr>
              <a:t>  </a:t>
            </a:r>
            <a:r>
              <a:rPr kumimoji="0" lang="sl-SI" altLang="sl-SI" sz="1400" b="0" i="0" u="none" strike="noStrike" cap="none" normalizeH="0" baseline="0" dirty="0" smtClean="0">
                <a:ln>
                  <a:noFill/>
                </a:ln>
                <a:solidFill>
                  <a:srgbClr val="428BCA"/>
                </a:solidFill>
                <a:effectLst/>
                <a:latin typeface="Roboto" panose="02000000000000000000" pitchFamily="2" charset="0"/>
              </a:rPr>
              <a:t> </a:t>
            </a:r>
            <a:r>
              <a:rPr kumimoji="0" lang="sl-SI" altLang="sl-SI" sz="1000" b="0" i="0" u="none" strike="noStrike" cap="none" normalizeH="0" baseline="0" dirty="0" smtClean="0">
                <a:ln>
                  <a:noFill/>
                </a:ln>
                <a:solidFill>
                  <a:srgbClr val="428BCA"/>
                </a:solidFill>
                <a:effectLst/>
                <a:latin typeface="Roboto" panose="02000000000000000000" pitchFamily="2" charset="0"/>
              </a:rPr>
              <a:t>      </a:t>
            </a:r>
            <a:r>
              <a:rPr kumimoji="0" lang="sl-SI" altLang="sl-SI" sz="1000" b="0" i="0" u="none" strike="noStrike" cap="none" normalizeH="0" baseline="0" dirty="0" smtClean="0">
                <a:ln>
                  <a:noFill/>
                </a:ln>
                <a:solidFill>
                  <a:srgbClr val="333333"/>
                </a:solidFill>
                <a:effectLst/>
                <a:latin typeface="Roboto" panose="02000000000000000000" pitchFamily="2" charset="0"/>
              </a:rPr>
              <a:t> </a:t>
            </a:r>
            <a:r>
              <a:rPr kumimoji="0" lang="sl-SI" altLang="sl-SI" sz="1000" b="0" i="0" u="none" strike="noStrike" cap="none" normalizeH="0" baseline="0" dirty="0" err="1" smtClean="0">
                <a:ln>
                  <a:noFill/>
                </a:ln>
                <a:solidFill>
                  <a:srgbClr val="777777"/>
                </a:solidFill>
                <a:effectLst/>
                <a:latin typeface="Roboto" panose="02000000000000000000" pitchFamily="2" charset="0"/>
              </a:rPr>
              <a:t>Davidson</a:t>
            </a:r>
            <a:r>
              <a:rPr kumimoji="0" lang="sl-SI" altLang="sl-SI" sz="1000" b="0" i="0" u="none" strike="noStrike" cap="none" normalizeH="0" baseline="0" dirty="0" smtClean="0">
                <a:ln>
                  <a:noFill/>
                </a:ln>
                <a:solidFill>
                  <a:srgbClr val="777777"/>
                </a:solidFill>
                <a:effectLst/>
                <a:latin typeface="Roboto" panose="02000000000000000000" pitchFamily="2" charset="0"/>
              </a:rPr>
              <a:t>, </a:t>
            </a:r>
            <a:r>
              <a:rPr kumimoji="0" lang="sl-SI" altLang="sl-SI" sz="1000" b="0" i="0" u="none" strike="noStrike" cap="none" normalizeH="0" baseline="0" dirty="0" err="1" smtClean="0">
                <a:ln>
                  <a:noFill/>
                </a:ln>
                <a:solidFill>
                  <a:srgbClr val="777777"/>
                </a:solidFill>
                <a:effectLst/>
                <a:latin typeface="Roboto" panose="02000000000000000000" pitchFamily="2" charset="0"/>
              </a:rPr>
              <a:t>Joy</a:t>
            </a:r>
            <a:r>
              <a:rPr kumimoji="0" lang="sl-SI" altLang="sl-SI" sz="1000" b="0" i="0" u="none" strike="noStrike" cap="none" normalizeH="0" baseline="0" dirty="0" smtClean="0">
                <a:ln>
                  <a:noFill/>
                </a:ln>
                <a:solidFill>
                  <a:srgbClr val="777777"/>
                </a:solidFill>
                <a:effectLst/>
                <a:latin typeface="Roboto" panose="02000000000000000000" pitchFamily="2" charset="0"/>
              </a:rPr>
              <a:t>: </a:t>
            </a:r>
            <a:r>
              <a:rPr lang="sl-SI" dirty="0"/>
              <a:t>DOI </a:t>
            </a:r>
            <a:r>
              <a:rPr lang="sl-SI" dirty="0">
                <a:hlinkClick r:id="rId3"/>
              </a:rPr>
              <a:t>10.5281/zenodo.4561727</a:t>
            </a:r>
            <a:r>
              <a:rPr lang="sl-SI" dirty="0"/>
              <a:t>.</a:t>
            </a:r>
            <a:endParaRPr kumimoji="0" lang="sl-SI" altLang="sl-SI" sz="1000" b="0" i="0" u="none" strike="noStrike" cap="none" normalizeH="0" baseline="0" dirty="0" smtClean="0">
              <a:ln>
                <a:noFill/>
              </a:ln>
              <a:solidFill>
                <a:srgbClr val="428BCA"/>
              </a:solidFill>
              <a:effectLst/>
              <a:latin typeface="Roboto" panose="02000000000000000000" pitchFamily="2" charset="0"/>
            </a:endParaRPr>
          </a:p>
        </p:txBody>
      </p:sp>
      <p:pic>
        <p:nvPicPr>
          <p:cNvPr id="4102" name="Picture 6" descr="https://zenodo.org/static/img/orcid.png">
            <a:hlinkClick r:id="rId2"/>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0575" y="6018213"/>
            <a:ext cx="228600" cy="228600"/>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10" descr="10.5281/zenodo.4561728"/>
          <p:cNvSpPr>
            <a:spLocks noChangeAspect="1" noChangeArrowheads="1"/>
          </p:cNvSpPr>
          <p:nvPr/>
        </p:nvSpPr>
        <p:spPr bwMode="auto">
          <a:xfrm>
            <a:off x="307975" y="-3194061"/>
            <a:ext cx="3506788" cy="3506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sl-SI"/>
          </a:p>
        </p:txBody>
      </p:sp>
      <p:sp>
        <p:nvSpPr>
          <p:cNvPr id="10" name="TextBox 9"/>
          <p:cNvSpPr txBox="1"/>
          <p:nvPr/>
        </p:nvSpPr>
        <p:spPr>
          <a:xfrm>
            <a:off x="307975" y="1914525"/>
            <a:ext cx="11179175" cy="2585323"/>
          </a:xfrm>
          <a:prstGeom prst="rect">
            <a:avLst/>
          </a:prstGeom>
          <a:noFill/>
        </p:spPr>
        <p:txBody>
          <a:bodyPr wrap="square" rtlCol="0">
            <a:spAutoFit/>
          </a:bodyPr>
          <a:lstStyle/>
          <a:p>
            <a:r>
              <a:rPr lang="sl-SI" dirty="0" smtClean="0"/>
              <a:t>Univerza v Ljubljani – Pravilniki o doktorskem študiju</a:t>
            </a:r>
          </a:p>
          <a:p>
            <a:endParaRPr lang="sl-SI" dirty="0"/>
          </a:p>
          <a:p>
            <a:r>
              <a:rPr lang="sl-SI" dirty="0" smtClean="0"/>
              <a:t>Na FDV  so v veljavi Navodila za delo z raziskovalnimi podatki</a:t>
            </a:r>
          </a:p>
          <a:p>
            <a:endParaRPr lang="sl-SI" dirty="0"/>
          </a:p>
          <a:p>
            <a:r>
              <a:rPr lang="sl-SI" dirty="0"/>
              <a:t>4. Eva </a:t>
            </a:r>
            <a:r>
              <a:rPr lang="sl-SI" u="sng" dirty="0" err="1">
                <a:hlinkClick r:id="rId5"/>
              </a:rPr>
              <a:t>Engaging</a:t>
            </a:r>
            <a:r>
              <a:rPr lang="sl-SI" u="sng" dirty="0">
                <a:hlinkClick r:id="rId5"/>
              </a:rPr>
              <a:t> </a:t>
            </a:r>
            <a:r>
              <a:rPr lang="sl-SI" u="sng" dirty="0" err="1">
                <a:hlinkClick r:id="rId5"/>
              </a:rPr>
              <a:t>Researchers</a:t>
            </a:r>
            <a:r>
              <a:rPr lang="sl-SI" u="sng" dirty="0">
                <a:hlinkClick r:id="rId5"/>
              </a:rPr>
              <a:t> </a:t>
            </a:r>
            <a:r>
              <a:rPr lang="sl-SI" u="sng" dirty="0" err="1">
                <a:hlinkClick r:id="rId5"/>
              </a:rPr>
              <a:t>with</a:t>
            </a:r>
            <a:r>
              <a:rPr lang="sl-SI" u="sng" dirty="0">
                <a:hlinkClick r:id="rId5"/>
              </a:rPr>
              <a:t> Data Management: </a:t>
            </a:r>
            <a:r>
              <a:rPr lang="sl-SI" u="sng" dirty="0" err="1">
                <a:hlinkClick r:id="rId5"/>
              </a:rPr>
              <a:t>The</a:t>
            </a:r>
            <a:r>
              <a:rPr lang="sl-SI" u="sng" dirty="0">
                <a:hlinkClick r:id="rId5"/>
              </a:rPr>
              <a:t> </a:t>
            </a:r>
            <a:r>
              <a:rPr lang="sl-SI" u="sng" dirty="0" err="1">
                <a:hlinkClick r:id="rId5"/>
              </a:rPr>
              <a:t>Cookbook</a:t>
            </a:r>
            <a:r>
              <a:rPr lang="sl-SI" u="sng" dirty="0"/>
              <a:t>, </a:t>
            </a:r>
            <a:r>
              <a:rPr lang="sl-SI" dirty="0"/>
              <a:t>DOI: </a:t>
            </a:r>
            <a:r>
              <a:rPr lang="sl-SI" u="sng" dirty="0">
                <a:hlinkClick r:id="rId6"/>
              </a:rPr>
              <a:t>DOI: 10.11647/OBP.0185 </a:t>
            </a:r>
            <a:r>
              <a:rPr lang="sl-SI" dirty="0"/>
              <a:t> (izbrano poglavje)</a:t>
            </a:r>
          </a:p>
          <a:p>
            <a:endParaRPr lang="sl-SI" dirty="0" smtClean="0"/>
          </a:p>
          <a:p>
            <a:endParaRPr lang="sl-SI" dirty="0"/>
          </a:p>
          <a:p>
            <a:endParaRPr lang="sl-SI" dirty="0" smtClean="0"/>
          </a:p>
          <a:p>
            <a:endParaRPr lang="sl-SI" dirty="0"/>
          </a:p>
        </p:txBody>
      </p:sp>
    </p:spTree>
    <p:extLst>
      <p:ext uri="{BB962C8B-B14F-4D97-AF65-F5344CB8AC3E}">
        <p14:creationId xmlns:p14="http://schemas.microsoft.com/office/powerpoint/2010/main" val="37583668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6313" y="2362201"/>
            <a:ext cx="7772400" cy="1150257"/>
          </a:xfrm>
        </p:spPr>
        <p:txBody>
          <a:bodyPr>
            <a:normAutofit fontScale="90000"/>
          </a:bodyPr>
          <a:lstStyle/>
          <a:p>
            <a:r>
              <a:rPr lang="sl-SI" sz="4000" dirty="0"/>
              <a:t/>
            </a:r>
            <a:br>
              <a:rPr lang="sl-SI" sz="4000" dirty="0"/>
            </a:br>
            <a:r>
              <a:rPr lang="sl-SI" sz="4000" dirty="0"/>
              <a:t/>
            </a:r>
            <a:br>
              <a:rPr lang="sl-SI" sz="4000" dirty="0"/>
            </a:br>
            <a:r>
              <a:rPr lang="sl-SI" sz="4000" dirty="0"/>
              <a:t/>
            </a:r>
            <a:br>
              <a:rPr lang="sl-SI" sz="4000" dirty="0"/>
            </a:br>
            <a:r>
              <a:rPr lang="sl-SI" sz="4000" dirty="0"/>
              <a:t/>
            </a:r>
            <a:br>
              <a:rPr lang="sl-SI" sz="4000" dirty="0"/>
            </a:br>
            <a:r>
              <a:rPr lang="sl-SI" sz="4000" dirty="0"/>
              <a:t/>
            </a:r>
            <a:br>
              <a:rPr lang="sl-SI" sz="4000" dirty="0"/>
            </a:br>
            <a:r>
              <a:rPr lang="sl-SI" sz="3100" dirty="0"/>
              <a:t/>
            </a:r>
            <a:br>
              <a:rPr lang="sl-SI" sz="3100" dirty="0"/>
            </a:br>
            <a:r>
              <a:rPr lang="sl-SI" sz="2700" dirty="0"/>
              <a:t/>
            </a:r>
            <a:br>
              <a:rPr lang="sl-SI" sz="2700" dirty="0"/>
            </a:br>
            <a:endParaRPr lang="sl-SI" sz="3100" dirty="0"/>
          </a:p>
        </p:txBody>
      </p:sp>
      <p:sp>
        <p:nvSpPr>
          <p:cNvPr id="3" name="Text Placeholder 2"/>
          <p:cNvSpPr>
            <a:spLocks noGrp="1"/>
          </p:cNvSpPr>
          <p:nvPr>
            <p:ph type="body" idx="1"/>
          </p:nvPr>
        </p:nvSpPr>
        <p:spPr>
          <a:xfrm>
            <a:off x="2246313" y="3522733"/>
            <a:ext cx="7772400" cy="1223210"/>
          </a:xfrm>
        </p:spPr>
        <p:txBody>
          <a:bodyPr>
            <a:normAutofit fontScale="70000" lnSpcReduction="20000"/>
          </a:bodyPr>
          <a:lstStyle/>
          <a:p>
            <a:r>
              <a:rPr lang="sl-SI" dirty="0" smtClean="0"/>
              <a:t>Janez Štebe</a:t>
            </a:r>
          </a:p>
          <a:p>
            <a:r>
              <a:rPr lang="sl-SI" dirty="0" smtClean="0"/>
              <a:t>Predavanje na sekciji Odprta knjižnica CTK</a:t>
            </a:r>
          </a:p>
          <a:p>
            <a:r>
              <a:rPr lang="sl-SI" dirty="0" smtClean="0"/>
              <a:t>Slovenija, marec </a:t>
            </a:r>
            <a:r>
              <a:rPr lang="sl-SI" dirty="0" smtClean="0"/>
              <a:t>2021</a:t>
            </a:r>
          </a:p>
          <a:p>
            <a:r>
              <a:rPr lang="sl-SI" dirty="0">
                <a:hlinkClick r:id="rId2"/>
              </a:rPr>
              <a:t>https://</a:t>
            </a:r>
            <a:r>
              <a:rPr lang="sl-SI" dirty="0" smtClean="0">
                <a:hlinkClick r:id="rId2"/>
              </a:rPr>
              <a:t>www.youtube.com/watch?v=b9GQeZpVPlY</a:t>
            </a:r>
            <a:r>
              <a:rPr lang="sl-SI" dirty="0" smtClean="0"/>
              <a:t> </a:t>
            </a:r>
            <a:endParaRPr lang="sl-SI" dirty="0"/>
          </a:p>
        </p:txBody>
      </p:sp>
      <p:pic>
        <p:nvPicPr>
          <p:cNvPr id="5" name="Slika 9" descr="cid:image001.png@01CF07BE.FB564770">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9380908" y="5732169"/>
            <a:ext cx="838200" cy="295275"/>
          </a:xfrm>
          <a:prstGeom prst="rect">
            <a:avLst/>
          </a:prstGeom>
          <a:noFill/>
          <a:ln>
            <a:noFill/>
          </a:ln>
        </p:spPr>
      </p:pic>
      <p:sp>
        <p:nvSpPr>
          <p:cNvPr id="6" name="Rectangle 5"/>
          <p:cNvSpPr/>
          <p:nvPr/>
        </p:nvSpPr>
        <p:spPr>
          <a:xfrm>
            <a:off x="6183086" y="6027444"/>
            <a:ext cx="4210194" cy="276999"/>
          </a:xfrm>
          <a:prstGeom prst="rect">
            <a:avLst/>
          </a:prstGeom>
        </p:spPr>
        <p:txBody>
          <a:bodyPr wrap="square">
            <a:spAutoFit/>
          </a:bodyPr>
          <a:lstStyle/>
          <a:p>
            <a:pPr algn="r"/>
            <a:r>
              <a:rPr lang="sl-SI" sz="1200" u="sng" dirty="0">
                <a:hlinkClick r:id="rId3"/>
              </a:rPr>
              <a:t>Creative Commons Priznanje avtorstva 4.0 International</a:t>
            </a:r>
            <a:endParaRPr lang="en-US" sz="1200" dirty="0"/>
          </a:p>
        </p:txBody>
      </p:sp>
      <p:pic>
        <p:nvPicPr>
          <p:cNvPr id="7" name="Picture 2" descr="\\tus2\DFS\Dokumenti\kotarmo\My Documents\Univerza\12 Celostna graficna podoba UL www shranjeno 5.10.2009\Logotipi razlicne velikosti\UL_logo_Small.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47191" y="5022942"/>
            <a:ext cx="1143000" cy="1143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347191" y="1942798"/>
            <a:ext cx="6747641" cy="1569660"/>
          </a:xfrm>
          <a:prstGeom prst="rect">
            <a:avLst/>
          </a:prstGeom>
        </p:spPr>
        <p:txBody>
          <a:bodyPr wrap="square">
            <a:spAutoFit/>
          </a:bodyPr>
          <a:lstStyle/>
          <a:p>
            <a:r>
              <a:rPr lang="pl-PL" sz="3200" b="1" dirty="0">
                <a:solidFill>
                  <a:schemeClr val="bg2"/>
                </a:solidFill>
              </a:rPr>
              <a:t>Kako izdelati navodila za ravnanje z raziskovalnimi podatki v raziskovalni organizaciji</a:t>
            </a:r>
            <a:endParaRPr lang="pl-PL" sz="3200" b="1" dirty="0">
              <a:solidFill>
                <a:schemeClr val="bg2"/>
              </a:solidFill>
            </a:endParaRPr>
          </a:p>
        </p:txBody>
      </p:sp>
    </p:spTree>
    <p:extLst>
      <p:ext uri="{BB962C8B-B14F-4D97-AF65-F5344CB8AC3E}">
        <p14:creationId xmlns:p14="http://schemas.microsoft.com/office/powerpoint/2010/main" val="15818917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285750" indent="-285750"/>
            <a:r>
              <a:rPr lang="sl-SI" sz="2000" dirty="0"/>
              <a:t>Kakovost, preglednost in integriteta raziskovanja </a:t>
            </a:r>
          </a:p>
          <a:p>
            <a:pPr marL="285750" indent="-285750"/>
            <a:endParaRPr lang="sl-SI" sz="2000" dirty="0"/>
          </a:p>
          <a:p>
            <a:pPr marL="285750" indent="-285750"/>
            <a:r>
              <a:rPr lang="sl-SI" sz="2000" dirty="0"/>
              <a:t>Raziskovalna organizacija (RO) ima pregled nad različnimi raziskovalnimi rezultati – vključno raziskovalni podatki</a:t>
            </a:r>
          </a:p>
          <a:p>
            <a:pPr marL="285750" indent="-285750"/>
            <a:endParaRPr lang="sl-SI" sz="2000" dirty="0"/>
          </a:p>
          <a:p>
            <a:pPr marL="285750" indent="-285750"/>
            <a:r>
              <a:rPr lang="sl-SI" sz="2000" dirty="0"/>
              <a:t>Kultura deljenja podatkov – obče dobro, drugi lahko ponovno uporabljajo podatke za nove analize</a:t>
            </a:r>
          </a:p>
          <a:p>
            <a:pPr marL="285750" indent="-285750"/>
            <a:endParaRPr lang="sl-SI" sz="2000" dirty="0"/>
          </a:p>
          <a:p>
            <a:pPr marL="285750" indent="-285750"/>
            <a:r>
              <a:rPr lang="sl-SI" sz="2000" dirty="0"/>
              <a:t>Ugled </a:t>
            </a:r>
            <a:r>
              <a:rPr lang="sl-SI" sz="2000" dirty="0"/>
              <a:t>raziskovalcev in višje vrednotenje njihovega dela skozi citiranje podatkov in dodatne vnose v osebne </a:t>
            </a:r>
            <a:r>
              <a:rPr lang="sl-SI" sz="2000" dirty="0"/>
              <a:t>bibliografije</a:t>
            </a:r>
          </a:p>
          <a:p>
            <a:pPr marL="285750" indent="-285750"/>
            <a:endParaRPr lang="sl-SI" sz="2000" dirty="0"/>
          </a:p>
          <a:p>
            <a:pPr marL="285750" indent="-285750"/>
            <a:r>
              <a:rPr lang="sl-SI" sz="2000" dirty="0"/>
              <a:t>Pomembno je nasloviti motivacijo in interese raziskovalne skupine</a:t>
            </a:r>
            <a:endParaRPr lang="sl-SI" sz="2000" dirty="0"/>
          </a:p>
          <a:p>
            <a:pPr marL="0" indent="0">
              <a:buNone/>
            </a:pPr>
            <a:endParaRPr lang="sl-SI" dirty="0" smtClean="0"/>
          </a:p>
          <a:p>
            <a:r>
              <a:rPr lang="sl-SI" dirty="0" smtClean="0"/>
              <a:t>Drugi od nas zahtevajo (financerji mednarodni projektov, revije): RO omogoča izpolnjevanje zahtev</a:t>
            </a:r>
            <a:endParaRPr lang="sl-SI" dirty="0"/>
          </a:p>
        </p:txBody>
      </p:sp>
      <p:sp>
        <p:nvSpPr>
          <p:cNvPr id="3" name="Title 2"/>
          <p:cNvSpPr>
            <a:spLocks noGrp="1"/>
          </p:cNvSpPr>
          <p:nvPr>
            <p:ph type="title"/>
          </p:nvPr>
        </p:nvSpPr>
        <p:spPr/>
        <p:txBody>
          <a:bodyPr>
            <a:normAutofit fontScale="90000"/>
          </a:bodyPr>
          <a:lstStyle/>
          <a:p>
            <a:r>
              <a:rPr lang="sl-SI" dirty="0" smtClean="0"/>
              <a:t>Namen navodil</a:t>
            </a:r>
            <a:endParaRPr lang="sl-SI" dirty="0"/>
          </a:p>
        </p:txBody>
      </p:sp>
      <p:sp>
        <p:nvSpPr>
          <p:cNvPr id="4" name="Text Placeholder 3"/>
          <p:cNvSpPr>
            <a:spLocks noGrp="1"/>
          </p:cNvSpPr>
          <p:nvPr>
            <p:ph type="body" sz="quarter" idx="10"/>
          </p:nvPr>
        </p:nvSpPr>
        <p:spPr/>
        <p:txBody>
          <a:bodyPr/>
          <a:lstStyle/>
          <a:p>
            <a:endParaRPr lang="sl-SI"/>
          </a:p>
        </p:txBody>
      </p:sp>
    </p:spTree>
    <p:extLst>
      <p:ext uri="{BB962C8B-B14F-4D97-AF65-F5344CB8AC3E}">
        <p14:creationId xmlns:p14="http://schemas.microsoft.com/office/powerpoint/2010/main" val="15796346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sl-SI" sz="2000" dirty="0"/>
              <a:t>Kako narediti navodila čim manj obremenjujoča za raziskovalce</a:t>
            </a:r>
          </a:p>
          <a:p>
            <a:pPr lvl="1" algn="l"/>
            <a:r>
              <a:rPr lang="sl-SI" sz="2000" dirty="0"/>
              <a:t>Ne rabimo še ene administrativne naloge</a:t>
            </a:r>
          </a:p>
          <a:p>
            <a:pPr lvl="1" algn="l"/>
            <a:r>
              <a:rPr lang="sl-SI" sz="2000" dirty="0"/>
              <a:t>Raziskovalna svoboda: Navodila ali priporočila?</a:t>
            </a:r>
          </a:p>
          <a:p>
            <a:pPr lvl="1" algn="l"/>
            <a:endParaRPr lang="sl-SI" sz="2000" dirty="0"/>
          </a:p>
          <a:p>
            <a:r>
              <a:rPr lang="sl-SI" sz="2000" dirty="0"/>
              <a:t>Različni tipi projektov in podatkov: ni zadosti en sam pristop</a:t>
            </a:r>
          </a:p>
          <a:p>
            <a:pPr lvl="1" algn="l"/>
            <a:r>
              <a:rPr lang="sl-SI" sz="2000" dirty="0"/>
              <a:t>Kvantitativni in kvalitativni</a:t>
            </a:r>
          </a:p>
          <a:p>
            <a:pPr lvl="1" algn="l"/>
            <a:r>
              <a:rPr lang="sl-SI" sz="2000" dirty="0"/>
              <a:t>Velike in male, toda številne datoteke</a:t>
            </a:r>
          </a:p>
          <a:p>
            <a:pPr lvl="1" algn="l"/>
            <a:r>
              <a:rPr lang="sl-SI" sz="2000" dirty="0"/>
              <a:t>Priložnostne in pomembne osrednje študije </a:t>
            </a:r>
          </a:p>
          <a:p>
            <a:pPr lvl="1" algn="l"/>
            <a:r>
              <a:rPr lang="sl-SI" sz="2000" dirty="0"/>
              <a:t>Komercialni in javno financirani projekti + individualni projekti</a:t>
            </a:r>
          </a:p>
          <a:p>
            <a:pPr lvl="1" algn="l"/>
            <a:r>
              <a:rPr lang="sl-SI" sz="2000" dirty="0"/>
              <a:t>Različne pogodbene in druge omejitve (intelektualna lastnina, varovanje zasebnosti)</a:t>
            </a:r>
          </a:p>
          <a:p>
            <a:pPr lvl="1" algn="l"/>
            <a:endParaRPr lang="sl-SI" sz="2000" dirty="0"/>
          </a:p>
          <a:p>
            <a:pPr lvl="1"/>
            <a:endParaRPr lang="sl-SI" dirty="0"/>
          </a:p>
        </p:txBody>
      </p:sp>
      <p:sp>
        <p:nvSpPr>
          <p:cNvPr id="3" name="Title 2"/>
          <p:cNvSpPr>
            <a:spLocks noGrp="1"/>
          </p:cNvSpPr>
          <p:nvPr>
            <p:ph type="title"/>
          </p:nvPr>
        </p:nvSpPr>
        <p:spPr/>
        <p:txBody>
          <a:bodyPr>
            <a:normAutofit fontScale="90000"/>
          </a:bodyPr>
          <a:lstStyle/>
          <a:p>
            <a:r>
              <a:rPr lang="sl-SI" dirty="0" smtClean="0"/>
              <a:t>Izzivi</a:t>
            </a:r>
            <a:endParaRPr lang="sl-SI" dirty="0"/>
          </a:p>
        </p:txBody>
      </p:sp>
      <p:sp>
        <p:nvSpPr>
          <p:cNvPr id="4" name="Text Placeholder 3"/>
          <p:cNvSpPr>
            <a:spLocks noGrp="1"/>
          </p:cNvSpPr>
          <p:nvPr>
            <p:ph type="body" sz="quarter" idx="10"/>
          </p:nvPr>
        </p:nvSpPr>
        <p:spPr/>
        <p:txBody>
          <a:bodyPr/>
          <a:lstStyle/>
          <a:p>
            <a:endParaRPr lang="sl-SI"/>
          </a:p>
        </p:txBody>
      </p:sp>
      <p:sp>
        <p:nvSpPr>
          <p:cNvPr id="5" name="Rectangle 4"/>
          <p:cNvSpPr/>
          <p:nvPr/>
        </p:nvSpPr>
        <p:spPr>
          <a:xfrm>
            <a:off x="1682824" y="5613587"/>
            <a:ext cx="5029200" cy="1000274"/>
          </a:xfrm>
          <a:prstGeom prst="rect">
            <a:avLst/>
          </a:prstGeom>
        </p:spPr>
        <p:txBody>
          <a:bodyPr wrap="square">
            <a:spAutoFit/>
          </a:bodyPr>
          <a:lstStyle/>
          <a:p>
            <a:r>
              <a:rPr lang="sl-SI" sz="1100" i="1" dirty="0">
                <a:latin typeface="Calibri" panose="020F0502020204030204" pitchFamily="34" charset="0"/>
                <a:ea typeface="Calibri" panose="020F0502020204030204" pitchFamily="34" charset="0"/>
                <a:cs typeface="Times New Roman" panose="02020603050405020304" pitchFamily="18" charset="0"/>
              </a:rPr>
              <a:t>Sonja Bezjak , Jernej Berzelak , Janez Štebe </a:t>
            </a:r>
            <a:r>
              <a:rPr lang="sl-SI" sz="1100" b="1" u="sng" dirty="0" err="1">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2"/>
              </a:rPr>
              <a:t>Adopting</a:t>
            </a:r>
            <a:r>
              <a:rPr lang="sl-SI" sz="1100" b="1"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2"/>
              </a:rPr>
              <a:t> </a:t>
            </a:r>
            <a:r>
              <a:rPr lang="sl-SI" sz="1100" b="1" u="sng" dirty="0" err="1">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2"/>
              </a:rPr>
              <a:t>the</a:t>
            </a:r>
            <a:r>
              <a:rPr lang="sl-SI" sz="1100" b="1"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2"/>
              </a:rPr>
              <a:t> </a:t>
            </a:r>
            <a:r>
              <a:rPr lang="sl-SI" sz="1100" b="1" u="sng" dirty="0" err="1">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2"/>
              </a:rPr>
              <a:t>disciplinary</a:t>
            </a:r>
            <a:r>
              <a:rPr lang="sl-SI" sz="1100" b="1"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2"/>
              </a:rPr>
              <a:t> data </a:t>
            </a:r>
            <a:r>
              <a:rPr lang="sl-SI" sz="1100" b="1" u="sng" dirty="0" err="1">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2"/>
              </a:rPr>
              <a:t>archive</a:t>
            </a:r>
            <a:r>
              <a:rPr lang="sl-SI" sz="1100" b="1"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2"/>
              </a:rPr>
              <a:t> </a:t>
            </a:r>
            <a:r>
              <a:rPr lang="sl-SI" sz="1100" b="1" u="sng" dirty="0" err="1">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2"/>
              </a:rPr>
              <a:t>services</a:t>
            </a:r>
            <a:r>
              <a:rPr lang="sl-SI" sz="1100" b="1"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2"/>
              </a:rPr>
              <a:t> </a:t>
            </a:r>
            <a:r>
              <a:rPr lang="sl-SI" sz="1100" b="1" u="sng" dirty="0" err="1">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2"/>
              </a:rPr>
              <a:t>and</a:t>
            </a:r>
            <a:r>
              <a:rPr lang="sl-SI" sz="1100" b="1"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2"/>
              </a:rPr>
              <a:t> </a:t>
            </a:r>
            <a:r>
              <a:rPr lang="sl-SI" sz="1100" b="1" u="sng" dirty="0" err="1">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2"/>
              </a:rPr>
              <a:t>adapting</a:t>
            </a:r>
            <a:r>
              <a:rPr lang="sl-SI" sz="1100" b="1"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2"/>
              </a:rPr>
              <a:t> to </a:t>
            </a:r>
            <a:r>
              <a:rPr lang="sl-SI" sz="1100" b="1" u="sng" dirty="0" err="1">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2"/>
              </a:rPr>
              <a:t>the</a:t>
            </a:r>
            <a:r>
              <a:rPr lang="sl-SI" sz="1100" b="1"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2"/>
              </a:rPr>
              <a:t> </a:t>
            </a:r>
            <a:r>
              <a:rPr lang="sl-SI" sz="1100" b="1" u="sng" dirty="0" err="1">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2"/>
              </a:rPr>
              <a:t>needs</a:t>
            </a:r>
            <a:r>
              <a:rPr lang="sl-SI" sz="1100" b="1"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2"/>
              </a:rPr>
              <a:t> of </a:t>
            </a:r>
            <a:r>
              <a:rPr lang="sl-SI" sz="1100" b="1" u="sng" dirty="0" err="1">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2"/>
              </a:rPr>
              <a:t>the</a:t>
            </a:r>
            <a:r>
              <a:rPr lang="sl-SI" sz="1100" b="1"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2"/>
              </a:rPr>
              <a:t> </a:t>
            </a:r>
            <a:r>
              <a:rPr lang="sl-SI" sz="1100" b="1" u="sng" dirty="0" err="1">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2"/>
              </a:rPr>
              <a:t>institution</a:t>
            </a:r>
            <a:r>
              <a:rPr lang="sl-SI" sz="1100" b="1" dirty="0">
                <a:latin typeface="Calibri" panose="020F0502020204030204" pitchFamily="34" charset="0"/>
                <a:ea typeface="Calibri" panose="020F0502020204030204" pitchFamily="34" charset="0"/>
                <a:cs typeface="Times New Roman" panose="02020603050405020304" pitchFamily="18" charset="0"/>
              </a:rPr>
              <a:t>. </a:t>
            </a:r>
            <a:r>
              <a:rPr lang="sl-SI" sz="1200" i="1" dirty="0">
                <a:latin typeface="Times New Roman" panose="02020603050405020304" pitchFamily="18" charset="0"/>
                <a:ea typeface="Times New Roman" panose="02020603050405020304" pitchFamily="18" charset="0"/>
              </a:rPr>
              <a:t>Predavanje na "Göttingen-CODATA </a:t>
            </a:r>
            <a:r>
              <a:rPr lang="sl-SI" sz="1200" i="1" dirty="0" err="1">
                <a:latin typeface="Times New Roman" panose="02020603050405020304" pitchFamily="18" charset="0"/>
                <a:ea typeface="Times New Roman" panose="02020603050405020304" pitchFamily="18" charset="0"/>
              </a:rPr>
              <a:t>Symposium</a:t>
            </a:r>
            <a:r>
              <a:rPr lang="sl-SI" sz="1200" i="1" dirty="0">
                <a:latin typeface="Times New Roman" panose="02020603050405020304" pitchFamily="18" charset="0"/>
                <a:ea typeface="Times New Roman" panose="02020603050405020304" pitchFamily="18" charset="0"/>
              </a:rPr>
              <a:t> 2018, 20th </a:t>
            </a:r>
            <a:r>
              <a:rPr lang="sl-SI" sz="1200" i="1" dirty="0" err="1">
                <a:latin typeface="Times New Roman" panose="02020603050405020304" pitchFamily="18" charset="0"/>
                <a:ea typeface="Times New Roman" panose="02020603050405020304" pitchFamily="18" charset="0"/>
              </a:rPr>
              <a:t>March</a:t>
            </a:r>
            <a:r>
              <a:rPr lang="sl-SI" sz="1200" i="1" dirty="0">
                <a:latin typeface="Times New Roman" panose="02020603050405020304" pitchFamily="18" charset="0"/>
                <a:ea typeface="Times New Roman" panose="02020603050405020304" pitchFamily="18" charset="0"/>
              </a:rPr>
              <a:t> 2018", </a:t>
            </a:r>
            <a:r>
              <a:rPr lang="sl-SI" sz="1200" i="1" dirty="0" err="1">
                <a:latin typeface="Times New Roman" panose="02020603050405020304" pitchFamily="18" charset="0"/>
                <a:ea typeface="Times New Roman" panose="02020603050405020304" pitchFamily="18" charset="0"/>
              </a:rPr>
              <a:t>University</a:t>
            </a:r>
            <a:r>
              <a:rPr lang="sl-SI" sz="1200" i="1" dirty="0">
                <a:latin typeface="Times New Roman" panose="02020603050405020304" pitchFamily="18" charset="0"/>
                <a:ea typeface="Times New Roman" panose="02020603050405020304" pitchFamily="18" charset="0"/>
              </a:rPr>
              <a:t> of Göttingen, CODATA </a:t>
            </a:r>
            <a:r>
              <a:rPr lang="sl-SI" sz="1200" i="1" dirty="0" err="1">
                <a:latin typeface="Times New Roman" panose="02020603050405020304" pitchFamily="18" charset="0"/>
                <a:ea typeface="Times New Roman" panose="02020603050405020304" pitchFamily="18" charset="0"/>
              </a:rPr>
              <a:t>and</a:t>
            </a:r>
            <a:r>
              <a:rPr lang="sl-SI" sz="1200" i="1" dirty="0">
                <a:latin typeface="Times New Roman" panose="02020603050405020304" pitchFamily="18" charset="0"/>
                <a:ea typeface="Times New Roman" panose="02020603050405020304" pitchFamily="18" charset="0"/>
              </a:rPr>
              <a:t> RDA, Göttingen, </a:t>
            </a:r>
            <a:r>
              <a:rPr lang="sl-SI" sz="1200" i="1" dirty="0" err="1">
                <a:latin typeface="Times New Roman" panose="02020603050405020304" pitchFamily="18" charset="0"/>
                <a:ea typeface="Times New Roman" panose="02020603050405020304" pitchFamily="18" charset="0"/>
              </a:rPr>
              <a:t>Germany</a:t>
            </a:r>
            <a:r>
              <a:rPr lang="sl-SI" sz="1200" i="1" dirty="0">
                <a:latin typeface="Times New Roman" panose="02020603050405020304" pitchFamily="18" charset="0"/>
                <a:ea typeface="Times New Roman" panose="02020603050405020304" pitchFamily="18" charset="0"/>
              </a:rPr>
              <a:t> (2018),  </a:t>
            </a:r>
            <a:r>
              <a:rPr lang="sl-SI" sz="1200" i="1" u="sng" dirty="0">
                <a:solidFill>
                  <a:srgbClr val="0563C1"/>
                </a:solidFill>
                <a:latin typeface="Times New Roman" panose="02020603050405020304" pitchFamily="18" charset="0"/>
                <a:ea typeface="Times New Roman" panose="02020603050405020304" pitchFamily="18" charset="0"/>
                <a:hlinkClick r:id="rId3"/>
              </a:rPr>
              <a:t>https://conference.codata.org/2018_Goettingen_RDM/sessions/64/</a:t>
            </a:r>
            <a:endParaRPr lang="sl-SI" sz="1200" dirty="0"/>
          </a:p>
        </p:txBody>
      </p:sp>
      <p:cxnSp>
        <p:nvCxnSpPr>
          <p:cNvPr id="7" name="Elbow Connector 6"/>
          <p:cNvCxnSpPr/>
          <p:nvPr/>
        </p:nvCxnSpPr>
        <p:spPr>
          <a:xfrm>
            <a:off x="4921828" y="4717473"/>
            <a:ext cx="1558637" cy="55071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6594764" y="4852555"/>
            <a:ext cx="3117272" cy="812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l-SI" dirty="0"/>
              <a:t>Obveščeno soglasje za sodelovanje pri raziskavi dovoljuje drugo rabo</a:t>
            </a:r>
            <a:endParaRPr lang="sl-SI" dirty="0"/>
          </a:p>
        </p:txBody>
      </p:sp>
    </p:spTree>
    <p:extLst>
      <p:ext uri="{BB962C8B-B14F-4D97-AF65-F5344CB8AC3E}">
        <p14:creationId xmlns:p14="http://schemas.microsoft.com/office/powerpoint/2010/main" val="9755965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sl-SI" dirty="0" smtClean="0"/>
              <a:t>Struktura navodil</a:t>
            </a:r>
            <a:endParaRPr lang="sl-SI" dirty="0"/>
          </a:p>
        </p:txBody>
      </p:sp>
      <p:sp>
        <p:nvSpPr>
          <p:cNvPr id="4" name="Text Placeholder 3"/>
          <p:cNvSpPr>
            <a:spLocks noGrp="1"/>
          </p:cNvSpPr>
          <p:nvPr>
            <p:ph type="body" sz="quarter" idx="10"/>
          </p:nvPr>
        </p:nvSpPr>
        <p:spPr/>
        <p:txBody>
          <a:bodyPr/>
          <a:lstStyle/>
          <a:p>
            <a:endParaRPr lang="sl-SI"/>
          </a:p>
        </p:txBody>
      </p:sp>
      <p:sp>
        <p:nvSpPr>
          <p:cNvPr id="7" name="Rectangle 3"/>
          <p:cNvSpPr>
            <a:spLocks noGrp="1" noChangeArrowheads="1"/>
          </p:cNvSpPr>
          <p:nvPr>
            <p:ph idx="1"/>
          </p:nvPr>
        </p:nvSpPr>
        <p:spPr bwMode="auto">
          <a:xfrm>
            <a:off x="642938" y="1153808"/>
            <a:ext cx="8996280" cy="4376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eaLnBrk="0" fontAlgn="base" hangingPunct="0">
              <a:spcBef>
                <a:spcPct val="0"/>
              </a:spcBef>
              <a:spcAft>
                <a:spcPct val="0"/>
              </a:spcAft>
              <a:tabLst>
                <a:tab pos="558800" algn="l"/>
                <a:tab pos="5724525" algn="r"/>
              </a:tabLst>
              <a:defRPr>
                <a:solidFill>
                  <a:schemeClr val="tx1"/>
                </a:solidFill>
                <a:latin typeface="Arial" panose="020B0604020202020204" pitchFamily="34" charset="0"/>
              </a:defRPr>
            </a:lvl1pPr>
            <a:lvl2pPr eaLnBrk="0" fontAlgn="base" hangingPunct="0">
              <a:spcBef>
                <a:spcPct val="0"/>
              </a:spcBef>
              <a:spcAft>
                <a:spcPct val="0"/>
              </a:spcAft>
              <a:tabLst>
                <a:tab pos="558800" algn="l"/>
                <a:tab pos="5724525" algn="r"/>
              </a:tabLst>
              <a:defRPr>
                <a:solidFill>
                  <a:schemeClr val="tx1"/>
                </a:solidFill>
                <a:latin typeface="Arial" panose="020B0604020202020204" pitchFamily="34" charset="0"/>
              </a:defRPr>
            </a:lvl2pPr>
            <a:lvl3pPr eaLnBrk="0" fontAlgn="base" hangingPunct="0">
              <a:spcBef>
                <a:spcPct val="0"/>
              </a:spcBef>
              <a:spcAft>
                <a:spcPct val="0"/>
              </a:spcAft>
              <a:tabLst>
                <a:tab pos="558800" algn="l"/>
                <a:tab pos="5724525" algn="r"/>
              </a:tabLst>
              <a:defRPr>
                <a:solidFill>
                  <a:schemeClr val="tx1"/>
                </a:solidFill>
                <a:latin typeface="Arial" panose="020B0604020202020204" pitchFamily="34" charset="0"/>
              </a:defRPr>
            </a:lvl3pPr>
            <a:lvl4pPr eaLnBrk="0" fontAlgn="base" hangingPunct="0">
              <a:spcBef>
                <a:spcPct val="0"/>
              </a:spcBef>
              <a:spcAft>
                <a:spcPct val="0"/>
              </a:spcAft>
              <a:tabLst>
                <a:tab pos="558800" algn="l"/>
                <a:tab pos="5724525" algn="r"/>
              </a:tabLst>
              <a:defRPr>
                <a:solidFill>
                  <a:schemeClr val="tx1"/>
                </a:solidFill>
                <a:latin typeface="Arial" panose="020B0604020202020204" pitchFamily="34" charset="0"/>
              </a:defRPr>
            </a:lvl4pPr>
            <a:lvl5pPr eaLnBrk="0" fontAlgn="base" hangingPunct="0">
              <a:spcBef>
                <a:spcPct val="0"/>
              </a:spcBef>
              <a:spcAft>
                <a:spcPct val="0"/>
              </a:spcAft>
              <a:tabLst>
                <a:tab pos="558800" algn="l"/>
                <a:tab pos="5724525" algn="r"/>
              </a:tabLst>
              <a:defRPr>
                <a:solidFill>
                  <a:schemeClr val="tx1"/>
                </a:solidFill>
                <a:latin typeface="Arial" panose="020B0604020202020204" pitchFamily="34" charset="0"/>
              </a:defRPr>
            </a:lvl5pPr>
            <a:lvl6pPr eaLnBrk="0" fontAlgn="base" hangingPunct="0">
              <a:spcBef>
                <a:spcPct val="0"/>
              </a:spcBef>
              <a:spcAft>
                <a:spcPct val="0"/>
              </a:spcAft>
              <a:tabLst>
                <a:tab pos="558800" algn="l"/>
                <a:tab pos="5724525" algn="r"/>
              </a:tabLst>
              <a:defRPr>
                <a:solidFill>
                  <a:schemeClr val="tx1"/>
                </a:solidFill>
                <a:latin typeface="Arial" panose="020B0604020202020204" pitchFamily="34" charset="0"/>
              </a:defRPr>
            </a:lvl6pPr>
            <a:lvl7pPr eaLnBrk="0" fontAlgn="base" hangingPunct="0">
              <a:spcBef>
                <a:spcPct val="0"/>
              </a:spcBef>
              <a:spcAft>
                <a:spcPct val="0"/>
              </a:spcAft>
              <a:tabLst>
                <a:tab pos="558800" algn="l"/>
                <a:tab pos="5724525" algn="r"/>
              </a:tabLst>
              <a:defRPr>
                <a:solidFill>
                  <a:schemeClr val="tx1"/>
                </a:solidFill>
                <a:latin typeface="Arial" panose="020B0604020202020204" pitchFamily="34" charset="0"/>
              </a:defRPr>
            </a:lvl7pPr>
            <a:lvl8pPr eaLnBrk="0" fontAlgn="base" hangingPunct="0">
              <a:spcBef>
                <a:spcPct val="0"/>
              </a:spcBef>
              <a:spcAft>
                <a:spcPct val="0"/>
              </a:spcAft>
              <a:tabLst>
                <a:tab pos="558800" algn="l"/>
                <a:tab pos="5724525" algn="r"/>
              </a:tabLst>
              <a:defRPr>
                <a:solidFill>
                  <a:schemeClr val="tx1"/>
                </a:solidFill>
                <a:latin typeface="Arial" panose="020B0604020202020204" pitchFamily="34" charset="0"/>
              </a:defRPr>
            </a:lvl8pPr>
            <a:lvl9pPr eaLnBrk="0" fontAlgn="base" hangingPunct="0">
              <a:spcBef>
                <a:spcPct val="0"/>
              </a:spcBef>
              <a:spcAft>
                <a:spcPct val="0"/>
              </a:spcAft>
              <a:tabLst>
                <a:tab pos="558800" algn="l"/>
                <a:tab pos="5724525" algn="r"/>
              </a:tabLst>
              <a:defRPr>
                <a:solidFill>
                  <a:schemeClr val="tx1"/>
                </a:solidFill>
                <a:latin typeface="Arial" panose="020B0604020202020204" pitchFamily="34" charset="0"/>
              </a:defRPr>
            </a:lvl9pPr>
          </a:lstStyle>
          <a:p>
            <a:pPr marL="0" indent="0">
              <a:lnSpc>
                <a:spcPct val="100000"/>
              </a:lnSpc>
              <a:buNone/>
            </a:pPr>
            <a:r>
              <a:rPr lang="en-US" altLang="sl-SI" sz="1600" u="sng" dirty="0">
                <a:solidFill>
                  <a:srgbClr val="0563C1"/>
                </a:solidFill>
                <a:latin typeface="Calibri" panose="020F0502020204030204" pitchFamily="34" charset="0"/>
                <a:ea typeface="Times New Roman" panose="02020603050405020304" pitchFamily="18" charset="0"/>
                <a:cs typeface="Times New Roman" panose="02020603050405020304" pitchFamily="18" charset="0"/>
                <a:hlinkClick r:id="rId2"/>
              </a:rPr>
              <a:t>1</a:t>
            </a:r>
            <a:r>
              <a:rPr lang="sl-SI" altLang="sl-SI" sz="1600" dirty="0">
                <a:latin typeface="Calibri" panose="020F0502020204030204" pitchFamily="34" charset="0"/>
                <a:ea typeface="Times New Roman" panose="02020603050405020304" pitchFamily="18" charset="0"/>
                <a:cs typeface="Times New Roman" panose="02020603050405020304" pitchFamily="18" charset="0"/>
                <a:hlinkClick r:id="rId2"/>
              </a:rPr>
              <a:t>	</a:t>
            </a:r>
            <a:r>
              <a:rPr kumimoji="0" lang="en-US" altLang="sl-SI" sz="2400" b="0" i="0" u="sng" strike="noStrike" cap="none" normalizeH="0" baseline="0" dirty="0" smtClean="0">
                <a:ln>
                  <a:noFill/>
                </a:ln>
                <a:solidFill>
                  <a:srgbClr val="0563C1"/>
                </a:solidFill>
                <a:effectLst/>
                <a:latin typeface="Calibri" panose="020F0502020204030204" pitchFamily="34" charset="0"/>
                <a:ea typeface="Times New Roman" panose="02020603050405020304" pitchFamily="18" charset="0"/>
                <a:cs typeface="Times New Roman" panose="02020603050405020304" pitchFamily="18" charset="0"/>
                <a:hlinkClick r:id="rId2"/>
              </a:rPr>
              <a:t>UVODNA DOLOČILA</a:t>
            </a:r>
            <a:endParaRPr lang="sl-SI" altLang="sl-SI" sz="1050" dirty="0"/>
          </a:p>
          <a:p>
            <a:pPr marL="274320" lvl="1" indent="0">
              <a:buNone/>
            </a:pPr>
            <a:r>
              <a:rPr lang="en-US" altLang="sl-SI" sz="1600" u="sng" dirty="0">
                <a:solidFill>
                  <a:srgbClr val="0563C1"/>
                </a:solidFill>
                <a:latin typeface="Calibri" panose="020F0502020204030204" pitchFamily="34" charset="0"/>
                <a:ea typeface="Times New Roman" panose="02020603050405020304" pitchFamily="18" charset="0"/>
                <a:cs typeface="Times New Roman" panose="02020603050405020304" pitchFamily="18" charset="0"/>
                <a:hlinkClick r:id="rId3"/>
              </a:rPr>
              <a:t>1.1</a:t>
            </a:r>
            <a:r>
              <a:rPr lang="sl-SI" altLang="sl-SI" sz="1600" dirty="0">
                <a:latin typeface="Calibri" panose="020F0502020204030204" pitchFamily="34" charset="0"/>
                <a:ea typeface="Times New Roman" panose="02020603050405020304" pitchFamily="18" charset="0"/>
                <a:cs typeface="Times New Roman" panose="02020603050405020304" pitchFamily="18" charset="0"/>
                <a:hlinkClick r:id="rId3"/>
              </a:rPr>
              <a:t> </a:t>
            </a:r>
            <a:r>
              <a:rPr lang="en-US" altLang="sl-SI" sz="1600" u="sng" dirty="0" err="1">
                <a:solidFill>
                  <a:srgbClr val="0563C1"/>
                </a:solidFill>
                <a:latin typeface="Calibri" panose="020F0502020204030204" pitchFamily="34" charset="0"/>
                <a:ea typeface="Times New Roman" panose="02020603050405020304" pitchFamily="18" charset="0"/>
                <a:cs typeface="Times New Roman" panose="02020603050405020304" pitchFamily="18" charset="0"/>
                <a:hlinkClick r:id="rId3"/>
              </a:rPr>
              <a:t>Namen</a:t>
            </a:r>
            <a:r>
              <a:rPr lang="en-US" altLang="sl-SI" sz="1600" u="sng" dirty="0">
                <a:solidFill>
                  <a:srgbClr val="0563C1"/>
                </a:solidFill>
                <a:latin typeface="Calibri" panose="020F0502020204030204" pitchFamily="34" charset="0"/>
                <a:ea typeface="Times New Roman" panose="02020603050405020304" pitchFamily="18" charset="0"/>
                <a:cs typeface="Times New Roman" panose="02020603050405020304" pitchFamily="18" charset="0"/>
                <a:hlinkClick r:id="rId3"/>
              </a:rPr>
              <a:t> in </a:t>
            </a:r>
            <a:r>
              <a:rPr lang="en-US" altLang="sl-SI" sz="1600" u="sng" dirty="0" err="1">
                <a:solidFill>
                  <a:srgbClr val="0563C1"/>
                </a:solidFill>
                <a:latin typeface="Calibri" panose="020F0502020204030204" pitchFamily="34" charset="0"/>
                <a:ea typeface="Times New Roman" panose="02020603050405020304" pitchFamily="18" charset="0"/>
                <a:cs typeface="Times New Roman" panose="02020603050405020304" pitchFamily="18" charset="0"/>
                <a:hlinkClick r:id="rId3"/>
              </a:rPr>
              <a:t>predmet</a:t>
            </a:r>
            <a:r>
              <a:rPr lang="en-US" altLang="sl-SI" sz="1600" u="sng" dirty="0">
                <a:solidFill>
                  <a:srgbClr val="0563C1"/>
                </a:solidFill>
                <a:latin typeface="Calibri" panose="020F0502020204030204" pitchFamily="34" charset="0"/>
                <a:ea typeface="Times New Roman" panose="02020603050405020304" pitchFamily="18" charset="0"/>
                <a:cs typeface="Times New Roman" panose="02020603050405020304" pitchFamily="18" charset="0"/>
                <a:hlinkClick r:id="rId3"/>
              </a:rPr>
              <a:t> </a:t>
            </a:r>
            <a:r>
              <a:rPr lang="en-US" altLang="sl-SI" sz="1600" u="sng" dirty="0" err="1">
                <a:solidFill>
                  <a:srgbClr val="0563C1"/>
                </a:solidFill>
                <a:latin typeface="Calibri" panose="020F0502020204030204" pitchFamily="34" charset="0"/>
                <a:ea typeface="Times New Roman" panose="02020603050405020304" pitchFamily="18" charset="0"/>
                <a:cs typeface="Times New Roman" panose="02020603050405020304" pitchFamily="18" charset="0"/>
                <a:hlinkClick r:id="rId3"/>
              </a:rPr>
              <a:t>navodil</a:t>
            </a:r>
            <a:endParaRPr lang="sl-SI" altLang="sl-SI" sz="700" dirty="0"/>
          </a:p>
          <a:p>
            <a:pPr marL="274320" lvl="1" indent="0">
              <a:buNone/>
            </a:pPr>
            <a:r>
              <a:rPr lang="en-US" altLang="sl-SI" sz="1600" u="sng" dirty="0">
                <a:solidFill>
                  <a:srgbClr val="0563C1"/>
                </a:solidFill>
                <a:latin typeface="Calibri" panose="020F0502020204030204" pitchFamily="34" charset="0"/>
                <a:ea typeface="Times New Roman" panose="02020603050405020304" pitchFamily="18" charset="0"/>
                <a:cs typeface="Times New Roman" panose="02020603050405020304" pitchFamily="18" charset="0"/>
                <a:hlinkClick r:id="rId4"/>
              </a:rPr>
              <a:t>1.2</a:t>
            </a:r>
            <a:r>
              <a:rPr lang="sl-SI" altLang="sl-SI" sz="1600" dirty="0">
                <a:latin typeface="Calibri" panose="020F0502020204030204" pitchFamily="34" charset="0"/>
                <a:ea typeface="Times New Roman" panose="02020603050405020304" pitchFamily="18" charset="0"/>
                <a:cs typeface="Times New Roman" panose="02020603050405020304" pitchFamily="18" charset="0"/>
                <a:hlinkClick r:id="rId4"/>
              </a:rPr>
              <a:t> </a:t>
            </a:r>
            <a:r>
              <a:rPr lang="en-US" altLang="sl-SI" sz="1600" u="sng" dirty="0" err="1">
                <a:solidFill>
                  <a:srgbClr val="0563C1"/>
                </a:solidFill>
                <a:latin typeface="Calibri" panose="020F0502020204030204" pitchFamily="34" charset="0"/>
                <a:ea typeface="Times New Roman" panose="02020603050405020304" pitchFamily="18" charset="0"/>
                <a:cs typeface="Times New Roman" panose="02020603050405020304" pitchFamily="18" charset="0"/>
                <a:hlinkClick r:id="rId4"/>
              </a:rPr>
              <a:t>Opredelitev</a:t>
            </a:r>
            <a:r>
              <a:rPr lang="en-US" altLang="sl-SI" sz="1600" u="sng" dirty="0">
                <a:solidFill>
                  <a:srgbClr val="0563C1"/>
                </a:solidFill>
                <a:latin typeface="Calibri" panose="020F0502020204030204" pitchFamily="34" charset="0"/>
                <a:ea typeface="Times New Roman" panose="02020603050405020304" pitchFamily="18" charset="0"/>
                <a:cs typeface="Times New Roman" panose="02020603050405020304" pitchFamily="18" charset="0"/>
                <a:hlinkClick r:id="rId4"/>
              </a:rPr>
              <a:t> </a:t>
            </a:r>
            <a:r>
              <a:rPr lang="en-US" altLang="sl-SI" sz="1600" u="sng" dirty="0" err="1">
                <a:solidFill>
                  <a:srgbClr val="0563C1"/>
                </a:solidFill>
                <a:latin typeface="Calibri" panose="020F0502020204030204" pitchFamily="34" charset="0"/>
                <a:ea typeface="Times New Roman" panose="02020603050405020304" pitchFamily="18" charset="0"/>
                <a:cs typeface="Times New Roman" panose="02020603050405020304" pitchFamily="18" charset="0"/>
                <a:hlinkClick r:id="rId4"/>
              </a:rPr>
              <a:t>izrazov</a:t>
            </a:r>
            <a:endParaRPr lang="sl-SI" altLang="sl-SI" sz="700" dirty="0"/>
          </a:p>
          <a:p>
            <a:pPr marL="0" indent="0">
              <a:lnSpc>
                <a:spcPct val="100000"/>
              </a:lnSpc>
              <a:buNone/>
            </a:pPr>
            <a:r>
              <a:rPr kumimoji="0" lang="en-US" altLang="sl-SI" sz="2400" b="0" i="0" u="sng" strike="noStrike" cap="none" normalizeH="0" baseline="0" dirty="0" smtClean="0">
                <a:ln>
                  <a:noFill/>
                </a:ln>
                <a:solidFill>
                  <a:srgbClr val="0563C1"/>
                </a:solidFill>
                <a:effectLst/>
                <a:latin typeface="Calibri" panose="020F0502020204030204" pitchFamily="34" charset="0"/>
                <a:ea typeface="Times New Roman" panose="02020603050405020304" pitchFamily="18" charset="0"/>
                <a:cs typeface="Times New Roman" panose="02020603050405020304" pitchFamily="18" charset="0"/>
                <a:hlinkClick r:id="rId5"/>
              </a:rPr>
              <a:t>2</a:t>
            </a:r>
            <a:r>
              <a:rPr kumimoji="0" lang="sl-SI" altLang="sl-SI" sz="24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hlinkClick r:id="rId5"/>
              </a:rPr>
              <a:t>	</a:t>
            </a:r>
            <a:r>
              <a:rPr kumimoji="0" lang="en-US" altLang="sl-SI" sz="2400" b="0" i="0" u="sng" strike="noStrike" cap="none" normalizeH="0" baseline="0" dirty="0" smtClean="0">
                <a:ln>
                  <a:noFill/>
                </a:ln>
                <a:solidFill>
                  <a:srgbClr val="0563C1"/>
                </a:solidFill>
                <a:effectLst/>
                <a:latin typeface="Calibri" panose="020F0502020204030204" pitchFamily="34" charset="0"/>
                <a:ea typeface="Times New Roman" panose="02020603050405020304" pitchFamily="18" charset="0"/>
                <a:cs typeface="Times New Roman" panose="02020603050405020304" pitchFamily="18" charset="0"/>
                <a:hlinkClick r:id="rId5"/>
              </a:rPr>
              <a:t>EVIDENCA NAČRTOV RAVNANJA Z RAZISKOVALNIMI PODATKI IN EVIDENCA RAZISKOVALNIH PODATKOV</a:t>
            </a:r>
            <a:endParaRPr lang="sl-SI" altLang="sl-SI" sz="1050" dirty="0"/>
          </a:p>
          <a:p>
            <a:pPr marL="274320" lvl="1" indent="0">
              <a:buNone/>
            </a:pPr>
            <a:r>
              <a:rPr lang="en-US" altLang="sl-SI" sz="1600" u="sng" dirty="0">
                <a:solidFill>
                  <a:srgbClr val="0563C1"/>
                </a:solidFill>
                <a:latin typeface="Calibri" panose="020F0502020204030204" pitchFamily="34" charset="0"/>
                <a:ea typeface="Times New Roman" panose="02020603050405020304" pitchFamily="18" charset="0"/>
                <a:cs typeface="Times New Roman" panose="02020603050405020304" pitchFamily="18" charset="0"/>
                <a:hlinkClick r:id="rId6"/>
              </a:rPr>
              <a:t>2.1</a:t>
            </a:r>
            <a:r>
              <a:rPr lang="sl-SI" altLang="sl-SI" sz="1600" u="sng" dirty="0">
                <a:solidFill>
                  <a:srgbClr val="0563C1"/>
                </a:solidFill>
                <a:latin typeface="Calibri" panose="020F0502020204030204" pitchFamily="34" charset="0"/>
                <a:ea typeface="Times New Roman" panose="02020603050405020304" pitchFamily="18" charset="0"/>
                <a:cs typeface="Times New Roman" panose="02020603050405020304" pitchFamily="18" charset="0"/>
                <a:hlinkClick r:id="rId6"/>
              </a:rPr>
              <a:t> </a:t>
            </a:r>
            <a:r>
              <a:rPr lang="sl-SI" altLang="sl-SI" sz="1600" dirty="0">
                <a:latin typeface="Calibri" panose="020F0502020204030204" pitchFamily="34" charset="0"/>
                <a:ea typeface="Times New Roman" panose="02020603050405020304" pitchFamily="18" charset="0"/>
                <a:cs typeface="Times New Roman" panose="02020603050405020304" pitchFamily="18" charset="0"/>
                <a:hlinkClick r:id="rId6"/>
              </a:rPr>
              <a:t>	</a:t>
            </a:r>
            <a:r>
              <a:rPr lang="en-US" altLang="sl-SI" sz="1600" u="sng" dirty="0" err="1">
                <a:solidFill>
                  <a:srgbClr val="0563C1"/>
                </a:solidFill>
                <a:latin typeface="Calibri" panose="020F0502020204030204" pitchFamily="34" charset="0"/>
                <a:ea typeface="Times New Roman" panose="02020603050405020304" pitchFamily="18" charset="0"/>
                <a:cs typeface="Times New Roman" panose="02020603050405020304" pitchFamily="18" charset="0"/>
                <a:hlinkClick r:id="rId6"/>
              </a:rPr>
              <a:t>Priprava</a:t>
            </a:r>
            <a:r>
              <a:rPr lang="en-US" altLang="sl-SI" sz="1600" u="sng" dirty="0">
                <a:solidFill>
                  <a:srgbClr val="0563C1"/>
                </a:solidFill>
                <a:latin typeface="Calibri" panose="020F0502020204030204" pitchFamily="34" charset="0"/>
                <a:ea typeface="Times New Roman" panose="02020603050405020304" pitchFamily="18" charset="0"/>
                <a:cs typeface="Times New Roman" panose="02020603050405020304" pitchFamily="18" charset="0"/>
                <a:hlinkClick r:id="rId6"/>
              </a:rPr>
              <a:t> </a:t>
            </a:r>
            <a:r>
              <a:rPr lang="en-US" altLang="sl-SI" sz="1600" u="sng" dirty="0" err="1">
                <a:solidFill>
                  <a:srgbClr val="0563C1"/>
                </a:solidFill>
                <a:latin typeface="Calibri" panose="020F0502020204030204" pitchFamily="34" charset="0"/>
                <a:ea typeface="Times New Roman" panose="02020603050405020304" pitchFamily="18" charset="0"/>
                <a:cs typeface="Times New Roman" panose="02020603050405020304" pitchFamily="18" charset="0"/>
                <a:hlinkClick r:id="rId6"/>
              </a:rPr>
              <a:t>Načrta</a:t>
            </a:r>
            <a:r>
              <a:rPr lang="en-US" altLang="sl-SI" sz="1600" u="sng" dirty="0">
                <a:solidFill>
                  <a:srgbClr val="0563C1"/>
                </a:solidFill>
                <a:latin typeface="Calibri" panose="020F0502020204030204" pitchFamily="34" charset="0"/>
                <a:ea typeface="Times New Roman" panose="02020603050405020304" pitchFamily="18" charset="0"/>
                <a:cs typeface="Times New Roman" panose="02020603050405020304" pitchFamily="18" charset="0"/>
                <a:hlinkClick r:id="rId6"/>
              </a:rPr>
              <a:t> </a:t>
            </a:r>
            <a:r>
              <a:rPr lang="en-US" altLang="sl-SI" sz="1600" u="sng" dirty="0" err="1">
                <a:solidFill>
                  <a:srgbClr val="0563C1"/>
                </a:solidFill>
                <a:latin typeface="Calibri" panose="020F0502020204030204" pitchFamily="34" charset="0"/>
                <a:ea typeface="Times New Roman" panose="02020603050405020304" pitchFamily="18" charset="0"/>
                <a:cs typeface="Times New Roman" panose="02020603050405020304" pitchFamily="18" charset="0"/>
                <a:hlinkClick r:id="rId6"/>
              </a:rPr>
              <a:t>ravnanja</a:t>
            </a:r>
            <a:r>
              <a:rPr lang="en-US" altLang="sl-SI" sz="1600" u="sng" dirty="0">
                <a:solidFill>
                  <a:srgbClr val="0563C1"/>
                </a:solidFill>
                <a:latin typeface="Calibri" panose="020F0502020204030204" pitchFamily="34" charset="0"/>
                <a:ea typeface="Times New Roman" panose="02020603050405020304" pitchFamily="18" charset="0"/>
                <a:cs typeface="Times New Roman" panose="02020603050405020304" pitchFamily="18" charset="0"/>
                <a:hlinkClick r:id="rId6"/>
              </a:rPr>
              <a:t> z </a:t>
            </a:r>
            <a:r>
              <a:rPr lang="en-US" altLang="sl-SI" sz="1600" u="sng" dirty="0" err="1">
                <a:solidFill>
                  <a:srgbClr val="0563C1"/>
                </a:solidFill>
                <a:latin typeface="Calibri" panose="020F0502020204030204" pitchFamily="34" charset="0"/>
                <a:ea typeface="Times New Roman" panose="02020603050405020304" pitchFamily="18" charset="0"/>
                <a:cs typeface="Times New Roman" panose="02020603050405020304" pitchFamily="18" charset="0"/>
                <a:hlinkClick r:id="rId6"/>
              </a:rPr>
              <a:t>raziskovalnimi</a:t>
            </a:r>
            <a:r>
              <a:rPr lang="en-US" altLang="sl-SI" sz="1600" u="sng" dirty="0">
                <a:solidFill>
                  <a:srgbClr val="0563C1"/>
                </a:solidFill>
                <a:latin typeface="Calibri" panose="020F0502020204030204" pitchFamily="34" charset="0"/>
                <a:ea typeface="Times New Roman" panose="02020603050405020304" pitchFamily="18" charset="0"/>
                <a:cs typeface="Times New Roman" panose="02020603050405020304" pitchFamily="18" charset="0"/>
                <a:hlinkClick r:id="rId6"/>
              </a:rPr>
              <a:t> </a:t>
            </a:r>
            <a:r>
              <a:rPr lang="en-US" altLang="sl-SI" sz="1600" u="sng" dirty="0" err="1">
                <a:solidFill>
                  <a:srgbClr val="0563C1"/>
                </a:solidFill>
                <a:latin typeface="Calibri" panose="020F0502020204030204" pitchFamily="34" charset="0"/>
                <a:ea typeface="Times New Roman" panose="02020603050405020304" pitchFamily="18" charset="0"/>
                <a:cs typeface="Times New Roman" panose="02020603050405020304" pitchFamily="18" charset="0"/>
                <a:hlinkClick r:id="rId6"/>
              </a:rPr>
              <a:t>podatki</a:t>
            </a:r>
            <a:r>
              <a:rPr lang="en-US" altLang="sl-SI" sz="1600" u="sng" dirty="0">
                <a:solidFill>
                  <a:srgbClr val="0563C1"/>
                </a:solidFill>
                <a:latin typeface="Calibri" panose="020F0502020204030204" pitchFamily="34" charset="0"/>
                <a:ea typeface="Times New Roman" panose="02020603050405020304" pitchFamily="18" charset="0"/>
                <a:cs typeface="Times New Roman" panose="02020603050405020304" pitchFamily="18" charset="0"/>
                <a:hlinkClick r:id="rId6"/>
              </a:rPr>
              <a:t> in </a:t>
            </a:r>
            <a:r>
              <a:rPr lang="en-US" altLang="sl-SI" sz="1600" u="sng" dirty="0" err="1">
                <a:solidFill>
                  <a:srgbClr val="0563C1"/>
                </a:solidFill>
                <a:latin typeface="Calibri" panose="020F0502020204030204" pitchFamily="34" charset="0"/>
                <a:ea typeface="Times New Roman" panose="02020603050405020304" pitchFamily="18" charset="0"/>
                <a:cs typeface="Times New Roman" panose="02020603050405020304" pitchFamily="18" charset="0"/>
                <a:hlinkClick r:id="rId6"/>
              </a:rPr>
              <a:t>njegovo</a:t>
            </a:r>
            <a:r>
              <a:rPr lang="en-US" altLang="sl-SI" sz="1600" u="sng" dirty="0">
                <a:solidFill>
                  <a:srgbClr val="0563C1"/>
                </a:solidFill>
                <a:latin typeface="Calibri" panose="020F0502020204030204" pitchFamily="34" charset="0"/>
                <a:ea typeface="Times New Roman" panose="02020603050405020304" pitchFamily="18" charset="0"/>
                <a:cs typeface="Times New Roman" panose="02020603050405020304" pitchFamily="18" charset="0"/>
                <a:hlinkClick r:id="rId6"/>
              </a:rPr>
              <a:t> </a:t>
            </a:r>
            <a:r>
              <a:rPr lang="en-US" altLang="sl-SI" sz="1600" u="sng" dirty="0" err="1">
                <a:solidFill>
                  <a:srgbClr val="0563C1"/>
                </a:solidFill>
                <a:latin typeface="Calibri" panose="020F0502020204030204" pitchFamily="34" charset="0"/>
                <a:ea typeface="Times New Roman" panose="02020603050405020304" pitchFamily="18" charset="0"/>
                <a:cs typeface="Times New Roman" panose="02020603050405020304" pitchFamily="18" charset="0"/>
                <a:hlinkClick r:id="rId6"/>
              </a:rPr>
              <a:t>evidentiranje</a:t>
            </a:r>
            <a:endParaRPr lang="sl-SI" altLang="sl-SI" sz="700" dirty="0"/>
          </a:p>
          <a:p>
            <a:pPr marL="274320" lvl="1" indent="0">
              <a:buNone/>
            </a:pPr>
            <a:r>
              <a:rPr lang="en-US" altLang="sl-SI" sz="1600" u="sng" dirty="0">
                <a:solidFill>
                  <a:srgbClr val="0563C1"/>
                </a:solidFill>
                <a:latin typeface="Calibri" panose="020F0502020204030204" pitchFamily="34" charset="0"/>
                <a:ea typeface="Times New Roman" panose="02020603050405020304" pitchFamily="18" charset="0"/>
                <a:cs typeface="Times New Roman" panose="02020603050405020304" pitchFamily="18" charset="0"/>
                <a:hlinkClick r:id="rId7"/>
              </a:rPr>
              <a:t>2.2</a:t>
            </a:r>
            <a:r>
              <a:rPr lang="sl-SI" altLang="sl-SI" sz="1600" dirty="0">
                <a:latin typeface="Calibri" panose="020F0502020204030204" pitchFamily="34" charset="0"/>
                <a:ea typeface="Times New Roman" panose="02020603050405020304" pitchFamily="18" charset="0"/>
                <a:cs typeface="Times New Roman" panose="02020603050405020304" pitchFamily="18" charset="0"/>
                <a:hlinkClick r:id="rId7"/>
              </a:rPr>
              <a:t> </a:t>
            </a:r>
            <a:r>
              <a:rPr lang="en-US" altLang="sl-SI" sz="1600" u="sng" dirty="0" err="1">
                <a:solidFill>
                  <a:srgbClr val="0563C1"/>
                </a:solidFill>
                <a:latin typeface="Calibri" panose="020F0502020204030204" pitchFamily="34" charset="0"/>
                <a:ea typeface="Times New Roman" panose="02020603050405020304" pitchFamily="18" charset="0"/>
                <a:cs typeface="Times New Roman" panose="02020603050405020304" pitchFamily="18" charset="0"/>
                <a:hlinkClick r:id="rId7"/>
              </a:rPr>
              <a:t>Evidentiranje</a:t>
            </a:r>
            <a:r>
              <a:rPr lang="en-US" altLang="sl-SI" sz="1600" u="sng" dirty="0">
                <a:solidFill>
                  <a:srgbClr val="0563C1"/>
                </a:solidFill>
                <a:latin typeface="Calibri" panose="020F0502020204030204" pitchFamily="34" charset="0"/>
                <a:ea typeface="Times New Roman" panose="02020603050405020304" pitchFamily="18" charset="0"/>
                <a:cs typeface="Times New Roman" panose="02020603050405020304" pitchFamily="18" charset="0"/>
                <a:hlinkClick r:id="rId7"/>
              </a:rPr>
              <a:t> </a:t>
            </a:r>
            <a:r>
              <a:rPr lang="en-US" altLang="sl-SI" sz="1600" u="sng" dirty="0" err="1">
                <a:solidFill>
                  <a:srgbClr val="0563C1"/>
                </a:solidFill>
                <a:latin typeface="Calibri" panose="020F0502020204030204" pitchFamily="34" charset="0"/>
                <a:ea typeface="Times New Roman" panose="02020603050405020304" pitchFamily="18" charset="0"/>
                <a:cs typeface="Times New Roman" panose="02020603050405020304" pitchFamily="18" charset="0"/>
                <a:hlinkClick r:id="rId7"/>
              </a:rPr>
              <a:t>zbranih</a:t>
            </a:r>
            <a:r>
              <a:rPr lang="en-US" altLang="sl-SI" sz="1600" u="sng" dirty="0">
                <a:solidFill>
                  <a:srgbClr val="0563C1"/>
                </a:solidFill>
                <a:latin typeface="Calibri" panose="020F0502020204030204" pitchFamily="34" charset="0"/>
                <a:ea typeface="Times New Roman" panose="02020603050405020304" pitchFamily="18" charset="0"/>
                <a:cs typeface="Times New Roman" panose="02020603050405020304" pitchFamily="18" charset="0"/>
                <a:hlinkClick r:id="rId7"/>
              </a:rPr>
              <a:t> </a:t>
            </a:r>
            <a:r>
              <a:rPr lang="en-US" altLang="sl-SI" sz="1600" u="sng" dirty="0" err="1">
                <a:solidFill>
                  <a:srgbClr val="0563C1"/>
                </a:solidFill>
                <a:latin typeface="Calibri" panose="020F0502020204030204" pitchFamily="34" charset="0"/>
                <a:ea typeface="Times New Roman" panose="02020603050405020304" pitchFamily="18" charset="0"/>
                <a:cs typeface="Times New Roman" panose="02020603050405020304" pitchFamily="18" charset="0"/>
                <a:hlinkClick r:id="rId7"/>
              </a:rPr>
              <a:t>raziskovalnih</a:t>
            </a:r>
            <a:r>
              <a:rPr lang="en-US" altLang="sl-SI" sz="1600" u="sng" dirty="0">
                <a:solidFill>
                  <a:srgbClr val="0563C1"/>
                </a:solidFill>
                <a:latin typeface="Calibri" panose="020F0502020204030204" pitchFamily="34" charset="0"/>
                <a:ea typeface="Times New Roman" panose="02020603050405020304" pitchFamily="18" charset="0"/>
                <a:cs typeface="Times New Roman" panose="02020603050405020304" pitchFamily="18" charset="0"/>
                <a:hlinkClick r:id="rId7"/>
              </a:rPr>
              <a:t> podatkov </a:t>
            </a:r>
            <a:endParaRPr lang="sl-SI" altLang="sl-SI" sz="700" dirty="0"/>
          </a:p>
          <a:p>
            <a:pPr marL="0" indent="0">
              <a:lnSpc>
                <a:spcPct val="100000"/>
              </a:lnSpc>
              <a:buNone/>
            </a:pPr>
            <a:r>
              <a:rPr kumimoji="0" lang="en-US" altLang="sl-SI" sz="2400" b="0" i="0" u="sng" strike="noStrike" cap="none" normalizeH="0" baseline="0" dirty="0" smtClean="0">
                <a:ln>
                  <a:noFill/>
                </a:ln>
                <a:solidFill>
                  <a:srgbClr val="0563C1"/>
                </a:solidFill>
                <a:effectLst/>
                <a:latin typeface="Calibri" panose="020F0502020204030204" pitchFamily="34" charset="0"/>
                <a:ea typeface="Times New Roman" panose="02020603050405020304" pitchFamily="18" charset="0"/>
                <a:cs typeface="Times New Roman" panose="02020603050405020304" pitchFamily="18" charset="0"/>
                <a:hlinkClick r:id="rId8"/>
              </a:rPr>
              <a:t>3</a:t>
            </a:r>
            <a:r>
              <a:rPr kumimoji="0" lang="sl-SI" altLang="sl-SI" sz="24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hlinkClick r:id="rId8"/>
              </a:rPr>
              <a:t>	</a:t>
            </a:r>
            <a:r>
              <a:rPr kumimoji="0" lang="en-US" altLang="sl-SI" sz="2400" b="0" i="0" u="sng" strike="noStrike" cap="none" normalizeH="0" baseline="0" dirty="0" smtClean="0">
                <a:ln>
                  <a:noFill/>
                </a:ln>
                <a:solidFill>
                  <a:srgbClr val="0563C1"/>
                </a:solidFill>
                <a:effectLst/>
                <a:latin typeface="Calibri" panose="020F0502020204030204" pitchFamily="34" charset="0"/>
                <a:ea typeface="Times New Roman" panose="02020603050405020304" pitchFamily="18" charset="0"/>
                <a:cs typeface="Times New Roman" panose="02020603050405020304" pitchFamily="18" charset="0"/>
                <a:hlinkClick r:id="rId8"/>
              </a:rPr>
              <a:t>HRAMBA IN DOSTOP DO RAZISKOVALNIH PODATKOV</a:t>
            </a:r>
            <a:endParaRPr lang="sl-SI" altLang="sl-SI" sz="1050" dirty="0"/>
          </a:p>
          <a:p>
            <a:pPr marL="274320" lvl="1" indent="0">
              <a:buNone/>
            </a:pPr>
            <a:r>
              <a:rPr lang="en-US" altLang="sl-SI" sz="1600" u="sng" dirty="0">
                <a:solidFill>
                  <a:srgbClr val="0563C1"/>
                </a:solidFill>
                <a:latin typeface="Calibri" panose="020F0502020204030204" pitchFamily="34" charset="0"/>
                <a:ea typeface="Times New Roman" panose="02020603050405020304" pitchFamily="18" charset="0"/>
                <a:cs typeface="Times New Roman" panose="02020603050405020304" pitchFamily="18" charset="0"/>
                <a:hlinkClick r:id="rId9"/>
              </a:rPr>
              <a:t>3.1</a:t>
            </a:r>
            <a:r>
              <a:rPr lang="sl-SI" altLang="sl-SI" sz="1600" dirty="0">
                <a:latin typeface="Calibri" panose="020F0502020204030204" pitchFamily="34" charset="0"/>
                <a:ea typeface="Times New Roman" panose="02020603050405020304" pitchFamily="18" charset="0"/>
                <a:cs typeface="Times New Roman" panose="02020603050405020304" pitchFamily="18" charset="0"/>
                <a:hlinkClick r:id="rId9"/>
              </a:rPr>
              <a:t>	 </a:t>
            </a:r>
            <a:r>
              <a:rPr lang="en-US" altLang="sl-SI" sz="1600" u="sng" dirty="0" err="1">
                <a:solidFill>
                  <a:srgbClr val="0563C1"/>
                </a:solidFill>
                <a:latin typeface="Calibri" panose="020F0502020204030204" pitchFamily="34" charset="0"/>
                <a:ea typeface="Times New Roman" panose="02020603050405020304" pitchFamily="18" charset="0"/>
                <a:cs typeface="Times New Roman" panose="02020603050405020304" pitchFamily="18" charset="0"/>
                <a:hlinkClick r:id="rId9"/>
              </a:rPr>
              <a:t>Hramba</a:t>
            </a:r>
            <a:r>
              <a:rPr lang="en-US" altLang="sl-SI" sz="1600" u="sng" dirty="0">
                <a:solidFill>
                  <a:srgbClr val="0563C1"/>
                </a:solidFill>
                <a:latin typeface="Calibri" panose="020F0502020204030204" pitchFamily="34" charset="0"/>
                <a:ea typeface="Times New Roman" panose="02020603050405020304" pitchFamily="18" charset="0"/>
                <a:cs typeface="Times New Roman" panose="02020603050405020304" pitchFamily="18" charset="0"/>
                <a:hlinkClick r:id="rId9"/>
              </a:rPr>
              <a:t> </a:t>
            </a:r>
            <a:r>
              <a:rPr lang="en-US" altLang="sl-SI" sz="1600" u="sng" dirty="0" err="1">
                <a:solidFill>
                  <a:srgbClr val="0563C1"/>
                </a:solidFill>
                <a:latin typeface="Calibri" panose="020F0502020204030204" pitchFamily="34" charset="0"/>
                <a:ea typeface="Times New Roman" panose="02020603050405020304" pitchFamily="18" charset="0"/>
                <a:cs typeface="Times New Roman" panose="02020603050405020304" pitchFamily="18" charset="0"/>
                <a:hlinkClick r:id="rId9"/>
              </a:rPr>
              <a:t>raziskovalnih</a:t>
            </a:r>
            <a:r>
              <a:rPr lang="en-US" altLang="sl-SI" sz="1600" u="sng" dirty="0">
                <a:solidFill>
                  <a:srgbClr val="0563C1"/>
                </a:solidFill>
                <a:latin typeface="Calibri" panose="020F0502020204030204" pitchFamily="34" charset="0"/>
                <a:ea typeface="Times New Roman" panose="02020603050405020304" pitchFamily="18" charset="0"/>
                <a:cs typeface="Times New Roman" panose="02020603050405020304" pitchFamily="18" charset="0"/>
                <a:hlinkClick r:id="rId9"/>
              </a:rPr>
              <a:t> podatkov v </a:t>
            </a:r>
            <a:r>
              <a:rPr lang="en-US" altLang="sl-SI" sz="1600" u="sng" dirty="0" err="1">
                <a:solidFill>
                  <a:srgbClr val="0563C1"/>
                </a:solidFill>
                <a:latin typeface="Calibri" panose="020F0502020204030204" pitchFamily="34" charset="0"/>
                <a:ea typeface="Times New Roman" panose="02020603050405020304" pitchFamily="18" charset="0"/>
                <a:cs typeface="Times New Roman" panose="02020603050405020304" pitchFamily="18" charset="0"/>
                <a:hlinkClick r:id="rId9"/>
              </a:rPr>
              <a:t>ustreznem</a:t>
            </a:r>
            <a:r>
              <a:rPr lang="en-US" altLang="sl-SI" sz="1600" u="sng" dirty="0">
                <a:solidFill>
                  <a:srgbClr val="0563C1"/>
                </a:solidFill>
                <a:latin typeface="Calibri" panose="020F0502020204030204" pitchFamily="34" charset="0"/>
                <a:ea typeface="Times New Roman" panose="02020603050405020304" pitchFamily="18" charset="0"/>
                <a:cs typeface="Times New Roman" panose="02020603050405020304" pitchFamily="18" charset="0"/>
                <a:hlinkClick r:id="rId9"/>
              </a:rPr>
              <a:t> </a:t>
            </a:r>
            <a:r>
              <a:rPr lang="en-US" altLang="sl-SI" sz="1600" u="sng" dirty="0" err="1">
                <a:solidFill>
                  <a:srgbClr val="0563C1"/>
                </a:solidFill>
                <a:latin typeface="Calibri" panose="020F0502020204030204" pitchFamily="34" charset="0"/>
                <a:ea typeface="Times New Roman" panose="02020603050405020304" pitchFamily="18" charset="0"/>
                <a:cs typeface="Times New Roman" panose="02020603050405020304" pitchFamily="18" charset="0"/>
                <a:hlinkClick r:id="rId9"/>
              </a:rPr>
              <a:t>repozitoriju</a:t>
            </a:r>
            <a:r>
              <a:rPr lang="en-US" altLang="sl-SI" sz="1600" u="sng" dirty="0">
                <a:solidFill>
                  <a:srgbClr val="0563C1"/>
                </a:solidFill>
                <a:latin typeface="Calibri" panose="020F0502020204030204" pitchFamily="34" charset="0"/>
                <a:ea typeface="Times New Roman" panose="02020603050405020304" pitchFamily="18" charset="0"/>
                <a:cs typeface="Times New Roman" panose="02020603050405020304" pitchFamily="18" charset="0"/>
                <a:hlinkClick r:id="rId9"/>
              </a:rPr>
              <a:t> </a:t>
            </a:r>
            <a:r>
              <a:rPr lang="en-US" altLang="sl-SI" sz="1600" u="sng" dirty="0" err="1">
                <a:solidFill>
                  <a:srgbClr val="0563C1"/>
                </a:solidFill>
                <a:latin typeface="Calibri" panose="020F0502020204030204" pitchFamily="34" charset="0"/>
                <a:ea typeface="Times New Roman" panose="02020603050405020304" pitchFamily="18" charset="0"/>
                <a:cs typeface="Times New Roman" panose="02020603050405020304" pitchFamily="18" charset="0"/>
                <a:hlinkClick r:id="rId9"/>
              </a:rPr>
              <a:t>raziskovalnih</a:t>
            </a:r>
            <a:r>
              <a:rPr lang="en-US" altLang="sl-SI" sz="1600" u="sng" dirty="0">
                <a:solidFill>
                  <a:srgbClr val="0563C1"/>
                </a:solidFill>
                <a:latin typeface="Calibri" panose="020F0502020204030204" pitchFamily="34" charset="0"/>
                <a:ea typeface="Times New Roman" panose="02020603050405020304" pitchFamily="18" charset="0"/>
                <a:cs typeface="Times New Roman" panose="02020603050405020304" pitchFamily="18" charset="0"/>
                <a:hlinkClick r:id="rId9"/>
              </a:rPr>
              <a:t> podatkov</a:t>
            </a:r>
            <a:endParaRPr lang="sl-SI" altLang="sl-SI" sz="700" dirty="0"/>
          </a:p>
          <a:p>
            <a:pPr marL="274320" lvl="1" indent="0">
              <a:buNone/>
            </a:pPr>
            <a:r>
              <a:rPr lang="en-US" altLang="sl-SI" sz="1600" u="sng" dirty="0">
                <a:solidFill>
                  <a:srgbClr val="0563C1"/>
                </a:solidFill>
                <a:latin typeface="Calibri" panose="020F0502020204030204" pitchFamily="34" charset="0"/>
                <a:ea typeface="Times New Roman" panose="02020603050405020304" pitchFamily="18" charset="0"/>
                <a:cs typeface="Times New Roman" panose="02020603050405020304" pitchFamily="18" charset="0"/>
                <a:hlinkClick r:id="rId10"/>
              </a:rPr>
              <a:t>3.2</a:t>
            </a:r>
            <a:r>
              <a:rPr lang="sl-SI" altLang="sl-SI" sz="1600" dirty="0">
                <a:latin typeface="Calibri" panose="020F0502020204030204" pitchFamily="34" charset="0"/>
                <a:ea typeface="Times New Roman" panose="02020603050405020304" pitchFamily="18" charset="0"/>
                <a:cs typeface="Times New Roman" panose="02020603050405020304" pitchFamily="18" charset="0"/>
                <a:hlinkClick r:id="rId10"/>
              </a:rPr>
              <a:t> </a:t>
            </a:r>
            <a:r>
              <a:rPr lang="en-US" altLang="sl-SI" sz="1600" u="sng" dirty="0" err="1">
                <a:solidFill>
                  <a:srgbClr val="0563C1"/>
                </a:solidFill>
                <a:latin typeface="Calibri" panose="020F0502020204030204" pitchFamily="34" charset="0"/>
                <a:ea typeface="Times New Roman" panose="02020603050405020304" pitchFamily="18" charset="0"/>
                <a:cs typeface="Times New Roman" panose="02020603050405020304" pitchFamily="18" charset="0"/>
                <a:hlinkClick r:id="rId10"/>
              </a:rPr>
              <a:t>Roki</a:t>
            </a:r>
            <a:r>
              <a:rPr lang="en-US" altLang="sl-SI" sz="1600" u="sng" dirty="0">
                <a:solidFill>
                  <a:srgbClr val="0563C1"/>
                </a:solidFill>
                <a:latin typeface="Calibri" panose="020F0502020204030204" pitchFamily="34" charset="0"/>
                <a:ea typeface="Times New Roman" panose="02020603050405020304" pitchFamily="18" charset="0"/>
                <a:cs typeface="Times New Roman" panose="02020603050405020304" pitchFamily="18" charset="0"/>
                <a:hlinkClick r:id="rId10"/>
              </a:rPr>
              <a:t> </a:t>
            </a:r>
            <a:r>
              <a:rPr lang="en-US" altLang="sl-SI" sz="1600" u="sng" dirty="0" err="1">
                <a:solidFill>
                  <a:srgbClr val="0563C1"/>
                </a:solidFill>
                <a:latin typeface="Calibri" panose="020F0502020204030204" pitchFamily="34" charset="0"/>
                <a:ea typeface="Times New Roman" panose="02020603050405020304" pitchFamily="18" charset="0"/>
                <a:cs typeface="Times New Roman" panose="02020603050405020304" pitchFamily="18" charset="0"/>
                <a:hlinkClick r:id="rId10"/>
              </a:rPr>
              <a:t>za</a:t>
            </a:r>
            <a:r>
              <a:rPr lang="en-US" altLang="sl-SI" sz="1600" u="sng" dirty="0">
                <a:solidFill>
                  <a:srgbClr val="0563C1"/>
                </a:solidFill>
                <a:latin typeface="Calibri" panose="020F0502020204030204" pitchFamily="34" charset="0"/>
                <a:ea typeface="Times New Roman" panose="02020603050405020304" pitchFamily="18" charset="0"/>
                <a:cs typeface="Times New Roman" panose="02020603050405020304" pitchFamily="18" charset="0"/>
                <a:hlinkClick r:id="rId10"/>
              </a:rPr>
              <a:t> </a:t>
            </a:r>
            <a:r>
              <a:rPr lang="en-US" altLang="sl-SI" sz="1600" u="sng" dirty="0" err="1">
                <a:solidFill>
                  <a:srgbClr val="0563C1"/>
                </a:solidFill>
                <a:latin typeface="Calibri" panose="020F0502020204030204" pitchFamily="34" charset="0"/>
                <a:ea typeface="Times New Roman" panose="02020603050405020304" pitchFamily="18" charset="0"/>
                <a:cs typeface="Times New Roman" panose="02020603050405020304" pitchFamily="18" charset="0"/>
                <a:hlinkClick r:id="rId10"/>
              </a:rPr>
              <a:t>oddajo</a:t>
            </a:r>
            <a:r>
              <a:rPr lang="en-US" altLang="sl-SI" sz="1600" u="sng" dirty="0">
                <a:solidFill>
                  <a:srgbClr val="0563C1"/>
                </a:solidFill>
                <a:latin typeface="Calibri" panose="020F0502020204030204" pitchFamily="34" charset="0"/>
                <a:ea typeface="Times New Roman" panose="02020603050405020304" pitchFamily="18" charset="0"/>
                <a:cs typeface="Times New Roman" panose="02020603050405020304" pitchFamily="18" charset="0"/>
                <a:hlinkClick r:id="rId10"/>
              </a:rPr>
              <a:t> podatkov v </a:t>
            </a:r>
            <a:r>
              <a:rPr lang="en-US" altLang="sl-SI" sz="1600" u="sng" dirty="0" err="1">
                <a:solidFill>
                  <a:srgbClr val="0563C1"/>
                </a:solidFill>
                <a:latin typeface="Calibri" panose="020F0502020204030204" pitchFamily="34" charset="0"/>
                <a:ea typeface="Times New Roman" panose="02020603050405020304" pitchFamily="18" charset="0"/>
                <a:cs typeface="Times New Roman" panose="02020603050405020304" pitchFamily="18" charset="0"/>
                <a:hlinkClick r:id="rId10"/>
              </a:rPr>
              <a:t>hrambo</a:t>
            </a:r>
            <a:endParaRPr lang="sl-SI" altLang="sl-SI" sz="700" dirty="0"/>
          </a:p>
          <a:p>
            <a:pPr marL="274320" lvl="1" indent="0">
              <a:buNone/>
            </a:pPr>
            <a:r>
              <a:rPr lang="en-US" altLang="sl-SI" sz="1600" u="sng" dirty="0">
                <a:solidFill>
                  <a:srgbClr val="0563C1"/>
                </a:solidFill>
                <a:latin typeface="Calibri" panose="020F0502020204030204" pitchFamily="34" charset="0"/>
                <a:ea typeface="Times New Roman" panose="02020603050405020304" pitchFamily="18" charset="0"/>
                <a:cs typeface="Times New Roman" panose="02020603050405020304" pitchFamily="18" charset="0"/>
                <a:hlinkClick r:id="rId11"/>
              </a:rPr>
              <a:t>3.3</a:t>
            </a:r>
            <a:r>
              <a:rPr lang="sl-SI" altLang="sl-SI" sz="1600" u="sng" dirty="0">
                <a:solidFill>
                  <a:srgbClr val="0563C1"/>
                </a:solidFill>
                <a:latin typeface="Calibri" panose="020F0502020204030204" pitchFamily="34" charset="0"/>
                <a:ea typeface="Times New Roman" panose="02020603050405020304" pitchFamily="18" charset="0"/>
                <a:cs typeface="Times New Roman" panose="02020603050405020304" pitchFamily="18" charset="0"/>
                <a:hlinkClick r:id="rId11"/>
              </a:rPr>
              <a:t> </a:t>
            </a:r>
            <a:r>
              <a:rPr lang="sl-SI" altLang="sl-SI" sz="1600" dirty="0">
                <a:latin typeface="Calibri" panose="020F0502020204030204" pitchFamily="34" charset="0"/>
                <a:ea typeface="Times New Roman" panose="02020603050405020304" pitchFamily="18" charset="0"/>
                <a:cs typeface="Times New Roman" panose="02020603050405020304" pitchFamily="18" charset="0"/>
                <a:hlinkClick r:id="rId11"/>
              </a:rPr>
              <a:t>	</a:t>
            </a:r>
            <a:r>
              <a:rPr lang="en-US" altLang="sl-SI" sz="1600" u="sng" dirty="0" err="1">
                <a:solidFill>
                  <a:srgbClr val="0563C1"/>
                </a:solidFill>
                <a:latin typeface="Calibri" panose="020F0502020204030204" pitchFamily="34" charset="0"/>
                <a:ea typeface="Times New Roman" panose="02020603050405020304" pitchFamily="18" charset="0"/>
                <a:cs typeface="Times New Roman" panose="02020603050405020304" pitchFamily="18" charset="0"/>
                <a:hlinkClick r:id="rId11"/>
              </a:rPr>
              <a:t>Pogoji</a:t>
            </a:r>
            <a:r>
              <a:rPr lang="en-US" altLang="sl-SI" sz="1600" u="sng" dirty="0">
                <a:solidFill>
                  <a:srgbClr val="0563C1"/>
                </a:solidFill>
                <a:latin typeface="Calibri" panose="020F0502020204030204" pitchFamily="34" charset="0"/>
                <a:ea typeface="Times New Roman" panose="02020603050405020304" pitchFamily="18" charset="0"/>
                <a:cs typeface="Times New Roman" panose="02020603050405020304" pitchFamily="18" charset="0"/>
                <a:hlinkClick r:id="rId11"/>
              </a:rPr>
              <a:t> in </a:t>
            </a:r>
            <a:r>
              <a:rPr lang="en-US" altLang="sl-SI" sz="1600" u="sng" dirty="0" err="1">
                <a:solidFill>
                  <a:srgbClr val="0563C1"/>
                </a:solidFill>
                <a:latin typeface="Calibri" panose="020F0502020204030204" pitchFamily="34" charset="0"/>
                <a:ea typeface="Times New Roman" panose="02020603050405020304" pitchFamily="18" charset="0"/>
                <a:cs typeface="Times New Roman" panose="02020603050405020304" pitchFamily="18" charset="0"/>
                <a:hlinkClick r:id="rId11"/>
              </a:rPr>
              <a:t>možnosti</a:t>
            </a:r>
            <a:r>
              <a:rPr lang="en-US" altLang="sl-SI" sz="1600" u="sng" dirty="0">
                <a:solidFill>
                  <a:srgbClr val="0563C1"/>
                </a:solidFill>
                <a:latin typeface="Calibri" panose="020F0502020204030204" pitchFamily="34" charset="0"/>
                <a:ea typeface="Times New Roman" panose="02020603050405020304" pitchFamily="18" charset="0"/>
                <a:cs typeface="Times New Roman" panose="02020603050405020304" pitchFamily="18" charset="0"/>
                <a:hlinkClick r:id="rId11"/>
              </a:rPr>
              <a:t> </a:t>
            </a:r>
            <a:r>
              <a:rPr lang="en-US" altLang="sl-SI" sz="1600" u="sng" dirty="0" err="1">
                <a:solidFill>
                  <a:srgbClr val="0563C1"/>
                </a:solidFill>
                <a:latin typeface="Calibri" panose="020F0502020204030204" pitchFamily="34" charset="0"/>
                <a:ea typeface="Times New Roman" panose="02020603050405020304" pitchFamily="18" charset="0"/>
                <a:cs typeface="Times New Roman" panose="02020603050405020304" pitchFamily="18" charset="0"/>
                <a:hlinkClick r:id="rId11"/>
              </a:rPr>
              <a:t>omejitev</a:t>
            </a:r>
            <a:r>
              <a:rPr lang="en-US" altLang="sl-SI" sz="1600" u="sng" dirty="0">
                <a:solidFill>
                  <a:srgbClr val="0563C1"/>
                </a:solidFill>
                <a:latin typeface="Calibri" panose="020F0502020204030204" pitchFamily="34" charset="0"/>
                <a:ea typeface="Times New Roman" panose="02020603050405020304" pitchFamily="18" charset="0"/>
                <a:cs typeface="Times New Roman" panose="02020603050405020304" pitchFamily="18" charset="0"/>
                <a:hlinkClick r:id="rId11"/>
              </a:rPr>
              <a:t> </a:t>
            </a:r>
            <a:r>
              <a:rPr lang="en-US" altLang="sl-SI" sz="1600" u="sng" dirty="0" err="1">
                <a:solidFill>
                  <a:srgbClr val="0563C1"/>
                </a:solidFill>
                <a:latin typeface="Calibri" panose="020F0502020204030204" pitchFamily="34" charset="0"/>
                <a:ea typeface="Times New Roman" panose="02020603050405020304" pitchFamily="18" charset="0"/>
                <a:cs typeface="Times New Roman" panose="02020603050405020304" pitchFamily="18" charset="0"/>
                <a:hlinkClick r:id="rId11"/>
              </a:rPr>
              <a:t>dostopa</a:t>
            </a:r>
            <a:r>
              <a:rPr lang="en-US" altLang="sl-SI" sz="1600" u="sng" dirty="0">
                <a:solidFill>
                  <a:srgbClr val="0563C1"/>
                </a:solidFill>
                <a:latin typeface="Calibri" panose="020F0502020204030204" pitchFamily="34" charset="0"/>
                <a:ea typeface="Times New Roman" panose="02020603050405020304" pitchFamily="18" charset="0"/>
                <a:cs typeface="Times New Roman" panose="02020603050405020304" pitchFamily="18" charset="0"/>
                <a:hlinkClick r:id="rId11"/>
              </a:rPr>
              <a:t> do podatkov, </a:t>
            </a:r>
            <a:r>
              <a:rPr lang="en-US" altLang="sl-SI" sz="1600" u="sng" dirty="0" err="1">
                <a:solidFill>
                  <a:srgbClr val="0563C1"/>
                </a:solidFill>
                <a:latin typeface="Calibri" panose="020F0502020204030204" pitchFamily="34" charset="0"/>
                <a:ea typeface="Times New Roman" panose="02020603050405020304" pitchFamily="18" charset="0"/>
                <a:cs typeface="Times New Roman" panose="02020603050405020304" pitchFamily="18" charset="0"/>
                <a:hlinkClick r:id="rId11"/>
              </a:rPr>
              <a:t>shranjenih</a:t>
            </a:r>
            <a:r>
              <a:rPr lang="en-US" altLang="sl-SI" sz="1600" u="sng" dirty="0">
                <a:solidFill>
                  <a:srgbClr val="0563C1"/>
                </a:solidFill>
                <a:latin typeface="Calibri" panose="020F0502020204030204" pitchFamily="34" charset="0"/>
                <a:ea typeface="Times New Roman" panose="02020603050405020304" pitchFamily="18" charset="0"/>
                <a:cs typeface="Times New Roman" panose="02020603050405020304" pitchFamily="18" charset="0"/>
                <a:hlinkClick r:id="rId11"/>
              </a:rPr>
              <a:t> v </a:t>
            </a:r>
            <a:r>
              <a:rPr lang="en-US" altLang="sl-SI" sz="1600" u="sng" dirty="0" err="1">
                <a:solidFill>
                  <a:srgbClr val="0563C1"/>
                </a:solidFill>
                <a:latin typeface="Calibri" panose="020F0502020204030204" pitchFamily="34" charset="0"/>
                <a:ea typeface="Times New Roman" panose="02020603050405020304" pitchFamily="18" charset="0"/>
                <a:cs typeface="Times New Roman" panose="02020603050405020304" pitchFamily="18" charset="0"/>
                <a:hlinkClick r:id="rId11"/>
              </a:rPr>
              <a:t>javno</a:t>
            </a:r>
            <a:r>
              <a:rPr lang="en-US" altLang="sl-SI" sz="1600" u="sng" dirty="0">
                <a:solidFill>
                  <a:srgbClr val="0563C1"/>
                </a:solidFill>
                <a:latin typeface="Calibri" panose="020F0502020204030204" pitchFamily="34" charset="0"/>
                <a:ea typeface="Times New Roman" panose="02020603050405020304" pitchFamily="18" charset="0"/>
                <a:cs typeface="Times New Roman" panose="02020603050405020304" pitchFamily="18" charset="0"/>
                <a:hlinkClick r:id="rId11"/>
              </a:rPr>
              <a:t> </a:t>
            </a:r>
            <a:r>
              <a:rPr lang="en-US" altLang="sl-SI" sz="1600" u="sng" dirty="0" err="1">
                <a:solidFill>
                  <a:srgbClr val="0563C1"/>
                </a:solidFill>
                <a:latin typeface="Calibri" panose="020F0502020204030204" pitchFamily="34" charset="0"/>
                <a:ea typeface="Times New Roman" panose="02020603050405020304" pitchFamily="18" charset="0"/>
                <a:cs typeface="Times New Roman" panose="02020603050405020304" pitchFamily="18" charset="0"/>
                <a:hlinkClick r:id="rId11"/>
              </a:rPr>
              <a:t>dostopnih</a:t>
            </a:r>
            <a:r>
              <a:rPr lang="en-US" altLang="sl-SI" sz="1600" u="sng" dirty="0">
                <a:solidFill>
                  <a:srgbClr val="0563C1"/>
                </a:solidFill>
                <a:latin typeface="Calibri" panose="020F0502020204030204" pitchFamily="34" charset="0"/>
                <a:ea typeface="Times New Roman" panose="02020603050405020304" pitchFamily="18" charset="0"/>
                <a:cs typeface="Times New Roman" panose="02020603050405020304" pitchFamily="18" charset="0"/>
                <a:hlinkClick r:id="rId11"/>
              </a:rPr>
              <a:t> </a:t>
            </a:r>
            <a:r>
              <a:rPr lang="en-US" altLang="sl-SI" sz="1600" u="sng" dirty="0" err="1">
                <a:solidFill>
                  <a:srgbClr val="0563C1"/>
                </a:solidFill>
                <a:latin typeface="Calibri" panose="020F0502020204030204" pitchFamily="34" charset="0"/>
                <a:ea typeface="Times New Roman" panose="02020603050405020304" pitchFamily="18" charset="0"/>
                <a:cs typeface="Times New Roman" panose="02020603050405020304" pitchFamily="18" charset="0"/>
                <a:hlinkClick r:id="rId11"/>
              </a:rPr>
              <a:t>repozitorijih</a:t>
            </a:r>
            <a:r>
              <a:rPr lang="en-US" altLang="sl-SI" sz="1600" u="sng" dirty="0">
                <a:solidFill>
                  <a:srgbClr val="0563C1"/>
                </a:solidFill>
                <a:latin typeface="Calibri" panose="020F0502020204030204" pitchFamily="34" charset="0"/>
                <a:ea typeface="Times New Roman" panose="02020603050405020304" pitchFamily="18" charset="0"/>
                <a:cs typeface="Times New Roman" panose="02020603050405020304" pitchFamily="18" charset="0"/>
                <a:hlinkClick r:id="rId11"/>
              </a:rPr>
              <a:t> </a:t>
            </a:r>
            <a:r>
              <a:rPr lang="en-US" altLang="sl-SI" sz="1600" u="sng" dirty="0" err="1">
                <a:solidFill>
                  <a:srgbClr val="0563C1"/>
                </a:solidFill>
                <a:latin typeface="Calibri" panose="020F0502020204030204" pitchFamily="34" charset="0"/>
                <a:ea typeface="Times New Roman" panose="02020603050405020304" pitchFamily="18" charset="0"/>
                <a:cs typeface="Times New Roman" panose="02020603050405020304" pitchFamily="18" charset="0"/>
                <a:hlinkClick r:id="rId11"/>
              </a:rPr>
              <a:t>raziskovalnih</a:t>
            </a:r>
            <a:r>
              <a:rPr lang="en-US" altLang="sl-SI" sz="1600" u="sng" dirty="0">
                <a:solidFill>
                  <a:srgbClr val="0563C1"/>
                </a:solidFill>
                <a:latin typeface="Calibri" panose="020F0502020204030204" pitchFamily="34" charset="0"/>
                <a:ea typeface="Times New Roman" panose="02020603050405020304" pitchFamily="18" charset="0"/>
                <a:cs typeface="Times New Roman" panose="02020603050405020304" pitchFamily="18" charset="0"/>
                <a:hlinkClick r:id="rId11"/>
              </a:rPr>
              <a:t> podatkov</a:t>
            </a:r>
            <a:endParaRPr lang="sl-SI" altLang="sl-SI" sz="700" dirty="0"/>
          </a:p>
          <a:p>
            <a:pPr marL="274320" lvl="1" indent="0">
              <a:buNone/>
            </a:pPr>
            <a:r>
              <a:rPr lang="en-US" altLang="sl-SI" sz="1600" u="sng" dirty="0">
                <a:solidFill>
                  <a:srgbClr val="0563C1"/>
                </a:solidFill>
                <a:latin typeface="Calibri" panose="020F0502020204030204" pitchFamily="34" charset="0"/>
                <a:ea typeface="Times New Roman" panose="02020603050405020304" pitchFamily="18" charset="0"/>
                <a:cs typeface="Times New Roman" panose="02020603050405020304" pitchFamily="18" charset="0"/>
                <a:hlinkClick r:id="rId12"/>
              </a:rPr>
              <a:t>3.4</a:t>
            </a:r>
            <a:r>
              <a:rPr lang="sl-SI" altLang="sl-SI" sz="1600" dirty="0">
                <a:latin typeface="Calibri" panose="020F0502020204030204" pitchFamily="34" charset="0"/>
                <a:ea typeface="Times New Roman" panose="02020603050405020304" pitchFamily="18" charset="0"/>
                <a:cs typeface="Times New Roman" panose="02020603050405020304" pitchFamily="18" charset="0"/>
                <a:hlinkClick r:id="rId12"/>
              </a:rPr>
              <a:t>	 </a:t>
            </a:r>
            <a:r>
              <a:rPr lang="en-US" altLang="sl-SI" sz="1600" u="sng" dirty="0" err="1">
                <a:solidFill>
                  <a:srgbClr val="0563C1"/>
                </a:solidFill>
                <a:latin typeface="Calibri" panose="020F0502020204030204" pitchFamily="34" charset="0"/>
                <a:ea typeface="Times New Roman" panose="02020603050405020304" pitchFamily="18" charset="0"/>
                <a:cs typeface="Times New Roman" panose="02020603050405020304" pitchFamily="18" charset="0"/>
                <a:hlinkClick r:id="rId12"/>
              </a:rPr>
              <a:t>Upravičene</a:t>
            </a:r>
            <a:r>
              <a:rPr lang="en-US" altLang="sl-SI" sz="1600" u="sng" dirty="0">
                <a:solidFill>
                  <a:srgbClr val="0563C1"/>
                </a:solidFill>
                <a:latin typeface="Calibri" panose="020F0502020204030204" pitchFamily="34" charset="0"/>
                <a:ea typeface="Times New Roman" panose="02020603050405020304" pitchFamily="18" charset="0"/>
                <a:cs typeface="Times New Roman" panose="02020603050405020304" pitchFamily="18" charset="0"/>
                <a:hlinkClick r:id="rId12"/>
              </a:rPr>
              <a:t> </a:t>
            </a:r>
            <a:r>
              <a:rPr lang="en-US" altLang="sl-SI" sz="1600" u="sng" dirty="0" err="1">
                <a:solidFill>
                  <a:srgbClr val="0563C1"/>
                </a:solidFill>
                <a:latin typeface="Calibri" panose="020F0502020204030204" pitchFamily="34" charset="0"/>
                <a:ea typeface="Times New Roman" panose="02020603050405020304" pitchFamily="18" charset="0"/>
                <a:cs typeface="Times New Roman" panose="02020603050405020304" pitchFamily="18" charset="0"/>
                <a:hlinkClick r:id="rId12"/>
              </a:rPr>
              <a:t>izjeme</a:t>
            </a:r>
            <a:r>
              <a:rPr lang="en-US" altLang="sl-SI" sz="1600" u="sng" dirty="0">
                <a:solidFill>
                  <a:srgbClr val="0563C1"/>
                </a:solidFill>
                <a:latin typeface="Calibri" panose="020F0502020204030204" pitchFamily="34" charset="0"/>
                <a:ea typeface="Times New Roman" panose="02020603050405020304" pitchFamily="18" charset="0"/>
                <a:cs typeface="Times New Roman" panose="02020603050405020304" pitchFamily="18" charset="0"/>
                <a:hlinkClick r:id="rId12"/>
              </a:rPr>
              <a:t> </a:t>
            </a:r>
            <a:r>
              <a:rPr lang="en-US" altLang="sl-SI" sz="1600" u="sng" dirty="0" err="1">
                <a:solidFill>
                  <a:srgbClr val="0563C1"/>
                </a:solidFill>
                <a:latin typeface="Calibri" panose="020F0502020204030204" pitchFamily="34" charset="0"/>
                <a:ea typeface="Times New Roman" panose="02020603050405020304" pitchFamily="18" charset="0"/>
                <a:cs typeface="Times New Roman" panose="02020603050405020304" pitchFamily="18" charset="0"/>
                <a:hlinkClick r:id="rId12"/>
              </a:rPr>
              <a:t>pri</a:t>
            </a:r>
            <a:r>
              <a:rPr lang="en-US" altLang="sl-SI" sz="1600" u="sng" dirty="0">
                <a:solidFill>
                  <a:srgbClr val="0563C1"/>
                </a:solidFill>
                <a:latin typeface="Calibri" panose="020F0502020204030204" pitchFamily="34" charset="0"/>
                <a:ea typeface="Times New Roman" panose="02020603050405020304" pitchFamily="18" charset="0"/>
                <a:cs typeface="Times New Roman" panose="02020603050405020304" pitchFamily="18" charset="0"/>
                <a:hlinkClick r:id="rId12"/>
              </a:rPr>
              <a:t> </a:t>
            </a:r>
            <a:r>
              <a:rPr lang="en-US" altLang="sl-SI" sz="1600" u="sng" dirty="0" err="1">
                <a:solidFill>
                  <a:srgbClr val="0563C1"/>
                </a:solidFill>
                <a:latin typeface="Calibri" panose="020F0502020204030204" pitchFamily="34" charset="0"/>
                <a:ea typeface="Times New Roman" panose="02020603050405020304" pitchFamily="18" charset="0"/>
                <a:cs typeface="Times New Roman" panose="02020603050405020304" pitchFamily="18" charset="0"/>
                <a:hlinkClick r:id="rId12"/>
              </a:rPr>
              <a:t>hrambi</a:t>
            </a:r>
            <a:r>
              <a:rPr lang="en-US" altLang="sl-SI" sz="1600" u="sng" dirty="0">
                <a:solidFill>
                  <a:srgbClr val="0563C1"/>
                </a:solidFill>
                <a:latin typeface="Calibri" panose="020F0502020204030204" pitchFamily="34" charset="0"/>
                <a:ea typeface="Times New Roman" panose="02020603050405020304" pitchFamily="18" charset="0"/>
                <a:cs typeface="Times New Roman" panose="02020603050405020304" pitchFamily="18" charset="0"/>
                <a:hlinkClick r:id="rId12"/>
              </a:rPr>
              <a:t> in </a:t>
            </a:r>
            <a:r>
              <a:rPr lang="en-US" altLang="sl-SI" sz="1600" u="sng" dirty="0" err="1">
                <a:solidFill>
                  <a:srgbClr val="0563C1"/>
                </a:solidFill>
                <a:latin typeface="Calibri" panose="020F0502020204030204" pitchFamily="34" charset="0"/>
                <a:ea typeface="Times New Roman" panose="02020603050405020304" pitchFamily="18" charset="0"/>
                <a:cs typeface="Times New Roman" panose="02020603050405020304" pitchFamily="18" charset="0"/>
                <a:hlinkClick r:id="rId12"/>
              </a:rPr>
              <a:t>dostopu</a:t>
            </a:r>
            <a:r>
              <a:rPr lang="en-US" altLang="sl-SI" sz="1600" u="sng" dirty="0">
                <a:solidFill>
                  <a:srgbClr val="0563C1"/>
                </a:solidFill>
                <a:latin typeface="Calibri" panose="020F0502020204030204" pitchFamily="34" charset="0"/>
                <a:ea typeface="Times New Roman" panose="02020603050405020304" pitchFamily="18" charset="0"/>
                <a:cs typeface="Times New Roman" panose="02020603050405020304" pitchFamily="18" charset="0"/>
                <a:hlinkClick r:id="rId12"/>
              </a:rPr>
              <a:t> do podatkov </a:t>
            </a:r>
            <a:r>
              <a:rPr lang="en-US" altLang="sl-SI" sz="1600" u="sng" dirty="0" err="1">
                <a:solidFill>
                  <a:srgbClr val="0563C1"/>
                </a:solidFill>
                <a:latin typeface="Calibri" panose="020F0502020204030204" pitchFamily="34" charset="0"/>
                <a:ea typeface="Times New Roman" panose="02020603050405020304" pitchFamily="18" charset="0"/>
                <a:cs typeface="Times New Roman" panose="02020603050405020304" pitchFamily="18" charset="0"/>
                <a:hlinkClick r:id="rId12"/>
              </a:rPr>
              <a:t>ter</a:t>
            </a:r>
            <a:r>
              <a:rPr lang="en-US" altLang="sl-SI" sz="1600" u="sng" dirty="0">
                <a:solidFill>
                  <a:srgbClr val="0563C1"/>
                </a:solidFill>
                <a:latin typeface="Calibri" panose="020F0502020204030204" pitchFamily="34" charset="0"/>
                <a:ea typeface="Times New Roman" panose="02020603050405020304" pitchFamily="18" charset="0"/>
                <a:cs typeface="Times New Roman" panose="02020603050405020304" pitchFamily="18" charset="0"/>
                <a:hlinkClick r:id="rId12"/>
              </a:rPr>
              <a:t> </a:t>
            </a:r>
            <a:r>
              <a:rPr lang="en-US" altLang="sl-SI" sz="1600" u="sng" dirty="0" err="1">
                <a:solidFill>
                  <a:srgbClr val="0563C1"/>
                </a:solidFill>
                <a:latin typeface="Calibri" panose="020F0502020204030204" pitchFamily="34" charset="0"/>
                <a:ea typeface="Times New Roman" panose="02020603050405020304" pitchFamily="18" charset="0"/>
                <a:cs typeface="Times New Roman" panose="02020603050405020304" pitchFamily="18" charset="0"/>
                <a:hlinkClick r:id="rId12"/>
              </a:rPr>
              <a:t>metapodatkov</a:t>
            </a:r>
            <a:endParaRPr lang="sl-SI" altLang="sl-SI" sz="700" dirty="0"/>
          </a:p>
          <a:p>
            <a:pPr marL="0" indent="0">
              <a:lnSpc>
                <a:spcPct val="100000"/>
              </a:lnSpc>
              <a:buNone/>
            </a:pPr>
            <a:r>
              <a:rPr kumimoji="0" lang="en-US" altLang="sl-SI" sz="2400" b="0" i="0" u="sng" strike="noStrike" cap="none" normalizeH="0" baseline="0" dirty="0" smtClean="0">
                <a:ln>
                  <a:noFill/>
                </a:ln>
                <a:solidFill>
                  <a:srgbClr val="0563C1"/>
                </a:solidFill>
                <a:effectLst/>
                <a:latin typeface="Calibri" panose="020F0502020204030204" pitchFamily="34" charset="0"/>
                <a:ea typeface="Times New Roman" panose="02020603050405020304" pitchFamily="18" charset="0"/>
                <a:cs typeface="Times New Roman" panose="02020603050405020304" pitchFamily="18" charset="0"/>
                <a:hlinkClick r:id="rId13"/>
              </a:rPr>
              <a:t>4</a:t>
            </a:r>
            <a:r>
              <a:rPr kumimoji="0" lang="sl-SI" altLang="sl-SI" sz="24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hlinkClick r:id="rId13"/>
              </a:rPr>
              <a:t>	</a:t>
            </a:r>
            <a:r>
              <a:rPr kumimoji="0" lang="en-US" altLang="sl-SI" sz="2400" b="0" i="0" u="sng" strike="noStrike" cap="none" normalizeH="0" baseline="0" dirty="0" smtClean="0">
                <a:ln>
                  <a:noFill/>
                </a:ln>
                <a:solidFill>
                  <a:srgbClr val="0563C1"/>
                </a:solidFill>
                <a:effectLst/>
                <a:latin typeface="Calibri" panose="020F0502020204030204" pitchFamily="34" charset="0"/>
                <a:ea typeface="Times New Roman" panose="02020603050405020304" pitchFamily="18" charset="0"/>
                <a:cs typeface="Times New Roman" panose="02020603050405020304" pitchFamily="18" charset="0"/>
                <a:hlinkClick r:id="rId13"/>
              </a:rPr>
              <a:t>UPORABA IN IZVAJANJE NAVODIL</a:t>
            </a:r>
            <a:endParaRPr lang="sl-SI" altLang="sl-SI" sz="1050" dirty="0"/>
          </a:p>
          <a:p>
            <a:pPr marL="274320" lvl="1" indent="0">
              <a:buNone/>
            </a:pPr>
            <a:r>
              <a:rPr lang="en-US" altLang="sl-SI" sz="1600" u="sng" dirty="0">
                <a:solidFill>
                  <a:srgbClr val="0563C1"/>
                </a:solidFill>
                <a:latin typeface="Calibri" panose="020F0502020204030204" pitchFamily="34" charset="0"/>
                <a:ea typeface="Times New Roman" panose="02020603050405020304" pitchFamily="18" charset="0"/>
                <a:cs typeface="Times New Roman" panose="02020603050405020304" pitchFamily="18" charset="0"/>
                <a:hlinkClick r:id="rId14"/>
              </a:rPr>
              <a:t>4.1</a:t>
            </a:r>
            <a:r>
              <a:rPr lang="sl-SI" altLang="sl-SI" sz="1600" dirty="0">
                <a:latin typeface="Calibri" panose="020F0502020204030204" pitchFamily="34" charset="0"/>
                <a:ea typeface="Times New Roman" panose="02020603050405020304" pitchFamily="18" charset="0"/>
                <a:cs typeface="Times New Roman" panose="02020603050405020304" pitchFamily="18" charset="0"/>
                <a:hlinkClick r:id="rId14"/>
              </a:rPr>
              <a:t> </a:t>
            </a:r>
            <a:r>
              <a:rPr lang="en-US" altLang="sl-SI" sz="1600" u="sng" dirty="0" err="1">
                <a:solidFill>
                  <a:srgbClr val="0563C1"/>
                </a:solidFill>
                <a:latin typeface="Calibri" panose="020F0502020204030204" pitchFamily="34" charset="0"/>
                <a:ea typeface="Times New Roman" panose="02020603050405020304" pitchFamily="18" charset="0"/>
                <a:cs typeface="Times New Roman" panose="02020603050405020304" pitchFamily="18" charset="0"/>
                <a:hlinkClick r:id="rId14"/>
              </a:rPr>
              <a:t>Začetek</a:t>
            </a:r>
            <a:r>
              <a:rPr lang="en-US" altLang="sl-SI" sz="1600" u="sng" dirty="0">
                <a:solidFill>
                  <a:srgbClr val="0563C1"/>
                </a:solidFill>
                <a:latin typeface="Calibri" panose="020F0502020204030204" pitchFamily="34" charset="0"/>
                <a:ea typeface="Times New Roman" panose="02020603050405020304" pitchFamily="18" charset="0"/>
                <a:cs typeface="Times New Roman" panose="02020603050405020304" pitchFamily="18" charset="0"/>
                <a:hlinkClick r:id="rId14"/>
              </a:rPr>
              <a:t> </a:t>
            </a:r>
            <a:r>
              <a:rPr lang="en-US" altLang="sl-SI" sz="1600" u="sng" dirty="0" err="1">
                <a:solidFill>
                  <a:srgbClr val="0563C1"/>
                </a:solidFill>
                <a:latin typeface="Calibri" panose="020F0502020204030204" pitchFamily="34" charset="0"/>
                <a:ea typeface="Times New Roman" panose="02020603050405020304" pitchFamily="18" charset="0"/>
                <a:cs typeface="Times New Roman" panose="02020603050405020304" pitchFamily="18" charset="0"/>
                <a:hlinkClick r:id="rId14"/>
              </a:rPr>
              <a:t>uporabe</a:t>
            </a:r>
            <a:r>
              <a:rPr lang="en-US" altLang="sl-SI" sz="1600" u="sng" dirty="0">
                <a:solidFill>
                  <a:srgbClr val="0563C1"/>
                </a:solidFill>
                <a:latin typeface="Calibri" panose="020F0502020204030204" pitchFamily="34" charset="0"/>
                <a:ea typeface="Times New Roman" panose="02020603050405020304" pitchFamily="18" charset="0"/>
                <a:cs typeface="Times New Roman" panose="02020603050405020304" pitchFamily="18" charset="0"/>
                <a:hlinkClick r:id="rId14"/>
              </a:rPr>
              <a:t> </a:t>
            </a:r>
            <a:r>
              <a:rPr lang="en-US" altLang="sl-SI" sz="1600" u="sng" dirty="0" err="1">
                <a:solidFill>
                  <a:srgbClr val="0563C1"/>
                </a:solidFill>
                <a:latin typeface="Calibri" panose="020F0502020204030204" pitchFamily="34" charset="0"/>
                <a:ea typeface="Times New Roman" panose="02020603050405020304" pitchFamily="18" charset="0"/>
                <a:cs typeface="Times New Roman" panose="02020603050405020304" pitchFamily="18" charset="0"/>
                <a:hlinkClick r:id="rId14"/>
              </a:rPr>
              <a:t>navodil</a:t>
            </a:r>
            <a:endParaRPr lang="en-US" altLang="sl-SI" sz="1600" u="sng" dirty="0">
              <a:solidFill>
                <a:srgbClr val="0563C1"/>
              </a:solidFill>
              <a:latin typeface="Calibri" panose="020F0502020204030204" pitchFamily="34" charset="0"/>
              <a:ea typeface="Times New Roman" panose="02020603050405020304" pitchFamily="18" charset="0"/>
              <a:cs typeface="Times New Roman" panose="02020603050405020304" pitchFamily="18" charset="0"/>
              <a:hlinkClick r:id="rId14"/>
            </a:endParaRPr>
          </a:p>
          <a:p>
            <a:pPr marL="274320" lvl="1" indent="0">
              <a:buNone/>
            </a:pPr>
            <a:r>
              <a:rPr lang="sl-SI" altLang="sl-SI" sz="1400" u="sng" dirty="0">
                <a:solidFill>
                  <a:srgbClr val="0563C1"/>
                </a:solidFill>
                <a:ea typeface="Calibri" panose="020F0502020204030204" pitchFamily="34" charset="0"/>
                <a:hlinkClick r:id="rId15"/>
              </a:rPr>
              <a:t>4.2 </a:t>
            </a:r>
            <a:r>
              <a:rPr lang="sl-SI" altLang="sl-SI" sz="1600" u="sng" dirty="0">
                <a:solidFill>
                  <a:srgbClr val="0563C1"/>
                </a:solidFill>
                <a:latin typeface="Calibri" panose="020F0502020204030204" pitchFamily="34" charset="0"/>
                <a:ea typeface="Times New Roman" panose="02020603050405020304" pitchFamily="18" charset="0"/>
                <a:cs typeface="Times New Roman" panose="02020603050405020304" pitchFamily="18" charset="0"/>
                <a:hlinkClick r:id="rId15"/>
              </a:rPr>
              <a:t>Obdobje pilotne uporabe navodil</a:t>
            </a:r>
            <a:r>
              <a:rPr lang="sl-SI" altLang="sl-SI" sz="1600" u="sng" dirty="0">
                <a:solidFill>
                  <a:srgbClr val="0563C1"/>
                </a:solidFill>
                <a:latin typeface="Calibri" panose="020F0502020204030204" pitchFamily="34" charset="0"/>
                <a:ea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6149535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sl-SI" dirty="0" smtClean="0"/>
              <a:t>  </a:t>
            </a:r>
            <a:endParaRPr lang="sl-SI" dirty="0"/>
          </a:p>
        </p:txBody>
      </p:sp>
      <p:sp>
        <p:nvSpPr>
          <p:cNvPr id="3" name="Title 2"/>
          <p:cNvSpPr>
            <a:spLocks noGrp="1"/>
          </p:cNvSpPr>
          <p:nvPr>
            <p:ph type="title"/>
          </p:nvPr>
        </p:nvSpPr>
        <p:spPr/>
        <p:txBody>
          <a:bodyPr>
            <a:normAutofit fontScale="90000"/>
          </a:bodyPr>
          <a:lstStyle/>
          <a:p>
            <a:r>
              <a:rPr lang="sl-SI" dirty="0" smtClean="0"/>
              <a:t>Definicije</a:t>
            </a:r>
            <a:endParaRPr lang="sl-SI" dirty="0"/>
          </a:p>
        </p:txBody>
      </p:sp>
      <p:sp>
        <p:nvSpPr>
          <p:cNvPr id="4" name="Text Placeholder 3"/>
          <p:cNvSpPr>
            <a:spLocks noGrp="1"/>
          </p:cNvSpPr>
          <p:nvPr>
            <p:ph type="body" sz="quarter" idx="10"/>
          </p:nvPr>
        </p:nvSpPr>
        <p:spPr/>
        <p:txBody>
          <a:bodyPr/>
          <a:lstStyle/>
          <a:p>
            <a:endParaRPr lang="sl-SI"/>
          </a:p>
        </p:txBody>
      </p:sp>
      <p:sp>
        <p:nvSpPr>
          <p:cNvPr id="7" name="Rectangle 6"/>
          <p:cNvSpPr/>
          <p:nvPr/>
        </p:nvSpPr>
        <p:spPr>
          <a:xfrm>
            <a:off x="971551" y="1314450"/>
            <a:ext cx="10405036" cy="2763064"/>
          </a:xfrm>
          <a:prstGeom prst="rect">
            <a:avLst/>
          </a:prstGeom>
        </p:spPr>
        <p:txBody>
          <a:bodyPr wrap="square">
            <a:spAutoFit/>
          </a:bodyPr>
          <a:lstStyle/>
          <a:p>
            <a:pPr>
              <a:lnSpc>
                <a:spcPct val="107000"/>
              </a:lnSpc>
              <a:spcAft>
                <a:spcPts val="800"/>
              </a:spcAft>
            </a:pPr>
            <a:r>
              <a:rPr lang="sl-SI" b="1" i="1" dirty="0">
                <a:solidFill>
                  <a:schemeClr val="tx1">
                    <a:lumMod val="50000"/>
                    <a:lumOff val="50000"/>
                  </a:schemeClr>
                </a:solidFill>
                <a:latin typeface="Calibri" panose="020F0502020204030204" pitchFamily="34" charset="0"/>
                <a:ea typeface="Calibri" panose="020F0502020204030204" pitchFamily="34" charset="0"/>
                <a:cs typeface="Times New Roman" panose="02020603050405020304" pitchFamily="18" charset="0"/>
              </a:rPr>
              <a:t>Evidenca shranjenih raziskovalnih podatkov </a:t>
            </a:r>
            <a:endParaRPr lang="sl-SI" dirty="0">
              <a:solidFill>
                <a:schemeClr val="tx1">
                  <a:lumMod val="50000"/>
                  <a:lumOff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sl-SI" b="1" dirty="0">
                <a:solidFill>
                  <a:schemeClr val="tx1">
                    <a:lumMod val="50000"/>
                    <a:lumOff val="50000"/>
                  </a:schemeClr>
                </a:solidFill>
                <a:latin typeface="Calibri" panose="020F0502020204030204" pitchFamily="34" charset="0"/>
                <a:ea typeface="Calibri" panose="020F0502020204030204" pitchFamily="34" charset="0"/>
                <a:cs typeface="Times New Roman" panose="02020603050405020304" pitchFamily="18" charset="0"/>
              </a:rPr>
              <a:t>Izjava o dostopu do podatkov</a:t>
            </a:r>
            <a:r>
              <a:rPr lang="sl-SI" dirty="0">
                <a:solidFill>
                  <a:schemeClr val="tx1">
                    <a:lumMod val="50000"/>
                    <a:lumOff val="50000"/>
                  </a:schemeClr>
                </a:solidFill>
                <a:latin typeface="Calibri" panose="020F0502020204030204" pitchFamily="34" charset="0"/>
                <a:ea typeface="Calibri" panose="020F0502020204030204" pitchFamily="34" charset="0"/>
                <a:cs typeface="Times New Roman" panose="02020603050405020304" pitchFamily="18" charset="0"/>
              </a:rPr>
              <a:t> je dokument…</a:t>
            </a:r>
          </a:p>
          <a:p>
            <a:pPr>
              <a:lnSpc>
                <a:spcPct val="107000"/>
              </a:lnSpc>
              <a:spcAft>
                <a:spcPts val="800"/>
              </a:spcAft>
            </a:pPr>
            <a:r>
              <a:rPr lang="sl-SI" b="1" i="1" dirty="0">
                <a:solidFill>
                  <a:schemeClr val="tx1">
                    <a:lumMod val="50000"/>
                    <a:lumOff val="50000"/>
                  </a:schemeClr>
                </a:solidFill>
                <a:latin typeface="Calibri" panose="020F0502020204030204" pitchFamily="34" charset="0"/>
                <a:ea typeface="Calibri" panose="020F0502020204030204" pitchFamily="34" charset="0"/>
                <a:cs typeface="Times New Roman" panose="02020603050405020304" pitchFamily="18" charset="0"/>
              </a:rPr>
              <a:t>Končni izdelek na osnovi podatkov</a:t>
            </a:r>
            <a:r>
              <a:rPr lang="sl-SI" b="1" dirty="0">
                <a:solidFill>
                  <a:schemeClr val="tx1">
                    <a:lumMod val="50000"/>
                    <a:lumOff val="50000"/>
                  </a:schemeClr>
                </a:solidFill>
                <a:latin typeface="Calibri" panose="020F0502020204030204" pitchFamily="34" charset="0"/>
                <a:ea typeface="Calibri" panose="020F0502020204030204" pitchFamily="34" charset="0"/>
                <a:cs typeface="Times New Roman" panose="02020603050405020304" pitchFamily="18" charset="0"/>
              </a:rPr>
              <a:t> </a:t>
            </a:r>
            <a:r>
              <a:rPr lang="sl-SI" dirty="0">
                <a:solidFill>
                  <a:schemeClr val="tx1">
                    <a:lumMod val="50000"/>
                    <a:lumOff val="50000"/>
                  </a:schemeClr>
                </a:solidFill>
                <a:latin typeface="Calibri" panose="020F0502020204030204" pitchFamily="34" charset="0"/>
                <a:ea typeface="Calibri" panose="020F0502020204030204" pitchFamily="34" charset="0"/>
                <a:cs typeface="Times New Roman" panose="02020603050405020304" pitchFamily="18" charset="0"/>
              </a:rPr>
              <a:t>je katerakoli izmed naslednjih…</a:t>
            </a:r>
          </a:p>
          <a:p>
            <a:pPr>
              <a:lnSpc>
                <a:spcPct val="107000"/>
              </a:lnSpc>
              <a:spcAft>
                <a:spcPts val="800"/>
              </a:spcAft>
            </a:pPr>
            <a:r>
              <a:rPr lang="sl-SI" b="1" i="1" dirty="0">
                <a:solidFill>
                  <a:srgbClr val="FFC000"/>
                </a:solidFill>
                <a:latin typeface="Calibri" panose="020F0502020204030204" pitchFamily="34" charset="0"/>
                <a:ea typeface="Calibri" panose="020F0502020204030204" pitchFamily="34" charset="0"/>
                <a:cs typeface="Times New Roman" panose="02020603050405020304" pitchFamily="18" charset="0"/>
              </a:rPr>
              <a:t>Načrt ravnanja z raziskovalnimi podatki </a:t>
            </a:r>
            <a:r>
              <a:rPr lang="sl-SI" i="1" dirty="0">
                <a:solidFill>
                  <a:srgbClr val="FFC000"/>
                </a:solidFill>
                <a:latin typeface="Calibri" panose="020F0502020204030204" pitchFamily="34" charset="0"/>
                <a:ea typeface="Calibri" panose="020F0502020204030204" pitchFamily="34" charset="0"/>
                <a:cs typeface="Times New Roman" panose="02020603050405020304" pitchFamily="18" charset="0"/>
              </a:rPr>
              <a:t>(NRRP) </a:t>
            </a:r>
            <a:r>
              <a:rPr lang="sl-SI" i="1" dirty="0">
                <a:solidFill>
                  <a:schemeClr val="tx1">
                    <a:lumMod val="50000"/>
                    <a:lumOff val="50000"/>
                  </a:schemeClr>
                </a:solidFill>
                <a:latin typeface="Calibri" panose="020F0502020204030204" pitchFamily="34" charset="0"/>
                <a:ea typeface="Calibri" panose="020F0502020204030204" pitchFamily="34" charset="0"/>
                <a:cs typeface="Times New Roman" panose="02020603050405020304" pitchFamily="18" charset="0"/>
              </a:rPr>
              <a:t>(angl. Data Management Plan - DMP)</a:t>
            </a:r>
            <a:r>
              <a:rPr lang="sl-SI" dirty="0">
                <a:solidFill>
                  <a:schemeClr val="tx1">
                    <a:lumMod val="50000"/>
                    <a:lumOff val="50000"/>
                  </a:schemeClr>
                </a:solidFill>
                <a:latin typeface="Calibri" panose="020F0502020204030204" pitchFamily="34" charset="0"/>
                <a:ea typeface="Calibri" panose="020F0502020204030204" pitchFamily="34" charset="0"/>
                <a:cs typeface="Times New Roman" panose="02020603050405020304" pitchFamily="18" charset="0"/>
              </a:rPr>
              <a:t> je pripomoček…  </a:t>
            </a:r>
          </a:p>
          <a:p>
            <a:pPr>
              <a:lnSpc>
                <a:spcPct val="107000"/>
              </a:lnSpc>
              <a:spcAft>
                <a:spcPts val="800"/>
              </a:spcAft>
            </a:pPr>
            <a:r>
              <a:rPr lang="sl-SI" b="1" i="1" dirty="0">
                <a:solidFill>
                  <a:schemeClr val="tx1">
                    <a:lumMod val="50000"/>
                    <a:lumOff val="50000"/>
                  </a:schemeClr>
                </a:solidFill>
                <a:latin typeface="Calibri" panose="020F0502020204030204" pitchFamily="34" charset="0"/>
                <a:ea typeface="Calibri" panose="020F0502020204030204" pitchFamily="34" charset="0"/>
                <a:cs typeface="Times New Roman" panose="02020603050405020304" pitchFamily="18" charset="0"/>
              </a:rPr>
              <a:t>Podatkovni članek </a:t>
            </a:r>
            <a:r>
              <a:rPr lang="sl-SI" dirty="0">
                <a:solidFill>
                  <a:schemeClr val="tx1">
                    <a:lumMod val="50000"/>
                    <a:lumOff val="50000"/>
                  </a:schemeClr>
                </a:solidFill>
                <a:latin typeface="Calibri" panose="020F0502020204030204" pitchFamily="34" charset="0"/>
                <a:ea typeface="Calibri" panose="020F0502020204030204" pitchFamily="34" charset="0"/>
                <a:cs typeface="Times New Roman" panose="02020603050405020304" pitchFamily="18" charset="0"/>
              </a:rPr>
              <a:t>je članek v posebni podatkovni reviji ... </a:t>
            </a:r>
          </a:p>
          <a:p>
            <a:pPr>
              <a:lnSpc>
                <a:spcPct val="107000"/>
              </a:lnSpc>
              <a:spcAft>
                <a:spcPts val="800"/>
              </a:spcAft>
            </a:pPr>
            <a:r>
              <a:rPr lang="sl-SI" b="1" i="1" dirty="0">
                <a:solidFill>
                  <a:srgbClr val="FFC000"/>
                </a:solidFill>
                <a:latin typeface="Calibri" panose="020F0502020204030204" pitchFamily="34" charset="0"/>
                <a:ea typeface="Calibri" panose="020F0502020204030204" pitchFamily="34" charset="0"/>
                <a:cs typeface="Times New Roman" panose="02020603050405020304" pitchFamily="18" charset="0"/>
              </a:rPr>
              <a:t>Raziskovalni </a:t>
            </a:r>
            <a:r>
              <a:rPr lang="sl-SI" b="1" i="1" dirty="0">
                <a:solidFill>
                  <a:srgbClr val="FFC000"/>
                </a:solidFill>
                <a:latin typeface="Calibri" panose="020F0502020204030204" pitchFamily="34" charset="0"/>
                <a:ea typeface="Calibri" panose="020F0502020204030204" pitchFamily="34" charset="0"/>
                <a:cs typeface="Times New Roman" panose="02020603050405020304" pitchFamily="18" charset="0"/>
              </a:rPr>
              <a:t>podatki</a:t>
            </a:r>
            <a:r>
              <a:rPr lang="sl-SI" b="1" dirty="0">
                <a:solidFill>
                  <a:srgbClr val="FFC000"/>
                </a:solidFill>
                <a:latin typeface="Calibri" panose="020F0502020204030204" pitchFamily="34" charset="0"/>
                <a:ea typeface="Calibri" panose="020F0502020204030204" pitchFamily="34" charset="0"/>
                <a:cs typeface="Times New Roman" panose="02020603050405020304" pitchFamily="18" charset="0"/>
              </a:rPr>
              <a:t> </a:t>
            </a:r>
            <a:r>
              <a:rPr lang="sl-SI" dirty="0">
                <a:solidFill>
                  <a:srgbClr val="FFC000"/>
                </a:solidFill>
                <a:latin typeface="Calibri" panose="020F0502020204030204" pitchFamily="34" charset="0"/>
                <a:ea typeface="Calibri" panose="020F0502020204030204" pitchFamily="34" charset="0"/>
                <a:cs typeface="Times New Roman" panose="02020603050405020304" pitchFamily="18" charset="0"/>
              </a:rPr>
              <a:t>so</a:t>
            </a:r>
            <a:r>
              <a:rPr lang="sl-SI" b="1" dirty="0">
                <a:solidFill>
                  <a:srgbClr val="FFC000"/>
                </a:solidFill>
                <a:latin typeface="Calibri" panose="020F0502020204030204" pitchFamily="34" charset="0"/>
                <a:ea typeface="Calibri" panose="020F0502020204030204" pitchFamily="34" charset="0"/>
                <a:cs typeface="Times New Roman" panose="02020603050405020304" pitchFamily="18" charset="0"/>
              </a:rPr>
              <a:t> </a:t>
            </a:r>
            <a:r>
              <a:rPr lang="sl-SI" dirty="0">
                <a:solidFill>
                  <a:srgbClr val="FFC000"/>
                </a:solidFill>
                <a:latin typeface="Calibri" panose="020F0502020204030204" pitchFamily="34" charset="0"/>
                <a:ea typeface="Calibri" panose="020F0502020204030204" pitchFamily="34" charset="0"/>
                <a:cs typeface="Times New Roman" panose="02020603050405020304" pitchFamily="18" charset="0"/>
              </a:rPr>
              <a:t>… </a:t>
            </a:r>
          </a:p>
          <a:p>
            <a:r>
              <a:rPr lang="sl-SI" b="1" i="1" dirty="0">
                <a:solidFill>
                  <a:schemeClr val="tx1">
                    <a:lumMod val="50000"/>
                    <a:lumOff val="50000"/>
                  </a:schemeClr>
                </a:solidFill>
                <a:latin typeface="Calibri" panose="020F0502020204030204" pitchFamily="34" charset="0"/>
                <a:ea typeface="Calibri" panose="020F0502020204030204" pitchFamily="34" charset="0"/>
                <a:cs typeface="Times New Roman" panose="02020603050405020304" pitchFamily="18" charset="0"/>
              </a:rPr>
              <a:t>Sekundarni podatki, </a:t>
            </a:r>
            <a:r>
              <a:rPr lang="sl-SI" dirty="0">
                <a:solidFill>
                  <a:schemeClr val="tx1">
                    <a:lumMod val="50000"/>
                    <a:lumOff val="50000"/>
                  </a:schemeClr>
                </a:solidFill>
                <a:latin typeface="Calibri" panose="020F0502020204030204" pitchFamily="34" charset="0"/>
                <a:ea typeface="Calibri" panose="020F0502020204030204" pitchFamily="34" charset="0"/>
                <a:cs typeface="Times New Roman" panose="02020603050405020304" pitchFamily="18" charset="0"/>
              </a:rPr>
              <a:t>za razliko od primarnih podatkov… </a:t>
            </a:r>
            <a:endParaRPr lang="sl-SI" dirty="0">
              <a:solidFill>
                <a:schemeClr val="tx1">
                  <a:lumMod val="50000"/>
                  <a:lumOff val="50000"/>
                </a:schemeClr>
              </a:solidFill>
            </a:endParaRPr>
          </a:p>
        </p:txBody>
      </p:sp>
    </p:spTree>
    <p:extLst>
      <p:ext uri="{BB962C8B-B14F-4D97-AF65-F5344CB8AC3E}">
        <p14:creationId xmlns:p14="http://schemas.microsoft.com/office/powerpoint/2010/main" val="33658693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285750" indent="-285750"/>
            <a:r>
              <a:rPr lang="sl-SI" sz="1800" dirty="0"/>
              <a:t>Podatki </a:t>
            </a:r>
            <a:r>
              <a:rPr lang="sl-SI" sz="1800" dirty="0"/>
              <a:t>naj bodo čim bolj izčrpni, podrobni in celoviti, kakor so bili zbrani in urejeni za analizo, tako da omogočajo raznovrstno drugo rabo. </a:t>
            </a:r>
            <a:endParaRPr lang="sl-SI" sz="1800" dirty="0"/>
          </a:p>
          <a:p>
            <a:pPr marL="285750" indent="-285750"/>
            <a:endParaRPr lang="sl-SI" sz="1800" dirty="0"/>
          </a:p>
          <a:p>
            <a:pPr marL="285750" indent="-285750"/>
            <a:r>
              <a:rPr lang="sl-SI" sz="1800" dirty="0"/>
              <a:t>Vključujejo </a:t>
            </a:r>
            <a:r>
              <a:rPr lang="sl-SI" sz="1800" dirty="0"/>
              <a:t>naj tudi vsa dodatna gradiva in orodja, ki pomagajo ponoviti in razumeti analize, objavljene v končnih izdelkih. </a:t>
            </a:r>
            <a:endParaRPr lang="sl-SI" sz="1800" dirty="0"/>
          </a:p>
          <a:p>
            <a:pPr marL="285750" indent="-285750"/>
            <a:endParaRPr lang="sl-SI" sz="1800" dirty="0"/>
          </a:p>
          <a:p>
            <a:pPr marL="285750" indent="-285750"/>
            <a:r>
              <a:rPr lang="sl-SI" sz="1800" dirty="0"/>
              <a:t>V </a:t>
            </a:r>
            <a:r>
              <a:rPr lang="sl-SI" sz="1800" dirty="0"/>
              <a:t>opredelitev poleg primarnih podatkov, zbranih v okviru projekta, sodijo tudi sekundarni podatki – podatki, dobljeni drugod. </a:t>
            </a:r>
            <a:endParaRPr lang="sl-SI" sz="1800" dirty="0"/>
          </a:p>
          <a:p>
            <a:pPr marL="285750" indent="-285750"/>
            <a:endParaRPr lang="sl-SI" sz="1800" dirty="0"/>
          </a:p>
          <a:p>
            <a:pPr marL="285750" indent="-285750"/>
            <a:r>
              <a:rPr lang="sl-SI" sz="1800" dirty="0"/>
              <a:t>Raziskovalni </a:t>
            </a:r>
            <a:r>
              <a:rPr lang="sl-SI" sz="1800" dirty="0"/>
              <a:t>podatki, povezani s končnimi izdelki (objavami), so predvsem namenjeni preverjanju ter reproduciranju rezultatov v objavah, </a:t>
            </a:r>
            <a:endParaRPr lang="sl-SI" sz="1800" dirty="0"/>
          </a:p>
          <a:p>
            <a:pPr marL="285750" indent="-285750"/>
            <a:endParaRPr lang="sl-SI" sz="1800" dirty="0"/>
          </a:p>
          <a:p>
            <a:pPr marL="285750" indent="-285750"/>
            <a:r>
              <a:rPr lang="sl-SI" sz="1800" dirty="0"/>
              <a:t>V </a:t>
            </a:r>
            <a:r>
              <a:rPr lang="sl-SI" sz="1800" dirty="0"/>
              <a:t>opredelitev raziskovalnih podatkov pa spadajo tudi vsi drugi podatki, ki bi lahko bili uporabni za različne prihodnje namene družboslovnega raziskovanja ali imajo širše koristi, ne glede na to, ali so povezni s končnimi izdelki ali ne.</a:t>
            </a:r>
          </a:p>
        </p:txBody>
      </p:sp>
      <p:sp>
        <p:nvSpPr>
          <p:cNvPr id="3" name="Title 2"/>
          <p:cNvSpPr>
            <a:spLocks noGrp="1"/>
          </p:cNvSpPr>
          <p:nvPr>
            <p:ph type="title"/>
          </p:nvPr>
        </p:nvSpPr>
        <p:spPr/>
        <p:txBody>
          <a:bodyPr>
            <a:normAutofit fontScale="90000"/>
          </a:bodyPr>
          <a:lstStyle/>
          <a:p>
            <a:r>
              <a:rPr lang="sl-SI" i="1" dirty="0"/>
              <a:t>Raziskovalni podatki</a:t>
            </a:r>
            <a:r>
              <a:rPr lang="sl-SI" dirty="0"/>
              <a:t> </a:t>
            </a:r>
          </a:p>
        </p:txBody>
      </p:sp>
      <p:sp>
        <p:nvSpPr>
          <p:cNvPr id="4" name="Text Placeholder 3"/>
          <p:cNvSpPr>
            <a:spLocks noGrp="1"/>
          </p:cNvSpPr>
          <p:nvPr>
            <p:ph type="body" sz="quarter" idx="10"/>
          </p:nvPr>
        </p:nvSpPr>
        <p:spPr/>
        <p:txBody>
          <a:bodyPr/>
          <a:lstStyle/>
          <a:p>
            <a:endParaRPr lang="sl-SI"/>
          </a:p>
        </p:txBody>
      </p:sp>
    </p:spTree>
    <p:extLst>
      <p:ext uri="{BB962C8B-B14F-4D97-AF65-F5344CB8AC3E}">
        <p14:creationId xmlns:p14="http://schemas.microsoft.com/office/powerpoint/2010/main" val="19823913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5933095" y="5351318"/>
            <a:ext cx="3716546" cy="4669013"/>
          </a:xfrm>
        </p:spPr>
        <p:txBody>
          <a:bodyPr/>
          <a:lstStyle/>
          <a:p>
            <a:pPr marL="285750" indent="-285750"/>
            <a:r>
              <a:rPr lang="sl-SI" sz="1200" dirty="0"/>
              <a:t>Štebe, J., Dolinar, M., Bezjak, S., &amp; Inkret, A. (2020). </a:t>
            </a:r>
            <a:r>
              <a:rPr lang="sl-SI" sz="1200" dirty="0" err="1"/>
              <a:t>Implementing</a:t>
            </a:r>
            <a:r>
              <a:rPr lang="sl-SI" sz="1200" dirty="0"/>
              <a:t> </a:t>
            </a:r>
            <a:r>
              <a:rPr lang="sl-SI" sz="1200" dirty="0" err="1"/>
              <a:t>the</a:t>
            </a:r>
            <a:r>
              <a:rPr lang="sl-SI" sz="1200" dirty="0"/>
              <a:t> RDA </a:t>
            </a:r>
            <a:r>
              <a:rPr lang="sl-SI" sz="1200" dirty="0" err="1"/>
              <a:t>Research</a:t>
            </a:r>
            <a:r>
              <a:rPr lang="sl-SI" sz="1200" dirty="0"/>
              <a:t> Data </a:t>
            </a:r>
            <a:r>
              <a:rPr lang="sl-SI" sz="1200" dirty="0" err="1"/>
              <a:t>Policy</a:t>
            </a:r>
            <a:r>
              <a:rPr lang="sl-SI" sz="1200" dirty="0"/>
              <a:t> </a:t>
            </a:r>
            <a:r>
              <a:rPr lang="sl-SI" sz="1200" dirty="0" err="1"/>
              <a:t>Framework</a:t>
            </a:r>
            <a:r>
              <a:rPr lang="sl-SI" sz="1200" dirty="0"/>
              <a:t> in </a:t>
            </a:r>
            <a:r>
              <a:rPr lang="sl-SI" sz="1200" dirty="0" err="1"/>
              <a:t>Slovenian</a:t>
            </a:r>
            <a:r>
              <a:rPr lang="sl-SI" sz="1200" dirty="0"/>
              <a:t> </a:t>
            </a:r>
            <a:r>
              <a:rPr lang="sl-SI" sz="1200" dirty="0" err="1"/>
              <a:t>Scientific</a:t>
            </a:r>
            <a:r>
              <a:rPr lang="sl-SI" sz="1200" dirty="0"/>
              <a:t> </a:t>
            </a:r>
            <a:r>
              <a:rPr lang="sl-SI" sz="1200" dirty="0" err="1"/>
              <a:t>Journals</a:t>
            </a:r>
            <a:r>
              <a:rPr lang="sl-SI" sz="1200" dirty="0"/>
              <a:t>. </a:t>
            </a:r>
            <a:r>
              <a:rPr lang="sl-SI" sz="1200" i="1" dirty="0"/>
              <a:t>Data Science Journal</a:t>
            </a:r>
            <a:r>
              <a:rPr lang="sl-SI" sz="1200" dirty="0"/>
              <a:t>, </a:t>
            </a:r>
            <a:r>
              <a:rPr lang="sl-SI" sz="1200" i="1" dirty="0"/>
              <a:t>19</a:t>
            </a:r>
            <a:r>
              <a:rPr lang="sl-SI" sz="1200" dirty="0"/>
              <a:t>(1), 49. DOI: </a:t>
            </a:r>
            <a:r>
              <a:rPr lang="sl-SI" sz="1200" dirty="0">
                <a:hlinkClick r:id="rId2"/>
              </a:rPr>
              <a:t>http://doi.org/10.5334/dsj-2020-049</a:t>
            </a:r>
            <a:endParaRPr lang="sl-SI" sz="1200" dirty="0"/>
          </a:p>
          <a:p>
            <a:pPr marL="457200" indent="-457200">
              <a:buFont typeface="+mj-lt"/>
              <a:buAutoNum type="arabicPeriod"/>
            </a:pPr>
            <a:endParaRPr lang="sl-SI" sz="1200" dirty="0"/>
          </a:p>
          <a:p>
            <a:pPr marL="457200" indent="-457200">
              <a:buFont typeface="+mj-lt"/>
              <a:buAutoNum type="arabicPeriod"/>
            </a:pPr>
            <a:endParaRPr lang="sl-SI" sz="1200" dirty="0"/>
          </a:p>
          <a:p>
            <a:endParaRPr lang="sl-SI" sz="1200" dirty="0"/>
          </a:p>
        </p:txBody>
      </p:sp>
      <p:sp>
        <p:nvSpPr>
          <p:cNvPr id="7" name="Text Placeholder 6"/>
          <p:cNvSpPr>
            <a:spLocks noGrp="1"/>
          </p:cNvSpPr>
          <p:nvPr>
            <p:ph type="body" sz="quarter" idx="10"/>
          </p:nvPr>
        </p:nvSpPr>
        <p:spPr/>
        <p:txBody>
          <a:bodyPr/>
          <a:lstStyle/>
          <a:p>
            <a:endParaRPr lang="sl-SI"/>
          </a:p>
        </p:txBody>
      </p:sp>
      <p:sp>
        <p:nvSpPr>
          <p:cNvPr id="5" name="Title 4"/>
          <p:cNvSpPr>
            <a:spLocks noGrp="1"/>
          </p:cNvSpPr>
          <p:nvPr>
            <p:ph type="title"/>
          </p:nvPr>
        </p:nvSpPr>
        <p:spPr/>
        <p:txBody>
          <a:bodyPr/>
          <a:lstStyle/>
          <a:p>
            <a:pPr lvl="0"/>
            <a:r>
              <a:rPr lang="sl-SI" dirty="0" smtClean="0"/>
              <a:t>Usklajene s Smernicami RDA </a:t>
            </a:r>
            <a:r>
              <a:rPr lang="sl-SI" dirty="0"/>
              <a:t>vozlišča </a:t>
            </a:r>
            <a:r>
              <a:rPr lang="sl-SI" dirty="0">
                <a:sym typeface="Wingdings" panose="05000000000000000000" pitchFamily="2" charset="2"/>
              </a:rPr>
              <a:t> </a:t>
            </a:r>
            <a:endParaRPr lang="sl-SI" dirty="0"/>
          </a:p>
        </p:txBody>
      </p:sp>
      <p:sp>
        <p:nvSpPr>
          <p:cNvPr id="4" name="Slide Number Placeholder 3"/>
          <p:cNvSpPr>
            <a:spLocks noGrp="1"/>
          </p:cNvSpPr>
          <p:nvPr>
            <p:ph type="sldNum" sz="quarter" idx="4294967295"/>
          </p:nvPr>
        </p:nvSpPr>
        <p:spPr/>
        <p:txBody>
          <a:bodyPr/>
          <a:lstStyle/>
          <a:p>
            <a:fld id="{7F4B73C1-530F-4C9B-AB1C-47241AFC8345}" type="slidenum">
              <a:rPr lang="sl-SI" smtClean="0"/>
              <a:t>27</a:t>
            </a:fld>
            <a:endParaRPr lang="sl-SI" dirty="0"/>
          </a:p>
        </p:txBody>
      </p:sp>
      <p:pic>
        <p:nvPicPr>
          <p:cNvPr id="8" name="Picture 7">
            <a:hlinkClick r:id="rId3"/>
          </p:cNvPr>
          <p:cNvPicPr>
            <a:picLocks noChangeAspect="1"/>
          </p:cNvPicPr>
          <p:nvPr/>
        </p:nvPicPr>
        <p:blipFill>
          <a:blip r:embed="rId4"/>
          <a:stretch>
            <a:fillRect/>
          </a:stretch>
        </p:blipFill>
        <p:spPr>
          <a:xfrm>
            <a:off x="1682824" y="1859974"/>
            <a:ext cx="3860562" cy="5023153"/>
          </a:xfrm>
          <a:prstGeom prst="rect">
            <a:avLst/>
          </a:prstGeom>
        </p:spPr>
      </p:pic>
      <p:pic>
        <p:nvPicPr>
          <p:cNvPr id="3" name="Picture 2">
            <a:hlinkClick r:id="rId5"/>
          </p:cNvPr>
          <p:cNvPicPr>
            <a:picLocks noChangeAspect="1"/>
          </p:cNvPicPr>
          <p:nvPr/>
        </p:nvPicPr>
        <p:blipFill>
          <a:blip r:embed="rId6"/>
          <a:stretch>
            <a:fillRect/>
          </a:stretch>
        </p:blipFill>
        <p:spPr>
          <a:xfrm>
            <a:off x="5649965" y="717046"/>
            <a:ext cx="4315576" cy="3574400"/>
          </a:xfrm>
          <a:prstGeom prst="rect">
            <a:avLst/>
          </a:prstGeom>
        </p:spPr>
      </p:pic>
      <p:cxnSp>
        <p:nvCxnSpPr>
          <p:cNvPr id="10" name="Elbow Connector 9"/>
          <p:cNvCxnSpPr/>
          <p:nvPr/>
        </p:nvCxnSpPr>
        <p:spPr>
          <a:xfrm rot="5400000">
            <a:off x="5267520" y="1440091"/>
            <a:ext cx="457198" cy="382566"/>
          </a:xfrm>
          <a:prstGeom prst="bentConnector3">
            <a:avLst>
              <a:gd name="adj1" fmla="val 5227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30623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sl-SI" dirty="0" smtClean="0"/>
          </a:p>
          <a:p>
            <a:endParaRPr lang="sl-SI" dirty="0"/>
          </a:p>
          <a:p>
            <a:endParaRPr lang="sl-SI" dirty="0" smtClean="0"/>
          </a:p>
          <a:p>
            <a:endParaRPr lang="sl-SI" dirty="0"/>
          </a:p>
          <a:p>
            <a:endParaRPr lang="sl-SI" dirty="0"/>
          </a:p>
        </p:txBody>
      </p:sp>
      <p:sp>
        <p:nvSpPr>
          <p:cNvPr id="3" name="Title 2"/>
          <p:cNvSpPr>
            <a:spLocks noGrp="1"/>
          </p:cNvSpPr>
          <p:nvPr>
            <p:ph type="title"/>
          </p:nvPr>
        </p:nvSpPr>
        <p:spPr/>
        <p:txBody>
          <a:bodyPr>
            <a:normAutofit fontScale="90000"/>
          </a:bodyPr>
          <a:lstStyle/>
          <a:p>
            <a:r>
              <a:rPr lang="sl-SI" dirty="0" smtClean="0"/>
              <a:t>Načrt ravnanja z raziskovalnimi podatki</a:t>
            </a:r>
            <a:endParaRPr lang="sl-SI" dirty="0"/>
          </a:p>
        </p:txBody>
      </p:sp>
      <p:sp>
        <p:nvSpPr>
          <p:cNvPr id="4" name="Text Placeholder 3"/>
          <p:cNvSpPr>
            <a:spLocks noGrp="1"/>
          </p:cNvSpPr>
          <p:nvPr>
            <p:ph type="body" sz="quarter" idx="10"/>
          </p:nvPr>
        </p:nvSpPr>
        <p:spPr/>
        <p:txBody>
          <a:bodyPr/>
          <a:lstStyle/>
          <a:p>
            <a:endParaRPr lang="sl-SI"/>
          </a:p>
        </p:txBody>
      </p:sp>
      <p:sp>
        <p:nvSpPr>
          <p:cNvPr id="14" name="Rectangle 13"/>
          <p:cNvSpPr/>
          <p:nvPr/>
        </p:nvSpPr>
        <p:spPr>
          <a:xfrm>
            <a:off x="1826840" y="612845"/>
            <a:ext cx="8296062" cy="3416320"/>
          </a:xfrm>
          <a:prstGeom prst="rect">
            <a:avLst/>
          </a:prstGeom>
        </p:spPr>
        <p:txBody>
          <a:bodyPr wrap="square">
            <a:spAutoFit/>
          </a:bodyPr>
          <a:lstStyle/>
          <a:p>
            <a:pPr eaLnBrk="0" fontAlgn="base" hangingPunct="0">
              <a:spcBef>
                <a:spcPct val="0"/>
              </a:spcBef>
              <a:spcAft>
                <a:spcPct val="0"/>
              </a:spcAft>
            </a:pPr>
            <a:r>
              <a:rPr lang="sl-SI" altLang="sl-SI" dirty="0">
                <a:latin typeface="Arial" panose="020B0604020202020204" pitchFamily="34" charset="0"/>
                <a:ea typeface="Calibri" panose="020F0502020204030204" pitchFamily="34" charset="0"/>
              </a:rPr>
              <a:t>NRRP odgovorna oseba evidentira z izpolnitvijo splošnega standardnega obrazca (npr. </a:t>
            </a:r>
            <a:r>
              <a:rPr lang="sl-SI" altLang="sl-SI" dirty="0" err="1">
                <a:latin typeface="Arial" panose="020B0604020202020204" pitchFamily="34" charset="0"/>
                <a:ea typeface="Calibri" panose="020F0502020204030204" pitchFamily="34" charset="0"/>
              </a:rPr>
              <a:t>DMPonline</a:t>
            </a:r>
            <a:r>
              <a:rPr lang="sl-SI" altLang="sl-SI" u="sng" baseline="30000" dirty="0">
                <a:solidFill>
                  <a:srgbClr val="954F72"/>
                </a:solidFill>
                <a:latin typeface="Arial" panose="020B0604020202020204" pitchFamily="34" charset="0"/>
                <a:ea typeface="Calibri" panose="020F0502020204030204" pitchFamily="34" charset="0"/>
                <a:hlinkClick r:id="rId2"/>
              </a:rPr>
              <a:t>[</a:t>
            </a:r>
            <a:r>
              <a:rPr lang="sl-SI" altLang="sl-SI" u="sng" baseline="30000" dirty="0" bmk="">
                <a:solidFill>
                  <a:srgbClr val="954F72"/>
                </a:solidFill>
                <a:latin typeface="Arial" panose="020B0604020202020204" pitchFamily="34" charset="0"/>
                <a:ea typeface="Calibri" panose="020F0502020204030204" pitchFamily="34" charset="0"/>
                <a:hlinkClick r:id="rId2"/>
              </a:rPr>
              <a:t>1]</a:t>
            </a:r>
            <a:r>
              <a:rPr lang="sl-SI" altLang="sl-SI" dirty="0" bmk="">
                <a:latin typeface="Arial" panose="020B0604020202020204" pitchFamily="34" charset="0"/>
                <a:ea typeface="Calibri" panose="020F0502020204030204" pitchFamily="34" charset="0"/>
              </a:rPr>
              <a:t>) in z upoštevanjem splošno veljavnih usmeritev (npr. CESSDA Data Management </a:t>
            </a:r>
            <a:r>
              <a:rPr lang="sl-SI" altLang="sl-SI" dirty="0" err="1" bmk="">
                <a:latin typeface="Arial" panose="020B0604020202020204" pitchFamily="34" charset="0"/>
                <a:ea typeface="Calibri" panose="020F0502020204030204" pitchFamily="34" charset="0"/>
              </a:rPr>
              <a:t>Expert</a:t>
            </a:r>
            <a:r>
              <a:rPr lang="sl-SI" altLang="sl-SI" dirty="0" bmk="">
                <a:latin typeface="Arial" panose="020B0604020202020204" pitchFamily="34" charset="0"/>
                <a:ea typeface="Calibri" panose="020F0502020204030204" pitchFamily="34" charset="0"/>
              </a:rPr>
              <a:t> </a:t>
            </a:r>
            <a:r>
              <a:rPr lang="sl-SI" altLang="sl-SI" dirty="0" err="1" bmk="">
                <a:latin typeface="Arial" panose="020B0604020202020204" pitchFamily="34" charset="0"/>
                <a:ea typeface="Calibri" panose="020F0502020204030204" pitchFamily="34" charset="0"/>
              </a:rPr>
              <a:t>Guide</a:t>
            </a:r>
            <a:r>
              <a:rPr lang="sl-SI" altLang="sl-SI" u="sng" baseline="30000" dirty="0" bmk="">
                <a:solidFill>
                  <a:srgbClr val="954F72"/>
                </a:solidFill>
                <a:latin typeface="Arial" panose="020B0604020202020204" pitchFamily="34" charset="0"/>
                <a:ea typeface="Calibri" panose="020F0502020204030204" pitchFamily="34" charset="0"/>
                <a:hlinkClick r:id="rId3"/>
              </a:rPr>
              <a:t>[2]</a:t>
            </a:r>
            <a:r>
              <a:rPr lang="sl-SI" altLang="sl-SI" dirty="0" bmk="">
                <a:latin typeface="Arial" panose="020B0604020202020204" pitchFamily="34" charset="0"/>
                <a:ea typeface="Calibri" panose="020F0502020204030204" pitchFamily="34" charset="0"/>
              </a:rPr>
              <a:t>; Science </a:t>
            </a:r>
            <a:r>
              <a:rPr lang="sl-SI" altLang="sl-SI" dirty="0" err="1" bmk="">
                <a:latin typeface="Arial" panose="020B0604020202020204" pitchFamily="34" charset="0"/>
                <a:ea typeface="Calibri" panose="020F0502020204030204" pitchFamily="34" charset="0"/>
              </a:rPr>
              <a:t>Europe</a:t>
            </a:r>
            <a:r>
              <a:rPr lang="sl-SI" altLang="sl-SI" dirty="0" bmk="">
                <a:latin typeface="Arial" panose="020B0604020202020204" pitchFamily="34" charset="0"/>
                <a:ea typeface="Calibri" panose="020F0502020204030204" pitchFamily="34" charset="0"/>
              </a:rPr>
              <a:t> </a:t>
            </a:r>
            <a:r>
              <a:rPr lang="sl-SI" altLang="sl-SI" dirty="0" err="1" bmk="">
                <a:latin typeface="Arial" panose="020B0604020202020204" pitchFamily="34" charset="0"/>
                <a:ea typeface="Calibri" panose="020F0502020204030204" pitchFamily="34" charset="0"/>
              </a:rPr>
              <a:t>Practical</a:t>
            </a:r>
            <a:r>
              <a:rPr lang="sl-SI" altLang="sl-SI" dirty="0" bmk="">
                <a:latin typeface="Arial" panose="020B0604020202020204" pitchFamily="34" charset="0"/>
                <a:ea typeface="Calibri" panose="020F0502020204030204" pitchFamily="34" charset="0"/>
              </a:rPr>
              <a:t> </a:t>
            </a:r>
            <a:r>
              <a:rPr lang="sl-SI" altLang="sl-SI" dirty="0" err="1" bmk="">
                <a:latin typeface="Arial" panose="020B0604020202020204" pitchFamily="34" charset="0"/>
                <a:ea typeface="Calibri" panose="020F0502020204030204" pitchFamily="34" charset="0"/>
              </a:rPr>
              <a:t>Guide</a:t>
            </a:r>
            <a:r>
              <a:rPr lang="sl-SI" altLang="sl-SI" u="sng" baseline="30000" dirty="0" bmk="">
                <a:solidFill>
                  <a:srgbClr val="954F72"/>
                </a:solidFill>
                <a:latin typeface="Arial" panose="020B0604020202020204" pitchFamily="34" charset="0"/>
                <a:ea typeface="Calibri" panose="020F0502020204030204" pitchFamily="34" charset="0"/>
                <a:hlinkClick r:id="rId4"/>
              </a:rPr>
              <a:t>[3</a:t>
            </a:r>
            <a:r>
              <a:rPr lang="sl-SI" altLang="sl-SI" u="sng" baseline="30000" dirty="0" bmk="">
                <a:solidFill>
                  <a:srgbClr val="954F72"/>
                </a:solidFill>
                <a:latin typeface="Arial" panose="020B0604020202020204" pitchFamily="34" charset="0"/>
                <a:ea typeface="Calibri" panose="020F0502020204030204" pitchFamily="34" charset="0"/>
                <a:hlinkClick r:id="rId4"/>
              </a:rPr>
              <a:t>]</a:t>
            </a:r>
            <a:r>
              <a:rPr lang="sl-SI" altLang="sl-SI" dirty="0" bmk="">
                <a:latin typeface="Arial" panose="020B0604020202020204" pitchFamily="34" charset="0"/>
                <a:ea typeface="Calibri" panose="020F0502020204030204" pitchFamily="34" charset="0"/>
              </a:rPr>
              <a:t>).</a:t>
            </a:r>
          </a:p>
          <a:p>
            <a:pPr eaLnBrk="0" fontAlgn="base" hangingPunct="0">
              <a:spcBef>
                <a:spcPct val="0"/>
              </a:spcBef>
              <a:spcAft>
                <a:spcPct val="0"/>
              </a:spcAft>
            </a:pPr>
            <a:endParaRPr lang="sl-SI" altLang="sl-SI" dirty="0" bmk="">
              <a:latin typeface="Arial" panose="020B0604020202020204" pitchFamily="34" charset="0"/>
              <a:ea typeface="Calibri" panose="020F0502020204030204" pitchFamily="34" charset="0"/>
            </a:endParaRPr>
          </a:p>
          <a:p>
            <a:pPr eaLnBrk="0" fontAlgn="base" hangingPunct="0">
              <a:spcBef>
                <a:spcPct val="0"/>
              </a:spcBef>
              <a:spcAft>
                <a:spcPct val="0"/>
              </a:spcAft>
            </a:pPr>
            <a:r>
              <a:rPr lang="sl-SI" altLang="sl-SI" dirty="0" bmk="">
                <a:latin typeface="Arial" panose="020B0604020202020204" pitchFamily="34" charset="0"/>
                <a:ea typeface="Calibri" panose="020F0502020204030204" pitchFamily="34" charset="0"/>
              </a:rPr>
              <a:t>Kadar </a:t>
            </a:r>
            <a:r>
              <a:rPr lang="sl-SI" altLang="sl-SI" dirty="0" bmk="">
                <a:latin typeface="Arial" panose="020B0604020202020204" pitchFamily="34" charset="0"/>
                <a:ea typeface="Calibri" panose="020F0502020204030204" pitchFamily="34" charset="0"/>
              </a:rPr>
              <a:t>je s projektno dokumentacijo predpisana priprava NRRP zaradi posebnih zahtev javnih financerjev projektov (EU komisija, ARRS, ministrstva…) ali politik revij glede Načrtov ravnanja s podatki, se upošteva tovrstne zahteve in pripravi NRRP na predpisanih obrazcih zadevnega projekta (npr. uporaba obrazcev za Data Management Plan – DMP pri H2020 in drugih projektnih razpisih). </a:t>
            </a:r>
            <a:endParaRPr lang="sl-SI" altLang="sl-SI" dirty="0" bmk="">
              <a:latin typeface="Arial" panose="020B0604020202020204" pitchFamily="34" charset="0"/>
              <a:ea typeface="Calibri" panose="020F0502020204030204" pitchFamily="34" charset="0"/>
            </a:endParaRPr>
          </a:p>
          <a:p>
            <a:pPr eaLnBrk="0" fontAlgn="base" hangingPunct="0">
              <a:spcBef>
                <a:spcPct val="0"/>
              </a:spcBef>
              <a:spcAft>
                <a:spcPct val="0"/>
              </a:spcAft>
            </a:pPr>
            <a:endParaRPr lang="sl-SI" altLang="sl-SI" dirty="0" bmk="">
              <a:latin typeface="Arial" panose="020B0604020202020204" pitchFamily="34" charset="0"/>
              <a:ea typeface="Calibri" panose="020F0502020204030204" pitchFamily="34" charset="0"/>
            </a:endParaRPr>
          </a:p>
          <a:p>
            <a:pPr eaLnBrk="0" fontAlgn="base" hangingPunct="0">
              <a:spcBef>
                <a:spcPct val="0"/>
              </a:spcBef>
              <a:spcAft>
                <a:spcPct val="0"/>
              </a:spcAft>
            </a:pPr>
            <a:r>
              <a:rPr lang="sl-SI" altLang="sl-SI" dirty="0" bmk="">
                <a:latin typeface="Arial" panose="020B0604020202020204" pitchFamily="34" charset="0"/>
                <a:ea typeface="Calibri" panose="020F0502020204030204" pitchFamily="34" charset="0"/>
              </a:rPr>
              <a:t>Za </a:t>
            </a:r>
            <a:r>
              <a:rPr lang="sl-SI" altLang="sl-SI" dirty="0" bmk="">
                <a:latin typeface="Arial" panose="020B0604020202020204" pitchFamily="34" charset="0"/>
                <a:ea typeface="Calibri" panose="020F0502020204030204" pitchFamily="34" charset="0"/>
              </a:rPr>
              <a:t>NRRP z namenom predaje v ADP se lahko smiselno </a:t>
            </a:r>
            <a:r>
              <a:rPr lang="sl-SI" altLang="sl-SI" dirty="0" err="1" bmk="">
                <a:latin typeface="Arial" panose="020B0604020202020204" pitchFamily="34" charset="0"/>
                <a:ea typeface="Calibri" panose="020F0502020204030204" pitchFamily="34" charset="0"/>
              </a:rPr>
              <a:t>predizpolni</a:t>
            </a:r>
            <a:r>
              <a:rPr lang="sl-SI" altLang="sl-SI" dirty="0" bmk="">
                <a:latin typeface="Arial" panose="020B0604020202020204" pitchFamily="34" charset="0"/>
                <a:ea typeface="Calibri" panose="020F0502020204030204" pitchFamily="34" charset="0"/>
              </a:rPr>
              <a:t> obrazec za opis raziskave ob predaji podatkov na ADP</a:t>
            </a:r>
            <a:r>
              <a:rPr lang="sl-SI" altLang="sl-SI" u="sng" baseline="30000" dirty="0" bmk="">
                <a:solidFill>
                  <a:srgbClr val="954F72"/>
                </a:solidFill>
                <a:latin typeface="Arial" panose="020B0604020202020204" pitchFamily="34" charset="0"/>
                <a:ea typeface="Calibri" panose="020F0502020204030204" pitchFamily="34" charset="0"/>
                <a:hlinkClick r:id="rId5"/>
              </a:rPr>
              <a:t>[4]</a:t>
            </a:r>
            <a:r>
              <a:rPr lang="sl-SI" altLang="sl-SI" dirty="0">
                <a:latin typeface="Arial" panose="020B0604020202020204" pitchFamily="34" charset="0"/>
                <a:ea typeface="Calibri" panose="020F0502020204030204" pitchFamily="34" charset="0"/>
              </a:rPr>
              <a:t>.</a:t>
            </a:r>
            <a:r>
              <a:rPr lang="sl-SI" altLang="sl-SI" sz="800" dirty="0">
                <a:latin typeface="Arial" panose="020B0604020202020204" pitchFamily="34" charset="0"/>
              </a:rPr>
              <a:t> </a:t>
            </a:r>
            <a:endParaRPr lang="sl-SI" altLang="sl-SI" sz="3200" dirty="0">
              <a:latin typeface="Arial" panose="020B0604020202020204" pitchFamily="34" charset="0"/>
            </a:endParaRPr>
          </a:p>
        </p:txBody>
      </p:sp>
      <p:sp>
        <p:nvSpPr>
          <p:cNvPr id="15" name="Rectangle 14"/>
          <p:cNvSpPr/>
          <p:nvPr/>
        </p:nvSpPr>
        <p:spPr>
          <a:xfrm>
            <a:off x="2396360" y="4593825"/>
            <a:ext cx="7804097" cy="1600438"/>
          </a:xfrm>
          <a:prstGeom prst="rect">
            <a:avLst/>
          </a:prstGeom>
        </p:spPr>
        <p:txBody>
          <a:bodyPr wrap="square">
            <a:spAutoFit/>
          </a:bodyPr>
          <a:lstStyle/>
          <a:p>
            <a:pPr algn="just" eaLnBrk="0" fontAlgn="base" hangingPunct="0">
              <a:spcBef>
                <a:spcPct val="0"/>
              </a:spcBef>
              <a:spcAft>
                <a:spcPct val="0"/>
              </a:spcAft>
            </a:pPr>
            <a:r>
              <a:rPr lang="sl-SI" altLang="sl-SI" sz="1600" u="sng" baseline="30000" dirty="0" bmk="">
                <a:solidFill>
                  <a:srgbClr val="954F72"/>
                </a:solidFill>
                <a:latin typeface="Arial" panose="020B0604020202020204" pitchFamily="34" charset="0"/>
                <a:ea typeface="Calibri" panose="020F0502020204030204" pitchFamily="34" charset="0"/>
                <a:hlinkClick r:id="rId6"/>
              </a:rPr>
              <a:t>1]</a:t>
            </a:r>
            <a:r>
              <a:rPr lang="sl-SI" altLang="sl-SI" sz="1600" dirty="0" bmk="">
                <a:latin typeface="Arial" panose="020B0604020202020204" pitchFamily="34" charset="0"/>
                <a:ea typeface="Calibri" panose="020F0502020204030204" pitchFamily="34" charset="0"/>
                <a:hlinkClick r:id="rId7"/>
              </a:rPr>
              <a:t>https</a:t>
            </a:r>
            <a:r>
              <a:rPr lang="sl-SI" altLang="sl-SI" sz="1600" dirty="0" bmk="">
                <a:latin typeface="Arial" panose="020B0604020202020204" pitchFamily="34" charset="0"/>
                <a:ea typeface="Calibri" panose="020F0502020204030204" pitchFamily="34" charset="0"/>
                <a:hlinkClick r:id="rId7"/>
              </a:rPr>
              <a:t>://dmponline.dcc.ac.uk/</a:t>
            </a:r>
            <a:endParaRPr lang="sl-SI" altLang="sl-SI" sz="700" dirty="0" bmk="">
              <a:latin typeface="Arial" panose="020B0604020202020204" pitchFamily="34" charset="0"/>
            </a:endParaRPr>
          </a:p>
          <a:p>
            <a:pPr algn="just" eaLnBrk="0" fontAlgn="base" hangingPunct="0">
              <a:spcBef>
                <a:spcPct val="0"/>
              </a:spcBef>
              <a:spcAft>
                <a:spcPct val="0"/>
              </a:spcAft>
            </a:pPr>
            <a:r>
              <a:rPr lang="sl-SI" altLang="sl-SI" sz="1600" u="sng" baseline="30000" dirty="0" bmk="">
                <a:solidFill>
                  <a:srgbClr val="954F72"/>
                </a:solidFill>
                <a:latin typeface="Arial" panose="020B0604020202020204" pitchFamily="34" charset="0"/>
                <a:ea typeface="Calibri" panose="020F0502020204030204" pitchFamily="34" charset="0"/>
                <a:hlinkClick r:id="rId8"/>
              </a:rPr>
              <a:t>[</a:t>
            </a:r>
            <a:r>
              <a:rPr lang="sl-SI" altLang="sl-SI" sz="1600" u="sng" baseline="30000" dirty="0" bmk="">
                <a:solidFill>
                  <a:srgbClr val="954F72"/>
                </a:solidFill>
                <a:latin typeface="Arial" panose="020B0604020202020204" pitchFamily="34" charset="0"/>
                <a:ea typeface="Calibri" panose="020F0502020204030204" pitchFamily="34" charset="0"/>
                <a:hlinkClick r:id="rId8"/>
              </a:rPr>
              <a:t>2]</a:t>
            </a:r>
            <a:r>
              <a:rPr lang="sl-SI" altLang="sl-SI" sz="1600" dirty="0" bmk="">
                <a:latin typeface="Arial" panose="020B0604020202020204" pitchFamily="34" charset="0"/>
                <a:ea typeface="Calibri" panose="020F0502020204030204" pitchFamily="34" charset="0"/>
                <a:hlinkClick r:id="rId9"/>
              </a:rPr>
              <a:t>https</a:t>
            </a:r>
            <a:r>
              <a:rPr lang="sl-SI" altLang="sl-SI" sz="1600" dirty="0" bmk="">
                <a:latin typeface="Arial" panose="020B0604020202020204" pitchFamily="34" charset="0"/>
                <a:ea typeface="Calibri" panose="020F0502020204030204" pitchFamily="34" charset="0"/>
                <a:hlinkClick r:id="rId9"/>
              </a:rPr>
              <a:t>://www.cessda.eu/Training/Training-Resources/Library/Data-Management-Expert-Guide</a:t>
            </a:r>
            <a:endParaRPr lang="sl-SI" altLang="sl-SI" sz="700" dirty="0" bmk="">
              <a:latin typeface="Arial" panose="020B0604020202020204" pitchFamily="34" charset="0"/>
            </a:endParaRPr>
          </a:p>
          <a:p>
            <a:pPr algn="just" eaLnBrk="0" fontAlgn="base" hangingPunct="0">
              <a:spcBef>
                <a:spcPct val="0"/>
              </a:spcBef>
              <a:spcAft>
                <a:spcPct val="0"/>
              </a:spcAft>
            </a:pPr>
            <a:r>
              <a:rPr lang="sl-SI" altLang="sl-SI" sz="1600" u="sng" baseline="30000" dirty="0" bmk="">
                <a:solidFill>
                  <a:srgbClr val="954F72"/>
                </a:solidFill>
                <a:latin typeface="Arial" panose="020B0604020202020204" pitchFamily="34" charset="0"/>
                <a:ea typeface="Calibri" panose="020F0502020204030204" pitchFamily="34" charset="0"/>
                <a:hlinkClick r:id="rId10"/>
              </a:rPr>
              <a:t>[</a:t>
            </a:r>
            <a:r>
              <a:rPr lang="sl-SI" altLang="sl-SI" sz="1600" u="sng" baseline="30000" dirty="0" bmk="">
                <a:solidFill>
                  <a:srgbClr val="954F72"/>
                </a:solidFill>
                <a:latin typeface="Arial" panose="020B0604020202020204" pitchFamily="34" charset="0"/>
                <a:ea typeface="Calibri" panose="020F0502020204030204" pitchFamily="34" charset="0"/>
                <a:hlinkClick r:id="rId10"/>
              </a:rPr>
              <a:t>3]</a:t>
            </a:r>
            <a:r>
              <a:rPr lang="sl-SI" altLang="sl-SI" sz="1600" dirty="0" err="1" bmk="">
                <a:latin typeface="Arial" panose="020B0604020202020204" pitchFamily="34" charset="0"/>
                <a:ea typeface="Calibri" panose="020F0502020204030204" pitchFamily="34" charset="0"/>
              </a:rPr>
              <a:t>Practical</a:t>
            </a:r>
            <a:r>
              <a:rPr lang="sl-SI" altLang="sl-SI" sz="1600" dirty="0" bmk="">
                <a:latin typeface="Arial" panose="020B0604020202020204" pitchFamily="34" charset="0"/>
                <a:ea typeface="Calibri" panose="020F0502020204030204" pitchFamily="34" charset="0"/>
              </a:rPr>
              <a:t> </a:t>
            </a:r>
            <a:r>
              <a:rPr lang="sl-SI" altLang="sl-SI" sz="1600" dirty="0" err="1" bmk="">
                <a:latin typeface="Arial" panose="020B0604020202020204" pitchFamily="34" charset="0"/>
                <a:ea typeface="Calibri" panose="020F0502020204030204" pitchFamily="34" charset="0"/>
              </a:rPr>
              <a:t>Guide</a:t>
            </a:r>
            <a:r>
              <a:rPr lang="sl-SI" altLang="sl-SI" sz="1600" dirty="0" bmk="">
                <a:latin typeface="Arial" panose="020B0604020202020204" pitchFamily="34" charset="0"/>
                <a:ea typeface="Calibri" panose="020F0502020204030204" pitchFamily="34" charset="0"/>
              </a:rPr>
              <a:t> to </a:t>
            </a:r>
            <a:r>
              <a:rPr lang="sl-SI" altLang="sl-SI" sz="1600" dirty="0" err="1" bmk="">
                <a:latin typeface="Arial" panose="020B0604020202020204" pitchFamily="34" charset="0"/>
                <a:ea typeface="Calibri" panose="020F0502020204030204" pitchFamily="34" charset="0"/>
              </a:rPr>
              <a:t>the</a:t>
            </a:r>
            <a:r>
              <a:rPr lang="sl-SI" altLang="sl-SI" sz="1600" dirty="0" bmk="">
                <a:latin typeface="Arial" panose="020B0604020202020204" pitchFamily="34" charset="0"/>
                <a:ea typeface="Calibri" panose="020F0502020204030204" pitchFamily="34" charset="0"/>
              </a:rPr>
              <a:t> </a:t>
            </a:r>
            <a:r>
              <a:rPr lang="sl-SI" altLang="sl-SI" sz="1600" dirty="0" err="1" bmk="">
                <a:latin typeface="Arial" panose="020B0604020202020204" pitchFamily="34" charset="0"/>
                <a:ea typeface="Calibri" panose="020F0502020204030204" pitchFamily="34" charset="0"/>
              </a:rPr>
              <a:t>International</a:t>
            </a:r>
            <a:r>
              <a:rPr lang="sl-SI" altLang="sl-SI" sz="1600" dirty="0" bmk="">
                <a:latin typeface="Arial" panose="020B0604020202020204" pitchFamily="34" charset="0"/>
                <a:ea typeface="Calibri" panose="020F0502020204030204" pitchFamily="34" charset="0"/>
              </a:rPr>
              <a:t> </a:t>
            </a:r>
            <a:r>
              <a:rPr lang="sl-SI" altLang="sl-SI" sz="1600" dirty="0" err="1" bmk="">
                <a:latin typeface="Arial" panose="020B0604020202020204" pitchFamily="34" charset="0"/>
                <a:ea typeface="Calibri" panose="020F0502020204030204" pitchFamily="34" charset="0"/>
              </a:rPr>
              <a:t>Alignment</a:t>
            </a:r>
            <a:r>
              <a:rPr lang="sl-SI" altLang="sl-SI" sz="1600" dirty="0" bmk="">
                <a:latin typeface="Arial" panose="020B0604020202020204" pitchFamily="34" charset="0"/>
                <a:ea typeface="Calibri" panose="020F0502020204030204" pitchFamily="34" charset="0"/>
              </a:rPr>
              <a:t> of </a:t>
            </a:r>
            <a:r>
              <a:rPr lang="sl-SI" altLang="sl-SI" sz="1600" dirty="0" err="1" bmk="">
                <a:latin typeface="Arial" panose="020B0604020202020204" pitchFamily="34" charset="0"/>
                <a:ea typeface="Calibri" panose="020F0502020204030204" pitchFamily="34" charset="0"/>
              </a:rPr>
              <a:t>Research</a:t>
            </a:r>
            <a:r>
              <a:rPr lang="sl-SI" altLang="sl-SI" sz="1600" dirty="0" bmk="">
                <a:latin typeface="Arial" panose="020B0604020202020204" pitchFamily="34" charset="0"/>
                <a:ea typeface="Calibri" panose="020F0502020204030204" pitchFamily="34" charset="0"/>
              </a:rPr>
              <a:t> Data Management, </a:t>
            </a:r>
            <a:r>
              <a:rPr lang="sl-SI" altLang="sl-SI" sz="1600" dirty="0" bmk="">
                <a:latin typeface="Arial" panose="020B0604020202020204" pitchFamily="34" charset="0"/>
                <a:ea typeface="Calibri" panose="020F0502020204030204" pitchFamily="34" charset="0"/>
                <a:hlinkClick r:id="rId11"/>
              </a:rPr>
              <a:t>https://www.scienceeurope.org/media/jezkhnoo/se_rdm_practical_guide_final.pdf</a:t>
            </a:r>
            <a:endParaRPr lang="sl-SI" altLang="sl-SI" sz="700" dirty="0" bmk="">
              <a:latin typeface="Arial" panose="020B0604020202020204" pitchFamily="34" charset="0"/>
            </a:endParaRPr>
          </a:p>
          <a:p>
            <a:pPr algn="just" eaLnBrk="0" fontAlgn="base" hangingPunct="0">
              <a:spcBef>
                <a:spcPct val="0"/>
              </a:spcBef>
              <a:spcAft>
                <a:spcPct val="0"/>
              </a:spcAft>
            </a:pPr>
            <a:r>
              <a:rPr lang="sl-SI" altLang="sl-SI" sz="1600" u="sng" baseline="30000" dirty="0" bmk="">
                <a:solidFill>
                  <a:srgbClr val="954F72"/>
                </a:solidFill>
                <a:latin typeface="Arial" panose="020B0604020202020204" pitchFamily="34" charset="0"/>
                <a:ea typeface="Calibri" panose="020F0502020204030204" pitchFamily="34" charset="0"/>
                <a:hlinkClick r:id="rId12"/>
              </a:rPr>
              <a:t>[</a:t>
            </a:r>
            <a:r>
              <a:rPr lang="sl-SI" altLang="sl-SI" sz="1600" u="sng" baseline="30000" dirty="0" bmk="">
                <a:solidFill>
                  <a:srgbClr val="954F72"/>
                </a:solidFill>
                <a:latin typeface="Arial" panose="020B0604020202020204" pitchFamily="34" charset="0"/>
                <a:ea typeface="Calibri" panose="020F0502020204030204" pitchFamily="34" charset="0"/>
                <a:hlinkClick r:id="rId12"/>
              </a:rPr>
              <a:t>4]</a:t>
            </a:r>
            <a:r>
              <a:rPr lang="sl-SI" altLang="sl-SI" sz="1600" dirty="0">
                <a:latin typeface="Arial" panose="020B0604020202020204" pitchFamily="34" charset="0"/>
                <a:ea typeface="Calibri" panose="020F0502020204030204" pitchFamily="34" charset="0"/>
                <a:hlinkClick r:id="rId13"/>
              </a:rPr>
              <a:t>https</a:t>
            </a:r>
            <a:r>
              <a:rPr lang="sl-SI" altLang="sl-SI" sz="1600" dirty="0">
                <a:latin typeface="Arial" panose="020B0604020202020204" pitchFamily="34" charset="0"/>
                <a:ea typeface="Calibri" panose="020F0502020204030204" pitchFamily="34" charset="0"/>
                <a:hlinkClick r:id="rId13"/>
              </a:rPr>
              <a:t>://www.adp.fdv.uni-lj.si/deli/postopek/opis_raziskave</a:t>
            </a:r>
            <a:endParaRPr lang="sl-SI" sz="1600" dirty="0"/>
          </a:p>
        </p:txBody>
      </p:sp>
    </p:spTree>
    <p:extLst>
      <p:ext uri="{BB962C8B-B14F-4D97-AF65-F5344CB8AC3E}">
        <p14:creationId xmlns:p14="http://schemas.microsoft.com/office/powerpoint/2010/main" val="20117268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26840" y="764704"/>
            <a:ext cx="8498261" cy="6093296"/>
          </a:xfrm>
        </p:spPr>
        <p:txBody>
          <a:bodyPr>
            <a:noAutofit/>
          </a:bodyPr>
          <a:lstStyle/>
          <a:p>
            <a:r>
              <a:rPr lang="sl-SI" sz="1800" u="sng" dirty="0"/>
              <a:t>Hramba raziskovalnih podatkov v ustreznem </a:t>
            </a:r>
            <a:r>
              <a:rPr lang="sl-SI" sz="1800" u="sng" dirty="0" err="1"/>
              <a:t>repozitoriju</a:t>
            </a:r>
            <a:r>
              <a:rPr lang="sl-SI" sz="1800" u="sng" dirty="0"/>
              <a:t> raziskovalnih </a:t>
            </a:r>
            <a:r>
              <a:rPr lang="sl-SI" sz="1800" u="sng" dirty="0"/>
              <a:t>podatkov</a:t>
            </a:r>
          </a:p>
          <a:p>
            <a:pPr marL="274320" lvl="1" indent="0">
              <a:buNone/>
            </a:pPr>
            <a:r>
              <a:rPr lang="sl-SI" sz="1800" dirty="0">
                <a:sym typeface="Wingdings" panose="05000000000000000000" pitchFamily="2" charset="2"/>
              </a:rPr>
              <a:t> </a:t>
            </a:r>
            <a:r>
              <a:rPr lang="sl-SI" sz="1800" dirty="0"/>
              <a:t>Podatki </a:t>
            </a:r>
            <a:r>
              <a:rPr lang="sl-SI" sz="1800" dirty="0"/>
              <a:t>naj bodo prednostno predani v hrambo v področni podatkovni center ali arhiv, namenjen določenim vrstam podatkov pred splošnimi in glede znanstvenih področij nespecifičnimi </a:t>
            </a:r>
            <a:r>
              <a:rPr lang="sl-SI" sz="1800" dirty="0" err="1"/>
              <a:t>repozitoriji</a:t>
            </a:r>
            <a:r>
              <a:rPr lang="sl-SI" sz="1800" dirty="0"/>
              <a:t> raziskovalnih podatkov, razen v primeru </a:t>
            </a:r>
            <a:r>
              <a:rPr lang="sl-SI" sz="1800" dirty="0"/>
              <a:t>izjem</a:t>
            </a:r>
          </a:p>
          <a:p>
            <a:pPr lvl="2" algn="l">
              <a:buFont typeface="Wingdings" panose="05000000000000000000" pitchFamily="2" charset="2"/>
              <a:buChar char="à"/>
            </a:pPr>
            <a:r>
              <a:rPr lang="sl-SI" sz="1800" dirty="0"/>
              <a:t>nacionalna podatkovna raziskovalna infrastruktura </a:t>
            </a:r>
            <a:r>
              <a:rPr lang="sl-SI" sz="1800" dirty="0"/>
              <a:t>za družboslovje (ADP), </a:t>
            </a:r>
            <a:r>
              <a:rPr lang="sl-SI" sz="1800" dirty="0"/>
              <a:t>povezana </a:t>
            </a:r>
            <a:r>
              <a:rPr lang="sl-SI" sz="1800" dirty="0"/>
              <a:t>v </a:t>
            </a:r>
            <a:r>
              <a:rPr lang="sl-SI" sz="1800" dirty="0"/>
              <a:t>evropsko </a:t>
            </a:r>
            <a:r>
              <a:rPr lang="sl-SI" sz="1800" dirty="0"/>
              <a:t>raziskovalno infrastrukturo (CESSDA</a:t>
            </a:r>
            <a:r>
              <a:rPr lang="sl-SI" sz="1800" dirty="0"/>
              <a:t>),</a:t>
            </a:r>
          </a:p>
          <a:p>
            <a:pPr marL="0" indent="0">
              <a:buNone/>
            </a:pPr>
            <a:endParaRPr lang="sl-SI" sz="2000" u="sng" dirty="0"/>
          </a:p>
          <a:p>
            <a:pPr marL="0" indent="0">
              <a:buNone/>
            </a:pPr>
            <a:r>
              <a:rPr lang="sl-SI" sz="2000" u="sng" dirty="0"/>
              <a:t>Ugodnosti </a:t>
            </a:r>
            <a:r>
              <a:rPr lang="sl-SI" sz="2000" u="sng" dirty="0"/>
              <a:t>predaje podatkov v </a:t>
            </a:r>
            <a:r>
              <a:rPr lang="sl-SI" sz="2000" u="sng" dirty="0"/>
              <a:t>ADP </a:t>
            </a:r>
            <a:endParaRPr lang="sl-SI" sz="2000" u="sng" dirty="0"/>
          </a:p>
          <a:p>
            <a:r>
              <a:rPr lang="sl-SI" sz="2000" dirty="0"/>
              <a:t>- Presoja znanstvene vrednosti podatkov, uporabnosti </a:t>
            </a:r>
            <a:r>
              <a:rPr lang="sl-SI" sz="2000" dirty="0"/>
              <a:t>za različne </a:t>
            </a:r>
            <a:r>
              <a:rPr lang="sl-SI" sz="2000" dirty="0"/>
              <a:t>namene</a:t>
            </a:r>
          </a:p>
          <a:p>
            <a:r>
              <a:rPr lang="sl-SI" sz="2000" dirty="0"/>
              <a:t>- Aktivna skrbniška</a:t>
            </a:r>
            <a:r>
              <a:rPr lang="sl-SI" sz="2000" dirty="0"/>
              <a:t> </a:t>
            </a:r>
            <a:r>
              <a:rPr lang="sl-SI" sz="2000" dirty="0" smtClean="0"/>
              <a:t>podpora</a:t>
            </a:r>
          </a:p>
          <a:p>
            <a:pPr marL="0" indent="0">
              <a:buNone/>
            </a:pPr>
            <a:r>
              <a:rPr lang="sl-SI" sz="2000" u="sng" dirty="0" smtClean="0"/>
              <a:t>Podatki</a:t>
            </a:r>
            <a:r>
              <a:rPr lang="sl-SI" sz="2000" u="sng" dirty="0"/>
              <a:t>, ki se ne uvrstijo v sistem aktivnega skrbništva</a:t>
            </a:r>
          </a:p>
          <a:p>
            <a:r>
              <a:rPr lang="sl-SI" sz="2000" dirty="0"/>
              <a:t>- Gredo </a:t>
            </a:r>
            <a:r>
              <a:rPr lang="sl-SI" sz="2000" dirty="0"/>
              <a:t>v sistem za samo-arhiviranje na ADP, ali </a:t>
            </a:r>
          </a:p>
          <a:p>
            <a:r>
              <a:rPr lang="sl-SI" sz="2000" dirty="0"/>
              <a:t>- se </a:t>
            </a:r>
            <a:r>
              <a:rPr lang="sl-SI" sz="2000" dirty="0"/>
              <a:t>jih shrani v drugem javno dostopnem </a:t>
            </a:r>
            <a:r>
              <a:rPr lang="sl-SI" sz="2000" dirty="0" err="1"/>
              <a:t>repozitoriju</a:t>
            </a:r>
            <a:r>
              <a:rPr lang="sl-SI" sz="2000" dirty="0"/>
              <a:t> raziskovalnih podatkov, ki izpolnjuje osnovne kriterije.  </a:t>
            </a:r>
          </a:p>
          <a:p>
            <a:endParaRPr lang="sl-SI" sz="1800" dirty="0"/>
          </a:p>
        </p:txBody>
      </p:sp>
      <p:sp>
        <p:nvSpPr>
          <p:cNvPr id="3" name="Title 2"/>
          <p:cNvSpPr>
            <a:spLocks noGrp="1"/>
          </p:cNvSpPr>
          <p:nvPr>
            <p:ph type="title"/>
          </p:nvPr>
        </p:nvSpPr>
        <p:spPr/>
        <p:txBody>
          <a:bodyPr>
            <a:normAutofit fontScale="90000"/>
          </a:bodyPr>
          <a:lstStyle/>
          <a:p>
            <a:r>
              <a:rPr lang="sl-SI" dirty="0" smtClean="0"/>
              <a:t>Kam predati podatke?</a:t>
            </a:r>
            <a:endParaRPr lang="sl-SI" dirty="0"/>
          </a:p>
        </p:txBody>
      </p:sp>
      <p:sp>
        <p:nvSpPr>
          <p:cNvPr id="4" name="Text Placeholder 3"/>
          <p:cNvSpPr>
            <a:spLocks noGrp="1"/>
          </p:cNvSpPr>
          <p:nvPr>
            <p:ph type="body" sz="quarter" idx="10"/>
          </p:nvPr>
        </p:nvSpPr>
        <p:spPr/>
        <p:txBody>
          <a:bodyPr/>
          <a:lstStyle/>
          <a:p>
            <a:endParaRPr lang="sl-SI"/>
          </a:p>
        </p:txBody>
      </p:sp>
    </p:spTree>
    <p:extLst>
      <p:ext uri="{BB962C8B-B14F-4D97-AF65-F5344CB8AC3E}">
        <p14:creationId xmlns:p14="http://schemas.microsoft.com/office/powerpoint/2010/main" val="20670715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4294967295"/>
          </p:nvPr>
        </p:nvPicPr>
        <p:blipFill>
          <a:blip r:embed="rId2"/>
          <a:stretch>
            <a:fillRect/>
          </a:stretch>
        </p:blipFill>
        <p:spPr>
          <a:xfrm>
            <a:off x="599090" y="-362607"/>
            <a:ext cx="10480081" cy="7398869"/>
          </a:xfrm>
          <a:prstGeom prst="rect">
            <a:avLst/>
          </a:prstGeom>
        </p:spPr>
      </p:pic>
      <p:sp>
        <p:nvSpPr>
          <p:cNvPr id="2" name="Rectangle 1"/>
          <p:cNvSpPr/>
          <p:nvPr/>
        </p:nvSpPr>
        <p:spPr>
          <a:xfrm>
            <a:off x="8986345" y="6127530"/>
            <a:ext cx="4761186" cy="738664"/>
          </a:xfrm>
          <a:prstGeom prst="rect">
            <a:avLst/>
          </a:prstGeom>
        </p:spPr>
        <p:txBody>
          <a:bodyPr wrap="square">
            <a:spAutoFit/>
          </a:bodyPr>
          <a:lstStyle/>
          <a:p>
            <a:r>
              <a:rPr lang="en-US" sz="1400" dirty="0">
                <a:solidFill>
                  <a:srgbClr val="313131"/>
                </a:solidFill>
                <a:latin typeface="Tate regular"/>
              </a:rPr>
              <a:t>Danny Kingsley and Sarah Brown</a:t>
            </a:r>
            <a:r>
              <a:rPr lang="en-US" sz="1400" dirty="0"/>
              <a:t/>
            </a:r>
            <a:br>
              <a:rPr lang="en-US" sz="1400" dirty="0"/>
            </a:br>
            <a:r>
              <a:rPr lang="en-US" sz="1400" i="1" dirty="0">
                <a:solidFill>
                  <a:srgbClr val="313131"/>
                </a:solidFill>
                <a:latin typeface="Tate regular"/>
              </a:rPr>
              <a:t>The Benefits of Open Access</a:t>
            </a:r>
            <a:r>
              <a:rPr lang="en-US" sz="1400" dirty="0"/>
              <a:t/>
            </a:r>
            <a:br>
              <a:rPr lang="en-US" sz="1400" dirty="0"/>
            </a:br>
            <a:r>
              <a:rPr lang="en-US" sz="1400" dirty="0">
                <a:solidFill>
                  <a:srgbClr val="313131"/>
                </a:solidFill>
                <a:latin typeface="Tate regular"/>
              </a:rPr>
              <a:t>Australasian Open Access Strategy Group</a:t>
            </a:r>
            <a:endParaRPr lang="sl-SI" sz="1400" dirty="0"/>
          </a:p>
        </p:txBody>
      </p:sp>
    </p:spTree>
    <p:extLst>
      <p:ext uri="{BB962C8B-B14F-4D97-AF65-F5344CB8AC3E}">
        <p14:creationId xmlns:p14="http://schemas.microsoft.com/office/powerpoint/2010/main" val="40931261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sl-SI" sz="2000" dirty="0"/>
              <a:t>Načeloma </a:t>
            </a:r>
            <a:r>
              <a:rPr lang="sl-SI" sz="2000" dirty="0"/>
              <a:t>v čim večji meri odprti in dostopni s čim manj </a:t>
            </a:r>
            <a:r>
              <a:rPr lang="sl-SI" sz="2000" dirty="0"/>
              <a:t>omejitvami</a:t>
            </a:r>
          </a:p>
          <a:p>
            <a:endParaRPr lang="sl-SI" sz="2000" dirty="0"/>
          </a:p>
          <a:p>
            <a:r>
              <a:rPr lang="sl-SI" sz="2000" dirty="0"/>
              <a:t>Javna raba cc0, ali licence cc-</a:t>
            </a:r>
            <a:r>
              <a:rPr lang="sl-SI" sz="2000" dirty="0" err="1"/>
              <a:t>by</a:t>
            </a:r>
            <a:r>
              <a:rPr lang="sl-SI" sz="2000" dirty="0"/>
              <a:t>, cc-</a:t>
            </a:r>
            <a:r>
              <a:rPr lang="sl-SI" sz="2000" dirty="0" err="1"/>
              <a:t>by</a:t>
            </a:r>
            <a:r>
              <a:rPr lang="sl-SI" sz="2000" dirty="0"/>
              <a:t>-</a:t>
            </a:r>
            <a:r>
              <a:rPr lang="sl-SI" sz="2000" dirty="0" err="1"/>
              <a:t>nc</a:t>
            </a:r>
            <a:endParaRPr lang="sl-SI" sz="2000" dirty="0"/>
          </a:p>
          <a:p>
            <a:endParaRPr lang="sl-SI" sz="2000" dirty="0"/>
          </a:p>
          <a:p>
            <a:r>
              <a:rPr lang="sl-SI" sz="2000" dirty="0"/>
              <a:t>Primerne omejitve dostopa:</a:t>
            </a:r>
          </a:p>
          <a:p>
            <a:pPr lvl="1" algn="l"/>
            <a:r>
              <a:rPr lang="sl-SI" sz="2000" dirty="0" err="1"/>
              <a:t>Anonimizacija</a:t>
            </a:r>
            <a:endParaRPr lang="sl-SI" sz="2000" dirty="0"/>
          </a:p>
          <a:p>
            <a:pPr lvl="1" algn="l"/>
            <a:r>
              <a:rPr lang="sl-SI" sz="2000" dirty="0"/>
              <a:t>Dostop izključno za znanstveno rabo ali v ‚varni sobi‘</a:t>
            </a:r>
          </a:p>
          <a:p>
            <a:pPr lvl="1" algn="l"/>
            <a:r>
              <a:rPr lang="sl-SI" sz="2000" dirty="0"/>
              <a:t>Embargo</a:t>
            </a:r>
          </a:p>
          <a:p>
            <a:pPr lvl="1"/>
            <a:endParaRPr lang="sl-SI" dirty="0" smtClean="0"/>
          </a:p>
          <a:p>
            <a:endParaRPr lang="sl-SI" dirty="0"/>
          </a:p>
        </p:txBody>
      </p:sp>
      <p:sp>
        <p:nvSpPr>
          <p:cNvPr id="3" name="Title 2"/>
          <p:cNvSpPr>
            <a:spLocks noGrp="1"/>
          </p:cNvSpPr>
          <p:nvPr>
            <p:ph type="title"/>
          </p:nvPr>
        </p:nvSpPr>
        <p:spPr/>
        <p:txBody>
          <a:bodyPr>
            <a:normAutofit fontScale="90000"/>
          </a:bodyPr>
          <a:lstStyle/>
          <a:p>
            <a:r>
              <a:rPr lang="sl-SI" dirty="0" smtClean="0"/>
              <a:t>Možnosti omejitev dostopa </a:t>
            </a:r>
            <a:r>
              <a:rPr lang="sl-SI" dirty="0"/>
              <a:t>do podatkov</a:t>
            </a:r>
          </a:p>
        </p:txBody>
      </p:sp>
      <p:sp>
        <p:nvSpPr>
          <p:cNvPr id="4" name="Text Placeholder 3"/>
          <p:cNvSpPr>
            <a:spLocks noGrp="1"/>
          </p:cNvSpPr>
          <p:nvPr>
            <p:ph type="body" sz="quarter" idx="10"/>
          </p:nvPr>
        </p:nvSpPr>
        <p:spPr/>
        <p:txBody>
          <a:bodyPr/>
          <a:lstStyle/>
          <a:p>
            <a:endParaRPr lang="sl-SI"/>
          </a:p>
        </p:txBody>
      </p:sp>
    </p:spTree>
    <p:extLst>
      <p:ext uri="{BB962C8B-B14F-4D97-AF65-F5344CB8AC3E}">
        <p14:creationId xmlns:p14="http://schemas.microsoft.com/office/powerpoint/2010/main" val="19346259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26840" y="764704"/>
            <a:ext cx="8229600" cy="6392841"/>
          </a:xfrm>
        </p:spPr>
        <p:txBody>
          <a:bodyPr>
            <a:normAutofit fontScale="70000" lnSpcReduction="20000"/>
          </a:bodyPr>
          <a:lstStyle/>
          <a:p>
            <a:pPr marL="285750" indent="-285750"/>
            <a:r>
              <a:rPr lang="sl-SI" dirty="0"/>
              <a:t>Podatki so opredeljeni kot tajni podatki, državna skrivnost.</a:t>
            </a:r>
          </a:p>
          <a:p>
            <a:pPr marL="285750" indent="-285750"/>
            <a:endParaRPr lang="sl-SI" dirty="0" smtClean="0"/>
          </a:p>
          <a:p>
            <a:pPr marL="285750" indent="-285750"/>
            <a:r>
              <a:rPr lang="sl-SI" dirty="0" smtClean="0"/>
              <a:t>Ob </a:t>
            </a:r>
            <a:r>
              <a:rPr lang="sl-SI" dirty="0"/>
              <a:t>upoštevanju interesov naročnikov raziskav pri razpolaganju z intelektualno lastnino, ali če gre za poslovno skrivnost oz. je takšna hramba podatkov kako drugače omejena z določili pogodbe ali druge zavezujoče projektne dokumentacije.</a:t>
            </a:r>
          </a:p>
          <a:p>
            <a:pPr marL="285750" indent="-285750"/>
            <a:endParaRPr lang="sl-SI" dirty="0" smtClean="0"/>
          </a:p>
          <a:p>
            <a:pPr marL="285750" indent="-285750"/>
            <a:r>
              <a:rPr lang="sl-SI" dirty="0" smtClean="0"/>
              <a:t>Je </a:t>
            </a:r>
            <a:r>
              <a:rPr lang="sl-SI" dirty="0"/>
              <a:t>dostop do podatkov v nasprotju s konkurenčnim ali drugim strateškim interesom FDV, raziskovalne skupine ali financerjev oziroma naročnikov raziskave. </a:t>
            </a:r>
          </a:p>
          <a:p>
            <a:pPr marL="285750" indent="-285750"/>
            <a:endParaRPr lang="sl-SI" dirty="0" smtClean="0"/>
          </a:p>
          <a:p>
            <a:pPr marL="285750" indent="-285750"/>
            <a:r>
              <a:rPr lang="sl-SI" dirty="0" smtClean="0"/>
              <a:t>Podatki </a:t>
            </a:r>
            <a:r>
              <a:rPr lang="sl-SI" dirty="0"/>
              <a:t>vključujejo občutljive osebne podatke, ki jih v okviru razpoložljivih sredstev ni mogoče ustrezno </a:t>
            </a:r>
            <a:r>
              <a:rPr lang="sl-SI" dirty="0" err="1"/>
              <a:t>anonimizirati</a:t>
            </a:r>
            <a:r>
              <a:rPr lang="sl-SI" dirty="0"/>
              <a:t> oziroma zaščititi, ne da bi bili pri tem odstranjeni bistveni vsebinski deli podatkov in zanje ni mogoče zagotoviti režima omejenega </a:t>
            </a:r>
            <a:r>
              <a:rPr lang="sl-SI" dirty="0" smtClean="0"/>
              <a:t>dostopa.</a:t>
            </a:r>
            <a:endParaRPr lang="sl-SI" dirty="0"/>
          </a:p>
          <a:p>
            <a:pPr marL="285750" indent="-285750"/>
            <a:endParaRPr lang="sl-SI" dirty="0" smtClean="0"/>
          </a:p>
          <a:p>
            <a:pPr marL="285750" indent="-285750"/>
            <a:r>
              <a:rPr lang="sl-SI" dirty="0" smtClean="0"/>
              <a:t>Drugi </a:t>
            </a:r>
            <a:r>
              <a:rPr lang="sl-SI" dirty="0"/>
              <a:t>pravni in etični razlogi, npr. zahteve glede varovanja ali uničenja sekundarnih podatkov.</a:t>
            </a:r>
          </a:p>
          <a:p>
            <a:pPr marL="285750" indent="-285750"/>
            <a:endParaRPr lang="sl-SI" dirty="0" smtClean="0"/>
          </a:p>
          <a:p>
            <a:pPr marL="285750" indent="-285750"/>
            <a:r>
              <a:rPr lang="sl-SI" dirty="0" smtClean="0"/>
              <a:t>Podatkov </a:t>
            </a:r>
            <a:r>
              <a:rPr lang="sl-SI" dirty="0"/>
              <a:t>ni pripravljen prevzeti noben primeren brezplačni </a:t>
            </a:r>
            <a:r>
              <a:rPr lang="sl-SI" dirty="0" err="1"/>
              <a:t>repozitorij</a:t>
            </a:r>
            <a:r>
              <a:rPr lang="sl-SI" dirty="0"/>
              <a:t> podatkov.</a:t>
            </a:r>
          </a:p>
          <a:p>
            <a:endParaRPr lang="sl-SI" dirty="0"/>
          </a:p>
        </p:txBody>
      </p:sp>
      <p:sp>
        <p:nvSpPr>
          <p:cNvPr id="3" name="Title 2"/>
          <p:cNvSpPr>
            <a:spLocks noGrp="1"/>
          </p:cNvSpPr>
          <p:nvPr>
            <p:ph type="title"/>
          </p:nvPr>
        </p:nvSpPr>
        <p:spPr/>
        <p:txBody>
          <a:bodyPr>
            <a:normAutofit fontScale="90000"/>
          </a:bodyPr>
          <a:lstStyle/>
          <a:p>
            <a:r>
              <a:rPr lang="sl-SI" dirty="0" smtClean="0"/>
              <a:t>Upravičene izjeme deljenja podatkov</a:t>
            </a:r>
            <a:endParaRPr lang="sl-SI" dirty="0"/>
          </a:p>
        </p:txBody>
      </p:sp>
      <p:sp>
        <p:nvSpPr>
          <p:cNvPr id="4" name="Text Placeholder 3"/>
          <p:cNvSpPr>
            <a:spLocks noGrp="1"/>
          </p:cNvSpPr>
          <p:nvPr>
            <p:ph type="body" sz="quarter" idx="10"/>
          </p:nvPr>
        </p:nvSpPr>
        <p:spPr/>
        <p:txBody>
          <a:bodyPr/>
          <a:lstStyle/>
          <a:p>
            <a:endParaRPr lang="sl-SI"/>
          </a:p>
        </p:txBody>
      </p:sp>
    </p:spTree>
    <p:extLst>
      <p:ext uri="{BB962C8B-B14F-4D97-AF65-F5344CB8AC3E}">
        <p14:creationId xmlns:p14="http://schemas.microsoft.com/office/powerpoint/2010/main" val="10516547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26840" y="1366345"/>
            <a:ext cx="6420079" cy="4798959"/>
          </a:xfrm>
        </p:spPr>
        <p:txBody>
          <a:bodyPr/>
          <a:lstStyle/>
          <a:p>
            <a:pPr marL="342900" indent="-342900"/>
            <a:r>
              <a:rPr lang="sl-SI" sz="2000" dirty="0"/>
              <a:t>Drugi bodo izkoristili moje podatke preden bom objavil končno poročilo, članek… </a:t>
            </a:r>
          </a:p>
          <a:p>
            <a:pPr marL="342900" indent="-342900"/>
            <a:r>
              <a:rPr lang="sl-SI" sz="2000" dirty="0"/>
              <a:t>V projektu nimamo dodatnih sredstev za pripravo podatkov</a:t>
            </a:r>
          </a:p>
          <a:p>
            <a:pPr marL="342900" indent="-342900"/>
            <a:r>
              <a:rPr lang="sl-SI" sz="2000" dirty="0"/>
              <a:t>Nekaterih podatkov se ne da </a:t>
            </a:r>
            <a:r>
              <a:rPr lang="sl-SI" sz="2000" dirty="0" err="1"/>
              <a:t>anonimizirati</a:t>
            </a:r>
            <a:endParaRPr lang="sl-SI" sz="2000" dirty="0"/>
          </a:p>
          <a:p>
            <a:pPr marL="342900" indent="-342900"/>
            <a:r>
              <a:rPr lang="sl-SI" sz="2000" dirty="0"/>
              <a:t>Soglasje za sodelovanje pri raziskavi ne dovoljuje deljenja podatkov</a:t>
            </a:r>
          </a:p>
          <a:p>
            <a:pPr marL="342900" indent="-342900"/>
            <a:r>
              <a:rPr lang="sl-SI" sz="2000" dirty="0" smtClean="0"/>
              <a:t>Ob </a:t>
            </a:r>
            <a:r>
              <a:rPr lang="sl-SI" sz="2000" dirty="0"/>
              <a:t>hitenju z analizo za konferenco nisem utegnil urediti podatkov na najbolj ustrezen način</a:t>
            </a:r>
          </a:p>
          <a:p>
            <a:pPr marL="342900" indent="-342900"/>
            <a:r>
              <a:rPr lang="sl-SI" sz="2000" dirty="0"/>
              <a:t>Ali so predvidene sankcije za neizpolnjevanje?</a:t>
            </a:r>
          </a:p>
          <a:p>
            <a:endParaRPr lang="sl-SI" dirty="0"/>
          </a:p>
        </p:txBody>
      </p:sp>
      <p:sp>
        <p:nvSpPr>
          <p:cNvPr id="3" name="Title 2"/>
          <p:cNvSpPr>
            <a:spLocks noGrp="1"/>
          </p:cNvSpPr>
          <p:nvPr>
            <p:ph type="title"/>
          </p:nvPr>
        </p:nvSpPr>
        <p:spPr>
          <a:xfrm>
            <a:off x="1775520" y="188640"/>
            <a:ext cx="8347382" cy="497161"/>
          </a:xfrm>
        </p:spPr>
        <p:txBody>
          <a:bodyPr>
            <a:normAutofit/>
          </a:bodyPr>
          <a:lstStyle/>
          <a:p>
            <a:r>
              <a:rPr lang="sl-SI" sz="2400" dirty="0"/>
              <a:t>Vprašanja in dileme na skupini in v javni razpravi</a:t>
            </a:r>
            <a:endParaRPr lang="sl-SI" sz="2400" dirty="0"/>
          </a:p>
        </p:txBody>
      </p:sp>
      <p:sp>
        <p:nvSpPr>
          <p:cNvPr id="4" name="Text Placeholder 3"/>
          <p:cNvSpPr>
            <a:spLocks noGrp="1"/>
          </p:cNvSpPr>
          <p:nvPr>
            <p:ph type="body" sz="quarter" idx="10"/>
          </p:nvPr>
        </p:nvSpPr>
        <p:spPr>
          <a:xfrm>
            <a:off x="12441429" y="-135082"/>
            <a:ext cx="468312" cy="6858000"/>
          </a:xfrm>
        </p:spPr>
        <p:txBody>
          <a:bodyPr/>
          <a:lstStyle/>
          <a:p>
            <a:endParaRPr lang="sl-SI" dirty="0"/>
          </a:p>
        </p:txBody>
      </p:sp>
      <p:pic>
        <p:nvPicPr>
          <p:cNvPr id="5" name="Content Placeholder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28590" y="2400302"/>
            <a:ext cx="2584984" cy="3595255"/>
          </a:xfrm>
          <a:prstGeom prst="rect">
            <a:avLst/>
          </a:prstGeom>
        </p:spPr>
      </p:pic>
    </p:spTree>
    <p:extLst>
      <p:ext uri="{BB962C8B-B14F-4D97-AF65-F5344CB8AC3E}">
        <p14:creationId xmlns:p14="http://schemas.microsoft.com/office/powerpoint/2010/main" val="39813123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sl-SI" dirty="0"/>
              <a:t>1. Urh, </a:t>
            </a:r>
            <a:r>
              <a:rPr lang="sl-SI" dirty="0" err="1"/>
              <a:t>Nikolina</a:t>
            </a:r>
            <a:r>
              <a:rPr lang="sl-SI" dirty="0"/>
              <a:t> </a:t>
            </a:r>
            <a:r>
              <a:rPr lang="sl-SI" u="sng" dirty="0">
                <a:hlinkClick r:id="rId2"/>
              </a:rPr>
              <a:t>An open, </a:t>
            </a:r>
            <a:r>
              <a:rPr lang="sl-SI" u="sng" dirty="0" err="1">
                <a:hlinkClick r:id="rId2"/>
              </a:rPr>
              <a:t>universal</a:t>
            </a:r>
            <a:r>
              <a:rPr lang="sl-SI" u="sng" dirty="0">
                <a:hlinkClick r:id="rId2"/>
              </a:rPr>
              <a:t> literature-data </a:t>
            </a:r>
            <a:r>
              <a:rPr lang="sl-SI" u="sng" dirty="0" err="1">
                <a:hlinkClick r:id="rId2"/>
              </a:rPr>
              <a:t>cross-linking</a:t>
            </a:r>
            <a:r>
              <a:rPr lang="sl-SI" u="sng" dirty="0">
                <a:hlinkClick r:id="rId2"/>
              </a:rPr>
              <a:t> </a:t>
            </a:r>
            <a:r>
              <a:rPr lang="sl-SI" u="sng" dirty="0" err="1">
                <a:hlinkClick r:id="rId2"/>
              </a:rPr>
              <a:t>service</a:t>
            </a:r>
            <a:r>
              <a:rPr lang="sl-SI" u="sng" dirty="0">
                <a:hlinkClick r:id="rId2"/>
              </a:rPr>
              <a:t> - RDA/WDS </a:t>
            </a:r>
            <a:r>
              <a:rPr lang="sl-SI" u="sng" dirty="0" err="1">
                <a:hlinkClick r:id="rId2"/>
              </a:rPr>
              <a:t>Publishing</a:t>
            </a:r>
            <a:r>
              <a:rPr lang="sl-SI" u="sng" dirty="0">
                <a:hlinkClick r:id="rId2"/>
              </a:rPr>
              <a:t> Data </a:t>
            </a:r>
            <a:r>
              <a:rPr lang="sl-SI" u="sng" dirty="0" err="1">
                <a:hlinkClick r:id="rId2"/>
              </a:rPr>
              <a:t>Services</a:t>
            </a:r>
            <a:r>
              <a:rPr lang="sl-SI" u="sng" dirty="0">
                <a:hlinkClick r:id="rId2"/>
              </a:rPr>
              <a:t> WG </a:t>
            </a:r>
            <a:r>
              <a:rPr lang="sl-SI" u="sng" dirty="0" err="1">
                <a:hlinkClick r:id="rId2"/>
              </a:rPr>
              <a:t>Recommendations</a:t>
            </a:r>
            <a:r>
              <a:rPr lang="sl-SI" u="sng" dirty="0"/>
              <a:t>, </a:t>
            </a:r>
            <a:r>
              <a:rPr lang="sl-SI" dirty="0"/>
              <a:t>DOI:</a:t>
            </a:r>
            <a:r>
              <a:rPr lang="sl-SI" u="sng" dirty="0">
                <a:hlinkClick r:id="rId3"/>
              </a:rPr>
              <a:t> http://dx.doi.org/10.15497/RDA00002</a:t>
            </a:r>
            <a:endParaRPr lang="sl-SI" dirty="0"/>
          </a:p>
          <a:p>
            <a:r>
              <a:rPr lang="sl-SI" dirty="0"/>
              <a:t>2. Alen </a:t>
            </a:r>
            <a:r>
              <a:rPr lang="sl-SI" u="sng" dirty="0" err="1">
                <a:hlinkClick r:id="rId4"/>
              </a:rPr>
              <a:t>Developing</a:t>
            </a:r>
            <a:r>
              <a:rPr lang="sl-SI" u="sng" dirty="0">
                <a:hlinkClick r:id="rId4"/>
              </a:rPr>
              <a:t> a </a:t>
            </a:r>
            <a:r>
              <a:rPr lang="sl-SI" u="sng" dirty="0" err="1">
                <a:hlinkClick r:id="rId4"/>
              </a:rPr>
              <a:t>Research</a:t>
            </a:r>
            <a:r>
              <a:rPr lang="sl-SI" u="sng" dirty="0">
                <a:hlinkClick r:id="rId4"/>
              </a:rPr>
              <a:t> Data </a:t>
            </a:r>
            <a:r>
              <a:rPr lang="sl-SI" u="sng" dirty="0" err="1">
                <a:hlinkClick r:id="rId4"/>
              </a:rPr>
              <a:t>Policy</a:t>
            </a:r>
            <a:r>
              <a:rPr lang="sl-SI" u="sng" dirty="0">
                <a:hlinkClick r:id="rId4"/>
              </a:rPr>
              <a:t> </a:t>
            </a:r>
            <a:r>
              <a:rPr lang="sl-SI" u="sng" dirty="0" err="1">
                <a:hlinkClick r:id="rId4"/>
              </a:rPr>
              <a:t>Framework</a:t>
            </a:r>
            <a:r>
              <a:rPr lang="sl-SI" u="sng" dirty="0">
                <a:hlinkClick r:id="rId4"/>
              </a:rPr>
              <a:t> </a:t>
            </a:r>
            <a:r>
              <a:rPr lang="sl-SI" u="sng" dirty="0" err="1">
                <a:hlinkClick r:id="rId4"/>
              </a:rPr>
              <a:t>for</a:t>
            </a:r>
            <a:r>
              <a:rPr lang="sl-SI" u="sng" dirty="0">
                <a:hlinkClick r:id="rId4"/>
              </a:rPr>
              <a:t> </a:t>
            </a:r>
            <a:r>
              <a:rPr lang="sl-SI" u="sng" dirty="0" err="1">
                <a:hlinkClick r:id="rId4"/>
              </a:rPr>
              <a:t>All</a:t>
            </a:r>
            <a:r>
              <a:rPr lang="sl-SI" u="sng" dirty="0">
                <a:hlinkClick r:id="rId4"/>
              </a:rPr>
              <a:t> </a:t>
            </a:r>
            <a:r>
              <a:rPr lang="sl-SI" u="sng" dirty="0" err="1">
                <a:hlinkClick r:id="rId4"/>
              </a:rPr>
              <a:t>Journals</a:t>
            </a:r>
            <a:r>
              <a:rPr lang="sl-SI" u="sng" dirty="0">
                <a:hlinkClick r:id="rId4"/>
              </a:rPr>
              <a:t> </a:t>
            </a:r>
            <a:r>
              <a:rPr lang="sl-SI" u="sng" dirty="0" err="1">
                <a:hlinkClick r:id="rId4"/>
              </a:rPr>
              <a:t>and</a:t>
            </a:r>
            <a:r>
              <a:rPr lang="sl-SI" u="sng" dirty="0">
                <a:hlinkClick r:id="rId4"/>
              </a:rPr>
              <a:t> </a:t>
            </a:r>
            <a:r>
              <a:rPr lang="sl-SI" u="sng" dirty="0" err="1">
                <a:hlinkClick r:id="rId4"/>
              </a:rPr>
              <a:t>Publishers</a:t>
            </a:r>
            <a:r>
              <a:rPr lang="sl-SI" u="sng" dirty="0"/>
              <a:t>, </a:t>
            </a:r>
            <a:r>
              <a:rPr lang="sl-SI" dirty="0"/>
              <a:t>DOI: </a:t>
            </a:r>
            <a:r>
              <a:rPr lang="sl-SI" u="sng" dirty="0">
                <a:hlinkClick r:id="rId5"/>
              </a:rPr>
              <a:t>10.5334/dsj-2020-005</a:t>
            </a:r>
            <a:endParaRPr lang="sl-SI" dirty="0"/>
          </a:p>
          <a:p>
            <a:r>
              <a:rPr lang="sl-SI" dirty="0"/>
              <a:t>3. Kristina </a:t>
            </a:r>
            <a:r>
              <a:rPr lang="sl-SI" u="sng" dirty="0" err="1">
                <a:hlinkClick r:id="rId6"/>
              </a:rPr>
              <a:t>Eleven</a:t>
            </a:r>
            <a:r>
              <a:rPr lang="sl-SI" u="sng" dirty="0">
                <a:hlinkClick r:id="rId6"/>
              </a:rPr>
              <a:t> </a:t>
            </a:r>
            <a:r>
              <a:rPr lang="sl-SI" u="sng" dirty="0" err="1">
                <a:hlinkClick r:id="rId6"/>
              </a:rPr>
              <a:t>Quick</a:t>
            </a:r>
            <a:r>
              <a:rPr lang="sl-SI" u="sng" dirty="0">
                <a:hlinkClick r:id="rId6"/>
              </a:rPr>
              <a:t> </a:t>
            </a:r>
            <a:r>
              <a:rPr lang="sl-SI" u="sng" dirty="0" err="1">
                <a:hlinkClick r:id="rId6"/>
              </a:rPr>
              <a:t>Tips</a:t>
            </a:r>
            <a:r>
              <a:rPr lang="sl-SI" u="sng" dirty="0">
                <a:hlinkClick r:id="rId6"/>
              </a:rPr>
              <a:t> </a:t>
            </a:r>
            <a:r>
              <a:rPr lang="sl-SI" u="sng" dirty="0" err="1">
                <a:hlinkClick r:id="rId6"/>
              </a:rPr>
              <a:t>for</a:t>
            </a:r>
            <a:r>
              <a:rPr lang="sl-SI" u="sng" dirty="0">
                <a:hlinkClick r:id="rId6"/>
              </a:rPr>
              <a:t> </a:t>
            </a:r>
            <a:r>
              <a:rPr lang="sl-SI" u="sng" dirty="0" err="1">
                <a:hlinkClick r:id="rId6"/>
              </a:rPr>
              <a:t>Finding</a:t>
            </a:r>
            <a:r>
              <a:rPr lang="sl-SI" u="sng" dirty="0">
                <a:hlinkClick r:id="rId6"/>
              </a:rPr>
              <a:t> </a:t>
            </a:r>
            <a:r>
              <a:rPr lang="sl-SI" u="sng" dirty="0" err="1">
                <a:hlinkClick r:id="rId6"/>
              </a:rPr>
              <a:t>Research</a:t>
            </a:r>
            <a:r>
              <a:rPr lang="sl-SI" u="sng" dirty="0">
                <a:hlinkClick r:id="rId6"/>
              </a:rPr>
              <a:t> Data</a:t>
            </a:r>
            <a:r>
              <a:rPr lang="sl-SI" u="sng" dirty="0"/>
              <a:t>, </a:t>
            </a:r>
            <a:r>
              <a:rPr lang="sl-SI" dirty="0"/>
              <a:t>DOI: </a:t>
            </a:r>
            <a:r>
              <a:rPr lang="sl-SI" u="sng" dirty="0">
                <a:hlinkClick r:id="rId7"/>
              </a:rPr>
              <a:t>DOI: 10.1371/journal.pcbi.1006038 </a:t>
            </a:r>
            <a:endParaRPr lang="sl-SI" dirty="0"/>
          </a:p>
          <a:p>
            <a:r>
              <a:rPr lang="sl-SI" dirty="0"/>
              <a:t>4. Eva </a:t>
            </a:r>
            <a:r>
              <a:rPr lang="sl-SI" u="sng" dirty="0" err="1">
                <a:hlinkClick r:id="rId8"/>
              </a:rPr>
              <a:t>Engaging</a:t>
            </a:r>
            <a:r>
              <a:rPr lang="sl-SI" u="sng" dirty="0">
                <a:hlinkClick r:id="rId8"/>
              </a:rPr>
              <a:t> </a:t>
            </a:r>
            <a:r>
              <a:rPr lang="sl-SI" u="sng" dirty="0" err="1">
                <a:hlinkClick r:id="rId8"/>
              </a:rPr>
              <a:t>Researchers</a:t>
            </a:r>
            <a:r>
              <a:rPr lang="sl-SI" u="sng" dirty="0">
                <a:hlinkClick r:id="rId8"/>
              </a:rPr>
              <a:t> </a:t>
            </a:r>
            <a:r>
              <a:rPr lang="sl-SI" u="sng" dirty="0" err="1">
                <a:hlinkClick r:id="rId8"/>
              </a:rPr>
              <a:t>with</a:t>
            </a:r>
            <a:r>
              <a:rPr lang="sl-SI" u="sng" dirty="0">
                <a:hlinkClick r:id="rId8"/>
              </a:rPr>
              <a:t> Data Management: </a:t>
            </a:r>
            <a:r>
              <a:rPr lang="sl-SI" u="sng" dirty="0" err="1">
                <a:hlinkClick r:id="rId8"/>
              </a:rPr>
              <a:t>The</a:t>
            </a:r>
            <a:r>
              <a:rPr lang="sl-SI" u="sng" dirty="0">
                <a:hlinkClick r:id="rId8"/>
              </a:rPr>
              <a:t> </a:t>
            </a:r>
            <a:r>
              <a:rPr lang="sl-SI" u="sng" dirty="0" err="1">
                <a:hlinkClick r:id="rId8"/>
              </a:rPr>
              <a:t>Cookbook</a:t>
            </a:r>
            <a:r>
              <a:rPr lang="sl-SI" u="sng" dirty="0"/>
              <a:t>, </a:t>
            </a:r>
            <a:r>
              <a:rPr lang="sl-SI" dirty="0"/>
              <a:t>DOI: </a:t>
            </a:r>
            <a:r>
              <a:rPr lang="sl-SI" u="sng" dirty="0">
                <a:hlinkClick r:id="rId9"/>
              </a:rPr>
              <a:t>DOI: 10.11647/OBP.0185 </a:t>
            </a:r>
            <a:r>
              <a:rPr lang="sl-SI" dirty="0"/>
              <a:t> (izbrano poglavje)</a:t>
            </a:r>
          </a:p>
          <a:p>
            <a:r>
              <a:rPr lang="sl-SI" dirty="0"/>
              <a:t>5. Ana </a:t>
            </a:r>
            <a:r>
              <a:rPr lang="sl-SI" u="sng" dirty="0">
                <a:hlinkClick r:id="rId10"/>
              </a:rPr>
              <a:t>FAIR Data </a:t>
            </a:r>
            <a:r>
              <a:rPr lang="sl-SI" u="sng" dirty="0" err="1">
                <a:hlinkClick r:id="rId10"/>
              </a:rPr>
              <a:t>Maturity</a:t>
            </a:r>
            <a:r>
              <a:rPr lang="sl-SI" u="sng" dirty="0">
                <a:hlinkClick r:id="rId10"/>
              </a:rPr>
              <a:t> Model: </a:t>
            </a:r>
            <a:r>
              <a:rPr lang="sl-SI" u="sng" dirty="0" err="1">
                <a:hlinkClick r:id="rId10"/>
              </a:rPr>
              <a:t>specification</a:t>
            </a:r>
            <a:r>
              <a:rPr lang="sl-SI" u="sng" dirty="0">
                <a:hlinkClick r:id="rId10"/>
              </a:rPr>
              <a:t> </a:t>
            </a:r>
            <a:r>
              <a:rPr lang="sl-SI" u="sng" dirty="0" err="1">
                <a:hlinkClick r:id="rId10"/>
              </a:rPr>
              <a:t>and</a:t>
            </a:r>
            <a:r>
              <a:rPr lang="sl-SI" u="sng" dirty="0">
                <a:hlinkClick r:id="rId10"/>
              </a:rPr>
              <a:t> </a:t>
            </a:r>
            <a:r>
              <a:rPr lang="sl-SI" u="sng" dirty="0" err="1">
                <a:hlinkClick r:id="rId10"/>
              </a:rPr>
              <a:t>guidelines</a:t>
            </a:r>
            <a:r>
              <a:rPr lang="sl-SI" u="sng" dirty="0"/>
              <a:t>, </a:t>
            </a:r>
            <a:r>
              <a:rPr lang="sl-SI" dirty="0"/>
              <a:t>DOI: </a:t>
            </a:r>
            <a:r>
              <a:rPr lang="sl-SI" u="sng" dirty="0">
                <a:hlinkClick r:id="rId11"/>
              </a:rPr>
              <a:t>10.15497/rda00050</a:t>
            </a:r>
            <a:endParaRPr lang="sl-SI" dirty="0"/>
          </a:p>
          <a:p>
            <a:r>
              <a:rPr lang="sl-SI" dirty="0"/>
              <a:t>6. Martin, Mario  </a:t>
            </a:r>
            <a:r>
              <a:rPr lang="sl-SI" u="sng" dirty="0" err="1">
                <a:hlinkClick r:id="rId12"/>
              </a:rPr>
              <a:t>Metadata</a:t>
            </a:r>
            <a:r>
              <a:rPr lang="sl-SI" u="sng" dirty="0">
                <a:hlinkClick r:id="rId12"/>
              </a:rPr>
              <a:t> </a:t>
            </a:r>
            <a:r>
              <a:rPr lang="sl-SI" u="sng" dirty="0" err="1">
                <a:hlinkClick r:id="rId12"/>
              </a:rPr>
              <a:t>Standards</a:t>
            </a:r>
            <a:r>
              <a:rPr lang="sl-SI" u="sng" dirty="0">
                <a:hlinkClick r:id="rId12"/>
              </a:rPr>
              <a:t> </a:t>
            </a:r>
            <a:r>
              <a:rPr lang="sl-SI" u="sng" dirty="0" err="1">
                <a:hlinkClick r:id="rId12"/>
              </a:rPr>
              <a:t>Directory</a:t>
            </a:r>
            <a:r>
              <a:rPr lang="sl-SI" u="sng" dirty="0">
                <a:hlinkClick r:id="rId12"/>
              </a:rPr>
              <a:t> </a:t>
            </a:r>
            <a:r>
              <a:rPr lang="sl-SI" u="sng" dirty="0" err="1">
                <a:hlinkClick r:id="rId12"/>
              </a:rPr>
              <a:t>Working</a:t>
            </a:r>
            <a:r>
              <a:rPr lang="sl-SI" u="sng" dirty="0">
                <a:hlinkClick r:id="rId12"/>
              </a:rPr>
              <a:t> </a:t>
            </a:r>
            <a:r>
              <a:rPr lang="sl-SI" u="sng" dirty="0" err="1">
                <a:hlinkClick r:id="rId12"/>
              </a:rPr>
              <a:t>Group</a:t>
            </a:r>
            <a:r>
              <a:rPr lang="sl-SI" u="sng" dirty="0">
                <a:hlinkClick r:id="rId12"/>
              </a:rPr>
              <a:t> </a:t>
            </a:r>
            <a:r>
              <a:rPr lang="sl-SI" u="sng" dirty="0" err="1">
                <a:hlinkClick r:id="rId12"/>
              </a:rPr>
              <a:t>Recommendations</a:t>
            </a:r>
            <a:endParaRPr lang="sl-SI" dirty="0"/>
          </a:p>
          <a:p>
            <a:r>
              <a:rPr lang="sl-SI" dirty="0"/>
              <a:t>7. Jošt Kateri </a:t>
            </a:r>
            <a:r>
              <a:rPr lang="sl-SI" dirty="0" err="1"/>
              <a:t>repozitoriji</a:t>
            </a:r>
            <a:r>
              <a:rPr lang="sl-SI" dirty="0"/>
              <a:t> so certificirani?  </a:t>
            </a:r>
            <a:r>
              <a:rPr lang="sl-SI" u="sng" dirty="0" err="1">
                <a:hlinkClick r:id="rId13"/>
              </a:rPr>
              <a:t>Repository</a:t>
            </a:r>
            <a:r>
              <a:rPr lang="sl-SI" u="sng" dirty="0">
                <a:hlinkClick r:id="rId13"/>
              </a:rPr>
              <a:t> </a:t>
            </a:r>
            <a:r>
              <a:rPr lang="sl-SI" u="sng" dirty="0" err="1">
                <a:hlinkClick r:id="rId13"/>
              </a:rPr>
              <a:t>Audit</a:t>
            </a:r>
            <a:r>
              <a:rPr lang="sl-SI" u="sng" dirty="0">
                <a:hlinkClick r:id="rId13"/>
              </a:rPr>
              <a:t> </a:t>
            </a:r>
            <a:r>
              <a:rPr lang="sl-SI" u="sng" dirty="0" err="1">
                <a:hlinkClick r:id="rId13"/>
              </a:rPr>
              <a:t>and</a:t>
            </a:r>
            <a:r>
              <a:rPr lang="sl-SI" u="sng" dirty="0">
                <a:hlinkClick r:id="rId13"/>
              </a:rPr>
              <a:t> </a:t>
            </a:r>
            <a:r>
              <a:rPr lang="sl-SI" u="sng" dirty="0" err="1">
                <a:hlinkClick r:id="rId13"/>
              </a:rPr>
              <a:t>Certification</a:t>
            </a:r>
            <a:r>
              <a:rPr lang="sl-SI" u="sng" dirty="0">
                <a:hlinkClick r:id="rId13"/>
              </a:rPr>
              <a:t> DSA–WDS </a:t>
            </a:r>
            <a:r>
              <a:rPr lang="sl-SI" u="sng" dirty="0" err="1">
                <a:hlinkClick r:id="rId13"/>
              </a:rPr>
              <a:t>Partnership</a:t>
            </a:r>
            <a:r>
              <a:rPr lang="sl-SI" u="sng" dirty="0">
                <a:hlinkClick r:id="rId13"/>
              </a:rPr>
              <a:t> WG </a:t>
            </a:r>
            <a:r>
              <a:rPr lang="sl-SI" u="sng" dirty="0" err="1">
                <a:hlinkClick r:id="rId13"/>
              </a:rPr>
              <a:t>Recommendations</a:t>
            </a:r>
            <a:r>
              <a:rPr lang="sl-SI" u="sng" dirty="0"/>
              <a:t>, </a:t>
            </a:r>
            <a:r>
              <a:rPr lang="sl-SI" dirty="0"/>
              <a:t>DOI: </a:t>
            </a:r>
            <a:r>
              <a:rPr lang="sl-SI" u="sng" dirty="0" err="1">
                <a:hlinkClick r:id="rId14"/>
              </a:rPr>
              <a:t>Requirements</a:t>
            </a:r>
            <a:r>
              <a:rPr lang="sl-SI" u="sng" dirty="0">
                <a:hlinkClick r:id="rId14"/>
              </a:rPr>
              <a:t>: https://doi.org/10.17026/dans-22n-gk35</a:t>
            </a:r>
            <a:endParaRPr lang="sl-SI" dirty="0"/>
          </a:p>
          <a:p>
            <a:r>
              <a:rPr lang="sl-SI" dirty="0"/>
              <a:t>8. Maks </a:t>
            </a:r>
            <a:r>
              <a:rPr lang="sl-SI" u="sng" dirty="0" err="1">
                <a:hlinkClick r:id="rId15"/>
              </a:rPr>
              <a:t>Sharing</a:t>
            </a:r>
            <a:r>
              <a:rPr lang="sl-SI" u="sng" dirty="0">
                <a:hlinkClick r:id="rId15"/>
              </a:rPr>
              <a:t> COVID-19 </a:t>
            </a:r>
            <a:r>
              <a:rPr lang="sl-SI" u="sng" dirty="0" err="1">
                <a:hlinkClick r:id="rId15"/>
              </a:rPr>
              <a:t>Epidemiology</a:t>
            </a:r>
            <a:r>
              <a:rPr lang="sl-SI" u="sng" dirty="0">
                <a:hlinkClick r:id="rId15"/>
              </a:rPr>
              <a:t> Data</a:t>
            </a:r>
            <a:r>
              <a:rPr lang="sl-SI" u="sng" dirty="0"/>
              <a:t>, </a:t>
            </a:r>
            <a:r>
              <a:rPr lang="sl-SI" dirty="0"/>
              <a:t>DOI: </a:t>
            </a:r>
            <a:r>
              <a:rPr lang="sl-SI" u="sng" dirty="0">
                <a:hlinkClick r:id="rId16"/>
              </a:rPr>
              <a:t>10.15497/rda00049 </a:t>
            </a:r>
            <a:endParaRPr lang="sl-SI" dirty="0"/>
          </a:p>
          <a:p>
            <a:r>
              <a:rPr lang="sl-SI" dirty="0"/>
              <a:t>9. Marija, Jure </a:t>
            </a:r>
            <a:r>
              <a:rPr lang="sl-SI" u="sng" dirty="0" err="1">
                <a:hlinkClick r:id="rId17"/>
              </a:rPr>
              <a:t>The</a:t>
            </a:r>
            <a:r>
              <a:rPr lang="sl-SI" u="sng" dirty="0">
                <a:hlinkClick r:id="rId17"/>
              </a:rPr>
              <a:t> </a:t>
            </a:r>
            <a:r>
              <a:rPr lang="sl-SI" u="sng" dirty="0" err="1">
                <a:hlinkClick r:id="rId17"/>
              </a:rPr>
              <a:t>final</a:t>
            </a:r>
            <a:r>
              <a:rPr lang="sl-SI" u="sng" dirty="0">
                <a:hlinkClick r:id="rId17"/>
              </a:rPr>
              <a:t> </a:t>
            </a:r>
            <a:r>
              <a:rPr lang="sl-SI" u="sng" dirty="0" err="1">
                <a:hlinkClick r:id="rId17"/>
              </a:rPr>
              <a:t>version</a:t>
            </a:r>
            <a:r>
              <a:rPr lang="sl-SI" u="sng" dirty="0">
                <a:hlinkClick r:id="rId17"/>
              </a:rPr>
              <a:t> of </a:t>
            </a:r>
            <a:r>
              <a:rPr lang="sl-SI" u="sng" dirty="0" err="1">
                <a:hlinkClick r:id="rId17"/>
              </a:rPr>
              <a:t>the</a:t>
            </a:r>
            <a:r>
              <a:rPr lang="sl-SI" u="sng" dirty="0">
                <a:hlinkClick r:id="rId17"/>
              </a:rPr>
              <a:t> RDA COVID-19 </a:t>
            </a:r>
            <a:r>
              <a:rPr lang="sl-SI" u="sng" dirty="0" err="1">
                <a:hlinkClick r:id="rId17"/>
              </a:rPr>
              <a:t>Recommendations</a:t>
            </a:r>
            <a:r>
              <a:rPr lang="sl-SI" u="sng" dirty="0">
                <a:hlinkClick r:id="rId17"/>
              </a:rPr>
              <a:t> </a:t>
            </a:r>
            <a:r>
              <a:rPr lang="sl-SI" u="sng" dirty="0" err="1">
                <a:hlinkClick r:id="rId17"/>
              </a:rPr>
              <a:t>and</a:t>
            </a:r>
            <a:r>
              <a:rPr lang="sl-SI" u="sng" dirty="0">
                <a:hlinkClick r:id="rId17"/>
              </a:rPr>
              <a:t> </a:t>
            </a:r>
            <a:r>
              <a:rPr lang="sl-SI" u="sng" dirty="0" err="1">
                <a:hlinkClick r:id="rId17"/>
              </a:rPr>
              <a:t>Guidelines</a:t>
            </a:r>
            <a:r>
              <a:rPr lang="sl-SI" u="sng" dirty="0">
                <a:hlinkClick r:id="rId17"/>
              </a:rPr>
              <a:t> </a:t>
            </a:r>
            <a:r>
              <a:rPr lang="sl-SI" u="sng" dirty="0" err="1">
                <a:hlinkClick r:id="rId17"/>
              </a:rPr>
              <a:t>for</a:t>
            </a:r>
            <a:r>
              <a:rPr lang="sl-SI" u="sng" dirty="0">
                <a:hlinkClick r:id="rId17"/>
              </a:rPr>
              <a:t> Data </a:t>
            </a:r>
            <a:r>
              <a:rPr lang="sl-SI" u="sng" dirty="0" err="1">
                <a:hlinkClick r:id="rId17"/>
              </a:rPr>
              <a:t>Sharing</a:t>
            </a:r>
            <a:r>
              <a:rPr lang="sl-SI" u="sng" dirty="0">
                <a:hlinkClick r:id="rId17"/>
              </a:rPr>
              <a:t>, </a:t>
            </a:r>
            <a:r>
              <a:rPr lang="sl-SI" u="sng" dirty="0" err="1">
                <a:hlinkClick r:id="rId17"/>
              </a:rPr>
              <a:t>published</a:t>
            </a:r>
            <a:r>
              <a:rPr lang="sl-SI" u="sng" dirty="0">
                <a:hlinkClick r:id="rId17"/>
              </a:rPr>
              <a:t> 30 </a:t>
            </a:r>
            <a:r>
              <a:rPr lang="sl-SI" u="sng" dirty="0" err="1">
                <a:hlinkClick r:id="rId17"/>
              </a:rPr>
              <a:t>June</a:t>
            </a:r>
            <a:r>
              <a:rPr lang="sl-SI" u="sng" dirty="0">
                <a:hlinkClick r:id="rId17"/>
              </a:rPr>
              <a:t> 2020</a:t>
            </a:r>
            <a:r>
              <a:rPr lang="sl-SI" u="sng" dirty="0"/>
              <a:t> (drugo poglavje)</a:t>
            </a:r>
            <a:endParaRPr lang="sl-SI" dirty="0"/>
          </a:p>
          <a:p>
            <a:r>
              <a:rPr lang="sl-SI" dirty="0"/>
              <a:t>10. Gašper </a:t>
            </a:r>
            <a:r>
              <a:rPr lang="sl-SI" u="sng" dirty="0" err="1">
                <a:hlinkClick r:id="rId18"/>
              </a:rPr>
              <a:t>Wheat</a:t>
            </a:r>
            <a:r>
              <a:rPr lang="sl-SI" u="sng" dirty="0">
                <a:hlinkClick r:id="rId18"/>
              </a:rPr>
              <a:t> Data </a:t>
            </a:r>
            <a:r>
              <a:rPr lang="sl-SI" u="sng" dirty="0" err="1">
                <a:hlinkClick r:id="rId18"/>
              </a:rPr>
              <a:t>Interoperability</a:t>
            </a:r>
            <a:r>
              <a:rPr lang="sl-SI" u="sng" dirty="0">
                <a:hlinkClick r:id="rId18"/>
              </a:rPr>
              <a:t> </a:t>
            </a:r>
            <a:r>
              <a:rPr lang="sl-SI" u="sng" dirty="0" err="1">
                <a:hlinkClick r:id="rId18"/>
              </a:rPr>
              <a:t>Recommendations</a:t>
            </a:r>
            <a:r>
              <a:rPr lang="sl-SI" u="sng" dirty="0"/>
              <a:t>, </a:t>
            </a:r>
            <a:r>
              <a:rPr lang="sl-SI" dirty="0"/>
              <a:t>DOI: </a:t>
            </a:r>
            <a:r>
              <a:rPr lang="sl-SI" u="sng" dirty="0">
                <a:hlinkClick r:id="rId19"/>
              </a:rPr>
              <a:t>DOI: http://dx.doi.org/10.15497/RDA00018</a:t>
            </a:r>
            <a:endParaRPr lang="sl-SI" dirty="0"/>
          </a:p>
          <a:p>
            <a:endParaRPr lang="sl-SI" dirty="0"/>
          </a:p>
        </p:txBody>
      </p:sp>
      <p:sp>
        <p:nvSpPr>
          <p:cNvPr id="3" name="Title 2"/>
          <p:cNvSpPr>
            <a:spLocks noGrp="1"/>
          </p:cNvSpPr>
          <p:nvPr>
            <p:ph type="title"/>
          </p:nvPr>
        </p:nvSpPr>
        <p:spPr/>
        <p:txBody>
          <a:bodyPr>
            <a:normAutofit fontScale="90000"/>
          </a:bodyPr>
          <a:lstStyle/>
          <a:p>
            <a:r>
              <a:rPr lang="sl-SI" dirty="0" smtClean="0"/>
              <a:t>Diskusija 1. del</a:t>
            </a:r>
            <a:endParaRPr lang="sl-SI" dirty="0"/>
          </a:p>
        </p:txBody>
      </p:sp>
      <p:sp>
        <p:nvSpPr>
          <p:cNvPr id="4" name="Text Placeholder 3"/>
          <p:cNvSpPr>
            <a:spLocks noGrp="1"/>
          </p:cNvSpPr>
          <p:nvPr>
            <p:ph type="body" sz="quarter" idx="10"/>
          </p:nvPr>
        </p:nvSpPr>
        <p:spPr/>
        <p:txBody>
          <a:bodyPr/>
          <a:lstStyle/>
          <a:p>
            <a:endParaRPr lang="sl-SI"/>
          </a:p>
        </p:txBody>
      </p:sp>
    </p:spTree>
    <p:extLst>
      <p:ext uri="{BB962C8B-B14F-4D97-AF65-F5344CB8AC3E}">
        <p14:creationId xmlns:p14="http://schemas.microsoft.com/office/powerpoint/2010/main" val="22481625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6313" y="2362201"/>
            <a:ext cx="7772400" cy="1150257"/>
          </a:xfrm>
        </p:spPr>
        <p:txBody>
          <a:bodyPr>
            <a:normAutofit fontScale="90000"/>
          </a:bodyPr>
          <a:lstStyle/>
          <a:p>
            <a:r>
              <a:rPr lang="sl-SI" sz="4000" dirty="0"/>
              <a:t/>
            </a:r>
            <a:br>
              <a:rPr lang="sl-SI" sz="4000" dirty="0"/>
            </a:br>
            <a:r>
              <a:rPr lang="sl-SI" sz="4000" dirty="0"/>
              <a:t/>
            </a:r>
            <a:br>
              <a:rPr lang="sl-SI" sz="4000" dirty="0"/>
            </a:br>
            <a:r>
              <a:rPr lang="sl-SI" sz="4000" dirty="0"/>
              <a:t/>
            </a:r>
            <a:br>
              <a:rPr lang="sl-SI" sz="4000" dirty="0"/>
            </a:br>
            <a:r>
              <a:rPr lang="sl-SI" sz="4000" dirty="0"/>
              <a:t/>
            </a:r>
            <a:br>
              <a:rPr lang="sl-SI" sz="4000" dirty="0"/>
            </a:br>
            <a:r>
              <a:rPr lang="sl-SI" sz="4000" dirty="0"/>
              <a:t/>
            </a:r>
            <a:br>
              <a:rPr lang="sl-SI" sz="4000" dirty="0"/>
            </a:br>
            <a:r>
              <a:rPr lang="sl-SI" sz="3100" dirty="0"/>
              <a:t/>
            </a:r>
            <a:br>
              <a:rPr lang="sl-SI" sz="3100" dirty="0"/>
            </a:br>
            <a:r>
              <a:rPr lang="sl-SI" sz="2700" dirty="0"/>
              <a:t/>
            </a:r>
            <a:br>
              <a:rPr lang="sl-SI" sz="2700" dirty="0"/>
            </a:br>
            <a:r>
              <a:rPr lang="sl-SI" sz="2800" b="1" dirty="0"/>
              <a:t>Prevzem in priprava raziskovalnih podatkov za odprti dostop</a:t>
            </a:r>
            <a:endParaRPr lang="sl-SI" sz="3100" dirty="0"/>
          </a:p>
        </p:txBody>
      </p:sp>
      <p:sp>
        <p:nvSpPr>
          <p:cNvPr id="3" name="Text Placeholder 2"/>
          <p:cNvSpPr>
            <a:spLocks noGrp="1"/>
          </p:cNvSpPr>
          <p:nvPr>
            <p:ph type="body" idx="1"/>
          </p:nvPr>
        </p:nvSpPr>
        <p:spPr>
          <a:xfrm>
            <a:off x="2246313" y="3522733"/>
            <a:ext cx="7772400" cy="560778"/>
          </a:xfrm>
        </p:spPr>
        <p:txBody>
          <a:bodyPr>
            <a:normAutofit/>
          </a:bodyPr>
          <a:lstStyle/>
          <a:p>
            <a:endParaRPr lang="sl-SI" dirty="0"/>
          </a:p>
        </p:txBody>
      </p:sp>
    </p:spTree>
    <p:extLst>
      <p:ext uri="{BB962C8B-B14F-4D97-AF65-F5344CB8AC3E}">
        <p14:creationId xmlns:p14="http://schemas.microsoft.com/office/powerpoint/2010/main" val="11175495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20000"/>
              </a:lnSpc>
            </a:pPr>
            <a:endParaRPr lang="sl-SI" sz="2800" dirty="0"/>
          </a:p>
          <a:p>
            <a:pPr>
              <a:lnSpc>
                <a:spcPct val="120000"/>
              </a:lnSpc>
            </a:pPr>
            <a:r>
              <a:rPr lang="sl-SI" sz="2800" dirty="0"/>
              <a:t>…</a:t>
            </a:r>
            <a:r>
              <a:rPr lang="en-US" sz="2800" dirty="0"/>
              <a:t> </a:t>
            </a:r>
            <a:r>
              <a:rPr lang="sl-SI" sz="2800" dirty="0"/>
              <a:t>opiše </a:t>
            </a:r>
            <a:r>
              <a:rPr lang="sl-SI" sz="2800" b="1" dirty="0"/>
              <a:t>strategije</a:t>
            </a:r>
            <a:r>
              <a:rPr lang="sl-SI" sz="2800" dirty="0"/>
              <a:t> zbiranja, hrambe, potrditve, varnosti in deljenja podatkov, kjer je to mogoče, znotraj celotnega življenjskega kroga podatkov</a:t>
            </a:r>
            <a:r>
              <a:rPr lang="en-US" sz="2800" dirty="0"/>
              <a:t>.</a:t>
            </a:r>
            <a:endParaRPr lang="sl-SI" sz="2800" dirty="0"/>
          </a:p>
          <a:p>
            <a:pPr>
              <a:lnSpc>
                <a:spcPct val="120000"/>
              </a:lnSpc>
            </a:pPr>
            <a:endParaRPr lang="sl-SI" sz="2800" dirty="0"/>
          </a:p>
          <a:p>
            <a:pPr algn="r">
              <a:lnSpc>
                <a:spcPct val="120000"/>
              </a:lnSpc>
            </a:pPr>
            <a:r>
              <a:rPr lang="sl-SI" sz="1800" dirty="0"/>
              <a:t>)</a:t>
            </a:r>
            <a:endParaRPr lang="sl-SI" sz="1400" dirty="0"/>
          </a:p>
        </p:txBody>
      </p:sp>
      <p:sp>
        <p:nvSpPr>
          <p:cNvPr id="3" name="Title 2"/>
          <p:cNvSpPr>
            <a:spLocks noGrp="1"/>
          </p:cNvSpPr>
          <p:nvPr>
            <p:ph type="title"/>
          </p:nvPr>
        </p:nvSpPr>
        <p:spPr/>
        <p:txBody>
          <a:bodyPr/>
          <a:lstStyle/>
          <a:p>
            <a:r>
              <a:rPr lang="sl-SI" dirty="0" smtClean="0"/>
              <a:t>Načrt ravnanja z raziskovalnimi podatki</a:t>
            </a:r>
            <a:endParaRPr lang="sl-SI" dirty="0"/>
          </a:p>
        </p:txBody>
      </p:sp>
      <p:sp>
        <p:nvSpPr>
          <p:cNvPr id="4" name="Text Placeholder 3"/>
          <p:cNvSpPr>
            <a:spLocks noGrp="1"/>
          </p:cNvSpPr>
          <p:nvPr>
            <p:ph type="body" sz="quarter" idx="10"/>
          </p:nvPr>
        </p:nvSpPr>
        <p:spPr/>
        <p:txBody>
          <a:bodyPr/>
          <a:lstStyle/>
          <a:p>
            <a:endParaRPr lang="sl-SI"/>
          </a:p>
        </p:txBody>
      </p:sp>
    </p:spTree>
    <p:extLst>
      <p:ext uri="{BB962C8B-B14F-4D97-AF65-F5344CB8AC3E}">
        <p14:creationId xmlns:p14="http://schemas.microsoft.com/office/powerpoint/2010/main" val="38027576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1847528" y="836712"/>
            <a:ext cx="8229600" cy="5400600"/>
          </a:xfrm>
        </p:spPr>
        <p:txBody>
          <a:bodyPr>
            <a:normAutofit/>
          </a:bodyPr>
          <a:lstStyle/>
          <a:p>
            <a:r>
              <a:rPr lang="sl-SI" dirty="0" smtClean="0"/>
              <a:t>Da se predvidi morebitne ovire pri izročanju podatkov v podatkovno središče in da se načrtuje njihovo premagovanje: </a:t>
            </a:r>
          </a:p>
          <a:p>
            <a:pPr lvl="1" algn="l">
              <a:buFont typeface="Arial" pitchFamily="34" charset="0"/>
              <a:buChar char="•"/>
            </a:pPr>
            <a:r>
              <a:rPr lang="sl-SI" sz="2000" dirty="0"/>
              <a:t>Npr. Seznani se s kriterije za sprejem podatkov v podatkovno središče</a:t>
            </a:r>
          </a:p>
          <a:p>
            <a:pPr lvl="1" algn="l">
              <a:buFont typeface="Arial" pitchFamily="34" charset="0"/>
              <a:buChar char="•"/>
            </a:pPr>
            <a:r>
              <a:rPr lang="sl-SI" sz="2000" dirty="0"/>
              <a:t>Zagotovi izpolnjevanje etičnih in zakonskih obveznosti, ob tem pa narediti podatke kar se da dostopne </a:t>
            </a:r>
          </a:p>
          <a:p>
            <a:pPr lvl="2" algn="l">
              <a:buFont typeface="Arial" pitchFamily="34" charset="0"/>
              <a:buChar char="•"/>
            </a:pPr>
            <a:r>
              <a:rPr lang="sl-SI" sz="1800" dirty="0"/>
              <a:t>varovanje zasebnosti, toda zagotovilo dostopa</a:t>
            </a:r>
          </a:p>
          <a:p>
            <a:pPr lvl="2" algn="l">
              <a:buFont typeface="Arial" pitchFamily="34" charset="0"/>
              <a:buChar char="•"/>
            </a:pPr>
            <a:r>
              <a:rPr lang="sl-SI" sz="1800" dirty="0"/>
              <a:t>avtorske pravice, licence, npr. uporaba </a:t>
            </a:r>
            <a:r>
              <a:rPr lang="en-GB" sz="1800" dirty="0"/>
              <a:t>Creative Commons Licence (CC-BY </a:t>
            </a:r>
            <a:r>
              <a:rPr lang="sl-SI" sz="1800" dirty="0"/>
              <a:t>ali</a:t>
            </a:r>
            <a:r>
              <a:rPr lang="en-GB" sz="1800" dirty="0"/>
              <a:t> CC0) (</a:t>
            </a:r>
            <a:r>
              <a:rPr lang="en-GB" sz="1800" u="sng" dirty="0">
                <a:hlinkClick r:id="rId2"/>
              </a:rPr>
              <a:t>http://creativecommons.org/licenses/</a:t>
            </a:r>
            <a:r>
              <a:rPr lang="en-GB" sz="1800" dirty="0"/>
              <a:t>, </a:t>
            </a:r>
            <a:r>
              <a:rPr lang="en-GB" sz="1800" dirty="0">
                <a:hlinkClick r:id="rId3"/>
              </a:rPr>
              <a:t>http://creativecommons.org/about/cc0</a:t>
            </a:r>
            <a:r>
              <a:rPr lang="en-GB" sz="1800" dirty="0"/>
              <a:t>).</a:t>
            </a:r>
          </a:p>
          <a:p>
            <a:pPr lvl="1" algn="l">
              <a:buFont typeface="Arial" pitchFamily="34" charset="0"/>
              <a:buChar char="•"/>
            </a:pPr>
            <a:r>
              <a:rPr lang="sl-SI" sz="2000" dirty="0"/>
              <a:t>Zagotovi širšo kakovost in uporabnost podatkov preko ozkih okvirov </a:t>
            </a:r>
            <a:r>
              <a:rPr lang="sl-SI" sz="2000" dirty="0" smtClean="0"/>
              <a:t>projekta</a:t>
            </a:r>
          </a:p>
        </p:txBody>
      </p:sp>
      <p:sp>
        <p:nvSpPr>
          <p:cNvPr id="2" name="Title 1"/>
          <p:cNvSpPr>
            <a:spLocks noGrp="1"/>
          </p:cNvSpPr>
          <p:nvPr>
            <p:ph type="title"/>
          </p:nvPr>
        </p:nvSpPr>
        <p:spPr/>
        <p:txBody>
          <a:bodyPr>
            <a:normAutofit fontScale="90000"/>
          </a:bodyPr>
          <a:lstStyle/>
          <a:p>
            <a:r>
              <a:rPr lang="sl-SI" dirty="0"/>
              <a:t>Poanta </a:t>
            </a:r>
            <a:r>
              <a:rPr lang="sl-SI" dirty="0" smtClean="0"/>
              <a:t>je</a:t>
            </a:r>
            <a:endParaRPr lang="en-US" dirty="0"/>
          </a:p>
        </p:txBody>
      </p:sp>
      <p:sp>
        <p:nvSpPr>
          <p:cNvPr id="9" name="Text Placeholder 8"/>
          <p:cNvSpPr>
            <a:spLocks noGrp="1"/>
          </p:cNvSpPr>
          <p:nvPr>
            <p:ph type="body" sz="quarter" idx="10"/>
          </p:nvPr>
        </p:nvSpPr>
        <p:spPr/>
        <p:txBody>
          <a:bodyPr/>
          <a:lstStyle/>
          <a:p>
            <a:endParaRPr lang="en-GB" dirty="0"/>
          </a:p>
        </p:txBody>
      </p:sp>
    </p:spTree>
    <p:extLst>
      <p:ext uri="{BB962C8B-B14F-4D97-AF65-F5344CB8AC3E}">
        <p14:creationId xmlns:p14="http://schemas.microsoft.com/office/powerpoint/2010/main" val="39620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2"/>
          <p:cNvSpPr txBox="1">
            <a:spLocks noGrp="1"/>
          </p:cNvSpPr>
          <p:nvPr/>
        </p:nvSpPr>
        <p:spPr bwMode="auto">
          <a:xfrm>
            <a:off x="1703388" y="6508750"/>
            <a:ext cx="3733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sl-SI" sz="1200">
              <a:solidFill>
                <a:srgbClr val="000000"/>
              </a:solidFill>
              <a:latin typeface="Tahoma" pitchFamily="34" charset="0"/>
            </a:endParaRPr>
          </a:p>
        </p:txBody>
      </p:sp>
      <p:sp>
        <p:nvSpPr>
          <p:cNvPr id="24581" name="Content Placeholder 32"/>
          <p:cNvSpPr>
            <a:spLocks noGrp="1"/>
          </p:cNvSpPr>
          <p:nvPr>
            <p:ph idx="1"/>
          </p:nvPr>
        </p:nvSpPr>
        <p:spPr>
          <a:prstGeom prst="rect">
            <a:avLst/>
          </a:prstGeom>
        </p:spPr>
        <p:txBody>
          <a:bodyPr>
            <a:normAutofit fontScale="85000" lnSpcReduction="20000"/>
          </a:bodyPr>
          <a:lstStyle/>
          <a:p>
            <a:pPr marL="0" indent="0"/>
            <a:r>
              <a:rPr lang="sl-SI" dirty="0" smtClean="0"/>
              <a:t>Opravlja vrednotenje podatkov (podobno kot revija za članke), potrditev kakovosti</a:t>
            </a:r>
          </a:p>
          <a:p>
            <a:pPr marL="0" indent="0"/>
            <a:r>
              <a:rPr lang="sl-SI" dirty="0" smtClean="0"/>
              <a:t>Svetuje pri pripravi podatkov in pri izročanju</a:t>
            </a:r>
          </a:p>
          <a:p>
            <a:pPr marL="0" indent="0"/>
            <a:r>
              <a:rPr lang="sl-SI" dirty="0" smtClean="0"/>
              <a:t>Prevzem podatkov po protokolu in dodana vrednost (</a:t>
            </a:r>
            <a:r>
              <a:rPr lang="sl-SI" dirty="0" err="1" smtClean="0"/>
              <a:t>verziranje</a:t>
            </a:r>
            <a:r>
              <a:rPr lang="sl-SI" dirty="0" smtClean="0"/>
              <a:t> </a:t>
            </a:r>
            <a:r>
              <a:rPr lang="sl-SI" dirty="0"/>
              <a:t>podatkov, </a:t>
            </a:r>
            <a:r>
              <a:rPr lang="sl-SI" dirty="0" smtClean="0"/>
              <a:t>metapodatki DDI v katalogu, dostopna dokumentacija</a:t>
            </a:r>
            <a:r>
              <a:rPr lang="sl-SI" dirty="0"/>
              <a:t>, </a:t>
            </a:r>
            <a:r>
              <a:rPr lang="sl-SI" dirty="0" smtClean="0"/>
              <a:t>po potrebi čiščenje in pomoč pri </a:t>
            </a:r>
            <a:r>
              <a:rPr lang="sl-SI" dirty="0" err="1" smtClean="0"/>
              <a:t>anonimizaciji</a:t>
            </a:r>
            <a:r>
              <a:rPr lang="sl-SI" dirty="0" smtClean="0"/>
              <a:t>)</a:t>
            </a:r>
          </a:p>
          <a:p>
            <a:pPr marL="0" indent="0"/>
            <a:r>
              <a:rPr lang="sl-SI" dirty="0" smtClean="0"/>
              <a:t>Dolgotrajna dostopnost podatkov (tudi za primarnega raziskovalca) </a:t>
            </a:r>
          </a:p>
          <a:p>
            <a:pPr marL="0" indent="0">
              <a:buFontTx/>
              <a:buChar char="•"/>
            </a:pPr>
            <a:r>
              <a:rPr lang="sl-SI" dirty="0" smtClean="0"/>
              <a:t>Dostopnost preko kataloga, iskanje</a:t>
            </a:r>
          </a:p>
          <a:p>
            <a:pPr marL="0" indent="0"/>
            <a:r>
              <a:rPr lang="sl-SI" dirty="0" smtClean="0"/>
              <a:t>Vrednoteno v bibliografiji, šteje kot </a:t>
            </a:r>
            <a:r>
              <a:rPr lang="sl-SI" dirty="0">
                <a:hlinkClick r:id="rId3"/>
              </a:rPr>
              <a:t>znanstvena objava po merilih ARRS.</a:t>
            </a:r>
            <a:r>
              <a:rPr lang="sl-SI" dirty="0"/>
              <a:t> </a:t>
            </a:r>
          </a:p>
          <a:p>
            <a:pPr marL="400050" lvl="1" indent="0">
              <a:buNone/>
            </a:pPr>
            <a:r>
              <a:rPr lang="sl-SI" dirty="0" smtClean="0">
                <a:sym typeface="Wingdings" pitchFamily="2" charset="2"/>
              </a:rPr>
              <a:t>Kategorija 2.20 podatkovna zbirka... </a:t>
            </a:r>
            <a:r>
              <a:rPr lang="sl-SI" dirty="0">
                <a:sym typeface="Wingdings" pitchFamily="2" charset="2"/>
              </a:rPr>
              <a:t>k</a:t>
            </a:r>
            <a:r>
              <a:rPr lang="sl-SI" dirty="0" smtClean="0">
                <a:sym typeface="Wingdings" pitchFamily="2" charset="2"/>
              </a:rPr>
              <a:t>i ima znanstveno veljavo</a:t>
            </a:r>
          </a:p>
          <a:p>
            <a:pPr marL="0" indent="0"/>
            <a:r>
              <a:rPr lang="sl-SI" dirty="0" smtClean="0"/>
              <a:t>Sledenje rabi, </a:t>
            </a:r>
          </a:p>
          <a:p>
            <a:pPr marL="0" indent="0"/>
            <a:r>
              <a:rPr lang="sl-SI" dirty="0" smtClean="0"/>
              <a:t>Promocija uporabe</a:t>
            </a:r>
          </a:p>
          <a:p>
            <a:pPr marL="0" indent="0"/>
            <a:r>
              <a:rPr lang="sl-SI" dirty="0" smtClean="0"/>
              <a:t>Podatki se ob uporabi navajajo v seznamu literature! Ustrezno opredeljene licence in pravice.</a:t>
            </a:r>
          </a:p>
          <a:p>
            <a:r>
              <a:rPr lang="sl-SI" sz="1800" dirty="0" smtClean="0">
                <a:hlinkClick r:id="rId4"/>
              </a:rPr>
              <a:t>Primerjaj</a:t>
            </a:r>
            <a:r>
              <a:rPr lang="sl-SI" sz="1800" dirty="0">
                <a:hlinkClick r:id="rId4"/>
              </a:rPr>
              <a:t>: http://www.data-archive.ac.uk/create-manage/planning-for-sharing/how-to-share-data</a:t>
            </a:r>
            <a:r>
              <a:rPr lang="sl-SI" sz="1800" dirty="0"/>
              <a:t> </a:t>
            </a:r>
          </a:p>
          <a:p>
            <a:endParaRPr lang="sl-SI" sz="1800" dirty="0"/>
          </a:p>
          <a:p>
            <a:pPr marL="400050" lvl="1" indent="0">
              <a:buFontTx/>
              <a:buChar char="•"/>
            </a:pPr>
            <a:endParaRPr lang="sl-SI" sz="2200" dirty="0"/>
          </a:p>
          <a:p>
            <a:pPr marL="0" indent="0">
              <a:buFontTx/>
              <a:buChar char="•"/>
            </a:pPr>
            <a:endParaRPr lang="sl-SI" sz="2400" dirty="0"/>
          </a:p>
          <a:p>
            <a:pPr marL="0" indent="0"/>
            <a:endParaRPr lang="sl-SI" dirty="0" smtClean="0">
              <a:latin typeface="Arial" charset="0"/>
            </a:endParaRPr>
          </a:p>
          <a:p>
            <a:pPr marL="0" indent="0"/>
            <a:endParaRPr lang="sl-SI" sz="3200" dirty="0"/>
          </a:p>
          <a:p>
            <a:pPr marL="0" indent="0"/>
            <a:endParaRPr lang="sl-SI" sz="2000" dirty="0"/>
          </a:p>
          <a:p>
            <a:pPr marL="0" indent="0"/>
            <a:endParaRPr lang="sl-SI" sz="2000" dirty="0"/>
          </a:p>
        </p:txBody>
      </p:sp>
      <p:sp>
        <p:nvSpPr>
          <p:cNvPr id="2" name="Title 1"/>
          <p:cNvSpPr>
            <a:spLocks noGrp="1"/>
          </p:cNvSpPr>
          <p:nvPr>
            <p:ph type="title"/>
          </p:nvPr>
        </p:nvSpPr>
        <p:spPr/>
        <p:txBody>
          <a:bodyPr/>
          <a:lstStyle/>
          <a:p>
            <a:r>
              <a:rPr lang="sl-SI" sz="2000" dirty="0"/>
              <a:t>Prednosti izročanja podatkov v ADP, vključen v CESSDA</a:t>
            </a:r>
            <a:endParaRPr lang="en-US" sz="2000"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85238429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sl-SI" u="sng" dirty="0" smtClean="0">
              <a:hlinkClick r:id="rId2"/>
            </a:endParaRPr>
          </a:p>
          <a:p>
            <a:endParaRPr lang="sl-SI" u="sng" dirty="0" smtClean="0">
              <a:hlinkClick r:id="rId2"/>
            </a:endParaRPr>
          </a:p>
          <a:p>
            <a:r>
              <a:rPr lang="sl-SI" u="sng" dirty="0" smtClean="0"/>
              <a:t>FAIR podatki…</a:t>
            </a:r>
          </a:p>
          <a:p>
            <a:pPr marL="0" indent="0">
              <a:buNone/>
            </a:pPr>
            <a:r>
              <a:rPr lang="sl-SI" dirty="0"/>
              <a:t>FAIR (</a:t>
            </a:r>
            <a:r>
              <a:rPr lang="sl-SI" i="1" dirty="0" err="1"/>
              <a:t>Findable</a:t>
            </a:r>
            <a:r>
              <a:rPr lang="sl-SI" i="1" dirty="0"/>
              <a:t>, </a:t>
            </a:r>
            <a:r>
              <a:rPr lang="sl-SI" i="1" dirty="0" err="1"/>
              <a:t>Accessible</a:t>
            </a:r>
            <a:r>
              <a:rPr lang="sl-SI" i="1" dirty="0"/>
              <a:t>, </a:t>
            </a:r>
            <a:r>
              <a:rPr lang="sl-SI" i="1" dirty="0" err="1"/>
              <a:t>Interopreable</a:t>
            </a:r>
            <a:r>
              <a:rPr lang="sl-SI" i="1" dirty="0"/>
              <a:t>, </a:t>
            </a:r>
            <a:r>
              <a:rPr lang="sl-SI" i="1" dirty="0" err="1"/>
              <a:t>Reusable</a:t>
            </a:r>
            <a:r>
              <a:rPr lang="sl-SI" dirty="0"/>
              <a:t> ali najdljivi, dostopni, povezljivi in uporabni za druge)</a:t>
            </a:r>
            <a:endParaRPr lang="sl-SI" u="sng" dirty="0" smtClean="0"/>
          </a:p>
          <a:p>
            <a:endParaRPr lang="sl-SI" u="sng" dirty="0"/>
          </a:p>
          <a:p>
            <a:r>
              <a:rPr lang="sl-SI" u="sng" dirty="0" smtClean="0"/>
              <a:t>Primer: </a:t>
            </a:r>
            <a:r>
              <a:rPr lang="en-US" b="1" dirty="0" err="1"/>
              <a:t>FAIRness</a:t>
            </a:r>
            <a:r>
              <a:rPr lang="en-US" b="1" dirty="0"/>
              <a:t> of (Linked) Social Media Data </a:t>
            </a:r>
          </a:p>
          <a:p>
            <a:r>
              <a:rPr lang="en-US" i="1" dirty="0" smtClean="0"/>
              <a:t>Pre</a:t>
            </a:r>
            <a:r>
              <a:rPr lang="sl-SI" i="1" dirty="0" err="1" smtClean="0"/>
              <a:t>dstavitev</a:t>
            </a:r>
            <a:r>
              <a:rPr lang="en-US" i="1" dirty="0" smtClean="0"/>
              <a:t> </a:t>
            </a:r>
            <a:r>
              <a:rPr lang="sl-SI" i="1" dirty="0" smtClean="0"/>
              <a:t>na </a:t>
            </a:r>
            <a:r>
              <a:rPr lang="sl-SI" i="1" dirty="0" smtClean="0"/>
              <a:t>IASSIST/CESSDA </a:t>
            </a:r>
            <a:r>
              <a:rPr lang="sl-SI" i="1" dirty="0" smtClean="0"/>
              <a:t>seminarju: </a:t>
            </a:r>
            <a:endParaRPr lang="sl-SI" i="1" dirty="0"/>
          </a:p>
          <a:p>
            <a:pPr lvl="2"/>
            <a:r>
              <a:rPr lang="sl-SI" dirty="0" smtClean="0"/>
              <a:t>Breuer</a:t>
            </a:r>
            <a:r>
              <a:rPr lang="sl-SI" dirty="0"/>
              <a:t>, Johannes, Borschewski, Kerrin, Hemphill, Libby, Štebe, Janez, Bishop, Libby, Karcher, Sebastian, … Thomson, Sara D. (2020, </a:t>
            </a:r>
            <a:r>
              <a:rPr lang="sl-SI" dirty="0" err="1"/>
              <a:t>June</a:t>
            </a:r>
            <a:r>
              <a:rPr lang="sl-SI" dirty="0"/>
              <a:t>). </a:t>
            </a:r>
            <a:r>
              <a:rPr lang="sl-SI" dirty="0" err="1"/>
              <a:t>Archiving</a:t>
            </a:r>
            <a:r>
              <a:rPr lang="sl-SI" dirty="0"/>
              <a:t> Social </a:t>
            </a:r>
            <a:r>
              <a:rPr lang="sl-SI" dirty="0" err="1"/>
              <a:t>Media</a:t>
            </a:r>
            <a:r>
              <a:rPr lang="sl-SI" dirty="0"/>
              <a:t> Data: </a:t>
            </a:r>
            <a:r>
              <a:rPr lang="sl-SI" dirty="0" err="1"/>
              <a:t>Challenges</a:t>
            </a:r>
            <a:r>
              <a:rPr lang="sl-SI" dirty="0"/>
              <a:t> </a:t>
            </a:r>
            <a:r>
              <a:rPr lang="sl-SI" dirty="0" err="1"/>
              <a:t>and</a:t>
            </a:r>
            <a:r>
              <a:rPr lang="sl-SI" dirty="0"/>
              <a:t> </a:t>
            </a:r>
            <a:r>
              <a:rPr lang="sl-SI" dirty="0" err="1"/>
              <a:t>Proposed</a:t>
            </a:r>
            <a:r>
              <a:rPr lang="sl-SI" dirty="0"/>
              <a:t> </a:t>
            </a:r>
            <a:r>
              <a:rPr lang="sl-SI" dirty="0" err="1"/>
              <a:t>Solutions</a:t>
            </a:r>
            <a:r>
              <a:rPr lang="sl-SI" dirty="0"/>
              <a:t> [</a:t>
            </a:r>
            <a:r>
              <a:rPr lang="sl-SI" dirty="0" err="1"/>
              <a:t>Webinar</a:t>
            </a:r>
            <a:r>
              <a:rPr lang="sl-SI" dirty="0"/>
              <a:t>] (</a:t>
            </a:r>
            <a:r>
              <a:rPr lang="sl-SI" dirty="0" err="1"/>
              <a:t>Version</a:t>
            </a:r>
            <a:r>
              <a:rPr lang="sl-SI" dirty="0"/>
              <a:t> v0). </a:t>
            </a:r>
            <a:r>
              <a:rPr lang="sl-SI" dirty="0" err="1"/>
              <a:t>Zenodo</a:t>
            </a:r>
            <a:r>
              <a:rPr lang="sl-SI" dirty="0"/>
              <a:t>. </a:t>
            </a:r>
            <a:r>
              <a:rPr lang="sl-SI" dirty="0">
                <a:hlinkClick r:id="rId3"/>
              </a:rPr>
              <a:t>http://</a:t>
            </a:r>
            <a:r>
              <a:rPr lang="sl-SI" dirty="0" smtClean="0">
                <a:hlinkClick r:id="rId3"/>
              </a:rPr>
              <a:t>doi.org/10.5281/zenodo.3875963</a:t>
            </a:r>
            <a:r>
              <a:rPr lang="sl-SI" dirty="0" smtClean="0"/>
              <a:t> </a:t>
            </a:r>
            <a:endParaRPr lang="en-US" dirty="0"/>
          </a:p>
          <a:p>
            <a:endParaRPr lang="sl-SI" dirty="0"/>
          </a:p>
        </p:txBody>
      </p:sp>
      <p:sp>
        <p:nvSpPr>
          <p:cNvPr id="3" name="Title 2"/>
          <p:cNvSpPr>
            <a:spLocks noGrp="1"/>
          </p:cNvSpPr>
          <p:nvPr>
            <p:ph type="title"/>
          </p:nvPr>
        </p:nvSpPr>
        <p:spPr>
          <a:xfrm>
            <a:off x="335360" y="188640"/>
            <a:ext cx="11129843" cy="1146174"/>
          </a:xfrm>
        </p:spPr>
        <p:txBody>
          <a:bodyPr>
            <a:normAutofit fontScale="90000"/>
          </a:bodyPr>
          <a:lstStyle/>
          <a:p>
            <a:r>
              <a:rPr lang="sl-SI" dirty="0" smtClean="0"/>
              <a:t>Kriteriji za sprejem podatkov v podatkovno središče</a:t>
            </a:r>
            <a:endParaRPr lang="sl-SI" dirty="0"/>
          </a:p>
        </p:txBody>
      </p:sp>
      <p:sp>
        <p:nvSpPr>
          <p:cNvPr id="4" name="Text Placeholder 3"/>
          <p:cNvSpPr>
            <a:spLocks noGrp="1"/>
          </p:cNvSpPr>
          <p:nvPr>
            <p:ph type="body" sz="quarter" idx="10"/>
          </p:nvPr>
        </p:nvSpPr>
        <p:spPr/>
        <p:txBody>
          <a:bodyPr/>
          <a:lstStyle/>
          <a:p>
            <a:endParaRPr lang="sl-SI"/>
          </a:p>
        </p:txBody>
      </p:sp>
    </p:spTree>
    <p:extLst>
      <p:ext uri="{BB962C8B-B14F-4D97-AF65-F5344CB8AC3E}">
        <p14:creationId xmlns:p14="http://schemas.microsoft.com/office/powerpoint/2010/main" val="14237299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40000" lnSpcReduction="20000"/>
          </a:bodyPr>
          <a:lstStyle/>
          <a:p>
            <a:r>
              <a:rPr lang="sl-SI" i="1" dirty="0" err="1"/>
              <a:t>najdljivost</a:t>
            </a:r>
            <a:r>
              <a:rPr lang="sl-SI" i="1" dirty="0"/>
              <a:t> </a:t>
            </a:r>
            <a:r>
              <a:rPr lang="sl-SI" dirty="0"/>
              <a:t>raziskovalnih podatkov, </a:t>
            </a:r>
            <a:r>
              <a:rPr lang="sl-SI" dirty="0" smtClean="0"/>
              <a:t>saj je prvi korak pri ponovni rabi podatkov možnost njihovega najdenja. Metapodatki in podatki morajo biti enostavno najdljivi tako za ljudi kot za stroje. Strojno berljivi metapodatki so bistvenega pomena za samodejno odkrivanje podatkovnih nizov in storitev. Dodatna </a:t>
            </a:r>
            <a:r>
              <a:rPr lang="sl-SI" dirty="0"/>
              <a:t>merila prvega načela so:</a:t>
            </a:r>
            <a:endParaRPr lang="sl-SI" dirty="0"/>
          </a:p>
          <a:p>
            <a:r>
              <a:rPr lang="sl-SI" dirty="0"/>
              <a:t>F1. (Meta)podatki imajo dodeljen stalni enoznačni identifikator. </a:t>
            </a:r>
            <a:endParaRPr lang="sl-SI" dirty="0"/>
          </a:p>
          <a:p>
            <a:r>
              <a:rPr lang="sl-SI" dirty="0"/>
              <a:t>F2. Bogati metapodatki opisujejo podatke (</a:t>
            </a:r>
            <a:r>
              <a:rPr lang="sl-SI" i="1" dirty="0"/>
              <a:t>dodatno definirano v R1. spodaj</a:t>
            </a:r>
            <a:r>
              <a:rPr lang="sl-SI" dirty="0"/>
              <a:t>). </a:t>
            </a:r>
            <a:endParaRPr lang="sl-SI" dirty="0"/>
          </a:p>
          <a:p>
            <a:r>
              <a:rPr lang="sl-SI" dirty="0"/>
              <a:t>F3. Metapodatki jasno in izrecno vključujejo identifikator podatkov, ki jih opisujejo. </a:t>
            </a:r>
            <a:endParaRPr lang="sl-SI" dirty="0"/>
          </a:p>
          <a:p>
            <a:r>
              <a:rPr lang="sl-SI" dirty="0"/>
              <a:t>F4. (Meta)podatki so registrirani in indeksirani v iskalnem viru (</a:t>
            </a:r>
            <a:r>
              <a:rPr lang="sl-SI" i="1" dirty="0"/>
              <a:t>komponenta infrastrukture</a:t>
            </a:r>
            <a:r>
              <a:rPr lang="sl-SI" dirty="0"/>
              <a:t>). </a:t>
            </a:r>
            <a:endParaRPr lang="sl-SI" dirty="0"/>
          </a:p>
          <a:p>
            <a:r>
              <a:rPr lang="sl-SI" dirty="0"/>
              <a:t>Drugo načelo se nanaša na </a:t>
            </a:r>
            <a:r>
              <a:rPr lang="sl-SI" i="1" dirty="0"/>
              <a:t>dostopnost</a:t>
            </a:r>
            <a:r>
              <a:rPr lang="sl-SI" dirty="0"/>
              <a:t>. Ko uporabnik najde zahtevane podatke, mora vedeti, kako bo lahko do njih dostopal. To po možnosti vključuje tudi preverjanje pristnosti in avtorizacijo. Dodatna merila drugega načela so:</a:t>
            </a:r>
            <a:endParaRPr lang="sl-SI" dirty="0"/>
          </a:p>
          <a:p>
            <a:r>
              <a:rPr lang="sl-SI" dirty="0"/>
              <a:t>A1. (Meta)podatke lahko pridobimo prek njihovega identifikatorja s pomočjo standardiziranega komunikacijskega protokola. </a:t>
            </a:r>
            <a:endParaRPr lang="sl-SI" dirty="0"/>
          </a:p>
          <a:p>
            <a:r>
              <a:rPr lang="sl-SI" dirty="0"/>
              <a:t>A.1.1. Protokol je odprt, brezplačen in univerzalno sprejet. </a:t>
            </a:r>
            <a:endParaRPr lang="sl-SI" dirty="0"/>
          </a:p>
          <a:p>
            <a:r>
              <a:rPr lang="sl-SI" dirty="0"/>
              <a:t>A.1.2. Protokol dovoljuje postopek preverjanja pristnosti in avtorizacije. </a:t>
            </a:r>
            <a:endParaRPr lang="sl-SI" dirty="0"/>
          </a:p>
          <a:p>
            <a:r>
              <a:rPr lang="sl-SI" dirty="0"/>
              <a:t>A2. Metapodatki so dostopni, tudi če podatki niso več na voljo. </a:t>
            </a:r>
            <a:endParaRPr lang="sl-SI" dirty="0"/>
          </a:p>
          <a:p>
            <a:r>
              <a:rPr lang="sl-SI" dirty="0"/>
              <a:t>Tretje načelo se nanaša na </a:t>
            </a:r>
            <a:r>
              <a:rPr lang="sl-SI" i="1" dirty="0" err="1"/>
              <a:t>interoperabilnost</a:t>
            </a:r>
            <a:r>
              <a:rPr lang="sl-SI" dirty="0"/>
              <a:t>, saj je treba podatke zelo pogosto kombinirati z drugimi podatkovnimi viri, da lahko izvedemo zastavljeni raziskovalni načrt. Poleg tega morajo podatki sodelovati z različnimi aplikacijami ali delovnimi tokovi za analizo podatkov, shranjevanje in njihovo obdelavo. Dodatna merila tretjega načela so:</a:t>
            </a:r>
            <a:endParaRPr lang="sl-SI" dirty="0"/>
          </a:p>
          <a:p>
            <a:r>
              <a:rPr lang="sl-SI" dirty="0"/>
              <a:t>I1. (Meta)podatki uporabljajo formalni, dostopen in splošno sprejet jezik za predstavljanje informacij. </a:t>
            </a:r>
            <a:endParaRPr lang="sl-SI" dirty="0"/>
          </a:p>
          <a:p>
            <a:r>
              <a:rPr lang="sl-SI" dirty="0"/>
              <a:t>I2. (Meta)podatki uporabljajo kontrolirana besedišča, ki sledijo načelom FAIR. </a:t>
            </a:r>
            <a:endParaRPr lang="sl-SI" dirty="0"/>
          </a:p>
          <a:p>
            <a:r>
              <a:rPr lang="sl-SI" dirty="0"/>
              <a:t>I3. (Meta)podatki vključujejo kvalificirane reference na druge (meta)podatke. </a:t>
            </a:r>
            <a:endParaRPr lang="sl-SI" dirty="0"/>
          </a:p>
          <a:p>
            <a:r>
              <a:rPr lang="sl-SI" dirty="0"/>
              <a:t>Četrto načelo se nanaša na </a:t>
            </a:r>
            <a:r>
              <a:rPr lang="sl-SI" i="1" dirty="0"/>
              <a:t>možnost ponovne rabe podatkov</a:t>
            </a:r>
            <a:r>
              <a:rPr lang="sl-SI" dirty="0"/>
              <a:t>. Končni cilj načel FAIR je optimizacija na tem področju. Da bi to dosegli, je treba metapodatke in podatke dobro opisati, da jih je mogoče replicirati in/ali kombinirati v drugih kontekstih. Dodatna merila četrtega načela so:</a:t>
            </a:r>
            <a:endParaRPr lang="sl-SI" dirty="0"/>
          </a:p>
          <a:p>
            <a:r>
              <a:rPr lang="sl-SI" dirty="0"/>
              <a:t>R1. (Meta)podatki so bogati v smislu opisa množice natančnih in relevantnih lastnosti. </a:t>
            </a:r>
            <a:endParaRPr lang="sl-SI" dirty="0"/>
          </a:p>
          <a:p>
            <a:r>
              <a:rPr lang="sl-SI" dirty="0"/>
              <a:t>R1.1. (Meta)podatki so objavljeni z jasno in dostopno licenco, ki določa pogoje uporabe podatkov. </a:t>
            </a:r>
            <a:endParaRPr lang="sl-SI" dirty="0"/>
          </a:p>
          <a:p>
            <a:r>
              <a:rPr lang="sl-SI" dirty="0"/>
              <a:t>R1.2. (Meta)podatki vsebujejo podrobne podatke o poreklu (</a:t>
            </a:r>
            <a:r>
              <a:rPr lang="sl-SI" i="1" dirty="0"/>
              <a:t>provenienca</a:t>
            </a:r>
            <a:r>
              <a:rPr lang="sl-SI" dirty="0"/>
              <a:t>). </a:t>
            </a:r>
            <a:endParaRPr lang="sl-SI" dirty="0"/>
          </a:p>
          <a:p>
            <a:r>
              <a:rPr lang="sl-SI" dirty="0"/>
              <a:t>R1.3. (Meta)podatki ustrezajo skupnostnim standardom. </a:t>
            </a:r>
            <a:endParaRPr lang="sl-SI" dirty="0"/>
          </a:p>
          <a:p>
            <a:endParaRPr lang="sl-SI" dirty="0"/>
          </a:p>
        </p:txBody>
      </p:sp>
      <p:sp>
        <p:nvSpPr>
          <p:cNvPr id="3" name="Title 2"/>
          <p:cNvSpPr>
            <a:spLocks noGrp="1"/>
          </p:cNvSpPr>
          <p:nvPr>
            <p:ph type="title"/>
          </p:nvPr>
        </p:nvSpPr>
        <p:spPr/>
        <p:txBody>
          <a:bodyPr>
            <a:normAutofit fontScale="90000"/>
          </a:bodyPr>
          <a:lstStyle/>
          <a:p>
            <a:r>
              <a:rPr lang="sl-SI" dirty="0" smtClean="0"/>
              <a:t>FAIR v slovenščini</a:t>
            </a:r>
            <a:endParaRPr lang="sl-SI" dirty="0"/>
          </a:p>
        </p:txBody>
      </p:sp>
      <p:sp>
        <p:nvSpPr>
          <p:cNvPr id="4" name="Text Placeholder 3"/>
          <p:cNvSpPr>
            <a:spLocks noGrp="1"/>
          </p:cNvSpPr>
          <p:nvPr>
            <p:ph type="body" sz="quarter" idx="10"/>
          </p:nvPr>
        </p:nvSpPr>
        <p:spPr/>
        <p:txBody>
          <a:bodyPr/>
          <a:lstStyle/>
          <a:p>
            <a:endParaRPr lang="sl-SI"/>
          </a:p>
        </p:txBody>
      </p:sp>
      <p:sp>
        <p:nvSpPr>
          <p:cNvPr id="5" name="Rectangle 4"/>
          <p:cNvSpPr/>
          <p:nvPr/>
        </p:nvSpPr>
        <p:spPr>
          <a:xfrm>
            <a:off x="5472608" y="5340023"/>
            <a:ext cx="6096000" cy="1661993"/>
          </a:xfrm>
          <a:prstGeom prst="rect">
            <a:avLst/>
          </a:prstGeom>
        </p:spPr>
        <p:txBody>
          <a:bodyPr>
            <a:spAutoFit/>
          </a:bodyPr>
          <a:lstStyle/>
          <a:p>
            <a:pPr algn="just">
              <a:lnSpc>
                <a:spcPct val="150000"/>
              </a:lnSpc>
              <a:spcAft>
                <a:spcPts val="0"/>
              </a:spcAft>
            </a:pPr>
            <a:r>
              <a:rPr lang="sl-SI" sz="1400" b="1" dirty="0">
                <a:latin typeface="Times New Roman" panose="02020603050405020304" pitchFamily="18" charset="0"/>
              </a:rPr>
              <a:t>Maja Dolinar </a:t>
            </a:r>
            <a:r>
              <a:rPr lang="sl-SI" sz="1400" b="1" dirty="0">
                <a:latin typeface="Times New Roman" panose="02020603050405020304" pitchFamily="18" charset="0"/>
                <a:hlinkClick r:id="rId2"/>
              </a:rPr>
              <a:t>http://</a:t>
            </a:r>
            <a:r>
              <a:rPr lang="sl-SI" sz="1400" b="1" dirty="0" smtClean="0">
                <a:latin typeface="Times New Roman" panose="02020603050405020304" pitchFamily="18" charset="0"/>
                <a:hlinkClick r:id="rId2"/>
              </a:rPr>
              <a:t>dirros.openscience.si/IzpisGradiva.php?id=13835</a:t>
            </a:r>
            <a:r>
              <a:rPr lang="sl-SI" sz="1400" b="1" dirty="0" smtClean="0">
                <a:latin typeface="Times New Roman" panose="02020603050405020304" pitchFamily="18" charset="0"/>
              </a:rPr>
              <a:t> </a:t>
            </a:r>
            <a:endParaRPr lang="sl-SI" dirty="0"/>
          </a:p>
          <a:p>
            <a:pPr algn="just">
              <a:lnSpc>
                <a:spcPct val="150000"/>
              </a:lnSpc>
              <a:spcAft>
                <a:spcPts val="0"/>
              </a:spcAft>
            </a:pPr>
            <a:r>
              <a:rPr lang="sl-SI" b="1" dirty="0">
                <a:latin typeface="Times New Roman" panose="02020603050405020304" pitchFamily="18" charset="0"/>
              </a:rPr>
              <a:t>Od začetkov načel FAIR do orodij in pristopov ocenjevanja primernosti podatkov za </a:t>
            </a:r>
            <a:r>
              <a:rPr lang="sl-SI" b="1" dirty="0" smtClean="0">
                <a:latin typeface="Times New Roman" panose="02020603050405020304" pitchFamily="18" charset="0"/>
              </a:rPr>
              <a:t>uporabo, </a:t>
            </a:r>
            <a:r>
              <a:rPr lang="sl-SI" b="1" dirty="0"/>
              <a:t>Časopisu za kritiko znanosti, 2021, letnik 49, št. 282, str. 120–136</a:t>
            </a:r>
            <a:endParaRPr lang="sl-SI" dirty="0">
              <a:effectLst/>
            </a:endParaRPr>
          </a:p>
        </p:txBody>
      </p:sp>
    </p:spTree>
    <p:extLst>
      <p:ext uri="{BB962C8B-B14F-4D97-AF65-F5344CB8AC3E}">
        <p14:creationId xmlns:p14="http://schemas.microsoft.com/office/powerpoint/2010/main" val="25283337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smtClean="0"/>
              <a:t>Osnovne konture odprte znanosti</a:t>
            </a:r>
            <a:endParaRPr lang="sl-SI" dirty="0"/>
          </a:p>
        </p:txBody>
      </p:sp>
      <p:sp>
        <p:nvSpPr>
          <p:cNvPr id="3" name="Content Placeholder 2"/>
          <p:cNvSpPr>
            <a:spLocks noGrp="1"/>
          </p:cNvSpPr>
          <p:nvPr>
            <p:ph idx="1"/>
          </p:nvPr>
        </p:nvSpPr>
        <p:spPr>
          <a:xfrm>
            <a:off x="838200" y="1454579"/>
            <a:ext cx="10515600" cy="4351338"/>
          </a:xfrm>
        </p:spPr>
        <p:txBody>
          <a:bodyPr>
            <a:normAutofit/>
          </a:bodyPr>
          <a:lstStyle/>
          <a:p>
            <a:r>
              <a:rPr lang="sl-SI" dirty="0" smtClean="0"/>
              <a:t>‚</a:t>
            </a:r>
            <a:r>
              <a:rPr lang="en-US" dirty="0" smtClean="0"/>
              <a:t>“</a:t>
            </a:r>
            <a:r>
              <a:rPr lang="en-US" dirty="0"/>
              <a:t>Communism,” in the nontechnical and extended sense of common ownership of goods, is a second integral element of the scientific ethos. The substantive findings of science are a product of social collaboration and are assigned to the community. They constitute a common heritage in which the equity of the individual producer is severely limited. </a:t>
            </a:r>
            <a:r>
              <a:rPr lang="sl-SI" dirty="0" smtClean="0"/>
              <a:t>(…)</a:t>
            </a:r>
            <a:r>
              <a:rPr lang="en-US" dirty="0" smtClean="0"/>
              <a:t> </a:t>
            </a:r>
            <a:r>
              <a:rPr lang="en-US" dirty="0"/>
              <a:t>Property rights in science are whittled down to a bare minimum by the rationale of the scientific ethic. The scientist's claim to “his” intellectual “property”" is limited to that of recognition and esteem which, if the institution functions with a modicum of efficiency, is roughly commensurate with the significance of the increments brought to the common fund of knowledge</a:t>
            </a:r>
            <a:r>
              <a:rPr lang="en-US" dirty="0" smtClean="0"/>
              <a:t>.</a:t>
            </a:r>
            <a:r>
              <a:rPr lang="sl-SI" dirty="0" smtClean="0"/>
              <a:t>‘</a:t>
            </a:r>
            <a:endParaRPr lang="sl-SI" dirty="0"/>
          </a:p>
        </p:txBody>
      </p:sp>
      <p:sp>
        <p:nvSpPr>
          <p:cNvPr id="4" name="Rectangle 3"/>
          <p:cNvSpPr/>
          <p:nvPr/>
        </p:nvSpPr>
        <p:spPr>
          <a:xfrm>
            <a:off x="912091" y="5911553"/>
            <a:ext cx="11002819" cy="729430"/>
          </a:xfrm>
          <a:prstGeom prst="rect">
            <a:avLst/>
          </a:prstGeom>
        </p:spPr>
        <p:txBody>
          <a:bodyPr wrap="square">
            <a:spAutoFit/>
          </a:bodyPr>
          <a:lstStyle/>
          <a:p>
            <a:pPr algn="just">
              <a:lnSpc>
                <a:spcPct val="115000"/>
              </a:lnSpc>
              <a:spcAft>
                <a:spcPts val="0"/>
              </a:spcAft>
            </a:pPr>
            <a:r>
              <a:rPr lang="sl-SI" dirty="0" err="1">
                <a:latin typeface="Times New Roman" panose="02020603050405020304" pitchFamily="18" charset="0"/>
              </a:rPr>
              <a:t>Merton</a:t>
            </a:r>
            <a:r>
              <a:rPr lang="sl-SI" dirty="0">
                <a:latin typeface="Times New Roman" panose="02020603050405020304" pitchFamily="18" charset="0"/>
              </a:rPr>
              <a:t>, Robert K. (1942): </a:t>
            </a:r>
            <a:r>
              <a:rPr lang="sl-SI" i="1" dirty="0">
                <a:latin typeface="Times New Roman" panose="02020603050405020304" pitchFamily="18" charset="0"/>
              </a:rPr>
              <a:t>Science </a:t>
            </a:r>
            <a:r>
              <a:rPr lang="sl-SI" i="1" dirty="0" err="1">
                <a:latin typeface="Times New Roman" panose="02020603050405020304" pitchFamily="18" charset="0"/>
              </a:rPr>
              <a:t>and</a:t>
            </a:r>
            <a:r>
              <a:rPr lang="sl-SI" i="1" dirty="0">
                <a:latin typeface="Times New Roman" panose="02020603050405020304" pitchFamily="18" charset="0"/>
              </a:rPr>
              <a:t> </a:t>
            </a:r>
            <a:r>
              <a:rPr lang="sl-SI" i="1" dirty="0" err="1">
                <a:latin typeface="Times New Roman" panose="02020603050405020304" pitchFamily="18" charset="0"/>
              </a:rPr>
              <a:t>Technology</a:t>
            </a:r>
            <a:r>
              <a:rPr lang="sl-SI" i="1" dirty="0">
                <a:latin typeface="Times New Roman" panose="02020603050405020304" pitchFamily="18" charset="0"/>
              </a:rPr>
              <a:t> in a </a:t>
            </a:r>
            <a:r>
              <a:rPr lang="sl-SI" i="1" dirty="0" err="1">
                <a:latin typeface="Times New Roman" panose="02020603050405020304" pitchFamily="18" charset="0"/>
              </a:rPr>
              <a:t>Democratic</a:t>
            </a:r>
            <a:r>
              <a:rPr lang="sl-SI" i="1" dirty="0">
                <a:latin typeface="Times New Roman" panose="02020603050405020304" pitchFamily="18" charset="0"/>
              </a:rPr>
              <a:t> </a:t>
            </a:r>
            <a:r>
              <a:rPr lang="sl-SI" i="1" dirty="0" err="1">
                <a:latin typeface="Times New Roman" panose="02020603050405020304" pitchFamily="18" charset="0"/>
              </a:rPr>
              <a:t>Order</a:t>
            </a:r>
            <a:r>
              <a:rPr lang="sl-SI" dirty="0">
                <a:latin typeface="Times New Roman" panose="02020603050405020304" pitchFamily="18" charset="0"/>
              </a:rPr>
              <a:t>. (Prenaslovljeno v </a:t>
            </a:r>
            <a:r>
              <a:rPr lang="sl-SI" i="1" dirty="0" err="1">
                <a:latin typeface="Times New Roman" panose="02020603050405020304" pitchFamily="18" charset="0"/>
              </a:rPr>
              <a:t>The</a:t>
            </a:r>
            <a:r>
              <a:rPr lang="sl-SI" i="1" dirty="0">
                <a:latin typeface="Times New Roman" panose="02020603050405020304" pitchFamily="18" charset="0"/>
              </a:rPr>
              <a:t> Normative </a:t>
            </a:r>
            <a:r>
              <a:rPr lang="sl-SI" i="1" dirty="0" err="1">
                <a:latin typeface="Times New Roman" panose="02020603050405020304" pitchFamily="18" charset="0"/>
              </a:rPr>
              <a:t>Structure</a:t>
            </a:r>
            <a:r>
              <a:rPr lang="sl-SI" i="1" dirty="0">
                <a:latin typeface="Times New Roman" panose="02020603050405020304" pitchFamily="18" charset="0"/>
              </a:rPr>
              <a:t> of Science</a:t>
            </a:r>
            <a:r>
              <a:rPr lang="sl-SI" dirty="0">
                <a:latin typeface="Times New Roman" panose="02020603050405020304" pitchFamily="18" charset="0"/>
              </a:rPr>
              <a:t>.) Dostopno na: https://www.panarchy.org/merton/science.html (10. februar 2021).</a:t>
            </a:r>
            <a:endParaRPr lang="sl-SI" dirty="0">
              <a:effectLst/>
            </a:endParaRPr>
          </a:p>
        </p:txBody>
      </p:sp>
    </p:spTree>
    <p:extLst>
      <p:ext uri="{BB962C8B-B14F-4D97-AF65-F5344CB8AC3E}">
        <p14:creationId xmlns:p14="http://schemas.microsoft.com/office/powerpoint/2010/main" val="37670305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514439" y="1368956"/>
            <a:ext cx="7787361" cy="3514749"/>
          </a:xfrm>
        </p:spPr>
        <p:txBody>
          <a:bodyPr>
            <a:normAutofit fontScale="77500" lnSpcReduction="20000"/>
          </a:bodyPr>
          <a:lstStyle/>
          <a:p>
            <a:endParaRPr lang="sl-SI" dirty="0" smtClean="0"/>
          </a:p>
          <a:p>
            <a:r>
              <a:rPr lang="sl-SI" dirty="0"/>
              <a:t>Ana </a:t>
            </a:r>
            <a:r>
              <a:rPr lang="sl-SI" u="sng" dirty="0">
                <a:hlinkClick r:id="rId3"/>
              </a:rPr>
              <a:t>FAIR Data </a:t>
            </a:r>
            <a:r>
              <a:rPr lang="sl-SI" u="sng" dirty="0" err="1">
                <a:hlinkClick r:id="rId3"/>
              </a:rPr>
              <a:t>Maturity</a:t>
            </a:r>
            <a:r>
              <a:rPr lang="sl-SI" u="sng" dirty="0">
                <a:hlinkClick r:id="rId3"/>
              </a:rPr>
              <a:t> Model: </a:t>
            </a:r>
            <a:r>
              <a:rPr lang="sl-SI" u="sng" dirty="0" err="1">
                <a:hlinkClick r:id="rId3"/>
              </a:rPr>
              <a:t>specification</a:t>
            </a:r>
            <a:r>
              <a:rPr lang="sl-SI" u="sng" dirty="0">
                <a:hlinkClick r:id="rId3"/>
              </a:rPr>
              <a:t> </a:t>
            </a:r>
            <a:r>
              <a:rPr lang="sl-SI" u="sng" dirty="0" err="1">
                <a:hlinkClick r:id="rId3"/>
              </a:rPr>
              <a:t>and</a:t>
            </a:r>
            <a:r>
              <a:rPr lang="sl-SI" u="sng" dirty="0">
                <a:hlinkClick r:id="rId3"/>
              </a:rPr>
              <a:t> </a:t>
            </a:r>
            <a:r>
              <a:rPr lang="sl-SI" u="sng" dirty="0" err="1">
                <a:hlinkClick r:id="rId3"/>
              </a:rPr>
              <a:t>guidelines</a:t>
            </a:r>
            <a:r>
              <a:rPr lang="sl-SI" u="sng" dirty="0"/>
              <a:t>, </a:t>
            </a:r>
            <a:r>
              <a:rPr lang="sl-SI" dirty="0"/>
              <a:t>DOI: </a:t>
            </a:r>
            <a:r>
              <a:rPr lang="sl-SI" u="sng" dirty="0">
                <a:hlinkClick r:id="rId4"/>
              </a:rPr>
              <a:t>10.15497/rda00050</a:t>
            </a:r>
            <a:endParaRPr lang="sl-SI" dirty="0" smtClean="0"/>
          </a:p>
          <a:p>
            <a:r>
              <a:rPr lang="en-GB" dirty="0" smtClean="0"/>
              <a:t>Operationalisation </a:t>
            </a:r>
            <a:r>
              <a:rPr lang="en-GB" dirty="0" smtClean="0"/>
              <a:t>of FAIR Data Principles by defining the fine grade attributes of </a:t>
            </a:r>
            <a:r>
              <a:rPr lang="en-GB" b="1" dirty="0" smtClean="0"/>
              <a:t>metadata</a:t>
            </a:r>
            <a:r>
              <a:rPr lang="en-GB" dirty="0" smtClean="0"/>
              <a:t> and </a:t>
            </a:r>
            <a:r>
              <a:rPr lang="en-GB" b="1" dirty="0" smtClean="0"/>
              <a:t>data</a:t>
            </a:r>
            <a:r>
              <a:rPr lang="en-GB" dirty="0" smtClean="0"/>
              <a:t> to qualify as Findable,  Accessible, Interoperable and Reusable</a:t>
            </a:r>
            <a:endParaRPr lang="sl-SI" dirty="0" smtClean="0"/>
          </a:p>
          <a:p>
            <a:endParaRPr lang="en-GB" dirty="0" smtClean="0"/>
          </a:p>
          <a:p>
            <a:r>
              <a:rPr lang="en-GB" dirty="0" smtClean="0"/>
              <a:t>FAIR to be considered through data lifecycle stages </a:t>
            </a:r>
          </a:p>
          <a:p>
            <a:pPr lvl="1"/>
            <a:r>
              <a:rPr lang="en-GB" dirty="0" smtClean="0"/>
              <a:t>data repository characteristics</a:t>
            </a:r>
            <a:r>
              <a:rPr lang="sl-SI" dirty="0" smtClean="0"/>
              <a:t> are </a:t>
            </a:r>
            <a:r>
              <a:rPr lang="sl-SI" dirty="0" err="1" smtClean="0"/>
              <a:t>important</a:t>
            </a:r>
            <a:endParaRPr lang="en-GB" dirty="0" smtClean="0"/>
          </a:p>
          <a:p>
            <a:pPr lvl="1"/>
            <a:r>
              <a:rPr lang="en-GB" dirty="0" smtClean="0"/>
              <a:t>CTS + FAIR </a:t>
            </a:r>
          </a:p>
          <a:p>
            <a:pPr marL="422563" lvl="1" indent="0">
              <a:buNone/>
            </a:pPr>
            <a:r>
              <a:rPr lang="en-GB" dirty="0" smtClean="0"/>
              <a:t>(community specific)</a:t>
            </a:r>
            <a:endParaRPr lang="en-GB" dirty="0"/>
          </a:p>
        </p:txBody>
      </p:sp>
      <p:sp>
        <p:nvSpPr>
          <p:cNvPr id="3" name="Title 2"/>
          <p:cNvSpPr>
            <a:spLocks noGrp="1"/>
          </p:cNvSpPr>
          <p:nvPr>
            <p:ph type="title"/>
          </p:nvPr>
        </p:nvSpPr>
        <p:spPr/>
        <p:txBody>
          <a:bodyPr/>
          <a:lstStyle/>
          <a:p>
            <a:r>
              <a:rPr lang="sl-SI" dirty="0" smtClean="0"/>
              <a:t>FAIR </a:t>
            </a:r>
            <a:r>
              <a:rPr lang="en-GB" dirty="0" smtClean="0"/>
              <a:t>Data Maturity Model</a:t>
            </a:r>
            <a:endParaRPr lang="en-GB" dirty="0"/>
          </a:p>
        </p:txBody>
      </p:sp>
      <p:sp>
        <p:nvSpPr>
          <p:cNvPr id="5" name="Rectangle 4"/>
          <p:cNvSpPr/>
          <p:nvPr/>
        </p:nvSpPr>
        <p:spPr>
          <a:xfrm>
            <a:off x="6966656" y="5855365"/>
            <a:ext cx="5468178" cy="698140"/>
          </a:xfrm>
          <a:prstGeom prst="rect">
            <a:avLst/>
          </a:prstGeom>
        </p:spPr>
        <p:txBody>
          <a:bodyPr wrap="square">
            <a:spAutoFit/>
          </a:bodyPr>
          <a:lstStyle/>
          <a:p>
            <a:pPr algn="l"/>
            <a:r>
              <a:rPr lang="sl-SI" sz="984" dirty="0">
                <a:latin typeface="Times New Roman" panose="02020603050405020304" pitchFamily="18" charset="0"/>
                <a:ea typeface="Calibri" panose="020F0502020204030204" pitchFamily="34" charset="0"/>
              </a:rPr>
              <a:t>Hervé L'Hours, </a:t>
            </a:r>
            <a:r>
              <a:rPr lang="sl-SI" sz="984" dirty="0" err="1">
                <a:latin typeface="Times New Roman" panose="02020603050405020304" pitchFamily="18" charset="0"/>
                <a:ea typeface="Calibri" panose="020F0502020204030204" pitchFamily="34" charset="0"/>
              </a:rPr>
              <a:t>Anusuriya</a:t>
            </a:r>
            <a:r>
              <a:rPr lang="sl-SI" sz="984" dirty="0">
                <a:latin typeface="Times New Roman" panose="02020603050405020304" pitchFamily="18" charset="0"/>
                <a:ea typeface="Calibri" panose="020F0502020204030204" pitchFamily="34" charset="0"/>
              </a:rPr>
              <a:t> </a:t>
            </a:r>
            <a:r>
              <a:rPr lang="sl-SI" sz="984" dirty="0" err="1">
                <a:latin typeface="Times New Roman" panose="02020603050405020304" pitchFamily="18" charset="0"/>
                <a:ea typeface="Calibri" panose="020F0502020204030204" pitchFamily="34" charset="0"/>
              </a:rPr>
              <a:t>Devaraju</a:t>
            </a:r>
            <a:r>
              <a:rPr lang="sl-SI" sz="984" dirty="0">
                <a:latin typeface="Times New Roman" panose="02020603050405020304" pitchFamily="18" charset="0"/>
                <a:ea typeface="Calibri" panose="020F0502020204030204" pitchFamily="34" charset="0"/>
              </a:rPr>
              <a:t>, Ilona von </a:t>
            </a:r>
            <a:r>
              <a:rPr lang="sl-SI" sz="984" dirty="0" err="1">
                <a:latin typeface="Times New Roman" panose="02020603050405020304" pitchFamily="18" charset="0"/>
                <a:ea typeface="Calibri" panose="020F0502020204030204" pitchFamily="34" charset="0"/>
              </a:rPr>
              <a:t>Stein</a:t>
            </a:r>
            <a:r>
              <a:rPr lang="sl-SI" sz="984" dirty="0">
                <a:latin typeface="Times New Roman" panose="02020603050405020304" pitchFamily="18" charset="0"/>
                <a:ea typeface="Calibri" panose="020F0502020204030204" pitchFamily="34" charset="0"/>
              </a:rPr>
              <a:t>, &amp; </a:t>
            </a:r>
            <a:r>
              <a:rPr lang="sl-SI" sz="984" dirty="0" err="1">
                <a:latin typeface="Times New Roman" panose="02020603050405020304" pitchFamily="18" charset="0"/>
                <a:ea typeface="Calibri" panose="020F0502020204030204" pitchFamily="34" charset="0"/>
              </a:rPr>
              <a:t>Mustapha</a:t>
            </a:r>
            <a:r>
              <a:rPr lang="sl-SI" sz="984" dirty="0">
                <a:latin typeface="Times New Roman" panose="02020603050405020304" pitchFamily="18" charset="0"/>
                <a:ea typeface="Calibri" panose="020F0502020204030204" pitchFamily="34" charset="0"/>
              </a:rPr>
              <a:t> </a:t>
            </a:r>
            <a:r>
              <a:rPr lang="sl-SI" sz="984" dirty="0" err="1">
                <a:latin typeface="Times New Roman" panose="02020603050405020304" pitchFamily="18" charset="0"/>
                <a:ea typeface="Calibri" panose="020F0502020204030204" pitchFamily="34" charset="0"/>
              </a:rPr>
              <a:t>Mokrane</a:t>
            </a:r>
            <a:r>
              <a:rPr lang="sl-SI" sz="984" dirty="0">
                <a:latin typeface="Times New Roman" panose="02020603050405020304" pitchFamily="18" charset="0"/>
                <a:ea typeface="Calibri" panose="020F0502020204030204" pitchFamily="34" charset="0"/>
              </a:rPr>
              <a:t>. (2020, </a:t>
            </a:r>
            <a:r>
              <a:rPr lang="sl-SI" sz="984" dirty="0" err="1">
                <a:latin typeface="Times New Roman" panose="02020603050405020304" pitchFamily="18" charset="0"/>
                <a:ea typeface="Calibri" panose="020F0502020204030204" pitchFamily="34" charset="0"/>
              </a:rPr>
              <a:t>May</a:t>
            </a:r>
            <a:r>
              <a:rPr lang="sl-SI" sz="984" dirty="0">
                <a:latin typeface="Times New Roman" panose="02020603050405020304" pitchFamily="18" charset="0"/>
                <a:ea typeface="Calibri" panose="020F0502020204030204" pitchFamily="34" charset="0"/>
              </a:rPr>
              <a:t> 14). </a:t>
            </a:r>
            <a:r>
              <a:rPr lang="sl-SI" sz="984" dirty="0" err="1">
                <a:latin typeface="Times New Roman" panose="02020603050405020304" pitchFamily="18" charset="0"/>
                <a:ea typeface="Calibri" panose="020F0502020204030204" pitchFamily="34" charset="0"/>
              </a:rPr>
              <a:t>FAIRsFAIR</a:t>
            </a:r>
            <a:r>
              <a:rPr lang="sl-SI" sz="984" dirty="0">
                <a:latin typeface="Times New Roman" panose="02020603050405020304" pitchFamily="18" charset="0"/>
                <a:ea typeface="Calibri" panose="020F0502020204030204" pitchFamily="34" charset="0"/>
              </a:rPr>
              <a:t> </a:t>
            </a:r>
            <a:r>
              <a:rPr lang="sl-SI" sz="984" dirty="0" err="1">
                <a:latin typeface="Times New Roman" panose="02020603050405020304" pitchFamily="18" charset="0"/>
                <a:ea typeface="Calibri" panose="020F0502020204030204" pitchFamily="34" charset="0"/>
              </a:rPr>
              <a:t>Comments</a:t>
            </a:r>
            <a:r>
              <a:rPr lang="sl-SI" sz="984" dirty="0">
                <a:latin typeface="Times New Roman" panose="02020603050405020304" pitchFamily="18" charset="0"/>
                <a:ea typeface="Calibri" panose="020F0502020204030204" pitchFamily="34" charset="0"/>
              </a:rPr>
              <a:t> </a:t>
            </a:r>
            <a:r>
              <a:rPr lang="sl-SI" sz="984" dirty="0" err="1">
                <a:latin typeface="Times New Roman" panose="02020603050405020304" pitchFamily="18" charset="0"/>
                <a:ea typeface="Calibri" panose="020F0502020204030204" pitchFamily="34" charset="0"/>
              </a:rPr>
              <a:t>Response</a:t>
            </a:r>
            <a:r>
              <a:rPr lang="sl-SI" sz="984" dirty="0">
                <a:latin typeface="Times New Roman" panose="02020603050405020304" pitchFamily="18" charset="0"/>
                <a:ea typeface="Calibri" panose="020F0502020204030204" pitchFamily="34" charset="0"/>
              </a:rPr>
              <a:t> on RDA FAIR Data </a:t>
            </a:r>
            <a:r>
              <a:rPr lang="sl-SI" sz="984" dirty="0" err="1">
                <a:latin typeface="Times New Roman" panose="02020603050405020304" pitchFamily="18" charset="0"/>
                <a:ea typeface="Calibri" panose="020F0502020204030204" pitchFamily="34" charset="0"/>
              </a:rPr>
              <a:t>Maturity</a:t>
            </a:r>
            <a:r>
              <a:rPr lang="sl-SI" sz="984" dirty="0">
                <a:latin typeface="Times New Roman" panose="02020603050405020304" pitchFamily="18" charset="0"/>
                <a:ea typeface="Calibri" panose="020F0502020204030204" pitchFamily="34" charset="0"/>
              </a:rPr>
              <a:t> Model </a:t>
            </a:r>
            <a:r>
              <a:rPr lang="sl-SI" sz="984" dirty="0" err="1">
                <a:latin typeface="Times New Roman" panose="02020603050405020304" pitchFamily="18" charset="0"/>
                <a:ea typeface="Calibri" panose="020F0502020204030204" pitchFamily="34" charset="0"/>
              </a:rPr>
              <a:t>Working</a:t>
            </a:r>
            <a:r>
              <a:rPr lang="sl-SI" sz="984" dirty="0">
                <a:latin typeface="Times New Roman" panose="02020603050405020304" pitchFamily="18" charset="0"/>
                <a:ea typeface="Calibri" panose="020F0502020204030204" pitchFamily="34" charset="0"/>
              </a:rPr>
              <a:t> </a:t>
            </a:r>
            <a:r>
              <a:rPr lang="sl-SI" sz="984" dirty="0" err="1">
                <a:latin typeface="Times New Roman" panose="02020603050405020304" pitchFamily="18" charset="0"/>
                <a:ea typeface="Calibri" panose="020F0502020204030204" pitchFamily="34" charset="0"/>
              </a:rPr>
              <a:t>Group</a:t>
            </a:r>
            <a:r>
              <a:rPr lang="sl-SI" sz="984" dirty="0">
                <a:latin typeface="Times New Roman" panose="02020603050405020304" pitchFamily="18" charset="0"/>
                <a:ea typeface="Calibri" panose="020F0502020204030204" pitchFamily="34" charset="0"/>
              </a:rPr>
              <a:t> (2020). FAIR Data </a:t>
            </a:r>
            <a:r>
              <a:rPr lang="sl-SI" sz="984" dirty="0" err="1">
                <a:latin typeface="Times New Roman" panose="02020603050405020304" pitchFamily="18" charset="0"/>
                <a:ea typeface="Calibri" panose="020F0502020204030204" pitchFamily="34" charset="0"/>
              </a:rPr>
              <a:t>Maturity</a:t>
            </a:r>
            <a:r>
              <a:rPr lang="sl-SI" sz="984" dirty="0">
                <a:latin typeface="Times New Roman" panose="02020603050405020304" pitchFamily="18" charset="0"/>
                <a:ea typeface="Calibri" panose="020F0502020204030204" pitchFamily="34" charset="0"/>
              </a:rPr>
              <a:t> Model: </a:t>
            </a:r>
            <a:r>
              <a:rPr lang="sl-SI" sz="984" dirty="0" err="1">
                <a:latin typeface="Times New Roman" panose="02020603050405020304" pitchFamily="18" charset="0"/>
                <a:ea typeface="Calibri" panose="020F0502020204030204" pitchFamily="34" charset="0"/>
              </a:rPr>
              <a:t>specification</a:t>
            </a:r>
            <a:r>
              <a:rPr lang="sl-SI" sz="984" dirty="0">
                <a:latin typeface="Times New Roman" panose="02020603050405020304" pitchFamily="18" charset="0"/>
                <a:ea typeface="Calibri" panose="020F0502020204030204" pitchFamily="34" charset="0"/>
              </a:rPr>
              <a:t> </a:t>
            </a:r>
            <a:r>
              <a:rPr lang="sl-SI" sz="984" dirty="0" err="1">
                <a:latin typeface="Times New Roman" panose="02020603050405020304" pitchFamily="18" charset="0"/>
                <a:ea typeface="Calibri" panose="020F0502020204030204" pitchFamily="34" charset="0"/>
              </a:rPr>
              <a:t>and</a:t>
            </a:r>
            <a:r>
              <a:rPr lang="sl-SI" sz="984" dirty="0">
                <a:latin typeface="Times New Roman" panose="02020603050405020304" pitchFamily="18" charset="0"/>
                <a:ea typeface="Calibri" panose="020F0502020204030204" pitchFamily="34" charset="0"/>
              </a:rPr>
              <a:t> </a:t>
            </a:r>
            <a:r>
              <a:rPr lang="sl-SI" sz="984" dirty="0" err="1">
                <a:latin typeface="Times New Roman" panose="02020603050405020304" pitchFamily="18" charset="0"/>
                <a:ea typeface="Calibri" panose="020F0502020204030204" pitchFamily="34" charset="0"/>
              </a:rPr>
              <a:t>guidelines</a:t>
            </a:r>
            <a:r>
              <a:rPr lang="sl-SI" sz="984" dirty="0">
                <a:latin typeface="Times New Roman" panose="02020603050405020304" pitchFamily="18" charset="0"/>
                <a:ea typeface="Calibri" panose="020F0502020204030204" pitchFamily="34" charset="0"/>
              </a:rPr>
              <a:t> (</a:t>
            </a:r>
            <a:r>
              <a:rPr lang="sl-SI" sz="984" dirty="0" err="1">
                <a:latin typeface="Times New Roman" panose="02020603050405020304" pitchFamily="18" charset="0"/>
                <a:ea typeface="Calibri" panose="020F0502020204030204" pitchFamily="34" charset="0"/>
              </a:rPr>
              <a:t>Version</a:t>
            </a:r>
            <a:r>
              <a:rPr lang="sl-SI" sz="984" dirty="0">
                <a:latin typeface="Times New Roman" panose="02020603050405020304" pitchFamily="18" charset="0"/>
                <a:ea typeface="Calibri" panose="020F0502020204030204" pitchFamily="34" charset="0"/>
              </a:rPr>
              <a:t> 01.00). </a:t>
            </a:r>
            <a:r>
              <a:rPr lang="sl-SI" sz="984" dirty="0" err="1">
                <a:latin typeface="Times New Roman" panose="02020603050405020304" pitchFamily="18" charset="0"/>
                <a:ea typeface="Calibri" panose="020F0502020204030204" pitchFamily="34" charset="0"/>
              </a:rPr>
              <a:t>Zenodo</a:t>
            </a:r>
            <a:r>
              <a:rPr lang="sl-SI" sz="984" dirty="0">
                <a:latin typeface="Times New Roman" panose="02020603050405020304" pitchFamily="18" charset="0"/>
                <a:ea typeface="Calibri" panose="020F0502020204030204" pitchFamily="34" charset="0"/>
              </a:rPr>
              <a:t>. </a:t>
            </a:r>
            <a:r>
              <a:rPr lang="sl-SI" sz="984" u="sng" dirty="0">
                <a:solidFill>
                  <a:srgbClr val="0000FF"/>
                </a:solidFill>
                <a:latin typeface="Times New Roman" panose="02020603050405020304" pitchFamily="18" charset="0"/>
                <a:ea typeface="Calibri" panose="020F0502020204030204" pitchFamily="34" charset="0"/>
                <a:hlinkClick r:id="rId5"/>
              </a:rPr>
              <a:t>http://doi.org/10.5281/zenodo.3827109</a:t>
            </a:r>
            <a:endParaRPr lang="sl-SI" sz="984" dirty="0">
              <a:latin typeface="Times New Roman" panose="02020603050405020304" pitchFamily="18" charset="0"/>
              <a:ea typeface="Calibri" panose="020F0502020204030204" pitchFamily="34" charset="0"/>
            </a:endParaRPr>
          </a:p>
        </p:txBody>
      </p:sp>
      <p:pic>
        <p:nvPicPr>
          <p:cNvPr id="7" name="Picture 6"/>
          <p:cNvPicPr>
            <a:picLocks noChangeAspect="1"/>
          </p:cNvPicPr>
          <p:nvPr/>
        </p:nvPicPr>
        <p:blipFill>
          <a:blip r:embed="rId6"/>
          <a:stretch>
            <a:fillRect/>
          </a:stretch>
        </p:blipFill>
        <p:spPr>
          <a:xfrm>
            <a:off x="8301801" y="352533"/>
            <a:ext cx="3515957" cy="4708034"/>
          </a:xfrm>
          <a:prstGeom prst="rect">
            <a:avLst/>
          </a:prstGeom>
        </p:spPr>
      </p:pic>
      <p:pic>
        <p:nvPicPr>
          <p:cNvPr id="8" name="Picture 7"/>
          <p:cNvPicPr>
            <a:picLocks noChangeAspect="1"/>
          </p:cNvPicPr>
          <p:nvPr/>
        </p:nvPicPr>
        <p:blipFill>
          <a:blip r:embed="rId7"/>
          <a:stretch>
            <a:fillRect/>
          </a:stretch>
        </p:blipFill>
        <p:spPr>
          <a:xfrm>
            <a:off x="4357687" y="4496577"/>
            <a:ext cx="2608969" cy="2255210"/>
          </a:xfrm>
          <a:prstGeom prst="rect">
            <a:avLst/>
          </a:prstGeom>
        </p:spPr>
      </p:pic>
      <p:sp>
        <p:nvSpPr>
          <p:cNvPr id="9" name="TextBox 8"/>
          <p:cNvSpPr txBox="1"/>
          <p:nvPr/>
        </p:nvSpPr>
        <p:spPr>
          <a:xfrm>
            <a:off x="7741318" y="5060567"/>
            <a:ext cx="4450683" cy="55550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rtlCol="0">
            <a:normAutofit fontScale="70000" lnSpcReduction="20000"/>
          </a:bodyPr>
          <a:lstStyle/>
          <a:p>
            <a:pPr algn="l"/>
            <a:r>
              <a:rPr lang="sl-SI" sz="1266" dirty="0" err="1">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Ge</a:t>
            </a:r>
            <a:r>
              <a:rPr lang="sl-SI" sz="1266" dirty="0">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 </a:t>
            </a:r>
            <a:r>
              <a:rPr lang="sl-SI" sz="1266" dirty="0" err="1">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Peng</a:t>
            </a:r>
            <a:r>
              <a:rPr lang="sl-SI" sz="1266" dirty="0">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 (2020): </a:t>
            </a:r>
            <a:r>
              <a:rPr lang="sl-SI" sz="1266" dirty="0" err="1">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Evaluating</a:t>
            </a:r>
            <a:r>
              <a:rPr lang="sl-SI" sz="1266" dirty="0">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 </a:t>
            </a:r>
            <a:r>
              <a:rPr lang="sl-SI" sz="1266" dirty="0" err="1">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the</a:t>
            </a:r>
            <a:r>
              <a:rPr lang="sl-SI" sz="1266" dirty="0">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 </a:t>
            </a:r>
            <a:r>
              <a:rPr lang="sl-SI" sz="1266" dirty="0" err="1">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FAIRness</a:t>
            </a:r>
            <a:r>
              <a:rPr lang="sl-SI" sz="1266" dirty="0">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 </a:t>
            </a:r>
            <a:r>
              <a:rPr lang="sl-SI" sz="1266" dirty="0" err="1">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of</a:t>
            </a:r>
            <a:r>
              <a:rPr lang="sl-SI" sz="1266" dirty="0">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 </a:t>
            </a:r>
            <a:r>
              <a:rPr lang="sl-SI" sz="1266" dirty="0" err="1">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Environmental</a:t>
            </a:r>
            <a:r>
              <a:rPr lang="sl-SI" sz="1266" dirty="0">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 Data. </a:t>
            </a:r>
            <a:r>
              <a:rPr lang="sl-SI" sz="1266" dirty="0" err="1">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Application</a:t>
            </a:r>
            <a:r>
              <a:rPr lang="sl-SI" sz="1266" dirty="0">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 </a:t>
            </a:r>
            <a:r>
              <a:rPr lang="sl-SI" sz="1266" dirty="0" err="1">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of</a:t>
            </a:r>
            <a:r>
              <a:rPr lang="sl-SI" sz="1266" dirty="0">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 </a:t>
            </a:r>
            <a:r>
              <a:rPr lang="sl-SI" sz="1266" dirty="0" err="1">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the</a:t>
            </a:r>
            <a:r>
              <a:rPr lang="sl-SI" sz="1266" dirty="0">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 RDA FAIR Data </a:t>
            </a:r>
            <a:r>
              <a:rPr lang="sl-SI" sz="1266" dirty="0" err="1">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Maturity</a:t>
            </a:r>
            <a:r>
              <a:rPr lang="sl-SI" sz="1266" dirty="0">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 </a:t>
            </a:r>
            <a:r>
              <a:rPr lang="sl-SI" sz="1266" dirty="0" err="1">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Indicators</a:t>
            </a:r>
            <a:r>
              <a:rPr lang="sl-SI" sz="1266" dirty="0">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 </a:t>
            </a:r>
            <a:r>
              <a:rPr lang="en-US" sz="1266" dirty="0">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#9 Workshop of the RDA FAIR Data Maturity Model Working Group, May 20–21, 2020 </a:t>
            </a:r>
            <a:r>
              <a:rPr lang="sl-SI" sz="1266" dirty="0">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 </a:t>
            </a:r>
            <a:r>
              <a:rPr lang="sl-SI" sz="1266" dirty="0">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hlinkClick r:id="rId8"/>
              </a:rPr>
              <a:t>https://</a:t>
            </a:r>
            <a:r>
              <a:rPr lang="sl-SI" sz="1266" dirty="0">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hlinkClick r:id="rId8"/>
              </a:rPr>
              <a:t>www.rd-alliance.org/system/files/documents/20200520_FAIR_WG_slides_v0.04.pdf</a:t>
            </a:r>
            <a:r>
              <a:rPr lang="sl-SI" sz="1266" dirty="0">
                <a:solidFill>
                  <a:schemeClr val="bg2">
                    <a:lumMod val="25000"/>
                  </a:schemeClr>
                </a:solidFill>
                <a:latin typeface="Tahoma" panose="020B0604030504040204" pitchFamily="34" charset="0"/>
                <a:ea typeface="Tahoma" panose="020B0604030504040204" pitchFamily="34" charset="0"/>
                <a:cs typeface="Tahoma" panose="020B0604030504040204" pitchFamily="34" charset="0"/>
              </a:rPr>
              <a:t> </a:t>
            </a:r>
          </a:p>
        </p:txBody>
      </p:sp>
    </p:spTree>
    <p:extLst>
      <p:ext uri="{BB962C8B-B14F-4D97-AF65-F5344CB8AC3E}">
        <p14:creationId xmlns:p14="http://schemas.microsoft.com/office/powerpoint/2010/main" val="81366226"/>
      </p:ext>
    </p:extLst>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sl-SI" dirty="0"/>
          </a:p>
        </p:txBody>
      </p:sp>
      <p:sp>
        <p:nvSpPr>
          <p:cNvPr id="3" name="Title 2"/>
          <p:cNvSpPr>
            <a:spLocks noGrp="1"/>
          </p:cNvSpPr>
          <p:nvPr>
            <p:ph type="title"/>
          </p:nvPr>
        </p:nvSpPr>
        <p:spPr/>
        <p:txBody>
          <a:bodyPr>
            <a:normAutofit/>
          </a:bodyPr>
          <a:lstStyle/>
          <a:p>
            <a:r>
              <a:rPr lang="en-GB" sz="3375" dirty="0"/>
              <a:t>List of suggested cases / </a:t>
            </a:r>
            <a:r>
              <a:rPr lang="en-GB" sz="3375" b="1" dirty="0"/>
              <a:t>4 preliminary assessed</a:t>
            </a:r>
            <a:endParaRPr lang="en-GB" sz="3375" b="1" dirty="0"/>
          </a:p>
        </p:txBody>
      </p:sp>
      <p:graphicFrame>
        <p:nvGraphicFramePr>
          <p:cNvPr id="4" name="Table 3"/>
          <p:cNvGraphicFramePr>
            <a:graphicFrameLocks noGrp="1"/>
          </p:cNvGraphicFramePr>
          <p:nvPr>
            <p:extLst/>
          </p:nvPr>
        </p:nvGraphicFramePr>
        <p:xfrm>
          <a:off x="638967" y="1515861"/>
          <a:ext cx="10478807" cy="4404705"/>
        </p:xfrm>
        <a:graphic>
          <a:graphicData uri="http://schemas.openxmlformats.org/drawingml/2006/table">
            <a:tbl>
              <a:tblPr>
                <a:tableStyleId>{5940675A-B579-460E-94D1-54222C63F5DA}</a:tableStyleId>
              </a:tblPr>
              <a:tblGrid>
                <a:gridCol w="2999171">
                  <a:extLst>
                    <a:ext uri="{9D8B030D-6E8A-4147-A177-3AD203B41FA5}">
                      <a16:colId xmlns:a16="http://schemas.microsoft.com/office/drawing/2014/main" val="4218740001"/>
                    </a:ext>
                  </a:extLst>
                </a:gridCol>
                <a:gridCol w="3318886">
                  <a:extLst>
                    <a:ext uri="{9D8B030D-6E8A-4147-A177-3AD203B41FA5}">
                      <a16:colId xmlns:a16="http://schemas.microsoft.com/office/drawing/2014/main" val="2963531540"/>
                    </a:ext>
                  </a:extLst>
                </a:gridCol>
                <a:gridCol w="4160750">
                  <a:extLst>
                    <a:ext uri="{9D8B030D-6E8A-4147-A177-3AD203B41FA5}">
                      <a16:colId xmlns:a16="http://schemas.microsoft.com/office/drawing/2014/main" val="1606822819"/>
                    </a:ext>
                  </a:extLst>
                </a:gridCol>
              </a:tblGrid>
              <a:tr h="263312">
                <a:tc>
                  <a:txBody>
                    <a:bodyPr/>
                    <a:lstStyle/>
                    <a:p>
                      <a:pPr algn="l" fontAlgn="b"/>
                      <a:r>
                        <a:rPr lang="sl-SI" sz="1700" u="none" strike="noStrike">
                          <a:effectLst/>
                        </a:rPr>
                        <a:t>DO_ID</a:t>
                      </a:r>
                      <a:endParaRPr lang="sl-SI" sz="1700" b="0" i="0" u="none" strike="noStrike">
                        <a:solidFill>
                          <a:srgbClr val="000000"/>
                        </a:solidFill>
                        <a:effectLst/>
                        <a:latin typeface="Calibri" panose="020F0502020204030204" pitchFamily="34" charset="0"/>
                      </a:endParaRPr>
                    </a:p>
                  </a:txBody>
                  <a:tcPr marL="6145" marR="6145" marT="6145" marB="0" anchor="b"/>
                </a:tc>
                <a:tc>
                  <a:txBody>
                    <a:bodyPr/>
                    <a:lstStyle/>
                    <a:p>
                      <a:pPr algn="l" fontAlgn="b"/>
                      <a:r>
                        <a:rPr lang="sl-SI" sz="1700" u="none" strike="noStrike">
                          <a:effectLst/>
                        </a:rPr>
                        <a:t>Link</a:t>
                      </a:r>
                      <a:endParaRPr lang="sl-SI" sz="1700" b="0" i="0" u="none" strike="noStrike">
                        <a:solidFill>
                          <a:srgbClr val="000000"/>
                        </a:solidFill>
                        <a:effectLst/>
                        <a:latin typeface="Calibri" panose="020F0502020204030204" pitchFamily="34" charset="0"/>
                      </a:endParaRPr>
                    </a:p>
                  </a:txBody>
                  <a:tcPr marL="6145" marR="6145" marT="6145" marB="0" anchor="b"/>
                </a:tc>
                <a:tc>
                  <a:txBody>
                    <a:bodyPr/>
                    <a:lstStyle/>
                    <a:p>
                      <a:pPr algn="l" fontAlgn="b"/>
                      <a:r>
                        <a:rPr lang="sl-SI" sz="1700" u="none" strike="noStrike">
                          <a:effectLst/>
                        </a:rPr>
                        <a:t>Repository</a:t>
                      </a:r>
                      <a:endParaRPr lang="sl-SI" sz="1700" b="0" i="0" u="none" strike="noStrike">
                        <a:solidFill>
                          <a:srgbClr val="000000"/>
                        </a:solidFill>
                        <a:effectLst/>
                        <a:latin typeface="Calibri" panose="020F0502020204030204" pitchFamily="34" charset="0"/>
                      </a:endParaRPr>
                    </a:p>
                  </a:txBody>
                  <a:tcPr marL="6145" marR="6145" marT="6145" marB="0" anchor="b"/>
                </a:tc>
                <a:extLst>
                  <a:ext uri="{0D108BD9-81ED-4DB2-BD59-A6C34878D82A}">
                    <a16:rowId xmlns:a16="http://schemas.microsoft.com/office/drawing/2014/main" val="861113993"/>
                  </a:ext>
                </a:extLst>
              </a:tr>
              <a:tr h="263312">
                <a:tc>
                  <a:txBody>
                    <a:bodyPr/>
                    <a:lstStyle/>
                    <a:p>
                      <a:pPr algn="l" fontAlgn="b"/>
                      <a:r>
                        <a:rPr lang="sl-SI" sz="1700" b="1" u="none" strike="noStrike" dirty="0" err="1">
                          <a:effectLst/>
                        </a:rPr>
                        <a:t>TAttacks</a:t>
                      </a:r>
                      <a:endParaRPr lang="sl-SI" sz="1700" b="1" i="0" u="none" strike="noStrike" dirty="0">
                        <a:solidFill>
                          <a:srgbClr val="000000"/>
                        </a:solidFill>
                        <a:effectLst/>
                        <a:latin typeface="Calibri" panose="020F0502020204030204" pitchFamily="34" charset="0"/>
                      </a:endParaRPr>
                    </a:p>
                  </a:txBody>
                  <a:tcPr marL="6145" marR="6145" marT="6145" marB="0" anchor="b"/>
                </a:tc>
                <a:tc>
                  <a:txBody>
                    <a:bodyPr/>
                    <a:lstStyle/>
                    <a:p>
                      <a:pPr algn="l" fontAlgn="b"/>
                      <a:r>
                        <a:rPr lang="sl-SI" sz="1100" b="1" u="sng" strike="noStrike">
                          <a:effectLst/>
                          <a:hlinkClick r:id="rId3"/>
                        </a:rPr>
                        <a:t>https://doi.org/10.18712/nsd-nsd2434-v1</a:t>
                      </a:r>
                      <a:endParaRPr lang="sl-SI" sz="1100" b="1" i="0" u="sng" strike="noStrike">
                        <a:solidFill>
                          <a:srgbClr val="0563C1"/>
                        </a:solidFill>
                        <a:effectLst/>
                        <a:latin typeface="Calibri" panose="020F0502020204030204" pitchFamily="34" charset="0"/>
                      </a:endParaRPr>
                    </a:p>
                  </a:txBody>
                  <a:tcPr marL="6145" marR="6145" marT="6145" marB="0" anchor="b"/>
                </a:tc>
                <a:tc>
                  <a:txBody>
                    <a:bodyPr/>
                    <a:lstStyle/>
                    <a:p>
                      <a:pPr algn="l" fontAlgn="b"/>
                      <a:r>
                        <a:rPr lang="sl-SI" sz="1700" b="1" u="none" strike="noStrike" dirty="0">
                          <a:effectLst/>
                        </a:rPr>
                        <a:t>CESSDA/NSD</a:t>
                      </a:r>
                      <a:endParaRPr lang="sl-SI" sz="1700" b="1" i="0" u="none" strike="noStrike" dirty="0">
                        <a:solidFill>
                          <a:srgbClr val="000000"/>
                        </a:solidFill>
                        <a:effectLst/>
                        <a:latin typeface="Calibri" panose="020F0502020204030204" pitchFamily="34" charset="0"/>
                      </a:endParaRPr>
                    </a:p>
                  </a:txBody>
                  <a:tcPr marL="6145" marR="6145" marT="6145" marB="0" anchor="b"/>
                </a:tc>
                <a:extLst>
                  <a:ext uri="{0D108BD9-81ED-4DB2-BD59-A6C34878D82A}">
                    <a16:rowId xmlns:a16="http://schemas.microsoft.com/office/drawing/2014/main" val="2519252129"/>
                  </a:ext>
                </a:extLst>
              </a:tr>
              <a:tr h="342520">
                <a:tc>
                  <a:txBody>
                    <a:bodyPr/>
                    <a:lstStyle/>
                    <a:p>
                      <a:pPr algn="l" fontAlgn="b"/>
                      <a:r>
                        <a:rPr lang="sl-SI" sz="1700" b="1" u="none" strike="noStrike">
                          <a:effectLst/>
                        </a:rPr>
                        <a:t>UK_2015_G_E</a:t>
                      </a:r>
                      <a:endParaRPr lang="sl-SI" sz="1700" b="1" i="0" u="none" strike="noStrike">
                        <a:solidFill>
                          <a:srgbClr val="000000"/>
                        </a:solidFill>
                        <a:effectLst/>
                        <a:latin typeface="Calibri" panose="020F0502020204030204" pitchFamily="34" charset="0"/>
                      </a:endParaRPr>
                    </a:p>
                  </a:txBody>
                  <a:tcPr marL="6145" marR="6145" marT="6145" marB="0" anchor="b"/>
                </a:tc>
                <a:tc>
                  <a:txBody>
                    <a:bodyPr/>
                    <a:lstStyle/>
                    <a:p>
                      <a:pPr algn="l" fontAlgn="b"/>
                      <a:r>
                        <a:rPr lang="sl-SI" sz="1100" b="1" u="sng" strike="noStrike">
                          <a:effectLst/>
                          <a:hlinkClick r:id="rId4"/>
                        </a:rPr>
                        <a:t>https://dx.doi.org/10.5255/UKDA-SN-852772</a:t>
                      </a:r>
                      <a:endParaRPr lang="sl-SI" sz="1100" b="1" i="0" u="sng" strike="noStrike">
                        <a:solidFill>
                          <a:srgbClr val="0563C1"/>
                        </a:solidFill>
                        <a:effectLst/>
                        <a:latin typeface="Calibri" panose="020F0502020204030204" pitchFamily="34" charset="0"/>
                      </a:endParaRPr>
                    </a:p>
                  </a:txBody>
                  <a:tcPr marL="6145" marR="6145" marT="6145" marB="0" anchor="b"/>
                </a:tc>
                <a:tc>
                  <a:txBody>
                    <a:bodyPr/>
                    <a:lstStyle/>
                    <a:p>
                      <a:pPr algn="l" fontAlgn="b"/>
                      <a:r>
                        <a:rPr lang="sl-SI" sz="1700" b="1" u="none" strike="noStrike" dirty="0">
                          <a:effectLst/>
                        </a:rPr>
                        <a:t>CESSDA/</a:t>
                      </a:r>
                      <a:r>
                        <a:rPr lang="sl-SI" sz="1700" b="1" u="none" strike="noStrike" dirty="0" err="1">
                          <a:effectLst/>
                        </a:rPr>
                        <a:t>reshare.ukdataservice</a:t>
                      </a:r>
                      <a:endParaRPr lang="sl-SI" sz="1700" b="1" i="0" u="none" strike="noStrike" dirty="0">
                        <a:solidFill>
                          <a:srgbClr val="000000"/>
                        </a:solidFill>
                        <a:effectLst/>
                        <a:latin typeface="Calibri" panose="020F0502020204030204" pitchFamily="34" charset="0"/>
                      </a:endParaRPr>
                    </a:p>
                  </a:txBody>
                  <a:tcPr marL="6145" marR="6145" marT="6145" marB="0" anchor="b"/>
                </a:tc>
                <a:extLst>
                  <a:ext uri="{0D108BD9-81ED-4DB2-BD59-A6C34878D82A}">
                    <a16:rowId xmlns:a16="http://schemas.microsoft.com/office/drawing/2014/main" val="633795073"/>
                  </a:ext>
                </a:extLst>
              </a:tr>
              <a:tr h="264183">
                <a:tc>
                  <a:txBody>
                    <a:bodyPr/>
                    <a:lstStyle/>
                    <a:p>
                      <a:pPr algn="l" fontAlgn="b"/>
                      <a:r>
                        <a:rPr lang="sl-SI" sz="1700" u="none" strike="noStrike">
                          <a:effectLst/>
                        </a:rPr>
                        <a:t>German_Bundestag_E_2013</a:t>
                      </a:r>
                      <a:endParaRPr lang="sl-SI" sz="1700" b="0" i="0" u="none" strike="noStrike">
                        <a:solidFill>
                          <a:srgbClr val="000000"/>
                        </a:solidFill>
                        <a:effectLst/>
                        <a:latin typeface="Calibri" panose="020F0502020204030204" pitchFamily="34" charset="0"/>
                      </a:endParaRPr>
                    </a:p>
                  </a:txBody>
                  <a:tcPr marL="6145" marR="6145" marT="6145" marB="0" anchor="b"/>
                </a:tc>
                <a:tc>
                  <a:txBody>
                    <a:bodyPr/>
                    <a:lstStyle/>
                    <a:p>
                      <a:pPr algn="l" fontAlgn="b"/>
                      <a:r>
                        <a:rPr lang="sl-SI" sz="1100" u="sng" strike="noStrike">
                          <a:effectLst/>
                        </a:rPr>
                        <a:t>https://doi.org/10.4232/1.12319</a:t>
                      </a:r>
                      <a:endParaRPr lang="sl-SI" sz="1100" b="0" i="0" u="sng" strike="noStrike">
                        <a:solidFill>
                          <a:srgbClr val="0563C1"/>
                        </a:solidFill>
                        <a:effectLst/>
                        <a:latin typeface="Calibri" panose="020F0502020204030204" pitchFamily="34" charset="0"/>
                      </a:endParaRPr>
                    </a:p>
                  </a:txBody>
                  <a:tcPr marL="6145" marR="6145" marT="6145" marB="0" anchor="b"/>
                </a:tc>
                <a:tc>
                  <a:txBody>
                    <a:bodyPr/>
                    <a:lstStyle/>
                    <a:p>
                      <a:pPr algn="l" fontAlgn="b"/>
                      <a:r>
                        <a:rPr lang="sl-SI" sz="1700" u="none" strike="noStrike">
                          <a:effectLst/>
                        </a:rPr>
                        <a:t>CESSDA/GESIS Data Archive</a:t>
                      </a:r>
                      <a:endParaRPr lang="sl-SI" sz="1700" b="0" i="0" u="none" strike="noStrike">
                        <a:solidFill>
                          <a:srgbClr val="000000"/>
                        </a:solidFill>
                        <a:effectLst/>
                        <a:latin typeface="Calibri" panose="020F0502020204030204" pitchFamily="34" charset="0"/>
                      </a:endParaRPr>
                    </a:p>
                  </a:txBody>
                  <a:tcPr marL="6145" marR="6145" marT="6145" marB="0" anchor="b"/>
                </a:tc>
                <a:extLst>
                  <a:ext uri="{0D108BD9-81ED-4DB2-BD59-A6C34878D82A}">
                    <a16:rowId xmlns:a16="http://schemas.microsoft.com/office/drawing/2014/main" val="2552196787"/>
                  </a:ext>
                </a:extLst>
              </a:tr>
              <a:tr h="263312">
                <a:tc>
                  <a:txBody>
                    <a:bodyPr/>
                    <a:lstStyle/>
                    <a:p>
                      <a:pPr algn="l" fontAlgn="b"/>
                      <a:r>
                        <a:rPr lang="sl-SI" sz="1700" u="none" strike="noStrike">
                          <a:effectLst/>
                        </a:rPr>
                        <a:t>Geotagged_Twitter</a:t>
                      </a:r>
                      <a:endParaRPr lang="sl-SI" sz="1700" b="0" i="0" u="none" strike="noStrike">
                        <a:solidFill>
                          <a:srgbClr val="000000"/>
                        </a:solidFill>
                        <a:effectLst/>
                        <a:latin typeface="Calibri" panose="020F0502020204030204" pitchFamily="34" charset="0"/>
                      </a:endParaRPr>
                    </a:p>
                  </a:txBody>
                  <a:tcPr marL="6145" marR="6145" marT="6145" marB="0" anchor="b"/>
                </a:tc>
                <a:tc>
                  <a:txBody>
                    <a:bodyPr/>
                    <a:lstStyle/>
                    <a:p>
                      <a:pPr algn="l" fontAlgn="b"/>
                      <a:r>
                        <a:rPr lang="sl-SI" sz="1100" u="sng" strike="noStrike">
                          <a:effectLst/>
                          <a:hlinkClick r:id="rId5"/>
                        </a:rPr>
                        <a:t>http://doi.org/10.7802/1166</a:t>
                      </a:r>
                      <a:endParaRPr lang="sl-SI" sz="1100" b="0" i="0" u="sng" strike="noStrike">
                        <a:solidFill>
                          <a:srgbClr val="0563C1"/>
                        </a:solidFill>
                        <a:effectLst/>
                        <a:latin typeface="Calibri" panose="020F0502020204030204" pitchFamily="34" charset="0"/>
                      </a:endParaRPr>
                    </a:p>
                  </a:txBody>
                  <a:tcPr marL="6145" marR="6145" marT="6145" marB="0" anchor="b"/>
                </a:tc>
                <a:tc>
                  <a:txBody>
                    <a:bodyPr/>
                    <a:lstStyle/>
                    <a:p>
                      <a:pPr algn="l" fontAlgn="b"/>
                      <a:r>
                        <a:rPr lang="sl-SI" sz="1700" u="none" strike="noStrike">
                          <a:effectLst/>
                        </a:rPr>
                        <a:t>CESSDA/data.gesis.org</a:t>
                      </a:r>
                      <a:endParaRPr lang="sl-SI" sz="1700" b="0" i="0" u="none" strike="noStrike">
                        <a:solidFill>
                          <a:srgbClr val="000000"/>
                        </a:solidFill>
                        <a:effectLst/>
                        <a:latin typeface="Calibri" panose="020F0502020204030204" pitchFamily="34" charset="0"/>
                      </a:endParaRPr>
                    </a:p>
                  </a:txBody>
                  <a:tcPr marL="6145" marR="6145" marT="6145" marB="0" anchor="b"/>
                </a:tc>
                <a:extLst>
                  <a:ext uri="{0D108BD9-81ED-4DB2-BD59-A6C34878D82A}">
                    <a16:rowId xmlns:a16="http://schemas.microsoft.com/office/drawing/2014/main" val="744826932"/>
                  </a:ext>
                </a:extLst>
              </a:tr>
              <a:tr h="263312">
                <a:tc>
                  <a:txBody>
                    <a:bodyPr/>
                    <a:lstStyle/>
                    <a:p>
                      <a:pPr algn="l" fontAlgn="b"/>
                      <a:r>
                        <a:rPr lang="sl-SI" sz="1700" u="none" strike="noStrike">
                          <a:effectLst/>
                        </a:rPr>
                        <a:t>Janes_Tweet</a:t>
                      </a:r>
                      <a:endParaRPr lang="sl-SI" sz="1700" b="0" i="0" u="none" strike="noStrike">
                        <a:solidFill>
                          <a:srgbClr val="000000"/>
                        </a:solidFill>
                        <a:effectLst/>
                        <a:latin typeface="Calibri" panose="020F0502020204030204" pitchFamily="34" charset="0"/>
                      </a:endParaRPr>
                    </a:p>
                  </a:txBody>
                  <a:tcPr marL="6145" marR="6145" marT="6145" marB="0" anchor="b"/>
                </a:tc>
                <a:tc>
                  <a:txBody>
                    <a:bodyPr/>
                    <a:lstStyle/>
                    <a:p>
                      <a:pPr algn="l" fontAlgn="b"/>
                      <a:r>
                        <a:rPr lang="sl-SI" sz="1100" u="sng" strike="noStrike">
                          <a:effectLst/>
                          <a:hlinkClick r:id="rId6"/>
                        </a:rPr>
                        <a:t>http://hdl.handle.net/11356/1142</a:t>
                      </a:r>
                      <a:endParaRPr lang="sl-SI" sz="1100" b="0" i="0" u="sng" strike="noStrike">
                        <a:solidFill>
                          <a:srgbClr val="0563C1"/>
                        </a:solidFill>
                        <a:effectLst/>
                        <a:latin typeface="Calibri" panose="020F0502020204030204" pitchFamily="34" charset="0"/>
                      </a:endParaRPr>
                    </a:p>
                  </a:txBody>
                  <a:tcPr marL="6145" marR="6145" marT="6145" marB="0" anchor="b"/>
                </a:tc>
                <a:tc>
                  <a:txBody>
                    <a:bodyPr/>
                    <a:lstStyle/>
                    <a:p>
                      <a:pPr algn="l" fontAlgn="b"/>
                      <a:r>
                        <a:rPr lang="sl-SI" sz="1700" u="none" strike="noStrike">
                          <a:effectLst/>
                        </a:rPr>
                        <a:t>CLARIN.SI/repository</a:t>
                      </a:r>
                      <a:endParaRPr lang="sl-SI" sz="1700" b="0" i="0" u="none" strike="noStrike">
                        <a:solidFill>
                          <a:srgbClr val="000000"/>
                        </a:solidFill>
                        <a:effectLst/>
                        <a:latin typeface="Calibri" panose="020F0502020204030204" pitchFamily="34" charset="0"/>
                      </a:endParaRPr>
                    </a:p>
                  </a:txBody>
                  <a:tcPr marL="6145" marR="6145" marT="6145" marB="0" anchor="b"/>
                </a:tc>
                <a:extLst>
                  <a:ext uri="{0D108BD9-81ED-4DB2-BD59-A6C34878D82A}">
                    <a16:rowId xmlns:a16="http://schemas.microsoft.com/office/drawing/2014/main" val="2661010968"/>
                  </a:ext>
                </a:extLst>
              </a:tr>
              <a:tr h="263312">
                <a:tc>
                  <a:txBody>
                    <a:bodyPr/>
                    <a:lstStyle/>
                    <a:p>
                      <a:pPr algn="l" fontAlgn="b"/>
                      <a:r>
                        <a:rPr lang="sl-SI" sz="1700" u="none" strike="noStrike">
                          <a:effectLst/>
                        </a:rPr>
                        <a:t>TweetsKB</a:t>
                      </a:r>
                      <a:endParaRPr lang="sl-SI" sz="1700" b="0" i="0" u="none" strike="noStrike">
                        <a:solidFill>
                          <a:srgbClr val="000000"/>
                        </a:solidFill>
                        <a:effectLst/>
                        <a:latin typeface="Calibri" panose="020F0502020204030204" pitchFamily="34" charset="0"/>
                      </a:endParaRPr>
                    </a:p>
                  </a:txBody>
                  <a:tcPr marL="6145" marR="6145" marT="6145" marB="0" anchor="b"/>
                </a:tc>
                <a:tc>
                  <a:txBody>
                    <a:bodyPr/>
                    <a:lstStyle/>
                    <a:p>
                      <a:pPr algn="l" fontAlgn="b"/>
                      <a:r>
                        <a:rPr lang="sl-SI" sz="1100" u="sng" strike="noStrike">
                          <a:effectLst/>
                        </a:rPr>
                        <a:t>http://doi.org/10.5281/zenodo.1629949</a:t>
                      </a:r>
                      <a:endParaRPr lang="sl-SI" sz="1100" b="0" i="0" u="sng" strike="noStrike">
                        <a:solidFill>
                          <a:srgbClr val="0563C1"/>
                        </a:solidFill>
                        <a:effectLst/>
                        <a:latin typeface="Calibri" panose="020F0502020204030204" pitchFamily="34" charset="0"/>
                      </a:endParaRPr>
                    </a:p>
                  </a:txBody>
                  <a:tcPr marL="6145" marR="6145" marT="6145" marB="0" anchor="b"/>
                </a:tc>
                <a:tc>
                  <a:txBody>
                    <a:bodyPr/>
                    <a:lstStyle/>
                    <a:p>
                      <a:pPr algn="l" fontAlgn="b"/>
                      <a:r>
                        <a:rPr lang="sl-SI" sz="1700" u="none" strike="noStrike">
                          <a:effectLst/>
                        </a:rPr>
                        <a:t>ZENODO</a:t>
                      </a:r>
                      <a:endParaRPr lang="sl-SI" sz="1700" b="0" i="0" u="none" strike="noStrike">
                        <a:solidFill>
                          <a:srgbClr val="000000"/>
                        </a:solidFill>
                        <a:effectLst/>
                        <a:latin typeface="Calibri" panose="020F0502020204030204" pitchFamily="34" charset="0"/>
                      </a:endParaRPr>
                    </a:p>
                  </a:txBody>
                  <a:tcPr marL="6145" marR="6145" marT="6145" marB="0" anchor="b"/>
                </a:tc>
                <a:extLst>
                  <a:ext uri="{0D108BD9-81ED-4DB2-BD59-A6C34878D82A}">
                    <a16:rowId xmlns:a16="http://schemas.microsoft.com/office/drawing/2014/main" val="1594818934"/>
                  </a:ext>
                </a:extLst>
              </a:tr>
              <a:tr h="263312">
                <a:tc>
                  <a:txBody>
                    <a:bodyPr/>
                    <a:lstStyle/>
                    <a:p>
                      <a:pPr algn="l" fontAlgn="b"/>
                      <a:r>
                        <a:rPr lang="sl-SI" sz="1700" b="1" u="none" strike="noStrike">
                          <a:effectLst/>
                        </a:rPr>
                        <a:t>News_Sharing</a:t>
                      </a:r>
                      <a:endParaRPr lang="sl-SI" sz="1700" b="1" i="0" u="none" strike="noStrike">
                        <a:solidFill>
                          <a:srgbClr val="000000"/>
                        </a:solidFill>
                        <a:effectLst/>
                        <a:latin typeface="Calibri" panose="020F0502020204030204" pitchFamily="34" charset="0"/>
                      </a:endParaRPr>
                    </a:p>
                  </a:txBody>
                  <a:tcPr marL="6145" marR="6145" marT="6145" marB="0" anchor="b"/>
                </a:tc>
                <a:tc>
                  <a:txBody>
                    <a:bodyPr/>
                    <a:lstStyle/>
                    <a:p>
                      <a:pPr algn="l" fontAlgn="b"/>
                      <a:r>
                        <a:rPr lang="sl-SI" sz="1100" b="1" u="sng" strike="noStrike">
                          <a:effectLst/>
                        </a:rPr>
                        <a:t>https://doi.org/10.7910/DVN/5XRZLH</a:t>
                      </a:r>
                      <a:endParaRPr lang="sl-SI" sz="1100" b="1" i="0" u="sng" strike="noStrike">
                        <a:solidFill>
                          <a:srgbClr val="0563C1"/>
                        </a:solidFill>
                        <a:effectLst/>
                        <a:latin typeface="Calibri" panose="020F0502020204030204" pitchFamily="34" charset="0"/>
                      </a:endParaRPr>
                    </a:p>
                  </a:txBody>
                  <a:tcPr marL="6145" marR="6145" marT="6145" marB="0" anchor="b"/>
                </a:tc>
                <a:tc>
                  <a:txBody>
                    <a:bodyPr/>
                    <a:lstStyle/>
                    <a:p>
                      <a:pPr algn="l" fontAlgn="b"/>
                      <a:r>
                        <a:rPr lang="sl-SI" sz="1700" b="1" u="none" strike="noStrike" dirty="0">
                          <a:effectLst/>
                        </a:rPr>
                        <a:t>Harvard </a:t>
                      </a:r>
                      <a:r>
                        <a:rPr lang="sl-SI" sz="1700" b="1" u="none" strike="noStrike" dirty="0" err="1">
                          <a:effectLst/>
                        </a:rPr>
                        <a:t>Dataverse</a:t>
                      </a:r>
                      <a:endParaRPr lang="sl-SI" sz="1700" b="1" i="0" u="none" strike="noStrike" dirty="0">
                        <a:solidFill>
                          <a:srgbClr val="000000"/>
                        </a:solidFill>
                        <a:effectLst/>
                        <a:latin typeface="Calibri" panose="020F0502020204030204" pitchFamily="34" charset="0"/>
                      </a:endParaRPr>
                    </a:p>
                  </a:txBody>
                  <a:tcPr marL="6145" marR="6145" marT="6145" marB="0" anchor="b"/>
                </a:tc>
                <a:extLst>
                  <a:ext uri="{0D108BD9-81ED-4DB2-BD59-A6C34878D82A}">
                    <a16:rowId xmlns:a16="http://schemas.microsoft.com/office/drawing/2014/main" val="3787257643"/>
                  </a:ext>
                </a:extLst>
              </a:tr>
              <a:tr h="263312">
                <a:tc>
                  <a:txBody>
                    <a:bodyPr/>
                    <a:lstStyle/>
                    <a:p>
                      <a:pPr algn="l" fontAlgn="b"/>
                      <a:r>
                        <a:rPr lang="sl-SI" sz="1700" u="none" strike="noStrike">
                          <a:effectLst/>
                        </a:rPr>
                        <a:t>WOI_2018</a:t>
                      </a:r>
                      <a:endParaRPr lang="sl-SI" sz="1700" b="0" i="0" u="none" strike="noStrike">
                        <a:solidFill>
                          <a:srgbClr val="000000"/>
                        </a:solidFill>
                        <a:effectLst/>
                        <a:latin typeface="Calibri" panose="020F0502020204030204" pitchFamily="34" charset="0"/>
                      </a:endParaRPr>
                    </a:p>
                  </a:txBody>
                  <a:tcPr marL="6145" marR="6145" marT="6145" marB="0" anchor="b"/>
                </a:tc>
                <a:tc>
                  <a:txBody>
                    <a:bodyPr/>
                    <a:lstStyle/>
                    <a:p>
                      <a:pPr algn="l" fontAlgn="b"/>
                      <a:r>
                        <a:rPr lang="sl-SI" sz="1100" u="sng" strike="noStrike">
                          <a:effectLst/>
                          <a:hlinkClick r:id="rId7"/>
                        </a:rPr>
                        <a:t>https://doi.org/10.7910/DVN/YMJPFC</a:t>
                      </a:r>
                      <a:endParaRPr lang="sl-SI" sz="1100" b="0" i="0" u="sng" strike="noStrike">
                        <a:solidFill>
                          <a:srgbClr val="0563C1"/>
                        </a:solidFill>
                        <a:effectLst/>
                        <a:latin typeface="Calibri" panose="020F0502020204030204" pitchFamily="34" charset="0"/>
                      </a:endParaRPr>
                    </a:p>
                  </a:txBody>
                  <a:tcPr marL="6145" marR="6145" marT="6145" marB="0" anchor="b"/>
                </a:tc>
                <a:tc>
                  <a:txBody>
                    <a:bodyPr/>
                    <a:lstStyle/>
                    <a:p>
                      <a:pPr algn="l" fontAlgn="b"/>
                      <a:r>
                        <a:rPr lang="sl-SI" sz="1700" u="none" strike="noStrike">
                          <a:effectLst/>
                        </a:rPr>
                        <a:t>Harvard Dataverse</a:t>
                      </a:r>
                      <a:endParaRPr lang="sl-SI" sz="1700" b="0" i="0" u="none" strike="noStrike">
                        <a:solidFill>
                          <a:srgbClr val="000000"/>
                        </a:solidFill>
                        <a:effectLst/>
                        <a:latin typeface="Calibri" panose="020F0502020204030204" pitchFamily="34" charset="0"/>
                      </a:endParaRPr>
                    </a:p>
                  </a:txBody>
                  <a:tcPr marL="6145" marR="6145" marT="6145" marB="0" anchor="b"/>
                </a:tc>
                <a:extLst>
                  <a:ext uri="{0D108BD9-81ED-4DB2-BD59-A6C34878D82A}">
                    <a16:rowId xmlns:a16="http://schemas.microsoft.com/office/drawing/2014/main" val="3530948230"/>
                  </a:ext>
                </a:extLst>
              </a:tr>
              <a:tr h="263312">
                <a:tc>
                  <a:txBody>
                    <a:bodyPr/>
                    <a:lstStyle/>
                    <a:p>
                      <a:pPr algn="l" fontAlgn="b"/>
                      <a:r>
                        <a:rPr lang="sl-SI" sz="1700" u="none" strike="noStrike">
                          <a:effectLst/>
                        </a:rPr>
                        <a:t>T3</a:t>
                      </a:r>
                      <a:endParaRPr lang="sl-SI" sz="1700" b="0" i="0" u="none" strike="noStrike">
                        <a:solidFill>
                          <a:srgbClr val="000000"/>
                        </a:solidFill>
                        <a:effectLst/>
                        <a:latin typeface="Calibri" panose="020F0502020204030204" pitchFamily="34" charset="0"/>
                      </a:endParaRPr>
                    </a:p>
                  </a:txBody>
                  <a:tcPr marL="6145" marR="6145" marT="6145" marB="0" anchor="b"/>
                </a:tc>
                <a:tc>
                  <a:txBody>
                    <a:bodyPr/>
                    <a:lstStyle/>
                    <a:p>
                      <a:pPr algn="l" fontAlgn="b"/>
                      <a:r>
                        <a:rPr lang="sl-SI" sz="1100" u="sng" strike="noStrike">
                          <a:effectLst/>
                          <a:hlinkClick r:id="rId8"/>
                        </a:rPr>
                        <a:t>https://dataverse.harvard.edu/dataverse/t3 </a:t>
                      </a:r>
                      <a:endParaRPr lang="sl-SI" sz="1100" b="0" i="0" u="sng" strike="noStrike">
                        <a:solidFill>
                          <a:srgbClr val="0563C1"/>
                        </a:solidFill>
                        <a:effectLst/>
                        <a:latin typeface="Calibri" panose="020F0502020204030204" pitchFamily="34" charset="0"/>
                      </a:endParaRPr>
                    </a:p>
                  </a:txBody>
                  <a:tcPr marL="6145" marR="6145" marT="6145" marB="0" anchor="b"/>
                </a:tc>
                <a:tc>
                  <a:txBody>
                    <a:bodyPr/>
                    <a:lstStyle/>
                    <a:p>
                      <a:pPr algn="l" fontAlgn="b"/>
                      <a:r>
                        <a:rPr lang="sl-SI" sz="1700" u="none" strike="noStrike">
                          <a:effectLst/>
                        </a:rPr>
                        <a:t>Harvard Dataverse</a:t>
                      </a:r>
                      <a:endParaRPr lang="sl-SI" sz="1700" b="0" i="0" u="none" strike="noStrike">
                        <a:solidFill>
                          <a:srgbClr val="000000"/>
                        </a:solidFill>
                        <a:effectLst/>
                        <a:latin typeface="Calibri" panose="020F0502020204030204" pitchFamily="34" charset="0"/>
                      </a:endParaRPr>
                    </a:p>
                  </a:txBody>
                  <a:tcPr marL="6145" marR="6145" marT="6145" marB="0" anchor="b"/>
                </a:tc>
                <a:extLst>
                  <a:ext uri="{0D108BD9-81ED-4DB2-BD59-A6C34878D82A}">
                    <a16:rowId xmlns:a16="http://schemas.microsoft.com/office/drawing/2014/main" val="2784367029"/>
                  </a:ext>
                </a:extLst>
              </a:tr>
              <a:tr h="263312">
                <a:tc>
                  <a:txBody>
                    <a:bodyPr/>
                    <a:lstStyle/>
                    <a:p>
                      <a:pPr algn="l" fontAlgn="b"/>
                      <a:r>
                        <a:rPr lang="sl-SI" sz="1700" u="none" strike="noStrike">
                          <a:effectLst/>
                        </a:rPr>
                        <a:t>OkCupid</a:t>
                      </a:r>
                      <a:endParaRPr lang="sl-SI" sz="1700" b="0" i="0" u="none" strike="noStrike">
                        <a:solidFill>
                          <a:srgbClr val="000000"/>
                        </a:solidFill>
                        <a:effectLst/>
                        <a:latin typeface="Calibri" panose="020F0502020204030204" pitchFamily="34" charset="0"/>
                      </a:endParaRPr>
                    </a:p>
                  </a:txBody>
                  <a:tcPr marL="6145" marR="6145" marT="6145" marB="0" anchor="b"/>
                </a:tc>
                <a:tc>
                  <a:txBody>
                    <a:bodyPr/>
                    <a:lstStyle/>
                    <a:p>
                      <a:pPr algn="l" fontAlgn="b"/>
                      <a:r>
                        <a:rPr lang="sl-SI" sz="1100" u="sng" strike="noStrike">
                          <a:effectLst/>
                          <a:hlinkClick r:id="rId9"/>
                        </a:rPr>
                        <a:t>https://osf.io/5qwr8/</a:t>
                      </a:r>
                      <a:endParaRPr lang="sl-SI" sz="1100" b="0" i="0" u="sng" strike="noStrike">
                        <a:solidFill>
                          <a:srgbClr val="0563C1"/>
                        </a:solidFill>
                        <a:effectLst/>
                        <a:latin typeface="Calibri" panose="020F0502020204030204" pitchFamily="34" charset="0"/>
                      </a:endParaRPr>
                    </a:p>
                  </a:txBody>
                  <a:tcPr marL="6145" marR="6145" marT="6145" marB="0" anchor="b"/>
                </a:tc>
                <a:tc>
                  <a:txBody>
                    <a:bodyPr/>
                    <a:lstStyle/>
                    <a:p>
                      <a:pPr algn="l" fontAlgn="b"/>
                      <a:r>
                        <a:rPr lang="sl-SI" sz="1700" u="none" strike="noStrike">
                          <a:effectLst/>
                        </a:rPr>
                        <a:t>OSF</a:t>
                      </a:r>
                      <a:endParaRPr lang="sl-SI" sz="1700" b="0" i="0" u="none" strike="noStrike">
                        <a:solidFill>
                          <a:srgbClr val="000000"/>
                        </a:solidFill>
                        <a:effectLst/>
                        <a:latin typeface="Calibri" panose="020F0502020204030204" pitchFamily="34" charset="0"/>
                      </a:endParaRPr>
                    </a:p>
                  </a:txBody>
                  <a:tcPr marL="6145" marR="6145" marT="6145" marB="0" anchor="b"/>
                </a:tc>
                <a:extLst>
                  <a:ext uri="{0D108BD9-81ED-4DB2-BD59-A6C34878D82A}">
                    <a16:rowId xmlns:a16="http://schemas.microsoft.com/office/drawing/2014/main" val="4064104026"/>
                  </a:ext>
                </a:extLst>
              </a:tr>
              <a:tr h="263312">
                <a:tc>
                  <a:txBody>
                    <a:bodyPr/>
                    <a:lstStyle/>
                    <a:p>
                      <a:pPr algn="l" fontAlgn="b"/>
                      <a:r>
                        <a:rPr lang="sl-SI" sz="1700" u="none" strike="noStrike">
                          <a:effectLst/>
                        </a:rPr>
                        <a:t>Occupy</a:t>
                      </a:r>
                      <a:endParaRPr lang="sl-SI" sz="1700" b="0" i="0" u="none" strike="noStrike">
                        <a:solidFill>
                          <a:srgbClr val="000000"/>
                        </a:solidFill>
                        <a:effectLst/>
                        <a:latin typeface="Calibri" panose="020F0502020204030204" pitchFamily="34" charset="0"/>
                      </a:endParaRPr>
                    </a:p>
                  </a:txBody>
                  <a:tcPr marL="6145" marR="6145" marT="6145" marB="0" anchor="b"/>
                </a:tc>
                <a:tc>
                  <a:txBody>
                    <a:bodyPr/>
                    <a:lstStyle/>
                    <a:p>
                      <a:pPr algn="l" fontAlgn="b"/>
                      <a:r>
                        <a:rPr lang="sl-SI" sz="1100" u="sng" strike="noStrike">
                          <a:effectLst/>
                          <a:hlinkClick r:id="rId10"/>
                        </a:rPr>
                        <a:t>https://doi.org/10.5061/dryad.q1h04</a:t>
                      </a:r>
                      <a:endParaRPr lang="sl-SI" sz="1100" b="0" i="0" u="sng" strike="noStrike">
                        <a:solidFill>
                          <a:srgbClr val="0563C1"/>
                        </a:solidFill>
                        <a:effectLst/>
                        <a:latin typeface="Calibri" panose="020F0502020204030204" pitchFamily="34" charset="0"/>
                      </a:endParaRPr>
                    </a:p>
                  </a:txBody>
                  <a:tcPr marL="6145" marR="6145" marT="6145" marB="0" anchor="b"/>
                </a:tc>
                <a:tc>
                  <a:txBody>
                    <a:bodyPr/>
                    <a:lstStyle/>
                    <a:p>
                      <a:pPr algn="l" fontAlgn="b"/>
                      <a:r>
                        <a:rPr lang="sl-SI" sz="1700" u="none" strike="noStrike">
                          <a:effectLst/>
                        </a:rPr>
                        <a:t>DRYAD</a:t>
                      </a:r>
                      <a:endParaRPr lang="sl-SI" sz="1700" b="0" i="0" u="none" strike="noStrike">
                        <a:solidFill>
                          <a:srgbClr val="000000"/>
                        </a:solidFill>
                        <a:effectLst/>
                        <a:latin typeface="Calibri" panose="020F0502020204030204" pitchFamily="34" charset="0"/>
                      </a:endParaRPr>
                    </a:p>
                  </a:txBody>
                  <a:tcPr marL="6145" marR="6145" marT="6145" marB="0" anchor="b"/>
                </a:tc>
                <a:extLst>
                  <a:ext uri="{0D108BD9-81ED-4DB2-BD59-A6C34878D82A}">
                    <a16:rowId xmlns:a16="http://schemas.microsoft.com/office/drawing/2014/main" val="3135169307"/>
                  </a:ext>
                </a:extLst>
              </a:tr>
              <a:tr h="263312">
                <a:tc>
                  <a:txBody>
                    <a:bodyPr/>
                    <a:lstStyle/>
                    <a:p>
                      <a:pPr algn="l" fontAlgn="b"/>
                      <a:r>
                        <a:rPr lang="sl-SI" sz="1700" b="1" u="none" strike="noStrike">
                          <a:effectLst/>
                        </a:rPr>
                        <a:t>In_the_mood</a:t>
                      </a:r>
                      <a:endParaRPr lang="sl-SI" sz="1700" b="1" i="0" u="none" strike="noStrike">
                        <a:solidFill>
                          <a:srgbClr val="000000"/>
                        </a:solidFill>
                        <a:effectLst/>
                        <a:latin typeface="Arial" panose="020B0604020202020204" pitchFamily="34" charset="0"/>
                      </a:endParaRPr>
                    </a:p>
                  </a:txBody>
                  <a:tcPr marL="6145" marR="6145" marT="6145" marB="0" anchor="b"/>
                </a:tc>
                <a:tc>
                  <a:txBody>
                    <a:bodyPr/>
                    <a:lstStyle/>
                    <a:p>
                      <a:pPr algn="l" fontAlgn="b"/>
                      <a:r>
                        <a:rPr lang="sl-SI" sz="1100" b="1" u="sng" strike="noStrike">
                          <a:effectLst/>
                          <a:hlinkClick r:id="rId11"/>
                        </a:rPr>
                        <a:t>https://doi.org/10.5061/dryad.5302r</a:t>
                      </a:r>
                      <a:endParaRPr lang="sl-SI" sz="1100" b="1" i="0" u="sng" strike="noStrike">
                        <a:solidFill>
                          <a:srgbClr val="0563C1"/>
                        </a:solidFill>
                        <a:effectLst/>
                        <a:latin typeface="Calibri" panose="020F0502020204030204" pitchFamily="34" charset="0"/>
                      </a:endParaRPr>
                    </a:p>
                  </a:txBody>
                  <a:tcPr marL="6145" marR="6145" marT="6145" marB="0" anchor="b"/>
                </a:tc>
                <a:tc>
                  <a:txBody>
                    <a:bodyPr/>
                    <a:lstStyle/>
                    <a:p>
                      <a:pPr algn="l" fontAlgn="b"/>
                      <a:r>
                        <a:rPr lang="sl-SI" sz="1700" b="1" u="none" strike="noStrike" dirty="0">
                          <a:effectLst/>
                        </a:rPr>
                        <a:t>DRYAD</a:t>
                      </a:r>
                      <a:endParaRPr lang="sl-SI" sz="1700" b="1" i="0" u="none" strike="noStrike" dirty="0">
                        <a:solidFill>
                          <a:srgbClr val="000000"/>
                        </a:solidFill>
                        <a:effectLst/>
                        <a:latin typeface="Calibri" panose="020F0502020204030204" pitchFamily="34" charset="0"/>
                      </a:endParaRPr>
                    </a:p>
                  </a:txBody>
                  <a:tcPr marL="6145" marR="6145" marT="6145" marB="0" anchor="b"/>
                </a:tc>
                <a:extLst>
                  <a:ext uri="{0D108BD9-81ED-4DB2-BD59-A6C34878D82A}">
                    <a16:rowId xmlns:a16="http://schemas.microsoft.com/office/drawing/2014/main" val="1721098943"/>
                  </a:ext>
                </a:extLst>
              </a:tr>
              <a:tr h="263312">
                <a:tc>
                  <a:txBody>
                    <a:bodyPr/>
                    <a:lstStyle/>
                    <a:p>
                      <a:pPr algn="l" fontAlgn="b"/>
                      <a:r>
                        <a:rPr lang="sl-SI" sz="1700" u="none" strike="noStrike">
                          <a:effectLst/>
                        </a:rPr>
                        <a:t>COVID_19</a:t>
                      </a:r>
                      <a:endParaRPr lang="sl-SI" sz="1700" b="0" i="0" u="none" strike="noStrike">
                        <a:solidFill>
                          <a:srgbClr val="000000"/>
                        </a:solidFill>
                        <a:effectLst/>
                        <a:latin typeface="Calibri" panose="020F0502020204030204" pitchFamily="34" charset="0"/>
                      </a:endParaRPr>
                    </a:p>
                  </a:txBody>
                  <a:tcPr marL="6145" marR="6145" marT="6145" marB="0" anchor="b"/>
                </a:tc>
                <a:tc>
                  <a:txBody>
                    <a:bodyPr/>
                    <a:lstStyle/>
                    <a:p>
                      <a:pPr algn="l" fontAlgn="b"/>
                      <a:r>
                        <a:rPr lang="sl-SI" sz="1100" u="sng" strike="noStrike">
                          <a:effectLst/>
                        </a:rPr>
                        <a:t> http://dx.doi.org/10.21227/781w-ef42</a:t>
                      </a:r>
                      <a:endParaRPr lang="sl-SI" sz="1100" b="0" i="0" u="sng" strike="noStrike">
                        <a:solidFill>
                          <a:srgbClr val="0563C1"/>
                        </a:solidFill>
                        <a:effectLst/>
                        <a:latin typeface="Calibri" panose="020F0502020204030204" pitchFamily="34" charset="0"/>
                      </a:endParaRPr>
                    </a:p>
                  </a:txBody>
                  <a:tcPr marL="6145" marR="6145" marT="6145" marB="0" anchor="b"/>
                </a:tc>
                <a:tc>
                  <a:txBody>
                    <a:bodyPr/>
                    <a:lstStyle/>
                    <a:p>
                      <a:pPr algn="l" fontAlgn="b"/>
                      <a:r>
                        <a:rPr lang="sl-SI" sz="1700" u="none" strike="noStrike">
                          <a:effectLst/>
                        </a:rPr>
                        <a:t>ieee-dataport</a:t>
                      </a:r>
                      <a:endParaRPr lang="sl-SI" sz="1700" b="0" i="0" u="none" strike="noStrike">
                        <a:solidFill>
                          <a:srgbClr val="000000"/>
                        </a:solidFill>
                        <a:effectLst/>
                        <a:latin typeface="Calibri" panose="020F0502020204030204" pitchFamily="34" charset="0"/>
                      </a:endParaRPr>
                    </a:p>
                  </a:txBody>
                  <a:tcPr marL="6145" marR="6145" marT="6145" marB="0" anchor="b"/>
                </a:tc>
                <a:extLst>
                  <a:ext uri="{0D108BD9-81ED-4DB2-BD59-A6C34878D82A}">
                    <a16:rowId xmlns:a16="http://schemas.microsoft.com/office/drawing/2014/main" val="1337372980"/>
                  </a:ext>
                </a:extLst>
              </a:tr>
              <a:tr h="349035">
                <a:tc>
                  <a:txBody>
                    <a:bodyPr/>
                    <a:lstStyle/>
                    <a:p>
                      <a:pPr algn="l" fontAlgn="b"/>
                      <a:r>
                        <a:rPr lang="sl-SI" sz="1700" u="none" strike="noStrike" dirty="0">
                          <a:effectLst/>
                        </a:rPr>
                        <a:t>#</a:t>
                      </a:r>
                      <a:r>
                        <a:rPr lang="sl-SI" sz="1700" u="none" strike="noStrike" dirty="0" err="1">
                          <a:effectLst/>
                        </a:rPr>
                        <a:t>metoo_project</a:t>
                      </a:r>
                      <a:endParaRPr lang="sl-SI" sz="1700" b="0" i="0" u="none" strike="noStrike" dirty="0">
                        <a:solidFill>
                          <a:srgbClr val="000000"/>
                        </a:solidFill>
                        <a:effectLst/>
                        <a:latin typeface="Calibri" panose="020F0502020204030204" pitchFamily="34" charset="0"/>
                      </a:endParaRPr>
                    </a:p>
                  </a:txBody>
                  <a:tcPr marL="6145" marR="6145" marT="6145" marB="0" anchor="b"/>
                </a:tc>
                <a:tc>
                  <a:txBody>
                    <a:bodyPr/>
                    <a:lstStyle/>
                    <a:p>
                      <a:pPr algn="l" fontAlgn="b"/>
                      <a:r>
                        <a:rPr lang="sl-SI" sz="1100" u="sng" strike="noStrike">
                          <a:effectLst/>
                          <a:hlinkClick r:id="rId12"/>
                        </a:rPr>
                        <a:t>https://www.schlesinger-metooproject-radcliffe.org/access-the-collection</a:t>
                      </a:r>
                      <a:endParaRPr lang="sl-SI" sz="1100" b="0" i="0" u="sng" strike="noStrike">
                        <a:solidFill>
                          <a:srgbClr val="0563C1"/>
                        </a:solidFill>
                        <a:effectLst/>
                        <a:latin typeface="Calibri" panose="020F0502020204030204" pitchFamily="34" charset="0"/>
                      </a:endParaRPr>
                    </a:p>
                  </a:txBody>
                  <a:tcPr marL="6145" marR="6145" marT="6145" marB="0" anchor="b"/>
                </a:tc>
                <a:tc>
                  <a:txBody>
                    <a:bodyPr/>
                    <a:lstStyle/>
                    <a:p>
                      <a:pPr algn="l" fontAlgn="b"/>
                      <a:r>
                        <a:rPr lang="en-US" sz="1700" u="none" strike="noStrike">
                          <a:effectLst/>
                        </a:rPr>
                        <a:t>Thematic social media data sources</a:t>
                      </a:r>
                      <a:endParaRPr lang="en-US" sz="1700" b="0" i="0" u="none" strike="noStrike">
                        <a:solidFill>
                          <a:srgbClr val="000000"/>
                        </a:solidFill>
                        <a:effectLst/>
                        <a:latin typeface="Calibri" panose="020F0502020204030204" pitchFamily="34" charset="0"/>
                      </a:endParaRPr>
                    </a:p>
                  </a:txBody>
                  <a:tcPr marL="6145" marR="6145" marT="6145" marB="0" anchor="b"/>
                </a:tc>
                <a:extLst>
                  <a:ext uri="{0D108BD9-81ED-4DB2-BD59-A6C34878D82A}">
                    <a16:rowId xmlns:a16="http://schemas.microsoft.com/office/drawing/2014/main" val="2830296124"/>
                  </a:ext>
                </a:extLst>
              </a:tr>
              <a:tr h="263312">
                <a:tc>
                  <a:txBody>
                    <a:bodyPr/>
                    <a:lstStyle/>
                    <a:p>
                      <a:pPr algn="l" fontAlgn="b"/>
                      <a:r>
                        <a:rPr lang="sl-SI" sz="1700" u="none" strike="noStrike" dirty="0">
                          <a:effectLst/>
                        </a:rPr>
                        <a:t>GeoCoV19</a:t>
                      </a:r>
                      <a:endParaRPr lang="sl-SI" sz="1700" b="0" i="0" u="none" strike="noStrike" dirty="0">
                        <a:solidFill>
                          <a:srgbClr val="000000"/>
                        </a:solidFill>
                        <a:effectLst/>
                        <a:latin typeface="Calibri" panose="020F0502020204030204" pitchFamily="34" charset="0"/>
                      </a:endParaRPr>
                    </a:p>
                  </a:txBody>
                  <a:tcPr marL="6145" marR="6145" marT="6145" marB="0" anchor="b"/>
                </a:tc>
                <a:tc>
                  <a:txBody>
                    <a:bodyPr/>
                    <a:lstStyle/>
                    <a:p>
                      <a:pPr algn="l" fontAlgn="b"/>
                      <a:r>
                        <a:rPr lang="sl-SI" sz="1100" u="sng" strike="noStrike" dirty="0">
                          <a:effectLst/>
                          <a:hlinkClick r:id="rId13"/>
                        </a:rPr>
                        <a:t>https://crisisnlp.qcri.org/covid19 </a:t>
                      </a:r>
                      <a:endParaRPr lang="sl-SI" sz="1100" b="0" i="0" u="sng" strike="noStrike" dirty="0">
                        <a:solidFill>
                          <a:srgbClr val="0563C1"/>
                        </a:solidFill>
                        <a:effectLst/>
                        <a:latin typeface="Calibri" panose="020F0502020204030204" pitchFamily="34" charset="0"/>
                      </a:endParaRPr>
                    </a:p>
                  </a:txBody>
                  <a:tcPr marL="6145" marR="6145" marT="6145" marB="0" anchor="b"/>
                </a:tc>
                <a:tc>
                  <a:txBody>
                    <a:bodyPr/>
                    <a:lstStyle/>
                    <a:p>
                      <a:pPr algn="l" fontAlgn="b"/>
                      <a:r>
                        <a:rPr lang="en-US" sz="1700" u="none" strike="noStrike" dirty="0">
                          <a:effectLst/>
                        </a:rPr>
                        <a:t>Thematic social media data sources</a:t>
                      </a:r>
                      <a:endParaRPr lang="en-US" sz="1700" b="0" i="0" u="none" strike="noStrike" dirty="0">
                        <a:solidFill>
                          <a:srgbClr val="000000"/>
                        </a:solidFill>
                        <a:effectLst/>
                        <a:latin typeface="Calibri" panose="020F0502020204030204" pitchFamily="34" charset="0"/>
                      </a:endParaRPr>
                    </a:p>
                  </a:txBody>
                  <a:tcPr marL="6145" marR="6145" marT="6145" marB="0" anchor="b"/>
                </a:tc>
                <a:extLst>
                  <a:ext uri="{0D108BD9-81ED-4DB2-BD59-A6C34878D82A}">
                    <a16:rowId xmlns:a16="http://schemas.microsoft.com/office/drawing/2014/main" val="3955996334"/>
                  </a:ext>
                </a:extLst>
              </a:tr>
            </a:tbl>
          </a:graphicData>
        </a:graphic>
      </p:graphicFrame>
    </p:spTree>
    <p:extLst>
      <p:ext uri="{BB962C8B-B14F-4D97-AF65-F5344CB8AC3E}">
        <p14:creationId xmlns:p14="http://schemas.microsoft.com/office/powerpoint/2010/main" val="3662676027"/>
      </p:ext>
    </p:extLst>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638967" y="1508702"/>
            <a:ext cx="10347229" cy="3780155"/>
          </a:xfrm>
        </p:spPr>
        <p:txBody>
          <a:bodyPr>
            <a:normAutofit/>
          </a:bodyPr>
          <a:lstStyle/>
          <a:p>
            <a:r>
              <a:rPr lang="en-GB" sz="1687" dirty="0"/>
              <a:t>Counts of 1 – present / 0 – absent for each of the FAIR DMM indices divided by N indices </a:t>
            </a:r>
            <a:endParaRPr lang="en-GB" sz="1687" dirty="0"/>
          </a:p>
        </p:txBody>
      </p:sp>
      <p:sp>
        <p:nvSpPr>
          <p:cNvPr id="3" name="Title 2"/>
          <p:cNvSpPr>
            <a:spLocks noGrp="1"/>
          </p:cNvSpPr>
          <p:nvPr>
            <p:ph type="title"/>
          </p:nvPr>
        </p:nvSpPr>
        <p:spPr/>
        <p:txBody>
          <a:bodyPr>
            <a:normAutofit/>
          </a:bodyPr>
          <a:lstStyle/>
          <a:p>
            <a:r>
              <a:rPr lang="en-GB" dirty="0" smtClean="0"/>
              <a:t>Summary results of </a:t>
            </a:r>
            <a:r>
              <a:rPr lang="en-GB" sz="4219" dirty="0"/>
              <a:t>FAIR DMM </a:t>
            </a:r>
            <a:r>
              <a:rPr lang="en-GB" dirty="0" smtClean="0"/>
              <a:t>assessment</a:t>
            </a:r>
            <a:endParaRPr lang="en-GB" dirty="0"/>
          </a:p>
        </p:txBody>
      </p:sp>
      <p:graphicFrame>
        <p:nvGraphicFramePr>
          <p:cNvPr id="4" name="Table 3"/>
          <p:cNvGraphicFramePr>
            <a:graphicFrameLocks noGrp="1"/>
          </p:cNvGraphicFramePr>
          <p:nvPr>
            <p:extLst/>
          </p:nvPr>
        </p:nvGraphicFramePr>
        <p:xfrm>
          <a:off x="996561" y="1850338"/>
          <a:ext cx="9368529" cy="3688006"/>
        </p:xfrm>
        <a:graphic>
          <a:graphicData uri="http://schemas.openxmlformats.org/drawingml/2006/table">
            <a:tbl>
              <a:tblPr>
                <a:tableStyleId>{5940675A-B579-460E-94D1-54222C63F5DA}</a:tableStyleId>
              </a:tblPr>
              <a:tblGrid>
                <a:gridCol w="1407021">
                  <a:extLst>
                    <a:ext uri="{9D8B030D-6E8A-4147-A177-3AD203B41FA5}">
                      <a16:colId xmlns:a16="http://schemas.microsoft.com/office/drawing/2014/main" val="3927117020"/>
                    </a:ext>
                  </a:extLst>
                </a:gridCol>
                <a:gridCol w="714156">
                  <a:extLst>
                    <a:ext uri="{9D8B030D-6E8A-4147-A177-3AD203B41FA5}">
                      <a16:colId xmlns:a16="http://schemas.microsoft.com/office/drawing/2014/main" val="3776952844"/>
                    </a:ext>
                  </a:extLst>
                </a:gridCol>
                <a:gridCol w="1060588">
                  <a:extLst>
                    <a:ext uri="{9D8B030D-6E8A-4147-A177-3AD203B41FA5}">
                      <a16:colId xmlns:a16="http://schemas.microsoft.com/office/drawing/2014/main" val="3900763475"/>
                    </a:ext>
                  </a:extLst>
                </a:gridCol>
                <a:gridCol w="1060588">
                  <a:extLst>
                    <a:ext uri="{9D8B030D-6E8A-4147-A177-3AD203B41FA5}">
                      <a16:colId xmlns:a16="http://schemas.microsoft.com/office/drawing/2014/main" val="2930527770"/>
                    </a:ext>
                  </a:extLst>
                </a:gridCol>
                <a:gridCol w="1060588">
                  <a:extLst>
                    <a:ext uri="{9D8B030D-6E8A-4147-A177-3AD203B41FA5}">
                      <a16:colId xmlns:a16="http://schemas.microsoft.com/office/drawing/2014/main" val="1800356152"/>
                    </a:ext>
                  </a:extLst>
                </a:gridCol>
                <a:gridCol w="1594775">
                  <a:extLst>
                    <a:ext uri="{9D8B030D-6E8A-4147-A177-3AD203B41FA5}">
                      <a16:colId xmlns:a16="http://schemas.microsoft.com/office/drawing/2014/main" val="2728175045"/>
                    </a:ext>
                  </a:extLst>
                </a:gridCol>
                <a:gridCol w="2470813">
                  <a:extLst>
                    <a:ext uri="{9D8B030D-6E8A-4147-A177-3AD203B41FA5}">
                      <a16:colId xmlns:a16="http://schemas.microsoft.com/office/drawing/2014/main" val="2034761816"/>
                    </a:ext>
                  </a:extLst>
                </a:gridCol>
              </a:tblGrid>
              <a:tr h="606754">
                <a:tc>
                  <a:txBody>
                    <a:bodyPr/>
                    <a:lstStyle/>
                    <a:p>
                      <a:pPr algn="l" fontAlgn="ctr"/>
                      <a:r>
                        <a:rPr lang="sl-SI" sz="1300" b="1" u="none" strike="noStrike" dirty="0" smtClean="0">
                          <a:effectLst/>
                        </a:rPr>
                        <a:t>DO_ID </a:t>
                      </a:r>
                      <a:r>
                        <a:rPr lang="sl-SI" sz="1300" b="1" u="none" strike="noStrike" dirty="0" err="1" smtClean="0">
                          <a:effectLst/>
                        </a:rPr>
                        <a:t>Case</a:t>
                      </a:r>
                      <a:endParaRPr lang="sl-SI" sz="1300" b="1" i="0" u="none" strike="noStrike" dirty="0">
                        <a:solidFill>
                          <a:srgbClr val="264A60"/>
                        </a:solidFill>
                        <a:effectLst/>
                        <a:latin typeface="Arial" panose="020B0604020202020204" pitchFamily="34" charset="0"/>
                      </a:endParaRPr>
                    </a:p>
                  </a:txBody>
                  <a:tcPr marL="6697" marR="6697" marT="6697" marB="0" anchor="ctr"/>
                </a:tc>
                <a:tc>
                  <a:txBody>
                    <a:bodyPr/>
                    <a:lstStyle/>
                    <a:p>
                      <a:pPr algn="ctr" fontAlgn="ctr"/>
                      <a:r>
                        <a:rPr lang="sl-SI" sz="2000" b="1" u="none" strike="noStrike" dirty="0">
                          <a:effectLst/>
                        </a:rPr>
                        <a:t>F</a:t>
                      </a:r>
                      <a:endParaRPr lang="sl-SI" sz="2000" b="1" i="0" u="none" strike="noStrike" dirty="0">
                        <a:solidFill>
                          <a:srgbClr val="264A60"/>
                        </a:solidFill>
                        <a:effectLst/>
                        <a:latin typeface="Arial" panose="020B0604020202020204" pitchFamily="34" charset="0"/>
                      </a:endParaRPr>
                    </a:p>
                  </a:txBody>
                  <a:tcPr marL="6697" marR="6697" marT="6697" marB="0" anchor="ctr"/>
                </a:tc>
                <a:tc>
                  <a:txBody>
                    <a:bodyPr/>
                    <a:lstStyle/>
                    <a:p>
                      <a:pPr algn="ctr" fontAlgn="ctr"/>
                      <a:r>
                        <a:rPr lang="sl-SI" sz="2000" b="1" u="none" strike="noStrike" dirty="0">
                          <a:effectLst/>
                        </a:rPr>
                        <a:t>A</a:t>
                      </a:r>
                      <a:endParaRPr lang="sl-SI" sz="2000" b="1" i="0" u="none" strike="noStrike" dirty="0">
                        <a:solidFill>
                          <a:srgbClr val="264A60"/>
                        </a:solidFill>
                        <a:effectLst/>
                        <a:latin typeface="Arial" panose="020B0604020202020204" pitchFamily="34" charset="0"/>
                      </a:endParaRPr>
                    </a:p>
                  </a:txBody>
                  <a:tcPr marL="6697" marR="6697" marT="6697" marB="0" anchor="ctr"/>
                </a:tc>
                <a:tc>
                  <a:txBody>
                    <a:bodyPr/>
                    <a:lstStyle/>
                    <a:p>
                      <a:pPr algn="ctr" fontAlgn="ctr"/>
                      <a:r>
                        <a:rPr lang="sl-SI" sz="2000" b="1" u="none" strike="noStrike" dirty="0">
                          <a:effectLst/>
                        </a:rPr>
                        <a:t>I</a:t>
                      </a:r>
                      <a:endParaRPr lang="sl-SI" sz="2000" b="1" i="0" u="none" strike="noStrike" dirty="0">
                        <a:solidFill>
                          <a:srgbClr val="264A60"/>
                        </a:solidFill>
                        <a:effectLst/>
                        <a:latin typeface="Arial" panose="020B0604020202020204" pitchFamily="34" charset="0"/>
                      </a:endParaRPr>
                    </a:p>
                  </a:txBody>
                  <a:tcPr marL="6697" marR="6697" marT="6697" marB="0" anchor="ctr"/>
                </a:tc>
                <a:tc>
                  <a:txBody>
                    <a:bodyPr/>
                    <a:lstStyle/>
                    <a:p>
                      <a:pPr algn="ctr" fontAlgn="ctr"/>
                      <a:r>
                        <a:rPr lang="sl-SI" sz="2000" b="1" u="none" strike="noStrike">
                          <a:effectLst/>
                        </a:rPr>
                        <a:t>R</a:t>
                      </a:r>
                      <a:endParaRPr lang="sl-SI" sz="2000" b="1" i="0" u="none" strike="noStrike">
                        <a:solidFill>
                          <a:srgbClr val="264A60"/>
                        </a:solidFill>
                        <a:effectLst/>
                        <a:latin typeface="Arial" panose="020B0604020202020204" pitchFamily="34" charset="0"/>
                      </a:endParaRPr>
                    </a:p>
                  </a:txBody>
                  <a:tcPr marL="6697" marR="6697" marT="6697" marB="0" anchor="ctr"/>
                </a:tc>
                <a:tc>
                  <a:txBody>
                    <a:bodyPr/>
                    <a:lstStyle/>
                    <a:p>
                      <a:pPr algn="ctr" fontAlgn="ctr"/>
                      <a:r>
                        <a:rPr lang="en-GB" sz="2000" b="1" u="none" strike="noStrike" noProof="0" dirty="0" smtClean="0">
                          <a:effectLst/>
                        </a:rPr>
                        <a:t>Fair </a:t>
                      </a:r>
                    </a:p>
                    <a:p>
                      <a:pPr algn="ctr" fontAlgn="ctr"/>
                      <a:r>
                        <a:rPr lang="en-GB" sz="1300" b="1" u="none" strike="noStrike" noProof="0" dirty="0" smtClean="0">
                          <a:effectLst/>
                        </a:rPr>
                        <a:t>Mean</a:t>
                      </a:r>
                      <a:r>
                        <a:rPr lang="en-GB" sz="2000" b="1" u="none" strike="noStrike" noProof="0" dirty="0" smtClean="0">
                          <a:effectLst/>
                        </a:rPr>
                        <a:t> </a:t>
                      </a:r>
                      <a:r>
                        <a:rPr lang="en-GB" sz="1300" b="1" u="none" strike="noStrike" noProof="0" dirty="0" smtClean="0">
                          <a:effectLst/>
                        </a:rPr>
                        <a:t>over groups</a:t>
                      </a:r>
                      <a:endParaRPr lang="en-GB" sz="2000" b="1" i="0" u="none" strike="noStrike" noProof="0" dirty="0">
                        <a:solidFill>
                          <a:srgbClr val="264A60"/>
                        </a:solidFill>
                        <a:effectLst/>
                        <a:latin typeface="Arial" panose="020B0604020202020204" pitchFamily="34" charset="0"/>
                      </a:endParaRPr>
                    </a:p>
                  </a:txBody>
                  <a:tcPr marL="6697" marR="6697" marT="6697" marB="0" anchor="ctr"/>
                </a:tc>
                <a:tc>
                  <a:txBody>
                    <a:bodyPr/>
                    <a:lstStyle/>
                    <a:p>
                      <a:pPr algn="ctr" fontAlgn="ctr"/>
                      <a:r>
                        <a:rPr lang="en-GB" sz="1400" b="1" u="none" strike="noStrike" noProof="0" dirty="0" smtClean="0">
                          <a:effectLst/>
                        </a:rPr>
                        <a:t>Repository</a:t>
                      </a:r>
                      <a:endParaRPr lang="en-GB" sz="1400" b="1" i="0" u="none" strike="noStrike" noProof="0" dirty="0">
                        <a:solidFill>
                          <a:srgbClr val="264A60"/>
                        </a:solidFill>
                        <a:effectLst/>
                        <a:latin typeface="Arial" panose="020B0604020202020204" pitchFamily="34" charset="0"/>
                      </a:endParaRPr>
                    </a:p>
                  </a:txBody>
                  <a:tcPr marL="6697" marR="6697" marT="6697" marB="0" anchor="ctr"/>
                </a:tc>
                <a:extLst>
                  <a:ext uri="{0D108BD9-81ED-4DB2-BD59-A6C34878D82A}">
                    <a16:rowId xmlns:a16="http://schemas.microsoft.com/office/drawing/2014/main" val="3319983048"/>
                  </a:ext>
                </a:extLst>
              </a:tr>
              <a:tr h="470586">
                <a:tc>
                  <a:txBody>
                    <a:bodyPr/>
                    <a:lstStyle/>
                    <a:p>
                      <a:pPr algn="l" fontAlgn="ctr"/>
                      <a:r>
                        <a:rPr lang="sl-SI" sz="1300" b="1" u="none" strike="noStrike" dirty="0" err="1">
                          <a:effectLst/>
                        </a:rPr>
                        <a:t>In_the_mood</a:t>
                      </a:r>
                      <a:endParaRPr lang="sl-SI" sz="1300" b="1" i="0" u="none" strike="noStrike" dirty="0">
                        <a:solidFill>
                          <a:srgbClr val="264A60"/>
                        </a:solidFill>
                        <a:effectLst/>
                        <a:latin typeface="Arial" panose="020B0604020202020204" pitchFamily="34" charset="0"/>
                      </a:endParaRPr>
                    </a:p>
                  </a:txBody>
                  <a:tcPr marL="6697" marR="6697" marT="6697" marB="0" anchor="ctr"/>
                </a:tc>
                <a:tc>
                  <a:txBody>
                    <a:bodyPr/>
                    <a:lstStyle/>
                    <a:p>
                      <a:pPr algn="r" fontAlgn="ctr"/>
                      <a:r>
                        <a:rPr lang="sl-SI" sz="1700" b="0" i="0" u="none" strike="noStrike" dirty="0">
                          <a:solidFill>
                            <a:srgbClr val="010205"/>
                          </a:solidFill>
                          <a:effectLst/>
                          <a:latin typeface="Arial" panose="020B0604020202020204" pitchFamily="34" charset="0"/>
                        </a:rPr>
                        <a:t>57%</a:t>
                      </a:r>
                    </a:p>
                  </a:txBody>
                  <a:tcPr marL="6697" marR="6697" marT="6697" marB="0" anchor="ctr"/>
                </a:tc>
                <a:tc>
                  <a:txBody>
                    <a:bodyPr/>
                    <a:lstStyle/>
                    <a:p>
                      <a:pPr algn="r" fontAlgn="ctr"/>
                      <a:r>
                        <a:rPr lang="sl-SI" sz="1700" u="none" strike="noStrike" dirty="0">
                          <a:effectLst/>
                        </a:rPr>
                        <a:t>92%</a:t>
                      </a:r>
                      <a:endParaRPr lang="sl-SI" sz="1700" b="0" i="0" u="none" strike="noStrike" dirty="0">
                        <a:solidFill>
                          <a:srgbClr val="010205"/>
                        </a:solidFill>
                        <a:effectLst/>
                        <a:latin typeface="Arial" panose="020B0604020202020204" pitchFamily="34" charset="0"/>
                      </a:endParaRPr>
                    </a:p>
                  </a:txBody>
                  <a:tcPr marL="6697" marR="6697" marT="6697" marB="0" anchor="ctr"/>
                </a:tc>
                <a:tc>
                  <a:txBody>
                    <a:bodyPr/>
                    <a:lstStyle/>
                    <a:p>
                      <a:pPr algn="r" fontAlgn="ctr"/>
                      <a:r>
                        <a:rPr lang="sl-SI" sz="1700" u="none" strike="noStrike" dirty="0">
                          <a:effectLst/>
                        </a:rPr>
                        <a:t>33%</a:t>
                      </a:r>
                      <a:endParaRPr lang="sl-SI" sz="1700" b="0" i="0" u="none" strike="noStrike" dirty="0">
                        <a:solidFill>
                          <a:srgbClr val="010205"/>
                        </a:solidFill>
                        <a:effectLst/>
                        <a:latin typeface="Arial" panose="020B0604020202020204" pitchFamily="34" charset="0"/>
                      </a:endParaRPr>
                    </a:p>
                  </a:txBody>
                  <a:tcPr marL="6697" marR="6697" marT="6697" marB="0" anchor="ctr"/>
                </a:tc>
                <a:tc>
                  <a:txBody>
                    <a:bodyPr/>
                    <a:lstStyle/>
                    <a:p>
                      <a:pPr algn="r" fontAlgn="ctr"/>
                      <a:r>
                        <a:rPr lang="sl-SI" sz="1700" b="1" u="none" strike="noStrike" dirty="0">
                          <a:effectLst/>
                        </a:rPr>
                        <a:t>90%</a:t>
                      </a:r>
                      <a:endParaRPr lang="sl-SI" sz="1700" b="1" i="0" u="none" strike="noStrike" dirty="0">
                        <a:solidFill>
                          <a:srgbClr val="010205"/>
                        </a:solidFill>
                        <a:effectLst/>
                        <a:latin typeface="Arial" panose="020B0604020202020204" pitchFamily="34" charset="0"/>
                      </a:endParaRPr>
                    </a:p>
                  </a:txBody>
                  <a:tcPr marL="6697" marR="6697" marT="6697" marB="0" anchor="ctr"/>
                </a:tc>
                <a:tc>
                  <a:txBody>
                    <a:bodyPr/>
                    <a:lstStyle/>
                    <a:p>
                      <a:pPr algn="r" fontAlgn="ctr"/>
                      <a:r>
                        <a:rPr lang="sl-SI" sz="1700" b="0" i="0" u="none" strike="noStrike" dirty="0">
                          <a:solidFill>
                            <a:srgbClr val="010205"/>
                          </a:solidFill>
                          <a:effectLst/>
                          <a:latin typeface="Arial" panose="020B0604020202020204" pitchFamily="34" charset="0"/>
                        </a:rPr>
                        <a:t>68%</a:t>
                      </a:r>
                    </a:p>
                  </a:txBody>
                  <a:tcPr marL="6697" marR="6697" marT="6697" marB="0" anchor="ctr"/>
                </a:tc>
                <a:tc>
                  <a:txBody>
                    <a:bodyPr/>
                    <a:lstStyle/>
                    <a:p>
                      <a:pPr algn="ctr" fontAlgn="b"/>
                      <a:r>
                        <a:rPr lang="sl-SI" sz="1400" u="none" strike="noStrike" dirty="0">
                          <a:effectLst/>
                        </a:rPr>
                        <a:t>DRYAD</a:t>
                      </a:r>
                      <a:endParaRPr lang="sl-SI" sz="1400" b="0" i="0" u="none" strike="noStrike" dirty="0">
                        <a:solidFill>
                          <a:srgbClr val="000000"/>
                        </a:solidFill>
                        <a:effectLst/>
                        <a:latin typeface="Calibri" panose="020F0502020204030204" pitchFamily="34" charset="0"/>
                      </a:endParaRPr>
                    </a:p>
                  </a:txBody>
                  <a:tcPr marL="6697" marR="6697" marT="6697" marB="0" anchor="b"/>
                </a:tc>
                <a:extLst>
                  <a:ext uri="{0D108BD9-81ED-4DB2-BD59-A6C34878D82A}">
                    <a16:rowId xmlns:a16="http://schemas.microsoft.com/office/drawing/2014/main" val="3608447273"/>
                  </a:ext>
                </a:extLst>
              </a:tr>
              <a:tr h="452744">
                <a:tc>
                  <a:txBody>
                    <a:bodyPr/>
                    <a:lstStyle/>
                    <a:p>
                      <a:pPr algn="l" fontAlgn="ctr"/>
                      <a:r>
                        <a:rPr lang="sl-SI" sz="1300" b="1" u="none" strike="noStrike" dirty="0" err="1">
                          <a:effectLst/>
                        </a:rPr>
                        <a:t>News_Sharing</a:t>
                      </a:r>
                      <a:endParaRPr lang="sl-SI" sz="1300" b="1" i="0" u="none" strike="noStrike" dirty="0">
                        <a:solidFill>
                          <a:srgbClr val="264A60"/>
                        </a:solidFill>
                        <a:effectLst/>
                        <a:latin typeface="Arial" panose="020B0604020202020204" pitchFamily="34" charset="0"/>
                      </a:endParaRPr>
                    </a:p>
                  </a:txBody>
                  <a:tcPr marL="6697" marR="6697" marT="6697" marB="0" anchor="ctr"/>
                </a:tc>
                <a:tc>
                  <a:txBody>
                    <a:bodyPr/>
                    <a:lstStyle/>
                    <a:p>
                      <a:pPr algn="r" fontAlgn="ctr"/>
                      <a:r>
                        <a:rPr lang="sl-SI" sz="1700" b="1" i="0" u="none" strike="noStrike" dirty="0">
                          <a:solidFill>
                            <a:srgbClr val="010205"/>
                          </a:solidFill>
                          <a:effectLst/>
                          <a:latin typeface="Arial" panose="020B0604020202020204" pitchFamily="34" charset="0"/>
                        </a:rPr>
                        <a:t>100%</a:t>
                      </a:r>
                    </a:p>
                  </a:txBody>
                  <a:tcPr marL="6697" marR="6697" marT="6697" marB="0" anchor="ctr"/>
                </a:tc>
                <a:tc>
                  <a:txBody>
                    <a:bodyPr/>
                    <a:lstStyle/>
                    <a:p>
                      <a:pPr algn="r" fontAlgn="ctr"/>
                      <a:r>
                        <a:rPr lang="sl-SI" sz="1700" u="none" strike="noStrike" dirty="0">
                          <a:effectLst/>
                        </a:rPr>
                        <a:t>92%</a:t>
                      </a:r>
                      <a:endParaRPr lang="sl-SI" sz="1700" b="0" i="0" u="none" strike="noStrike" dirty="0">
                        <a:solidFill>
                          <a:srgbClr val="010205"/>
                        </a:solidFill>
                        <a:effectLst/>
                        <a:latin typeface="Arial" panose="020B0604020202020204" pitchFamily="34" charset="0"/>
                      </a:endParaRPr>
                    </a:p>
                  </a:txBody>
                  <a:tcPr marL="6697" marR="6697" marT="6697" marB="0" anchor="ctr"/>
                </a:tc>
                <a:tc>
                  <a:txBody>
                    <a:bodyPr/>
                    <a:lstStyle/>
                    <a:p>
                      <a:pPr algn="r" fontAlgn="ctr"/>
                      <a:r>
                        <a:rPr lang="sl-SI" sz="1700" u="none" strike="noStrike" dirty="0">
                          <a:effectLst/>
                        </a:rPr>
                        <a:t>17%</a:t>
                      </a:r>
                      <a:endParaRPr lang="sl-SI" sz="1700" b="1" i="0" u="none" strike="noStrike" dirty="0">
                        <a:solidFill>
                          <a:srgbClr val="010205"/>
                        </a:solidFill>
                        <a:effectLst/>
                        <a:latin typeface="Arial" panose="020B0604020202020204" pitchFamily="34" charset="0"/>
                      </a:endParaRPr>
                    </a:p>
                  </a:txBody>
                  <a:tcPr marL="6697" marR="6697" marT="6697" marB="0" anchor="ctr"/>
                </a:tc>
                <a:tc>
                  <a:txBody>
                    <a:bodyPr/>
                    <a:lstStyle/>
                    <a:p>
                      <a:pPr algn="r" fontAlgn="ctr"/>
                      <a:r>
                        <a:rPr lang="sl-SI" sz="1700" b="1" u="none" strike="noStrike" dirty="0">
                          <a:effectLst/>
                        </a:rPr>
                        <a:t>90%</a:t>
                      </a:r>
                      <a:endParaRPr lang="sl-SI" sz="1700" b="1" i="0" u="none" strike="noStrike" dirty="0">
                        <a:solidFill>
                          <a:srgbClr val="010205"/>
                        </a:solidFill>
                        <a:effectLst/>
                        <a:latin typeface="Arial" panose="020B0604020202020204" pitchFamily="34" charset="0"/>
                      </a:endParaRPr>
                    </a:p>
                  </a:txBody>
                  <a:tcPr marL="6697" marR="6697" marT="6697" marB="0" anchor="ctr"/>
                </a:tc>
                <a:tc>
                  <a:txBody>
                    <a:bodyPr/>
                    <a:lstStyle/>
                    <a:p>
                      <a:pPr algn="r" fontAlgn="ctr"/>
                      <a:r>
                        <a:rPr lang="sl-SI" sz="1700" b="0" i="0" u="none" strike="noStrike" dirty="0">
                          <a:solidFill>
                            <a:srgbClr val="010205"/>
                          </a:solidFill>
                          <a:effectLst/>
                          <a:latin typeface="Arial" panose="020B0604020202020204" pitchFamily="34" charset="0"/>
                        </a:rPr>
                        <a:t>75%</a:t>
                      </a:r>
                    </a:p>
                  </a:txBody>
                  <a:tcPr marL="6697" marR="6697" marT="6697" marB="0" anchor="ctr"/>
                </a:tc>
                <a:tc>
                  <a:txBody>
                    <a:bodyPr/>
                    <a:lstStyle/>
                    <a:p>
                      <a:pPr algn="ctr" fontAlgn="b"/>
                      <a:r>
                        <a:rPr lang="sl-SI" sz="1400" u="none" strike="noStrike" dirty="0">
                          <a:effectLst/>
                        </a:rPr>
                        <a:t>Harvard </a:t>
                      </a:r>
                      <a:r>
                        <a:rPr lang="sl-SI" sz="1400" u="none" strike="noStrike" dirty="0" err="1">
                          <a:effectLst/>
                        </a:rPr>
                        <a:t>Dataverse</a:t>
                      </a:r>
                      <a:endParaRPr lang="sl-SI" sz="1400" b="0" i="0" u="none" strike="noStrike" dirty="0">
                        <a:solidFill>
                          <a:srgbClr val="000000"/>
                        </a:solidFill>
                        <a:effectLst/>
                        <a:latin typeface="Calibri" panose="020F0502020204030204" pitchFamily="34" charset="0"/>
                      </a:endParaRPr>
                    </a:p>
                  </a:txBody>
                  <a:tcPr marL="6697" marR="6697" marT="6697" marB="0" anchor="b"/>
                </a:tc>
                <a:extLst>
                  <a:ext uri="{0D108BD9-81ED-4DB2-BD59-A6C34878D82A}">
                    <a16:rowId xmlns:a16="http://schemas.microsoft.com/office/drawing/2014/main" val="1647697502"/>
                  </a:ext>
                </a:extLst>
              </a:tr>
              <a:tr h="374288">
                <a:tc>
                  <a:txBody>
                    <a:bodyPr/>
                    <a:lstStyle/>
                    <a:p>
                      <a:pPr algn="l" fontAlgn="ctr"/>
                      <a:r>
                        <a:rPr lang="sl-SI" sz="1300" b="1" u="none" strike="noStrike">
                          <a:effectLst/>
                        </a:rPr>
                        <a:t>TAttacks</a:t>
                      </a:r>
                      <a:endParaRPr lang="sl-SI" sz="1300" b="1" i="0" u="none" strike="noStrike">
                        <a:solidFill>
                          <a:srgbClr val="264A60"/>
                        </a:solidFill>
                        <a:effectLst/>
                        <a:latin typeface="Arial" panose="020B0604020202020204" pitchFamily="34" charset="0"/>
                      </a:endParaRPr>
                    </a:p>
                  </a:txBody>
                  <a:tcPr marL="6697" marR="6697" marT="6697" marB="0" anchor="ctr"/>
                </a:tc>
                <a:tc>
                  <a:txBody>
                    <a:bodyPr/>
                    <a:lstStyle/>
                    <a:p>
                      <a:pPr algn="r" fontAlgn="ctr"/>
                      <a:r>
                        <a:rPr lang="sl-SI" sz="1700" b="1" i="0" u="none" strike="noStrike" dirty="0">
                          <a:solidFill>
                            <a:srgbClr val="010205"/>
                          </a:solidFill>
                          <a:effectLst/>
                          <a:latin typeface="Arial" panose="020B0604020202020204" pitchFamily="34" charset="0"/>
                        </a:rPr>
                        <a:t>100%</a:t>
                      </a:r>
                    </a:p>
                  </a:txBody>
                  <a:tcPr marL="6697" marR="6697" marT="6697" marB="0" anchor="ctr"/>
                </a:tc>
                <a:tc>
                  <a:txBody>
                    <a:bodyPr/>
                    <a:lstStyle/>
                    <a:p>
                      <a:pPr algn="r" fontAlgn="ctr"/>
                      <a:r>
                        <a:rPr lang="sl-SI" sz="1700" u="none" strike="noStrike">
                          <a:effectLst/>
                        </a:rPr>
                        <a:t>100%</a:t>
                      </a:r>
                      <a:endParaRPr lang="sl-SI" sz="1700" b="1" i="0" u="none" strike="noStrike">
                        <a:solidFill>
                          <a:srgbClr val="010205"/>
                        </a:solidFill>
                        <a:effectLst/>
                        <a:latin typeface="Arial" panose="020B0604020202020204" pitchFamily="34" charset="0"/>
                      </a:endParaRPr>
                    </a:p>
                  </a:txBody>
                  <a:tcPr marL="6697" marR="6697" marT="6697" marB="0" anchor="ctr"/>
                </a:tc>
                <a:tc>
                  <a:txBody>
                    <a:bodyPr/>
                    <a:lstStyle/>
                    <a:p>
                      <a:pPr algn="r" fontAlgn="ctr"/>
                      <a:r>
                        <a:rPr lang="sl-SI" sz="1700" u="none" strike="noStrike" dirty="0">
                          <a:effectLst/>
                        </a:rPr>
                        <a:t>33%</a:t>
                      </a:r>
                      <a:endParaRPr lang="sl-SI" sz="1700" b="0" i="0" u="none" strike="noStrike" dirty="0">
                        <a:solidFill>
                          <a:srgbClr val="010205"/>
                        </a:solidFill>
                        <a:effectLst/>
                        <a:latin typeface="Arial" panose="020B0604020202020204" pitchFamily="34" charset="0"/>
                      </a:endParaRPr>
                    </a:p>
                  </a:txBody>
                  <a:tcPr marL="6697" marR="6697" marT="6697" marB="0" anchor="ctr"/>
                </a:tc>
                <a:tc>
                  <a:txBody>
                    <a:bodyPr/>
                    <a:lstStyle/>
                    <a:p>
                      <a:pPr algn="r" fontAlgn="ctr"/>
                      <a:r>
                        <a:rPr lang="sl-SI" sz="1700" u="none" strike="noStrike">
                          <a:effectLst/>
                        </a:rPr>
                        <a:t>70%</a:t>
                      </a:r>
                      <a:endParaRPr lang="sl-SI" sz="1700" b="0" i="0" u="none" strike="noStrike">
                        <a:solidFill>
                          <a:srgbClr val="010205"/>
                        </a:solidFill>
                        <a:effectLst/>
                        <a:latin typeface="Arial" panose="020B0604020202020204" pitchFamily="34" charset="0"/>
                      </a:endParaRPr>
                    </a:p>
                  </a:txBody>
                  <a:tcPr marL="6697" marR="6697" marT="6697" marB="0" anchor="ctr"/>
                </a:tc>
                <a:tc>
                  <a:txBody>
                    <a:bodyPr/>
                    <a:lstStyle/>
                    <a:p>
                      <a:pPr algn="r" fontAlgn="ctr"/>
                      <a:r>
                        <a:rPr lang="sl-SI" sz="1700" b="0" i="0" u="none" strike="noStrike" dirty="0">
                          <a:solidFill>
                            <a:srgbClr val="010205"/>
                          </a:solidFill>
                          <a:effectLst/>
                          <a:latin typeface="Arial" panose="020B0604020202020204" pitchFamily="34" charset="0"/>
                        </a:rPr>
                        <a:t>76%</a:t>
                      </a:r>
                    </a:p>
                  </a:txBody>
                  <a:tcPr marL="6697" marR="6697" marT="6697" marB="0" anchor="ctr"/>
                </a:tc>
                <a:tc>
                  <a:txBody>
                    <a:bodyPr/>
                    <a:lstStyle/>
                    <a:p>
                      <a:pPr algn="ctr" fontAlgn="b"/>
                      <a:r>
                        <a:rPr lang="sl-SI" sz="1400" u="none" strike="noStrike" dirty="0">
                          <a:effectLst/>
                        </a:rPr>
                        <a:t>CESSDA/NSD</a:t>
                      </a:r>
                      <a:endParaRPr lang="sl-SI" sz="1400" b="0" i="0" u="none" strike="noStrike" dirty="0">
                        <a:solidFill>
                          <a:srgbClr val="000000"/>
                        </a:solidFill>
                        <a:effectLst/>
                        <a:latin typeface="Calibri" panose="020F0502020204030204" pitchFamily="34" charset="0"/>
                      </a:endParaRPr>
                    </a:p>
                  </a:txBody>
                  <a:tcPr marL="6697" marR="6697" marT="6697" marB="0" anchor="b"/>
                </a:tc>
                <a:extLst>
                  <a:ext uri="{0D108BD9-81ED-4DB2-BD59-A6C34878D82A}">
                    <a16:rowId xmlns:a16="http://schemas.microsoft.com/office/drawing/2014/main" val="2540619103"/>
                  </a:ext>
                </a:extLst>
              </a:tr>
              <a:tr h="478186">
                <a:tc>
                  <a:txBody>
                    <a:bodyPr/>
                    <a:lstStyle/>
                    <a:p>
                      <a:pPr algn="l" fontAlgn="ctr"/>
                      <a:r>
                        <a:rPr lang="sl-SI" sz="1300" b="1" u="none" strike="noStrike">
                          <a:effectLst/>
                        </a:rPr>
                        <a:t>UK_2015_G_E</a:t>
                      </a:r>
                      <a:endParaRPr lang="sl-SI" sz="1300" b="1" i="0" u="none" strike="noStrike">
                        <a:solidFill>
                          <a:srgbClr val="264A60"/>
                        </a:solidFill>
                        <a:effectLst/>
                        <a:latin typeface="Arial" panose="020B0604020202020204" pitchFamily="34" charset="0"/>
                      </a:endParaRPr>
                    </a:p>
                  </a:txBody>
                  <a:tcPr marL="6697" marR="6697" marT="6697" marB="0" anchor="ctr"/>
                </a:tc>
                <a:tc>
                  <a:txBody>
                    <a:bodyPr/>
                    <a:lstStyle/>
                    <a:p>
                      <a:pPr algn="r" fontAlgn="ctr"/>
                      <a:r>
                        <a:rPr lang="sl-SI" sz="1700" b="0" i="0" u="none" strike="noStrike" dirty="0">
                          <a:solidFill>
                            <a:srgbClr val="010205"/>
                          </a:solidFill>
                          <a:effectLst/>
                          <a:latin typeface="Arial" panose="020B0604020202020204" pitchFamily="34" charset="0"/>
                        </a:rPr>
                        <a:t>71%</a:t>
                      </a:r>
                    </a:p>
                  </a:txBody>
                  <a:tcPr marL="6697" marR="6697" marT="6697" marB="0" anchor="ctr"/>
                </a:tc>
                <a:tc>
                  <a:txBody>
                    <a:bodyPr/>
                    <a:lstStyle/>
                    <a:p>
                      <a:pPr algn="r" fontAlgn="ctr"/>
                      <a:r>
                        <a:rPr lang="sl-SI" sz="1700" u="none" strike="noStrike">
                          <a:effectLst/>
                        </a:rPr>
                        <a:t>92%</a:t>
                      </a:r>
                      <a:endParaRPr lang="sl-SI" sz="1700" b="0" i="0" u="none" strike="noStrike">
                        <a:solidFill>
                          <a:srgbClr val="010205"/>
                        </a:solidFill>
                        <a:effectLst/>
                        <a:latin typeface="Arial" panose="020B0604020202020204" pitchFamily="34" charset="0"/>
                      </a:endParaRPr>
                    </a:p>
                  </a:txBody>
                  <a:tcPr marL="6697" marR="6697" marT="6697" marB="0" anchor="ctr"/>
                </a:tc>
                <a:tc>
                  <a:txBody>
                    <a:bodyPr/>
                    <a:lstStyle/>
                    <a:p>
                      <a:pPr algn="r" fontAlgn="ctr"/>
                      <a:r>
                        <a:rPr lang="sl-SI" sz="1700" u="none" strike="noStrike" dirty="0">
                          <a:effectLst/>
                        </a:rPr>
                        <a:t>83%</a:t>
                      </a:r>
                      <a:endParaRPr lang="sl-SI" sz="1700" b="0" i="0" u="none" strike="noStrike" dirty="0">
                        <a:solidFill>
                          <a:srgbClr val="010205"/>
                        </a:solidFill>
                        <a:effectLst/>
                        <a:latin typeface="Arial" panose="020B0604020202020204" pitchFamily="34" charset="0"/>
                      </a:endParaRPr>
                    </a:p>
                  </a:txBody>
                  <a:tcPr marL="6697" marR="6697" marT="6697" marB="0" anchor="ctr"/>
                </a:tc>
                <a:tc>
                  <a:txBody>
                    <a:bodyPr/>
                    <a:lstStyle/>
                    <a:p>
                      <a:pPr algn="r" fontAlgn="ctr"/>
                      <a:r>
                        <a:rPr lang="sl-SI" sz="1700" u="none" strike="noStrike" dirty="0">
                          <a:effectLst/>
                        </a:rPr>
                        <a:t>70%</a:t>
                      </a:r>
                      <a:endParaRPr lang="sl-SI" sz="1700" b="0" i="0" u="none" strike="noStrike" dirty="0">
                        <a:solidFill>
                          <a:srgbClr val="010205"/>
                        </a:solidFill>
                        <a:effectLst/>
                        <a:latin typeface="Arial" panose="020B0604020202020204" pitchFamily="34" charset="0"/>
                      </a:endParaRPr>
                    </a:p>
                  </a:txBody>
                  <a:tcPr marL="6697" marR="6697" marT="6697" marB="0" anchor="ctr"/>
                </a:tc>
                <a:tc>
                  <a:txBody>
                    <a:bodyPr/>
                    <a:lstStyle/>
                    <a:p>
                      <a:pPr algn="r" fontAlgn="ctr"/>
                      <a:r>
                        <a:rPr lang="sl-SI" sz="1700" b="0" i="0" u="none" strike="noStrike" dirty="0">
                          <a:solidFill>
                            <a:srgbClr val="010205"/>
                          </a:solidFill>
                          <a:effectLst/>
                          <a:latin typeface="Arial" panose="020B0604020202020204" pitchFamily="34" charset="0"/>
                        </a:rPr>
                        <a:t>79%</a:t>
                      </a:r>
                    </a:p>
                  </a:txBody>
                  <a:tcPr marL="6697" marR="6697" marT="6697" marB="0" anchor="ctr"/>
                </a:tc>
                <a:tc>
                  <a:txBody>
                    <a:bodyPr/>
                    <a:lstStyle/>
                    <a:p>
                      <a:pPr algn="ctr" fontAlgn="b"/>
                      <a:r>
                        <a:rPr lang="sl-SI" sz="1400" u="none" strike="noStrike" dirty="0">
                          <a:effectLst/>
                        </a:rPr>
                        <a:t>CESSDA/</a:t>
                      </a:r>
                      <a:r>
                        <a:rPr lang="sl-SI" sz="1400" u="none" strike="noStrike" dirty="0" err="1">
                          <a:effectLst/>
                        </a:rPr>
                        <a:t>reshare.ukdataservice</a:t>
                      </a:r>
                      <a:endParaRPr lang="sl-SI" sz="1400" b="0" i="0" u="none" strike="noStrike" dirty="0">
                        <a:solidFill>
                          <a:srgbClr val="000000"/>
                        </a:solidFill>
                        <a:effectLst/>
                        <a:latin typeface="Calibri" panose="020F0502020204030204" pitchFamily="34" charset="0"/>
                      </a:endParaRPr>
                    </a:p>
                  </a:txBody>
                  <a:tcPr marL="6697" marR="6697" marT="6697" marB="0" anchor="b"/>
                </a:tc>
                <a:extLst>
                  <a:ext uri="{0D108BD9-81ED-4DB2-BD59-A6C34878D82A}">
                    <a16:rowId xmlns:a16="http://schemas.microsoft.com/office/drawing/2014/main" val="956048866"/>
                  </a:ext>
                </a:extLst>
              </a:tr>
              <a:tr h="692476">
                <a:tc>
                  <a:txBody>
                    <a:bodyPr/>
                    <a:lstStyle/>
                    <a:p>
                      <a:pPr marL="0" marR="0" lvl="0" indent="0" algn="l" defTabSz="584200" eaLnBrk="1" fontAlgn="ctr" latinLnBrk="0" hangingPunct="1">
                        <a:lnSpc>
                          <a:spcPct val="100000"/>
                        </a:lnSpc>
                        <a:spcBef>
                          <a:spcPts val="0"/>
                        </a:spcBef>
                        <a:spcAft>
                          <a:spcPts val="0"/>
                        </a:spcAft>
                        <a:buClrTx/>
                        <a:buSzTx/>
                        <a:buFontTx/>
                        <a:buNone/>
                        <a:tabLst/>
                        <a:defRPr/>
                      </a:pPr>
                      <a:r>
                        <a:rPr lang="sl-SI" sz="1300" b="1" u="none" strike="noStrike" dirty="0" smtClean="0">
                          <a:effectLst/>
                        </a:rPr>
                        <a:t>Total </a:t>
                      </a:r>
                      <a:r>
                        <a:rPr lang="sl-SI" sz="1300" b="1" u="none" strike="noStrike" dirty="0" err="1" smtClean="0">
                          <a:effectLst/>
                        </a:rPr>
                        <a:t>Mean</a:t>
                      </a:r>
                      <a:r>
                        <a:rPr lang="sl-SI" sz="2000" b="1" u="none" strike="noStrike" dirty="0" smtClean="0">
                          <a:effectLst/>
                        </a:rPr>
                        <a:t> </a:t>
                      </a:r>
                      <a:r>
                        <a:rPr lang="sl-SI" sz="1300" b="1" u="none" strike="noStrike" dirty="0" err="1" smtClean="0">
                          <a:effectLst/>
                        </a:rPr>
                        <a:t>over</a:t>
                      </a:r>
                      <a:r>
                        <a:rPr lang="sl-SI" sz="1300" b="1" u="none" strike="noStrike" dirty="0" smtClean="0">
                          <a:effectLst/>
                        </a:rPr>
                        <a:t> </a:t>
                      </a:r>
                      <a:r>
                        <a:rPr lang="sl-SI" sz="1300" b="1" u="none" strike="noStrike" dirty="0" err="1" smtClean="0">
                          <a:effectLst/>
                        </a:rPr>
                        <a:t>cases</a:t>
                      </a:r>
                      <a:endParaRPr lang="sl-SI" sz="2000" b="1" i="0" u="none" strike="noStrike" dirty="0" smtClean="0">
                        <a:solidFill>
                          <a:srgbClr val="264A60"/>
                        </a:solidFill>
                        <a:effectLst/>
                        <a:latin typeface="Arial" panose="020B0604020202020204" pitchFamily="34" charset="0"/>
                      </a:endParaRPr>
                    </a:p>
                    <a:p>
                      <a:pPr algn="l" fontAlgn="ctr"/>
                      <a:endParaRPr lang="sl-SI" sz="1300" b="1" i="0" u="none" strike="noStrike" dirty="0">
                        <a:solidFill>
                          <a:srgbClr val="264A60"/>
                        </a:solidFill>
                        <a:effectLst/>
                        <a:latin typeface="Arial" panose="020B0604020202020204" pitchFamily="34" charset="0"/>
                      </a:endParaRPr>
                    </a:p>
                  </a:txBody>
                  <a:tcPr marL="6697" marR="6697" marT="6697" marB="0" anchor="ctr"/>
                </a:tc>
                <a:tc>
                  <a:txBody>
                    <a:bodyPr/>
                    <a:lstStyle/>
                    <a:p>
                      <a:pPr algn="r" fontAlgn="ctr"/>
                      <a:r>
                        <a:rPr lang="sl-SI" sz="1700" b="0" i="0" u="none" strike="noStrike" dirty="0">
                          <a:solidFill>
                            <a:srgbClr val="010205"/>
                          </a:solidFill>
                          <a:effectLst/>
                          <a:latin typeface="Arial" panose="020B0604020202020204" pitchFamily="34" charset="0"/>
                        </a:rPr>
                        <a:t>82%</a:t>
                      </a:r>
                    </a:p>
                  </a:txBody>
                  <a:tcPr marL="6697" marR="6697" marT="6697" marB="0" anchor="ctr"/>
                </a:tc>
                <a:tc>
                  <a:txBody>
                    <a:bodyPr/>
                    <a:lstStyle/>
                    <a:p>
                      <a:pPr algn="r" fontAlgn="ctr"/>
                      <a:r>
                        <a:rPr lang="sl-SI" sz="1700" b="1" u="none" strike="noStrike" dirty="0">
                          <a:effectLst/>
                        </a:rPr>
                        <a:t>94%</a:t>
                      </a:r>
                      <a:endParaRPr lang="sl-SI" sz="1700" b="1" i="0" u="none" strike="noStrike" dirty="0">
                        <a:solidFill>
                          <a:srgbClr val="010205"/>
                        </a:solidFill>
                        <a:effectLst/>
                        <a:latin typeface="Arial" panose="020B0604020202020204" pitchFamily="34" charset="0"/>
                      </a:endParaRPr>
                    </a:p>
                  </a:txBody>
                  <a:tcPr marL="6697" marR="6697" marT="6697" marB="0" anchor="ctr"/>
                </a:tc>
                <a:tc>
                  <a:txBody>
                    <a:bodyPr/>
                    <a:lstStyle/>
                    <a:p>
                      <a:pPr algn="r" fontAlgn="ctr"/>
                      <a:r>
                        <a:rPr lang="sl-SI" sz="1700" b="1" u="none" strike="noStrike" dirty="0">
                          <a:effectLst/>
                        </a:rPr>
                        <a:t>42%</a:t>
                      </a:r>
                      <a:endParaRPr lang="sl-SI" sz="1700" b="1" i="0" u="none" strike="noStrike" dirty="0">
                        <a:solidFill>
                          <a:srgbClr val="010205"/>
                        </a:solidFill>
                        <a:effectLst/>
                        <a:latin typeface="Arial" panose="020B0604020202020204" pitchFamily="34" charset="0"/>
                      </a:endParaRPr>
                    </a:p>
                  </a:txBody>
                  <a:tcPr marL="6697" marR="6697" marT="6697" marB="0" anchor="ctr"/>
                </a:tc>
                <a:tc>
                  <a:txBody>
                    <a:bodyPr/>
                    <a:lstStyle/>
                    <a:p>
                      <a:pPr algn="r" fontAlgn="ctr"/>
                      <a:r>
                        <a:rPr lang="sl-SI" sz="1700" b="0" u="none" strike="noStrike" dirty="0">
                          <a:effectLst/>
                        </a:rPr>
                        <a:t>80%</a:t>
                      </a:r>
                      <a:endParaRPr lang="sl-SI" sz="1700" b="0" i="0" u="none" strike="noStrike" dirty="0">
                        <a:solidFill>
                          <a:srgbClr val="010205"/>
                        </a:solidFill>
                        <a:effectLst/>
                        <a:latin typeface="Arial" panose="020B0604020202020204" pitchFamily="34" charset="0"/>
                      </a:endParaRPr>
                    </a:p>
                  </a:txBody>
                  <a:tcPr marL="6697" marR="6697" marT="6697" marB="0" anchor="ctr"/>
                </a:tc>
                <a:tc>
                  <a:txBody>
                    <a:bodyPr/>
                    <a:lstStyle/>
                    <a:p>
                      <a:pPr algn="r" fontAlgn="ctr"/>
                      <a:r>
                        <a:rPr lang="sl-SI" sz="1700" b="0" i="0" u="none" strike="noStrike" dirty="0">
                          <a:solidFill>
                            <a:srgbClr val="010205"/>
                          </a:solidFill>
                          <a:effectLst/>
                          <a:latin typeface="Arial" panose="020B0604020202020204" pitchFamily="34" charset="0"/>
                        </a:rPr>
                        <a:t>74%</a:t>
                      </a:r>
                    </a:p>
                  </a:txBody>
                  <a:tcPr marL="6697" marR="6697" marT="6697" marB="0" anchor="ctr"/>
                </a:tc>
                <a:tc>
                  <a:txBody>
                    <a:bodyPr/>
                    <a:lstStyle/>
                    <a:p>
                      <a:pPr algn="l" fontAlgn="b"/>
                      <a:r>
                        <a:rPr lang="sl-SI" sz="1400" u="none" strike="noStrike" dirty="0">
                          <a:effectLst/>
                        </a:rPr>
                        <a:t> </a:t>
                      </a:r>
                      <a:endParaRPr lang="sl-SI" sz="1400" b="0" i="0" u="none" strike="noStrike" dirty="0">
                        <a:solidFill>
                          <a:srgbClr val="000000"/>
                        </a:solidFill>
                        <a:effectLst/>
                        <a:latin typeface="Calibri" panose="020F0502020204030204" pitchFamily="34" charset="0"/>
                      </a:endParaRPr>
                    </a:p>
                  </a:txBody>
                  <a:tcPr marL="6697" marR="6697" marT="6697" marB="0" anchor="b"/>
                </a:tc>
                <a:extLst>
                  <a:ext uri="{0D108BD9-81ED-4DB2-BD59-A6C34878D82A}">
                    <a16:rowId xmlns:a16="http://schemas.microsoft.com/office/drawing/2014/main" val="1089114983"/>
                  </a:ext>
                </a:extLst>
              </a:tr>
              <a:tr h="588168">
                <a:tc>
                  <a:txBody>
                    <a:bodyPr/>
                    <a:lstStyle/>
                    <a:p>
                      <a:pPr algn="l" fontAlgn="ctr"/>
                      <a:r>
                        <a:rPr lang="sl-SI" sz="1300" b="1" u="none" strike="noStrike" dirty="0">
                          <a:effectLst/>
                        </a:rPr>
                        <a:t>N </a:t>
                      </a:r>
                      <a:r>
                        <a:rPr lang="sl-SI" sz="1300" b="1" u="none" strike="noStrike" dirty="0" err="1">
                          <a:effectLst/>
                        </a:rPr>
                        <a:t>indices</a:t>
                      </a:r>
                      <a:r>
                        <a:rPr lang="sl-SI" sz="1300" b="1" u="none" strike="noStrike" dirty="0">
                          <a:effectLst/>
                        </a:rPr>
                        <a:t> per </a:t>
                      </a:r>
                      <a:r>
                        <a:rPr lang="sl-SI" sz="1300" b="1" u="none" strike="noStrike" dirty="0" err="1">
                          <a:effectLst/>
                        </a:rPr>
                        <a:t>group</a:t>
                      </a:r>
                      <a:endParaRPr lang="sl-SI" sz="1300" b="1" i="0" u="none" strike="noStrike" dirty="0">
                        <a:solidFill>
                          <a:srgbClr val="264A60"/>
                        </a:solidFill>
                        <a:effectLst/>
                        <a:latin typeface="Arial" panose="020B0604020202020204" pitchFamily="34" charset="0"/>
                      </a:endParaRPr>
                    </a:p>
                  </a:txBody>
                  <a:tcPr marL="6697" marR="6697" marT="6697" marB="0" anchor="ctr"/>
                </a:tc>
                <a:tc>
                  <a:txBody>
                    <a:bodyPr/>
                    <a:lstStyle/>
                    <a:p>
                      <a:pPr algn="r" fontAlgn="b"/>
                      <a:r>
                        <a:rPr lang="sl-SI" sz="2000" u="none" strike="noStrike" dirty="0">
                          <a:effectLst/>
                        </a:rPr>
                        <a:t>7</a:t>
                      </a:r>
                      <a:endParaRPr lang="sl-SI" sz="2000" b="0" i="0" u="none" strike="noStrike" dirty="0">
                        <a:solidFill>
                          <a:srgbClr val="000000"/>
                        </a:solidFill>
                        <a:effectLst/>
                        <a:latin typeface="Calibri" panose="020F0502020204030204" pitchFamily="34" charset="0"/>
                      </a:endParaRPr>
                    </a:p>
                  </a:txBody>
                  <a:tcPr marL="6697" marR="6697" marT="6697" marB="0" anchor="b"/>
                </a:tc>
                <a:tc>
                  <a:txBody>
                    <a:bodyPr/>
                    <a:lstStyle/>
                    <a:p>
                      <a:pPr algn="r" fontAlgn="b"/>
                      <a:r>
                        <a:rPr lang="sl-SI" sz="2000" u="none" strike="noStrike" dirty="0">
                          <a:effectLst/>
                        </a:rPr>
                        <a:t>12</a:t>
                      </a:r>
                      <a:endParaRPr lang="sl-SI" sz="2000" b="0" i="0" u="none" strike="noStrike" dirty="0">
                        <a:solidFill>
                          <a:srgbClr val="000000"/>
                        </a:solidFill>
                        <a:effectLst/>
                        <a:latin typeface="Calibri" panose="020F0502020204030204" pitchFamily="34" charset="0"/>
                      </a:endParaRPr>
                    </a:p>
                  </a:txBody>
                  <a:tcPr marL="6697" marR="6697" marT="6697" marB="0" anchor="b"/>
                </a:tc>
                <a:tc>
                  <a:txBody>
                    <a:bodyPr/>
                    <a:lstStyle/>
                    <a:p>
                      <a:pPr algn="r" fontAlgn="b"/>
                      <a:r>
                        <a:rPr lang="sl-SI" sz="2000" u="none" strike="noStrike" dirty="0">
                          <a:effectLst/>
                        </a:rPr>
                        <a:t>12</a:t>
                      </a:r>
                      <a:endParaRPr lang="sl-SI" sz="2000" b="0" i="0" u="none" strike="noStrike" dirty="0">
                        <a:solidFill>
                          <a:srgbClr val="000000"/>
                        </a:solidFill>
                        <a:effectLst/>
                        <a:latin typeface="Calibri" panose="020F0502020204030204" pitchFamily="34" charset="0"/>
                      </a:endParaRPr>
                    </a:p>
                  </a:txBody>
                  <a:tcPr marL="6697" marR="6697" marT="6697" marB="0" anchor="b"/>
                </a:tc>
                <a:tc>
                  <a:txBody>
                    <a:bodyPr/>
                    <a:lstStyle/>
                    <a:p>
                      <a:pPr algn="r" fontAlgn="b"/>
                      <a:r>
                        <a:rPr lang="sl-SI" sz="2000" u="none" strike="noStrike" dirty="0">
                          <a:effectLst/>
                        </a:rPr>
                        <a:t>10</a:t>
                      </a:r>
                      <a:endParaRPr lang="sl-SI" sz="2000" b="0" i="0" u="none" strike="noStrike" dirty="0">
                        <a:solidFill>
                          <a:srgbClr val="000000"/>
                        </a:solidFill>
                        <a:effectLst/>
                        <a:latin typeface="Calibri" panose="020F0502020204030204" pitchFamily="34" charset="0"/>
                      </a:endParaRPr>
                    </a:p>
                  </a:txBody>
                  <a:tcPr marL="6697" marR="6697" marT="6697" marB="0" anchor="b"/>
                </a:tc>
                <a:tc>
                  <a:txBody>
                    <a:bodyPr/>
                    <a:lstStyle/>
                    <a:p>
                      <a:pPr algn="r" fontAlgn="b"/>
                      <a:r>
                        <a:rPr lang="sl-SI" sz="2000" u="none" strike="noStrike" dirty="0">
                          <a:effectLst/>
                        </a:rPr>
                        <a:t>41</a:t>
                      </a:r>
                      <a:endParaRPr lang="sl-SI" sz="2000" b="0" i="0" u="none" strike="noStrike" dirty="0">
                        <a:solidFill>
                          <a:srgbClr val="000000"/>
                        </a:solidFill>
                        <a:effectLst/>
                        <a:latin typeface="Calibri" panose="020F0502020204030204" pitchFamily="34" charset="0"/>
                      </a:endParaRPr>
                    </a:p>
                  </a:txBody>
                  <a:tcPr marL="6697" marR="6697" marT="6697" marB="0" anchor="b"/>
                </a:tc>
                <a:tc>
                  <a:txBody>
                    <a:bodyPr/>
                    <a:lstStyle/>
                    <a:p>
                      <a:pPr algn="l" fontAlgn="b"/>
                      <a:endParaRPr lang="sl-SI" sz="1400" b="0" i="0" u="none" strike="noStrike" dirty="0">
                        <a:solidFill>
                          <a:srgbClr val="000000"/>
                        </a:solidFill>
                        <a:effectLst/>
                        <a:latin typeface="Calibri" panose="020F0502020204030204" pitchFamily="34" charset="0"/>
                      </a:endParaRPr>
                    </a:p>
                  </a:txBody>
                  <a:tcPr marL="6697" marR="6697" marT="6697" marB="0" anchor="b"/>
                </a:tc>
                <a:extLst>
                  <a:ext uri="{0D108BD9-81ED-4DB2-BD59-A6C34878D82A}">
                    <a16:rowId xmlns:a16="http://schemas.microsoft.com/office/drawing/2014/main" val="17329994"/>
                  </a:ext>
                </a:extLst>
              </a:tr>
            </a:tbl>
          </a:graphicData>
        </a:graphic>
      </p:graphicFrame>
      <p:sp>
        <p:nvSpPr>
          <p:cNvPr id="5" name="Rectangular Callout 4"/>
          <p:cNvSpPr/>
          <p:nvPr/>
        </p:nvSpPr>
        <p:spPr>
          <a:xfrm>
            <a:off x="841284" y="6045976"/>
            <a:ext cx="6039981" cy="266931"/>
          </a:xfrm>
          <a:prstGeom prst="wedgeRectCallout">
            <a:avLst>
              <a:gd name="adj1" fmla="val -17520"/>
              <a:gd name="adj2" fmla="val -268183"/>
            </a:avLst>
          </a:prstGeom>
          <a:solidFill>
            <a:schemeClr val="accent1">
              <a:alpha val="4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8" tIns="35718" rIns="35718" bIns="35718" numCol="1" spcCol="38100" rtlCol="0" anchor="ctr">
            <a:spAutoFit/>
          </a:bodyPr>
          <a:lstStyle/>
          <a:p>
            <a:r>
              <a:rPr lang="sl-SI" sz="1266" dirty="0"/>
              <a:t>P</a:t>
            </a:r>
            <a:r>
              <a:rPr lang="en-GB" sz="1266" dirty="0" err="1"/>
              <a:t>artially</a:t>
            </a:r>
            <a:r>
              <a:rPr lang="en-GB" sz="1266" dirty="0"/>
              <a:t> absent from F: F1-01D Data is identified by a persistent identifier</a:t>
            </a:r>
            <a:endParaRPr lang="en-GB" sz="1547" dirty="0">
              <a:solidFill>
                <a:srgbClr val="FFFFFF"/>
              </a:solidFill>
              <a:latin typeface="Helvetica Neue Medium"/>
              <a:ea typeface="Helvetica Neue Medium"/>
              <a:cs typeface="Helvetica Neue Medium"/>
              <a:sym typeface="Helvetica Neue Medium"/>
            </a:endParaRPr>
          </a:p>
        </p:txBody>
      </p:sp>
      <p:sp>
        <p:nvSpPr>
          <p:cNvPr id="6" name="Rectangular Callout 5"/>
          <p:cNvSpPr/>
          <p:nvPr/>
        </p:nvSpPr>
        <p:spPr>
          <a:xfrm>
            <a:off x="7108177" y="5946061"/>
            <a:ext cx="5447631" cy="461727"/>
          </a:xfrm>
          <a:prstGeom prst="wedgeRectCallout">
            <a:avLst>
              <a:gd name="adj1" fmla="val -91631"/>
              <a:gd name="adj2" fmla="val -258592"/>
            </a:avLst>
          </a:prstGeom>
          <a:solidFill>
            <a:schemeClr val="accent1">
              <a:alpha val="4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8" tIns="35718" rIns="35718" bIns="35718" numCol="1" spcCol="38100" rtlCol="0" anchor="ctr">
            <a:spAutoFit/>
          </a:bodyPr>
          <a:lstStyle/>
          <a:p>
            <a:r>
              <a:rPr lang="sl-SI" sz="1266" dirty="0"/>
              <a:t>A</a:t>
            </a:r>
            <a:r>
              <a:rPr lang="en-GB" sz="1266" dirty="0" err="1"/>
              <a:t>bsent</a:t>
            </a:r>
            <a:r>
              <a:rPr lang="en-GB" sz="1266" dirty="0"/>
              <a:t> from I: 1-02D Data uses machine-understandable knowledge representation</a:t>
            </a:r>
            <a:endParaRPr lang="sl-SI" sz="1266" dirty="0"/>
          </a:p>
        </p:txBody>
      </p:sp>
      <p:sp>
        <p:nvSpPr>
          <p:cNvPr id="7" name="Rectangular Callout 6"/>
          <p:cNvSpPr/>
          <p:nvPr/>
        </p:nvSpPr>
        <p:spPr>
          <a:xfrm>
            <a:off x="9831993" y="2031903"/>
            <a:ext cx="2292436" cy="1046118"/>
          </a:xfrm>
          <a:prstGeom prst="wedgeRectCallout">
            <a:avLst>
              <a:gd name="adj1" fmla="val -203812"/>
              <a:gd name="adj2" fmla="val 14618"/>
            </a:avLst>
          </a:prstGeom>
          <a:solidFill>
            <a:schemeClr val="accent1">
              <a:alpha val="4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8" tIns="35718" rIns="35718" bIns="35718" numCol="1" spcCol="38100" rtlCol="0" anchor="ctr">
            <a:spAutoFit/>
          </a:bodyPr>
          <a:lstStyle/>
          <a:p>
            <a:r>
              <a:rPr lang="en-GB" sz="1266" dirty="0"/>
              <a:t>RDA-R1.1-02M </a:t>
            </a:r>
            <a:r>
              <a:rPr lang="en-GB" sz="1266" dirty="0"/>
              <a:t>: Standard reuse licences</a:t>
            </a:r>
            <a:br>
              <a:rPr lang="en-GB" sz="1266" dirty="0"/>
            </a:br>
            <a:r>
              <a:rPr lang="en-GB" sz="1266" dirty="0"/>
              <a:t>RDA-R1.1-03M : Metadata refers to a machine-understandable reuse licence</a:t>
            </a:r>
            <a:endParaRPr lang="en-GB" sz="1547" dirty="0">
              <a:solidFill>
                <a:srgbClr val="FFFFFF"/>
              </a:solidFill>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976973644"/>
      </p:ext>
    </p:extLst>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638968" y="1755200"/>
            <a:ext cx="6376402" cy="2042666"/>
          </a:xfrm>
        </p:spPr>
        <p:style>
          <a:lnRef idx="2">
            <a:schemeClr val="accent1"/>
          </a:lnRef>
          <a:fillRef idx="1">
            <a:schemeClr val="lt1"/>
          </a:fillRef>
          <a:effectRef idx="0">
            <a:schemeClr val="accent1"/>
          </a:effectRef>
          <a:fontRef idx="minor">
            <a:schemeClr val="dk1"/>
          </a:fontRef>
        </p:style>
        <p:txBody>
          <a:bodyPr>
            <a:normAutofit fontScale="70000" lnSpcReduction="20000"/>
          </a:bodyPr>
          <a:lstStyle/>
          <a:p>
            <a:r>
              <a:rPr lang="sl-SI" dirty="0">
                <a:latin typeface="Helvetica Neue"/>
                <a:ea typeface="Helvetica Neue"/>
                <a:cs typeface="Helvetica Neue"/>
                <a:sym typeface="Helvetica Neue"/>
              </a:rPr>
              <a:t>UK_2015_G_E </a:t>
            </a:r>
            <a:r>
              <a:rPr lang="sl-SI" dirty="0" smtClean="0">
                <a:latin typeface="Helvetica Neue"/>
                <a:ea typeface="Helvetica Neue"/>
                <a:cs typeface="Helvetica Neue"/>
                <a:sym typeface="Helvetica Neue"/>
              </a:rPr>
              <a:t>(</a:t>
            </a:r>
            <a:r>
              <a:rPr lang="sl-SI" dirty="0" err="1" smtClean="0">
                <a:latin typeface="Helvetica Neue"/>
                <a:ea typeface="Helvetica Neue"/>
                <a:cs typeface="Helvetica Neue"/>
                <a:sym typeface="Helvetica Neue"/>
              </a:rPr>
              <a:t>Reshare</a:t>
            </a:r>
            <a:r>
              <a:rPr lang="sl-SI" dirty="0" smtClean="0">
                <a:latin typeface="Helvetica Neue"/>
                <a:ea typeface="Helvetica Neue"/>
                <a:cs typeface="Helvetica Neue"/>
                <a:sym typeface="Helvetica Neue"/>
              </a:rPr>
              <a:t> </a:t>
            </a:r>
            <a:r>
              <a:rPr lang="sl-SI" dirty="0">
                <a:latin typeface="Helvetica Neue"/>
                <a:ea typeface="Helvetica Neue"/>
                <a:cs typeface="Helvetica Neue"/>
                <a:sym typeface="Helvetica Neue"/>
              </a:rPr>
              <a:t>UK </a:t>
            </a:r>
            <a:r>
              <a:rPr lang="sl-SI" dirty="0" smtClean="0">
                <a:latin typeface="Helvetica Neue"/>
                <a:ea typeface="Helvetica Neue"/>
                <a:cs typeface="Helvetica Neue"/>
                <a:sym typeface="Helvetica Neue"/>
              </a:rPr>
              <a:t>DS):</a:t>
            </a:r>
            <a:endParaRPr lang="sl-SI" dirty="0">
              <a:latin typeface="Helvetica Neue"/>
              <a:ea typeface="Helvetica Neue"/>
              <a:cs typeface="Helvetica Neue"/>
              <a:sym typeface="Helvetica Neue"/>
            </a:endParaRPr>
          </a:p>
          <a:p>
            <a:pPr marL="0" indent="0">
              <a:buNone/>
            </a:pPr>
            <a:r>
              <a:rPr lang="en-US" dirty="0"/>
              <a:t>The Data Service Provider shall:</a:t>
            </a:r>
            <a:r>
              <a:rPr lang="sl-SI" dirty="0"/>
              <a:t> </a:t>
            </a:r>
            <a:r>
              <a:rPr lang="en-US" dirty="0"/>
              <a:t>Retain the right to remove all or any part of the Data Collection if it is found to be in breach of the law. A metadata record that cites the Data Collection will remain visible. </a:t>
            </a:r>
            <a:r>
              <a:rPr lang="en-US" dirty="0">
                <a:hlinkClick r:id="rId3"/>
              </a:rPr>
              <a:t>http://reshare.ukdataservice.ac.uk/legal/#Deposit</a:t>
            </a:r>
            <a:r>
              <a:rPr lang="sl-SI" dirty="0"/>
              <a:t> </a:t>
            </a:r>
            <a:r>
              <a:rPr lang="sl-SI" dirty="0" err="1"/>
              <a:t>ReShare</a:t>
            </a:r>
            <a:r>
              <a:rPr lang="sl-SI" dirty="0"/>
              <a:t> Legal </a:t>
            </a:r>
            <a:r>
              <a:rPr lang="sl-SI" dirty="0" err="1"/>
              <a:t>Documentation</a:t>
            </a:r>
            <a:endParaRPr lang="sl-SI" dirty="0"/>
          </a:p>
        </p:txBody>
      </p:sp>
      <p:sp>
        <p:nvSpPr>
          <p:cNvPr id="3" name="Title 2"/>
          <p:cNvSpPr>
            <a:spLocks noGrp="1"/>
          </p:cNvSpPr>
          <p:nvPr>
            <p:ph type="title"/>
          </p:nvPr>
        </p:nvSpPr>
        <p:spPr/>
        <p:txBody>
          <a:bodyPr/>
          <a:lstStyle/>
          <a:p>
            <a:r>
              <a:rPr lang="en-GB" dirty="0" smtClean="0"/>
              <a:t>Illustration of one of </a:t>
            </a:r>
            <a:r>
              <a:rPr lang="sl-SI" dirty="0" err="1" smtClean="0"/>
              <a:t>the</a:t>
            </a:r>
            <a:r>
              <a:rPr lang="sl-SI" dirty="0" smtClean="0"/>
              <a:t> </a:t>
            </a:r>
            <a:r>
              <a:rPr lang="en-GB" dirty="0" smtClean="0"/>
              <a:t>Accessible points</a:t>
            </a:r>
            <a:endParaRPr lang="en-GB" dirty="0"/>
          </a:p>
        </p:txBody>
      </p:sp>
      <p:pic>
        <p:nvPicPr>
          <p:cNvPr id="4" name="Picture 3"/>
          <p:cNvPicPr>
            <a:picLocks noChangeAspect="1"/>
          </p:cNvPicPr>
          <p:nvPr/>
        </p:nvPicPr>
        <p:blipFill>
          <a:blip r:embed="rId4"/>
          <a:stretch>
            <a:fillRect/>
          </a:stretch>
        </p:blipFill>
        <p:spPr>
          <a:xfrm>
            <a:off x="7015369" y="1953164"/>
            <a:ext cx="4584650" cy="3697367"/>
          </a:xfrm>
          <a:prstGeom prst="rect">
            <a:avLst/>
          </a:prstGeom>
        </p:spPr>
      </p:pic>
      <p:sp>
        <p:nvSpPr>
          <p:cNvPr id="5" name="Rectangle 4"/>
          <p:cNvSpPr/>
          <p:nvPr/>
        </p:nvSpPr>
        <p:spPr>
          <a:xfrm>
            <a:off x="6255693" y="5789842"/>
            <a:ext cx="5152433" cy="481927"/>
          </a:xfrm>
          <a:prstGeom prst="rect">
            <a:avLst/>
          </a:prstGeom>
        </p:spPr>
        <p:txBody>
          <a:bodyPr wrap="square">
            <a:spAutoFit/>
          </a:bodyPr>
          <a:lstStyle/>
          <a:p>
            <a:r>
              <a:rPr lang="en-GB" sz="1266" dirty="0"/>
              <a:t>Tastes, Ties, and Time </a:t>
            </a:r>
            <a:r>
              <a:rPr lang="en-GB" sz="1266" dirty="0" err="1"/>
              <a:t>Dataverse</a:t>
            </a:r>
            <a:r>
              <a:rPr lang="en-GB" sz="1266" dirty="0"/>
              <a:t>: </a:t>
            </a:r>
            <a:r>
              <a:rPr lang="en-GB" sz="1266" dirty="0">
                <a:hlinkClick r:id="rId5"/>
              </a:rPr>
              <a:t>https://dataverse.harvard.edu/dataverse/t3</a:t>
            </a:r>
            <a:r>
              <a:rPr lang="en-GB" sz="1266" dirty="0"/>
              <a:t> </a:t>
            </a:r>
            <a:endParaRPr lang="sl-SI" sz="1266" dirty="0"/>
          </a:p>
        </p:txBody>
      </p:sp>
      <p:pic>
        <p:nvPicPr>
          <p:cNvPr id="6" name="Picture 5"/>
          <p:cNvPicPr>
            <a:picLocks noChangeAspect="1"/>
          </p:cNvPicPr>
          <p:nvPr/>
        </p:nvPicPr>
        <p:blipFill>
          <a:blip r:embed="rId6"/>
          <a:stretch>
            <a:fillRect/>
          </a:stretch>
        </p:blipFill>
        <p:spPr>
          <a:xfrm>
            <a:off x="638967" y="3613956"/>
            <a:ext cx="5984179" cy="2227944"/>
          </a:xfrm>
          <a:prstGeom prst="rect">
            <a:avLst/>
          </a:prstGeom>
        </p:spPr>
      </p:pic>
      <p:sp>
        <p:nvSpPr>
          <p:cNvPr id="7" name="Rectangle 6"/>
          <p:cNvSpPr/>
          <p:nvPr/>
        </p:nvSpPr>
        <p:spPr>
          <a:xfrm>
            <a:off x="271514" y="5628918"/>
            <a:ext cx="6094326" cy="676724"/>
          </a:xfrm>
          <a:prstGeom prst="rect">
            <a:avLst/>
          </a:prstGeom>
        </p:spPr>
        <p:txBody>
          <a:bodyPr>
            <a:spAutoFit/>
          </a:bodyPr>
          <a:lstStyle/>
          <a:p>
            <a:r>
              <a:rPr lang="en-GB" sz="1266" dirty="0" err="1"/>
              <a:t>Hornmoen</a:t>
            </a:r>
            <a:r>
              <a:rPr lang="en-GB" sz="1266" dirty="0"/>
              <a:t>, H. (2017). Use of Social Media During and After the Terrorist Attacks in Norway in 2011, 2017 [Data set]. NSD – Norwegian Centre for Research Data. </a:t>
            </a:r>
            <a:r>
              <a:rPr lang="en-GB" sz="1266" dirty="0">
                <a:hlinkClick r:id="rId7"/>
              </a:rPr>
              <a:t>https://doi.org/10.18712/nsd-nsd2434-v1</a:t>
            </a:r>
            <a:r>
              <a:rPr lang="en-GB" sz="1266" dirty="0"/>
              <a:t> </a:t>
            </a:r>
          </a:p>
        </p:txBody>
      </p:sp>
      <p:sp>
        <p:nvSpPr>
          <p:cNvPr id="8" name="Rectangular Callout 7"/>
          <p:cNvSpPr/>
          <p:nvPr/>
        </p:nvSpPr>
        <p:spPr>
          <a:xfrm>
            <a:off x="3951593" y="1353693"/>
            <a:ext cx="7197544" cy="266931"/>
          </a:xfrm>
          <a:prstGeom prst="wedgeRectCallout">
            <a:avLst>
              <a:gd name="adj1" fmla="val -16880"/>
              <a:gd name="adj2" fmla="val 103705"/>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8" tIns="35718" rIns="35718" bIns="35718" numCol="1" spcCol="38100" rtlCol="0" anchor="ctr">
            <a:spAutoFit/>
          </a:bodyPr>
          <a:lstStyle/>
          <a:p>
            <a:r>
              <a:rPr lang="sl-SI" sz="1266"/>
              <a:t>RDA-A2-01M Metadata is guaranteed to remain available after data is no longer available </a:t>
            </a:r>
            <a:endParaRPr lang="sl-SI" sz="1547">
              <a:solidFill>
                <a:srgbClr val="FFFFFF"/>
              </a:solidFill>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3164136042"/>
      </p:ext>
    </p:extLst>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55000" lnSpcReduction="20000"/>
          </a:bodyPr>
          <a:lstStyle/>
          <a:p>
            <a:endParaRPr lang="sl-SI" dirty="0" smtClean="0"/>
          </a:p>
          <a:p>
            <a:endParaRPr lang="sl-SI" dirty="0"/>
          </a:p>
          <a:p>
            <a:r>
              <a:rPr lang="sl-SI" dirty="0"/>
              <a:t> </a:t>
            </a:r>
            <a:r>
              <a:rPr lang="sl-SI" b="1" dirty="0"/>
              <a:t>NERC Data </a:t>
            </a:r>
            <a:r>
              <a:rPr lang="sl-SI" b="1" dirty="0" err="1"/>
              <a:t>Value</a:t>
            </a:r>
            <a:r>
              <a:rPr lang="sl-SI" b="1" dirty="0"/>
              <a:t> </a:t>
            </a:r>
            <a:r>
              <a:rPr lang="sl-SI" b="1" dirty="0" err="1" smtClean="0"/>
              <a:t>Checklist</a:t>
            </a:r>
            <a:r>
              <a:rPr lang="sl-SI" b="1" dirty="0" smtClean="0"/>
              <a:t> </a:t>
            </a:r>
          </a:p>
          <a:p>
            <a:pPr lvl="1"/>
            <a:r>
              <a:rPr lang="sl-SI" b="1" dirty="0">
                <a:hlinkClick r:id="rId2"/>
              </a:rPr>
              <a:t>https://nerc.ukri.org/research/sites/environmental-data-service-eds/policy/data-value-checklist</a:t>
            </a:r>
            <a:r>
              <a:rPr lang="sl-SI" b="1" dirty="0" smtClean="0">
                <a:hlinkClick r:id="rId2"/>
              </a:rPr>
              <a:t>/</a:t>
            </a:r>
            <a:r>
              <a:rPr lang="sl-SI" b="1" dirty="0" smtClean="0"/>
              <a:t> </a:t>
            </a:r>
          </a:p>
          <a:p>
            <a:endParaRPr lang="sl-SI" b="1" dirty="0"/>
          </a:p>
          <a:p>
            <a:endParaRPr lang="sl-SI" dirty="0"/>
          </a:p>
          <a:p>
            <a:r>
              <a:rPr lang="en-US" dirty="0"/>
              <a:t> The Data Value Checklist is intended to be used in the following circumstances: - </a:t>
            </a:r>
          </a:p>
          <a:p>
            <a:r>
              <a:rPr lang="en-US" dirty="0"/>
              <a:t>a) When preparing a full Data Management Plan to assist Data </a:t>
            </a:r>
            <a:r>
              <a:rPr lang="en-US" dirty="0" err="1"/>
              <a:t>Centres</a:t>
            </a:r>
            <a:r>
              <a:rPr lang="en-US" dirty="0"/>
              <a:t> and Principal Investigators in determining the likely long term value of the data to be produced by a project. </a:t>
            </a:r>
          </a:p>
          <a:p>
            <a:r>
              <a:rPr lang="en-US" dirty="0"/>
              <a:t>b) Upon receipt of the data for deposit with the Data </a:t>
            </a:r>
            <a:r>
              <a:rPr lang="en-US" dirty="0" err="1"/>
              <a:t>Centres</a:t>
            </a:r>
            <a:r>
              <a:rPr lang="en-US" dirty="0"/>
              <a:t>, to assess their quality, integrity, originality and content </a:t>
            </a:r>
          </a:p>
          <a:p>
            <a:endParaRPr lang="sl-SI" dirty="0"/>
          </a:p>
          <a:p>
            <a:r>
              <a:rPr lang="en-US" dirty="0"/>
              <a:t>This will ensure that data included in the NERC Data Centre collections are of long term value to the scientific </a:t>
            </a:r>
            <a:r>
              <a:rPr lang="en-US" dirty="0" err="1"/>
              <a:t>communi</a:t>
            </a:r>
            <a:endParaRPr lang="sl-SI" b="1" dirty="0" smtClean="0"/>
          </a:p>
          <a:p>
            <a:endParaRPr lang="sl-SI" dirty="0"/>
          </a:p>
          <a:p>
            <a:r>
              <a:rPr lang="sl-SI" i="1" dirty="0"/>
              <a:t>6. ECONOMIC CASE </a:t>
            </a:r>
            <a:endParaRPr lang="sl-SI" dirty="0"/>
          </a:p>
          <a:p>
            <a:r>
              <a:rPr lang="en-US" dirty="0"/>
              <a:t>When considering the preservation of data the cost of retention (identified not simply as storage but including managing, sharing, accessing, backing up and long term maintenance of data,) should be balanced against evidence of potential reuse of the data. A full economic case for retention will need to be made once a grant application is accepted. The Data Centre will need to consider the likely cost of preservation.</a:t>
            </a:r>
            <a:endParaRPr lang="sl-SI" dirty="0"/>
          </a:p>
        </p:txBody>
      </p:sp>
      <p:sp>
        <p:nvSpPr>
          <p:cNvPr id="3" name="Title 2"/>
          <p:cNvSpPr>
            <a:spLocks noGrp="1"/>
          </p:cNvSpPr>
          <p:nvPr>
            <p:ph type="title"/>
          </p:nvPr>
        </p:nvSpPr>
        <p:spPr/>
        <p:txBody>
          <a:bodyPr>
            <a:normAutofit fontScale="90000"/>
          </a:bodyPr>
          <a:lstStyle/>
          <a:p>
            <a:r>
              <a:rPr lang="sl-SI" dirty="0" smtClean="0"/>
              <a:t>Drugi kriteriji (po zgledu DCC, NERC)</a:t>
            </a:r>
            <a:endParaRPr lang="sl-SI" dirty="0"/>
          </a:p>
        </p:txBody>
      </p:sp>
      <p:sp>
        <p:nvSpPr>
          <p:cNvPr id="4" name="Text Placeholder 3"/>
          <p:cNvSpPr>
            <a:spLocks noGrp="1"/>
          </p:cNvSpPr>
          <p:nvPr>
            <p:ph type="body" sz="quarter" idx="10"/>
          </p:nvPr>
        </p:nvSpPr>
        <p:spPr/>
        <p:txBody>
          <a:bodyPr/>
          <a:lstStyle/>
          <a:p>
            <a:endParaRPr lang="sl-SI"/>
          </a:p>
        </p:txBody>
      </p:sp>
    </p:spTree>
    <p:extLst>
      <p:ext uri="{BB962C8B-B14F-4D97-AF65-F5344CB8AC3E}">
        <p14:creationId xmlns:p14="http://schemas.microsoft.com/office/powerpoint/2010/main" val="246184285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47500" lnSpcReduction="20000"/>
          </a:bodyPr>
          <a:lstStyle/>
          <a:p>
            <a:endParaRPr lang="sl-SI" sz="2000" dirty="0"/>
          </a:p>
          <a:p>
            <a:r>
              <a:rPr lang="en-US" sz="2000" dirty="0"/>
              <a:t> </a:t>
            </a:r>
            <a:r>
              <a:rPr lang="en-US" sz="2000" b="1" dirty="0"/>
              <a:t>Mandatory criteria: </a:t>
            </a:r>
            <a:r>
              <a:rPr lang="en-US" sz="2000" dirty="0"/>
              <a:t>These are mandatory criteria and answering ‘Yes’ to one or more of the questions below will automatically result in selection for retention. Legal/statutory considerations 	Yes 	No 	</a:t>
            </a:r>
          </a:p>
          <a:p>
            <a:r>
              <a:rPr lang="en-US" sz="2000" dirty="0"/>
              <a:t>Is there a legal or legislative reason for NERC to retain the data? 	</a:t>
            </a:r>
          </a:p>
          <a:p>
            <a:r>
              <a:rPr lang="en-US" sz="2000" dirty="0"/>
              <a:t>Is there any obvious reason why the data may be used in litigation, public enquiries, police investigations or any report or paper that could be legally challenged? 	</a:t>
            </a:r>
          </a:p>
          <a:p>
            <a:r>
              <a:rPr lang="en-US" sz="2000" dirty="0"/>
              <a:t>Are there any financial or contractual obligations that require us to retain the data? </a:t>
            </a:r>
            <a:endParaRPr lang="sl-SI" sz="2000" dirty="0" smtClean="0"/>
          </a:p>
          <a:p>
            <a:endParaRPr lang="sl-SI" dirty="0"/>
          </a:p>
          <a:p>
            <a:r>
              <a:rPr lang="en-US" dirty="0"/>
              <a:t> below should probably result in selection for retention. Policy 	</a:t>
            </a:r>
          </a:p>
          <a:p>
            <a:r>
              <a:rPr lang="en-US" dirty="0"/>
              <a:t>Are the data a result of full or partial NERC funded activities? 	</a:t>
            </a:r>
          </a:p>
          <a:p>
            <a:r>
              <a:rPr lang="en-US" dirty="0"/>
              <a:t>Do the data fall within the selected Data Centre’s Collection Policy? If no – refer to NERC Data Coordinator or pass to the correct data </a:t>
            </a:r>
            <a:r>
              <a:rPr lang="en-US" dirty="0" err="1"/>
              <a:t>centre</a:t>
            </a:r>
            <a:r>
              <a:rPr lang="en-US" dirty="0"/>
              <a:t>. 	</a:t>
            </a:r>
          </a:p>
          <a:p>
            <a:r>
              <a:rPr lang="sl-SI" b="1" dirty="0" err="1"/>
              <a:t>Scientific</a:t>
            </a:r>
            <a:r>
              <a:rPr lang="sl-SI" b="1" dirty="0"/>
              <a:t> </a:t>
            </a:r>
            <a:r>
              <a:rPr lang="sl-SI" b="1" dirty="0" err="1"/>
              <a:t>or</a:t>
            </a:r>
            <a:r>
              <a:rPr lang="sl-SI" b="1" dirty="0"/>
              <a:t> </a:t>
            </a:r>
            <a:r>
              <a:rPr lang="sl-SI" b="1" dirty="0" err="1"/>
              <a:t>historic</a:t>
            </a:r>
            <a:r>
              <a:rPr lang="sl-SI" b="1" dirty="0"/>
              <a:t> </a:t>
            </a:r>
            <a:r>
              <a:rPr lang="sl-SI" b="1" dirty="0" err="1"/>
              <a:t>value</a:t>
            </a:r>
            <a:r>
              <a:rPr lang="sl-SI" b="1" dirty="0"/>
              <a:t> </a:t>
            </a:r>
            <a:r>
              <a:rPr lang="sl-SI" dirty="0"/>
              <a:t>	</a:t>
            </a:r>
          </a:p>
          <a:p>
            <a:r>
              <a:rPr lang="en-US" dirty="0"/>
              <a:t>Are the data a unique unrepeatable measurement of the environment? 	</a:t>
            </a:r>
          </a:p>
          <a:p>
            <a:r>
              <a:rPr lang="en-US" dirty="0"/>
              <a:t>Do the data have a broad geographical or temporal extent that makes them useful to others? 	</a:t>
            </a:r>
          </a:p>
          <a:p>
            <a:r>
              <a:rPr lang="en-US" dirty="0"/>
              <a:t>Do the data have historic value i.e. do they represent a landmark in scientific discovery? 	</a:t>
            </a:r>
          </a:p>
          <a:p>
            <a:r>
              <a:rPr lang="en-US" dirty="0"/>
              <a:t>Do the data include changes in processing methods, new standards or set any precedents? 	</a:t>
            </a:r>
          </a:p>
          <a:p>
            <a:r>
              <a:rPr lang="en-US" dirty="0"/>
              <a:t>Do the data support current projects or trends in science? 	</a:t>
            </a:r>
          </a:p>
          <a:p>
            <a:r>
              <a:rPr lang="en-US" dirty="0"/>
              <a:t>Are the data likely to meet the future needs/direction of the scientific community? 	</a:t>
            </a:r>
          </a:p>
          <a:p>
            <a:r>
              <a:rPr lang="en-US" dirty="0"/>
              <a:t>Do the data contribute to a pre-existing collection? 	</a:t>
            </a:r>
          </a:p>
          <a:p>
            <a:r>
              <a:rPr lang="en-US" dirty="0"/>
              <a:t>Is there potential for re-use of the data? 	</a:t>
            </a:r>
          </a:p>
          <a:p>
            <a:r>
              <a:rPr lang="en-US" dirty="0"/>
              <a:t>Are the data likely to be cited or referenced in a publication? 	</a:t>
            </a:r>
          </a:p>
          <a:p>
            <a:r>
              <a:rPr lang="en-US" sz="2000" dirty="0"/>
              <a:t>	</a:t>
            </a:r>
          </a:p>
          <a:p>
            <a:endParaRPr lang="sl-SI" sz="2000" dirty="0"/>
          </a:p>
        </p:txBody>
      </p:sp>
      <p:sp>
        <p:nvSpPr>
          <p:cNvPr id="3" name="Title 2"/>
          <p:cNvSpPr>
            <a:spLocks noGrp="1"/>
          </p:cNvSpPr>
          <p:nvPr>
            <p:ph type="title"/>
          </p:nvPr>
        </p:nvSpPr>
        <p:spPr/>
        <p:txBody>
          <a:bodyPr>
            <a:normAutofit fontScale="90000"/>
          </a:bodyPr>
          <a:lstStyle/>
          <a:p>
            <a:endParaRPr lang="sl-SI"/>
          </a:p>
        </p:txBody>
      </p:sp>
      <p:sp>
        <p:nvSpPr>
          <p:cNvPr id="4" name="Text Placeholder 3"/>
          <p:cNvSpPr>
            <a:spLocks noGrp="1"/>
          </p:cNvSpPr>
          <p:nvPr>
            <p:ph type="body" sz="quarter" idx="10"/>
          </p:nvPr>
        </p:nvSpPr>
        <p:spPr/>
        <p:txBody>
          <a:bodyPr/>
          <a:lstStyle/>
          <a:p>
            <a:endParaRPr lang="sl-SI"/>
          </a:p>
        </p:txBody>
      </p:sp>
    </p:spTree>
    <p:extLst>
      <p:ext uri="{BB962C8B-B14F-4D97-AF65-F5344CB8AC3E}">
        <p14:creationId xmlns:p14="http://schemas.microsoft.com/office/powerpoint/2010/main" val="268481662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47528" y="1114549"/>
            <a:ext cx="8229600" cy="5400600"/>
          </a:xfrm>
        </p:spPr>
        <p:txBody>
          <a:bodyPr/>
          <a:lstStyle/>
          <a:p>
            <a:pPr lvl="0"/>
            <a:r>
              <a:rPr lang="sl-SI" sz="2400" u="sng" dirty="0"/>
              <a:t>Kakšne podatke boš zbral oz. ustvaril?</a:t>
            </a:r>
          </a:p>
          <a:p>
            <a:pPr marL="457200" indent="-457200"/>
            <a:r>
              <a:rPr lang="sl-SI" dirty="0" smtClean="0"/>
              <a:t>Tip</a:t>
            </a:r>
            <a:r>
              <a:rPr lang="en-GB" dirty="0" smtClean="0"/>
              <a:t>, </a:t>
            </a:r>
            <a:r>
              <a:rPr lang="en-GB" dirty="0"/>
              <a:t>format </a:t>
            </a:r>
            <a:r>
              <a:rPr lang="sl-SI" dirty="0" smtClean="0"/>
              <a:t>in</a:t>
            </a:r>
            <a:r>
              <a:rPr lang="en-GB" dirty="0" smtClean="0"/>
              <a:t> </a:t>
            </a:r>
            <a:r>
              <a:rPr lang="sl-SI" dirty="0" smtClean="0"/>
              <a:t>obseg podatkov</a:t>
            </a:r>
            <a:r>
              <a:rPr lang="en-GB" dirty="0" smtClean="0"/>
              <a:t>?</a:t>
            </a:r>
            <a:endParaRPr lang="sl-SI" dirty="0"/>
          </a:p>
          <a:p>
            <a:pPr marL="457200" indent="-457200"/>
            <a:r>
              <a:rPr lang="sl-SI" dirty="0" smtClean="0"/>
              <a:t>Ali izbrani formati in programska oprema omogočajo deljenje in dolgotrajen dostop do podatkov</a:t>
            </a:r>
            <a:r>
              <a:rPr lang="en-GB" dirty="0" smtClean="0"/>
              <a:t>?</a:t>
            </a:r>
            <a:endParaRPr lang="sl-SI" dirty="0"/>
          </a:p>
          <a:p>
            <a:pPr marL="457200" indent="-457200"/>
            <a:r>
              <a:rPr lang="sl-SI" dirty="0" smtClean="0"/>
              <a:t>Ali si preveril, če so na voljo podatki, ki bi zadoščali tvojim raziskovalnim potrebam</a:t>
            </a:r>
            <a:r>
              <a:rPr lang="en-GB" dirty="0" smtClean="0"/>
              <a:t>?</a:t>
            </a:r>
            <a:endParaRPr lang="sl-SI" dirty="0" smtClean="0"/>
          </a:p>
          <a:p>
            <a:pPr lvl="0"/>
            <a:endParaRPr lang="sl-SI" sz="2400" u="sng" dirty="0"/>
          </a:p>
          <a:p>
            <a:pPr lvl="0"/>
            <a:r>
              <a:rPr lang="sl-SI" sz="2400" u="sng" dirty="0"/>
              <a:t>Na kakšen način boš zbral oz. ustvaril podatke</a:t>
            </a:r>
            <a:r>
              <a:rPr lang="en-GB" sz="2400" u="sng" dirty="0"/>
              <a:t>?</a:t>
            </a:r>
            <a:endParaRPr lang="sl-SI" sz="2400" u="sng" dirty="0"/>
          </a:p>
          <a:p>
            <a:pPr marL="457200" indent="-457200"/>
            <a:r>
              <a:rPr lang="sl-SI" dirty="0" smtClean="0"/>
              <a:t>Kakšne standarde oz. metodologije boš uporabil</a:t>
            </a:r>
            <a:r>
              <a:rPr lang="en-GB" dirty="0" smtClean="0"/>
              <a:t>?</a:t>
            </a:r>
            <a:endParaRPr lang="sl-SI" dirty="0"/>
          </a:p>
          <a:p>
            <a:pPr marL="457200" indent="-457200"/>
            <a:r>
              <a:rPr lang="sl-SI" dirty="0" smtClean="0"/>
              <a:t>Kako boš uredil in imenoval mape in dokumente</a:t>
            </a:r>
            <a:r>
              <a:rPr lang="en-GB" dirty="0" smtClean="0"/>
              <a:t>?</a:t>
            </a:r>
            <a:endParaRPr lang="sl-SI" dirty="0"/>
          </a:p>
          <a:p>
            <a:pPr marL="457200" indent="-457200"/>
            <a:r>
              <a:rPr lang="sl-SI" dirty="0" smtClean="0"/>
              <a:t>Kako boš sledil različnim verzijam</a:t>
            </a:r>
            <a:r>
              <a:rPr lang="en-GB" dirty="0" smtClean="0"/>
              <a:t>?</a:t>
            </a:r>
            <a:endParaRPr lang="sl-SI" dirty="0"/>
          </a:p>
          <a:p>
            <a:pPr marL="457200" indent="-457200"/>
            <a:r>
              <a:rPr lang="sl-SI" dirty="0" smtClean="0"/>
              <a:t>Na kak način boš zagotovil kakovost raziskovalnega postopka</a:t>
            </a:r>
            <a:r>
              <a:rPr lang="en-GB" dirty="0" smtClean="0"/>
              <a:t>?</a:t>
            </a:r>
            <a:endParaRPr lang="sl-SI" dirty="0"/>
          </a:p>
          <a:p>
            <a:pPr lvl="0"/>
            <a:endParaRPr lang="sl-SI" sz="2400" dirty="0"/>
          </a:p>
          <a:p>
            <a:endParaRPr lang="sl-SI" dirty="0"/>
          </a:p>
        </p:txBody>
      </p:sp>
      <p:sp>
        <p:nvSpPr>
          <p:cNvPr id="3" name="Title 2"/>
          <p:cNvSpPr>
            <a:spLocks noGrp="1"/>
          </p:cNvSpPr>
          <p:nvPr>
            <p:ph type="title"/>
          </p:nvPr>
        </p:nvSpPr>
        <p:spPr>
          <a:xfrm>
            <a:off x="1775520" y="188641"/>
            <a:ext cx="8347382" cy="500401"/>
          </a:xfrm>
        </p:spPr>
        <p:txBody>
          <a:bodyPr/>
          <a:lstStyle/>
          <a:p>
            <a:r>
              <a:rPr lang="sl-SI" sz="2000" dirty="0"/>
              <a:t>1 Načrtovanje ustvarjanja podatkov: pomembna vprašanja</a:t>
            </a:r>
          </a:p>
        </p:txBody>
      </p:sp>
      <p:sp>
        <p:nvSpPr>
          <p:cNvPr id="4" name="Text Placeholder 3"/>
          <p:cNvSpPr>
            <a:spLocks noGrp="1"/>
          </p:cNvSpPr>
          <p:nvPr>
            <p:ph type="body" sz="quarter" idx="10"/>
          </p:nvPr>
        </p:nvSpPr>
        <p:spPr/>
        <p:txBody>
          <a:bodyPr/>
          <a:lstStyle/>
          <a:p>
            <a:r>
              <a:rPr lang="sl-SI" sz="1800" dirty="0"/>
              <a:t>Obveznosti in podpora v življenjskem krogu podatkov</a:t>
            </a:r>
          </a:p>
        </p:txBody>
      </p:sp>
      <p:pic>
        <p:nvPicPr>
          <p:cNvPr id="5" name="Picture 4"/>
          <p:cNvPicPr>
            <a:picLocks noChangeAspect="1"/>
          </p:cNvPicPr>
          <p:nvPr/>
        </p:nvPicPr>
        <p:blipFill>
          <a:blip r:embed="rId2"/>
          <a:stretch>
            <a:fillRect/>
          </a:stretch>
        </p:blipFill>
        <p:spPr>
          <a:xfrm>
            <a:off x="1775520" y="6288932"/>
            <a:ext cx="466724" cy="452437"/>
          </a:xfrm>
          <a:prstGeom prst="rect">
            <a:avLst/>
          </a:prstGeom>
        </p:spPr>
      </p:pic>
      <p:sp>
        <p:nvSpPr>
          <p:cNvPr id="6" name="TextBox 5"/>
          <p:cNvSpPr txBox="1"/>
          <p:nvPr/>
        </p:nvSpPr>
        <p:spPr>
          <a:xfrm>
            <a:off x="5975959" y="5690866"/>
            <a:ext cx="3960440" cy="461665"/>
          </a:xfrm>
          <a:prstGeom prst="rect">
            <a:avLst/>
          </a:prstGeom>
          <a:noFill/>
        </p:spPr>
        <p:txBody>
          <a:bodyPr wrap="square" rtlCol="0">
            <a:spAutoFit/>
          </a:bodyPr>
          <a:lstStyle/>
          <a:p>
            <a:r>
              <a:rPr lang="sl-SI" sz="2400" b="1" dirty="0">
                <a:solidFill>
                  <a:srgbClr val="FF0000"/>
                </a:solidFill>
              </a:rPr>
              <a:t>Ali bodo vključene osebe!!!!!</a:t>
            </a:r>
          </a:p>
        </p:txBody>
      </p:sp>
      <p:sp>
        <p:nvSpPr>
          <p:cNvPr id="8" name="Oval Callout 7"/>
          <p:cNvSpPr/>
          <p:nvPr/>
        </p:nvSpPr>
        <p:spPr>
          <a:xfrm>
            <a:off x="8446858" y="915260"/>
            <a:ext cx="1465312" cy="936104"/>
          </a:xfrm>
          <a:prstGeom prst="wedgeEllipseCallou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l-SI" sz="2800" dirty="0"/>
              <a:t>NRRP</a:t>
            </a:r>
          </a:p>
        </p:txBody>
      </p:sp>
      <p:sp>
        <p:nvSpPr>
          <p:cNvPr id="7" name="TextBox 6"/>
          <p:cNvSpPr txBox="1"/>
          <p:nvPr/>
        </p:nvSpPr>
        <p:spPr>
          <a:xfrm>
            <a:off x="2423592" y="6433591"/>
            <a:ext cx="6264696" cy="261610"/>
          </a:xfrm>
          <a:prstGeom prst="rect">
            <a:avLst/>
          </a:prstGeom>
          <a:noFill/>
        </p:spPr>
        <p:txBody>
          <a:bodyPr wrap="square" rtlCol="0">
            <a:spAutoFit/>
          </a:bodyPr>
          <a:lstStyle/>
          <a:p>
            <a:r>
              <a:rPr lang="sl-SI" sz="1100" dirty="0"/>
              <a:t>Vir:  </a:t>
            </a:r>
            <a:r>
              <a:rPr lang="sl-SI" sz="1100" dirty="0" err="1"/>
              <a:t>Digital</a:t>
            </a:r>
            <a:r>
              <a:rPr lang="sl-SI" sz="1100" dirty="0"/>
              <a:t> </a:t>
            </a:r>
            <a:r>
              <a:rPr lang="sl-SI" sz="1100" dirty="0" err="1"/>
              <a:t>Curation</a:t>
            </a:r>
            <a:r>
              <a:rPr lang="sl-SI" sz="1100" dirty="0"/>
              <a:t> Centre: </a:t>
            </a:r>
            <a:r>
              <a:rPr lang="sl-SI" sz="1100" dirty="0" err="1">
                <a:hlinkClick r:id="rId3"/>
              </a:rPr>
              <a:t>DMPonline</a:t>
            </a:r>
            <a:r>
              <a:rPr lang="sl-SI" sz="1100" dirty="0">
                <a:hlinkClick r:id="rId3"/>
              </a:rPr>
              <a:t> </a:t>
            </a:r>
            <a:r>
              <a:rPr lang="sl-SI" sz="1100" dirty="0" err="1">
                <a:hlinkClick r:id="rId3"/>
              </a:rPr>
              <a:t>Tool</a:t>
            </a:r>
            <a:r>
              <a:rPr lang="sl-SI" sz="1100" dirty="0"/>
              <a:t>. (12. 1. 2016)</a:t>
            </a:r>
          </a:p>
        </p:txBody>
      </p:sp>
    </p:spTree>
    <p:extLst>
      <p:ext uri="{BB962C8B-B14F-4D97-AF65-F5344CB8AC3E}">
        <p14:creationId xmlns:p14="http://schemas.microsoft.com/office/powerpoint/2010/main" val="105086195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sl-SI" dirty="0"/>
              <a:t>1. Plan - </a:t>
            </a:r>
            <a:r>
              <a:rPr lang="sl-SI" dirty="0" err="1"/>
              <a:t>Dea</a:t>
            </a:r>
            <a:r>
              <a:rPr lang="sl-SI" dirty="0"/>
              <a:t>, Daniel</a:t>
            </a:r>
            <a:br>
              <a:rPr lang="sl-SI" dirty="0"/>
            </a:br>
            <a:r>
              <a:rPr lang="sl-SI" dirty="0"/>
              <a:t>(</a:t>
            </a:r>
            <a:r>
              <a:rPr lang="sl-SI" u="sng" dirty="0">
                <a:hlinkClick r:id="rId2"/>
              </a:rPr>
              <a:t>https://www.cessda.eu/Training/Training-Resources/Library/Data-Management-Expert-Guide/1.-Plan</a:t>
            </a:r>
            <a:r>
              <a:rPr lang="sl-SI" dirty="0" smtClean="0"/>
              <a:t>)</a:t>
            </a:r>
          </a:p>
          <a:p>
            <a:endParaRPr lang="sl-SI" dirty="0"/>
          </a:p>
          <a:p>
            <a:r>
              <a:rPr lang="sl-SI" dirty="0" smtClean="0"/>
              <a:t>Kakšne so koristi od načrtovanja ravnanja s podatki (NRRP/DMP)?</a:t>
            </a:r>
          </a:p>
          <a:p>
            <a:endParaRPr lang="sl-SI" dirty="0"/>
          </a:p>
          <a:p>
            <a:r>
              <a:rPr lang="sl-SI" dirty="0" smtClean="0"/>
              <a:t>Kaj so podatki?</a:t>
            </a:r>
            <a:endParaRPr lang="sl-SI" dirty="0"/>
          </a:p>
        </p:txBody>
      </p:sp>
      <p:sp>
        <p:nvSpPr>
          <p:cNvPr id="3" name="Title 2"/>
          <p:cNvSpPr>
            <a:spLocks noGrp="1"/>
          </p:cNvSpPr>
          <p:nvPr>
            <p:ph type="title"/>
          </p:nvPr>
        </p:nvSpPr>
        <p:spPr/>
        <p:txBody>
          <a:bodyPr/>
          <a:lstStyle/>
          <a:p>
            <a:endParaRPr lang="sl-SI" dirty="0"/>
          </a:p>
        </p:txBody>
      </p:sp>
      <p:sp>
        <p:nvSpPr>
          <p:cNvPr id="4" name="Text Placeholder 3"/>
          <p:cNvSpPr>
            <a:spLocks noGrp="1"/>
          </p:cNvSpPr>
          <p:nvPr>
            <p:ph type="body" sz="quarter" idx="10"/>
          </p:nvPr>
        </p:nvSpPr>
        <p:spPr/>
        <p:txBody>
          <a:bodyPr/>
          <a:lstStyle/>
          <a:p>
            <a:endParaRPr lang="sl-SI"/>
          </a:p>
        </p:txBody>
      </p:sp>
    </p:spTree>
    <p:extLst>
      <p:ext uri="{BB962C8B-B14F-4D97-AF65-F5344CB8AC3E}">
        <p14:creationId xmlns:p14="http://schemas.microsoft.com/office/powerpoint/2010/main" val="377030675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sl-SI" dirty="0"/>
              <a:t>2. </a:t>
            </a:r>
            <a:r>
              <a:rPr lang="sl-SI" dirty="0" err="1"/>
              <a:t>Organise</a:t>
            </a:r>
            <a:r>
              <a:rPr lang="sl-SI" dirty="0"/>
              <a:t> &amp; </a:t>
            </a:r>
            <a:r>
              <a:rPr lang="sl-SI" dirty="0" err="1"/>
              <a:t>Document</a:t>
            </a:r>
            <a:r>
              <a:rPr lang="sl-SI" dirty="0"/>
              <a:t> </a:t>
            </a:r>
            <a:r>
              <a:rPr lang="sl-SI" b="1" dirty="0"/>
              <a:t>– </a:t>
            </a:r>
            <a:r>
              <a:rPr lang="sl-SI" dirty="0"/>
              <a:t>Gabriela, Primož, </a:t>
            </a:r>
            <a:br>
              <a:rPr lang="sl-SI" dirty="0"/>
            </a:br>
            <a:r>
              <a:rPr lang="sl-SI" dirty="0"/>
              <a:t>(</a:t>
            </a:r>
            <a:r>
              <a:rPr lang="sl-SI" u="sng" dirty="0">
                <a:hlinkClick r:id="rId2"/>
              </a:rPr>
              <a:t>https://www.cessda.eu/Training/Training-Resources/Library/Data-Management-Expert-Guide/2.-Organise-Document</a:t>
            </a:r>
            <a:r>
              <a:rPr lang="sl-SI" dirty="0" smtClean="0"/>
              <a:t>)</a:t>
            </a:r>
          </a:p>
          <a:p>
            <a:endParaRPr lang="sl-SI" dirty="0"/>
          </a:p>
          <a:p>
            <a:r>
              <a:rPr lang="sl-SI" dirty="0" smtClean="0"/>
              <a:t>Vsebina načrta:</a:t>
            </a:r>
          </a:p>
          <a:p>
            <a:endParaRPr lang="sl-SI" dirty="0"/>
          </a:p>
          <a:p>
            <a:pPr marL="0" lvl="0" indent="450850" eaLnBrk="0" fontAlgn="base" hangingPunct="0">
              <a:lnSpc>
                <a:spcPct val="100000"/>
              </a:lnSpc>
              <a:spcBef>
                <a:spcPct val="0"/>
              </a:spcBef>
              <a:spcAft>
                <a:spcPct val="0"/>
              </a:spcAft>
              <a:buNone/>
            </a:pPr>
            <a:r>
              <a:rPr lang="sl-SI" altLang="sl-SI" sz="3200" dirty="0">
                <a:solidFill>
                  <a:srgbClr val="231F20"/>
                </a:solidFill>
                <a:latin typeface="Arial" panose="020B0604020202020204" pitchFamily="34" charset="0"/>
                <a:ea typeface="Verdana" panose="020B0604030504040204" pitchFamily="34" charset="0"/>
                <a:cs typeface="Verdana" panose="020B0604030504040204" pitchFamily="34" charset="0"/>
              </a:rPr>
              <a:t>Dokumentacija</a:t>
            </a:r>
            <a:endParaRPr lang="en-US" altLang="sl-SI" sz="3200" dirty="0">
              <a:latin typeface="Arial" panose="020B0604020202020204" pitchFamily="34" charset="0"/>
              <a:ea typeface="Verdana" panose="020B0604030504040204" pitchFamily="34" charset="0"/>
              <a:cs typeface="Verdana" panose="020B0604030504040204" pitchFamily="34" charset="0"/>
            </a:endParaRPr>
          </a:p>
          <a:p>
            <a:pPr marL="0" lvl="0" indent="0" eaLnBrk="0" fontAlgn="base" hangingPunct="0">
              <a:lnSpc>
                <a:spcPct val="100000"/>
              </a:lnSpc>
              <a:spcBef>
                <a:spcPct val="0"/>
              </a:spcBef>
              <a:spcAft>
                <a:spcPct val="0"/>
              </a:spcAft>
              <a:buFontTx/>
              <a:buChar char="•"/>
            </a:pPr>
            <a:r>
              <a:rPr lang="sl-SI" altLang="sl-SI" dirty="0">
                <a:solidFill>
                  <a:srgbClr val="231F20"/>
                </a:solidFill>
                <a:latin typeface="Arial" panose="020B0604020202020204" pitchFamily="34" charset="0"/>
                <a:ea typeface="Verdana" panose="020B0604030504040204" pitchFamily="34" charset="0"/>
                <a:cs typeface="Verdana" panose="020B0604030504040204" pitchFamily="34" charset="0"/>
              </a:rPr>
              <a:t>Katero dokumentacijo boste ustvarili v različnih fazah projekta?</a:t>
            </a:r>
            <a:endParaRPr lang="en-US" altLang="sl-SI" sz="3200" dirty="0">
              <a:latin typeface="Arial" panose="020B0604020202020204" pitchFamily="34" charset="0"/>
              <a:ea typeface="Verdana" panose="020B0604030504040204" pitchFamily="34" charset="0"/>
              <a:cs typeface="Verdana" panose="020B0604030504040204" pitchFamily="34" charset="0"/>
            </a:endParaRPr>
          </a:p>
          <a:p>
            <a:pPr marL="0" lvl="0" indent="0" eaLnBrk="0" fontAlgn="base" hangingPunct="0">
              <a:lnSpc>
                <a:spcPct val="100000"/>
              </a:lnSpc>
              <a:spcBef>
                <a:spcPct val="0"/>
              </a:spcBef>
              <a:spcAft>
                <a:spcPct val="0"/>
              </a:spcAft>
              <a:buFontTx/>
              <a:buChar char="•"/>
            </a:pPr>
            <a:r>
              <a:rPr lang="sl-SI" altLang="sl-SI" dirty="0">
                <a:solidFill>
                  <a:srgbClr val="231F20"/>
                </a:solidFill>
                <a:latin typeface="Arial" panose="020B0604020202020204" pitchFamily="34" charset="0"/>
                <a:ea typeface="Verdana" panose="020B0604030504040204" pitchFamily="34" charset="0"/>
                <a:cs typeface="Verdana" panose="020B0604030504040204" pitchFamily="34" charset="0"/>
              </a:rPr>
              <a:t>Kako boste strukturirali dokumentacijo (poimenovanje, </a:t>
            </a:r>
            <a:r>
              <a:rPr lang="sl-SI" altLang="sl-SI" dirty="0" err="1">
                <a:solidFill>
                  <a:srgbClr val="231F20"/>
                </a:solidFill>
                <a:latin typeface="Arial" panose="020B0604020202020204" pitchFamily="34" charset="0"/>
                <a:ea typeface="Verdana" panose="020B0604030504040204" pitchFamily="34" charset="0"/>
                <a:cs typeface="Verdana" panose="020B0604030504040204" pitchFamily="34" charset="0"/>
              </a:rPr>
              <a:t>verziranje</a:t>
            </a:r>
            <a:r>
              <a:rPr lang="sl-SI" altLang="sl-SI" dirty="0">
                <a:solidFill>
                  <a:srgbClr val="231F20"/>
                </a:solidFill>
                <a:latin typeface="Arial" panose="020B0604020202020204" pitchFamily="34" charset="0"/>
                <a:ea typeface="Verdana" panose="020B0604030504040204" pitchFamily="34" charset="0"/>
                <a:cs typeface="Verdana" panose="020B0604030504040204" pitchFamily="34" charset="0"/>
              </a:rPr>
              <a:t>, hramba)?</a:t>
            </a:r>
            <a:endParaRPr lang="en-US" altLang="sl-SI" sz="3200" dirty="0">
              <a:latin typeface="Arial" panose="020B0604020202020204" pitchFamily="34" charset="0"/>
              <a:ea typeface="Verdana" panose="020B0604030504040204" pitchFamily="34" charset="0"/>
              <a:cs typeface="Verdana" panose="020B0604030504040204" pitchFamily="34" charset="0"/>
            </a:endParaRPr>
          </a:p>
          <a:p>
            <a:pPr marL="0" lvl="0" indent="0" eaLnBrk="0" fontAlgn="base" hangingPunct="0">
              <a:lnSpc>
                <a:spcPct val="100000"/>
              </a:lnSpc>
              <a:spcBef>
                <a:spcPct val="0"/>
              </a:spcBef>
              <a:spcAft>
                <a:spcPct val="0"/>
              </a:spcAft>
              <a:buNone/>
            </a:pPr>
            <a:endParaRPr lang="en-US" altLang="sl-SI" sz="4400" dirty="0">
              <a:latin typeface="Arial" panose="020B0604020202020204" pitchFamily="34" charset="0"/>
            </a:endParaRPr>
          </a:p>
          <a:p>
            <a:endParaRPr lang="sl-SI" dirty="0" smtClean="0"/>
          </a:p>
          <a:p>
            <a:endParaRPr lang="sl-SI" dirty="0"/>
          </a:p>
          <a:p>
            <a:pPr marL="0" lvl="0" indent="450850" eaLnBrk="0" fontAlgn="base" hangingPunct="0">
              <a:lnSpc>
                <a:spcPct val="100000"/>
              </a:lnSpc>
              <a:spcBef>
                <a:spcPct val="0"/>
              </a:spcBef>
              <a:spcAft>
                <a:spcPct val="0"/>
              </a:spcAft>
              <a:buNone/>
              <a:tabLst>
                <a:tab pos="552450" algn="l"/>
              </a:tabLst>
            </a:pPr>
            <a:r>
              <a:rPr lang="sl-SI" altLang="sl-SI" sz="3200" dirty="0">
                <a:solidFill>
                  <a:srgbClr val="231F20"/>
                </a:solidFill>
                <a:latin typeface="Arial" panose="020B0604020202020204" pitchFamily="34" charset="0"/>
                <a:ea typeface="Verdana" panose="020B0604030504040204" pitchFamily="34" charset="0"/>
                <a:cs typeface="Verdana" panose="020B0604030504040204" pitchFamily="34" charset="0"/>
              </a:rPr>
              <a:t>Metapodatki</a:t>
            </a:r>
            <a:endParaRPr lang="en-US" altLang="sl-SI" sz="3200" dirty="0">
              <a:latin typeface="Arial" panose="020B0604020202020204" pitchFamily="34" charset="0"/>
              <a:ea typeface="Verdana" panose="020B0604030504040204" pitchFamily="34" charset="0"/>
              <a:cs typeface="Verdana" panose="020B0604030504040204" pitchFamily="34" charset="0"/>
            </a:endParaRPr>
          </a:p>
          <a:p>
            <a:pPr marL="0" lvl="0" indent="0" eaLnBrk="0" fontAlgn="base" hangingPunct="0">
              <a:lnSpc>
                <a:spcPct val="100000"/>
              </a:lnSpc>
              <a:spcBef>
                <a:spcPct val="0"/>
              </a:spcBef>
              <a:spcAft>
                <a:spcPct val="0"/>
              </a:spcAft>
              <a:buFontTx/>
              <a:buChar char="•"/>
              <a:tabLst>
                <a:tab pos="552450" algn="l"/>
              </a:tabLst>
            </a:pPr>
            <a:r>
              <a:rPr lang="sl-SI" altLang="sl-SI" dirty="0">
                <a:solidFill>
                  <a:srgbClr val="231F20"/>
                </a:solidFill>
                <a:latin typeface="Arial" panose="020B0604020202020204" pitchFamily="34" charset="0"/>
                <a:ea typeface="Verdana" panose="020B0604030504040204" pitchFamily="34" charset="0"/>
                <a:cs typeface="Verdana" panose="020B0604030504040204" pitchFamily="34" charset="0"/>
              </a:rPr>
              <a:t>Kateri metapodatki bodo na voljo za zbrane/ustvarjene/ponovno uporabljene podatke?</a:t>
            </a:r>
            <a:endParaRPr lang="en-US" altLang="sl-SI" sz="3200" dirty="0">
              <a:latin typeface="Arial" panose="020B0604020202020204" pitchFamily="34" charset="0"/>
              <a:ea typeface="Verdana" panose="020B0604030504040204" pitchFamily="34" charset="0"/>
              <a:cs typeface="Verdana" panose="020B0604030504040204" pitchFamily="34" charset="0"/>
            </a:endParaRPr>
          </a:p>
          <a:p>
            <a:pPr marL="0" lvl="0" indent="0" eaLnBrk="0" fontAlgn="base" hangingPunct="0">
              <a:lnSpc>
                <a:spcPct val="100000"/>
              </a:lnSpc>
              <a:spcBef>
                <a:spcPct val="0"/>
              </a:spcBef>
              <a:spcAft>
                <a:spcPct val="0"/>
              </a:spcAft>
              <a:buFontTx/>
              <a:buChar char="•"/>
              <a:tabLst>
                <a:tab pos="552450" algn="l"/>
              </a:tabLst>
            </a:pPr>
            <a:r>
              <a:rPr lang="sl-SI" altLang="sl-SI" dirty="0">
                <a:solidFill>
                  <a:srgbClr val="231F20"/>
                </a:solidFill>
                <a:latin typeface="Arial" panose="020B0604020202020204" pitchFamily="34" charset="0"/>
                <a:ea typeface="Verdana" panose="020B0604030504040204" pitchFamily="34" charset="0"/>
                <a:cs typeface="Verdana" panose="020B0604030504040204" pitchFamily="34" charset="0"/>
              </a:rPr>
              <a:t>Kako boste za vsako enoto raziskovalnega gradiva (podatkovne datoteke in druga spremna dokumentacija) ustvarili metapodatke?</a:t>
            </a:r>
            <a:endParaRPr lang="en-US" altLang="sl-SI" sz="3200" dirty="0">
              <a:latin typeface="Arial" panose="020B0604020202020204" pitchFamily="34" charset="0"/>
              <a:ea typeface="Verdana" panose="020B0604030504040204" pitchFamily="34" charset="0"/>
              <a:cs typeface="Verdana" panose="020B0604030504040204" pitchFamily="34" charset="0"/>
            </a:endParaRPr>
          </a:p>
          <a:p>
            <a:pPr marL="0" lvl="0" indent="0" eaLnBrk="0" fontAlgn="base" hangingPunct="0">
              <a:lnSpc>
                <a:spcPct val="100000"/>
              </a:lnSpc>
              <a:spcBef>
                <a:spcPct val="0"/>
              </a:spcBef>
              <a:spcAft>
                <a:spcPct val="0"/>
              </a:spcAft>
              <a:buFontTx/>
              <a:buChar char="•"/>
              <a:tabLst>
                <a:tab pos="552450" algn="l"/>
              </a:tabLst>
            </a:pPr>
            <a:r>
              <a:rPr lang="sl-SI" altLang="sl-SI" dirty="0">
                <a:solidFill>
                  <a:srgbClr val="231F20"/>
                </a:solidFill>
                <a:latin typeface="Arial" panose="020B0604020202020204" pitchFamily="34" charset="0"/>
                <a:ea typeface="Verdana" panose="020B0604030504040204" pitchFamily="34" charset="0"/>
                <a:cs typeface="Verdana" panose="020B0604030504040204" pitchFamily="34" charset="0"/>
              </a:rPr>
              <a:t>Ali obstaja program, ki bi ga lahko uporabili za dokumentiranje podatkov?</a:t>
            </a:r>
            <a:endParaRPr lang="en-US" altLang="sl-SI" sz="3200" dirty="0">
              <a:latin typeface="Arial" panose="020B0604020202020204" pitchFamily="34" charset="0"/>
              <a:ea typeface="Verdana" panose="020B0604030504040204" pitchFamily="34" charset="0"/>
              <a:cs typeface="Verdana" panose="020B0604030504040204" pitchFamily="34" charset="0"/>
            </a:endParaRPr>
          </a:p>
          <a:p>
            <a:pPr marL="0" lvl="0" indent="0" eaLnBrk="0" fontAlgn="base" hangingPunct="0">
              <a:lnSpc>
                <a:spcPct val="100000"/>
              </a:lnSpc>
              <a:spcBef>
                <a:spcPct val="0"/>
              </a:spcBef>
              <a:spcAft>
                <a:spcPct val="0"/>
              </a:spcAft>
              <a:buFontTx/>
              <a:buChar char="•"/>
              <a:tabLst>
                <a:tab pos="552450" algn="l"/>
              </a:tabLst>
            </a:pPr>
            <a:r>
              <a:rPr lang="sl-SI" altLang="sl-SI" dirty="0">
                <a:solidFill>
                  <a:srgbClr val="231F20"/>
                </a:solidFill>
                <a:latin typeface="Arial" panose="020B0604020202020204" pitchFamily="34" charset="0"/>
                <a:ea typeface="Verdana" panose="020B0604030504040204" pitchFamily="34" charset="0"/>
                <a:cs typeface="Verdana" panose="020B0604030504040204" pitchFamily="34" charset="0"/>
              </a:rPr>
              <a:t>Ali se lahko metapodatki dodajo neposredno v datoteke, ali bodo metapodatki izdelani v drugem programu ali dokumentu?</a:t>
            </a:r>
            <a:endParaRPr lang="en-US" altLang="sl-SI" sz="3200" dirty="0">
              <a:latin typeface="Arial" panose="020B0604020202020204" pitchFamily="34" charset="0"/>
              <a:ea typeface="Verdana" panose="020B0604030504040204" pitchFamily="34" charset="0"/>
              <a:cs typeface="Verdana" panose="020B0604030504040204" pitchFamily="34" charset="0"/>
            </a:endParaRPr>
          </a:p>
          <a:p>
            <a:pPr marL="0" lvl="0" indent="0" eaLnBrk="0" fontAlgn="base" hangingPunct="0">
              <a:lnSpc>
                <a:spcPct val="100000"/>
              </a:lnSpc>
              <a:spcBef>
                <a:spcPct val="0"/>
              </a:spcBef>
              <a:spcAft>
                <a:spcPct val="0"/>
              </a:spcAft>
              <a:buFontTx/>
              <a:buChar char="•"/>
              <a:tabLst>
                <a:tab pos="552450" algn="l"/>
              </a:tabLst>
            </a:pPr>
            <a:r>
              <a:rPr lang="sl-SI" altLang="sl-SI" dirty="0">
                <a:solidFill>
                  <a:srgbClr val="231F20"/>
                </a:solidFill>
                <a:latin typeface="Arial" panose="020B0604020202020204" pitchFamily="34" charset="0"/>
                <a:ea typeface="Verdana" panose="020B0604030504040204" pitchFamily="34" charset="0"/>
                <a:cs typeface="Verdana" panose="020B0604030504040204" pitchFamily="34" charset="0"/>
              </a:rPr>
              <a:t>Kateri/e standard/e za metapodatke boste uporabili?</a:t>
            </a:r>
            <a:endParaRPr lang="en-US" altLang="sl-SI" sz="3200" dirty="0">
              <a:latin typeface="Arial" panose="020B0604020202020204" pitchFamily="34" charset="0"/>
              <a:ea typeface="Verdana" panose="020B0604030504040204" pitchFamily="34" charset="0"/>
              <a:cs typeface="Verdana" panose="020B0604030504040204" pitchFamily="34" charset="0"/>
            </a:endParaRPr>
          </a:p>
          <a:p>
            <a:endParaRPr lang="sl-SI" dirty="0"/>
          </a:p>
          <a:p>
            <a:endParaRPr lang="sl-SI" dirty="0"/>
          </a:p>
        </p:txBody>
      </p:sp>
      <p:sp>
        <p:nvSpPr>
          <p:cNvPr id="3" name="Title 2"/>
          <p:cNvSpPr>
            <a:spLocks noGrp="1"/>
          </p:cNvSpPr>
          <p:nvPr>
            <p:ph type="title"/>
          </p:nvPr>
        </p:nvSpPr>
        <p:spPr/>
        <p:txBody>
          <a:bodyPr/>
          <a:lstStyle/>
          <a:p>
            <a:endParaRPr lang="sl-SI"/>
          </a:p>
        </p:txBody>
      </p:sp>
      <p:sp>
        <p:nvSpPr>
          <p:cNvPr id="4" name="Text Placeholder 3"/>
          <p:cNvSpPr>
            <a:spLocks noGrp="1"/>
          </p:cNvSpPr>
          <p:nvPr>
            <p:ph type="body" sz="quarter" idx="10"/>
          </p:nvPr>
        </p:nvSpPr>
        <p:spPr/>
        <p:txBody>
          <a:bodyPr/>
          <a:lstStyle/>
          <a:p>
            <a:endParaRPr lang="sl-SI"/>
          </a:p>
        </p:txBody>
      </p:sp>
    </p:spTree>
    <p:extLst>
      <p:ext uri="{BB962C8B-B14F-4D97-AF65-F5344CB8AC3E}">
        <p14:creationId xmlns:p14="http://schemas.microsoft.com/office/powerpoint/2010/main" val="326580465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Not entirely sure what metadata are? Don't worry, we've you covered! In this </a:t>
            </a:r>
            <a:r>
              <a:rPr lang="en-US" dirty="0">
                <a:hlinkClick r:id="rId2"/>
              </a:rPr>
              <a:t>#CESSDA</a:t>
            </a:r>
            <a:r>
              <a:rPr lang="en-US" dirty="0"/>
              <a:t> video, Dr. Alex </a:t>
            </a:r>
            <a:r>
              <a:rPr lang="en-US" dirty="0" err="1"/>
              <a:t>Jedinger</a:t>
            </a:r>
            <a:r>
              <a:rPr lang="en-US" dirty="0"/>
              <a:t> reviews metadata basics. Watch &amp;/or share! Click this link to watch the full video: </a:t>
            </a:r>
            <a:r>
              <a:rPr lang="en-US" dirty="0">
                <a:hlinkClick r:id="rId3"/>
              </a:rPr>
              <a:t>https://youtu.be/cjGz-I0GgKk</a:t>
            </a:r>
            <a:r>
              <a:rPr lang="en-US" dirty="0"/>
              <a:t> </a:t>
            </a:r>
            <a:r>
              <a:rPr lang="en-US" dirty="0">
                <a:hlinkClick r:id="rId4"/>
              </a:rPr>
              <a:t>#</a:t>
            </a:r>
            <a:r>
              <a:rPr lang="en-US" dirty="0" err="1">
                <a:hlinkClick r:id="rId4"/>
              </a:rPr>
              <a:t>DMMonday</a:t>
            </a:r>
            <a:r>
              <a:rPr lang="en-US" dirty="0"/>
              <a:t>  </a:t>
            </a:r>
            <a:r>
              <a:rPr lang="en-US" dirty="0">
                <a:hlinkClick r:id="rId5"/>
              </a:rPr>
              <a:t>#</a:t>
            </a:r>
            <a:r>
              <a:rPr lang="en-US" dirty="0" err="1">
                <a:hlinkClick r:id="rId5"/>
              </a:rPr>
              <a:t>DataManagementMonday</a:t>
            </a:r>
            <a:r>
              <a:rPr lang="en-US" dirty="0"/>
              <a:t> </a:t>
            </a:r>
            <a:r>
              <a:rPr lang="en-US" dirty="0">
                <a:hlinkClick r:id="rId6"/>
              </a:rPr>
              <a:t>#</a:t>
            </a:r>
            <a:r>
              <a:rPr lang="en-US" dirty="0" err="1">
                <a:hlinkClick r:id="rId6"/>
              </a:rPr>
              <a:t>DataManagement</a:t>
            </a:r>
            <a:endParaRPr lang="en-US" dirty="0"/>
          </a:p>
          <a:p>
            <a:endParaRPr lang="sl-SI" dirty="0" smtClean="0"/>
          </a:p>
          <a:p>
            <a:r>
              <a:rPr lang="sl-SI" dirty="0" smtClean="0"/>
              <a:t>10 minutna aktivnost: </a:t>
            </a:r>
          </a:p>
          <a:p>
            <a:pPr lvl="1"/>
            <a:r>
              <a:rPr lang="sl-SI" dirty="0" smtClean="0"/>
              <a:t>poglejte si video</a:t>
            </a:r>
            <a:r>
              <a:rPr lang="en-US" dirty="0" smtClean="0"/>
              <a:t>: </a:t>
            </a:r>
            <a:r>
              <a:rPr lang="en-US" dirty="0">
                <a:hlinkClick r:id="rId3"/>
              </a:rPr>
              <a:t>https://youtu.be/cjGz-I0GgKk</a:t>
            </a:r>
            <a:r>
              <a:rPr lang="en-US" dirty="0"/>
              <a:t> </a:t>
            </a:r>
            <a:endParaRPr lang="sl-SI" dirty="0" smtClean="0"/>
          </a:p>
          <a:p>
            <a:pPr lvl="1"/>
            <a:r>
              <a:rPr lang="sl-SI" dirty="0" smtClean="0"/>
              <a:t>Vsaj 1 vprašanje, komentar, kaj si odnesel… </a:t>
            </a:r>
            <a:endParaRPr lang="sl-SI" dirty="0"/>
          </a:p>
        </p:txBody>
      </p:sp>
      <p:sp>
        <p:nvSpPr>
          <p:cNvPr id="3" name="Title 2"/>
          <p:cNvSpPr>
            <a:spLocks noGrp="1"/>
          </p:cNvSpPr>
          <p:nvPr>
            <p:ph type="title"/>
          </p:nvPr>
        </p:nvSpPr>
        <p:spPr/>
        <p:txBody>
          <a:bodyPr>
            <a:normAutofit fontScale="90000"/>
          </a:bodyPr>
          <a:lstStyle/>
          <a:p>
            <a:r>
              <a:rPr lang="sl-SI" dirty="0" smtClean="0"/>
              <a:t>Kaj so metapodatki</a:t>
            </a:r>
            <a:endParaRPr lang="sl-SI" dirty="0"/>
          </a:p>
        </p:txBody>
      </p:sp>
      <p:sp>
        <p:nvSpPr>
          <p:cNvPr id="4" name="Text Placeholder 3"/>
          <p:cNvSpPr>
            <a:spLocks noGrp="1"/>
          </p:cNvSpPr>
          <p:nvPr>
            <p:ph type="body" sz="quarter" idx="10"/>
          </p:nvPr>
        </p:nvSpPr>
        <p:spPr/>
        <p:txBody>
          <a:bodyPr/>
          <a:lstStyle/>
          <a:p>
            <a:endParaRPr lang="sl-SI"/>
          </a:p>
        </p:txBody>
      </p:sp>
    </p:spTree>
    <p:extLst>
      <p:ext uri="{BB962C8B-B14F-4D97-AF65-F5344CB8AC3E}">
        <p14:creationId xmlns:p14="http://schemas.microsoft.com/office/powerpoint/2010/main" val="31468630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smtClean="0"/>
              <a:t>(nadaljevanje)</a:t>
            </a:r>
            <a:endParaRPr lang="sl-SI" dirty="0"/>
          </a:p>
        </p:txBody>
      </p:sp>
      <p:sp>
        <p:nvSpPr>
          <p:cNvPr id="3" name="Content Placeholder 2"/>
          <p:cNvSpPr>
            <a:spLocks noGrp="1"/>
          </p:cNvSpPr>
          <p:nvPr>
            <p:ph idx="1"/>
          </p:nvPr>
        </p:nvSpPr>
        <p:spPr/>
        <p:txBody>
          <a:bodyPr/>
          <a:lstStyle/>
          <a:p>
            <a:r>
              <a:rPr lang="sl-SI" dirty="0" smtClean="0"/>
              <a:t>‚</a:t>
            </a:r>
            <a:r>
              <a:rPr lang="en-US" dirty="0" smtClean="0"/>
              <a:t>The </a:t>
            </a:r>
            <a:r>
              <a:rPr lang="en-US" dirty="0"/>
              <a:t>institutional conception of science as part of the public domain is linked with the imperative for communication of findings. Secrecy is the antithesis of this norm; full and open communication its enactment [</a:t>
            </a:r>
            <a:r>
              <a:rPr lang="en-US" dirty="0">
                <a:hlinkClick r:id="rId2"/>
              </a:rPr>
              <a:t>13</a:t>
            </a:r>
            <a:r>
              <a:rPr lang="en-US" dirty="0"/>
              <a:t>]. The pressure for diffusion of results is </a:t>
            </a:r>
            <a:r>
              <a:rPr lang="en-US" dirty="0" err="1"/>
              <a:t>reenforced</a:t>
            </a:r>
            <a:r>
              <a:rPr lang="en-US" dirty="0"/>
              <a:t> by the institutional goal of advancing the boundaries of knowledge and by the incentive of recognition which is, of course, contingent upon publication</a:t>
            </a:r>
            <a:r>
              <a:rPr lang="en-US" dirty="0" smtClean="0"/>
              <a:t>.</a:t>
            </a:r>
            <a:r>
              <a:rPr lang="sl-SI" dirty="0" smtClean="0"/>
              <a:t>‘</a:t>
            </a:r>
            <a:endParaRPr lang="sl-SI" dirty="0"/>
          </a:p>
        </p:txBody>
      </p:sp>
    </p:spTree>
    <p:extLst>
      <p:ext uri="{BB962C8B-B14F-4D97-AF65-F5344CB8AC3E}">
        <p14:creationId xmlns:p14="http://schemas.microsoft.com/office/powerpoint/2010/main" val="365439831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l-SI" dirty="0"/>
              <a:t>Kaj so metapodatki v </a:t>
            </a:r>
            <a:r>
              <a:rPr lang="sl-SI" dirty="0" smtClean="0"/>
              <a:t>ADP?</a:t>
            </a:r>
            <a:endParaRPr lang="sl-SI" dirty="0"/>
          </a:p>
        </p:txBody>
      </p:sp>
      <p:sp>
        <p:nvSpPr>
          <p:cNvPr id="8" name="Text Placeholder 7"/>
          <p:cNvSpPr>
            <a:spLocks noGrp="1"/>
          </p:cNvSpPr>
          <p:nvPr>
            <p:ph type="body" sz="quarter" idx="10"/>
          </p:nvPr>
        </p:nvSpPr>
        <p:spPr/>
        <p:txBody>
          <a:bodyPr/>
          <a:lstStyle/>
          <a:p>
            <a:r>
              <a:rPr lang="sl-SI" dirty="0" smtClean="0"/>
              <a:t>    </a:t>
            </a:r>
            <a:r>
              <a:rPr lang="sl-SI" dirty="0"/>
              <a:t>Priprava na spravilo</a:t>
            </a:r>
            <a:endParaRPr lang="en-US" dirty="0"/>
          </a:p>
        </p:txBody>
      </p:sp>
      <p:sp>
        <p:nvSpPr>
          <p:cNvPr id="3" name="TextBox 2"/>
          <p:cNvSpPr txBox="1"/>
          <p:nvPr/>
        </p:nvSpPr>
        <p:spPr>
          <a:xfrm>
            <a:off x="2120757" y="980729"/>
            <a:ext cx="7783181" cy="5279415"/>
          </a:xfrm>
          <a:prstGeom prst="rect">
            <a:avLst/>
          </a:prstGeom>
          <a:noFill/>
        </p:spPr>
        <p:txBody>
          <a:bodyPr wrap="square" numCol="3" rtlCol="0">
            <a:spAutoFit/>
          </a:bodyPr>
          <a:lstStyle/>
          <a:p>
            <a:pPr marL="285750" indent="-285750">
              <a:buFont typeface="Wingdings" panose="05000000000000000000" pitchFamily="2" charset="2"/>
              <a:buChar char="ü"/>
            </a:pPr>
            <a:r>
              <a:rPr lang="sl-SI" b="1" dirty="0"/>
              <a:t>Avtor</a:t>
            </a:r>
          </a:p>
          <a:p>
            <a:pPr marL="285750" indent="-285750">
              <a:buFont typeface="Wingdings" panose="05000000000000000000" pitchFamily="2" charset="2"/>
              <a:buChar char="ü"/>
            </a:pPr>
            <a:r>
              <a:rPr lang="sl-SI" dirty="0"/>
              <a:t>Producent</a:t>
            </a:r>
          </a:p>
          <a:p>
            <a:pPr marL="285750" indent="-285750">
              <a:buFont typeface="Wingdings" panose="05000000000000000000" pitchFamily="2" charset="2"/>
              <a:buChar char="ü"/>
            </a:pPr>
            <a:r>
              <a:rPr lang="sl-SI" dirty="0"/>
              <a:t>Finančna podpora</a:t>
            </a:r>
          </a:p>
          <a:p>
            <a:pPr marL="285750" indent="-285750">
              <a:buFont typeface="Wingdings" panose="05000000000000000000" pitchFamily="2" charset="2"/>
              <a:buChar char="ü"/>
            </a:pPr>
            <a:r>
              <a:rPr lang="sl-SI" dirty="0"/>
              <a:t>Serija</a:t>
            </a:r>
          </a:p>
          <a:p>
            <a:pPr marL="285750" indent="-285750">
              <a:buFont typeface="Wingdings" panose="05000000000000000000" pitchFamily="2" charset="2"/>
              <a:buChar char="ü"/>
            </a:pPr>
            <a:r>
              <a:rPr lang="sl-SI" dirty="0"/>
              <a:t>Vsebinska področja</a:t>
            </a:r>
          </a:p>
          <a:p>
            <a:pPr marL="285750" indent="-285750">
              <a:buFont typeface="Wingdings" panose="05000000000000000000" pitchFamily="2" charset="2"/>
              <a:buChar char="ü"/>
            </a:pPr>
            <a:r>
              <a:rPr lang="sl-SI" dirty="0"/>
              <a:t>Povzetek</a:t>
            </a:r>
          </a:p>
          <a:p>
            <a:pPr marL="285750" indent="-285750">
              <a:buFont typeface="Wingdings" panose="05000000000000000000" pitchFamily="2" charset="2"/>
              <a:buChar char="ü"/>
            </a:pPr>
            <a:endParaRPr lang="sl-SI" dirty="0"/>
          </a:p>
          <a:p>
            <a:pPr marL="285750" indent="-285750">
              <a:buFont typeface="Wingdings" panose="05000000000000000000" pitchFamily="2" charset="2"/>
              <a:buChar char="ü"/>
            </a:pPr>
            <a:endParaRPr lang="sl-SI" dirty="0"/>
          </a:p>
          <a:p>
            <a:pPr marL="285750" indent="-285750">
              <a:buFont typeface="Wingdings" panose="05000000000000000000" pitchFamily="2" charset="2"/>
              <a:buChar char="ü"/>
            </a:pPr>
            <a:endParaRPr lang="sl-SI" dirty="0"/>
          </a:p>
          <a:p>
            <a:pPr marL="285750" indent="-285750">
              <a:buFont typeface="Wingdings" panose="05000000000000000000" pitchFamily="2" charset="2"/>
              <a:buChar char="ü"/>
            </a:pPr>
            <a:endParaRPr lang="sl-SI" dirty="0"/>
          </a:p>
          <a:p>
            <a:pPr marL="285750" indent="-285750">
              <a:buFont typeface="Wingdings" panose="05000000000000000000" pitchFamily="2" charset="2"/>
              <a:buChar char="ü"/>
            </a:pPr>
            <a:endParaRPr lang="sl-SI" dirty="0"/>
          </a:p>
          <a:p>
            <a:pPr marL="285750" indent="-285750">
              <a:buFont typeface="Wingdings" panose="05000000000000000000" pitchFamily="2" charset="2"/>
              <a:buChar char="ü"/>
            </a:pPr>
            <a:endParaRPr lang="sl-SI" dirty="0"/>
          </a:p>
          <a:p>
            <a:pPr marL="285750" indent="-285750">
              <a:buFont typeface="Wingdings" panose="05000000000000000000" pitchFamily="2" charset="2"/>
              <a:buChar char="ü"/>
            </a:pPr>
            <a:endParaRPr lang="sl-SI" dirty="0"/>
          </a:p>
          <a:p>
            <a:pPr marL="285750" indent="-285750">
              <a:buFont typeface="Wingdings" panose="05000000000000000000" pitchFamily="2" charset="2"/>
              <a:buChar char="ü"/>
            </a:pPr>
            <a:endParaRPr lang="sl-SI" dirty="0"/>
          </a:p>
          <a:p>
            <a:pPr marL="285750" indent="-285750">
              <a:buFont typeface="Wingdings" panose="05000000000000000000" pitchFamily="2" charset="2"/>
              <a:buChar char="ü"/>
            </a:pPr>
            <a:endParaRPr lang="sl-SI" dirty="0"/>
          </a:p>
          <a:p>
            <a:pPr marL="285750" indent="-285750">
              <a:buFont typeface="Wingdings" panose="05000000000000000000" pitchFamily="2" charset="2"/>
              <a:buChar char="ü"/>
            </a:pPr>
            <a:endParaRPr lang="sl-SI" dirty="0"/>
          </a:p>
          <a:p>
            <a:pPr marL="285750" indent="-285750">
              <a:buFont typeface="Wingdings" panose="05000000000000000000" pitchFamily="2" charset="2"/>
              <a:buChar char="ü"/>
            </a:pPr>
            <a:endParaRPr lang="sl-SI" dirty="0"/>
          </a:p>
          <a:p>
            <a:endParaRPr lang="sl-SI" dirty="0"/>
          </a:p>
          <a:p>
            <a:pPr marL="285750" indent="-285750">
              <a:buFont typeface="Wingdings" panose="05000000000000000000" pitchFamily="2" charset="2"/>
              <a:buChar char="ü"/>
            </a:pPr>
            <a:r>
              <a:rPr lang="sl-SI" b="1" dirty="0"/>
              <a:t>Čas zbiranja podatkov</a:t>
            </a:r>
          </a:p>
          <a:p>
            <a:pPr marL="285750" indent="-285750">
              <a:buFont typeface="Wingdings" panose="05000000000000000000" pitchFamily="2" charset="2"/>
              <a:buChar char="ü"/>
            </a:pPr>
            <a:r>
              <a:rPr lang="sl-SI" b="1" dirty="0"/>
              <a:t>Časovno pokritje</a:t>
            </a:r>
          </a:p>
          <a:p>
            <a:pPr marL="285750" indent="-285750">
              <a:buFont typeface="Wingdings" panose="05000000000000000000" pitchFamily="2" charset="2"/>
              <a:buChar char="ü"/>
            </a:pPr>
            <a:r>
              <a:rPr lang="sl-SI" dirty="0"/>
              <a:t>Geografsko pokritje</a:t>
            </a:r>
          </a:p>
          <a:p>
            <a:pPr marL="285750" indent="-285750">
              <a:buFont typeface="Wingdings" panose="05000000000000000000" pitchFamily="2" charset="2"/>
              <a:buChar char="ü"/>
            </a:pPr>
            <a:r>
              <a:rPr lang="sl-SI" b="1" dirty="0"/>
              <a:t>Enota za analizo</a:t>
            </a:r>
          </a:p>
          <a:p>
            <a:pPr marL="285750" indent="-285750">
              <a:buFont typeface="Wingdings" panose="05000000000000000000" pitchFamily="2" charset="2"/>
              <a:buChar char="ü"/>
            </a:pPr>
            <a:r>
              <a:rPr lang="sl-SI" b="1" dirty="0"/>
              <a:t>Populacija</a:t>
            </a:r>
          </a:p>
          <a:p>
            <a:pPr marL="285750" indent="-285750">
              <a:buFont typeface="Wingdings" panose="05000000000000000000" pitchFamily="2" charset="2"/>
              <a:buChar char="ü"/>
            </a:pPr>
            <a:r>
              <a:rPr lang="sl-SI" dirty="0"/>
              <a:t>Kdo je opravil zbiranje podatkov</a:t>
            </a:r>
          </a:p>
          <a:p>
            <a:pPr marL="285750" indent="-285750">
              <a:buFont typeface="Wingdings" panose="05000000000000000000" pitchFamily="2" charset="2"/>
              <a:buChar char="ü"/>
            </a:pPr>
            <a:endParaRPr lang="sl-SI" dirty="0"/>
          </a:p>
          <a:p>
            <a:pPr marL="285750" indent="-285750">
              <a:buFont typeface="Wingdings" panose="05000000000000000000" pitchFamily="2" charset="2"/>
              <a:buChar char="ü"/>
            </a:pPr>
            <a:endParaRPr lang="sl-SI" dirty="0"/>
          </a:p>
          <a:p>
            <a:pPr marL="285750" indent="-285750">
              <a:buFont typeface="Wingdings" panose="05000000000000000000" pitchFamily="2" charset="2"/>
              <a:buChar char="ü"/>
            </a:pPr>
            <a:endParaRPr lang="sl-SI" dirty="0"/>
          </a:p>
          <a:p>
            <a:pPr marL="285750" indent="-285750">
              <a:buFont typeface="Wingdings" panose="05000000000000000000" pitchFamily="2" charset="2"/>
              <a:buChar char="ü"/>
            </a:pPr>
            <a:endParaRPr lang="sl-SI" dirty="0"/>
          </a:p>
          <a:p>
            <a:pPr marL="285750" indent="-285750">
              <a:buFont typeface="Wingdings" panose="05000000000000000000" pitchFamily="2" charset="2"/>
              <a:buChar char="ü"/>
            </a:pPr>
            <a:endParaRPr lang="sl-SI" dirty="0"/>
          </a:p>
          <a:p>
            <a:pPr marL="285750" indent="-285750">
              <a:buFont typeface="Wingdings" panose="05000000000000000000" pitchFamily="2" charset="2"/>
              <a:buChar char="ü"/>
            </a:pPr>
            <a:endParaRPr lang="sl-SI" dirty="0"/>
          </a:p>
          <a:p>
            <a:pPr marL="285750" indent="-285750">
              <a:buFont typeface="Wingdings" panose="05000000000000000000" pitchFamily="2" charset="2"/>
              <a:buChar char="ü"/>
            </a:pPr>
            <a:endParaRPr lang="sl-SI" dirty="0"/>
          </a:p>
          <a:p>
            <a:pPr marL="285750" indent="-285750">
              <a:buFont typeface="Wingdings" panose="05000000000000000000" pitchFamily="2" charset="2"/>
              <a:buChar char="ü"/>
            </a:pPr>
            <a:endParaRPr lang="sl-SI" dirty="0"/>
          </a:p>
          <a:p>
            <a:pPr marL="285750" indent="-285750">
              <a:buFont typeface="Wingdings" panose="05000000000000000000" pitchFamily="2" charset="2"/>
              <a:buChar char="ü"/>
            </a:pPr>
            <a:endParaRPr lang="sl-SI" dirty="0"/>
          </a:p>
          <a:p>
            <a:pPr marL="285750" indent="-285750">
              <a:buFont typeface="Wingdings" panose="05000000000000000000" pitchFamily="2" charset="2"/>
              <a:buChar char="ü"/>
            </a:pPr>
            <a:endParaRPr lang="sl-SI" dirty="0"/>
          </a:p>
          <a:p>
            <a:pPr marL="285750" indent="-285750">
              <a:buFont typeface="Wingdings" panose="05000000000000000000" pitchFamily="2" charset="2"/>
              <a:buChar char="ü"/>
            </a:pPr>
            <a:endParaRPr lang="sl-SI" dirty="0"/>
          </a:p>
          <a:p>
            <a:pPr marL="285750" indent="-285750">
              <a:buFont typeface="Wingdings" panose="05000000000000000000" pitchFamily="2" charset="2"/>
              <a:buChar char="ü"/>
            </a:pPr>
            <a:r>
              <a:rPr lang="sl-SI" b="1" dirty="0"/>
              <a:t>Tip vzorca</a:t>
            </a:r>
          </a:p>
          <a:p>
            <a:pPr marL="285750" indent="-285750">
              <a:buFont typeface="Wingdings" panose="05000000000000000000" pitchFamily="2" charset="2"/>
              <a:buChar char="ü"/>
            </a:pPr>
            <a:r>
              <a:rPr lang="sl-SI" dirty="0" err="1"/>
              <a:t>Uteževanje</a:t>
            </a:r>
            <a:endParaRPr lang="sl-SI" dirty="0"/>
          </a:p>
          <a:p>
            <a:pPr marL="285750" indent="-285750">
              <a:buFont typeface="Wingdings" panose="05000000000000000000" pitchFamily="2" charset="2"/>
              <a:buChar char="ü"/>
            </a:pPr>
            <a:r>
              <a:rPr lang="sl-SI" b="1" dirty="0"/>
              <a:t>Citiranje</a:t>
            </a:r>
          </a:p>
          <a:p>
            <a:pPr marL="285750" indent="-285750">
              <a:buFont typeface="Wingdings" panose="05000000000000000000" pitchFamily="2" charset="2"/>
              <a:buChar char="ü"/>
            </a:pPr>
            <a:r>
              <a:rPr lang="sl-SI" dirty="0"/>
              <a:t>Sorodne raziskave</a:t>
            </a:r>
          </a:p>
          <a:p>
            <a:pPr marL="285750" indent="-285750">
              <a:buFont typeface="Wingdings" panose="05000000000000000000" pitchFamily="2" charset="2"/>
              <a:buChar char="ü"/>
            </a:pPr>
            <a:r>
              <a:rPr lang="sl-SI" dirty="0"/>
              <a:t>Vprašalniki in povezano gradivo</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5561" y="3140968"/>
            <a:ext cx="6011773" cy="328582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5" name="Curved Right Arrow 4"/>
          <p:cNvSpPr/>
          <p:nvPr/>
        </p:nvSpPr>
        <p:spPr>
          <a:xfrm>
            <a:off x="1868622" y="1924048"/>
            <a:ext cx="266939" cy="3648331"/>
          </a:xfrm>
          <a:prstGeom prst="curvedRightArrow">
            <a:avLst>
              <a:gd name="adj1" fmla="val 27050"/>
              <a:gd name="adj2" fmla="val 96176"/>
              <a:gd name="adj3" fmla="val 20663"/>
            </a:avLst>
          </a:prstGeom>
          <a:solidFill>
            <a:srgbClr val="ED7C00"/>
          </a:solidFill>
          <a:ln>
            <a:solidFill>
              <a:srgbClr val="ED7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solidFill>
                <a:schemeClr val="tx1"/>
              </a:solidFill>
            </a:endParaRPr>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467939">
            <a:off x="7036618" y="3922527"/>
            <a:ext cx="3550022" cy="1441099"/>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Footer Placeholder 4"/>
          <p:cNvSpPr txBox="1">
            <a:spLocks/>
          </p:cNvSpPr>
          <p:nvPr/>
        </p:nvSpPr>
        <p:spPr>
          <a:xfrm>
            <a:off x="1703388" y="6580584"/>
            <a:ext cx="3733800" cy="304800"/>
          </a:xfrm>
          <a:prstGeom prst="rect">
            <a:avLst/>
          </a:prstGeom>
        </p:spPr>
        <p:txBody>
          <a:bodyPr/>
          <a:lstStyle>
            <a:defPPr>
              <a:defRPr lang="sl-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sl-SI" sz="1050" dirty="0">
                <a:latin typeface="Tahoma" panose="020B0604030504040204" pitchFamily="34" charset="0"/>
                <a:ea typeface="Tahoma" panose="020B0604030504040204" pitchFamily="34" charset="0"/>
                <a:cs typeface="Tahoma" panose="020B0604030504040204" pitchFamily="34" charset="0"/>
              </a:rPr>
              <a:t>Predstavitev ADP, 5.11.2014</a:t>
            </a:r>
          </a:p>
        </p:txBody>
      </p:sp>
    </p:spTree>
    <p:extLst>
      <p:ext uri="{BB962C8B-B14F-4D97-AF65-F5344CB8AC3E}">
        <p14:creationId xmlns:p14="http://schemas.microsoft.com/office/powerpoint/2010/main" val="377683424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idx="4294967295"/>
          </p:nvPr>
        </p:nvSpPr>
        <p:spPr bwMode="auto">
          <a:xfrm>
            <a:off x="10134600" y="381000"/>
            <a:ext cx="533400" cy="5867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lIns="91440" tIns="45720" rIns="91440" bIns="45720" numCol="1" rtlCol="0" anchor="ctr" anchorCtr="0" compatLnSpc="1">
            <a:prstTxWarp prst="textNoShape">
              <a:avLst/>
            </a:prstTxWarp>
            <a:normAutofit fontScale="90000"/>
          </a:bodyPr>
          <a:lstStyle/>
          <a:p>
            <a:pPr eaLnBrk="1" hangingPunct="1"/>
            <a:r>
              <a:rPr lang="sl-SI" cap="none" smtClean="0">
                <a:latin typeface="Arial" charset="0"/>
              </a:rPr>
              <a:t>Sprejem podatkov (SIP)</a:t>
            </a:r>
          </a:p>
        </p:txBody>
      </p:sp>
      <p:sp>
        <p:nvSpPr>
          <p:cNvPr id="19459" name="Text Placeholder 2"/>
          <p:cNvSpPr>
            <a:spLocks noGrp="1"/>
          </p:cNvSpPr>
          <p:nvPr>
            <p:ph type="body" sz="quarter" idx="4294967295"/>
          </p:nvPr>
        </p:nvSpPr>
        <p:spPr>
          <a:xfrm>
            <a:off x="1524000" y="404813"/>
            <a:ext cx="8077200" cy="360362"/>
          </a:xfrm>
          <a:prstGeom prst="rect">
            <a:avLst/>
          </a:prstGeom>
          <a:solidFill>
            <a:srgbClr val="FDD44F"/>
          </a:solidFill>
        </p:spPr>
        <p:txBody>
          <a:bodyPr anchor="ctr"/>
          <a:lstStyle/>
          <a:p>
            <a:pPr marL="0" indent="0">
              <a:lnSpc>
                <a:spcPct val="80000"/>
              </a:lnSpc>
            </a:pPr>
            <a:r>
              <a:rPr lang="sl-SI" sz="2200" b="1">
                <a:solidFill>
                  <a:srgbClr val="9D0A0E"/>
                </a:solidFill>
                <a:latin typeface="Tahoma" pitchFamily="34" charset="0"/>
              </a:rPr>
              <a:t>Sprejem podatkov (SIP)</a:t>
            </a:r>
          </a:p>
        </p:txBody>
      </p:sp>
      <p:sp>
        <p:nvSpPr>
          <p:cNvPr id="19460" name="Content Placeholder 3"/>
          <p:cNvSpPr>
            <a:spLocks noGrp="1"/>
          </p:cNvSpPr>
          <p:nvPr>
            <p:ph sz="quarter" idx="4294967295"/>
          </p:nvPr>
        </p:nvSpPr>
        <p:spPr>
          <a:xfrm>
            <a:off x="1524000" y="908050"/>
            <a:ext cx="8077200" cy="5619750"/>
          </a:xfrm>
          <a:prstGeom prst="rect">
            <a:avLst/>
          </a:prstGeom>
        </p:spPr>
        <p:txBody>
          <a:bodyPr/>
          <a:lstStyle/>
          <a:p>
            <a:pPr marL="0" indent="0"/>
            <a:r>
              <a:rPr lang="sl-SI" sz="2400" dirty="0">
                <a:latin typeface="Tahoma" pitchFamily="34" charset="0"/>
              </a:rPr>
              <a:t>Ko raziskava pride v ADP:</a:t>
            </a:r>
          </a:p>
          <a:p>
            <a:pPr marL="0" indent="0">
              <a:buFontTx/>
              <a:buChar char="-"/>
            </a:pPr>
            <a:r>
              <a:rPr lang="sl-SI" sz="2400" dirty="0">
                <a:latin typeface="Tahoma" pitchFamily="34" charset="0"/>
              </a:rPr>
              <a:t> Podatkovne datoteke se obogatijo z obsežnim </a:t>
            </a:r>
            <a:r>
              <a:rPr lang="sl-SI" sz="2400" b="1" dirty="0">
                <a:latin typeface="Tahoma" pitchFamily="34" charset="0"/>
              </a:rPr>
              <a:t>metapodatkovnim zapisom</a:t>
            </a:r>
            <a:r>
              <a:rPr lang="sl-SI" sz="2400" dirty="0">
                <a:latin typeface="Tahoma" pitchFamily="34" charset="0"/>
              </a:rPr>
              <a:t> </a:t>
            </a:r>
          </a:p>
          <a:p>
            <a:pPr marL="2000250" lvl="4" indent="-171450">
              <a:buFontTx/>
              <a:buChar char="-"/>
            </a:pPr>
            <a:r>
              <a:rPr lang="sl-SI" sz="2000" dirty="0">
                <a:latin typeface="Tahoma" pitchFamily="34" charset="0"/>
              </a:rPr>
              <a:t>(avtor, metodologija zbiranja podatkov, ključne besede, vsebinska področje, povezane raziskave in informacija o seriji, itd..)</a:t>
            </a:r>
          </a:p>
          <a:p>
            <a:pPr marL="0" indent="0"/>
            <a:r>
              <a:rPr lang="sl-SI" sz="2000" dirty="0">
                <a:latin typeface="Tahoma" pitchFamily="34" charset="0"/>
              </a:rPr>
              <a:t>		- frekvenčni izpis rezultatov iz datoteke</a:t>
            </a:r>
          </a:p>
          <a:p>
            <a:pPr marL="0" indent="0"/>
            <a:r>
              <a:rPr lang="sl-SI" sz="2000" dirty="0">
                <a:latin typeface="Tahoma" pitchFamily="34" charset="0"/>
              </a:rPr>
              <a:t>		- povezava na publikacije nastale na podatkih</a:t>
            </a:r>
          </a:p>
          <a:p>
            <a:pPr marL="0" indent="0"/>
            <a:r>
              <a:rPr lang="sl-SI" sz="2000" dirty="0">
                <a:latin typeface="Tahoma" pitchFamily="34" charset="0"/>
              </a:rPr>
              <a:t>		(COBISS)</a:t>
            </a:r>
          </a:p>
          <a:p>
            <a:pPr marL="0" indent="0"/>
            <a:endParaRPr lang="sl-SI" sz="800" dirty="0">
              <a:latin typeface="Tahoma" pitchFamily="34" charset="0"/>
            </a:endParaRPr>
          </a:p>
          <a:p>
            <a:pPr marL="0" indent="0"/>
            <a:r>
              <a:rPr lang="sl-SI" sz="2400" dirty="0">
                <a:latin typeface="Tahoma" pitchFamily="34" charset="0"/>
              </a:rPr>
              <a:t>Celoten metapodatkovni sistem je zapisan v </a:t>
            </a:r>
            <a:r>
              <a:rPr lang="sl-SI" sz="2400" b="1" dirty="0">
                <a:latin typeface="Tahoma" pitchFamily="34" charset="0"/>
                <a:hlinkClick r:id="rId3"/>
              </a:rPr>
              <a:t>DDI standardu</a:t>
            </a:r>
            <a:r>
              <a:rPr lang="sl-SI" sz="2400" dirty="0">
                <a:latin typeface="Tahoma" pitchFamily="34" charset="0"/>
              </a:rPr>
              <a:t>, ki v celoti vsebuje več sto polj. Znotraj združenja evropskih arhivov – organizaciji </a:t>
            </a:r>
            <a:r>
              <a:rPr lang="sl-SI" sz="2400" dirty="0">
                <a:latin typeface="Tahoma" pitchFamily="34" charset="0"/>
                <a:hlinkClick r:id="rId4"/>
              </a:rPr>
              <a:t>CESSDA</a:t>
            </a:r>
            <a:r>
              <a:rPr lang="sl-SI" sz="2400" dirty="0">
                <a:latin typeface="Tahoma" pitchFamily="34" charset="0"/>
              </a:rPr>
              <a:t> – je določen sklop priporočenih in obveznih polj.</a:t>
            </a:r>
          </a:p>
          <a:p>
            <a:pPr marL="0" indent="0"/>
            <a:r>
              <a:rPr lang="sl-SI" sz="2400" dirty="0">
                <a:latin typeface="Tahoma" pitchFamily="34" charset="0"/>
              </a:rPr>
              <a:t>		Mednarodna primerljivost in izmenjava</a:t>
            </a:r>
          </a:p>
        </p:txBody>
      </p:sp>
      <p:sp>
        <p:nvSpPr>
          <p:cNvPr id="19461" name="Line 7"/>
          <p:cNvSpPr>
            <a:spLocks noChangeShapeType="1"/>
          </p:cNvSpPr>
          <p:nvPr/>
        </p:nvSpPr>
        <p:spPr bwMode="auto">
          <a:xfrm>
            <a:off x="2279650" y="5949950"/>
            <a:ext cx="0" cy="2159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9462" name="Line 8"/>
          <p:cNvSpPr>
            <a:spLocks noChangeShapeType="1"/>
          </p:cNvSpPr>
          <p:nvPr/>
        </p:nvSpPr>
        <p:spPr bwMode="auto">
          <a:xfrm>
            <a:off x="2279650" y="6165850"/>
            <a:ext cx="8636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9463" name="Oval 10"/>
          <p:cNvSpPr>
            <a:spLocks noChangeArrowheads="1"/>
          </p:cNvSpPr>
          <p:nvPr/>
        </p:nvSpPr>
        <p:spPr bwMode="auto">
          <a:xfrm>
            <a:off x="8328025" y="3933825"/>
            <a:ext cx="1295400"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9464" name="Text Box 11"/>
          <p:cNvSpPr txBox="1">
            <a:spLocks noChangeArrowheads="1"/>
          </p:cNvSpPr>
          <p:nvPr/>
        </p:nvSpPr>
        <p:spPr bwMode="auto">
          <a:xfrm>
            <a:off x="8543925" y="4005263"/>
            <a:ext cx="8651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sl-SI" b="1"/>
              <a:t>XML</a:t>
            </a:r>
            <a:endParaRPr lang="en-GB" b="1"/>
          </a:p>
        </p:txBody>
      </p:sp>
    </p:spTree>
    <p:extLst>
      <p:ext uri="{BB962C8B-B14F-4D97-AF65-F5344CB8AC3E}">
        <p14:creationId xmlns:p14="http://schemas.microsoft.com/office/powerpoint/2010/main" val="309985108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24303" y="1388533"/>
            <a:ext cx="8732137" cy="4776771"/>
          </a:xfrm>
        </p:spPr>
        <p:txBody>
          <a:bodyPr>
            <a:normAutofit fontScale="92500"/>
          </a:bodyPr>
          <a:lstStyle/>
          <a:p>
            <a:r>
              <a:rPr lang="sl-SI" sz="2000" u="sng" dirty="0">
                <a:hlinkClick r:id="rId2"/>
              </a:rPr>
              <a:t>https://www.adp.fdv.uni-lj.si//media/img/datoteke/PriporocilaZaPodatkovnoDatoteko2.pdf</a:t>
            </a:r>
            <a:r>
              <a:rPr lang="sl-SI" sz="2000" dirty="0"/>
              <a:t>​ </a:t>
            </a:r>
          </a:p>
          <a:p>
            <a:r>
              <a:rPr lang="nn-NO" b="1" dirty="0" smtClean="0">
                <a:hlinkClick r:id="rId3"/>
              </a:rPr>
              <a:t>- </a:t>
            </a:r>
            <a:r>
              <a:rPr lang="nn-NO" b="1" dirty="0">
                <a:hlinkClick r:id="rId3"/>
              </a:rPr>
              <a:t>Syntax for managing data files [docx</a:t>
            </a:r>
            <a:r>
              <a:rPr lang="nn-NO" b="1" dirty="0" smtClean="0">
                <a:hlinkClick r:id="rId3"/>
              </a:rPr>
              <a:t>]</a:t>
            </a:r>
            <a:r>
              <a:rPr lang="sl-SI" b="1" dirty="0" smtClean="0"/>
              <a:t> </a:t>
            </a:r>
          </a:p>
          <a:p>
            <a:r>
              <a:rPr lang="en-US" dirty="0" smtClean="0">
                <a:hlinkClick r:id="rId4"/>
              </a:rPr>
              <a:t>http</a:t>
            </a:r>
            <a:r>
              <a:rPr lang="en-US" dirty="0">
                <a:hlinkClick r:id="rId4"/>
              </a:rPr>
              <a:t>://www.icpsr.umich.edu/files/ICPSR/access/dataprep.pdf</a:t>
            </a:r>
            <a:r>
              <a:rPr lang="sl-SI" dirty="0"/>
              <a:t> </a:t>
            </a:r>
            <a:r>
              <a:rPr lang="sl-SI" dirty="0" smtClean="0"/>
              <a:t>(poglavje o spremenljivkah in kategorijah odgovorov </a:t>
            </a:r>
            <a:r>
              <a:rPr lang="sl-SI" dirty="0" err="1" smtClean="0"/>
              <a:t>mankajočih</a:t>
            </a:r>
            <a:r>
              <a:rPr lang="sl-SI" dirty="0" smtClean="0"/>
              <a:t> vrednosti)</a:t>
            </a:r>
          </a:p>
          <a:p>
            <a:r>
              <a:rPr lang="sl-SI" dirty="0" smtClean="0"/>
              <a:t>Ostala orodja: </a:t>
            </a:r>
            <a:r>
              <a:rPr lang="sl-SI" dirty="0"/>
              <a:t>NESSTAR Publisher; Colectica </a:t>
            </a:r>
            <a:r>
              <a:rPr lang="sl-SI" dirty="0" err="1"/>
              <a:t>for</a:t>
            </a:r>
            <a:r>
              <a:rPr lang="sl-SI" dirty="0"/>
              <a:t> Excel</a:t>
            </a:r>
          </a:p>
          <a:p>
            <a:r>
              <a:rPr lang="sl-SI" dirty="0" smtClean="0"/>
              <a:t>Glej tudi </a:t>
            </a:r>
          </a:p>
          <a:p>
            <a:pPr lvl="1"/>
            <a:r>
              <a:rPr lang="en-US" b="1" dirty="0" err="1" smtClean="0">
                <a:hlinkClick r:id="rId5"/>
              </a:rPr>
              <a:t>OpenRefine</a:t>
            </a:r>
            <a:r>
              <a:rPr lang="en-US" b="1" dirty="0" smtClean="0">
                <a:hlinkClick r:id="rId5"/>
              </a:rPr>
              <a:t> </a:t>
            </a:r>
            <a:r>
              <a:rPr lang="en-US" b="1" dirty="0">
                <a:hlinkClick r:id="rId5"/>
              </a:rPr>
              <a:t>for Social Science </a:t>
            </a:r>
            <a:r>
              <a:rPr lang="en-US" b="1" dirty="0" smtClean="0">
                <a:hlinkClick r:id="rId5"/>
              </a:rPr>
              <a:t>Data</a:t>
            </a:r>
            <a:r>
              <a:rPr lang="sl-SI" b="1" dirty="0" smtClean="0"/>
              <a:t> </a:t>
            </a:r>
          </a:p>
          <a:p>
            <a:pPr lvl="1"/>
            <a:r>
              <a:rPr lang="sl-SI" sz="1900" dirty="0">
                <a:hlinkClick r:id="rId6"/>
              </a:rPr>
              <a:t>https://</a:t>
            </a:r>
            <a:r>
              <a:rPr lang="sl-SI" sz="1900" dirty="0" smtClean="0">
                <a:hlinkClick r:id="rId6"/>
              </a:rPr>
              <a:t>www.ukdataservice.ac.uk/manage-data/format/quality.aspx</a:t>
            </a:r>
            <a:r>
              <a:rPr lang="sl-SI" dirty="0" smtClean="0"/>
              <a:t> </a:t>
            </a:r>
          </a:p>
          <a:p>
            <a:pPr lvl="1"/>
            <a:r>
              <a:rPr lang="sl-SI" sz="2200" dirty="0">
                <a:hlinkClick r:id="rId7"/>
              </a:rPr>
              <a:t>https://</a:t>
            </a:r>
            <a:r>
              <a:rPr lang="sl-SI" sz="2200" dirty="0" smtClean="0">
                <a:hlinkClick r:id="rId7"/>
              </a:rPr>
              <a:t>www.ukdataservice.ac.uk/about-us/our-rd/qamydata.aspx</a:t>
            </a:r>
            <a:r>
              <a:rPr lang="sl-SI" sz="2200" dirty="0" smtClean="0"/>
              <a:t> Orodje in skripta za preverjanje konzistence podatkov </a:t>
            </a:r>
          </a:p>
          <a:p>
            <a:endParaRPr lang="en-US" dirty="0"/>
          </a:p>
          <a:p>
            <a:endParaRPr lang="sl-SI" b="1" dirty="0" smtClean="0"/>
          </a:p>
          <a:p>
            <a:endParaRPr lang="sl-SI" b="1" dirty="0" smtClean="0"/>
          </a:p>
          <a:p>
            <a:pPr marL="0" indent="0">
              <a:buNone/>
            </a:pPr>
            <a:endParaRPr lang="sl-SI" b="1" dirty="0"/>
          </a:p>
          <a:p>
            <a:pPr marL="0" indent="0">
              <a:buNone/>
            </a:pPr>
            <a:endParaRPr lang="sl-SI" b="1" dirty="0" smtClean="0"/>
          </a:p>
          <a:p>
            <a:endParaRPr lang="sl-SI" dirty="0"/>
          </a:p>
        </p:txBody>
      </p:sp>
      <p:sp>
        <p:nvSpPr>
          <p:cNvPr id="3" name="Title 2"/>
          <p:cNvSpPr>
            <a:spLocks noGrp="1"/>
          </p:cNvSpPr>
          <p:nvPr>
            <p:ph type="title"/>
          </p:nvPr>
        </p:nvSpPr>
        <p:spPr>
          <a:xfrm>
            <a:off x="819807" y="188639"/>
            <a:ext cx="10152993" cy="1025305"/>
          </a:xfrm>
        </p:spPr>
        <p:txBody>
          <a:bodyPr>
            <a:normAutofit fontScale="90000"/>
          </a:bodyPr>
          <a:lstStyle/>
          <a:p>
            <a:r>
              <a:rPr lang="sl-SI" dirty="0" smtClean="0"/>
              <a:t>Procesiranje in kontrola kakovosti kvantitativnih podatkov</a:t>
            </a:r>
            <a:endParaRPr lang="sl-SI" dirty="0"/>
          </a:p>
        </p:txBody>
      </p:sp>
      <p:sp>
        <p:nvSpPr>
          <p:cNvPr id="4" name="Text Placeholder 3"/>
          <p:cNvSpPr>
            <a:spLocks noGrp="1"/>
          </p:cNvSpPr>
          <p:nvPr>
            <p:ph type="body" sz="quarter" idx="10"/>
          </p:nvPr>
        </p:nvSpPr>
        <p:spPr/>
        <p:txBody>
          <a:bodyPr/>
          <a:lstStyle/>
          <a:p>
            <a:endParaRPr lang="sl-SI"/>
          </a:p>
        </p:txBody>
      </p:sp>
    </p:spTree>
    <p:extLst>
      <p:ext uri="{BB962C8B-B14F-4D97-AF65-F5344CB8AC3E}">
        <p14:creationId xmlns:p14="http://schemas.microsoft.com/office/powerpoint/2010/main" val="72345203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588725" y="620688"/>
            <a:ext cx="5486875" cy="3596952"/>
          </a:xfrm>
          <a:prstGeom prst="rect">
            <a:avLst/>
          </a:prstGeom>
        </p:spPr>
      </p:pic>
      <p:sp>
        <p:nvSpPr>
          <p:cNvPr id="3" name="Title 2"/>
          <p:cNvSpPr>
            <a:spLocks noGrp="1"/>
          </p:cNvSpPr>
          <p:nvPr>
            <p:ph type="title"/>
          </p:nvPr>
        </p:nvSpPr>
        <p:spPr/>
        <p:txBody>
          <a:bodyPr>
            <a:normAutofit fontScale="90000"/>
          </a:bodyPr>
          <a:lstStyle/>
          <a:p>
            <a:r>
              <a:rPr lang="sl-SI" dirty="0" smtClean="0"/>
              <a:t>Predaja podatkov v podatkovno središče</a:t>
            </a:r>
            <a:endParaRPr lang="sl-SI" dirty="0"/>
          </a:p>
        </p:txBody>
      </p:sp>
      <p:sp>
        <p:nvSpPr>
          <p:cNvPr id="4" name="Text Placeholder 3"/>
          <p:cNvSpPr>
            <a:spLocks noGrp="1"/>
          </p:cNvSpPr>
          <p:nvPr>
            <p:ph type="body" sz="quarter" idx="10"/>
          </p:nvPr>
        </p:nvSpPr>
        <p:spPr/>
        <p:txBody>
          <a:bodyPr/>
          <a:lstStyle/>
          <a:p>
            <a:endParaRPr lang="sl-SI"/>
          </a:p>
        </p:txBody>
      </p:sp>
      <p:sp>
        <p:nvSpPr>
          <p:cNvPr id="7" name="Rectangle 6"/>
          <p:cNvSpPr/>
          <p:nvPr/>
        </p:nvSpPr>
        <p:spPr>
          <a:xfrm>
            <a:off x="335360" y="4915971"/>
            <a:ext cx="10038261" cy="646331"/>
          </a:xfrm>
          <a:prstGeom prst="rect">
            <a:avLst/>
          </a:prstGeom>
        </p:spPr>
        <p:txBody>
          <a:bodyPr wrap="none">
            <a:spAutoFit/>
          </a:bodyPr>
          <a:lstStyle/>
          <a:p>
            <a:r>
              <a:rPr lang="sl-SI" b="1" cap="all" dirty="0">
                <a:solidFill>
                  <a:srgbClr val="333333"/>
                </a:solidFill>
                <a:latin typeface="Helvetica Neue"/>
              </a:rPr>
              <a:t> PRIPRAVI OPIS RAZISKAVE: </a:t>
            </a:r>
            <a:endParaRPr lang="sl-SI" b="1" cap="all" dirty="0" smtClean="0">
              <a:solidFill>
                <a:srgbClr val="333333"/>
              </a:solidFill>
              <a:latin typeface="Helvetica Neue"/>
            </a:endParaRPr>
          </a:p>
          <a:p>
            <a:r>
              <a:rPr lang="sl-SI" b="1" cap="all" dirty="0" smtClean="0">
                <a:solidFill>
                  <a:srgbClr val="333333"/>
                </a:solidFill>
                <a:latin typeface="Helvetica Neue"/>
                <a:hlinkClick r:id="rId3"/>
              </a:rPr>
              <a:t>https</a:t>
            </a:r>
            <a:r>
              <a:rPr lang="sl-SI" b="1" cap="all" dirty="0">
                <a:solidFill>
                  <a:srgbClr val="333333"/>
                </a:solidFill>
                <a:latin typeface="Helvetica Neue"/>
                <a:hlinkClick r:id="rId3"/>
              </a:rPr>
              <a:t>://</a:t>
            </a:r>
            <a:r>
              <a:rPr lang="sl-SI" b="1" cap="all" dirty="0" smtClean="0">
                <a:solidFill>
                  <a:srgbClr val="333333"/>
                </a:solidFill>
                <a:latin typeface="Helvetica Neue"/>
                <a:hlinkClick r:id="rId3"/>
              </a:rPr>
              <a:t>www.adp.fdv.uni-lj.si/static/img/datoteke/opis_raziskave_v2_1.docx</a:t>
            </a:r>
            <a:r>
              <a:rPr lang="sl-SI" b="1" cap="all" dirty="0" smtClean="0">
                <a:solidFill>
                  <a:srgbClr val="333333"/>
                </a:solidFill>
                <a:latin typeface="Helvetica Neue"/>
              </a:rPr>
              <a:t> </a:t>
            </a:r>
            <a:endParaRPr lang="sl-SI" b="0" i="0" cap="all" dirty="0">
              <a:solidFill>
                <a:srgbClr val="333333"/>
              </a:solidFill>
              <a:effectLst/>
              <a:latin typeface="Helvetica Neue"/>
            </a:endParaRPr>
          </a:p>
        </p:txBody>
      </p:sp>
    </p:spTree>
    <p:extLst>
      <p:ext uri="{BB962C8B-B14F-4D97-AF65-F5344CB8AC3E}">
        <p14:creationId xmlns:p14="http://schemas.microsoft.com/office/powerpoint/2010/main" val="197283301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00063" y="1101012"/>
            <a:ext cx="9556377" cy="5064292"/>
          </a:xfrm>
        </p:spPr>
        <p:txBody>
          <a:bodyPr>
            <a:normAutofit fontScale="70000" lnSpcReduction="20000"/>
          </a:bodyPr>
          <a:lstStyle/>
          <a:p>
            <a:r>
              <a:rPr lang="sl-SI" dirty="0" smtClean="0"/>
              <a:t>Da ne pride do pretirano </a:t>
            </a:r>
            <a:r>
              <a:rPr lang="sl-SI" dirty="0" err="1" smtClean="0"/>
              <a:t>anonimiziranih</a:t>
            </a:r>
            <a:r>
              <a:rPr lang="sl-SI" dirty="0" smtClean="0"/>
              <a:t> podatkov: izguba koristnih informacij</a:t>
            </a:r>
          </a:p>
          <a:p>
            <a:r>
              <a:rPr lang="sl-SI" dirty="0" smtClean="0"/>
              <a:t>Da imajo posamezni intervjuji enoten izgled (če so na začetku dana navodila glede oblikovanja)</a:t>
            </a:r>
          </a:p>
          <a:p>
            <a:r>
              <a:rPr lang="sl-SI" dirty="0" smtClean="0"/>
              <a:t>Prepisi (kako podrobni?)</a:t>
            </a:r>
          </a:p>
          <a:p>
            <a:r>
              <a:rPr lang="sl-SI" dirty="0" smtClean="0"/>
              <a:t>Organizacija podatkovnih datotek (vključno z dokumenti in navodili, ki so vodili zbiranje podatkov in pripravo prepisov)</a:t>
            </a:r>
          </a:p>
          <a:p>
            <a:r>
              <a:rPr lang="sl-SI" dirty="0" smtClean="0"/>
              <a:t>Poimenovanje datotek, direktorijev</a:t>
            </a:r>
          </a:p>
          <a:p>
            <a:r>
              <a:rPr lang="sl-SI" dirty="0" smtClean="0"/>
              <a:t>Demografske informacije</a:t>
            </a:r>
          </a:p>
          <a:p>
            <a:r>
              <a:rPr lang="sl-SI" dirty="0" smtClean="0"/>
              <a:t>Seznam vseh intervjujev</a:t>
            </a:r>
          </a:p>
          <a:p>
            <a:endParaRPr lang="sl-SI" dirty="0" smtClean="0"/>
          </a:p>
          <a:p>
            <a:r>
              <a:rPr lang="sl-SI" dirty="0">
                <a:hlinkClick r:id="rId2"/>
              </a:rPr>
              <a:t>http://</a:t>
            </a:r>
            <a:r>
              <a:rPr lang="sl-SI" dirty="0" smtClean="0">
                <a:hlinkClick r:id="rId2"/>
              </a:rPr>
              <a:t>www.fsd.uta.fi/aineistonhallinta/en/processing-qualitative-data-files.html</a:t>
            </a:r>
            <a:r>
              <a:rPr lang="sl-SI" dirty="0" smtClean="0"/>
              <a:t> </a:t>
            </a:r>
          </a:p>
          <a:p>
            <a:endParaRPr lang="sl-SI" dirty="0"/>
          </a:p>
          <a:p>
            <a:r>
              <a:rPr lang="sl-SI" dirty="0">
                <a:hlinkClick r:id="rId3"/>
              </a:rPr>
              <a:t>http://</a:t>
            </a:r>
            <a:r>
              <a:rPr lang="sl-SI" dirty="0" smtClean="0">
                <a:hlinkClick r:id="rId3"/>
              </a:rPr>
              <a:t>www.data-archive.ac.uk/media/369163/managing_research_data14sept2012b.pdf</a:t>
            </a:r>
            <a:r>
              <a:rPr lang="sl-SI" dirty="0" smtClean="0"/>
              <a:t> </a:t>
            </a:r>
            <a:endParaRPr lang="sl-SI" dirty="0"/>
          </a:p>
        </p:txBody>
      </p:sp>
      <p:sp>
        <p:nvSpPr>
          <p:cNvPr id="3" name="Title 2"/>
          <p:cNvSpPr>
            <a:spLocks noGrp="1"/>
          </p:cNvSpPr>
          <p:nvPr>
            <p:ph type="title"/>
          </p:nvPr>
        </p:nvSpPr>
        <p:spPr>
          <a:xfrm>
            <a:off x="500063" y="188640"/>
            <a:ext cx="10872787" cy="554310"/>
          </a:xfrm>
        </p:spPr>
        <p:txBody>
          <a:bodyPr>
            <a:normAutofit fontScale="90000"/>
          </a:bodyPr>
          <a:lstStyle/>
          <a:p>
            <a:r>
              <a:rPr lang="sl-SI" sz="3600" dirty="0" smtClean="0"/>
              <a:t>Na kaj smo pozorni pri </a:t>
            </a:r>
            <a:r>
              <a:rPr lang="sl-SI" sz="3600" dirty="0" smtClean="0"/>
              <a:t>procesiranju QUALYDATA</a:t>
            </a:r>
            <a:endParaRPr lang="sl-SI" sz="3600" dirty="0"/>
          </a:p>
        </p:txBody>
      </p:sp>
      <p:sp>
        <p:nvSpPr>
          <p:cNvPr id="4" name="Text Placeholder 3"/>
          <p:cNvSpPr>
            <a:spLocks noGrp="1"/>
          </p:cNvSpPr>
          <p:nvPr>
            <p:ph type="body" sz="quarter" idx="10"/>
          </p:nvPr>
        </p:nvSpPr>
        <p:spPr/>
        <p:txBody>
          <a:bodyPr/>
          <a:lstStyle/>
          <a:p>
            <a:endParaRPr lang="sl-SI"/>
          </a:p>
        </p:txBody>
      </p:sp>
    </p:spTree>
    <p:extLst>
      <p:ext uri="{BB962C8B-B14F-4D97-AF65-F5344CB8AC3E}">
        <p14:creationId xmlns:p14="http://schemas.microsoft.com/office/powerpoint/2010/main" val="20290662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sl-SI" dirty="0"/>
              <a:t>5. </a:t>
            </a:r>
            <a:r>
              <a:rPr lang="sl-SI" dirty="0" err="1"/>
              <a:t>Protect</a:t>
            </a:r>
            <a:r>
              <a:rPr lang="sl-SI" dirty="0"/>
              <a:t> - Maja, Nika </a:t>
            </a:r>
            <a:br>
              <a:rPr lang="sl-SI" dirty="0"/>
            </a:br>
            <a:r>
              <a:rPr lang="sl-SI" dirty="0"/>
              <a:t>(</a:t>
            </a:r>
            <a:r>
              <a:rPr lang="sl-SI" u="sng" dirty="0">
                <a:hlinkClick r:id="rId2"/>
              </a:rPr>
              <a:t>https://www.cessda.eu/Training/Training-Resources/Library/Data-Management-Expert-Guide/5.-Protect</a:t>
            </a:r>
            <a:r>
              <a:rPr lang="sl-SI" dirty="0"/>
              <a:t>)</a:t>
            </a:r>
          </a:p>
          <a:p>
            <a:endParaRPr lang="sl-SI" dirty="0" smtClean="0"/>
          </a:p>
          <a:p>
            <a:r>
              <a:rPr lang="sl-SI" dirty="0" smtClean="0"/>
              <a:t>Kaj je pomembno razmisliti pri pripravi soglasja za sodelovanje (</a:t>
            </a:r>
            <a:r>
              <a:rPr lang="sl-SI" dirty="0" err="1" smtClean="0"/>
              <a:t>consent</a:t>
            </a:r>
            <a:r>
              <a:rPr lang="sl-SI" dirty="0" smtClean="0"/>
              <a:t> form)?</a:t>
            </a:r>
            <a:endParaRPr lang="sl-SI" dirty="0"/>
          </a:p>
        </p:txBody>
      </p:sp>
      <p:sp>
        <p:nvSpPr>
          <p:cNvPr id="3" name="Title 2"/>
          <p:cNvSpPr>
            <a:spLocks noGrp="1"/>
          </p:cNvSpPr>
          <p:nvPr>
            <p:ph type="title"/>
          </p:nvPr>
        </p:nvSpPr>
        <p:spPr/>
        <p:txBody>
          <a:bodyPr/>
          <a:lstStyle/>
          <a:p>
            <a:endParaRPr lang="sl-SI"/>
          </a:p>
        </p:txBody>
      </p:sp>
      <p:sp>
        <p:nvSpPr>
          <p:cNvPr id="4" name="Text Placeholder 3"/>
          <p:cNvSpPr>
            <a:spLocks noGrp="1"/>
          </p:cNvSpPr>
          <p:nvPr>
            <p:ph type="body" sz="quarter" idx="10"/>
          </p:nvPr>
        </p:nvSpPr>
        <p:spPr/>
        <p:txBody>
          <a:bodyPr/>
          <a:lstStyle/>
          <a:p>
            <a:endParaRPr lang="sl-SI"/>
          </a:p>
        </p:txBody>
      </p:sp>
    </p:spTree>
    <p:extLst>
      <p:ext uri="{BB962C8B-B14F-4D97-AF65-F5344CB8AC3E}">
        <p14:creationId xmlns:p14="http://schemas.microsoft.com/office/powerpoint/2010/main" val="181657481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lgn="just"/>
            <a:r>
              <a:rPr lang="sl-SI" sz="2200" dirty="0"/>
              <a:t>Že pred začetkom raziskovanja razmisliti, kdo bo imel dostop do raziskovalnih podatkov in temu primerno pripraviti pripadajočo dokumentacijo.</a:t>
            </a:r>
          </a:p>
          <a:p>
            <a:pPr lvl="0" algn="just"/>
            <a:endParaRPr lang="sl-SI" sz="2200" dirty="0"/>
          </a:p>
          <a:p>
            <a:pPr lvl="0" algn="just"/>
            <a:r>
              <a:rPr lang="sl-SI" sz="2200" b="1" dirty="0">
                <a:solidFill>
                  <a:srgbClr val="FF0000"/>
                </a:solidFill>
              </a:rPr>
              <a:t>Dostop </a:t>
            </a:r>
            <a:r>
              <a:rPr lang="sl-SI" sz="2200" dirty="0"/>
              <a:t>do raziskovalnih podatkov </a:t>
            </a:r>
            <a:r>
              <a:rPr lang="sl-SI" sz="2200" b="1" dirty="0">
                <a:solidFill>
                  <a:srgbClr val="FF0000"/>
                </a:solidFill>
              </a:rPr>
              <a:t>bodo mogoče imeli</a:t>
            </a:r>
            <a:r>
              <a:rPr lang="sl-SI" sz="2200" dirty="0"/>
              <a:t>:</a:t>
            </a:r>
          </a:p>
          <a:p>
            <a:pPr marL="342900" indent="-342900" algn="just">
              <a:buFontTx/>
              <a:buChar char="-"/>
            </a:pPr>
            <a:r>
              <a:rPr lang="sl-SI" sz="2200" dirty="0"/>
              <a:t>primarni raziskovalec / raziskovalna skupina,</a:t>
            </a:r>
          </a:p>
          <a:p>
            <a:pPr marL="342900" indent="-342900" algn="just">
              <a:buFontTx/>
              <a:buChar char="-"/>
            </a:pPr>
            <a:r>
              <a:rPr lang="sl-SI" sz="2200" dirty="0"/>
              <a:t>drugi raziskovalci na primarni instituciji,</a:t>
            </a:r>
          </a:p>
          <a:p>
            <a:pPr marL="342900" indent="-342900" algn="just">
              <a:buFontTx/>
              <a:buChar char="-"/>
            </a:pPr>
            <a:r>
              <a:rPr lang="sl-SI" sz="2200" dirty="0"/>
              <a:t>sekundarni uporabniki (zunaj raziskovalne sfere?),</a:t>
            </a:r>
          </a:p>
          <a:p>
            <a:pPr marL="342900" indent="-342900" algn="just">
              <a:buFontTx/>
              <a:buChar char="-"/>
            </a:pPr>
            <a:r>
              <a:rPr lang="sl-SI" sz="2200" dirty="0"/>
              <a:t>širši dostop: a) vezan na objavo članka,</a:t>
            </a:r>
          </a:p>
          <a:p>
            <a:pPr lvl="0" algn="just"/>
            <a:r>
              <a:rPr lang="sl-SI" sz="2200" dirty="0"/>
              <a:t>                  </a:t>
            </a:r>
            <a:r>
              <a:rPr lang="sl-SI" sz="2200" dirty="0" smtClean="0"/>
              <a:t>  </a:t>
            </a:r>
            <a:r>
              <a:rPr lang="sl-SI" sz="2200" dirty="0"/>
              <a:t>b) arhiviranje raziskovalnih podatkov.</a:t>
            </a:r>
          </a:p>
          <a:p>
            <a:pPr lvl="0" algn="just"/>
            <a:endParaRPr lang="sl-SI" sz="2200" dirty="0"/>
          </a:p>
          <a:p>
            <a:pPr lvl="0" algn="just"/>
            <a:r>
              <a:rPr lang="sl-SI" sz="2200" dirty="0"/>
              <a:t>Pa tudi financer, sodelujoči v raziskavi, mediji, vladni uradi in podobno.</a:t>
            </a:r>
          </a:p>
          <a:p>
            <a:endParaRPr lang="sl-SI" dirty="0"/>
          </a:p>
        </p:txBody>
      </p:sp>
      <p:sp>
        <p:nvSpPr>
          <p:cNvPr id="3" name="Title 2"/>
          <p:cNvSpPr>
            <a:spLocks noGrp="1"/>
          </p:cNvSpPr>
          <p:nvPr>
            <p:ph type="title"/>
          </p:nvPr>
        </p:nvSpPr>
        <p:spPr/>
        <p:txBody>
          <a:bodyPr>
            <a:noAutofit/>
          </a:bodyPr>
          <a:lstStyle/>
          <a:p>
            <a:r>
              <a:rPr lang="sl-SI" sz="2400" dirty="0"/>
              <a:t>1 Pristanek na sodelovanje kot del načrtovanja </a:t>
            </a:r>
          </a:p>
        </p:txBody>
      </p:sp>
      <p:sp>
        <p:nvSpPr>
          <p:cNvPr id="4" name="Text Placeholder 3"/>
          <p:cNvSpPr>
            <a:spLocks noGrp="1"/>
          </p:cNvSpPr>
          <p:nvPr>
            <p:ph type="body" sz="quarter" idx="10"/>
          </p:nvPr>
        </p:nvSpPr>
        <p:spPr/>
        <p:txBody>
          <a:bodyPr/>
          <a:lstStyle/>
          <a:p>
            <a:r>
              <a:rPr lang="sl-SI" sz="1800" dirty="0"/>
              <a:t>Obveznosti in podpora v življenjskem krogu podatkov</a:t>
            </a:r>
          </a:p>
        </p:txBody>
      </p:sp>
    </p:spTree>
    <p:extLst>
      <p:ext uri="{BB962C8B-B14F-4D97-AF65-F5344CB8AC3E}">
        <p14:creationId xmlns:p14="http://schemas.microsoft.com/office/powerpoint/2010/main" val="253162216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87313" lvl="1" indent="0" algn="just">
              <a:buNone/>
            </a:pPr>
            <a:r>
              <a:rPr lang="sl-SI" sz="2200" dirty="0"/>
              <a:t>Potencialni </a:t>
            </a:r>
            <a:r>
              <a:rPr lang="sl-SI" sz="2200" dirty="0" err="1"/>
              <a:t>respondenti</a:t>
            </a:r>
            <a:r>
              <a:rPr lang="sl-SI" sz="2200" dirty="0"/>
              <a:t> morajo imeti </a:t>
            </a:r>
            <a:r>
              <a:rPr lang="sl-SI" sz="2200" b="1" dirty="0">
                <a:solidFill>
                  <a:srgbClr val="FF0000"/>
                </a:solidFill>
              </a:rPr>
              <a:t>zadostne informacije</a:t>
            </a:r>
            <a:r>
              <a:rPr lang="sl-SI" sz="2200" dirty="0"/>
              <a:t>, da se lahko zavestno odločijo za sodelovanje. </a:t>
            </a:r>
          </a:p>
          <a:p>
            <a:pPr marL="87313" lvl="1" indent="0" algn="just">
              <a:buNone/>
            </a:pPr>
            <a:endParaRPr lang="sl-SI" sz="2200" dirty="0"/>
          </a:p>
          <a:p>
            <a:pPr marL="87313" lvl="1" indent="0" algn="just">
              <a:buNone/>
            </a:pPr>
            <a:r>
              <a:rPr lang="sl-SI" sz="2200" dirty="0"/>
              <a:t>Učinkovite in skrbno pripravljene informacije povečajo </a:t>
            </a:r>
            <a:r>
              <a:rPr lang="sl-SI" sz="2200" b="1" dirty="0">
                <a:solidFill>
                  <a:srgbClr val="FF0000"/>
                </a:solidFill>
              </a:rPr>
              <a:t>transparentnost raziskovanja</a:t>
            </a:r>
            <a:r>
              <a:rPr lang="sl-SI" sz="2200" dirty="0"/>
              <a:t>, kot tudi </a:t>
            </a:r>
            <a:r>
              <a:rPr lang="sl-SI" sz="2200" dirty="0" err="1"/>
              <a:t>respondentovo</a:t>
            </a:r>
            <a:r>
              <a:rPr lang="sl-SI" sz="2200" dirty="0"/>
              <a:t> </a:t>
            </a:r>
            <a:r>
              <a:rPr lang="sl-SI" sz="2200" b="1" dirty="0">
                <a:solidFill>
                  <a:srgbClr val="FF0000"/>
                </a:solidFill>
              </a:rPr>
              <a:t>zaupanje</a:t>
            </a:r>
            <a:r>
              <a:rPr lang="sl-SI" sz="2200" dirty="0"/>
              <a:t>, da se bo s posredovanimi podatki ravnalo odgovorno v celotnem življenjskem krogu podatkov.</a:t>
            </a:r>
          </a:p>
          <a:p>
            <a:pPr marL="87313" lvl="1" indent="0" algn="just">
              <a:buNone/>
            </a:pPr>
            <a:endParaRPr lang="sl-SI" sz="2200" dirty="0"/>
          </a:p>
          <a:p>
            <a:pPr marL="87313" lvl="1" indent="0" algn="just">
              <a:buNone/>
            </a:pPr>
            <a:r>
              <a:rPr lang="sl-SI" sz="2200" dirty="0"/>
              <a:t>… če respondenti ne bodo zaupali anketirancu in raziskovalcem, se bodo skušali zaščititi </a:t>
            </a:r>
            <a:r>
              <a:rPr lang="sl-SI" sz="2200" dirty="0">
                <a:sym typeface="Wingdings" panose="05000000000000000000" pitchFamily="2" charset="2"/>
              </a:rPr>
              <a:t> podajanje neustreznih podatkov  slabši podatki.</a:t>
            </a:r>
            <a:endParaRPr lang="sl-SI" sz="2200" dirty="0"/>
          </a:p>
          <a:p>
            <a:endParaRPr lang="sl-SI" dirty="0"/>
          </a:p>
        </p:txBody>
      </p:sp>
      <p:sp>
        <p:nvSpPr>
          <p:cNvPr id="3" name="Title 2"/>
          <p:cNvSpPr>
            <a:spLocks noGrp="1"/>
          </p:cNvSpPr>
          <p:nvPr>
            <p:ph type="title"/>
          </p:nvPr>
        </p:nvSpPr>
        <p:spPr/>
        <p:txBody>
          <a:bodyPr>
            <a:normAutofit fontScale="90000"/>
          </a:bodyPr>
          <a:lstStyle/>
          <a:p>
            <a:r>
              <a:rPr lang="sl-SI" dirty="0" smtClean="0"/>
              <a:t>2 Pristanek </a:t>
            </a:r>
            <a:r>
              <a:rPr lang="sl-SI" dirty="0"/>
              <a:t>na sodelovanje </a:t>
            </a:r>
            <a:r>
              <a:rPr lang="sl-SI" dirty="0" smtClean="0"/>
              <a:t>v raziskavi</a:t>
            </a:r>
            <a:endParaRPr lang="sl-SI" dirty="0"/>
          </a:p>
        </p:txBody>
      </p:sp>
      <p:sp>
        <p:nvSpPr>
          <p:cNvPr id="4" name="Text Placeholder 3"/>
          <p:cNvSpPr>
            <a:spLocks noGrp="1"/>
          </p:cNvSpPr>
          <p:nvPr>
            <p:ph type="body" sz="quarter" idx="10"/>
          </p:nvPr>
        </p:nvSpPr>
        <p:spPr/>
        <p:txBody>
          <a:bodyPr/>
          <a:lstStyle/>
          <a:p>
            <a:r>
              <a:rPr lang="sl-SI" dirty="0" smtClean="0"/>
              <a:t>2 </a:t>
            </a:r>
            <a:r>
              <a:rPr lang="sl-SI" sz="1800" dirty="0"/>
              <a:t>Zbiranje / Ustvarjanje podatkov </a:t>
            </a:r>
          </a:p>
        </p:txBody>
      </p:sp>
    </p:spTree>
    <p:extLst>
      <p:ext uri="{BB962C8B-B14F-4D97-AF65-F5344CB8AC3E}">
        <p14:creationId xmlns:p14="http://schemas.microsoft.com/office/powerpoint/2010/main" val="12541639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sl-SI" sz="2200" dirty="0"/>
              <a:t>Informirati posameznika, da se bodo </a:t>
            </a:r>
            <a:r>
              <a:rPr lang="sl-SI" sz="2200" b="1" dirty="0"/>
              <a:t>po zaključku projekta raziskovalni podatki arhivirali in bodo dostopni drugim raziskovalcem za potrebe sekundarne analize v raziskovalne in izobraževalne namene</a:t>
            </a:r>
            <a:r>
              <a:rPr lang="sl-SI" sz="2200" b="1" dirty="0" smtClean="0"/>
              <a:t>:</a:t>
            </a:r>
          </a:p>
          <a:p>
            <a:pPr algn="just"/>
            <a:endParaRPr lang="sl-SI" sz="2200" b="1" dirty="0"/>
          </a:p>
          <a:p>
            <a:pPr marL="0" indent="0" algn="just">
              <a:buNone/>
            </a:pPr>
            <a:r>
              <a:rPr lang="sl-SI" sz="2200" b="1" dirty="0" smtClean="0"/>
              <a:t>Vzorci izjav za soglasje sodelovanja pri raziskavi: </a:t>
            </a:r>
            <a:endParaRPr lang="sl-SI" sz="2200" b="1" dirty="0"/>
          </a:p>
          <a:p>
            <a:pPr algn="just"/>
            <a:endParaRPr lang="sl-SI" sz="2200" b="1" dirty="0"/>
          </a:p>
          <a:p>
            <a:pPr marL="342900" indent="-342900" algn="just"/>
            <a:r>
              <a:rPr lang="sl-SI" sz="2200" dirty="0"/>
              <a:t>Strinjam se, da so posredovani podatki arhivirani v Arhivu družboslovnih podatkov.</a:t>
            </a:r>
          </a:p>
          <a:p>
            <a:pPr marL="342900" indent="-342900" algn="just"/>
            <a:r>
              <a:rPr lang="sl-SI" sz="2200" dirty="0"/>
              <a:t>Razumem, da bodo drugi registrirani raziskovalci imeli dostop do teh podatkov, vendar le kadar se bodo strinjali z zaščito zaupnosti prejetih podatkov.</a:t>
            </a:r>
          </a:p>
          <a:p>
            <a:pPr marL="342900" indent="-342900" algn="just"/>
            <a:r>
              <a:rPr lang="sl-SI" sz="2200" dirty="0"/>
              <a:t>Razumem, da lahko drugi raziskovalci uporabijo podatke v publikacijah, poročilih in spletnih straneh ter v drugih raziskovalnih rezultatih, seveda samo v primeru, da se bodo strinjali z zaščito zaupnosti prejetih podatkov.</a:t>
            </a:r>
          </a:p>
          <a:p>
            <a:endParaRPr lang="sl-SI" dirty="0"/>
          </a:p>
        </p:txBody>
      </p:sp>
      <p:sp>
        <p:nvSpPr>
          <p:cNvPr id="3" name="Title 2"/>
          <p:cNvSpPr>
            <a:spLocks noGrp="1"/>
          </p:cNvSpPr>
          <p:nvPr>
            <p:ph type="title"/>
          </p:nvPr>
        </p:nvSpPr>
        <p:spPr/>
        <p:txBody>
          <a:bodyPr>
            <a:normAutofit fontScale="90000"/>
          </a:bodyPr>
          <a:lstStyle/>
          <a:p>
            <a:r>
              <a:rPr lang="sl-SI" dirty="0" smtClean="0"/>
              <a:t>2 Pomembno </a:t>
            </a:r>
            <a:r>
              <a:rPr lang="sl-SI" dirty="0"/>
              <a:t>za ohranjanje in drugo rabo</a:t>
            </a:r>
          </a:p>
        </p:txBody>
      </p:sp>
      <p:sp>
        <p:nvSpPr>
          <p:cNvPr id="4" name="Text Placeholder 3"/>
          <p:cNvSpPr>
            <a:spLocks noGrp="1"/>
          </p:cNvSpPr>
          <p:nvPr>
            <p:ph type="body" sz="quarter" idx="10"/>
          </p:nvPr>
        </p:nvSpPr>
        <p:spPr/>
        <p:txBody>
          <a:bodyPr/>
          <a:lstStyle/>
          <a:p>
            <a:r>
              <a:rPr lang="sl-SI" sz="1800" dirty="0"/>
              <a:t>2 Zbiranje / Ustvarjanje podatkov </a:t>
            </a:r>
          </a:p>
        </p:txBody>
      </p:sp>
    </p:spTree>
    <p:extLst>
      <p:ext uri="{BB962C8B-B14F-4D97-AF65-F5344CB8AC3E}">
        <p14:creationId xmlns:p14="http://schemas.microsoft.com/office/powerpoint/2010/main" val="400631814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lvl="0"/>
            <a:r>
              <a:rPr lang="sl-SI" dirty="0"/>
              <a:t>1. Plan - </a:t>
            </a:r>
            <a:r>
              <a:rPr lang="sl-SI" dirty="0" err="1"/>
              <a:t>Dea</a:t>
            </a:r>
            <a:r>
              <a:rPr lang="sl-SI" dirty="0"/>
              <a:t>, Daniel</a:t>
            </a:r>
            <a:br>
              <a:rPr lang="sl-SI" dirty="0"/>
            </a:br>
            <a:r>
              <a:rPr lang="sl-SI" dirty="0"/>
              <a:t>(</a:t>
            </a:r>
            <a:r>
              <a:rPr lang="sl-SI" u="sng" dirty="0">
                <a:hlinkClick r:id="rId2"/>
              </a:rPr>
              <a:t>https://www.cessda.eu/Training/Training-Resources/Library/Data-Management-Expert-Guide/1.-Plan</a:t>
            </a:r>
            <a:r>
              <a:rPr lang="sl-SI" dirty="0"/>
              <a:t>)</a:t>
            </a:r>
          </a:p>
          <a:p>
            <a:r>
              <a:rPr lang="sl-SI" dirty="0"/>
              <a:t>2. </a:t>
            </a:r>
            <a:r>
              <a:rPr lang="sl-SI" dirty="0" err="1"/>
              <a:t>Organise</a:t>
            </a:r>
            <a:r>
              <a:rPr lang="sl-SI" dirty="0"/>
              <a:t> &amp; </a:t>
            </a:r>
            <a:r>
              <a:rPr lang="sl-SI" dirty="0" err="1"/>
              <a:t>Document</a:t>
            </a:r>
            <a:r>
              <a:rPr lang="sl-SI" dirty="0"/>
              <a:t> </a:t>
            </a:r>
            <a:r>
              <a:rPr lang="sl-SI" b="1" dirty="0"/>
              <a:t>– </a:t>
            </a:r>
            <a:r>
              <a:rPr lang="sl-SI" dirty="0"/>
              <a:t>Gabriela, Primož, </a:t>
            </a:r>
            <a:br>
              <a:rPr lang="sl-SI" dirty="0"/>
            </a:br>
            <a:r>
              <a:rPr lang="sl-SI" dirty="0"/>
              <a:t>(</a:t>
            </a:r>
            <a:r>
              <a:rPr lang="sl-SI" u="sng" dirty="0">
                <a:hlinkClick r:id="rId3"/>
              </a:rPr>
              <a:t>https://www.cessda.eu/Training/Training-Resources/Library/Data-Management-Expert-Guide/2.-Organise-Document</a:t>
            </a:r>
            <a:r>
              <a:rPr lang="sl-SI" dirty="0"/>
              <a:t>)</a:t>
            </a:r>
          </a:p>
          <a:p>
            <a:r>
              <a:rPr lang="sl-SI" dirty="0"/>
              <a:t>5. </a:t>
            </a:r>
            <a:r>
              <a:rPr lang="sl-SI" dirty="0" err="1"/>
              <a:t>Protect</a:t>
            </a:r>
            <a:r>
              <a:rPr lang="sl-SI" dirty="0"/>
              <a:t> - Maja, Nika </a:t>
            </a:r>
            <a:br>
              <a:rPr lang="sl-SI" dirty="0"/>
            </a:br>
            <a:r>
              <a:rPr lang="sl-SI" dirty="0"/>
              <a:t>(</a:t>
            </a:r>
            <a:r>
              <a:rPr lang="sl-SI" u="sng" dirty="0">
                <a:hlinkClick r:id="rId4"/>
              </a:rPr>
              <a:t>https://www.cessda.eu/Training/Training-Resources/Library/Data-Management-Expert-Guide/5.-Protect</a:t>
            </a:r>
            <a:r>
              <a:rPr lang="sl-SI" dirty="0"/>
              <a:t>)</a:t>
            </a:r>
          </a:p>
          <a:p>
            <a:r>
              <a:rPr lang="sl-SI" dirty="0"/>
              <a:t>6. </a:t>
            </a:r>
            <a:r>
              <a:rPr lang="sl-SI" dirty="0" err="1"/>
              <a:t>Archive</a:t>
            </a:r>
            <a:r>
              <a:rPr lang="sl-SI" dirty="0"/>
              <a:t> &amp; </a:t>
            </a:r>
            <a:r>
              <a:rPr lang="sl-SI" dirty="0" err="1"/>
              <a:t>Publish</a:t>
            </a:r>
            <a:r>
              <a:rPr lang="sl-SI" dirty="0"/>
              <a:t> - Nadja, </a:t>
            </a:r>
            <a:r>
              <a:rPr lang="sl-SI" b="1" dirty="0"/>
              <a:t>Žiga</a:t>
            </a:r>
            <a:r>
              <a:rPr lang="sl-SI" dirty="0"/>
              <a:t>	 (</a:t>
            </a:r>
            <a:r>
              <a:rPr lang="sl-SI" u="sng" dirty="0">
                <a:hlinkClick r:id="rId5"/>
              </a:rPr>
              <a:t>https://www.cessda.eu/Training/Training-Resources/Library/Data-Management-Expert-Guide/6.-Archive-Publish</a:t>
            </a:r>
            <a:r>
              <a:rPr lang="sl-SI" dirty="0"/>
              <a:t>)	</a:t>
            </a:r>
          </a:p>
          <a:p>
            <a:pPr lvl="0"/>
            <a:r>
              <a:rPr lang="sl-SI" dirty="0"/>
              <a:t>7. </a:t>
            </a:r>
            <a:r>
              <a:rPr lang="sl-SI" dirty="0" err="1"/>
              <a:t>Discover</a:t>
            </a:r>
            <a:r>
              <a:rPr lang="sl-SI" dirty="0"/>
              <a:t> - </a:t>
            </a:r>
            <a:r>
              <a:rPr lang="sl-SI" b="1" dirty="0"/>
              <a:t>Vili</a:t>
            </a:r>
            <a:r>
              <a:rPr lang="sl-SI" dirty="0"/>
              <a:t>, </a:t>
            </a:r>
            <a:r>
              <a:rPr lang="sl-SI" b="1" dirty="0"/>
              <a:t>Alexander </a:t>
            </a:r>
            <a:r>
              <a:rPr lang="sl-SI" dirty="0"/>
              <a:t>(</a:t>
            </a:r>
            <a:r>
              <a:rPr lang="sl-SI" u="sng" dirty="0">
                <a:hlinkClick r:id="rId6"/>
              </a:rPr>
              <a:t>https://www.cessda.eu/Training/Training-Resources/Library/Data-Management-Expert-Guide/7.-Discover</a:t>
            </a:r>
            <a:r>
              <a:rPr lang="sl-SI" dirty="0"/>
              <a:t>)</a:t>
            </a:r>
          </a:p>
          <a:p>
            <a:endParaRPr lang="sl-SI" dirty="0"/>
          </a:p>
        </p:txBody>
      </p:sp>
      <p:sp>
        <p:nvSpPr>
          <p:cNvPr id="3" name="Title 2"/>
          <p:cNvSpPr>
            <a:spLocks noGrp="1"/>
          </p:cNvSpPr>
          <p:nvPr>
            <p:ph type="title"/>
          </p:nvPr>
        </p:nvSpPr>
        <p:spPr/>
        <p:txBody>
          <a:bodyPr>
            <a:normAutofit fontScale="90000"/>
          </a:bodyPr>
          <a:lstStyle/>
          <a:p>
            <a:r>
              <a:rPr lang="sl-SI" dirty="0" smtClean="0"/>
              <a:t>Diskusija 2. del</a:t>
            </a:r>
            <a:endParaRPr lang="sl-SI" dirty="0"/>
          </a:p>
        </p:txBody>
      </p:sp>
      <p:sp>
        <p:nvSpPr>
          <p:cNvPr id="4" name="Text Placeholder 3"/>
          <p:cNvSpPr>
            <a:spLocks noGrp="1"/>
          </p:cNvSpPr>
          <p:nvPr>
            <p:ph type="body" sz="quarter" idx="10"/>
          </p:nvPr>
        </p:nvSpPr>
        <p:spPr/>
        <p:txBody>
          <a:bodyPr/>
          <a:lstStyle/>
          <a:p>
            <a:endParaRPr lang="sl-SI"/>
          </a:p>
        </p:txBody>
      </p:sp>
    </p:spTree>
    <p:extLst>
      <p:ext uri="{BB962C8B-B14F-4D97-AF65-F5344CB8AC3E}">
        <p14:creationId xmlns:p14="http://schemas.microsoft.com/office/powerpoint/2010/main" val="17866946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smtClean="0"/>
              <a:t>Gradacija odprtosti (podatkov)</a:t>
            </a:r>
            <a:endParaRPr lang="sl-SI" dirty="0"/>
          </a:p>
        </p:txBody>
      </p:sp>
      <p:sp>
        <p:nvSpPr>
          <p:cNvPr id="3" name="Content Placeholder 2"/>
          <p:cNvSpPr>
            <a:spLocks noGrp="1"/>
          </p:cNvSpPr>
          <p:nvPr>
            <p:ph idx="1"/>
          </p:nvPr>
        </p:nvSpPr>
        <p:spPr/>
        <p:txBody>
          <a:bodyPr>
            <a:normAutofit fontScale="92500" lnSpcReduction="10000"/>
          </a:bodyPr>
          <a:lstStyle/>
          <a:p>
            <a:r>
              <a:rPr lang="sl-SI" b="1" dirty="0" smtClean="0"/>
              <a:t>Slovar odprtosti za podatke: Odprto</a:t>
            </a:r>
            <a:r>
              <a:rPr lang="sl-SI" b="1" dirty="0"/>
              <a:t>, kolikor je mogoče, in zaprto, kolikor je </a:t>
            </a:r>
            <a:r>
              <a:rPr lang="sl-SI" b="1" dirty="0" smtClean="0"/>
              <a:t>nujno</a:t>
            </a:r>
          </a:p>
          <a:p>
            <a:pPr marL="0" indent="0">
              <a:buNone/>
            </a:pPr>
            <a:r>
              <a:rPr lang="sl-SI" dirty="0"/>
              <a:t>Van </a:t>
            </a:r>
            <a:r>
              <a:rPr lang="sl-SI" dirty="0" err="1"/>
              <a:t>Noorden</a:t>
            </a:r>
            <a:r>
              <a:rPr lang="sl-SI" dirty="0"/>
              <a:t>, Richard (2021): </a:t>
            </a:r>
            <a:r>
              <a:rPr lang="sl-SI" dirty="0" err="1"/>
              <a:t>Scientists</a:t>
            </a:r>
            <a:r>
              <a:rPr lang="sl-SI" dirty="0"/>
              <a:t> </a:t>
            </a:r>
            <a:r>
              <a:rPr lang="sl-SI" dirty="0" err="1"/>
              <a:t>Call</a:t>
            </a:r>
            <a:r>
              <a:rPr lang="sl-SI" dirty="0"/>
              <a:t> </a:t>
            </a:r>
            <a:r>
              <a:rPr lang="sl-SI" dirty="0" err="1"/>
              <a:t>for</a:t>
            </a:r>
            <a:r>
              <a:rPr lang="sl-SI" dirty="0"/>
              <a:t> </a:t>
            </a:r>
            <a:r>
              <a:rPr lang="sl-SI" dirty="0" err="1"/>
              <a:t>Fully</a:t>
            </a:r>
            <a:r>
              <a:rPr lang="sl-SI" dirty="0"/>
              <a:t> Open </a:t>
            </a:r>
            <a:r>
              <a:rPr lang="sl-SI" dirty="0" err="1"/>
              <a:t>Sharing</a:t>
            </a:r>
            <a:r>
              <a:rPr lang="sl-SI" dirty="0"/>
              <a:t> of </a:t>
            </a:r>
            <a:r>
              <a:rPr lang="sl-SI" dirty="0" err="1"/>
              <a:t>Coronavirus</a:t>
            </a:r>
            <a:r>
              <a:rPr lang="sl-SI" dirty="0"/>
              <a:t> Genome Data. </a:t>
            </a:r>
            <a:r>
              <a:rPr lang="sl-SI" i="1" dirty="0"/>
              <a:t>Nature</a:t>
            </a:r>
            <a:r>
              <a:rPr lang="sl-SI" dirty="0"/>
              <a:t> 590: 195–196. Dostopno na DOI: 10.1038/d41586-021-00305-7</a:t>
            </a:r>
            <a:r>
              <a:rPr lang="sl-SI" dirty="0" smtClean="0"/>
              <a:t>.</a:t>
            </a:r>
          </a:p>
          <a:p>
            <a:r>
              <a:rPr lang="sl-SI" dirty="0" smtClean="0"/>
              <a:t>popolna odprtost: licence CC0.</a:t>
            </a:r>
          </a:p>
          <a:p>
            <a:r>
              <a:rPr lang="sl-SI" dirty="0"/>
              <a:t>voljo samo že delno predelani </a:t>
            </a:r>
            <a:r>
              <a:rPr lang="sl-SI" dirty="0" smtClean="0"/>
              <a:t>podatki: zakaj nepredelani podatki</a:t>
            </a:r>
          </a:p>
          <a:p>
            <a:r>
              <a:rPr lang="sl-SI" dirty="0" smtClean="0"/>
              <a:t>Možnost snemanja celotnega obsega podatkov</a:t>
            </a:r>
          </a:p>
          <a:p>
            <a:r>
              <a:rPr lang="sl-SI" dirty="0"/>
              <a:t>8. Maks </a:t>
            </a:r>
            <a:r>
              <a:rPr lang="sl-SI" u="sng" dirty="0" err="1">
                <a:hlinkClick r:id="rId2"/>
              </a:rPr>
              <a:t>Sharing</a:t>
            </a:r>
            <a:r>
              <a:rPr lang="sl-SI" u="sng" dirty="0">
                <a:hlinkClick r:id="rId2"/>
              </a:rPr>
              <a:t> COVID-19 </a:t>
            </a:r>
            <a:r>
              <a:rPr lang="sl-SI" u="sng" dirty="0" err="1">
                <a:hlinkClick r:id="rId2"/>
              </a:rPr>
              <a:t>Epidemiology</a:t>
            </a:r>
            <a:r>
              <a:rPr lang="sl-SI" u="sng" dirty="0">
                <a:hlinkClick r:id="rId2"/>
              </a:rPr>
              <a:t> Data</a:t>
            </a:r>
            <a:r>
              <a:rPr lang="sl-SI" u="sng" dirty="0"/>
              <a:t>, </a:t>
            </a:r>
            <a:r>
              <a:rPr lang="sl-SI" dirty="0"/>
              <a:t>DOI: </a:t>
            </a:r>
            <a:r>
              <a:rPr lang="sl-SI" u="sng" dirty="0">
                <a:hlinkClick r:id="rId3"/>
              </a:rPr>
              <a:t>10.15497/rda00049 </a:t>
            </a:r>
            <a:endParaRPr lang="sl-SI" dirty="0"/>
          </a:p>
          <a:p>
            <a:r>
              <a:rPr lang="sl-SI" dirty="0"/>
              <a:t>9. Marija, Jure </a:t>
            </a:r>
            <a:r>
              <a:rPr lang="sl-SI" u="sng" dirty="0" err="1">
                <a:hlinkClick r:id="rId4"/>
              </a:rPr>
              <a:t>The</a:t>
            </a:r>
            <a:r>
              <a:rPr lang="sl-SI" u="sng" dirty="0">
                <a:hlinkClick r:id="rId4"/>
              </a:rPr>
              <a:t> </a:t>
            </a:r>
            <a:r>
              <a:rPr lang="sl-SI" u="sng" dirty="0" err="1">
                <a:hlinkClick r:id="rId4"/>
              </a:rPr>
              <a:t>final</a:t>
            </a:r>
            <a:r>
              <a:rPr lang="sl-SI" u="sng" dirty="0">
                <a:hlinkClick r:id="rId4"/>
              </a:rPr>
              <a:t> </a:t>
            </a:r>
            <a:r>
              <a:rPr lang="sl-SI" u="sng" dirty="0" err="1">
                <a:hlinkClick r:id="rId4"/>
              </a:rPr>
              <a:t>version</a:t>
            </a:r>
            <a:r>
              <a:rPr lang="sl-SI" u="sng" dirty="0">
                <a:hlinkClick r:id="rId4"/>
              </a:rPr>
              <a:t> of </a:t>
            </a:r>
            <a:r>
              <a:rPr lang="sl-SI" u="sng" dirty="0" err="1">
                <a:hlinkClick r:id="rId4"/>
              </a:rPr>
              <a:t>the</a:t>
            </a:r>
            <a:r>
              <a:rPr lang="sl-SI" u="sng" dirty="0">
                <a:hlinkClick r:id="rId4"/>
              </a:rPr>
              <a:t> RDA COVID-19 </a:t>
            </a:r>
            <a:r>
              <a:rPr lang="sl-SI" u="sng" dirty="0" err="1">
                <a:hlinkClick r:id="rId4"/>
              </a:rPr>
              <a:t>Recommendations</a:t>
            </a:r>
            <a:r>
              <a:rPr lang="sl-SI" u="sng" dirty="0">
                <a:hlinkClick r:id="rId4"/>
              </a:rPr>
              <a:t> </a:t>
            </a:r>
            <a:r>
              <a:rPr lang="sl-SI" u="sng" dirty="0" err="1">
                <a:hlinkClick r:id="rId4"/>
              </a:rPr>
              <a:t>and</a:t>
            </a:r>
            <a:r>
              <a:rPr lang="sl-SI" u="sng" dirty="0">
                <a:hlinkClick r:id="rId4"/>
              </a:rPr>
              <a:t> </a:t>
            </a:r>
            <a:r>
              <a:rPr lang="sl-SI" u="sng" dirty="0" err="1">
                <a:hlinkClick r:id="rId4"/>
              </a:rPr>
              <a:t>Guidelines</a:t>
            </a:r>
            <a:r>
              <a:rPr lang="sl-SI" u="sng" dirty="0">
                <a:hlinkClick r:id="rId4"/>
              </a:rPr>
              <a:t> </a:t>
            </a:r>
            <a:r>
              <a:rPr lang="sl-SI" u="sng" dirty="0" err="1">
                <a:hlinkClick r:id="rId4"/>
              </a:rPr>
              <a:t>for</a:t>
            </a:r>
            <a:r>
              <a:rPr lang="sl-SI" u="sng" dirty="0">
                <a:hlinkClick r:id="rId4"/>
              </a:rPr>
              <a:t> Data </a:t>
            </a:r>
            <a:r>
              <a:rPr lang="sl-SI" u="sng" dirty="0" err="1">
                <a:hlinkClick r:id="rId4"/>
              </a:rPr>
              <a:t>Sharing</a:t>
            </a:r>
            <a:r>
              <a:rPr lang="sl-SI" u="sng" dirty="0">
                <a:hlinkClick r:id="rId4"/>
              </a:rPr>
              <a:t>, </a:t>
            </a:r>
            <a:r>
              <a:rPr lang="sl-SI" u="sng" dirty="0" err="1">
                <a:hlinkClick r:id="rId4"/>
              </a:rPr>
              <a:t>published</a:t>
            </a:r>
            <a:r>
              <a:rPr lang="sl-SI" u="sng" dirty="0">
                <a:hlinkClick r:id="rId4"/>
              </a:rPr>
              <a:t> 30 </a:t>
            </a:r>
            <a:r>
              <a:rPr lang="sl-SI" u="sng" dirty="0" err="1">
                <a:hlinkClick r:id="rId4"/>
              </a:rPr>
              <a:t>June</a:t>
            </a:r>
            <a:r>
              <a:rPr lang="sl-SI" u="sng" dirty="0">
                <a:hlinkClick r:id="rId4"/>
              </a:rPr>
              <a:t> 2020</a:t>
            </a:r>
            <a:r>
              <a:rPr lang="sl-SI" u="sng" dirty="0"/>
              <a:t> (drugo poglavje)</a:t>
            </a:r>
            <a:endParaRPr lang="sl-SI" dirty="0"/>
          </a:p>
          <a:p>
            <a:endParaRPr lang="sl-SI" b="1" dirty="0" smtClean="0"/>
          </a:p>
          <a:p>
            <a:endParaRPr lang="sl-SI" b="1" dirty="0" smtClean="0"/>
          </a:p>
          <a:p>
            <a:endParaRPr lang="sl-SI" dirty="0"/>
          </a:p>
        </p:txBody>
      </p:sp>
    </p:spTree>
    <p:extLst>
      <p:ext uri="{BB962C8B-B14F-4D97-AF65-F5344CB8AC3E}">
        <p14:creationId xmlns:p14="http://schemas.microsoft.com/office/powerpoint/2010/main" val="200243243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lvl="1"/>
            <a:r>
              <a:rPr lang="sl-SI" sz="2000" dirty="0" smtClean="0">
                <a:hlinkClick r:id="rId2"/>
              </a:rPr>
              <a:t>Predstavitev: </a:t>
            </a:r>
            <a:r>
              <a:rPr lang="en-GB" sz="2000" dirty="0" smtClean="0">
                <a:hlinkClick r:id="rId2"/>
              </a:rPr>
              <a:t>https</a:t>
            </a:r>
            <a:r>
              <a:rPr lang="en-GB" sz="2000" dirty="0">
                <a:hlinkClick r:id="rId2"/>
              </a:rPr>
              <a:t>://www.adp.fdv.uni-lj.si/adp_delavnica_jan2017/presentations/2_NRRP.pdf</a:t>
            </a:r>
            <a:endParaRPr lang="sl-SI" sz="2000" dirty="0"/>
          </a:p>
          <a:p>
            <a:pPr lvl="1"/>
            <a:r>
              <a:rPr lang="pl-PL" dirty="0"/>
              <a:t>VSEBINE NAČRTARAVNANJA Z RAZISKOVALNIMI </a:t>
            </a:r>
            <a:r>
              <a:rPr lang="pl-PL" dirty="0" smtClean="0"/>
              <a:t>PODATKOV: </a:t>
            </a:r>
            <a:r>
              <a:rPr lang="en-GB" sz="2000" dirty="0" smtClean="0">
                <a:hlinkClick r:id="rId3"/>
              </a:rPr>
              <a:t>https</a:t>
            </a:r>
            <a:r>
              <a:rPr lang="en-GB" sz="2000" dirty="0">
                <a:hlinkClick r:id="rId3"/>
              </a:rPr>
              <a:t>://</a:t>
            </a:r>
            <a:r>
              <a:rPr lang="en-GB" sz="2000" dirty="0" smtClean="0">
                <a:hlinkClick r:id="rId3"/>
              </a:rPr>
              <a:t>www.adp.fdv.uni-lj.si/adp_delavnica_jan2017/presentations/2_VsebineNRRP.pdf</a:t>
            </a:r>
            <a:endParaRPr lang="sl-SI" sz="2000" dirty="0" smtClean="0"/>
          </a:p>
          <a:p>
            <a:pPr lvl="1"/>
            <a:endParaRPr lang="sl-SI" sz="2000" dirty="0"/>
          </a:p>
          <a:p>
            <a:r>
              <a:rPr lang="en-GB" u="sng" dirty="0">
                <a:hlinkClick r:id="rId4"/>
              </a:rPr>
              <a:t>https://www.adp.fdv.uni-lj.si/usposobi/ZKG/nacrtovanje/</a:t>
            </a:r>
            <a:endParaRPr lang="sl-SI" dirty="0"/>
          </a:p>
          <a:p>
            <a:r>
              <a:rPr lang="en-GB" dirty="0" err="1"/>
              <a:t>listič</a:t>
            </a:r>
            <a:r>
              <a:rPr lang="en-GB" dirty="0"/>
              <a:t> “</a:t>
            </a:r>
            <a:r>
              <a:rPr lang="en-GB" dirty="0" err="1"/>
              <a:t>načtrovanje</a:t>
            </a:r>
            <a:r>
              <a:rPr lang="en-GB" dirty="0"/>
              <a:t> </a:t>
            </a:r>
            <a:r>
              <a:rPr lang="en-GB" dirty="0" err="1"/>
              <a:t>ravnanja</a:t>
            </a:r>
            <a:r>
              <a:rPr lang="en-GB" dirty="0"/>
              <a:t> s </a:t>
            </a:r>
            <a:r>
              <a:rPr lang="en-GB" dirty="0" err="1"/>
              <a:t>podati</a:t>
            </a:r>
            <a:r>
              <a:rPr lang="en-GB" dirty="0"/>
              <a:t>”</a:t>
            </a:r>
            <a:endParaRPr lang="sl-SI" dirty="0"/>
          </a:p>
          <a:p>
            <a:pPr marL="0" indent="0">
              <a:buNone/>
            </a:pPr>
            <a:r>
              <a:rPr lang="en-GB" dirty="0"/>
              <a:t> </a:t>
            </a:r>
            <a:endParaRPr lang="sl-SI" dirty="0"/>
          </a:p>
          <a:p>
            <a:pPr marL="0" indent="0">
              <a:buNone/>
            </a:pPr>
            <a:r>
              <a:rPr lang="sl-SI" dirty="0" smtClean="0"/>
              <a:t>Obrazec za NRRP:</a:t>
            </a:r>
          </a:p>
          <a:p>
            <a:r>
              <a:rPr lang="en-GB" dirty="0" smtClean="0"/>
              <a:t>PDF</a:t>
            </a:r>
            <a:endParaRPr lang="sl-SI" dirty="0"/>
          </a:p>
          <a:p>
            <a:r>
              <a:rPr lang="en-GB" u="sng" dirty="0">
                <a:hlinkClick r:id="rId5"/>
              </a:rPr>
              <a:t>https://www.adp.fdv.uni-lj.si/media/publikacije/predavanja/2020/DMPExpertGuide_SI_v1.pdf</a:t>
            </a:r>
            <a:endParaRPr lang="sl-SI" dirty="0"/>
          </a:p>
          <a:p>
            <a:r>
              <a:rPr lang="en-GB" dirty="0"/>
              <a:t>in word</a:t>
            </a:r>
            <a:endParaRPr lang="sl-SI" dirty="0"/>
          </a:p>
          <a:p>
            <a:r>
              <a:rPr lang="en-GB" u="sng" dirty="0">
                <a:hlinkClick r:id="rId6"/>
              </a:rPr>
              <a:t>http://www.adp.fdv.uni-lj.si/media/publikacije/predavanja/2020/DMPExpertGuide_SI_v1.docx</a:t>
            </a:r>
            <a:r>
              <a:rPr lang="en-GB" dirty="0"/>
              <a:t> </a:t>
            </a:r>
            <a:endParaRPr lang="sl-SI" dirty="0"/>
          </a:p>
          <a:p>
            <a:pPr lvl="1"/>
            <a:r>
              <a:rPr lang="sl-SI" sz="2000" dirty="0" smtClean="0"/>
              <a:t> </a:t>
            </a:r>
            <a:endParaRPr lang="en-GB" sz="2000" dirty="0"/>
          </a:p>
        </p:txBody>
      </p:sp>
      <p:sp>
        <p:nvSpPr>
          <p:cNvPr id="3" name="Title 2"/>
          <p:cNvSpPr>
            <a:spLocks noGrp="1"/>
          </p:cNvSpPr>
          <p:nvPr>
            <p:ph type="title"/>
          </p:nvPr>
        </p:nvSpPr>
        <p:spPr>
          <a:xfrm>
            <a:off x="335360" y="188640"/>
            <a:ext cx="11129843" cy="576064"/>
          </a:xfrm>
        </p:spPr>
        <p:txBody>
          <a:bodyPr>
            <a:normAutofit fontScale="90000"/>
          </a:bodyPr>
          <a:lstStyle/>
          <a:p>
            <a:r>
              <a:rPr lang="sl-SI" dirty="0"/>
              <a:t>Glej </a:t>
            </a:r>
            <a:r>
              <a:rPr lang="sl-SI" dirty="0" smtClean="0"/>
              <a:t>delavnice</a:t>
            </a:r>
            <a:endParaRPr lang="sl-SI" dirty="0"/>
          </a:p>
        </p:txBody>
      </p:sp>
      <p:sp>
        <p:nvSpPr>
          <p:cNvPr id="4" name="Text Placeholder 3"/>
          <p:cNvSpPr>
            <a:spLocks noGrp="1"/>
          </p:cNvSpPr>
          <p:nvPr>
            <p:ph type="body" sz="quarter" idx="10"/>
          </p:nvPr>
        </p:nvSpPr>
        <p:spPr/>
        <p:txBody>
          <a:bodyPr/>
          <a:lstStyle/>
          <a:p>
            <a:endParaRPr lang="sl-SI"/>
          </a:p>
        </p:txBody>
      </p:sp>
    </p:spTree>
    <p:extLst>
      <p:ext uri="{BB962C8B-B14F-4D97-AF65-F5344CB8AC3E}">
        <p14:creationId xmlns:p14="http://schemas.microsoft.com/office/powerpoint/2010/main" val="276850281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smtClean="0">
                <a:hlinkClick r:id="rId2"/>
              </a:rPr>
              <a:t>Guidelines </a:t>
            </a:r>
            <a:r>
              <a:rPr lang="en-US" dirty="0">
                <a:hlinkClick r:id="rId2"/>
              </a:rPr>
              <a:t>on Open Access to Scientific Publications and Research Data in Horizon </a:t>
            </a:r>
            <a:r>
              <a:rPr lang="en-US" dirty="0" smtClean="0">
                <a:hlinkClick r:id="rId2"/>
              </a:rPr>
              <a:t>2020</a:t>
            </a:r>
            <a:endParaRPr lang="sl-SI" dirty="0" smtClean="0"/>
          </a:p>
          <a:p>
            <a:r>
              <a:rPr lang="en-US" dirty="0">
                <a:hlinkClick r:id="rId3"/>
              </a:rPr>
              <a:t>Guidelines on Data </a:t>
            </a:r>
            <a:r>
              <a:rPr lang="en-US" dirty="0" smtClean="0">
                <a:hlinkClick r:id="rId3"/>
              </a:rPr>
              <a:t>Management </a:t>
            </a:r>
            <a:r>
              <a:rPr lang="en-US" dirty="0">
                <a:hlinkClick r:id="rId3"/>
              </a:rPr>
              <a:t>in Horizon </a:t>
            </a:r>
            <a:r>
              <a:rPr lang="en-US" dirty="0" smtClean="0">
                <a:hlinkClick r:id="rId3"/>
              </a:rPr>
              <a:t>2020</a:t>
            </a:r>
            <a:endParaRPr lang="sl-SI" dirty="0" smtClean="0"/>
          </a:p>
          <a:p>
            <a:r>
              <a:rPr lang="sl-SI" dirty="0" smtClean="0">
                <a:hlinkClick r:id="rId4"/>
              </a:rPr>
              <a:t>Obrazec Evidentiraj raziskavo pri ADP </a:t>
            </a:r>
            <a:endParaRPr lang="sl-SI" dirty="0" smtClean="0"/>
          </a:p>
          <a:p>
            <a:r>
              <a:rPr lang="sl-SI" dirty="0" smtClean="0">
                <a:hlinkClick r:id="rId5"/>
              </a:rPr>
              <a:t>Obrazec Izjava o izročitvi v ADP</a:t>
            </a:r>
            <a:endParaRPr lang="sl-SI" dirty="0" smtClean="0"/>
          </a:p>
          <a:p>
            <a:endParaRPr lang="sl-SI" dirty="0"/>
          </a:p>
          <a:p>
            <a:r>
              <a:rPr lang="sl-SI" dirty="0">
                <a:hlinkClick r:id="rId6"/>
              </a:rPr>
              <a:t>DCC </a:t>
            </a:r>
            <a:r>
              <a:rPr lang="sl-SI" dirty="0" err="1">
                <a:hlinkClick r:id="rId6"/>
              </a:rPr>
              <a:t>Data</a:t>
            </a:r>
            <a:r>
              <a:rPr lang="sl-SI" dirty="0">
                <a:hlinkClick r:id="rId6"/>
              </a:rPr>
              <a:t> </a:t>
            </a:r>
            <a:r>
              <a:rPr lang="sl-SI" dirty="0" err="1">
                <a:hlinkClick r:id="rId6"/>
              </a:rPr>
              <a:t>Management</a:t>
            </a:r>
            <a:r>
              <a:rPr lang="sl-SI" dirty="0">
                <a:hlinkClick r:id="rId6"/>
              </a:rPr>
              <a:t> </a:t>
            </a:r>
            <a:r>
              <a:rPr lang="sl-SI" dirty="0" err="1" smtClean="0">
                <a:hlinkClick r:id="rId6"/>
              </a:rPr>
              <a:t>Plans</a:t>
            </a:r>
            <a:endParaRPr lang="sl-SI" dirty="0" smtClean="0"/>
          </a:p>
          <a:p>
            <a:r>
              <a:rPr lang="sl-SI" dirty="0">
                <a:hlinkClick r:id="rId7"/>
              </a:rPr>
              <a:t>UK </a:t>
            </a:r>
            <a:r>
              <a:rPr lang="sl-SI" dirty="0" err="1">
                <a:hlinkClick r:id="rId7"/>
              </a:rPr>
              <a:t>Data</a:t>
            </a:r>
            <a:r>
              <a:rPr lang="sl-SI" dirty="0">
                <a:hlinkClick r:id="rId7"/>
              </a:rPr>
              <a:t> </a:t>
            </a:r>
            <a:r>
              <a:rPr lang="sl-SI" dirty="0" err="1">
                <a:hlinkClick r:id="rId7"/>
              </a:rPr>
              <a:t>Archive</a:t>
            </a:r>
            <a:r>
              <a:rPr lang="sl-SI" dirty="0">
                <a:hlinkClick r:id="rId7"/>
              </a:rPr>
              <a:t> </a:t>
            </a:r>
            <a:r>
              <a:rPr lang="sl-SI" dirty="0" err="1">
                <a:hlinkClick r:id="rId7"/>
              </a:rPr>
              <a:t>Data</a:t>
            </a:r>
            <a:r>
              <a:rPr lang="sl-SI" dirty="0">
                <a:hlinkClick r:id="rId7"/>
              </a:rPr>
              <a:t> </a:t>
            </a:r>
            <a:r>
              <a:rPr lang="sl-SI" dirty="0" err="1">
                <a:hlinkClick r:id="rId7"/>
              </a:rPr>
              <a:t>Management</a:t>
            </a:r>
            <a:r>
              <a:rPr lang="sl-SI" dirty="0">
                <a:hlinkClick r:id="rId7"/>
              </a:rPr>
              <a:t> </a:t>
            </a:r>
            <a:r>
              <a:rPr lang="sl-SI" dirty="0" err="1" smtClean="0">
                <a:hlinkClick r:id="rId7"/>
              </a:rPr>
              <a:t>Checklist</a:t>
            </a:r>
            <a:endParaRPr lang="sl-SI" dirty="0" smtClean="0"/>
          </a:p>
          <a:p>
            <a:r>
              <a:rPr lang="en-US" dirty="0">
                <a:hlinkClick r:id="rId8"/>
              </a:rPr>
              <a:t>University of Leeds Data Management Planning</a:t>
            </a:r>
            <a:endParaRPr lang="sl-SI" dirty="0" smtClean="0"/>
          </a:p>
        </p:txBody>
      </p:sp>
      <p:sp>
        <p:nvSpPr>
          <p:cNvPr id="4" name="Title 3"/>
          <p:cNvSpPr>
            <a:spLocks noGrp="1"/>
          </p:cNvSpPr>
          <p:nvPr>
            <p:ph type="title"/>
          </p:nvPr>
        </p:nvSpPr>
        <p:spPr/>
        <p:txBody>
          <a:bodyPr>
            <a:normAutofit fontScale="90000"/>
          </a:bodyPr>
          <a:lstStyle/>
          <a:p>
            <a:r>
              <a:rPr lang="sl-SI" dirty="0" smtClean="0"/>
              <a:t>Dodatne povezave v pomoč</a:t>
            </a:r>
            <a:endParaRPr lang="en-US" dirty="0"/>
          </a:p>
        </p:txBody>
      </p:sp>
      <p:sp>
        <p:nvSpPr>
          <p:cNvPr id="2" name="Text Placeholder 1"/>
          <p:cNvSpPr>
            <a:spLocks noGrp="1"/>
          </p:cNvSpPr>
          <p:nvPr>
            <p:ph type="body" sz="quarter" idx="10"/>
          </p:nvPr>
        </p:nvSpPr>
        <p:spPr/>
        <p:txBody>
          <a:bodyPr/>
          <a:lstStyle/>
          <a:p>
            <a:endParaRPr lang="sl-SI"/>
          </a:p>
        </p:txBody>
      </p:sp>
    </p:spTree>
    <p:extLst>
      <p:ext uri="{BB962C8B-B14F-4D97-AF65-F5344CB8AC3E}">
        <p14:creationId xmlns:p14="http://schemas.microsoft.com/office/powerpoint/2010/main" val="251735868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lvl="0"/>
            <a:r>
              <a:rPr lang="en-US" dirty="0"/>
              <a:t>Planning Data Archiving (and Reuse) with RWJF’s Health &amp; Medical Care Archive at ICPSR:</a:t>
            </a:r>
            <a:r>
              <a:rPr lang="en-US" b="1" dirty="0"/>
              <a:t> </a:t>
            </a:r>
            <a:r>
              <a:rPr lang="sl-SI" u="sng" dirty="0">
                <a:hlinkClick r:id="rId2"/>
              </a:rPr>
              <a:t>https://youtu.be/07CtB7ATTIU</a:t>
            </a:r>
            <a:r>
              <a:rPr lang="sl-SI" dirty="0"/>
              <a:t> </a:t>
            </a:r>
          </a:p>
          <a:p>
            <a:pPr lvl="0"/>
            <a:r>
              <a:rPr lang="sl-SI" u="sng" dirty="0">
                <a:hlinkClick r:id="rId3"/>
              </a:rPr>
              <a:t>New Data </a:t>
            </a:r>
            <a:r>
              <a:rPr lang="sl-SI" u="sng" dirty="0" err="1">
                <a:hlinkClick r:id="rId3"/>
              </a:rPr>
              <a:t>Types</a:t>
            </a:r>
            <a:r>
              <a:rPr lang="sl-SI" u="sng" dirty="0">
                <a:hlinkClick r:id="rId3"/>
              </a:rPr>
              <a:t> in Social Science </a:t>
            </a:r>
            <a:r>
              <a:rPr lang="sl-SI" u="sng" dirty="0" err="1">
                <a:hlinkClick r:id="rId3"/>
              </a:rPr>
              <a:t>Research</a:t>
            </a:r>
            <a:r>
              <a:rPr lang="sl-SI" dirty="0"/>
              <a:t> (</a:t>
            </a:r>
            <a:r>
              <a:rPr lang="sl-SI" dirty="0" err="1"/>
              <a:t>pdf</a:t>
            </a:r>
            <a:r>
              <a:rPr lang="sl-SI" dirty="0"/>
              <a:t>) - </a:t>
            </a:r>
            <a:r>
              <a:rPr lang="sl-SI" u="sng" dirty="0" err="1">
                <a:hlinkClick r:id="rId4"/>
              </a:rPr>
              <a:t>also</a:t>
            </a:r>
            <a:r>
              <a:rPr lang="sl-SI" u="sng" dirty="0">
                <a:hlinkClick r:id="rId4"/>
              </a:rPr>
              <a:t> </a:t>
            </a:r>
            <a:r>
              <a:rPr lang="sl-SI" u="sng" dirty="0" err="1">
                <a:hlinkClick r:id="rId4"/>
              </a:rPr>
              <a:t>see</a:t>
            </a:r>
            <a:r>
              <a:rPr lang="sl-SI" u="sng" dirty="0">
                <a:hlinkClick r:id="rId4"/>
              </a:rPr>
              <a:t> video</a:t>
            </a:r>
            <a:r>
              <a:rPr lang="sl-SI" u="sng" dirty="0"/>
              <a:t> https://youtu.be/Ys0mc0GKhUI</a:t>
            </a:r>
            <a:r>
              <a:rPr lang="sl-SI" dirty="0"/>
              <a:t/>
            </a:r>
            <a:br>
              <a:rPr lang="sl-SI" dirty="0"/>
            </a:br>
            <a:r>
              <a:rPr lang="sl-SI" i="1" dirty="0"/>
              <a:t>Dr. </a:t>
            </a:r>
            <a:r>
              <a:rPr lang="sl-SI" i="1" dirty="0" err="1"/>
              <a:t>Libby</a:t>
            </a:r>
            <a:r>
              <a:rPr lang="sl-SI" i="1" dirty="0"/>
              <a:t> </a:t>
            </a:r>
            <a:r>
              <a:rPr lang="sl-SI" i="1" dirty="0" err="1"/>
              <a:t>Bishop</a:t>
            </a:r>
            <a:r>
              <a:rPr lang="sl-SI" i="1" dirty="0"/>
              <a:t>, GESIS </a:t>
            </a:r>
            <a:r>
              <a:rPr lang="sl-SI" i="1" dirty="0" err="1"/>
              <a:t>International</a:t>
            </a:r>
            <a:r>
              <a:rPr lang="sl-SI" i="1" dirty="0"/>
              <a:t> Data </a:t>
            </a:r>
            <a:r>
              <a:rPr lang="sl-SI" i="1" dirty="0" err="1"/>
              <a:t>Infrastructures</a:t>
            </a:r>
            <a:r>
              <a:rPr lang="sl-SI" i="1" dirty="0"/>
              <a:t> </a:t>
            </a:r>
            <a:r>
              <a:rPr lang="sl-SI" i="1" dirty="0" err="1"/>
              <a:t>Head</a:t>
            </a:r>
            <a:r>
              <a:rPr lang="sl-SI" i="1" dirty="0"/>
              <a:t> of team - video </a:t>
            </a:r>
            <a:r>
              <a:rPr lang="sl-SI" i="1" dirty="0" err="1"/>
              <a:t>presentation</a:t>
            </a:r>
            <a:endParaRPr lang="sl-SI" dirty="0"/>
          </a:p>
          <a:p>
            <a:pPr lvl="0"/>
            <a:r>
              <a:rPr lang="sl-SI" b="1" u="sng" dirty="0">
                <a:hlinkClick r:id="rId5"/>
              </a:rPr>
              <a:t>Arhiv družboslovnih podatkov - nacionalna podatkovna infrastruktura za področje družboslovja</a:t>
            </a:r>
            <a:r>
              <a:rPr lang="sl-SI" b="1" dirty="0"/>
              <a:t> </a:t>
            </a:r>
            <a:r>
              <a:rPr lang="sl-SI" dirty="0"/>
              <a:t>(Sergeja Masten in Brigita Bočkaj, Arhiv družboslovnih podatkov) </a:t>
            </a:r>
            <a:r>
              <a:rPr lang="sl-SI" i="1" u="sng" dirty="0">
                <a:hlinkClick r:id="rId6"/>
              </a:rPr>
              <a:t>Posnetek &gt;&gt;</a:t>
            </a:r>
            <a:r>
              <a:rPr lang="sl-SI" i="1" u="sng" dirty="0"/>
              <a:t> https://youtu.be/dQUjVMzAzGY</a:t>
            </a:r>
            <a:r>
              <a:rPr lang="sl-SI" i="1" u="sng" dirty="0">
                <a:hlinkClick r:id="rId7"/>
              </a:rPr>
              <a:t> </a:t>
            </a:r>
            <a:endParaRPr lang="sl-SI" dirty="0"/>
          </a:p>
          <a:p>
            <a:pPr lvl="0"/>
            <a:r>
              <a:rPr lang="sl-SI" b="1" u="sng" dirty="0">
                <a:hlinkClick r:id="rId8"/>
              </a:rPr>
              <a:t>Splošni NRRP – Obzorje 2020, Science </a:t>
            </a:r>
            <a:r>
              <a:rPr lang="sl-SI" b="1" u="sng" dirty="0" err="1">
                <a:hlinkClick r:id="rId8"/>
              </a:rPr>
              <a:t>Europe</a:t>
            </a:r>
            <a:r>
              <a:rPr lang="sl-SI" b="1" dirty="0"/>
              <a:t> </a:t>
            </a:r>
            <a:r>
              <a:rPr lang="sl-SI" dirty="0"/>
              <a:t>(mag. Irena Vipavc Brvar, Arhiv družboslovnih podatkov) </a:t>
            </a:r>
            <a:r>
              <a:rPr lang="sl-SI" i="1" u="sng" dirty="0">
                <a:hlinkClick r:id="rId9"/>
              </a:rPr>
              <a:t>Posnetek &gt;&gt;</a:t>
            </a:r>
            <a:r>
              <a:rPr lang="sl-SI" i="1" u="sng" dirty="0"/>
              <a:t> https://www.youtube.com/watch?v=9H4tkUHL8fg</a:t>
            </a:r>
            <a:r>
              <a:rPr lang="sl-SI" i="1" u="sng" dirty="0">
                <a:hlinkClick r:id="rId9"/>
              </a:rPr>
              <a:t> </a:t>
            </a:r>
            <a:endParaRPr lang="sl-SI" dirty="0"/>
          </a:p>
          <a:p>
            <a:pPr lvl="0"/>
            <a:r>
              <a:rPr lang="sl-SI" b="1" u="sng" dirty="0">
                <a:hlinkClick r:id="rId10"/>
              </a:rPr>
              <a:t>CESSDA: Data Management </a:t>
            </a:r>
            <a:r>
              <a:rPr lang="sl-SI" b="1" u="sng" dirty="0" err="1">
                <a:hlinkClick r:id="rId10"/>
              </a:rPr>
              <a:t>Expert</a:t>
            </a:r>
            <a:r>
              <a:rPr lang="sl-SI" b="1" u="sng" dirty="0">
                <a:hlinkClick r:id="rId10"/>
              </a:rPr>
              <a:t> </a:t>
            </a:r>
            <a:r>
              <a:rPr lang="sl-SI" b="1" u="sng" dirty="0" err="1">
                <a:hlinkClick r:id="rId10"/>
              </a:rPr>
              <a:t>Guide</a:t>
            </a:r>
            <a:r>
              <a:rPr lang="sl-SI" b="1" dirty="0"/>
              <a:t> </a:t>
            </a:r>
            <a:r>
              <a:rPr lang="sl-SI" dirty="0"/>
              <a:t>(mag. Irena Vipavc Brvar, Arhiv družboslovnih podatkov) </a:t>
            </a:r>
            <a:r>
              <a:rPr lang="sl-SI" i="1" u="sng" dirty="0">
                <a:hlinkClick r:id="rId11"/>
              </a:rPr>
              <a:t>Posnetek &gt;&gt;</a:t>
            </a:r>
            <a:r>
              <a:rPr lang="sl-SI" i="1" u="sng" dirty="0">
                <a:hlinkClick r:id="rId9"/>
              </a:rPr>
              <a:t> </a:t>
            </a:r>
            <a:r>
              <a:rPr lang="sl-SI" i="1" u="sng" dirty="0"/>
              <a:t>https://www.youtube.com/watch?v=CychFwyHWLQ</a:t>
            </a:r>
            <a:endParaRPr lang="sl-SI" dirty="0"/>
          </a:p>
          <a:p>
            <a:r>
              <a:rPr lang="sl-SI" dirty="0" err="1"/>
              <a:t>Restricted</a:t>
            </a:r>
            <a:r>
              <a:rPr lang="sl-SI" dirty="0"/>
              <a:t> Data: </a:t>
            </a:r>
            <a:r>
              <a:rPr lang="sl-SI" dirty="0" err="1"/>
              <a:t>Depositing</a:t>
            </a:r>
            <a:r>
              <a:rPr lang="sl-SI" dirty="0"/>
              <a:t>, </a:t>
            </a:r>
            <a:r>
              <a:rPr lang="sl-SI" dirty="0" err="1"/>
              <a:t>Accessing</a:t>
            </a:r>
            <a:r>
              <a:rPr lang="sl-SI" dirty="0"/>
              <a:t> </a:t>
            </a:r>
            <a:r>
              <a:rPr lang="sl-SI" dirty="0" err="1"/>
              <a:t>and</a:t>
            </a:r>
            <a:r>
              <a:rPr lang="sl-SI" dirty="0"/>
              <a:t> </a:t>
            </a:r>
            <a:r>
              <a:rPr lang="sl-SI" dirty="0" err="1"/>
              <a:t>Sharing</a:t>
            </a:r>
            <a:r>
              <a:rPr lang="sl-SI" dirty="0"/>
              <a:t>: </a:t>
            </a:r>
            <a:r>
              <a:rPr lang="sl-SI" u="sng" dirty="0">
                <a:hlinkClick r:id="rId12"/>
              </a:rPr>
              <a:t>https://youtu.be/vq7WW_ELFck</a:t>
            </a:r>
            <a:endParaRPr lang="sl-SI" dirty="0"/>
          </a:p>
        </p:txBody>
      </p:sp>
      <p:sp>
        <p:nvSpPr>
          <p:cNvPr id="3" name="Title 2"/>
          <p:cNvSpPr>
            <a:spLocks noGrp="1"/>
          </p:cNvSpPr>
          <p:nvPr>
            <p:ph type="title"/>
          </p:nvPr>
        </p:nvSpPr>
        <p:spPr/>
        <p:txBody>
          <a:bodyPr>
            <a:normAutofit fontScale="90000"/>
          </a:bodyPr>
          <a:lstStyle/>
          <a:p>
            <a:endParaRPr lang="sl-SI"/>
          </a:p>
        </p:txBody>
      </p:sp>
      <p:sp>
        <p:nvSpPr>
          <p:cNvPr id="4" name="Text Placeholder 3"/>
          <p:cNvSpPr>
            <a:spLocks noGrp="1"/>
          </p:cNvSpPr>
          <p:nvPr>
            <p:ph type="body" sz="quarter" idx="10"/>
          </p:nvPr>
        </p:nvSpPr>
        <p:spPr/>
        <p:txBody>
          <a:bodyPr/>
          <a:lstStyle/>
          <a:p>
            <a:endParaRPr lang="sl-SI"/>
          </a:p>
        </p:txBody>
      </p:sp>
    </p:spTree>
    <p:extLst>
      <p:ext uri="{BB962C8B-B14F-4D97-AF65-F5344CB8AC3E}">
        <p14:creationId xmlns:p14="http://schemas.microsoft.com/office/powerpoint/2010/main" val="1356513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sl-SI" sz="2000" b="1" dirty="0"/>
              <a:t>Posebna številka revije ČKZ / Odprta znanost v Sloveniji in svetu</a:t>
            </a:r>
            <a:br>
              <a:rPr lang="sl-SI" sz="2000" b="1" dirty="0"/>
            </a:br>
            <a:r>
              <a:rPr lang="sl-SI" sz="2000" b="1" dirty="0"/>
              <a:t>Časopis za kritiko znanosti. (1978–9999). Ljubljana: Študentska organizacija Univerze v Ljubljani. Pridobljeno </a:t>
            </a:r>
            <a:r>
              <a:rPr lang="sl-SI" sz="2000" b="1" dirty="0" smtClean="0"/>
              <a:t>s http</a:t>
            </a:r>
            <a:r>
              <a:rPr lang="sl-SI" sz="2000" b="1" dirty="0"/>
              <a:t>://dirros.openscience.si/IzpisGradiva.php?lang=slv&amp;id=13840#</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87463961"/>
              </p:ext>
            </p:extLst>
          </p:nvPr>
        </p:nvGraphicFramePr>
        <p:xfrm>
          <a:off x="1085847" y="1485895"/>
          <a:ext cx="10267953" cy="4943820"/>
        </p:xfrm>
        <a:graphic>
          <a:graphicData uri="http://schemas.openxmlformats.org/drawingml/2006/table">
            <a:tbl>
              <a:tblPr/>
              <a:tblGrid>
                <a:gridCol w="8186741">
                  <a:extLst>
                    <a:ext uri="{9D8B030D-6E8A-4147-A177-3AD203B41FA5}">
                      <a16:colId xmlns:a16="http://schemas.microsoft.com/office/drawing/2014/main" val="3336845676"/>
                    </a:ext>
                  </a:extLst>
                </a:gridCol>
                <a:gridCol w="2081212">
                  <a:extLst>
                    <a:ext uri="{9D8B030D-6E8A-4147-A177-3AD203B41FA5}">
                      <a16:colId xmlns:a16="http://schemas.microsoft.com/office/drawing/2014/main" val="2669113823"/>
                    </a:ext>
                  </a:extLst>
                </a:gridCol>
              </a:tblGrid>
              <a:tr h="181342">
                <a:tc>
                  <a:txBody>
                    <a:bodyPr/>
                    <a:lstStyle/>
                    <a:p>
                      <a:endParaRPr lang="sl-SI" sz="1400" dirty="0"/>
                    </a:p>
                  </a:txBody>
                  <a:tcPr marL="26056" marR="26056" marT="13028" marB="13028" anchor="ctr">
                    <a:lnL>
                      <a:noFill/>
                    </a:lnL>
                    <a:lnR>
                      <a:noFill/>
                    </a:lnR>
                    <a:lnT>
                      <a:noFill/>
                    </a:lnT>
                    <a:lnB>
                      <a:noFill/>
                    </a:lnB>
                  </a:tcPr>
                </a:tc>
                <a:tc>
                  <a:txBody>
                    <a:bodyPr/>
                    <a:lstStyle/>
                    <a:p>
                      <a:r>
                        <a:rPr lang="sl-SI" sz="1400">
                          <a:hlinkClick r:id="rId2"/>
                        </a:rPr>
                        <a:t>Letn. 49 št. 282</a:t>
                      </a:r>
                      <a:endParaRPr lang="sl-SI" sz="1400"/>
                    </a:p>
                  </a:txBody>
                  <a:tcPr marL="26056" marR="26056" marT="13028" marB="13028" anchor="ctr">
                    <a:lnL>
                      <a:noFill/>
                    </a:lnL>
                    <a:lnR>
                      <a:noFill/>
                    </a:lnR>
                    <a:lnT>
                      <a:noFill/>
                    </a:lnT>
                    <a:lnB>
                      <a:noFill/>
                    </a:lnB>
                  </a:tcPr>
                </a:tc>
                <a:extLst>
                  <a:ext uri="{0D108BD9-81ED-4DB2-BD59-A6C34878D82A}">
                    <a16:rowId xmlns:a16="http://schemas.microsoft.com/office/drawing/2014/main" val="311557901"/>
                  </a:ext>
                </a:extLst>
              </a:tr>
              <a:tr h="168464">
                <a:tc>
                  <a:txBody>
                    <a:bodyPr/>
                    <a:lstStyle/>
                    <a:p>
                      <a:r>
                        <a:rPr lang="sl-SI" sz="1400" dirty="0">
                          <a:hlinkClick r:id="rId3"/>
                        </a:rPr>
                        <a:t>Odprta znanost v Sloveniji in </a:t>
                      </a:r>
                      <a:r>
                        <a:rPr lang="sl-SI" sz="1400" dirty="0" smtClean="0">
                          <a:hlinkClick r:id="rId3"/>
                        </a:rPr>
                        <a:t>svetu</a:t>
                      </a:r>
                      <a:endParaRPr lang="sl-SI" sz="1400" dirty="0"/>
                    </a:p>
                  </a:txBody>
                  <a:tcPr marL="26056" marR="26056" marT="13028" marB="13028" anchor="ctr">
                    <a:lnL>
                      <a:noFill/>
                    </a:lnL>
                    <a:lnR>
                      <a:noFill/>
                    </a:lnR>
                    <a:lnT>
                      <a:noFill/>
                    </a:lnT>
                    <a:lnB>
                      <a:noFill/>
                    </a:lnB>
                  </a:tcPr>
                </a:tc>
                <a:tc>
                  <a:txBody>
                    <a:bodyPr/>
                    <a:lstStyle/>
                    <a:p>
                      <a:r>
                        <a:rPr lang="sl-SI" sz="1400">
                          <a:hlinkClick r:id="rId4"/>
                        </a:rPr>
                        <a:t>Prenos</a:t>
                      </a:r>
                      <a:endParaRPr lang="sl-SI" sz="1400"/>
                    </a:p>
                  </a:txBody>
                  <a:tcPr marL="26056" marR="26056" marT="13028" marB="13028" anchor="ctr">
                    <a:lnL>
                      <a:noFill/>
                    </a:lnL>
                    <a:lnR>
                      <a:noFill/>
                    </a:lnR>
                    <a:lnT>
                      <a:noFill/>
                    </a:lnT>
                    <a:lnB>
                      <a:noFill/>
                    </a:lnB>
                  </a:tcPr>
                </a:tc>
                <a:extLst>
                  <a:ext uri="{0D108BD9-81ED-4DB2-BD59-A6C34878D82A}">
                    <a16:rowId xmlns:a16="http://schemas.microsoft.com/office/drawing/2014/main" val="3673598631"/>
                  </a:ext>
                </a:extLst>
              </a:tr>
              <a:tr h="344205">
                <a:tc>
                  <a:txBody>
                    <a:bodyPr/>
                    <a:lstStyle/>
                    <a:p>
                      <a:r>
                        <a:rPr lang="sl-SI" sz="1400" dirty="0">
                          <a:hlinkClick r:id="rId5"/>
                        </a:rPr>
                        <a:t>Kaj nam prinašata koncept in gibanje občanska znanost/</a:t>
                      </a:r>
                      <a:r>
                        <a:rPr lang="sl-SI" sz="1400" dirty="0" err="1">
                          <a:hlinkClick r:id="rId5"/>
                        </a:rPr>
                        <a:t>citizen</a:t>
                      </a:r>
                      <a:r>
                        <a:rPr lang="sl-SI" sz="1400" dirty="0">
                          <a:hlinkClick r:id="rId5"/>
                        </a:rPr>
                        <a:t> science? : uveljavljanje raziskovanja kot sestavine vsakdanjega </a:t>
                      </a:r>
                      <a:r>
                        <a:rPr lang="sl-SI" sz="1400" dirty="0" smtClean="0">
                          <a:hlinkClick r:id="rId5"/>
                        </a:rPr>
                        <a:t>življenja</a:t>
                      </a:r>
                      <a:endParaRPr lang="sl-SI" sz="1400" dirty="0"/>
                    </a:p>
                  </a:txBody>
                  <a:tcPr marL="26056" marR="26056" marT="13028" marB="13028" anchor="ctr">
                    <a:lnL>
                      <a:noFill/>
                    </a:lnL>
                    <a:lnR>
                      <a:noFill/>
                    </a:lnR>
                    <a:lnT>
                      <a:noFill/>
                    </a:lnT>
                    <a:lnB>
                      <a:noFill/>
                    </a:lnB>
                  </a:tcPr>
                </a:tc>
                <a:tc>
                  <a:txBody>
                    <a:bodyPr/>
                    <a:lstStyle/>
                    <a:p>
                      <a:r>
                        <a:rPr lang="sl-SI" sz="1400" dirty="0">
                          <a:hlinkClick r:id="rId6"/>
                        </a:rPr>
                        <a:t>Prenos</a:t>
                      </a:r>
                      <a:endParaRPr lang="sl-SI" sz="1400" dirty="0"/>
                    </a:p>
                  </a:txBody>
                  <a:tcPr marL="26056" marR="26056" marT="13028" marB="13028" anchor="ctr">
                    <a:lnL>
                      <a:noFill/>
                    </a:lnL>
                    <a:lnR>
                      <a:noFill/>
                    </a:lnR>
                    <a:lnT>
                      <a:noFill/>
                    </a:lnT>
                    <a:lnB>
                      <a:noFill/>
                    </a:lnB>
                  </a:tcPr>
                </a:tc>
                <a:extLst>
                  <a:ext uri="{0D108BD9-81ED-4DB2-BD59-A6C34878D82A}">
                    <a16:rowId xmlns:a16="http://schemas.microsoft.com/office/drawing/2014/main" val="429194846"/>
                  </a:ext>
                </a:extLst>
              </a:tr>
              <a:tr h="344205">
                <a:tc>
                  <a:txBody>
                    <a:bodyPr/>
                    <a:lstStyle/>
                    <a:p>
                      <a:r>
                        <a:rPr lang="sl-SI" sz="1400" dirty="0">
                          <a:hlinkClick r:id="rId7"/>
                        </a:rPr>
                        <a:t>Kako spremeniti znanstveno objavljanje in vrednotenje raziskovalnega dela v času odprte znanosti</a:t>
                      </a:r>
                      <a:r>
                        <a:rPr lang="sl-SI" sz="1400" dirty="0" smtClean="0">
                          <a:hlinkClick r:id="rId7"/>
                        </a:rPr>
                        <a:t>?</a:t>
                      </a:r>
                      <a:endParaRPr lang="sl-SI" sz="1400" dirty="0"/>
                    </a:p>
                  </a:txBody>
                  <a:tcPr marL="26056" marR="26056" marT="13028" marB="13028" anchor="ctr">
                    <a:lnL>
                      <a:noFill/>
                    </a:lnL>
                    <a:lnR>
                      <a:noFill/>
                    </a:lnR>
                    <a:lnT>
                      <a:noFill/>
                    </a:lnT>
                    <a:lnB>
                      <a:noFill/>
                    </a:lnB>
                  </a:tcPr>
                </a:tc>
                <a:tc>
                  <a:txBody>
                    <a:bodyPr/>
                    <a:lstStyle/>
                    <a:p>
                      <a:r>
                        <a:rPr lang="sl-SI" sz="1400" dirty="0">
                          <a:hlinkClick r:id="rId8"/>
                        </a:rPr>
                        <a:t>Prenos</a:t>
                      </a:r>
                      <a:endParaRPr lang="sl-SI" sz="1400" dirty="0"/>
                    </a:p>
                  </a:txBody>
                  <a:tcPr marL="26056" marR="26056" marT="13028" marB="13028" anchor="ctr">
                    <a:lnL>
                      <a:noFill/>
                    </a:lnL>
                    <a:lnR>
                      <a:noFill/>
                    </a:lnR>
                    <a:lnT>
                      <a:noFill/>
                    </a:lnT>
                    <a:lnB>
                      <a:noFill/>
                    </a:lnB>
                  </a:tcPr>
                </a:tc>
                <a:extLst>
                  <a:ext uri="{0D108BD9-81ED-4DB2-BD59-A6C34878D82A}">
                    <a16:rowId xmlns:a16="http://schemas.microsoft.com/office/drawing/2014/main" val="2972494447"/>
                  </a:ext>
                </a:extLst>
              </a:tr>
              <a:tr h="283840">
                <a:tc>
                  <a:txBody>
                    <a:bodyPr/>
                    <a:lstStyle/>
                    <a:p>
                      <a:r>
                        <a:rPr lang="sl-SI" sz="1400" dirty="0">
                          <a:hlinkClick r:id="rId9"/>
                        </a:rPr>
                        <a:t>Kriminologija znanosti - preučevanje odstopanj od vrednot in načel </a:t>
                      </a:r>
                      <a:r>
                        <a:rPr lang="sl-SI" sz="1400" dirty="0" smtClean="0">
                          <a:hlinkClick r:id="rId9"/>
                        </a:rPr>
                        <a:t>znanosti</a:t>
                      </a:r>
                      <a:endParaRPr lang="sl-SI" sz="1400" dirty="0"/>
                    </a:p>
                  </a:txBody>
                  <a:tcPr marL="26056" marR="26056" marT="13028" marB="13028" anchor="ctr">
                    <a:lnL>
                      <a:noFill/>
                    </a:lnL>
                    <a:lnR>
                      <a:noFill/>
                    </a:lnR>
                    <a:lnT>
                      <a:noFill/>
                    </a:lnT>
                    <a:lnB>
                      <a:noFill/>
                    </a:lnB>
                  </a:tcPr>
                </a:tc>
                <a:tc>
                  <a:txBody>
                    <a:bodyPr/>
                    <a:lstStyle/>
                    <a:p>
                      <a:r>
                        <a:rPr lang="sl-SI" sz="1400">
                          <a:hlinkClick r:id="rId10"/>
                        </a:rPr>
                        <a:t>Prenos</a:t>
                      </a:r>
                      <a:endParaRPr lang="sl-SI" sz="1400"/>
                    </a:p>
                  </a:txBody>
                  <a:tcPr marL="26056" marR="26056" marT="13028" marB="13028" anchor="ctr">
                    <a:lnL>
                      <a:noFill/>
                    </a:lnL>
                    <a:lnR>
                      <a:noFill/>
                    </a:lnR>
                    <a:lnT>
                      <a:noFill/>
                    </a:lnT>
                    <a:lnB>
                      <a:noFill/>
                    </a:lnB>
                  </a:tcPr>
                </a:tc>
                <a:extLst>
                  <a:ext uri="{0D108BD9-81ED-4DB2-BD59-A6C34878D82A}">
                    <a16:rowId xmlns:a16="http://schemas.microsoft.com/office/drawing/2014/main" val="1529321045"/>
                  </a:ext>
                </a:extLst>
              </a:tr>
              <a:tr h="264774">
                <a:tc>
                  <a:txBody>
                    <a:bodyPr/>
                    <a:lstStyle/>
                    <a:p>
                      <a:r>
                        <a:rPr lang="sl-SI" sz="1400" dirty="0">
                          <a:hlinkClick r:id="rId11"/>
                        </a:rPr>
                        <a:t>Skupnostna znanost (</a:t>
                      </a:r>
                      <a:r>
                        <a:rPr lang="sl-SI" sz="1400" dirty="0" err="1">
                          <a:hlinkClick r:id="rId11"/>
                        </a:rPr>
                        <a:t>Citizen</a:t>
                      </a:r>
                      <a:r>
                        <a:rPr lang="sl-SI" sz="1400" dirty="0">
                          <a:hlinkClick r:id="rId11"/>
                        </a:rPr>
                        <a:t> Science) kot steber odprte in sodelovalne </a:t>
                      </a:r>
                      <a:r>
                        <a:rPr lang="sl-SI" sz="1400" dirty="0" smtClean="0">
                          <a:hlinkClick r:id="rId11"/>
                        </a:rPr>
                        <a:t>znanosti</a:t>
                      </a:r>
                      <a:endParaRPr lang="sl-SI" sz="1400" dirty="0"/>
                    </a:p>
                  </a:txBody>
                  <a:tcPr marL="26056" marR="26056" marT="13028" marB="13028" anchor="ctr">
                    <a:lnL>
                      <a:noFill/>
                    </a:lnL>
                    <a:lnR>
                      <a:noFill/>
                    </a:lnR>
                    <a:lnT>
                      <a:noFill/>
                    </a:lnT>
                    <a:lnB>
                      <a:noFill/>
                    </a:lnB>
                  </a:tcPr>
                </a:tc>
                <a:tc>
                  <a:txBody>
                    <a:bodyPr/>
                    <a:lstStyle/>
                    <a:p>
                      <a:r>
                        <a:rPr lang="sl-SI" sz="1400">
                          <a:hlinkClick r:id="rId12"/>
                        </a:rPr>
                        <a:t>Prenos</a:t>
                      </a:r>
                      <a:endParaRPr lang="sl-SI" sz="1400"/>
                    </a:p>
                  </a:txBody>
                  <a:tcPr marL="26056" marR="26056" marT="13028" marB="13028" anchor="ctr">
                    <a:lnL>
                      <a:noFill/>
                    </a:lnL>
                    <a:lnR>
                      <a:noFill/>
                    </a:lnR>
                    <a:lnT>
                      <a:noFill/>
                    </a:lnT>
                    <a:lnB>
                      <a:noFill/>
                    </a:lnB>
                  </a:tcPr>
                </a:tc>
                <a:extLst>
                  <a:ext uri="{0D108BD9-81ED-4DB2-BD59-A6C34878D82A}">
                    <a16:rowId xmlns:a16="http://schemas.microsoft.com/office/drawing/2014/main" val="2718811395"/>
                  </a:ext>
                </a:extLst>
              </a:tr>
              <a:tr h="264774">
                <a:tc>
                  <a:txBody>
                    <a:bodyPr/>
                    <a:lstStyle/>
                    <a:p>
                      <a:r>
                        <a:rPr lang="sl-SI" sz="1400" dirty="0">
                          <a:hlinkClick r:id="rId13"/>
                        </a:rPr>
                        <a:t>Znanstveno objavljanje raziskovalnih podatkov v odprti </a:t>
                      </a:r>
                      <a:r>
                        <a:rPr lang="sl-SI" sz="1400" dirty="0" smtClean="0">
                          <a:hlinkClick r:id="rId13"/>
                        </a:rPr>
                        <a:t>znanosti</a:t>
                      </a:r>
                      <a:endParaRPr lang="sl-SI" sz="1400" dirty="0"/>
                    </a:p>
                  </a:txBody>
                  <a:tcPr marL="26056" marR="26056" marT="13028" marB="13028" anchor="ctr">
                    <a:lnL>
                      <a:noFill/>
                    </a:lnL>
                    <a:lnR>
                      <a:noFill/>
                    </a:lnR>
                    <a:lnT>
                      <a:noFill/>
                    </a:lnT>
                    <a:lnB>
                      <a:noFill/>
                    </a:lnB>
                  </a:tcPr>
                </a:tc>
                <a:tc>
                  <a:txBody>
                    <a:bodyPr/>
                    <a:lstStyle/>
                    <a:p>
                      <a:r>
                        <a:rPr lang="sl-SI" sz="1400">
                          <a:hlinkClick r:id="rId14"/>
                        </a:rPr>
                        <a:t>Prenos</a:t>
                      </a:r>
                      <a:endParaRPr lang="sl-SI" sz="1400"/>
                    </a:p>
                  </a:txBody>
                  <a:tcPr marL="26056" marR="26056" marT="13028" marB="13028" anchor="ctr">
                    <a:lnL>
                      <a:noFill/>
                    </a:lnL>
                    <a:lnR>
                      <a:noFill/>
                    </a:lnR>
                    <a:lnT>
                      <a:noFill/>
                    </a:lnT>
                    <a:lnB>
                      <a:noFill/>
                    </a:lnB>
                  </a:tcPr>
                </a:tc>
                <a:extLst>
                  <a:ext uri="{0D108BD9-81ED-4DB2-BD59-A6C34878D82A}">
                    <a16:rowId xmlns:a16="http://schemas.microsoft.com/office/drawing/2014/main" val="2488642960"/>
                  </a:ext>
                </a:extLst>
              </a:tr>
              <a:tr h="264774">
                <a:tc>
                  <a:txBody>
                    <a:bodyPr/>
                    <a:lstStyle/>
                    <a:p>
                      <a:r>
                        <a:rPr lang="sl-SI" sz="1400" dirty="0">
                          <a:hlinkClick r:id="rId15"/>
                        </a:rPr>
                        <a:t>Od začetkov načel FAIR do orodij in pristopov ocenjevanja primernosti podatkov za </a:t>
                      </a:r>
                      <a:r>
                        <a:rPr lang="sl-SI" sz="1400" dirty="0" smtClean="0">
                          <a:hlinkClick r:id="rId15"/>
                        </a:rPr>
                        <a:t>uporabo</a:t>
                      </a:r>
                      <a:endParaRPr lang="sl-SI" sz="1400" dirty="0"/>
                    </a:p>
                  </a:txBody>
                  <a:tcPr marL="26056" marR="26056" marT="13028" marB="13028" anchor="ctr">
                    <a:lnL>
                      <a:noFill/>
                    </a:lnL>
                    <a:lnR>
                      <a:noFill/>
                    </a:lnR>
                    <a:lnT>
                      <a:noFill/>
                    </a:lnT>
                    <a:lnB>
                      <a:noFill/>
                    </a:lnB>
                  </a:tcPr>
                </a:tc>
                <a:tc>
                  <a:txBody>
                    <a:bodyPr/>
                    <a:lstStyle/>
                    <a:p>
                      <a:r>
                        <a:rPr lang="sl-SI" sz="1400">
                          <a:hlinkClick r:id="rId16"/>
                        </a:rPr>
                        <a:t>Prenos</a:t>
                      </a:r>
                      <a:endParaRPr lang="sl-SI" sz="1400"/>
                    </a:p>
                  </a:txBody>
                  <a:tcPr marL="26056" marR="26056" marT="13028" marB="13028" anchor="ctr">
                    <a:lnL>
                      <a:noFill/>
                    </a:lnL>
                    <a:lnR>
                      <a:noFill/>
                    </a:lnR>
                    <a:lnT>
                      <a:noFill/>
                    </a:lnT>
                    <a:lnB>
                      <a:noFill/>
                    </a:lnB>
                  </a:tcPr>
                </a:tc>
                <a:extLst>
                  <a:ext uri="{0D108BD9-81ED-4DB2-BD59-A6C34878D82A}">
                    <a16:rowId xmlns:a16="http://schemas.microsoft.com/office/drawing/2014/main" val="253386500"/>
                  </a:ext>
                </a:extLst>
              </a:tr>
              <a:tr h="264774">
                <a:tc>
                  <a:txBody>
                    <a:bodyPr/>
                    <a:lstStyle/>
                    <a:p>
                      <a:r>
                        <a:rPr lang="sl-SI" sz="1400" dirty="0">
                          <a:hlinkClick r:id="rId17"/>
                        </a:rPr>
                        <a:t>Z občansko znanostjo do validacije podatkov o COVID-19 v Sloveniji : primer skupnosti </a:t>
                      </a:r>
                      <a:r>
                        <a:rPr lang="sl-SI" sz="1400" dirty="0" smtClean="0">
                          <a:hlinkClick r:id="rId17"/>
                        </a:rPr>
                        <a:t>Sledilnik</a:t>
                      </a:r>
                      <a:endParaRPr lang="sl-SI" sz="1400" dirty="0"/>
                    </a:p>
                  </a:txBody>
                  <a:tcPr marL="26056" marR="26056" marT="13028" marB="13028" anchor="ctr">
                    <a:lnL>
                      <a:noFill/>
                    </a:lnL>
                    <a:lnR>
                      <a:noFill/>
                    </a:lnR>
                    <a:lnT>
                      <a:noFill/>
                    </a:lnT>
                    <a:lnB>
                      <a:noFill/>
                    </a:lnB>
                  </a:tcPr>
                </a:tc>
                <a:tc>
                  <a:txBody>
                    <a:bodyPr/>
                    <a:lstStyle/>
                    <a:p>
                      <a:r>
                        <a:rPr lang="sl-SI" sz="1400">
                          <a:hlinkClick r:id="rId18"/>
                        </a:rPr>
                        <a:t>Prenos</a:t>
                      </a:r>
                      <a:endParaRPr lang="sl-SI" sz="1400"/>
                    </a:p>
                  </a:txBody>
                  <a:tcPr marL="26056" marR="26056" marT="13028" marB="13028" anchor="ctr">
                    <a:lnL>
                      <a:noFill/>
                    </a:lnL>
                    <a:lnR>
                      <a:noFill/>
                    </a:lnR>
                    <a:lnT>
                      <a:noFill/>
                    </a:lnT>
                    <a:lnB>
                      <a:noFill/>
                    </a:lnB>
                  </a:tcPr>
                </a:tc>
                <a:extLst>
                  <a:ext uri="{0D108BD9-81ED-4DB2-BD59-A6C34878D82A}">
                    <a16:rowId xmlns:a16="http://schemas.microsoft.com/office/drawing/2014/main" val="2890254650"/>
                  </a:ext>
                </a:extLst>
              </a:tr>
              <a:tr h="264774">
                <a:tc>
                  <a:txBody>
                    <a:bodyPr/>
                    <a:lstStyle/>
                    <a:p>
                      <a:r>
                        <a:rPr lang="sl-SI" sz="1400" dirty="0">
                          <a:hlinkClick r:id="rId19"/>
                        </a:rPr>
                        <a:t>Standardizacija in upravljanje z odprtimi podatki v biotehnoloških </a:t>
                      </a:r>
                      <a:r>
                        <a:rPr lang="sl-SI" sz="1400" dirty="0" smtClean="0">
                          <a:hlinkClick r:id="rId19"/>
                        </a:rPr>
                        <a:t>raziskavah</a:t>
                      </a:r>
                      <a:endParaRPr lang="sl-SI" sz="1400" dirty="0"/>
                    </a:p>
                  </a:txBody>
                  <a:tcPr marL="26056" marR="26056" marT="13028" marB="13028" anchor="ctr">
                    <a:lnL>
                      <a:noFill/>
                    </a:lnL>
                    <a:lnR>
                      <a:noFill/>
                    </a:lnR>
                    <a:lnT>
                      <a:noFill/>
                    </a:lnT>
                    <a:lnB>
                      <a:noFill/>
                    </a:lnB>
                  </a:tcPr>
                </a:tc>
                <a:tc>
                  <a:txBody>
                    <a:bodyPr/>
                    <a:lstStyle/>
                    <a:p>
                      <a:r>
                        <a:rPr lang="sl-SI" sz="1400">
                          <a:hlinkClick r:id="rId20"/>
                        </a:rPr>
                        <a:t>Prenos</a:t>
                      </a:r>
                      <a:endParaRPr lang="sl-SI" sz="1400"/>
                    </a:p>
                  </a:txBody>
                  <a:tcPr marL="26056" marR="26056" marT="13028" marB="13028" anchor="ctr">
                    <a:lnL>
                      <a:noFill/>
                    </a:lnL>
                    <a:lnR>
                      <a:noFill/>
                    </a:lnR>
                    <a:lnT>
                      <a:noFill/>
                    </a:lnT>
                    <a:lnB>
                      <a:noFill/>
                    </a:lnB>
                  </a:tcPr>
                </a:tc>
                <a:extLst>
                  <a:ext uri="{0D108BD9-81ED-4DB2-BD59-A6C34878D82A}">
                    <a16:rowId xmlns:a16="http://schemas.microsoft.com/office/drawing/2014/main" val="3772944839"/>
                  </a:ext>
                </a:extLst>
              </a:tr>
              <a:tr h="264774">
                <a:tc>
                  <a:txBody>
                    <a:bodyPr/>
                    <a:lstStyle/>
                    <a:p>
                      <a:r>
                        <a:rPr lang="sl-SI" sz="1400" dirty="0">
                          <a:hlinkClick r:id="rId21"/>
                        </a:rPr>
                        <a:t>Odpiranje javnih podatkov v podporo odločanju v slovenskem </a:t>
                      </a:r>
                      <a:r>
                        <a:rPr lang="sl-SI" sz="1400" dirty="0" smtClean="0">
                          <a:hlinkClick r:id="rId21"/>
                        </a:rPr>
                        <a:t>kmetijstvu</a:t>
                      </a:r>
                      <a:endParaRPr lang="sl-SI" sz="1400" dirty="0"/>
                    </a:p>
                  </a:txBody>
                  <a:tcPr marL="26056" marR="26056" marT="13028" marB="13028" anchor="ctr">
                    <a:lnL>
                      <a:noFill/>
                    </a:lnL>
                    <a:lnR>
                      <a:noFill/>
                    </a:lnR>
                    <a:lnT>
                      <a:noFill/>
                    </a:lnT>
                    <a:lnB>
                      <a:noFill/>
                    </a:lnB>
                  </a:tcPr>
                </a:tc>
                <a:tc>
                  <a:txBody>
                    <a:bodyPr/>
                    <a:lstStyle/>
                    <a:p>
                      <a:r>
                        <a:rPr lang="sl-SI" sz="1400">
                          <a:hlinkClick r:id="rId22"/>
                        </a:rPr>
                        <a:t>Prenos</a:t>
                      </a:r>
                      <a:endParaRPr lang="sl-SI" sz="1400"/>
                    </a:p>
                  </a:txBody>
                  <a:tcPr marL="26056" marR="26056" marT="13028" marB="13028" anchor="ctr">
                    <a:lnL>
                      <a:noFill/>
                    </a:lnL>
                    <a:lnR>
                      <a:noFill/>
                    </a:lnR>
                    <a:lnT>
                      <a:noFill/>
                    </a:lnT>
                    <a:lnB>
                      <a:noFill/>
                    </a:lnB>
                  </a:tcPr>
                </a:tc>
                <a:extLst>
                  <a:ext uri="{0D108BD9-81ED-4DB2-BD59-A6C34878D82A}">
                    <a16:rowId xmlns:a16="http://schemas.microsoft.com/office/drawing/2014/main" val="890991450"/>
                  </a:ext>
                </a:extLst>
              </a:tr>
              <a:tr h="423637">
                <a:tc>
                  <a:txBody>
                    <a:bodyPr/>
                    <a:lstStyle/>
                    <a:p>
                      <a:r>
                        <a:rPr lang="en-US" sz="1400" dirty="0">
                          <a:hlinkClick r:id="rId23"/>
                        </a:rPr>
                        <a:t>Punk is not dead : on the integrity of social science research collections with a re-examination of qualitative data within the social context of the western </a:t>
                      </a:r>
                      <a:r>
                        <a:rPr lang="en-US" sz="1400" dirty="0" smtClean="0">
                          <a:hlinkClick r:id="rId23"/>
                        </a:rPr>
                        <a:t>Balkans</a:t>
                      </a:r>
                      <a:endParaRPr lang="en-US" sz="1400" dirty="0"/>
                    </a:p>
                  </a:txBody>
                  <a:tcPr marL="26056" marR="26056" marT="13028" marB="13028" anchor="ctr">
                    <a:lnL>
                      <a:noFill/>
                    </a:lnL>
                    <a:lnR>
                      <a:noFill/>
                    </a:lnR>
                    <a:lnT>
                      <a:noFill/>
                    </a:lnT>
                    <a:lnB>
                      <a:noFill/>
                    </a:lnB>
                  </a:tcPr>
                </a:tc>
                <a:tc>
                  <a:txBody>
                    <a:bodyPr/>
                    <a:lstStyle/>
                    <a:p>
                      <a:r>
                        <a:rPr lang="sl-SI" sz="1400">
                          <a:hlinkClick r:id="rId24"/>
                        </a:rPr>
                        <a:t>Prenos</a:t>
                      </a:r>
                      <a:endParaRPr lang="sl-SI" sz="1400"/>
                    </a:p>
                  </a:txBody>
                  <a:tcPr marL="26056" marR="26056" marT="13028" marB="13028" anchor="ctr">
                    <a:lnL>
                      <a:noFill/>
                    </a:lnL>
                    <a:lnR>
                      <a:noFill/>
                    </a:lnR>
                    <a:lnT>
                      <a:noFill/>
                    </a:lnT>
                    <a:lnB>
                      <a:noFill/>
                    </a:lnB>
                  </a:tcPr>
                </a:tc>
                <a:extLst>
                  <a:ext uri="{0D108BD9-81ED-4DB2-BD59-A6C34878D82A}">
                    <a16:rowId xmlns:a16="http://schemas.microsoft.com/office/drawing/2014/main" val="3510255385"/>
                  </a:ext>
                </a:extLst>
              </a:tr>
              <a:tr h="344205">
                <a:tc>
                  <a:txBody>
                    <a:bodyPr/>
                    <a:lstStyle/>
                    <a:p>
                      <a:r>
                        <a:rPr lang="sl-SI" sz="1400" dirty="0">
                          <a:hlinkClick r:id="rId25"/>
                        </a:rPr>
                        <a:t>Od podatkovnega kolonializma do podatkovne pravičnosti : primer obravnave manjšin v dobi </a:t>
                      </a:r>
                      <a:r>
                        <a:rPr lang="sl-SI" sz="1400" dirty="0" smtClean="0">
                          <a:hlinkClick r:id="rId25"/>
                        </a:rPr>
                        <a:t>podatkov</a:t>
                      </a:r>
                      <a:endParaRPr lang="sl-SI" sz="1400" dirty="0"/>
                    </a:p>
                  </a:txBody>
                  <a:tcPr marL="26056" marR="26056" marT="13028" marB="13028" anchor="ctr">
                    <a:lnL>
                      <a:noFill/>
                    </a:lnL>
                    <a:lnR>
                      <a:noFill/>
                    </a:lnR>
                    <a:lnT>
                      <a:noFill/>
                    </a:lnT>
                    <a:lnB>
                      <a:noFill/>
                    </a:lnB>
                  </a:tcPr>
                </a:tc>
                <a:tc>
                  <a:txBody>
                    <a:bodyPr/>
                    <a:lstStyle/>
                    <a:p>
                      <a:r>
                        <a:rPr lang="sl-SI" sz="1400">
                          <a:hlinkClick r:id="rId26"/>
                        </a:rPr>
                        <a:t>Prenos</a:t>
                      </a:r>
                      <a:endParaRPr lang="sl-SI" sz="1400"/>
                    </a:p>
                  </a:txBody>
                  <a:tcPr marL="26056" marR="26056" marT="13028" marB="13028" anchor="ctr">
                    <a:lnL>
                      <a:noFill/>
                    </a:lnL>
                    <a:lnR>
                      <a:noFill/>
                    </a:lnR>
                    <a:lnT>
                      <a:noFill/>
                    </a:lnT>
                    <a:lnB>
                      <a:noFill/>
                    </a:lnB>
                  </a:tcPr>
                </a:tc>
                <a:extLst>
                  <a:ext uri="{0D108BD9-81ED-4DB2-BD59-A6C34878D82A}">
                    <a16:rowId xmlns:a16="http://schemas.microsoft.com/office/drawing/2014/main" val="578100100"/>
                  </a:ext>
                </a:extLst>
              </a:tr>
              <a:tr h="185341">
                <a:tc>
                  <a:txBody>
                    <a:bodyPr/>
                    <a:lstStyle/>
                    <a:p>
                      <a:r>
                        <a:rPr lang="sl-SI" sz="1400" dirty="0" err="1">
                          <a:hlinkClick r:id="rId27"/>
                        </a:rPr>
                        <a:t>Platformna</a:t>
                      </a:r>
                      <a:r>
                        <a:rPr lang="sl-SI" sz="1400" dirty="0">
                          <a:hlinkClick r:id="rId27"/>
                        </a:rPr>
                        <a:t> ekonomija in primer </a:t>
                      </a:r>
                      <a:r>
                        <a:rPr lang="sl-SI" sz="1400" dirty="0" smtClean="0">
                          <a:hlinkClick r:id="rId27"/>
                        </a:rPr>
                        <a:t>Academia.edu</a:t>
                      </a:r>
                      <a:endParaRPr lang="sl-SI" sz="1400" dirty="0"/>
                    </a:p>
                  </a:txBody>
                  <a:tcPr marL="26056" marR="26056" marT="13028" marB="13028" anchor="ctr">
                    <a:lnL>
                      <a:noFill/>
                    </a:lnL>
                    <a:lnR>
                      <a:noFill/>
                    </a:lnR>
                    <a:lnT>
                      <a:noFill/>
                    </a:lnT>
                    <a:lnB>
                      <a:noFill/>
                    </a:lnB>
                  </a:tcPr>
                </a:tc>
                <a:tc>
                  <a:txBody>
                    <a:bodyPr/>
                    <a:lstStyle/>
                    <a:p>
                      <a:r>
                        <a:rPr lang="sl-SI" sz="1400">
                          <a:hlinkClick r:id="rId28"/>
                        </a:rPr>
                        <a:t>Prenos</a:t>
                      </a:r>
                      <a:endParaRPr lang="sl-SI" sz="1400"/>
                    </a:p>
                  </a:txBody>
                  <a:tcPr marL="26056" marR="26056" marT="13028" marB="13028" anchor="ctr">
                    <a:lnL>
                      <a:noFill/>
                    </a:lnL>
                    <a:lnR>
                      <a:noFill/>
                    </a:lnR>
                    <a:lnT>
                      <a:noFill/>
                    </a:lnT>
                    <a:lnB>
                      <a:noFill/>
                    </a:lnB>
                  </a:tcPr>
                </a:tc>
                <a:extLst>
                  <a:ext uri="{0D108BD9-81ED-4DB2-BD59-A6C34878D82A}">
                    <a16:rowId xmlns:a16="http://schemas.microsoft.com/office/drawing/2014/main" val="3736523337"/>
                  </a:ext>
                </a:extLst>
              </a:tr>
              <a:tr h="185341">
                <a:tc>
                  <a:txBody>
                    <a:bodyPr/>
                    <a:lstStyle/>
                    <a:p>
                      <a:r>
                        <a:rPr lang="sl-SI" sz="1400" dirty="0">
                          <a:hlinkClick r:id="rId29"/>
                        </a:rPr>
                        <a:t>Zaznamek o senčnih </a:t>
                      </a:r>
                      <a:r>
                        <a:rPr lang="sl-SI" sz="1400" dirty="0" smtClean="0">
                          <a:hlinkClick r:id="rId29"/>
                        </a:rPr>
                        <a:t>knjižnicah</a:t>
                      </a:r>
                      <a:endParaRPr lang="sl-SI" sz="1400" dirty="0"/>
                    </a:p>
                  </a:txBody>
                  <a:tcPr marL="26056" marR="26056" marT="13028" marB="13028" anchor="ctr">
                    <a:lnL>
                      <a:noFill/>
                    </a:lnL>
                    <a:lnR>
                      <a:noFill/>
                    </a:lnR>
                    <a:lnT>
                      <a:noFill/>
                    </a:lnT>
                    <a:lnB>
                      <a:noFill/>
                    </a:lnB>
                  </a:tcPr>
                </a:tc>
                <a:tc>
                  <a:txBody>
                    <a:bodyPr/>
                    <a:lstStyle/>
                    <a:p>
                      <a:r>
                        <a:rPr lang="sl-SI" sz="1400" dirty="0">
                          <a:hlinkClick r:id="rId30"/>
                        </a:rPr>
                        <a:t>Prenos</a:t>
                      </a:r>
                      <a:endParaRPr lang="sl-SI" sz="1400" dirty="0"/>
                    </a:p>
                  </a:txBody>
                  <a:tcPr marL="26056" marR="26056" marT="13028" marB="13028" anchor="ctr">
                    <a:lnL>
                      <a:noFill/>
                    </a:lnL>
                    <a:lnR>
                      <a:noFill/>
                    </a:lnR>
                    <a:lnT>
                      <a:noFill/>
                    </a:lnT>
                    <a:lnB>
                      <a:noFill/>
                    </a:lnB>
                  </a:tcPr>
                </a:tc>
                <a:extLst>
                  <a:ext uri="{0D108BD9-81ED-4DB2-BD59-A6C34878D82A}">
                    <a16:rowId xmlns:a16="http://schemas.microsoft.com/office/drawing/2014/main" val="778319621"/>
                  </a:ext>
                </a:extLst>
              </a:tr>
              <a:tr h="280294">
                <a:tc>
                  <a:txBody>
                    <a:bodyPr/>
                    <a:lstStyle/>
                    <a:p>
                      <a:r>
                        <a:rPr lang="sl-SI" sz="1400" dirty="0">
                          <a:hlinkClick r:id="rId31"/>
                        </a:rPr>
                        <a:t>Sodobna družbena gibanja in znanstveno podprto upravljanje </a:t>
                      </a:r>
                      <a:r>
                        <a:rPr lang="sl-SI" sz="1400" dirty="0" smtClean="0">
                          <a:hlinkClick r:id="rId31"/>
                        </a:rPr>
                        <a:t>družbe</a:t>
                      </a:r>
                      <a:endParaRPr lang="sl-SI" sz="1400" dirty="0"/>
                    </a:p>
                  </a:txBody>
                  <a:tcPr marL="26056" marR="26056" marT="13028" marB="13028" anchor="ctr">
                    <a:lnL>
                      <a:noFill/>
                    </a:lnL>
                    <a:lnR>
                      <a:noFill/>
                    </a:lnR>
                    <a:lnT>
                      <a:noFill/>
                    </a:lnT>
                    <a:lnB>
                      <a:noFill/>
                    </a:lnB>
                  </a:tcPr>
                </a:tc>
                <a:tc>
                  <a:txBody>
                    <a:bodyPr/>
                    <a:lstStyle/>
                    <a:p>
                      <a:r>
                        <a:rPr lang="sl-SI" sz="1400" dirty="0">
                          <a:hlinkClick r:id="rId32"/>
                        </a:rPr>
                        <a:t>Prenos</a:t>
                      </a:r>
                      <a:endParaRPr lang="sl-SI" sz="1400" dirty="0"/>
                    </a:p>
                  </a:txBody>
                  <a:tcPr marL="26056" marR="26056" marT="13028" marB="13028" anchor="ctr">
                    <a:lnL>
                      <a:noFill/>
                    </a:lnL>
                    <a:lnR>
                      <a:noFill/>
                    </a:lnR>
                    <a:lnT>
                      <a:noFill/>
                    </a:lnT>
                    <a:lnB>
                      <a:noFill/>
                    </a:lnB>
                  </a:tcPr>
                </a:tc>
                <a:extLst>
                  <a:ext uri="{0D108BD9-81ED-4DB2-BD59-A6C34878D82A}">
                    <a16:rowId xmlns:a16="http://schemas.microsoft.com/office/drawing/2014/main" val="3895440381"/>
                  </a:ext>
                </a:extLst>
              </a:tr>
              <a:tr h="185341">
                <a:tc>
                  <a:txBody>
                    <a:bodyPr/>
                    <a:lstStyle/>
                    <a:p>
                      <a:r>
                        <a:rPr lang="sl-SI" sz="1400" dirty="0">
                          <a:hlinkClick r:id="rId33"/>
                        </a:rPr>
                        <a:t>Poetika </a:t>
                      </a:r>
                      <a:r>
                        <a:rPr lang="sl-SI" sz="1400" dirty="0" smtClean="0">
                          <a:hlinkClick r:id="rId33"/>
                        </a:rPr>
                        <a:t>odprtosti</a:t>
                      </a:r>
                      <a:endParaRPr lang="sl-SI" sz="1400" dirty="0"/>
                    </a:p>
                  </a:txBody>
                  <a:tcPr marL="26056" marR="26056" marT="13028" marB="13028" anchor="ctr">
                    <a:lnL>
                      <a:noFill/>
                    </a:lnL>
                    <a:lnR>
                      <a:noFill/>
                    </a:lnR>
                    <a:lnT>
                      <a:noFill/>
                    </a:lnT>
                    <a:lnB>
                      <a:noFill/>
                    </a:lnB>
                  </a:tcPr>
                </a:tc>
                <a:tc>
                  <a:txBody>
                    <a:bodyPr/>
                    <a:lstStyle/>
                    <a:p>
                      <a:r>
                        <a:rPr lang="sl-SI" sz="1400" dirty="0">
                          <a:hlinkClick r:id="rId34"/>
                        </a:rPr>
                        <a:t>Prenos</a:t>
                      </a:r>
                      <a:endParaRPr lang="sl-SI" sz="1400" dirty="0"/>
                    </a:p>
                  </a:txBody>
                  <a:tcPr marL="26056" marR="26056" marT="13028" marB="13028" anchor="ctr">
                    <a:lnL>
                      <a:noFill/>
                    </a:lnL>
                    <a:lnR>
                      <a:noFill/>
                    </a:lnR>
                    <a:lnT>
                      <a:noFill/>
                    </a:lnT>
                    <a:lnB>
                      <a:noFill/>
                    </a:lnB>
                  </a:tcPr>
                </a:tc>
                <a:extLst>
                  <a:ext uri="{0D108BD9-81ED-4DB2-BD59-A6C34878D82A}">
                    <a16:rowId xmlns:a16="http://schemas.microsoft.com/office/drawing/2014/main" val="3366746418"/>
                  </a:ext>
                </a:extLst>
              </a:tr>
            </a:tbl>
          </a:graphicData>
        </a:graphic>
      </p:graphicFrame>
    </p:spTree>
    <p:extLst>
      <p:ext uri="{BB962C8B-B14F-4D97-AF65-F5344CB8AC3E}">
        <p14:creationId xmlns:p14="http://schemas.microsoft.com/office/powerpoint/2010/main" val="8237034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40158"/>
            <a:ext cx="8425543" cy="990600"/>
          </a:xfrm>
        </p:spPr>
        <p:txBody>
          <a:bodyPr>
            <a:normAutofit fontScale="90000"/>
          </a:bodyPr>
          <a:lstStyle/>
          <a:p>
            <a:r>
              <a:rPr lang="sl-SI" dirty="0" smtClean="0"/>
              <a:t>Financerji znanosti: politike odprtega dostopa</a:t>
            </a:r>
            <a:endParaRPr lang="en-GB"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sl-SI" dirty="0"/>
              <a:t>Nacionalna </a:t>
            </a:r>
            <a:r>
              <a:rPr lang="sl-SI" dirty="0" smtClean="0"/>
              <a:t>strategija:</a:t>
            </a:r>
          </a:p>
          <a:p>
            <a:r>
              <a:rPr lang="en-GB" dirty="0" smtClean="0">
                <a:hlinkClick r:id="rId2"/>
              </a:rPr>
              <a:t>http</a:t>
            </a:r>
            <a:r>
              <a:rPr lang="en-GB" dirty="0">
                <a:hlinkClick r:id="rId2"/>
              </a:rPr>
              <a:t>://www.mizs.gov.si/si/delovna_podrocja/direktorat_za_znanost/sektor_za_znanost/strategije_s_podrocja_znanosti/nacionalna_strategija_odprtega_dostopa_do_znanstvenih_objav_in_raziskovalnih_podatkov_v_sloveniji_2015_2020</a:t>
            </a:r>
            <a:r>
              <a:rPr lang="en-GB" dirty="0" smtClean="0">
                <a:hlinkClick r:id="rId2"/>
              </a:rPr>
              <a:t>/</a:t>
            </a:r>
            <a:r>
              <a:rPr lang="sl-SI" dirty="0" smtClean="0"/>
              <a:t> </a:t>
            </a:r>
          </a:p>
          <a:p>
            <a:pPr marL="457200" indent="-457200">
              <a:buFont typeface="+mj-lt"/>
              <a:buAutoNum type="arabicPeriod" startAt="2"/>
            </a:pPr>
            <a:r>
              <a:rPr lang="en-US" dirty="0" smtClean="0"/>
              <a:t>EU</a:t>
            </a:r>
            <a:r>
              <a:rPr lang="sl-SI" dirty="0" smtClean="0"/>
              <a:t> Obzorje</a:t>
            </a:r>
            <a:r>
              <a:rPr lang="en-US" dirty="0" smtClean="0"/>
              <a:t> </a:t>
            </a:r>
            <a:r>
              <a:rPr lang="en-US" dirty="0"/>
              <a:t>2020 </a:t>
            </a:r>
            <a:r>
              <a:rPr lang="sl-SI" dirty="0" smtClean="0"/>
              <a:t>: </a:t>
            </a:r>
            <a:r>
              <a:rPr lang="en-US" dirty="0" smtClean="0">
                <a:hlinkClick r:id="rId3"/>
              </a:rPr>
              <a:t>(Open </a:t>
            </a:r>
            <a:r>
              <a:rPr lang="en-US" dirty="0">
                <a:hlinkClick r:id="rId3"/>
              </a:rPr>
              <a:t>Research </a:t>
            </a:r>
            <a:r>
              <a:rPr lang="en-US" dirty="0" smtClean="0">
                <a:hlinkClick r:id="rId3"/>
              </a:rPr>
              <a:t>Data Pilot)</a:t>
            </a:r>
            <a:endParaRPr lang="sl-SI" dirty="0" smtClean="0"/>
          </a:p>
          <a:p>
            <a:pPr marL="457200" indent="-457200">
              <a:buFont typeface="+mj-lt"/>
              <a:buAutoNum type="arabicPeriod" startAt="2"/>
            </a:pPr>
            <a:r>
              <a:rPr lang="sl-SI" dirty="0"/>
              <a:t>SE, 2013. </a:t>
            </a:r>
            <a:r>
              <a:rPr lang="en-GB" dirty="0"/>
              <a:t>Science Europe Roadmap</a:t>
            </a:r>
            <a:r>
              <a:rPr lang="sl-SI" dirty="0"/>
              <a:t>. </a:t>
            </a:r>
            <a:r>
              <a:rPr lang="en-GB" u="sng" dirty="0">
                <a:hlinkClick r:id="rId4"/>
              </a:rPr>
              <a:t>http://www.scienceeurope.org/wp-content/uploads/2014/05/ScienceEurope_Roadmap.pdf</a:t>
            </a:r>
            <a:endParaRPr lang="sl-SI" dirty="0"/>
          </a:p>
          <a:p>
            <a:pPr marL="457200" indent="-457200">
              <a:buFont typeface="+mj-lt"/>
              <a:buAutoNum type="arabicPeriod" startAt="2"/>
            </a:pPr>
            <a:endParaRPr lang="en-US" dirty="0"/>
          </a:p>
          <a:p>
            <a:pPr marL="0" indent="0">
              <a:buNone/>
            </a:pPr>
            <a:endParaRPr lang="en-US" sz="3600" b="1" spc="-100" dirty="0">
              <a:solidFill>
                <a:srgbClr val="ED7C00"/>
              </a:solidFill>
              <a:ea typeface="+mj-ea"/>
            </a:endParaRPr>
          </a:p>
          <a:p>
            <a:endParaRPr lang="en-GB" sz="3600" b="1" spc="-100" dirty="0">
              <a:solidFill>
                <a:srgbClr val="ED7C00"/>
              </a:solidFill>
              <a:ea typeface="+mj-ea"/>
            </a:endParaRPr>
          </a:p>
        </p:txBody>
      </p:sp>
    </p:spTree>
    <p:extLst>
      <p:ext uri="{BB962C8B-B14F-4D97-AF65-F5344CB8AC3E}">
        <p14:creationId xmlns:p14="http://schemas.microsoft.com/office/powerpoint/2010/main" val="25809589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40158"/>
            <a:ext cx="8612155" cy="990600"/>
          </a:xfrm>
        </p:spPr>
        <p:txBody>
          <a:bodyPr>
            <a:normAutofit fontScale="90000"/>
          </a:bodyPr>
          <a:lstStyle/>
          <a:p>
            <a:r>
              <a:rPr lang="sl-SI" dirty="0"/>
              <a:t>G8 Science Minister </a:t>
            </a:r>
            <a:r>
              <a:rPr lang="sl-SI" dirty="0" err="1"/>
              <a:t>Statement</a:t>
            </a:r>
            <a:r>
              <a:rPr lang="sl-SI" dirty="0"/>
              <a:t>, EU </a:t>
            </a:r>
            <a:r>
              <a:rPr lang="sl-SI" dirty="0" err="1"/>
              <a:t>Commission</a:t>
            </a:r>
            <a:r>
              <a:rPr lang="sl-SI" dirty="0"/>
              <a:t> Open science </a:t>
            </a:r>
            <a:r>
              <a:rPr lang="sl-SI" dirty="0" err="1"/>
              <a:t>policies</a:t>
            </a:r>
            <a:r>
              <a:rPr lang="sl-SI" dirty="0"/>
              <a:t> </a:t>
            </a:r>
            <a:r>
              <a:rPr lang="sl-SI" dirty="0" err="1"/>
              <a:t>recommendations</a:t>
            </a:r>
            <a:r>
              <a:rPr lang="sl-SI" dirty="0" smtClean="0"/>
              <a:t>, </a:t>
            </a:r>
            <a:r>
              <a:rPr lang="sl-SI" dirty="0" err="1"/>
              <a:t>and</a:t>
            </a:r>
            <a:r>
              <a:rPr lang="sl-SI" dirty="0"/>
              <a:t> </a:t>
            </a:r>
            <a:r>
              <a:rPr lang="sl-SI" dirty="0" err="1"/>
              <a:t>the</a:t>
            </a:r>
            <a:r>
              <a:rPr lang="sl-SI" dirty="0"/>
              <a:t> RECODE</a:t>
            </a:r>
          </a:p>
        </p:txBody>
      </p:sp>
      <p:sp>
        <p:nvSpPr>
          <p:cNvPr id="3" name="Content Placeholder 2"/>
          <p:cNvSpPr>
            <a:spLocks noGrp="1"/>
          </p:cNvSpPr>
          <p:nvPr>
            <p:ph idx="1"/>
          </p:nvPr>
        </p:nvSpPr>
        <p:spPr/>
        <p:txBody>
          <a:bodyPr>
            <a:normAutofit fontScale="92500" lnSpcReduction="20000"/>
          </a:bodyPr>
          <a:lstStyle/>
          <a:p>
            <a:pPr lvl="0"/>
            <a:r>
              <a:rPr lang="en-GB" dirty="0"/>
              <a:t>giving incentives for scientists to archive and share their data, by promoting data management plans and support for proper research data management, </a:t>
            </a:r>
            <a:endParaRPr lang="sl-SI" dirty="0"/>
          </a:p>
          <a:p>
            <a:pPr lvl="0"/>
            <a:r>
              <a:rPr lang="en-GB" dirty="0"/>
              <a:t>open access to research data as default principle, </a:t>
            </a:r>
            <a:endParaRPr lang="sl-SI" dirty="0"/>
          </a:p>
          <a:p>
            <a:pPr lvl="0"/>
            <a:r>
              <a:rPr lang="en-GB" dirty="0"/>
              <a:t>recommendations about appropriate place of deposit, </a:t>
            </a:r>
            <a:endParaRPr lang="sl-SI" dirty="0"/>
          </a:p>
          <a:p>
            <a:pPr lvl="0"/>
            <a:r>
              <a:rPr lang="en-GB" dirty="0"/>
              <a:t>policy about selection of data based on quality and reuse potential for long-term curation, giving financial and other incentives to promote data sharing, including importance of legal and ethical guidelines to attain clarity on the legal conditions framing the envisaged re-use of research data, </a:t>
            </a:r>
            <a:endParaRPr lang="sl-SI" dirty="0"/>
          </a:p>
          <a:p>
            <a:pPr lvl="0"/>
            <a:r>
              <a:rPr lang="en-GB" dirty="0"/>
              <a:t>develop data-intensive research skills, </a:t>
            </a:r>
            <a:endParaRPr lang="sl-SI" dirty="0"/>
          </a:p>
          <a:p>
            <a:pPr lvl="0"/>
            <a:r>
              <a:rPr lang="en-GB" dirty="0"/>
              <a:t>advocate data and scientific software contributions.  </a:t>
            </a:r>
            <a:endParaRPr lang="sl-SI" dirty="0"/>
          </a:p>
          <a:p>
            <a:endParaRPr lang="sl-SI" dirty="0"/>
          </a:p>
        </p:txBody>
      </p:sp>
    </p:spTree>
    <p:extLst>
      <p:ext uri="{BB962C8B-B14F-4D97-AF65-F5344CB8AC3E}">
        <p14:creationId xmlns:p14="http://schemas.microsoft.com/office/powerpoint/2010/main" val="29894921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2349</TotalTime>
  <Words>6239</Words>
  <Application>Microsoft Office PowerPoint</Application>
  <PresentationFormat>Widescreen</PresentationFormat>
  <Paragraphs>724</Paragraphs>
  <Slides>62</Slides>
  <Notes>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62</vt:i4>
      </vt:variant>
    </vt:vector>
  </HeadingPairs>
  <TitlesOfParts>
    <vt:vector size="74" baseType="lpstr">
      <vt:lpstr>Arial</vt:lpstr>
      <vt:lpstr>Calibri</vt:lpstr>
      <vt:lpstr>Calibri Light</vt:lpstr>
      <vt:lpstr>Helvetica Neue</vt:lpstr>
      <vt:lpstr>Helvetica Neue Medium</vt:lpstr>
      <vt:lpstr>Roboto</vt:lpstr>
      <vt:lpstr>Tahoma</vt:lpstr>
      <vt:lpstr>Tate regular</vt:lpstr>
      <vt:lpstr>Times New Roman</vt:lpstr>
      <vt:lpstr>Verdana</vt:lpstr>
      <vt:lpstr>Wingdings</vt:lpstr>
      <vt:lpstr>Office Theme</vt:lpstr>
      <vt:lpstr>       Nekatere teme s področja odprte znanosti, načrtovanja ravnanja s podatki, priprave podatkov in predaje v odprti dostop</vt:lpstr>
      <vt:lpstr>Zakaj odprti dostop do raziskovalnih podatkov Primerjaj: http://www.data-archive.ac.uk/media/2894/managingsharing.pdf </vt:lpstr>
      <vt:lpstr>PowerPoint Presentation</vt:lpstr>
      <vt:lpstr>Osnovne konture odprte znanosti</vt:lpstr>
      <vt:lpstr>(nadaljevanje)</vt:lpstr>
      <vt:lpstr>Gradacija odprtosti (podatkov)</vt:lpstr>
      <vt:lpstr>Posebna številka revije ČKZ / Odprta znanost v Sloveniji in svetu Časopis za kritiko znanosti. (1978–9999). Ljubljana: Študentska organizacija Univerze v Ljubljani. Pridobljeno s http://dirros.openscience.si/IzpisGradiva.php?lang=slv&amp;id=13840#</vt:lpstr>
      <vt:lpstr>Financerji znanosti: politike odprtega dostopa</vt:lpstr>
      <vt:lpstr>G8 Science Minister Statement, EU Commission Open science policies recommendations, and the RECODE</vt:lpstr>
      <vt:lpstr>Etični kodeksi</vt:lpstr>
      <vt:lpstr>Pravilnik/ navodila za delo s podatki</vt:lpstr>
      <vt:lpstr>RDA vozlišče Slovenija: primer Pilot Revij</vt:lpstr>
      <vt:lpstr>Implementing a research data policy framework in Slovenian journals - results of a pilot </vt:lpstr>
      <vt:lpstr>AIMS of the Journals Pilot</vt:lpstr>
      <vt:lpstr>Journals landscape and RDM practice</vt:lpstr>
      <vt:lpstr>Journals Pilot Step 1: Guidelines</vt:lpstr>
      <vt:lpstr>Guidelines: TABLE OF CONTENTS</vt:lpstr>
      <vt:lpstr>Results emerging from the Pilot Cases: Commonalities</vt:lpstr>
      <vt:lpstr>Specifics of the Pilot cases</vt:lpstr>
      <vt:lpstr>Ustanove (univerze, raziskovalni inštituti)</vt:lpstr>
      <vt:lpstr>       </vt:lpstr>
      <vt:lpstr>Namen navodil</vt:lpstr>
      <vt:lpstr>Izzivi</vt:lpstr>
      <vt:lpstr>Struktura navodil</vt:lpstr>
      <vt:lpstr>Definicije</vt:lpstr>
      <vt:lpstr>Raziskovalni podatki </vt:lpstr>
      <vt:lpstr>Usklajene s Smernicami RDA vozlišča  </vt:lpstr>
      <vt:lpstr>Načrt ravnanja z raziskovalnimi podatki</vt:lpstr>
      <vt:lpstr>Kam predati podatke?</vt:lpstr>
      <vt:lpstr>Možnosti omejitev dostopa do podatkov</vt:lpstr>
      <vt:lpstr>Upravičene izjeme deljenja podatkov</vt:lpstr>
      <vt:lpstr>Vprašanja in dileme na skupini in v javni razpravi</vt:lpstr>
      <vt:lpstr>Diskusija 1. del</vt:lpstr>
      <vt:lpstr>       Prevzem in priprava raziskovalnih podatkov za odprti dostop</vt:lpstr>
      <vt:lpstr>Načrt ravnanja z raziskovalnimi podatki</vt:lpstr>
      <vt:lpstr>Poanta je</vt:lpstr>
      <vt:lpstr>Prednosti izročanja podatkov v ADP, vključen v CESSDA</vt:lpstr>
      <vt:lpstr>Kriteriji za sprejem podatkov v podatkovno središče</vt:lpstr>
      <vt:lpstr>FAIR v slovenščini</vt:lpstr>
      <vt:lpstr>FAIR Data Maturity Model</vt:lpstr>
      <vt:lpstr>List of suggested cases / 4 preliminary assessed</vt:lpstr>
      <vt:lpstr>Summary results of FAIR DMM assessment</vt:lpstr>
      <vt:lpstr>Illustration of one of the Accessible points</vt:lpstr>
      <vt:lpstr>Drugi kriteriji (po zgledu DCC, NERC)</vt:lpstr>
      <vt:lpstr>PowerPoint Presentation</vt:lpstr>
      <vt:lpstr>1 Načrtovanje ustvarjanja podatkov: pomembna vprašanja</vt:lpstr>
      <vt:lpstr>PowerPoint Presentation</vt:lpstr>
      <vt:lpstr>PowerPoint Presentation</vt:lpstr>
      <vt:lpstr>Kaj so metapodatki</vt:lpstr>
      <vt:lpstr>Kaj so metapodatki v ADP?</vt:lpstr>
      <vt:lpstr>Sprejem podatkov (SIP)</vt:lpstr>
      <vt:lpstr>Procesiranje in kontrola kakovosti kvantitativnih podatkov</vt:lpstr>
      <vt:lpstr>Predaja podatkov v podatkovno središče</vt:lpstr>
      <vt:lpstr>Na kaj smo pozorni pri procesiranju QUALYDATA</vt:lpstr>
      <vt:lpstr>PowerPoint Presentation</vt:lpstr>
      <vt:lpstr>1 Pristanek na sodelovanje kot del načrtovanja </vt:lpstr>
      <vt:lpstr>2 Pristanek na sodelovanje v raziskavi</vt:lpstr>
      <vt:lpstr>2 Pomembno za ohranjanje in drugo rabo</vt:lpstr>
      <vt:lpstr>Diskusija 2. del</vt:lpstr>
      <vt:lpstr>Glej delavnice</vt:lpstr>
      <vt:lpstr>Dodatne povezave v pomoč</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Nekatere teme s področja načrtovanja ravnanja s podatki, priprave podatkov in predaje v odprti dostop</dc:title>
  <dc:creator>Štebe, Janez</dc:creator>
  <cp:lastModifiedBy>JS</cp:lastModifiedBy>
  <cp:revision>56</cp:revision>
  <dcterms:created xsi:type="dcterms:W3CDTF">2019-03-14T12:09:57Z</dcterms:created>
  <dcterms:modified xsi:type="dcterms:W3CDTF">2021-04-09T13:42:49Z</dcterms:modified>
</cp:coreProperties>
</file>