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370" r:id="rId3"/>
    <p:sldId id="375" r:id="rId4"/>
    <p:sldId id="514" r:id="rId5"/>
    <p:sldId id="487" r:id="rId6"/>
    <p:sldId id="448" r:id="rId7"/>
    <p:sldId id="531" r:id="rId8"/>
    <p:sldId id="499" r:id="rId9"/>
    <p:sldId id="489" r:id="rId10"/>
    <p:sldId id="490" r:id="rId11"/>
    <p:sldId id="491" r:id="rId12"/>
    <p:sldId id="492" r:id="rId13"/>
    <p:sldId id="486" r:id="rId14"/>
    <p:sldId id="452" r:id="rId15"/>
    <p:sldId id="517" r:id="rId16"/>
    <p:sldId id="505" r:id="rId17"/>
    <p:sldId id="508" r:id="rId18"/>
    <p:sldId id="509" r:id="rId19"/>
    <p:sldId id="527" r:id="rId20"/>
    <p:sldId id="529" r:id="rId21"/>
    <p:sldId id="446" r:id="rId22"/>
    <p:sldId id="338" r:id="rId23"/>
    <p:sldId id="528" r:id="rId24"/>
    <p:sldId id="444" r:id="rId25"/>
  </p:sldIdLst>
  <p:sldSz cx="9144000" cy="6858000" type="screen4x3"/>
  <p:notesSz cx="6797675" cy="9928225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2352" autoAdjust="0"/>
  </p:normalViewPr>
  <p:slideViewPr>
    <p:cSldViewPr>
      <p:cViewPr>
        <p:scale>
          <a:sx n="47" d="100"/>
          <a:sy n="47" d="100"/>
        </p:scale>
        <p:origin x="581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D201623-8117-4C51-845E-DBB8BD8F0797}" type="datetimeFigureOut">
              <a:rPr lang="sl-SI"/>
              <a:pPr>
                <a:defRPr/>
              </a:pPr>
              <a:t>27.11.2019</a:t>
            </a:fld>
            <a:endParaRPr lang="sl-SI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l-SI" noProof="0" smtClean="0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noProof="0" smtClean="0"/>
              <a:t>Kliknite, če želite urediti sloge besedila matrice</a:t>
            </a:r>
          </a:p>
          <a:p>
            <a:pPr lvl="1"/>
            <a:r>
              <a:rPr lang="sl-SI" noProof="0" smtClean="0"/>
              <a:t>Druga raven</a:t>
            </a:r>
          </a:p>
          <a:p>
            <a:pPr lvl="2"/>
            <a:r>
              <a:rPr lang="sl-SI" noProof="0" smtClean="0"/>
              <a:t>Tretja raven</a:t>
            </a:r>
          </a:p>
          <a:p>
            <a:pPr lvl="3"/>
            <a:r>
              <a:rPr lang="sl-SI" noProof="0" smtClean="0"/>
              <a:t>Četrta raven</a:t>
            </a:r>
          </a:p>
          <a:p>
            <a:pPr lvl="4"/>
            <a:r>
              <a:rPr lang="sl-SI" noProof="0" smtClean="0"/>
              <a:t>Peta raven</a:t>
            </a:r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6931170-E40B-4A66-87AA-0F5EC1C3820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8875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931170-E40B-4A66-87AA-0F5EC1C38201}" type="slidenum">
              <a:rPr lang="sl-SI" smtClean="0"/>
              <a:pPr>
                <a:defRPr/>
              </a:pPr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2368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vseh valovih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vključeni tudi o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bje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ktivni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podatki o zdravju v obliki fizičnih meritev</a:t>
            </a:r>
          </a:p>
          <a:p>
            <a:pPr eaLnBrk="1" hangingPunct="1"/>
            <a:endParaRPr lang="sl-SI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6. valu so</a:t>
            </a:r>
            <a:r>
              <a:rPr lang="sl-SI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bili v 12 državah dodani še </a:t>
            </a:r>
            <a:r>
              <a:rPr lang="sl-SI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biomarkerji</a:t>
            </a:r>
            <a:r>
              <a:rPr lang="sl-SI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Belgium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Switzerland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Germany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Denmark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Estonia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Spain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France, 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Greece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Israel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Italy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Sweden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l-SI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Slovenia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r>
              <a:rPr lang="en-GB" altLang="sl-SI" dirty="0" err="1" smtClean="0"/>
              <a:t>Pričakuje</a:t>
            </a:r>
            <a:r>
              <a:rPr lang="en-GB" altLang="sl-SI" dirty="0" smtClean="0"/>
              <a:t> se, da </a:t>
            </a:r>
            <a:r>
              <a:rPr lang="en-GB" altLang="sl-SI" dirty="0" err="1" smtClean="0"/>
              <a:t>bodo</a:t>
            </a:r>
            <a:r>
              <a:rPr lang="en-GB" altLang="sl-SI" dirty="0" smtClean="0"/>
              <a:t> </a:t>
            </a:r>
            <a:r>
              <a:rPr lang="en-GB" altLang="sl-SI" dirty="0" err="1" smtClean="0"/>
              <a:t>rezultati</a:t>
            </a:r>
            <a:r>
              <a:rPr lang="en-GB" altLang="sl-SI" dirty="0" smtClean="0"/>
              <a:t> v </a:t>
            </a:r>
            <a:r>
              <a:rPr lang="en-GB" altLang="sl-SI" dirty="0" err="1" smtClean="0"/>
              <a:t>kombinaciji</a:t>
            </a:r>
            <a:r>
              <a:rPr lang="en-GB" altLang="sl-SI" dirty="0" smtClean="0"/>
              <a:t> s </a:t>
            </a:r>
            <a:r>
              <a:rPr lang="en-GB" altLang="sl-SI" dirty="0" err="1" smtClean="0"/>
              <a:t>podatki</a:t>
            </a:r>
            <a:r>
              <a:rPr lang="en-GB" altLang="sl-SI" dirty="0" smtClean="0"/>
              <a:t> </a:t>
            </a:r>
            <a:r>
              <a:rPr lang="en-GB" altLang="sl-SI" dirty="0" err="1" smtClean="0"/>
              <a:t>raziskave</a:t>
            </a:r>
            <a:r>
              <a:rPr lang="en-GB" altLang="sl-SI" dirty="0" smtClean="0"/>
              <a:t> SHARE </a:t>
            </a:r>
            <a:r>
              <a:rPr lang="en-GB" altLang="sl-SI" dirty="0" err="1" smtClean="0"/>
              <a:t>zagotovili</a:t>
            </a:r>
            <a:r>
              <a:rPr lang="en-GB" altLang="sl-SI" dirty="0" smtClean="0"/>
              <a:t> </a:t>
            </a:r>
            <a:r>
              <a:rPr lang="en-GB" altLang="sl-SI" dirty="0" err="1" smtClean="0"/>
              <a:t>nov</a:t>
            </a:r>
            <a:r>
              <a:rPr lang="en-GB" altLang="sl-SI" dirty="0" smtClean="0"/>
              <a:t> </a:t>
            </a:r>
            <a:r>
              <a:rPr lang="en-GB" altLang="sl-SI" dirty="0" err="1" smtClean="0"/>
              <a:t>vpogled</a:t>
            </a:r>
            <a:r>
              <a:rPr lang="en-GB" altLang="sl-SI" dirty="0" smtClean="0"/>
              <a:t> v </a:t>
            </a:r>
            <a:r>
              <a:rPr lang="en-GB" altLang="sl-SI" dirty="0" err="1" smtClean="0"/>
              <a:t>povezavo</a:t>
            </a:r>
            <a:r>
              <a:rPr lang="en-GB" altLang="sl-SI" dirty="0" smtClean="0"/>
              <a:t> med </a:t>
            </a:r>
            <a:r>
              <a:rPr lang="en-GB" altLang="sl-SI" dirty="0" err="1" smtClean="0"/>
              <a:t>kroničnimi</a:t>
            </a:r>
            <a:r>
              <a:rPr lang="en-GB" altLang="sl-SI" dirty="0" smtClean="0"/>
              <a:t> </a:t>
            </a:r>
            <a:r>
              <a:rPr lang="en-GB" altLang="sl-SI" dirty="0" err="1" smtClean="0"/>
              <a:t>zdravstvenimi</a:t>
            </a:r>
            <a:r>
              <a:rPr lang="en-GB" altLang="sl-SI" dirty="0" smtClean="0"/>
              <a:t> </a:t>
            </a:r>
            <a:r>
              <a:rPr lang="sl-SI" altLang="sl-SI" dirty="0" smtClean="0"/>
              <a:t>stanj</a:t>
            </a:r>
            <a:r>
              <a:rPr lang="en-GB" altLang="sl-SI" dirty="0" err="1" smtClean="0"/>
              <a:t>i</a:t>
            </a:r>
            <a:r>
              <a:rPr lang="en-GB" altLang="sl-SI" dirty="0" smtClean="0"/>
              <a:t>, </a:t>
            </a:r>
            <a:r>
              <a:rPr lang="en-GB" altLang="sl-SI" dirty="0" err="1" smtClean="0"/>
              <a:t>ki</a:t>
            </a:r>
            <a:r>
              <a:rPr lang="en-GB" altLang="sl-SI" dirty="0" smtClean="0"/>
              <a:t> so </a:t>
            </a:r>
            <a:r>
              <a:rPr lang="en-GB" altLang="sl-SI" dirty="0" err="1" smtClean="0"/>
              <a:t>pogost</a:t>
            </a:r>
            <a:r>
              <a:rPr lang="sl-SI" altLang="sl-SI" dirty="0" smtClean="0"/>
              <a:t>a</a:t>
            </a:r>
            <a:r>
              <a:rPr lang="en-GB" altLang="sl-SI" dirty="0" smtClean="0"/>
              <a:t> v </a:t>
            </a:r>
            <a:r>
              <a:rPr lang="en-GB" altLang="sl-SI" dirty="0" err="1" smtClean="0"/>
              <a:t>starosti</a:t>
            </a:r>
            <a:r>
              <a:rPr lang="en-GB" altLang="sl-SI" dirty="0" smtClean="0"/>
              <a:t>, in </a:t>
            </a:r>
            <a:r>
              <a:rPr lang="en-GB" altLang="sl-SI" dirty="0" err="1" smtClean="0"/>
              <a:t>dejavniki</a:t>
            </a:r>
            <a:r>
              <a:rPr lang="en-GB" altLang="sl-SI" dirty="0" smtClean="0"/>
              <a:t> </a:t>
            </a:r>
            <a:r>
              <a:rPr lang="en-GB" altLang="sl-SI" dirty="0" err="1" smtClean="0"/>
              <a:t>tveganja</a:t>
            </a:r>
            <a:r>
              <a:rPr lang="sl-SI" altLang="sl-SI" dirty="0" smtClean="0"/>
              <a:t>,</a:t>
            </a:r>
            <a:r>
              <a:rPr lang="sl-SI" altLang="sl-SI" baseline="0" dirty="0" smtClean="0"/>
              <a:t> povezanimi z </a:t>
            </a:r>
            <a:r>
              <a:rPr lang="en-GB" altLang="sl-SI" dirty="0" err="1" smtClean="0"/>
              <a:t>različni</a:t>
            </a:r>
            <a:r>
              <a:rPr lang="sl-SI" altLang="sl-SI" dirty="0" smtClean="0"/>
              <a:t>mi</a:t>
            </a:r>
            <a:r>
              <a:rPr lang="en-GB" altLang="sl-SI" dirty="0" smtClean="0"/>
              <a:t> </a:t>
            </a:r>
            <a:r>
              <a:rPr lang="en-GB" altLang="sl-SI" dirty="0" err="1" smtClean="0"/>
              <a:t>socialno-ekonomski</a:t>
            </a:r>
            <a:r>
              <a:rPr lang="sl-SI" altLang="sl-SI" dirty="0" smtClean="0"/>
              <a:t>mi</a:t>
            </a:r>
            <a:r>
              <a:rPr lang="en-GB" altLang="sl-SI" dirty="0" smtClean="0"/>
              <a:t> </a:t>
            </a:r>
            <a:r>
              <a:rPr lang="en-GB" altLang="sl-SI" dirty="0" err="1" smtClean="0"/>
              <a:t>razmera</a:t>
            </a:r>
            <a:r>
              <a:rPr lang="sl-SI" altLang="sl-SI" dirty="0" smtClean="0"/>
              <a:t>mi</a:t>
            </a:r>
            <a:r>
              <a:rPr lang="en-GB" altLang="sl-SI" dirty="0" smtClean="0"/>
              <a:t>.</a:t>
            </a:r>
            <a:r>
              <a:rPr lang="sl-SI" altLang="sl-SI" dirty="0" smtClean="0"/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Zanima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 nas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markerji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povezani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boleznimi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stanji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značilni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starejše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/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posledica določenega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življenjskega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sloga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</a:t>
            </a:r>
            <a:r>
              <a:rPr lang="sl-SI" dirty="0" smtClean="0"/>
              <a:t>reverjamo tveganja za nastanek srčno-žilnih obolenj (meri se raven holesterola in trigliceridov v krvi), sladkorne bolezni (Hemoglobin HbA1c, indikator glukoze v krvi) in hipertenzije (C-reaktivni protein</a:t>
            </a:r>
            <a:r>
              <a:rPr lang="sl-SI" baseline="0" dirty="0" smtClean="0"/>
              <a:t>).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Pričakujemo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prvi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voljo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2018. 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krvi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zagotovili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objektivne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informacije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zdravstvenem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stanju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anketirancev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dopolnjujejo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bolj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subjektiv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sl-SI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samooceno zdravja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 je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vključena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SHARE.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l-SI" dirty="0" smtClean="0"/>
              <a:t>Posušene kapljice krvi:</a:t>
            </a:r>
            <a:endParaRPr lang="sl-SI" altLang="sl-SI" baseline="0" dirty="0" smtClean="0"/>
          </a:p>
          <a:p>
            <a:pPr eaLnBrk="1" hangingPunct="1"/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Analize kapljic krvi izvajata laboratorija 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openhagn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DK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Seattle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(ZDA)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l-SI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l-SI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sl-SI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sl-SI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l-SI" altLang="sl-SI" dirty="0" smtClean="0"/>
              <a:t>Začetna anketa: informacije o izobrazbi, državi rojstva</a:t>
            </a:r>
          </a:p>
          <a:p>
            <a:pPr eaLnBrk="1" hangingPunct="1"/>
            <a:endParaRPr lang="sl-SI" altLang="sl-SI" dirty="0" smtClean="0"/>
          </a:p>
          <a:p>
            <a:pPr eaLnBrk="1" hangingPunct="1"/>
            <a:r>
              <a:rPr lang="sl-SI" dirty="0" smtClean="0"/>
              <a:t>Nekatera vprašanja so v začetni anketi postavljena</a:t>
            </a:r>
            <a:r>
              <a:rPr lang="sl-SI" baseline="0" dirty="0" smtClean="0"/>
              <a:t> drugače kot v longitudinalni anketi. Primer je vprašanje</a:t>
            </a:r>
            <a:r>
              <a:rPr lang="en-US" dirty="0" smtClean="0"/>
              <a:t> ph006_: 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začetna anketa: „Vam je zdravnik že kdaj diagnosticiral katero od bolezni,</a:t>
            </a:r>
            <a:r>
              <a:rPr lang="sl-SI" baseline="0" dirty="0" smtClean="0"/>
              <a:t> naštetih na tej kartici?“</a:t>
            </a:r>
          </a:p>
          <a:p>
            <a:pPr eaLnBrk="1" hangingPunct="1"/>
            <a:r>
              <a:rPr lang="sl-SI" baseline="0" dirty="0" smtClean="0"/>
              <a:t>Longitudinalna anketa: </a:t>
            </a:r>
            <a:r>
              <a:rPr lang="en-US" dirty="0" smtClean="0"/>
              <a:t> "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 trenutno bolehate za katero od bolezni, naštetih na tej kartici?”</a:t>
            </a:r>
            <a:endParaRPr lang="en-GB" altLang="sl-SI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sl-SI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l-SI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endParaRPr lang="en-GB" altLang="sl-SI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Raziskava SHARE je nastala s pozivom Evropske komisije k »sodelovanju evropskih držav pri vzpostavitvi evropske longitudinalne raziskave o staranju«.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je bil </a:t>
            </a:r>
            <a:r>
              <a:rPr lang="sl-SI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2006 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izbran kot eden od projektov, ki se izvajajo v okviru </a:t>
            </a:r>
            <a:r>
              <a:rPr lang="sl-SI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Evropskega strateškega foruma za raziskovalne infrastrukture (ESFRI)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Marca 2011 je SHARE začel delovati v novem formalnem okviru, in sicer je postal prvi </a:t>
            </a:r>
            <a:r>
              <a:rPr lang="sl-SI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Konzorcij evropske raziskovalne infrastrukture (SHARE-ERIC)</a:t>
            </a:r>
            <a:r>
              <a:rPr lang="sl-SI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Slovenija je pristopila k raziskavi SHARE leta 2011, ko je bil sprejet »Načrt razvoja raziskovalnih infrastruktur 2011-2020«, ki je slovenskim raziskovalcem omogočil vključitev v velike evropske raziskovalne infrastrukture, ki so del ESFRI foruma. </a:t>
            </a:r>
          </a:p>
          <a:p>
            <a:endParaRPr lang="sl-SI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endParaRPr lang="en-GB" altLang="sl-SI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l-SI" sz="2400" dirty="0" smtClean="0"/>
          </a:p>
          <a:p>
            <a:r>
              <a:rPr lang="sl-SI" sz="2400" dirty="0" smtClean="0"/>
              <a:t>Novi kognitivni testi</a:t>
            </a:r>
            <a:r>
              <a:rPr lang="sl-SI" sz="2400" baseline="0" dirty="0" smtClean="0"/>
              <a:t> - </a:t>
            </a:r>
            <a:r>
              <a:rPr lang="de-DE" sz="2400" dirty="0" smtClean="0"/>
              <a:t>SHARE </a:t>
            </a:r>
            <a:r>
              <a:rPr lang="sl-SI" sz="2400" dirty="0" smtClean="0"/>
              <a:t>lahko prispeva k boljšemu razumevanju …</a:t>
            </a:r>
            <a:r>
              <a:rPr lang="de-DE" sz="2400" dirty="0" smtClean="0"/>
              <a:t> </a:t>
            </a:r>
          </a:p>
          <a:p>
            <a:pPr lvl="1"/>
            <a:r>
              <a:rPr lang="de-DE" sz="2000" dirty="0" smtClean="0"/>
              <a:t>… </a:t>
            </a:r>
            <a:r>
              <a:rPr lang="sl-SI" sz="2000" b="1" dirty="0" smtClean="0"/>
              <a:t>vzrokov </a:t>
            </a:r>
            <a:r>
              <a:rPr lang="de-DE" sz="2000" dirty="0" err="1" smtClean="0"/>
              <a:t>Alzheimerjev</a:t>
            </a:r>
            <a:r>
              <a:rPr lang="sl-SI" sz="2000" dirty="0" smtClean="0"/>
              <a:t>e</a:t>
            </a:r>
            <a:r>
              <a:rPr lang="de-DE" sz="2000" dirty="0" smtClean="0"/>
              <a:t> </a:t>
            </a:r>
            <a:r>
              <a:rPr lang="de-DE" sz="2000" dirty="0" err="1" smtClean="0"/>
              <a:t>bolezn</a:t>
            </a:r>
            <a:r>
              <a:rPr lang="sl-SI" sz="2000" dirty="0" smtClean="0"/>
              <a:t>i</a:t>
            </a:r>
            <a:r>
              <a:rPr lang="de-DE" sz="2000" dirty="0" smtClean="0"/>
              <a:t>: </a:t>
            </a:r>
            <a:br>
              <a:rPr lang="de-DE" sz="2000" dirty="0" smtClean="0"/>
            </a:b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err="1" smtClean="0"/>
              <a:t>Prepoznavanje</a:t>
            </a:r>
            <a:r>
              <a:rPr lang="de-DE" sz="2000" dirty="0" smtClean="0"/>
              <a:t> (</a:t>
            </a:r>
            <a:r>
              <a:rPr lang="de-DE" sz="2000" dirty="0" err="1" smtClean="0"/>
              <a:t>spreminjajočih</a:t>
            </a:r>
            <a:r>
              <a:rPr lang="sl-SI" sz="2000" dirty="0" smtClean="0"/>
              <a:t> se</a:t>
            </a:r>
            <a:r>
              <a:rPr lang="de-DE" sz="2000" dirty="0" smtClean="0"/>
              <a:t>) </a:t>
            </a:r>
            <a:r>
              <a:rPr lang="de-DE" sz="2000" dirty="0" err="1" smtClean="0"/>
              <a:t>dejavnikov</a:t>
            </a:r>
            <a:r>
              <a:rPr lang="de-DE" sz="2000" dirty="0" smtClean="0"/>
              <a:t> </a:t>
            </a:r>
            <a:r>
              <a:rPr lang="de-DE" sz="2000" dirty="0" err="1" smtClean="0"/>
              <a:t>tveganja</a:t>
            </a:r>
            <a:r>
              <a:rPr lang="de-DE" sz="2000" dirty="0" smtClean="0"/>
              <a:t> </a:t>
            </a:r>
            <a:r>
              <a:rPr lang="sl-SI" sz="2000" dirty="0" smtClean="0"/>
              <a:t>na podlagi podatkov </a:t>
            </a:r>
            <a:r>
              <a:rPr lang="de-DE" sz="2000" dirty="0" smtClean="0"/>
              <a:t>SHARE</a:t>
            </a:r>
          </a:p>
          <a:p>
            <a:pPr lvl="1"/>
            <a:r>
              <a:rPr lang="de-DE" sz="2000" dirty="0" smtClean="0"/>
              <a:t>… </a:t>
            </a:r>
            <a:r>
              <a:rPr lang="sl-SI" sz="2000" b="1" dirty="0" smtClean="0"/>
              <a:t>posledic</a:t>
            </a:r>
            <a:r>
              <a:rPr lang="de-DE" sz="2000" dirty="0" smtClean="0"/>
              <a:t> </a:t>
            </a:r>
            <a:r>
              <a:rPr lang="de-DE" sz="2000" dirty="0" err="1" smtClean="0"/>
              <a:t>Alzheimerjev</a:t>
            </a:r>
            <a:r>
              <a:rPr lang="sl-SI" sz="2000" dirty="0" smtClean="0"/>
              <a:t>e</a:t>
            </a:r>
            <a:r>
              <a:rPr lang="de-DE" sz="2000" dirty="0" smtClean="0"/>
              <a:t> </a:t>
            </a:r>
            <a:r>
              <a:rPr lang="de-DE" sz="2000" dirty="0" err="1" smtClean="0"/>
              <a:t>bolezn</a:t>
            </a:r>
            <a:r>
              <a:rPr lang="sl-SI" sz="2000" dirty="0" smtClean="0"/>
              <a:t>i</a:t>
            </a:r>
            <a:r>
              <a:rPr lang="de-DE" sz="2000" dirty="0" smtClean="0"/>
              <a:t>: </a:t>
            </a:r>
            <a:br>
              <a:rPr lang="de-DE" sz="2000" dirty="0" smtClean="0"/>
            </a:b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sl-SI" sz="2000" dirty="0" smtClean="0">
                <a:sym typeface="Wingdings" panose="05000000000000000000" pitchFamily="2" charset="2"/>
              </a:rPr>
              <a:t>Merjenje bremena bolezni pri prizadetih osebah in njihovih partnerjih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sl-SI" sz="2000" dirty="0" smtClean="0"/>
              <a:t>Primerjanje družbenega bremena med državami</a:t>
            </a:r>
            <a:endParaRPr lang="de-DE" sz="2000" dirty="0" smtClean="0"/>
          </a:p>
          <a:p>
            <a:pPr eaLnBrk="1" hangingPunct="1"/>
            <a:endParaRPr lang="sl-SI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sl-SI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EF1F-938D-4E7F-BA78-8A491E563A84}" type="slidenum">
              <a:rPr lang="en-GB" altLang="sl-S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GB" altLang="sl-SI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" y="0"/>
            <a:ext cx="9137973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7772400" cy="1470025"/>
          </a:xfrm>
        </p:spPr>
        <p:txBody>
          <a:bodyPr/>
          <a:lstStyle>
            <a:lvl1pPr algn="l">
              <a:defRPr sz="4000" b="0" cap="all" baseline="0">
                <a:solidFill>
                  <a:srgbClr val="BB141A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sl-SI" smtClean="0"/>
              <a:t>Uredite slog naslova matrice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539552" y="5085184"/>
            <a:ext cx="6256784" cy="1273696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C3B57-D83F-4A96-917B-EC0BF4FB7FF4}" type="datetimeFigureOut">
              <a:rPr lang="sl-SI"/>
              <a:pPr>
                <a:defRPr/>
              </a:pPr>
              <a:t>27.11.2019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3C1A9-7789-4700-808E-29B8C0199D5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691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" y="0"/>
            <a:ext cx="9137973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920880" cy="566738"/>
          </a:xfrm>
        </p:spPr>
        <p:txBody>
          <a:bodyPr anchor="ctr"/>
          <a:lstStyle>
            <a:lvl1pPr algn="ctr">
              <a:defRPr sz="2400" b="1"/>
            </a:lvl1pPr>
          </a:lstStyle>
          <a:p>
            <a:r>
              <a:rPr lang="sl-SI" smtClean="0"/>
              <a:t>Uredite slog naslova matrice</a:t>
            </a:r>
            <a:endParaRPr lang="sl-SI" dirty="0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828799" y="1196752"/>
            <a:ext cx="5486400" cy="4248472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l-SI" noProof="0" smtClean="0"/>
              <a:t>Kliknite ikono, če želite dodati sliko</a:t>
            </a:r>
            <a:endParaRPr lang="sl-SI" noProof="0" dirty="0" smtClean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821904" y="5517232"/>
            <a:ext cx="5486400" cy="65496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C237E-7639-49DD-B597-D98D46E5FCEA}" type="datetimeFigureOut">
              <a:rPr lang="sl-SI"/>
              <a:pPr>
                <a:defRPr/>
              </a:pPr>
              <a:t>27.11.2019</a:t>
            </a:fld>
            <a:endParaRPr lang="sl-SI"/>
          </a:p>
        </p:txBody>
      </p:sp>
      <p:sp>
        <p:nvSpPr>
          <p:cNvPr id="6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C7338-72FC-44CB-A28B-E3F6D54E4E6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45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" y="0"/>
            <a:ext cx="9137973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 dirty="0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31C27-98AD-4E1C-9F02-804210B7FA35}" type="datetimeFigureOut">
              <a:rPr lang="sl-SI"/>
              <a:pPr>
                <a:defRPr/>
              </a:pPr>
              <a:t>27.11.2019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CC71F-804E-4293-9497-E584A57A66D3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8508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_enovrstic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" y="0"/>
            <a:ext cx="9137973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/>
          <a:lstStyle>
            <a:lvl1pPr>
              <a:defRPr b="1">
                <a:solidFill>
                  <a:srgbClr val="BB141A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80520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48BC1-A5BA-40C8-8DD4-804BC0765296}" type="datetimeFigureOut">
              <a:rPr lang="sl-SI"/>
              <a:pPr>
                <a:defRPr/>
              </a:pPr>
              <a:t>27.11.2019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9D07A-DA2A-4A09-B16E-93F65204616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880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_dvovrstic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" y="0"/>
            <a:ext cx="9137973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>
            <a:lvl1pPr>
              <a:defRPr b="1">
                <a:solidFill>
                  <a:srgbClr val="BB141A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4032448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48BC1-A5BA-40C8-8DD4-804BC0765296}" type="datetimeFigureOut">
              <a:rPr lang="sl-SI"/>
              <a:pPr>
                <a:defRPr/>
              </a:pPr>
              <a:t>27.11.2019</a:t>
            </a:fld>
            <a:endParaRPr lang="sl-SI" dirty="0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9D07A-DA2A-4A09-B16E-93F65204616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310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" y="0"/>
            <a:ext cx="9137973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latin typeface="Segoe UI Light" panose="020B0502040204020203" pitchFamily="34" charset="0"/>
              </a:defRPr>
            </a:lvl1pPr>
          </a:lstStyle>
          <a:p>
            <a:r>
              <a:rPr lang="sl-SI" smtClean="0"/>
              <a:t>Uredite slog naslova matrice</a:t>
            </a:r>
            <a:endParaRPr lang="sl-SI" dirty="0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A47E2-D795-4E85-BC28-D03F2EAA2CE8}" type="datetimeFigureOut">
              <a:rPr lang="sl-SI"/>
              <a:pPr>
                <a:defRPr/>
              </a:pPr>
              <a:t>27.11.2019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E9F32-F95F-4403-A67D-956A883A8C0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084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" y="0"/>
            <a:ext cx="9137973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5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469CA-E2C9-44A8-A030-6B1E5CD57201}" type="datetimeFigureOut">
              <a:rPr lang="sl-SI"/>
              <a:pPr>
                <a:defRPr/>
              </a:pPr>
              <a:t>27.11.2019</a:t>
            </a:fld>
            <a:endParaRPr lang="sl-SI"/>
          </a:p>
        </p:txBody>
      </p:sp>
      <p:sp>
        <p:nvSpPr>
          <p:cNvPr id="6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1C460-0DDC-4B31-AB42-20DF4CC7A62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0815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" y="0"/>
            <a:ext cx="9137973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9519D-9C7C-459E-AE85-5EF33D7428D5}" type="datetimeFigureOut">
              <a:rPr lang="sl-SI"/>
              <a:pPr>
                <a:defRPr/>
              </a:pPr>
              <a:t>27.11.2019</a:t>
            </a:fld>
            <a:endParaRPr lang="sl-SI"/>
          </a:p>
        </p:txBody>
      </p:sp>
      <p:sp>
        <p:nvSpPr>
          <p:cNvPr id="8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C54B1-1B10-4753-8EE9-FA205AFBB42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392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" y="0"/>
            <a:ext cx="9137973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EC735-049B-4C47-B619-BE8AACFDC6F6}" type="datetimeFigureOut">
              <a:rPr lang="sl-SI"/>
              <a:pPr>
                <a:defRPr/>
              </a:pPr>
              <a:t>27.11.2019</a:t>
            </a:fld>
            <a:endParaRPr lang="sl-SI"/>
          </a:p>
        </p:txBody>
      </p:sp>
      <p:sp>
        <p:nvSpPr>
          <p:cNvPr id="4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352D7-C120-4140-9A84-3224CDABA51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929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" y="0"/>
            <a:ext cx="9137973" cy="6858000"/>
          </a:xfrm>
          <a:prstGeom prst="rect">
            <a:avLst/>
          </a:prstGeom>
        </p:spPr>
      </p:pic>
      <p:sp>
        <p:nvSpPr>
          <p:cNvPr id="2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2F7B4-C1ED-49D8-A569-85E8E6963FAF}" type="datetimeFigureOut">
              <a:rPr lang="sl-SI"/>
              <a:pPr>
                <a:defRPr/>
              </a:pPr>
              <a:t>27.11.2019</a:t>
            </a:fld>
            <a:endParaRPr lang="sl-SI"/>
          </a:p>
        </p:txBody>
      </p:sp>
      <p:sp>
        <p:nvSpPr>
          <p:cNvPr id="3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1E591-0C91-4013-8F0B-84F597957B2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4998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" y="0"/>
            <a:ext cx="9137973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67544" y="742380"/>
            <a:ext cx="3008313" cy="9584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764705"/>
            <a:ext cx="5111750" cy="5256584"/>
          </a:xfrm>
        </p:spPr>
        <p:txBody>
          <a:bodyPr/>
          <a:lstStyle>
            <a:lvl1pPr>
              <a:spcAft>
                <a:spcPts val="1800"/>
              </a:spcAft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834281"/>
            <a:ext cx="3008313" cy="41870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2FD81-1F9A-4741-A19C-6FD8EF57F3F7}" type="datetimeFigureOut">
              <a:rPr lang="sl-SI"/>
              <a:pPr>
                <a:defRPr/>
              </a:pPr>
              <a:t>27.11.2019</a:t>
            </a:fld>
            <a:endParaRPr lang="sl-SI"/>
          </a:p>
        </p:txBody>
      </p:sp>
      <p:sp>
        <p:nvSpPr>
          <p:cNvPr id="6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E4A05-B792-4946-BB28-EB11CE82A433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154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grada naslova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smtClean="0"/>
              <a:t>Kliknite, če želite urediti slog naslova matrice</a:t>
            </a:r>
            <a:endParaRPr lang="sl-SI" altLang="sl-SI" dirty="0" smtClean="0"/>
          </a:p>
        </p:txBody>
      </p:sp>
      <p:sp>
        <p:nvSpPr>
          <p:cNvPr id="1027" name="Ograda besedila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sl-SI" dirty="0" smtClean="0"/>
              <a:t>Kliknite, če želite urediti sloge besedila matrice</a:t>
            </a:r>
          </a:p>
          <a:p>
            <a:pPr lvl="1"/>
            <a:r>
              <a:rPr lang="sl-SI" altLang="sl-SI" dirty="0" smtClean="0"/>
              <a:t>Druga raven</a:t>
            </a:r>
          </a:p>
          <a:p>
            <a:pPr lvl="2"/>
            <a:r>
              <a:rPr lang="sl-SI" altLang="sl-SI" dirty="0" smtClean="0"/>
              <a:t>Tretja raven</a:t>
            </a:r>
          </a:p>
          <a:p>
            <a:pPr lvl="3"/>
            <a:r>
              <a:rPr lang="sl-SI" altLang="sl-SI" dirty="0" smtClean="0"/>
              <a:t>Četrta raven</a:t>
            </a:r>
          </a:p>
          <a:p>
            <a:pPr lvl="4"/>
            <a:r>
              <a:rPr lang="sl-SI" altLang="sl-SI" dirty="0" smtClean="0"/>
              <a:t>Peta raven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CB6E3495-09AC-42C0-9EE6-B058F4BF2CB9}" type="datetimeFigureOut">
              <a:rPr lang="sl-SI" smtClean="0"/>
              <a:pPr>
                <a:defRPr/>
              </a:pPr>
              <a:t>27.11.2019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66363990-DB78-4C24-877D-B87B0B33D177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BB141A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400" b="1" kern="1200">
          <a:solidFill>
            <a:srgbClr val="BB141A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541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228600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438275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esr.usc.edu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janssen@uvt.n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mailto:ursics@ier.s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rakara@ier.si" TargetMode="External"/><Relationship Id="rId5" Type="http://schemas.openxmlformats.org/officeDocument/2006/relationships/hyperlink" Target="mailto:info@share-project.org" TargetMode="External"/><Relationship Id="rId4" Type="http://schemas.openxmlformats.org/officeDocument/2006/relationships/hyperlink" Target="mailto:share@ier.si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hyperlink" Target="mailto:ursics@ier.si" TargetMode="External"/><Relationship Id="rId7" Type="http://schemas.openxmlformats.org/officeDocument/2006/relationships/image" Target="../media/image7.jpg"/><Relationship Id="rId2" Type="http://schemas.openxmlformats.org/officeDocument/2006/relationships/hyperlink" Target="mailto:srakara@ier.s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l-SI" sz="3200" b="1" dirty="0" err="1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PODATKOVna</a:t>
            </a:r>
            <a:r>
              <a:rPr lang="sl-SI" sz="32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 zbirka SHARE</a:t>
            </a:r>
            <a:br>
              <a:rPr lang="sl-SI" sz="32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</a:br>
            <a:r>
              <a:rPr lang="sl-SI" sz="28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in </a:t>
            </a:r>
            <a:r>
              <a:rPr lang="sl-SI" sz="2800" b="1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nOVA</a:t>
            </a:r>
            <a:r>
              <a:rPr lang="sl-SI" sz="28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 ORODJA ZA njeno UPORABO</a:t>
            </a:r>
          </a:p>
        </p:txBody>
      </p:sp>
      <p:sp>
        <p:nvSpPr>
          <p:cNvPr id="5" name="Text Box 13"/>
          <p:cNvSpPr txBox="1"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sl-SI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doc. dr. Andrej Srakar, strokovni sodelavec projekta SHARE Slovenija</a:t>
            </a:r>
          </a:p>
          <a:p>
            <a:pPr>
              <a:spcBef>
                <a:spcPts val="600"/>
              </a:spcBef>
              <a:defRPr/>
            </a:pPr>
            <a:r>
              <a:rPr lang="sl-SI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mag. Sonja Uršič, operativni vodja projekta SHARE Slovenija</a:t>
            </a:r>
          </a:p>
          <a:p>
            <a:pPr>
              <a:spcBef>
                <a:spcPct val="50000"/>
              </a:spcBef>
              <a:defRPr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Slika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4668"/>
            <a:ext cx="2376000" cy="1043732"/>
          </a:xfrm>
          <a:prstGeom prst="rect">
            <a:avLst/>
          </a:prstGeom>
        </p:spPr>
      </p:pic>
      <p:pic>
        <p:nvPicPr>
          <p:cNvPr id="2" name="Slika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24" y="368400"/>
            <a:ext cx="2549254" cy="1080000"/>
          </a:xfrm>
          <a:prstGeom prst="rect">
            <a:avLst/>
          </a:prstGeom>
        </p:spPr>
      </p:pic>
      <p:pic>
        <p:nvPicPr>
          <p:cNvPr id="10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150709"/>
            <a:ext cx="648072" cy="538657"/>
          </a:xfrm>
          <a:prstGeom prst="rect">
            <a:avLst/>
          </a:prstGeom>
        </p:spPr>
      </p:pic>
      <p:pic>
        <p:nvPicPr>
          <p:cNvPr id="11" name="Grafik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7" t="14788" r="31260" b="15628"/>
          <a:stretch/>
        </p:blipFill>
        <p:spPr>
          <a:xfrm>
            <a:off x="1907704" y="6076271"/>
            <a:ext cx="1133653" cy="613095"/>
          </a:xfrm>
          <a:prstGeom prst="rect">
            <a:avLst/>
          </a:prstGeom>
        </p:spPr>
      </p:pic>
      <p:pic>
        <p:nvPicPr>
          <p:cNvPr id="12" name="Grafik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1880" y="6095640"/>
            <a:ext cx="1624781" cy="469090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119257"/>
            <a:ext cx="2304000" cy="42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1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987824" y="485041"/>
            <a:ext cx="48245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sz="36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sz="360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Socialni dejavniki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10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7535" y="1484785"/>
            <a:ext cx="8036231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DN </a:t>
            </a: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– </a:t>
            </a: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demografija: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izobrazba,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država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rojstva, državljanstvo,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zakonski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stan,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podatki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o starših, bratih in sestrah, stiki s starši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CH – otroci: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število in demografske značilnosti otrok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(spol, leto rojstva, zakonski stan, zaposlitev, izobrazba, bivališče)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MC – </a:t>
            </a: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otroštvo</a:t>
            </a: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: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značilnosti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bivališča, uspeh v šoli, prijatelji, finančno stanje, zdravje/bolezni, cepljenja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SP </a:t>
            </a: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– </a:t>
            </a: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socialna opora: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neformalna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pomoč, ki jo je oseba prejela od članov družine ali prijateljev oz. jo je nudila tem osebam (komu /od koga, kako pogosto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)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SN </a:t>
            </a: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– socialna omrežja: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egocentrična socialna omrežja (pogostost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stikov, čustvena bližina, geografska bližina, zadovoljstvo z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omrežjem)</a:t>
            </a:r>
            <a:r>
              <a:rPr lang="sl-SI" sz="2000" b="1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sl-SI" dirty="0">
              <a:solidFill>
                <a:schemeClr val="tx2"/>
              </a:solidFill>
              <a:latin typeface="Frutiger LT Pro 45 Light" panose="020B0403030504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592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3563888" y="485041"/>
            <a:ext cx="42484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sz="36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sz="360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Zdravje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11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7537" y="1283779"/>
            <a:ext cx="8036231" cy="452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PH – </a:t>
            </a: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fizično zdravje</a:t>
            </a: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: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samoocena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zdravja, število in vrsta kroničnih bolezni, kdaj je bila bolezen diagnosticirana, druge zdravstvene težave, zdravila, ki jih jemlje R, stanje vida in sluha, zdravje zob, vrste težav pri opravljanju vsakodnevnih aktivnosti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MH </a:t>
            </a: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– </a:t>
            </a: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duševno </a:t>
            </a: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zdravje:</a:t>
            </a:r>
            <a:r>
              <a:rPr lang="sl-SI" sz="2000" dirty="0" smtClean="0">
                <a:solidFill>
                  <a:schemeClr val="tx2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znaki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depresije po Evropski lestvici depresivnosti (EURO-D), znaki počutja </a:t>
            </a:r>
            <a:endParaRPr lang="sl-SI" sz="2000" dirty="0" smtClean="0">
              <a:solidFill>
                <a:srgbClr val="0070C0"/>
              </a:solidFill>
              <a:latin typeface="Frutiger LT Pro 45 Light" panose="020B0403030504020204" pitchFamily="34" charset="-18"/>
            </a:endParaRP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HC – </a:t>
            </a: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zdravstvena </a:t>
            </a: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oskrba:</a:t>
            </a:r>
            <a:r>
              <a:rPr lang="sl-SI" sz="2000" dirty="0" smtClean="0">
                <a:solidFill>
                  <a:schemeClr val="tx2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obiski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pri zdravniku in zobozdravniku, bivanja v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bolnišnici,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oskrba na domu, jemanje zdravil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,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opuščanje zdravstvene oskrbe zaradi finančnih težav ali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predolgih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čakalnih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vrst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CF – </a:t>
            </a: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kognitivne funkcije</a:t>
            </a: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: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orientacija 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v 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času, spomin, verbalne sposobnosti in računske sposobnosti (+ novi kazalniki v 8. in 9. valu</a:t>
            </a:r>
            <a:r>
              <a:rPr lang="sl-SI" sz="20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)</a:t>
            </a:r>
            <a:endParaRPr lang="en-US" sz="2000" dirty="0" smtClean="0">
              <a:solidFill>
                <a:srgbClr val="0070C0"/>
              </a:solidFill>
              <a:latin typeface="Frutiger LT Pro 45 Light" panose="020B0403030504020204" pitchFamily="34" charset="-18"/>
            </a:endParaRP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gv_big5</a:t>
            </a:r>
            <a:r>
              <a:rPr lang="sl-SI" sz="20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: velikih pet faktorjev osebnosti (BFI-10)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sl-SI" sz="2000" dirty="0">
              <a:solidFill>
                <a:srgbClr val="0070C0"/>
              </a:solidFill>
              <a:latin typeface="Frutiger LT Pro 45 Light" panose="020B0403030504020204" pitchFamily="34" charset="-18"/>
            </a:endParaRP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sl-SI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42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339752" y="485041"/>
            <a:ext cx="6336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sz="36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sz="360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Zdravje – objektivni kazalniki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12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68310" y="1260099"/>
            <a:ext cx="4177506" cy="459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defRPr/>
            </a:pPr>
            <a:endParaRPr lang="sl-SI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l-SI" sz="2000" b="1" dirty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Testi fizičnih sposobnosti</a:t>
            </a:r>
            <a:r>
              <a:rPr lang="sl-SI" altLang="sl-SI" dirty="0" smtClean="0">
                <a:solidFill>
                  <a:srgbClr val="FF6600"/>
                </a:solidFill>
                <a:latin typeface="Frutiger LT Pro 45 Light" panose="020B0403030504020204" pitchFamily="34" charset="-18"/>
                <a:cs typeface="Calibri" pitchFamily="34" charset="0"/>
              </a:rPr>
              <a:t>:</a:t>
            </a:r>
            <a:endParaRPr lang="sl-SI" altLang="sl-SI" dirty="0">
              <a:solidFill>
                <a:srgbClr val="FF6600"/>
              </a:solidFill>
              <a:latin typeface="Frutiger LT Pro 45 Light" panose="020B0403030504020204" pitchFamily="34" charset="-18"/>
              <a:cs typeface="Calibri" pitchFamily="34" charset="0"/>
            </a:endParaRPr>
          </a:p>
          <a:p>
            <a:pPr lvl="1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sl-SI" altLang="sl-SI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Moč stiska pesti (1. do 7. val)</a:t>
            </a:r>
          </a:p>
          <a:p>
            <a:pPr lvl="1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sl-SI" alt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Moč </a:t>
            </a:r>
            <a:r>
              <a:rPr lang="sl-SI" altLang="sl-SI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izdiha (merjenje pljučne kapacitete </a:t>
            </a:r>
            <a:r>
              <a:rPr lang="sl-SI" alt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(2., 4. in 6. val)</a:t>
            </a:r>
            <a:r>
              <a:rPr lang="en-US" alt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 </a:t>
            </a:r>
            <a:endParaRPr lang="sl-SI" altLang="sl-SI" dirty="0">
              <a:solidFill>
                <a:srgbClr val="0070C0"/>
              </a:solidFill>
              <a:latin typeface="Frutiger LT Pro 45 Light" panose="020B0403030504020204" pitchFamily="34" charset="-18"/>
              <a:cs typeface="Calibri" pitchFamily="34" charset="0"/>
            </a:endParaRPr>
          </a:p>
          <a:p>
            <a:pPr lvl="1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sl-SI" altLang="sl-SI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Vstajanje s stola </a:t>
            </a:r>
            <a:r>
              <a:rPr lang="sl-SI" alt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(2. in 5. val)</a:t>
            </a:r>
          </a:p>
          <a:p>
            <a:pPr lvl="1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sl-SI" altLang="sl-SI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Hitrost hoje ( 1. in 2. val</a:t>
            </a:r>
            <a:r>
              <a:rPr lang="sl-SI" alt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)</a:t>
            </a:r>
          </a:p>
          <a:p>
            <a:pPr marL="171450" lvl="1">
              <a:buClr>
                <a:srgbClr val="FF6600"/>
              </a:buClr>
            </a:pPr>
            <a:r>
              <a:rPr lang="en-US" altLang="sl-SI" dirty="0" smtClean="0">
                <a:solidFill>
                  <a:srgbClr val="404040"/>
                </a:solidFill>
                <a:latin typeface="Frutiger LT Pro 45 Light" panose="020B0403030504020204" pitchFamily="34" charset="-18"/>
                <a:cs typeface="Calibri" pitchFamily="34" charset="0"/>
              </a:rPr>
              <a:t> </a:t>
            </a:r>
            <a:endParaRPr lang="sl-SI" altLang="sl-SI" dirty="0" smtClean="0">
              <a:solidFill>
                <a:srgbClr val="404040"/>
              </a:solidFill>
              <a:latin typeface="Frutiger LT Pro 45 Light" panose="020B0403030504020204" pitchFamily="34" charset="-18"/>
              <a:cs typeface="Calibri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arabicPeriod"/>
              <a:defRPr/>
            </a:pPr>
            <a:r>
              <a:rPr lang="sl-SI" sz="2000" b="1" dirty="0" err="1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Biomarkerji</a:t>
            </a: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– vzorci posušenih kapljic krvi</a:t>
            </a:r>
          </a:p>
          <a:p>
            <a:pPr marL="342900" lvl="1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4. val, Nemčija </a:t>
            </a:r>
          </a:p>
          <a:p>
            <a:pPr marL="342900" lvl="1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6. val, 12 držav vključno s Slovenijo</a:t>
            </a:r>
            <a:endParaRPr lang="de-DE" altLang="sl-SI" dirty="0">
              <a:solidFill>
                <a:srgbClr val="0070C0"/>
              </a:solidFill>
              <a:latin typeface="Frutiger LT Pro 45 Light" panose="020B0403030504020204" pitchFamily="34" charset="-18"/>
            </a:endParaRPr>
          </a:p>
          <a:p>
            <a:pPr lvl="1">
              <a:spcBef>
                <a:spcPct val="20000"/>
              </a:spcBef>
              <a:buClr>
                <a:srgbClr val="FF6600"/>
              </a:buClr>
              <a:defRPr/>
            </a:pPr>
            <a:endParaRPr lang="sl-SI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marL="345150" lvl="1" indent="-342900">
              <a:spcBef>
                <a:spcPct val="20000"/>
              </a:spcBef>
              <a:buClr>
                <a:srgbClr val="FF6600"/>
              </a:buClr>
              <a:buFont typeface="+mj-lt"/>
              <a:buAutoNum type="arabicPeriod" startAt="3"/>
              <a:defRPr/>
            </a:pPr>
            <a:r>
              <a:rPr lang="sl-SI" altLang="sl-SI" sz="1600" i="1" dirty="0" smtClean="0">
                <a:solidFill>
                  <a:schemeClr val="accent6"/>
                </a:solidFill>
                <a:latin typeface="Frutiger LT Pro 45 Light" panose="020B0403030504020204" pitchFamily="34" charset="-18"/>
                <a:cs typeface="Calibri" pitchFamily="34" charset="0"/>
              </a:rPr>
              <a:t>Merjenje </a:t>
            </a:r>
            <a:r>
              <a:rPr lang="sl-SI" altLang="sl-SI" sz="1600" i="1" dirty="0">
                <a:solidFill>
                  <a:schemeClr val="accent6"/>
                </a:solidFill>
                <a:latin typeface="Frutiger LT Pro 45 Light" panose="020B0403030504020204" pitchFamily="34" charset="-18"/>
                <a:cs typeface="Calibri" pitchFamily="34" charset="0"/>
              </a:rPr>
              <a:t>gibanja (</a:t>
            </a:r>
            <a:r>
              <a:rPr lang="sl-SI" altLang="sl-SI" sz="1600" i="1" dirty="0" err="1">
                <a:solidFill>
                  <a:schemeClr val="accent6"/>
                </a:solidFill>
                <a:latin typeface="Frutiger LT Pro 45 Light" panose="020B0403030504020204" pitchFamily="34" charset="-18"/>
                <a:cs typeface="Calibri" pitchFamily="34" charset="0"/>
              </a:rPr>
              <a:t>pospeškometer</a:t>
            </a:r>
            <a:r>
              <a:rPr lang="sl-SI" altLang="sl-SI" sz="1600" i="1" dirty="0" smtClean="0">
                <a:solidFill>
                  <a:schemeClr val="accent6"/>
                </a:solidFill>
                <a:latin typeface="Frutiger LT Pro 45 Light" panose="020B0403030504020204" pitchFamily="34" charset="-18"/>
                <a:cs typeface="Calibri" pitchFamily="34" charset="0"/>
              </a:rPr>
              <a:t>): 8</a:t>
            </a:r>
            <a:r>
              <a:rPr lang="sl-SI" altLang="sl-SI" sz="1600" i="1" dirty="0">
                <a:solidFill>
                  <a:schemeClr val="accent6"/>
                </a:solidFill>
                <a:latin typeface="Frutiger LT Pro 45 Light" panose="020B0403030504020204" pitchFamily="34" charset="-18"/>
                <a:cs typeface="Calibri" pitchFamily="34" charset="0"/>
              </a:rPr>
              <a:t>. val, izbrane države, </a:t>
            </a:r>
            <a:r>
              <a:rPr lang="sl-SI" altLang="sl-SI" sz="1600" i="1" dirty="0" err="1" smtClean="0">
                <a:solidFill>
                  <a:schemeClr val="accent6"/>
                </a:solidFill>
                <a:latin typeface="Frutiger LT Pro 45 Light" panose="020B0403030504020204" pitchFamily="34" charset="-18"/>
                <a:cs typeface="Calibri" pitchFamily="34" charset="0"/>
              </a:rPr>
              <a:t>podvzorec</a:t>
            </a:r>
            <a:endParaRPr lang="sl-SI" altLang="sl-SI" sz="1600" i="1" dirty="0">
              <a:solidFill>
                <a:schemeClr val="accent6"/>
              </a:solidFill>
              <a:latin typeface="Frutiger LT Pro 45 Light" panose="020B0403030504020204" pitchFamily="34" charset="-18"/>
              <a:cs typeface="Calibri" pitchFamily="34" charset="0"/>
            </a:endParaRPr>
          </a:p>
          <a:p>
            <a:pPr lvl="1">
              <a:spcBef>
                <a:spcPct val="20000"/>
              </a:spcBef>
              <a:buClr>
                <a:srgbClr val="FF6600"/>
              </a:buClr>
              <a:defRPr/>
            </a:pPr>
            <a:endParaRPr lang="sl-SI" sz="2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1940719" cy="235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00" y="1268760"/>
            <a:ext cx="2339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16" y="4077072"/>
            <a:ext cx="2320110" cy="180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09" y="2792509"/>
            <a:ext cx="1608137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496" y="4532689"/>
            <a:ext cx="1100944" cy="137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14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123728" y="544106"/>
            <a:ext cx="6408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sz="2800" b="1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Gateway</a:t>
            </a:r>
            <a:r>
              <a:rPr lang="sl-SI" sz="28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 to Global </a:t>
            </a:r>
            <a:r>
              <a:rPr lang="sl-SI" sz="2800" b="1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Aging</a:t>
            </a:r>
            <a:r>
              <a:rPr lang="sl-SI" sz="28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sz="2800" b="1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Data</a:t>
            </a:r>
            <a:endParaRPr lang="de-DE" altLang="sl-SI" sz="2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13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38" y="1913490"/>
            <a:ext cx="5940000" cy="407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95536" y="1248569"/>
            <a:ext cx="8725684" cy="4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" lvl="1">
              <a:spcBef>
                <a:spcPct val="20000"/>
              </a:spcBef>
              <a:buClr>
                <a:srgbClr val="FF6600"/>
              </a:buClr>
              <a:defRPr/>
            </a:pPr>
            <a:r>
              <a:rPr lang="sl-SI" dirty="0" smtClean="0">
                <a:latin typeface="Frutiger LT Pro 45 Light" panose="020B0403030504020204" pitchFamily="34" charset="-18"/>
              </a:rPr>
              <a:t>Zbirka SHARE je </a:t>
            </a:r>
            <a:r>
              <a:rPr lang="sl-SI" dirty="0" err="1" smtClean="0">
                <a:latin typeface="Frutiger LT Pro 45 Light" panose="020B0403030504020204" pitchFamily="34" charset="-18"/>
              </a:rPr>
              <a:t>harmonizirana</a:t>
            </a:r>
            <a:r>
              <a:rPr lang="sl-SI" dirty="0" smtClean="0">
                <a:latin typeface="Frutiger LT Pro 45 Light" panose="020B0403030504020204" pitchFamily="34" charset="-18"/>
              </a:rPr>
              <a:t> s podatki drugih raziskav o staranju v svetu</a:t>
            </a:r>
          </a:p>
          <a:p>
            <a:pPr marL="800100" lvl="1" indent="-342900">
              <a:spcBef>
                <a:spcPct val="20000"/>
              </a:spcBef>
              <a:buClr>
                <a:srgbClr val="FF6600"/>
              </a:buClr>
              <a:buFont typeface="Webdings" pitchFamily="18" charset="2"/>
              <a:buChar char="4"/>
              <a:defRPr/>
            </a:pPr>
            <a:endParaRPr lang="sl-SI" dirty="0"/>
          </a:p>
          <a:p>
            <a:pPr lvl="1">
              <a:spcBef>
                <a:spcPct val="20000"/>
              </a:spcBef>
              <a:buClr>
                <a:srgbClr val="FF6600"/>
              </a:buClr>
              <a:defRPr/>
            </a:pPr>
            <a:endParaRPr lang="de-DE" altLang="sl-SI" sz="1100" dirty="0">
              <a:solidFill>
                <a:srgbClr val="4D4D4D"/>
              </a:solidFill>
            </a:endParaRPr>
          </a:p>
          <a:p>
            <a:pPr lvl="1">
              <a:spcBef>
                <a:spcPct val="20000"/>
              </a:spcBef>
              <a:buClr>
                <a:srgbClr val="FF6600"/>
              </a:buClr>
              <a:defRPr/>
            </a:pPr>
            <a:endParaRPr lang="sl-SI" sz="2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091608" y="4055533"/>
            <a:ext cx="1627187" cy="996950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de-DE" altLang="sl-SI" sz="1500" b="1" dirty="0" err="1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KLoSA</a:t>
            </a:r>
            <a:r>
              <a:rPr lang="de-DE" altLang="sl-SI" sz="1500" b="1" dirty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, JSTAR,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de-DE" altLang="sl-SI" sz="1500" b="1" dirty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CHARLS, LASI</a:t>
            </a:r>
          </a:p>
        </p:txBody>
      </p:sp>
      <p:pic>
        <p:nvPicPr>
          <p:cNvPr id="17" name="Picture 7" descr="share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" t="-1183" r="-4996" b="-9344"/>
          <a:stretch>
            <a:fillRect/>
          </a:stretch>
        </p:blipFill>
        <p:spPr bwMode="auto">
          <a:xfrm>
            <a:off x="4445794" y="3218921"/>
            <a:ext cx="1476375" cy="75565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06" b="5304"/>
          <a:stretch>
            <a:fillRect/>
          </a:stretch>
        </p:blipFill>
        <p:spPr bwMode="auto">
          <a:xfrm>
            <a:off x="3479799" y="3123143"/>
            <a:ext cx="923925" cy="460375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rslogo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44" y="3353330"/>
            <a:ext cx="1058863" cy="92075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699792" y="4797152"/>
            <a:ext cx="992187" cy="698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  <a:spcAft>
                <a:spcPct val="10000"/>
              </a:spcAft>
              <a:defRPr/>
            </a:pPr>
            <a:r>
              <a:rPr lang="de-DE" sz="15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ELSI Brasil</a:t>
            </a:r>
          </a:p>
        </p:txBody>
      </p:sp>
    </p:spTree>
    <p:extLst>
      <p:ext uri="{BB962C8B-B14F-4D97-AF65-F5344CB8AC3E}">
        <p14:creationId xmlns:p14="http://schemas.microsoft.com/office/powerpoint/2010/main" val="207562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051720" y="473737"/>
            <a:ext cx="69254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b="1" dirty="0" err="1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Gateway</a:t>
            </a:r>
            <a:r>
              <a:rPr lang="sl-SI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to Global </a:t>
            </a:r>
            <a:r>
              <a:rPr lang="sl-SI" b="1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Aging</a:t>
            </a:r>
            <a:r>
              <a:rPr lang="sl-SI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b="1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Data</a:t>
            </a:r>
            <a:endParaRPr lang="de-DE" altLang="sl-SI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14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51520" y="1268760"/>
            <a:ext cx="872568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" lvl="1" algn="ctr">
              <a:spcBef>
                <a:spcPct val="20000"/>
              </a:spcBef>
              <a:buClr>
                <a:srgbClr val="FF6600"/>
              </a:buClr>
              <a:defRPr/>
            </a:pPr>
            <a:r>
              <a:rPr lang="sl-SI" sz="1200" dirty="0">
                <a:latin typeface="Frutiger LT Pro 45 Light" panose="020B0403030504020204" pitchFamily="34" charset="-18"/>
              </a:rPr>
              <a:t>Pregled nad različnimi raziskavami staranja v svetu, kot tudi izjemne možnosti primerjav med njimi, ponuja platforma </a:t>
            </a: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/>
            </a:r>
            <a:b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</a:br>
            <a:r>
              <a:rPr lang="en-US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The Gateway to Global Aging Data</a:t>
            </a:r>
            <a:r>
              <a:rPr lang="en-US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: </a:t>
            </a:r>
            <a:r>
              <a:rPr lang="en-US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g2aging.org</a:t>
            </a:r>
            <a:endParaRPr lang="sl-SI" dirty="0" smtClean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  <a:p>
            <a:pPr marL="114300" lvl="1" algn="ctr">
              <a:spcBef>
                <a:spcPct val="20000"/>
              </a:spcBef>
              <a:buClr>
                <a:srgbClr val="FF6600"/>
              </a:buClr>
              <a:defRPr/>
            </a:pPr>
            <a:r>
              <a:rPr lang="en-US" sz="1200" i="1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The </a:t>
            </a:r>
            <a:r>
              <a:rPr lang="en-US" sz="1200" i="1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Center for Economic and Social Research (CESR) </a:t>
            </a:r>
            <a:r>
              <a:rPr lang="en-US" sz="1200" i="1" dirty="0">
                <a:solidFill>
                  <a:srgbClr val="0070C0"/>
                </a:solidFill>
                <a:latin typeface="Frutiger LT Pro 45 Light" panose="020B0403030504020204" pitchFamily="34" charset="-18"/>
                <a:hlinkClick r:id="rId4"/>
              </a:rPr>
              <a:t>cesr.usc.edu</a:t>
            </a:r>
            <a:r>
              <a:rPr lang="en-US" dirty="0"/>
              <a:t/>
            </a:r>
            <a:br>
              <a:rPr lang="en-US" dirty="0"/>
            </a:br>
            <a:endParaRPr lang="sl-SI" sz="800" dirty="0" smtClean="0"/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altLang="sl-SI" sz="1600" b="1" dirty="0" smtClean="0">
                <a:latin typeface="Frutiger LT Pro 45 Light" panose="020B0403030504020204" pitchFamily="34" charset="-18"/>
              </a:rPr>
              <a:t>Digitalna knjižnica: </a:t>
            </a:r>
            <a:r>
              <a:rPr lang="sl-SI" altLang="sl-SI" sz="1600" dirty="0" smtClean="0">
                <a:latin typeface="Frutiger LT Pro 45 Light" panose="020B0403030504020204" pitchFamily="34" charset="-18"/>
              </a:rPr>
              <a:t>pregled anketnih raziskav o staranju v svetu (besedilo anketnih vprašanj in možnih odgovorov, lokacija vprašanja znotraj vprašalnika, opombe anketarjem)</a:t>
            </a: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altLang="sl-SI" sz="1600" b="1" dirty="0" smtClean="0">
                <a:latin typeface="Frutiger LT Pro 45 Light" panose="020B0403030504020204" pitchFamily="34" charset="-18"/>
              </a:rPr>
              <a:t>Nazoren diagram poteka vprašanj: </a:t>
            </a:r>
            <a:r>
              <a:rPr lang="sl-SI" altLang="sl-SI" sz="1600" dirty="0" smtClean="0">
                <a:latin typeface="Frutiger LT Pro 45 Light" panose="020B0403030504020204" pitchFamily="34" charset="-18"/>
              </a:rPr>
              <a:t>enostaven pregled nad preskoki v vprašalnikih in pregled nad tem, kako in komu je bilo vprašanje zastavljeno </a:t>
            </a: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altLang="sl-SI" sz="1600" b="1" dirty="0" smtClean="0">
                <a:latin typeface="Frutiger LT Pro 45 Light" panose="020B0403030504020204" pitchFamily="34" charset="-18"/>
              </a:rPr>
              <a:t>Primerljivost med anketami: </a:t>
            </a:r>
            <a:r>
              <a:rPr lang="sl-SI" altLang="sl-SI" sz="1600" dirty="0" smtClean="0">
                <a:latin typeface="Frutiger LT Pro 45 Light" panose="020B0403030504020204" pitchFamily="34" charset="-18"/>
              </a:rPr>
              <a:t>iskalnik, ki omogoča poiskati relevantne (skladne) anketne vsebine oz. kazalnike v različnih anketah oz. v različnih valovih iste ankete</a:t>
            </a: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altLang="sl-SI" sz="1600" b="1" dirty="0" smtClean="0">
                <a:latin typeface="Frutiger LT Pro 45 Light" panose="020B0403030504020204" pitchFamily="34" charset="-18"/>
              </a:rPr>
              <a:t>Interaktivni grafi in diagrami, </a:t>
            </a:r>
            <a:r>
              <a:rPr lang="sl-SI" altLang="sl-SI" sz="1600" dirty="0" smtClean="0">
                <a:latin typeface="Frutiger LT Pro 45 Light" panose="020B0403030504020204" pitchFamily="34" charset="-18"/>
              </a:rPr>
              <a:t>ki uporabniku omogočajo izbor in prikaz osnovnih kazalnikov za izbrane spremenljivke, države in raziskave </a:t>
            </a: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altLang="sl-SI" sz="1600" b="1" dirty="0" smtClean="0">
                <a:latin typeface="Frutiger LT Pro 45 Light" panose="020B0403030504020204" pitchFamily="34" charset="-18"/>
              </a:rPr>
              <a:t>Dokumentacija </a:t>
            </a:r>
            <a:r>
              <a:rPr lang="sl-SI" altLang="sl-SI" sz="1600" dirty="0" smtClean="0">
                <a:latin typeface="Frutiger LT Pro 45 Light" panose="020B0403030504020204" pitchFamily="34" charset="-18"/>
              </a:rPr>
              <a:t>o primerljivosti med anketnimi raziskavami</a:t>
            </a:r>
            <a:endParaRPr lang="sl-SI" altLang="sl-SI" sz="1200" dirty="0" smtClean="0">
              <a:latin typeface="Frutiger LT Pro 45 Light" panose="020B0403030504020204" pitchFamily="34" charset="-18"/>
            </a:endParaRP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altLang="sl-SI" sz="1600" b="1" dirty="0" smtClean="0">
                <a:latin typeface="Frutiger LT Pro 45 Light" panose="020B0403030504020204" pitchFamily="34" charset="-18"/>
              </a:rPr>
              <a:t>Iskalnik po publikacijah</a:t>
            </a:r>
            <a:r>
              <a:rPr lang="sl-SI" altLang="sl-SI" sz="1600" dirty="0" smtClean="0">
                <a:latin typeface="Frutiger LT Pro 45 Light" panose="020B0403030504020204" pitchFamily="34" charset="-18"/>
              </a:rPr>
              <a:t>, ki temeljijo na anketnih podatkih o zdravju in upokojevanju</a:t>
            </a: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sl-SI" altLang="sl-SI" sz="1600" b="1" dirty="0" err="1">
                <a:latin typeface="Frutiger LT Pro 45 Light" panose="020B0403030504020204" pitchFamily="34" charset="-18"/>
              </a:rPr>
              <a:t>Harmonizirane</a:t>
            </a:r>
            <a:r>
              <a:rPr lang="sl-SI" altLang="sl-SI" sz="1600" b="1" dirty="0">
                <a:latin typeface="Frutiger LT Pro 45 Light" panose="020B0403030504020204" pitchFamily="34" charset="-18"/>
              </a:rPr>
              <a:t> podatkovne datoteke </a:t>
            </a:r>
            <a:r>
              <a:rPr lang="sl-SI" altLang="sl-SI" sz="1600" dirty="0">
                <a:latin typeface="Frutiger LT Pro 45 Light" panose="020B0403030504020204" pitchFamily="34" charset="-18"/>
              </a:rPr>
              <a:t>za analizo po državah – osnova je RAND HRS </a:t>
            </a:r>
            <a:endParaRPr lang="sl-SI" altLang="sl-SI" sz="1600" dirty="0" smtClean="0">
              <a:latin typeface="Frutiger LT Pro 45 Light" panose="020B0403030504020204" pitchFamily="34" charset="-18"/>
            </a:endParaRP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sl-SI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542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1907704" y="574883"/>
            <a:ext cx="7056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sl-SI" altLang="sl-SI" sz="28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altLang="sl-SI" sz="28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VI. </a:t>
            </a:r>
            <a:r>
              <a:rPr lang="pl-PL" altLang="sl-SI" sz="28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Uporaba podatkovne </a:t>
            </a:r>
            <a:r>
              <a:rPr lang="pl-PL" altLang="sl-SI" sz="28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zbirke SHARE</a:t>
            </a:r>
            <a:endParaRPr lang="de-DE" altLang="sl-SI" sz="2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15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2704" y="1628800"/>
            <a:ext cx="8355012" cy="396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Raziskava SHARE: ozadje in cilj, raziskovalna načela, potek raziskave</a:t>
            </a: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cs typeface="Calibri" pitchFamily="34" charset="0"/>
              </a:rPr>
              <a:t>Dostop do podatkov &amp; objave in citiranje</a:t>
            </a: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Vsebina 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podatkovne zbirke SHARE</a:t>
            </a: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Dokumentacija podatkovne zbirke &amp; „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Data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and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Documentation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Toll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“</a:t>
            </a: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Gateway to Global Aging Data</a:t>
            </a:r>
            <a:endParaRPr lang="sl-SI" sz="2000" dirty="0">
              <a:solidFill>
                <a:schemeClr val="bg1">
                  <a:lumMod val="7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800" b="1" dirty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Uporaba podatkovne zbirke SHARE</a:t>
            </a: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Posebna zbirka podatkov </a:t>
            </a:r>
            <a:r>
              <a:rPr lang="sl-SI" sz="2000" i="1" dirty="0" err="1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easy</a:t>
            </a:r>
            <a:r>
              <a:rPr lang="sl-SI" sz="2000" dirty="0" err="1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SHARE</a:t>
            </a:r>
            <a:endParaRPr lang="sl-SI" sz="2000" dirty="0" smtClean="0">
              <a:solidFill>
                <a:schemeClr val="bg1">
                  <a:lumMod val="7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Uporaba ukaza </a:t>
            </a:r>
            <a:r>
              <a:rPr lang="sl-SI" sz="2000" dirty="0" err="1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readSHARE</a:t>
            </a:r>
            <a:endParaRPr lang="sl-SI" sz="2000" dirty="0">
              <a:solidFill>
                <a:schemeClr val="bg1">
                  <a:lumMod val="7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6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123728" y="485041"/>
            <a:ext cx="6624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Povezovanje podatkov </a:t>
            </a:r>
            <a:r>
              <a:rPr lang="sl-SI" altLang="sl-SI" sz="360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- </a:t>
            </a:r>
            <a:r>
              <a:rPr lang="sl-SI" altLang="sl-SI" sz="3600" b="1" dirty="0" err="1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mergeid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16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10" name="Textfeld 17"/>
          <p:cNvSpPr txBox="1"/>
          <p:nvPr/>
        </p:nvSpPr>
        <p:spPr>
          <a:xfrm>
            <a:off x="611560" y="334519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i="1" dirty="0" smtClean="0">
                <a:solidFill>
                  <a:schemeClr val="accent1"/>
                </a:solidFill>
              </a:rPr>
              <a:t>Marko</a:t>
            </a:r>
            <a:endParaRPr lang="en-US" sz="3200" i="1" dirty="0">
              <a:solidFill>
                <a:schemeClr val="accent1"/>
              </a:solidFill>
            </a:endParaRPr>
          </a:p>
        </p:txBody>
      </p:sp>
      <p:sp>
        <p:nvSpPr>
          <p:cNvPr id="11" name="Textfeld 6"/>
          <p:cNvSpPr txBox="1"/>
          <p:nvPr/>
        </p:nvSpPr>
        <p:spPr>
          <a:xfrm>
            <a:off x="3078766" y="3252856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de-DE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-023189-0</a:t>
            </a:r>
            <a:r>
              <a:rPr lang="sl-SI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feld 17"/>
          <p:cNvSpPr txBox="1"/>
          <p:nvPr/>
        </p:nvSpPr>
        <p:spPr>
          <a:xfrm>
            <a:off x="683568" y="436510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i="1" dirty="0" smtClean="0">
                <a:solidFill>
                  <a:schemeClr val="accent1"/>
                </a:solidFill>
              </a:rPr>
              <a:t>Ana</a:t>
            </a:r>
            <a:endParaRPr lang="en-US" sz="3200" i="1" dirty="0">
              <a:solidFill>
                <a:schemeClr val="accent1"/>
              </a:solidFill>
            </a:endParaRPr>
          </a:p>
        </p:txBody>
      </p:sp>
      <p:sp>
        <p:nvSpPr>
          <p:cNvPr id="13" name="Textfeld 6"/>
          <p:cNvSpPr txBox="1"/>
          <p:nvPr/>
        </p:nvSpPr>
        <p:spPr>
          <a:xfrm>
            <a:off x="3078766" y="4272770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de-DE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-023189-02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uščica dol 3"/>
          <p:cNvSpPr/>
          <p:nvPr/>
        </p:nvSpPr>
        <p:spPr>
          <a:xfrm>
            <a:off x="3419872" y="2564904"/>
            <a:ext cx="288032" cy="65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7" name="Puščica dol 16"/>
          <p:cNvSpPr/>
          <p:nvPr/>
        </p:nvSpPr>
        <p:spPr>
          <a:xfrm>
            <a:off x="5190703" y="2564904"/>
            <a:ext cx="288032" cy="65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8" name="Puščica dol 17"/>
          <p:cNvSpPr/>
          <p:nvPr/>
        </p:nvSpPr>
        <p:spPr>
          <a:xfrm>
            <a:off x="6755708" y="2564904"/>
            <a:ext cx="288032" cy="65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88" y="1412776"/>
            <a:ext cx="1332000" cy="889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54" y="1506858"/>
            <a:ext cx="783530" cy="783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92" y="1560448"/>
            <a:ext cx="576064" cy="741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123728" y="485041"/>
            <a:ext cx="67170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sz="360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Začetna &amp; longitudinalna anketa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17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12" name="PoljeZBesedilom 11"/>
          <p:cNvSpPr txBox="1"/>
          <p:nvPr/>
        </p:nvSpPr>
        <p:spPr>
          <a:xfrm>
            <a:off x="354621" y="1535088"/>
            <a:ext cx="824743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  <a:sym typeface="Symbol"/>
              </a:rPr>
              <a:t>Pri prvem anketiranju: začetna anketa </a:t>
            </a:r>
            <a:r>
              <a:rPr lang="sl-SI" sz="2000" dirty="0" smtClean="0">
                <a:solidFill>
                  <a:srgbClr val="FF6600"/>
                </a:solidFill>
                <a:latin typeface="Frutiger LT Pro 45 Light" panose="020B0403030504020204" pitchFamily="34" charset="-18"/>
                <a:sym typeface="Symbol"/>
              </a:rPr>
              <a:t>(</a:t>
            </a:r>
            <a:r>
              <a:rPr lang="sl-SI" sz="2000" dirty="0" err="1" smtClean="0">
                <a:solidFill>
                  <a:srgbClr val="FF6600"/>
                </a:solidFill>
                <a:latin typeface="Frutiger LT Pro 45 Light" panose="020B0403030504020204" pitchFamily="34" charset="-18"/>
                <a:sym typeface="Symbol"/>
              </a:rPr>
              <a:t>baseline</a:t>
            </a:r>
            <a:r>
              <a:rPr lang="sl-SI" sz="2000" dirty="0" smtClean="0">
                <a:solidFill>
                  <a:srgbClr val="FF6600"/>
                </a:solidFill>
                <a:latin typeface="Frutiger LT Pro 45 Light" panose="020B0403030504020204" pitchFamily="34" charset="-18"/>
                <a:sym typeface="Symbol"/>
              </a:rPr>
              <a:t> </a:t>
            </a:r>
            <a:r>
              <a:rPr lang="sl-SI" sz="2000" dirty="0" err="1" smtClean="0">
                <a:solidFill>
                  <a:srgbClr val="FF6600"/>
                </a:solidFill>
                <a:latin typeface="Frutiger LT Pro 45 Light" panose="020B0403030504020204" pitchFamily="34" charset="-18"/>
                <a:sym typeface="Symbol"/>
              </a:rPr>
              <a:t>interview</a:t>
            </a:r>
            <a:r>
              <a:rPr lang="sl-SI" sz="2000" dirty="0" smtClean="0">
                <a:solidFill>
                  <a:srgbClr val="FF6600"/>
                </a:solidFill>
                <a:latin typeface="Frutiger LT Pro 45 Light" panose="020B0403030504020204" pitchFamily="34" charset="-18"/>
                <a:sym typeface="Symbol"/>
              </a:rPr>
              <a:t>)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sl-SI" sz="2000" b="1" dirty="0" smtClean="0">
                <a:solidFill>
                  <a:srgbClr val="FF6600"/>
                </a:solidFill>
                <a:latin typeface="Frutiger LT Pro 45 Light" panose="020B0403030504020204" pitchFamily="34" charset="-18"/>
                <a:sym typeface="Symbol"/>
              </a:rPr>
              <a:t>V nadaljnjih valovih: longitudinalna anketa</a:t>
            </a:r>
            <a:endParaRPr lang="sl-SI" sz="1600" b="1" dirty="0" smtClean="0">
              <a:solidFill>
                <a:srgbClr val="0070C0"/>
              </a:solidFill>
              <a:latin typeface="Frutiger LT Pro 45 Light" panose="020B0403030504020204" pitchFamily="34" charset="-18"/>
              <a:sym typeface="Symbol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sl-SI" sz="1600" dirty="0">
              <a:solidFill>
                <a:srgbClr val="0070C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22" name="Textfeld 5"/>
          <p:cNvSpPr txBox="1"/>
          <p:nvPr/>
        </p:nvSpPr>
        <p:spPr>
          <a:xfrm>
            <a:off x="899592" y="3789040"/>
            <a:ext cx="1872208" cy="553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l-SI" b="1" dirty="0" smtClean="0"/>
              <a:t>Začetna anketa</a:t>
            </a:r>
          </a:p>
          <a:p>
            <a:pPr algn="ctr"/>
            <a:endParaRPr lang="de-DE" sz="1200" b="1" dirty="0" smtClean="0"/>
          </a:p>
        </p:txBody>
      </p:sp>
      <p:sp>
        <p:nvSpPr>
          <p:cNvPr id="23" name="Textfeld 6"/>
          <p:cNvSpPr txBox="1"/>
          <p:nvPr/>
        </p:nvSpPr>
        <p:spPr>
          <a:xfrm>
            <a:off x="899592" y="4773289"/>
            <a:ext cx="187220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l-SI" b="1" dirty="0" smtClean="0"/>
              <a:t>Longitudinalna anketa</a:t>
            </a:r>
            <a:endParaRPr lang="de-DE" b="1" dirty="0" smtClean="0"/>
          </a:p>
        </p:txBody>
      </p:sp>
      <p:sp>
        <p:nvSpPr>
          <p:cNvPr id="24" name="Textfeld 7"/>
          <p:cNvSpPr txBox="1"/>
          <p:nvPr/>
        </p:nvSpPr>
        <p:spPr>
          <a:xfrm>
            <a:off x="3491880" y="2564904"/>
            <a:ext cx="2098390" cy="8104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  <a:spcAft>
                <a:spcPts val="600"/>
              </a:spcAft>
            </a:pP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Informacije, konstantne v času </a:t>
            </a:r>
            <a:endParaRPr lang="de-DE" dirty="0">
              <a:solidFill>
                <a:srgbClr val="0070C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29" name="Textfeld 7"/>
          <p:cNvSpPr txBox="1"/>
          <p:nvPr/>
        </p:nvSpPr>
        <p:spPr>
          <a:xfrm>
            <a:off x="5940152" y="2564904"/>
            <a:ext cx="2167132" cy="8104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  <a:spcAft>
                <a:spcPts val="600"/>
              </a:spcAft>
            </a:pP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Informacije, </a:t>
            </a: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ki se s časom spreminjajo </a:t>
            </a:r>
            <a:endParaRPr lang="de-DE" dirty="0">
              <a:solidFill>
                <a:srgbClr val="0070C0"/>
              </a:solidFill>
              <a:latin typeface="Frutiger LT Pro 45 Light" panose="020B0403030504020204" pitchFamily="34" charset="-18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17" y="3733325"/>
            <a:ext cx="720000" cy="6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92" y="4580341"/>
            <a:ext cx="720000" cy="6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337" y="3733325"/>
            <a:ext cx="720000" cy="6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4121253" y="4604445"/>
            <a:ext cx="554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8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  <a:endParaRPr lang="sl-SI" sz="4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123728" y="485041"/>
            <a:ext cx="67170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sz="360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Začetna &amp; longitudinalna anketa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18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19" name="Textfeld 3"/>
          <p:cNvSpPr txBox="1"/>
          <p:nvPr/>
        </p:nvSpPr>
        <p:spPr>
          <a:xfrm>
            <a:off x="683568" y="2436747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>
                <a:solidFill>
                  <a:schemeClr val="accent1"/>
                </a:solidFill>
                <a:latin typeface="Frutiger LT Pro 45 Light" panose="020B0403030504020204" pitchFamily="34" charset="-18"/>
              </a:rPr>
              <a:t>Anna</a:t>
            </a:r>
            <a:endParaRPr lang="en-US" sz="2800" i="1" dirty="0">
              <a:solidFill>
                <a:schemeClr val="accent1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20" name="Textfeld 4"/>
          <p:cNvSpPr txBox="1"/>
          <p:nvPr/>
        </p:nvSpPr>
        <p:spPr>
          <a:xfrm>
            <a:off x="611560" y="3222163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>
                <a:solidFill>
                  <a:schemeClr val="accent1"/>
                </a:solidFill>
                <a:latin typeface="Frutiger LT Pro 45 Light" panose="020B0403030504020204" pitchFamily="34" charset="-18"/>
              </a:rPr>
              <a:t>Jacques</a:t>
            </a:r>
            <a:endParaRPr lang="en-US" sz="2800" i="1" dirty="0">
              <a:solidFill>
                <a:schemeClr val="accent1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21" name="Textfeld 18"/>
          <p:cNvSpPr txBox="1"/>
          <p:nvPr/>
        </p:nvSpPr>
        <p:spPr>
          <a:xfrm>
            <a:off x="630177" y="4293096"/>
            <a:ext cx="139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i="1" dirty="0" smtClean="0">
                <a:solidFill>
                  <a:schemeClr val="accent1"/>
                </a:solidFill>
                <a:latin typeface="Frutiger LT Pro 45 Light" panose="020B0403030504020204" pitchFamily="34" charset="-18"/>
              </a:rPr>
              <a:t>Marko</a:t>
            </a:r>
            <a:endParaRPr lang="en-US" sz="2800" i="1" dirty="0">
              <a:solidFill>
                <a:schemeClr val="accent1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26" name="PoljeZBesedilom 25"/>
          <p:cNvSpPr txBox="1"/>
          <p:nvPr/>
        </p:nvSpPr>
        <p:spPr>
          <a:xfrm>
            <a:off x="2627784" y="1866167"/>
            <a:ext cx="7920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l-SI" dirty="0" smtClean="0">
                <a:latin typeface="Frutiger LT Pro 45 Light" panose="020B0403030504020204" pitchFamily="34" charset="-18"/>
              </a:rPr>
              <a:t>1. val</a:t>
            </a:r>
            <a:endParaRPr lang="sl-SI" dirty="0">
              <a:latin typeface="Frutiger LT Pro 45 Light" panose="020B0403030504020204" pitchFamily="34" charset="-18"/>
            </a:endParaRPr>
          </a:p>
        </p:txBody>
      </p:sp>
      <p:sp>
        <p:nvSpPr>
          <p:cNvPr id="27" name="PoljeZBesedilom 26"/>
          <p:cNvSpPr txBox="1"/>
          <p:nvPr/>
        </p:nvSpPr>
        <p:spPr>
          <a:xfrm>
            <a:off x="3668601" y="1862476"/>
            <a:ext cx="7920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l-SI" dirty="0">
                <a:latin typeface="Frutiger LT Pro 45 Light" panose="020B0403030504020204" pitchFamily="34" charset="-18"/>
              </a:rPr>
              <a:t>2</a:t>
            </a:r>
            <a:r>
              <a:rPr lang="sl-SI" dirty="0" smtClean="0">
                <a:latin typeface="Frutiger LT Pro 45 Light" panose="020B0403030504020204" pitchFamily="34" charset="-18"/>
              </a:rPr>
              <a:t>. val</a:t>
            </a:r>
            <a:endParaRPr lang="sl-SI" dirty="0">
              <a:latin typeface="Frutiger LT Pro 45 Light" panose="020B0403030504020204" pitchFamily="34" charset="-18"/>
            </a:endParaRPr>
          </a:p>
        </p:txBody>
      </p:sp>
      <p:sp>
        <p:nvSpPr>
          <p:cNvPr id="28" name="PoljeZBesedilom 27"/>
          <p:cNvSpPr txBox="1"/>
          <p:nvPr/>
        </p:nvSpPr>
        <p:spPr>
          <a:xfrm>
            <a:off x="4690170" y="1865922"/>
            <a:ext cx="7920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l-SI" dirty="0" smtClean="0">
                <a:latin typeface="Frutiger LT Pro 45 Light" panose="020B0403030504020204" pitchFamily="34" charset="-18"/>
              </a:rPr>
              <a:t>4. val</a:t>
            </a:r>
            <a:endParaRPr lang="sl-SI" dirty="0">
              <a:latin typeface="Frutiger LT Pro 45 Light" panose="020B0403030504020204" pitchFamily="34" charset="-18"/>
            </a:endParaRPr>
          </a:p>
        </p:txBody>
      </p:sp>
      <p:sp>
        <p:nvSpPr>
          <p:cNvPr id="32" name="PoljeZBesedilom 31"/>
          <p:cNvSpPr txBox="1"/>
          <p:nvPr/>
        </p:nvSpPr>
        <p:spPr>
          <a:xfrm>
            <a:off x="5721475" y="1862476"/>
            <a:ext cx="7920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l-SI" dirty="0">
                <a:latin typeface="Frutiger LT Pro 45 Light" panose="020B0403030504020204" pitchFamily="34" charset="-18"/>
              </a:rPr>
              <a:t>5</a:t>
            </a:r>
            <a:r>
              <a:rPr lang="sl-SI" dirty="0" smtClean="0">
                <a:latin typeface="Frutiger LT Pro 45 Light" panose="020B0403030504020204" pitchFamily="34" charset="-18"/>
              </a:rPr>
              <a:t>. val</a:t>
            </a:r>
            <a:endParaRPr lang="sl-SI" dirty="0">
              <a:latin typeface="Frutiger LT Pro 45 Light" panose="020B0403030504020204" pitchFamily="34" charset="-18"/>
            </a:endParaRPr>
          </a:p>
        </p:txBody>
      </p:sp>
      <p:sp>
        <p:nvSpPr>
          <p:cNvPr id="33" name="PoljeZBesedilom 32"/>
          <p:cNvSpPr txBox="1"/>
          <p:nvPr/>
        </p:nvSpPr>
        <p:spPr>
          <a:xfrm>
            <a:off x="6780541" y="1862476"/>
            <a:ext cx="7920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l-SI" dirty="0" smtClean="0">
                <a:latin typeface="Frutiger LT Pro 45 Light" panose="020B0403030504020204" pitchFamily="34" charset="-18"/>
              </a:rPr>
              <a:t>6. val</a:t>
            </a:r>
            <a:endParaRPr lang="sl-SI" dirty="0">
              <a:latin typeface="Frutiger LT Pro 45 Light" panose="020B0403030504020204" pitchFamily="34" charset="-18"/>
            </a:endParaRPr>
          </a:p>
        </p:txBody>
      </p:sp>
      <p:sp>
        <p:nvSpPr>
          <p:cNvPr id="34" name="Textfeld 5"/>
          <p:cNvSpPr txBox="1"/>
          <p:nvPr/>
        </p:nvSpPr>
        <p:spPr>
          <a:xfrm>
            <a:off x="2771800" y="2509271"/>
            <a:ext cx="50405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l-SI" b="1" dirty="0"/>
              <a:t>Z</a:t>
            </a:r>
            <a:endParaRPr lang="de-DE" b="1" dirty="0" smtClean="0"/>
          </a:p>
        </p:txBody>
      </p:sp>
      <p:sp>
        <p:nvSpPr>
          <p:cNvPr id="35" name="Textfeld 6"/>
          <p:cNvSpPr txBox="1"/>
          <p:nvPr/>
        </p:nvSpPr>
        <p:spPr>
          <a:xfrm>
            <a:off x="3869225" y="2492896"/>
            <a:ext cx="50405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L</a:t>
            </a:r>
          </a:p>
        </p:txBody>
      </p:sp>
      <p:sp>
        <p:nvSpPr>
          <p:cNvPr id="36" name="Textfeld 6"/>
          <p:cNvSpPr txBox="1"/>
          <p:nvPr/>
        </p:nvSpPr>
        <p:spPr>
          <a:xfrm>
            <a:off x="4834186" y="2505224"/>
            <a:ext cx="50405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L</a:t>
            </a:r>
          </a:p>
        </p:txBody>
      </p:sp>
      <p:sp>
        <p:nvSpPr>
          <p:cNvPr id="37" name="Textfeld 6"/>
          <p:cNvSpPr txBox="1"/>
          <p:nvPr/>
        </p:nvSpPr>
        <p:spPr>
          <a:xfrm>
            <a:off x="5868144" y="2513691"/>
            <a:ext cx="50405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L</a:t>
            </a:r>
          </a:p>
        </p:txBody>
      </p:sp>
      <p:sp>
        <p:nvSpPr>
          <p:cNvPr id="38" name="Textfeld 6"/>
          <p:cNvSpPr txBox="1"/>
          <p:nvPr/>
        </p:nvSpPr>
        <p:spPr>
          <a:xfrm>
            <a:off x="6958107" y="2534474"/>
            <a:ext cx="50405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L</a:t>
            </a:r>
          </a:p>
        </p:txBody>
      </p:sp>
      <p:sp>
        <p:nvSpPr>
          <p:cNvPr id="39" name="Textfeld 5"/>
          <p:cNvSpPr txBox="1"/>
          <p:nvPr/>
        </p:nvSpPr>
        <p:spPr>
          <a:xfrm>
            <a:off x="3868481" y="3299024"/>
            <a:ext cx="50405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l-SI" b="1" dirty="0"/>
              <a:t>Z</a:t>
            </a:r>
            <a:endParaRPr lang="de-DE" b="1" dirty="0" smtClean="0"/>
          </a:p>
        </p:txBody>
      </p:sp>
      <p:sp>
        <p:nvSpPr>
          <p:cNvPr id="40" name="Textfeld 6"/>
          <p:cNvSpPr txBox="1"/>
          <p:nvPr/>
        </p:nvSpPr>
        <p:spPr>
          <a:xfrm>
            <a:off x="4834186" y="3299024"/>
            <a:ext cx="50405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L</a:t>
            </a:r>
          </a:p>
        </p:txBody>
      </p:sp>
      <p:sp>
        <p:nvSpPr>
          <p:cNvPr id="41" name="Textfeld 6"/>
          <p:cNvSpPr txBox="1"/>
          <p:nvPr/>
        </p:nvSpPr>
        <p:spPr>
          <a:xfrm>
            <a:off x="6958107" y="3299107"/>
            <a:ext cx="50405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L</a:t>
            </a:r>
          </a:p>
        </p:txBody>
      </p:sp>
      <p:sp>
        <p:nvSpPr>
          <p:cNvPr id="42" name="Textfeld 5"/>
          <p:cNvSpPr txBox="1"/>
          <p:nvPr/>
        </p:nvSpPr>
        <p:spPr>
          <a:xfrm>
            <a:off x="4834186" y="4370040"/>
            <a:ext cx="50405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l-SI" b="1" dirty="0"/>
              <a:t>Z</a:t>
            </a:r>
            <a:endParaRPr lang="de-DE" b="1" dirty="0" smtClean="0"/>
          </a:p>
        </p:txBody>
      </p:sp>
      <p:sp>
        <p:nvSpPr>
          <p:cNvPr id="43" name="Textfeld 6"/>
          <p:cNvSpPr txBox="1"/>
          <p:nvPr/>
        </p:nvSpPr>
        <p:spPr>
          <a:xfrm>
            <a:off x="5880853" y="4370040"/>
            <a:ext cx="50405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0575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1907704" y="574883"/>
            <a:ext cx="7056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None/>
              <a:defRPr/>
            </a:pPr>
            <a:r>
              <a:rPr lang="sl-SI" altLang="sl-SI" sz="28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altLang="sl-SI" sz="27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VII. </a:t>
            </a:r>
            <a:r>
              <a:rPr lang="sl-SI" sz="2700" b="1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Posebna zbirka podatkov </a:t>
            </a:r>
            <a:r>
              <a:rPr lang="sl-SI" sz="2700" b="1" i="1" dirty="0" err="1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easy</a:t>
            </a:r>
            <a:r>
              <a:rPr lang="sl-SI" sz="2700" b="1" dirty="0" err="1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SHARE</a:t>
            </a:r>
            <a:endParaRPr lang="sl-SI" sz="2700" b="1" dirty="0">
              <a:solidFill>
                <a:srgbClr val="FF660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19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2704" y="1628800"/>
            <a:ext cx="8355012" cy="396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Raziskava SHARE: ozadje in cilj, raziskovalna načela, potek raziskave</a:t>
            </a: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cs typeface="Calibri" pitchFamily="34" charset="0"/>
              </a:rPr>
              <a:t>Dostop do podatkov &amp; objave in citiranje</a:t>
            </a: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Vsebina 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podatkovne zbirke SHARE</a:t>
            </a: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Dokumentacija podatkovne zbirke &amp; „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Data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and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Documentation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Toll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“</a:t>
            </a: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Gateway to Global Aging Data</a:t>
            </a:r>
            <a:endParaRPr lang="sl-SI" sz="2000" dirty="0">
              <a:solidFill>
                <a:schemeClr val="bg1">
                  <a:lumMod val="7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Uporaba podatkovne zbirke SHARE</a:t>
            </a: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600" b="1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Posebna zbirka </a:t>
            </a:r>
            <a:r>
              <a:rPr lang="sl-SI" sz="2600" b="1" dirty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podatkov </a:t>
            </a:r>
            <a:r>
              <a:rPr lang="sl-SI" sz="2600" b="1" i="1" dirty="0" err="1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easy</a:t>
            </a:r>
            <a:r>
              <a:rPr lang="sl-SI" sz="2600" b="1" dirty="0" err="1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SHARE</a:t>
            </a:r>
            <a:endParaRPr lang="sl-SI" sz="2600" b="1" dirty="0" smtClean="0">
              <a:solidFill>
                <a:srgbClr val="FF660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Uporaba ukaza 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readSHARE</a:t>
            </a:r>
            <a:endParaRPr lang="sl-SI" sz="2000" dirty="0">
              <a:solidFill>
                <a:schemeClr val="bg1">
                  <a:lumMod val="7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endParaRPr lang="sl-SI" sz="2600" b="1" dirty="0">
              <a:solidFill>
                <a:srgbClr val="FF660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555776" y="485041"/>
            <a:ext cx="5498366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sz="36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altLang="sl-SI" sz="36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I. Raziskava SHARE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2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6406" y="1628800"/>
            <a:ext cx="8355012" cy="40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spcBef>
                <a:spcPts val="480"/>
              </a:spcBef>
              <a:spcAft>
                <a:spcPts val="12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800" b="1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Raziskava SHARE: ozadje in cilj, značilnosti in potek raziskave, nosilci projekta</a:t>
            </a:r>
          </a:p>
          <a:p>
            <a:pPr marL="572400" indent="-5724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Dostop 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do podatkov 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cs typeface="Calibri" pitchFamily="34" charset="0"/>
              </a:rPr>
              <a:t>&amp; objave in citiranje</a:t>
            </a:r>
            <a:endParaRPr lang="sl-SI" sz="2000" dirty="0">
              <a:solidFill>
                <a:schemeClr val="bg1">
                  <a:lumMod val="7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572400" indent="-5724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Vsebina podatkovne zbirke </a:t>
            </a:r>
            <a:r>
              <a:rPr lang="sl-SI" sz="2000" dirty="0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SHARE</a:t>
            </a:r>
          </a:p>
          <a:p>
            <a:pPr marL="572400" indent="-5724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Dokumentacija podatkovne zbirke &amp; „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Data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and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Documentation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000" dirty="0" err="1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Toll</a:t>
            </a:r>
            <a:r>
              <a:rPr lang="sl-SI" sz="2000" dirty="0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“</a:t>
            </a:r>
          </a:p>
          <a:p>
            <a:pPr marL="572400" indent="-5724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Gateway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to Global Aging Data</a:t>
            </a:r>
            <a:endParaRPr lang="sl-SI" sz="2000" dirty="0">
              <a:solidFill>
                <a:schemeClr val="bg1">
                  <a:lumMod val="7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572400" indent="-5724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Uporaba 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podatkovne zbirke SHARE</a:t>
            </a:r>
          </a:p>
          <a:p>
            <a:pPr marL="572400" indent="-5724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Posebna zbirka 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podatkov </a:t>
            </a:r>
            <a:r>
              <a:rPr lang="sl-SI" sz="2000" i="1" dirty="0" err="1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easy</a:t>
            </a:r>
            <a:r>
              <a:rPr lang="sl-SI" sz="2000" dirty="0" err="1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SHARE</a:t>
            </a:r>
            <a:endParaRPr lang="sl-SI" sz="2000" dirty="0" smtClean="0">
              <a:solidFill>
                <a:schemeClr val="bg1">
                  <a:lumMod val="7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572400" indent="-5724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Uporaba ukaza </a:t>
            </a:r>
            <a:r>
              <a:rPr lang="sl-SI" sz="2000" dirty="0" err="1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readSHARE</a:t>
            </a:r>
            <a:endParaRPr lang="sl-SI" sz="2000" dirty="0">
              <a:solidFill>
                <a:schemeClr val="bg1">
                  <a:lumMod val="7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6600"/>
              </a:buClr>
              <a:buFont typeface="Webdings" pitchFamily="18" charset="2"/>
              <a:buChar char="4"/>
              <a:defRPr/>
            </a:pPr>
            <a:endParaRPr lang="sl-SI" sz="2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1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123728" y="485041"/>
            <a:ext cx="67170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sl-SI" sz="3600" i="1" dirty="0" err="1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easy</a:t>
            </a:r>
            <a:r>
              <a:rPr lang="sl-SI" sz="3600" dirty="0" err="1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SHARE</a:t>
            </a:r>
            <a:r>
              <a:rPr lang="sl-SI" sz="360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 oz</a:t>
            </a:r>
            <a:r>
              <a:rPr lang="sl-SI" sz="360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. </a:t>
            </a:r>
            <a:r>
              <a:rPr lang="sl-SI" sz="360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vadnica </a:t>
            </a:r>
            <a:r>
              <a:rPr lang="sl-SI" sz="360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SHARE </a:t>
            </a:r>
            <a:endParaRPr lang="de-DE" altLang="sl-SI" sz="3600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20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448206"/>
            <a:ext cx="1639040" cy="72000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538" y="1484785"/>
            <a:ext cx="803623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defRPr/>
            </a:pPr>
            <a:endParaRPr lang="sl-SI" sz="2400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sz="2400" b="1" kern="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poenostavljena podatkovna zbirka SHARE </a:t>
            </a:r>
            <a:r>
              <a:rPr lang="sl-SI" sz="2400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prilagojena za izobraževalne namene na univerzah in za raziskovalce, ki še nimajo dovolj izkušenj s kvantitativnimi analizami kompleksnih anketnih podatkov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endParaRPr lang="sl-SI" sz="2400" b="1" dirty="0" smtClean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sz="24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namenjena </a:t>
            </a:r>
            <a:r>
              <a:rPr lang="sl-SI" sz="24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usposabljanju študentov in </a:t>
            </a:r>
            <a:r>
              <a:rPr lang="sl-SI" sz="24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izobraževanju nasploh</a:t>
            </a:r>
            <a:r>
              <a:rPr lang="sl-SI" sz="24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. </a:t>
            </a:r>
            <a:r>
              <a:rPr lang="sl-SI" sz="2400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Za znanstvene publikacije priporočamo uporabo znanstvene izdaje podatkovne zbirke SHARE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endParaRPr lang="sl-SI" sz="2000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031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123728" y="485041"/>
            <a:ext cx="655272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sl-SI" altLang="sl-SI" sz="36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sz="360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SHARE Vadnica - </a:t>
            </a:r>
            <a:r>
              <a:rPr lang="sl-SI" sz="3600" i="1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easy</a:t>
            </a:r>
            <a:r>
              <a:rPr lang="sl-SI" sz="3600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SHARE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21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7" name="Inhaltsplatzhalter 1"/>
          <p:cNvSpPr txBox="1">
            <a:spLocks/>
          </p:cNvSpPr>
          <p:nvPr/>
        </p:nvSpPr>
        <p:spPr bwMode="auto">
          <a:xfrm>
            <a:off x="351691" y="1546870"/>
            <a:ext cx="8536721" cy="450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rgbClr val="FF33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sl-SI" kern="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vsebuje </a:t>
            </a:r>
            <a:r>
              <a:rPr lang="sl-SI" b="1" kern="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informacije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 o vseh </a:t>
            </a:r>
            <a:r>
              <a:rPr lang="sl-SI" kern="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anketirancih iz vseh držav (št. opazovanj = SHARE) ter združuje vse valove in module</a:t>
            </a:r>
            <a:r>
              <a:rPr lang="sl-SI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utiger LT Pro 45 Light" panose="020B0403030504020204" pitchFamily="34" charset="-18"/>
              </a:rPr>
              <a:t> </a:t>
            </a:r>
            <a:r>
              <a:rPr lang="sl-SI" b="1" kern="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v </a:t>
            </a:r>
            <a:r>
              <a:rPr lang="sl-SI" b="1" kern="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eni sami </a:t>
            </a:r>
            <a:r>
              <a:rPr lang="sl-SI" b="1" kern="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datoteki</a:t>
            </a:r>
            <a:r>
              <a:rPr lang="sl-SI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utiger LT Pro 45 Light" panose="020B0403030504020204" pitchFamily="34" charset="-18"/>
              </a:rPr>
              <a:t> </a:t>
            </a:r>
            <a:r>
              <a:rPr lang="sl-SI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→ </a:t>
            </a:r>
            <a:r>
              <a:rPr lang="sl-SI" kern="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odlična 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za učenje longitudinalnih in </a:t>
            </a:r>
            <a:r>
              <a:rPr lang="sl-SI" kern="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primerjalnih 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analiz po </a:t>
            </a:r>
            <a:r>
              <a:rPr lang="sl-SI" kern="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državah.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rgbClr val="FF33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sl-SI" b="1" kern="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omejen nabor spremenljivk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, te pa so poenostavljene za uporabo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rgbClr val="FF33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sl-SI" b="1" kern="0" dirty="0" err="1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Stata</a:t>
            </a:r>
            <a:r>
              <a:rPr lang="sl-SI" b="1" kern="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 program </a:t>
            </a:r>
            <a:r>
              <a:rPr lang="sl-SI" b="1" kern="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za generiranje baze </a:t>
            </a:r>
            <a:r>
              <a:rPr lang="sl-SI" b="1" i="1" kern="0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easy</a:t>
            </a:r>
            <a:r>
              <a:rPr lang="sl-SI" b="1" kern="0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SHARE</a:t>
            </a:r>
            <a:r>
              <a:rPr lang="sl-SI" b="1" kern="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kern="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uporabnikom pomaga 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razumeti, kako so bile generirane posamezne spremenljivke in je lahko hkrati primer, kako </a:t>
            </a:r>
            <a:r>
              <a:rPr lang="sl-SI" kern="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si pripraviti podatkovno bazo za delo. 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rgbClr val="FF33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sl-SI" b="1" kern="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Vodič </a:t>
            </a:r>
            <a:r>
              <a:rPr lang="sl-SI" b="1" kern="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za uporabo </a:t>
            </a:r>
            <a:r>
              <a:rPr lang="sl-SI" b="1" i="1" kern="0" dirty="0" err="1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easy</a:t>
            </a:r>
            <a:r>
              <a:rPr lang="sl-SI" b="1" kern="0" dirty="0" err="1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SHARE</a:t>
            </a:r>
            <a:r>
              <a:rPr lang="sl-SI" b="1" kern="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 (</a:t>
            </a:r>
            <a:r>
              <a:rPr lang="sl-SI" b="1" i="1" kern="0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easy</a:t>
            </a:r>
            <a:r>
              <a:rPr lang="sl-SI" b="1" kern="0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SHARE</a:t>
            </a:r>
            <a:r>
              <a:rPr lang="sl-SI" b="1" kern="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b="1" kern="0" dirty="0" err="1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Release</a:t>
            </a:r>
            <a:r>
              <a:rPr lang="sl-SI" b="1" kern="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b="1" kern="0" dirty="0" err="1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Guide</a:t>
            </a:r>
            <a:r>
              <a:rPr lang="sl-SI" b="1" kern="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)</a:t>
            </a:r>
            <a:r>
              <a:rPr lang="sl-SI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utiger LT Pro 45 Light" panose="020B0403030504020204" pitchFamily="34" charset="-18"/>
              </a:rPr>
              <a:t>: </a:t>
            </a:r>
            <a:r>
              <a:rPr lang="sl-SI" kern="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informacije 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o obliki podatkov in vključenih </a:t>
            </a:r>
            <a:r>
              <a:rPr lang="sl-SI" kern="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spremenljivkah, osnovna navodila 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za delo s podatki in programskimi orodji (SPSS, </a:t>
            </a:r>
            <a:r>
              <a:rPr lang="sl-SI" kern="0" dirty="0" err="1">
                <a:solidFill>
                  <a:srgbClr val="0070C0"/>
                </a:solidFill>
                <a:latin typeface="Frutiger LT Pro 45 Light" panose="020B0403030504020204" pitchFamily="34" charset="-18"/>
              </a:rPr>
              <a:t>Stata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). 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rgbClr val="FF33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na voljo v statističnih programskih paketih </a:t>
            </a:r>
            <a:r>
              <a:rPr lang="sl-SI" b="1" kern="0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Stata</a:t>
            </a:r>
            <a:r>
              <a:rPr lang="sl-SI" b="1" kern="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, SPSS in </a:t>
            </a:r>
            <a:r>
              <a:rPr lang="sl-SI" b="1" kern="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R.</a:t>
            </a:r>
            <a:endParaRPr lang="en-GB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Tahoma" pitchFamily="34" charset="0"/>
              <a:buAutoNum type="alphaLcParenR"/>
              <a:defRPr/>
            </a:pPr>
            <a:endParaRPr lang="en-GB" sz="20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/>
            </a:pPr>
            <a:endParaRPr lang="en-GB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9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22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448206"/>
            <a:ext cx="1639040" cy="720000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55776" y="485041"/>
            <a:ext cx="54983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sl-SI" altLang="sl-SI" sz="36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sz="3600" dirty="0">
                <a:solidFill>
                  <a:srgbClr val="FF6600"/>
                </a:solidFill>
                <a:latin typeface="Frutiger LT Pro 45 Light" panose="020B0403030504020204" pitchFamily="34" charset="-18"/>
                <a:cs typeface="Calibri" pitchFamily="34" charset="0"/>
              </a:rPr>
              <a:t>Dostop do </a:t>
            </a:r>
            <a:r>
              <a:rPr lang="sl-SI" sz="3600" i="1" dirty="0" err="1" smtClean="0">
                <a:solidFill>
                  <a:srgbClr val="FF6600"/>
                </a:solidFill>
                <a:latin typeface="Frutiger LT Pro 45 Light" panose="020B0403030504020204" pitchFamily="34" charset="-18"/>
                <a:cs typeface="Calibri" pitchFamily="34" charset="0"/>
              </a:rPr>
              <a:t>easy</a:t>
            </a:r>
            <a:r>
              <a:rPr lang="sl-SI" sz="3600" dirty="0" err="1" smtClean="0">
                <a:solidFill>
                  <a:srgbClr val="FF6600"/>
                </a:solidFill>
                <a:latin typeface="Frutiger LT Pro 45 Light" panose="020B0403030504020204" pitchFamily="34" charset="-18"/>
                <a:cs typeface="Calibri" pitchFamily="34" charset="0"/>
              </a:rPr>
              <a:t>SHARE</a:t>
            </a:r>
            <a:endParaRPr lang="sl-SI" sz="3600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 bwMode="auto">
          <a:xfrm>
            <a:off x="251520" y="1268760"/>
            <a:ext cx="8640960" cy="461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rgbClr val="FF33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sl-SI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Registriranim uporabnikom, ki želijo uporabljati </a:t>
            </a:r>
            <a:r>
              <a:rPr lang="sl-SI" b="1" i="1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easy</a:t>
            </a:r>
            <a:r>
              <a:rPr lang="sl-SI" b="1" dirty="0" err="1">
                <a:solidFill>
                  <a:srgbClr val="FF6600"/>
                </a:solidFill>
                <a:latin typeface="Frutiger LT Pro 45 Light" panose="020B0403030504020204" pitchFamily="34" charset="-18"/>
              </a:rPr>
              <a:t>SHARE</a:t>
            </a:r>
            <a:r>
              <a:rPr lang="sl-SI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 v učnih procesih</a:t>
            </a:r>
            <a:r>
              <a:rPr lang="sl-SI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, 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je na voljo poenostavljen prijavni postopek, ki omogoča: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Hkratno registracijo več uporabnikov: učitelj lahko hkrati registrira kot redne SHARE uporabnike vse njegove študente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Dovoljenje za distribucijo/kopiranje podatkovne zbirke </a:t>
            </a:r>
            <a:r>
              <a:rPr lang="sl-SI" i="1" kern="0" dirty="0" err="1">
                <a:solidFill>
                  <a:srgbClr val="0070C0"/>
                </a:solidFill>
                <a:latin typeface="Frutiger LT Pro 45 Light" panose="020B0403030504020204" pitchFamily="34" charset="-18"/>
              </a:rPr>
              <a:t>easy</a:t>
            </a:r>
            <a:r>
              <a:rPr lang="sl-SI" kern="0" dirty="0" err="1">
                <a:solidFill>
                  <a:srgbClr val="0070C0"/>
                </a:solidFill>
                <a:latin typeface="Frutiger LT Pro 45 Light" panose="020B0403030504020204" pitchFamily="34" charset="-18"/>
              </a:rPr>
              <a:t>SHARE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 svojim izbranim študentom (</a:t>
            </a:r>
            <a:r>
              <a:rPr lang="sl-SI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izjema!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)</a:t>
            </a:r>
          </a:p>
          <a:p>
            <a:pPr marL="342900" indent="-342900" eaLnBrk="0" hangingPunct="0">
              <a:spcBef>
                <a:spcPts val="1200"/>
              </a:spcBef>
              <a:spcAft>
                <a:spcPts val="600"/>
              </a:spcAft>
              <a:buClr>
                <a:srgbClr val="FF33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sl-SI" b="1" kern="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Enostaven postopek prijave za učitelje/asistente:</a:t>
            </a:r>
            <a:r>
              <a:rPr lang="en-US" dirty="0">
                <a:latin typeface="Frutiger LT Pro 45 Light" panose="020B0403030504020204" pitchFamily="34" charset="-18"/>
              </a:rPr>
              <a:t/>
            </a:r>
            <a:br>
              <a:rPr lang="en-US" dirty="0">
                <a:latin typeface="Frutiger LT Pro 45 Light" panose="020B0403030504020204" pitchFamily="34" charset="-18"/>
              </a:rPr>
            </a:br>
            <a:endParaRPr lang="en-US" sz="1100" dirty="0">
              <a:latin typeface="Frutiger LT Pro 45 Light" panose="020B0403030504020204" pitchFamily="34" charset="-18"/>
            </a:endParaRPr>
          </a:p>
          <a:p>
            <a:pPr marL="720000" lvl="1" indent="-457200" algn="just">
              <a:spcAft>
                <a:spcPts val="600"/>
              </a:spcAft>
              <a:buClr>
                <a:srgbClr val="FF6600"/>
              </a:buClr>
              <a:buAutoNum type="arabicPeriod"/>
            </a:pP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Učitelj izpolni in podpiše </a:t>
            </a:r>
            <a:r>
              <a:rPr lang="en-US" i="1" kern="0" dirty="0" err="1">
                <a:solidFill>
                  <a:srgbClr val="0070C0"/>
                </a:solidFill>
                <a:latin typeface="Frutiger LT Pro 45 Light" panose="020B0403030504020204" pitchFamily="34" charset="-18"/>
              </a:rPr>
              <a:t>easy</a:t>
            </a:r>
            <a:r>
              <a:rPr lang="en-US" kern="0" dirty="0" err="1">
                <a:solidFill>
                  <a:srgbClr val="0070C0"/>
                </a:solidFill>
                <a:latin typeface="Frutiger LT Pro 45 Light" panose="020B0403030504020204" pitchFamily="34" charset="-18"/>
              </a:rPr>
              <a:t>SHARE</a:t>
            </a:r>
            <a:r>
              <a:rPr lang="en-US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izjavo za učitelje</a:t>
            </a:r>
            <a:endParaRPr lang="en-US" kern="0" dirty="0">
              <a:solidFill>
                <a:srgbClr val="0070C0"/>
              </a:solidFill>
              <a:latin typeface="Frutiger LT Pro 45 Light" panose="020B0403030504020204" pitchFamily="34" charset="-18"/>
            </a:endParaRPr>
          </a:p>
          <a:p>
            <a:pPr marL="720000" lvl="1" indent="-457200" algn="just">
              <a:spcAft>
                <a:spcPts val="600"/>
              </a:spcAft>
              <a:buClr>
                <a:srgbClr val="FF6600"/>
              </a:buClr>
              <a:buAutoNum type="arabicPeriod"/>
            </a:pP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Vsak študent izpolni (redno) izjavo o uporabi podatkov </a:t>
            </a:r>
            <a:r>
              <a:rPr lang="en-US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SHARE.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 Te izjave učitelj zbere in jih skupaj s svojo izjavo za učitelje posreduje na: </a:t>
            </a:r>
            <a:r>
              <a:rPr lang="en-US" kern="0" dirty="0">
                <a:solidFill>
                  <a:srgbClr val="0070C0"/>
                </a:solidFill>
                <a:latin typeface="Frutiger LT Pro 45 Light" panose="020B0403030504020204" pitchFamily="34" charset="-18"/>
                <a:hlinkClick r:id="rId4"/>
              </a:rPr>
              <a:t>jjanssen@uvt.nl</a:t>
            </a:r>
            <a:r>
              <a:rPr lang="en-US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 </a:t>
            </a:r>
          </a:p>
          <a:p>
            <a:pPr marL="720000" lvl="1" indent="-457200" algn="just">
              <a:spcAft>
                <a:spcPts val="600"/>
              </a:spcAft>
              <a:buClr>
                <a:srgbClr val="FF6600"/>
              </a:buClr>
              <a:buAutoNum type="arabicPeriod"/>
            </a:pP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Vsakemu študentu je dodeljeno uporabniško ime in geslo za dostop ter tako postane registriran kot redni uporabnik </a:t>
            </a:r>
            <a:r>
              <a:rPr lang="en-US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SHARE </a:t>
            </a:r>
            <a:r>
              <a:rPr lang="sl-SI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podatkov</a:t>
            </a:r>
            <a:r>
              <a:rPr lang="en-US" kern="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9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843808" y="485041"/>
            <a:ext cx="58326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None/>
              <a:defRPr/>
            </a:pPr>
            <a:r>
              <a:rPr lang="sl-SI" sz="360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Pomoč </a:t>
            </a:r>
            <a:r>
              <a:rPr lang="sl-SI" sz="360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uporabnikom</a:t>
            </a:r>
            <a:endParaRPr lang="de-DE" altLang="sl-SI" sz="1800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23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3" name="Pravokotnik 2"/>
          <p:cNvSpPr/>
          <p:nvPr/>
        </p:nvSpPr>
        <p:spPr>
          <a:xfrm>
            <a:off x="827584" y="1850396"/>
            <a:ext cx="72797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sl-SI" sz="2000" b="1" kern="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SHARE </a:t>
            </a:r>
            <a:r>
              <a:rPr lang="sl-SI" sz="2000" b="1" kern="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Slovenija:</a:t>
            </a:r>
          </a:p>
          <a:p>
            <a:pPr algn="ctr"/>
            <a:r>
              <a:rPr lang="sl-SI" sz="2400" b="1" dirty="0" err="1" smtClean="0">
                <a:solidFill>
                  <a:srgbClr val="0070C0"/>
                </a:solidFill>
                <a:latin typeface="Frutiger LT Pro 45 Light" panose="020B0403030504020204" pitchFamily="34" charset="-18"/>
                <a:hlinkClick r:id="rId4"/>
              </a:rPr>
              <a:t>share@ier.si</a:t>
            </a:r>
            <a:endParaRPr lang="sl-SI" sz="2400" b="1" dirty="0" smtClean="0">
              <a:solidFill>
                <a:srgbClr val="0070C0"/>
              </a:solidFill>
              <a:latin typeface="Frutiger LT Pro 45 Light" panose="020B0403030504020204" pitchFamily="34" charset="-18"/>
            </a:endParaRPr>
          </a:p>
          <a:p>
            <a:pPr algn="ctr"/>
            <a:r>
              <a:rPr lang="sl-SI" sz="2400" b="1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               </a:t>
            </a:r>
          </a:p>
          <a:p>
            <a:pPr algn="ctr">
              <a:spcAft>
                <a:spcPts val="600"/>
              </a:spcAft>
            </a:pPr>
            <a:r>
              <a:rPr lang="sl-SI" sz="2400" b="1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sz="2400" b="1" kern="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SHARE </a:t>
            </a:r>
            <a:r>
              <a:rPr lang="sl-SI" sz="2000" b="1" kern="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mednarodni koordinator:</a:t>
            </a:r>
            <a:endParaRPr lang="sl-SI" sz="2000" b="1" kern="0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  <a:p>
            <a:pPr algn="ctr"/>
            <a:r>
              <a:rPr lang="sl-SI" sz="2400" b="1" dirty="0" err="1" smtClean="0">
                <a:solidFill>
                  <a:srgbClr val="0070C0"/>
                </a:solidFill>
                <a:latin typeface="Frutiger LT Pro 45 Light" panose="020B0403030504020204" pitchFamily="34" charset="-18"/>
                <a:hlinkClick r:id="rId5"/>
              </a:rPr>
              <a:t>info</a:t>
            </a:r>
            <a:r>
              <a:rPr lang="sl-SI" sz="2400" b="1" dirty="0" smtClean="0">
                <a:solidFill>
                  <a:srgbClr val="0070C0"/>
                </a:solidFill>
                <a:latin typeface="Frutiger LT Pro 45 Light" panose="020B0403030504020204" pitchFamily="34" charset="-18"/>
                <a:hlinkClick r:id="rId5"/>
              </a:rPr>
              <a:t>@</a:t>
            </a:r>
            <a:r>
              <a:rPr lang="sl-SI" sz="2400" b="1" dirty="0" err="1" smtClean="0">
                <a:solidFill>
                  <a:srgbClr val="0070C0"/>
                </a:solidFill>
                <a:latin typeface="Frutiger LT Pro 45 Light" panose="020B0403030504020204" pitchFamily="34" charset="-18"/>
                <a:hlinkClick r:id="rId5"/>
              </a:rPr>
              <a:t>share</a:t>
            </a:r>
            <a:r>
              <a:rPr lang="sl-SI" sz="2400" b="1" dirty="0" smtClean="0">
                <a:solidFill>
                  <a:srgbClr val="0070C0"/>
                </a:solidFill>
                <a:latin typeface="Frutiger LT Pro 45 Light" panose="020B0403030504020204" pitchFamily="34" charset="-18"/>
                <a:hlinkClick r:id="rId5"/>
              </a:rPr>
              <a:t>-</a:t>
            </a:r>
            <a:r>
              <a:rPr lang="sl-SI" sz="2400" b="1" dirty="0" err="1" smtClean="0">
                <a:solidFill>
                  <a:srgbClr val="0070C0"/>
                </a:solidFill>
                <a:latin typeface="Frutiger LT Pro 45 Light" panose="020B0403030504020204" pitchFamily="34" charset="-18"/>
                <a:hlinkClick r:id="rId5"/>
              </a:rPr>
              <a:t>project.org</a:t>
            </a:r>
            <a:endParaRPr lang="sl-SI" sz="2400" b="1" dirty="0" smtClean="0">
              <a:solidFill>
                <a:srgbClr val="0070C0"/>
              </a:solidFill>
              <a:latin typeface="Frutiger LT Pro 45 Light" panose="020B0403030504020204" pitchFamily="34" charset="-18"/>
            </a:endParaRPr>
          </a:p>
          <a:p>
            <a:pPr algn="ctr"/>
            <a:endParaRPr lang="sl-SI" sz="2400" b="1" dirty="0" smtClean="0">
              <a:solidFill>
                <a:srgbClr val="0070C0"/>
              </a:solidFill>
              <a:latin typeface="Frutiger LT Pro 45 Light" panose="020B0403030504020204" pitchFamily="34" charset="-18"/>
            </a:endParaRPr>
          </a:p>
          <a:p>
            <a:pPr algn="ctr"/>
            <a:endParaRPr lang="sl-SI" sz="2400" b="1" dirty="0">
              <a:solidFill>
                <a:srgbClr val="0070C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998222" y="5085184"/>
            <a:ext cx="774997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rgbClr val="BB141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54133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890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4382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sl-SI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dr. Andrej Srakar, strokovni sodelavec projekta SHARE Slovenija, </a:t>
            </a:r>
            <a:r>
              <a:rPr lang="sl-SI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  <a:hlinkClick r:id="rId6"/>
              </a:rPr>
              <a:t>srakara@ier.si</a:t>
            </a:r>
            <a:endParaRPr lang="sl-SI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sl-SI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mag. Sonja Uršič, operativni vodja projekta SHARE Slovenija, </a:t>
            </a:r>
            <a:r>
              <a:rPr lang="sl-SI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  <a:hlinkClick r:id="rId7"/>
              </a:rPr>
              <a:t>ursics@ier.si</a:t>
            </a:r>
            <a:endParaRPr lang="sl-SI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defRPr/>
            </a:pPr>
            <a:endParaRPr lang="sl-SI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sl-SI" sz="32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HVALA ZA POZORNOST!</a:t>
            </a:r>
            <a:endParaRPr lang="de-DE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Box 13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539552" y="5085184"/>
            <a:ext cx="820864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sl-SI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dr. Andrej Srakar, strokovni sodelavec projekta SHARE Slovenija, </a:t>
            </a:r>
            <a:r>
              <a:rPr lang="sl-SI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  <a:hlinkClick r:id="rId2"/>
              </a:rPr>
              <a:t>srakara@ier.si</a:t>
            </a:r>
            <a:endParaRPr lang="sl-SI" sz="16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sl-SI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mag. Sonja Uršič, operativni vodja projekta SHARE Slovenija, </a:t>
            </a:r>
            <a:r>
              <a:rPr lang="sl-SI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  <a:hlinkClick r:id="rId3"/>
              </a:rPr>
              <a:t>ursics@ier.si</a:t>
            </a:r>
            <a:endParaRPr lang="sl-SI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  <a:defRPr/>
            </a:pPr>
            <a:endParaRPr lang="sl-SI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Slika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4668"/>
            <a:ext cx="2376000" cy="1043732"/>
          </a:xfrm>
          <a:prstGeom prst="rect">
            <a:avLst/>
          </a:prstGeom>
        </p:spPr>
      </p:pic>
      <p:pic>
        <p:nvPicPr>
          <p:cNvPr id="2" name="Slika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24" y="368400"/>
            <a:ext cx="2549254" cy="1080000"/>
          </a:xfrm>
          <a:prstGeom prst="rect">
            <a:avLst/>
          </a:prstGeom>
        </p:spPr>
      </p:pic>
      <p:pic>
        <p:nvPicPr>
          <p:cNvPr id="10" name="Grafik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150709"/>
            <a:ext cx="648072" cy="538657"/>
          </a:xfrm>
          <a:prstGeom prst="rect">
            <a:avLst/>
          </a:prstGeom>
        </p:spPr>
      </p:pic>
      <p:pic>
        <p:nvPicPr>
          <p:cNvPr id="11" name="Grafik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7" t="14788" r="31260" b="15628"/>
          <a:stretch/>
        </p:blipFill>
        <p:spPr>
          <a:xfrm>
            <a:off x="1907704" y="6076271"/>
            <a:ext cx="1133653" cy="613095"/>
          </a:xfrm>
          <a:prstGeom prst="rect">
            <a:avLst/>
          </a:prstGeom>
        </p:spPr>
      </p:pic>
      <p:pic>
        <p:nvPicPr>
          <p:cNvPr id="12" name="Grafik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1880" y="6095640"/>
            <a:ext cx="1624781" cy="469090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119257"/>
            <a:ext cx="2304000" cy="42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8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555776" y="485041"/>
            <a:ext cx="5498366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sz="36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altLang="sl-SI" sz="360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Ozadje in cilj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3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4356000" cy="4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5794" y="1394248"/>
            <a:ext cx="5959963" cy="440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FF6600"/>
              </a:buClr>
              <a:defRPr/>
            </a:pPr>
            <a:r>
              <a:rPr lang="sl-SI" b="1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Ozadje</a:t>
            </a:r>
            <a:r>
              <a:rPr lang="sl-SI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: </a:t>
            </a:r>
          </a:p>
          <a:p>
            <a:pPr marL="4572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Staranje </a:t>
            </a: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prebivalstva </a:t>
            </a: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je </a:t>
            </a: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eden </a:t>
            </a: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največjih izzivov 21.stoletja</a:t>
            </a: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. </a:t>
            </a:r>
            <a:endParaRPr lang="en-US" dirty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4572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Izkazalo </a:t>
            </a: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se </a:t>
            </a: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je, </a:t>
            </a: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da nam manjka podatkov o tem: </a:t>
            </a:r>
            <a:endParaRPr lang="en-US" dirty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kaj vpliva na življenjske pogoje starejših in njihovih družin; </a:t>
            </a:r>
            <a:endParaRPr lang="en-US" dirty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kako socialna politika države vpliva na življenjske pogoje starejših in njihovih družin. </a:t>
            </a:r>
            <a:endParaRPr lang="en-US" dirty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defRPr/>
            </a:pPr>
            <a:endParaRPr lang="sl-SI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defRPr/>
            </a:pPr>
            <a:r>
              <a:rPr lang="sl-SI" b="1" dirty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Cilj:</a:t>
            </a:r>
            <a:r>
              <a:rPr lang="sl-SI" b="1" dirty="0" smtClean="0">
                <a:solidFill>
                  <a:srgbClr val="FF9933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endParaRPr lang="sl-SI" b="1" dirty="0">
              <a:solidFill>
                <a:srgbClr val="FF9933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alt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Razumevanje procesov staranja v Evropi na individualni in družbeni ravni. </a:t>
            </a:r>
            <a:endParaRPr lang="de-DE" altLang="sl-SI" dirty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Omogočiti </a:t>
            </a: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načrtovalcem politik dostop do zanesljivih </a:t>
            </a: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podatkov </a:t>
            </a: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za načrtovanje socialnih politik. </a:t>
            </a:r>
            <a:endParaRPr lang="sl-SI" dirty="0" smtClean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endParaRPr lang="sl-SI" dirty="0" smtClean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171450" lvl="1">
              <a:spcBef>
                <a:spcPct val="20000"/>
              </a:spcBef>
              <a:buClr>
                <a:srgbClr val="FF6600"/>
              </a:buClr>
              <a:defRPr/>
            </a:pPr>
            <a:endParaRPr lang="sl-SI" b="1" dirty="0" smtClean="0">
              <a:solidFill>
                <a:srgbClr val="FF660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6600"/>
              </a:buClr>
              <a:buFont typeface="Webdings" pitchFamily="18" charset="2"/>
              <a:buChar char="4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8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555776" y="485041"/>
            <a:ext cx="5498366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sz="36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altLang="sl-SI" sz="360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O raziskavi SHARE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4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4356000" cy="4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1394248"/>
            <a:ext cx="5688631" cy="440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FF6600"/>
              </a:buClr>
              <a:defRPr/>
            </a:pPr>
            <a:r>
              <a:rPr lang="sl-SI" b="1" dirty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SHARE je največja vseevropska raziskava o zdravju, procesu staranja in upokojevanju v </a:t>
            </a:r>
            <a:r>
              <a:rPr lang="sl-SI" b="1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Evropi</a:t>
            </a:r>
          </a:p>
          <a:p>
            <a:pPr marL="4572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začela </a:t>
            </a: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leta 2004. </a:t>
            </a:r>
            <a:endParaRPr lang="en-US" dirty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4572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v 2006 </a:t>
            </a: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je SHARE izbran </a:t>
            </a: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kot eden od projektov, ki se izvajajo v okviru Evropskega strateškega foruma za raziskovalne infrastrukture (ESFRI). </a:t>
            </a:r>
          </a:p>
          <a:p>
            <a:pPr marL="4572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Marca 2011 je SHARE začel delovati v novem formalnem </a:t>
            </a: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okviru – postal je prvi</a:t>
            </a:r>
            <a:r>
              <a:rPr lang="sl-SI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 Konzorcij evropske raziskovalne infrastrukture (SHARE-ERIC</a:t>
            </a:r>
            <a:r>
              <a:rPr lang="sl-SI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) </a:t>
            </a:r>
          </a:p>
          <a:p>
            <a:pPr marL="4572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Slovenija</a:t>
            </a:r>
            <a:r>
              <a:rPr lang="en-US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je </a:t>
            </a:r>
            <a:r>
              <a:rPr lang="en-US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k </a:t>
            </a:r>
            <a:r>
              <a:rPr lang="en-US" dirty="0" err="1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raziskavi</a:t>
            </a:r>
            <a:r>
              <a:rPr lang="en-US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pristopila</a:t>
            </a:r>
            <a:r>
              <a:rPr lang="en-US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leta</a:t>
            </a:r>
            <a:r>
              <a:rPr lang="en-US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2011, </a:t>
            </a:r>
            <a:r>
              <a:rPr lang="en-US" dirty="0" err="1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ko</a:t>
            </a:r>
            <a:r>
              <a:rPr lang="en-US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je </a:t>
            </a:r>
            <a:r>
              <a:rPr lang="en-US" dirty="0" err="1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bil</a:t>
            </a:r>
            <a:r>
              <a:rPr lang="en-US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sprejet</a:t>
            </a:r>
            <a:r>
              <a:rPr lang="en-US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»</a:t>
            </a:r>
            <a:r>
              <a:rPr lang="en-US" dirty="0" err="1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Načrt</a:t>
            </a:r>
            <a:r>
              <a:rPr lang="en-US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razvoja</a:t>
            </a:r>
            <a:r>
              <a:rPr lang="en-US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raziskovalnih</a:t>
            </a:r>
            <a:r>
              <a:rPr lang="en-US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infrastruktur</a:t>
            </a:r>
            <a:r>
              <a:rPr lang="en-US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2011-2020</a:t>
            </a:r>
            <a:r>
              <a:rPr lang="en-US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«</a:t>
            </a:r>
            <a:endParaRPr lang="en-US" dirty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555776" y="485041"/>
            <a:ext cx="5498366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sz="36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altLang="sl-SI" sz="360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Značilnosti raziskave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5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8938" y="1268760"/>
            <a:ext cx="8355012" cy="479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200"/>
              </a:spcBef>
              <a:buClr>
                <a:srgbClr val="FF6600"/>
              </a:buClr>
              <a:defRPr/>
            </a:pPr>
            <a:r>
              <a:rPr lang="pl-PL" sz="2000" b="1" dirty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SHARE = infrastruktura za delo raziskovalcev</a:t>
            </a:r>
          </a:p>
          <a:p>
            <a:pPr marL="4572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sz="1700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zbirka </a:t>
            </a:r>
            <a:r>
              <a:rPr lang="sl-SI" sz="1700" dirty="0" err="1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mikropodatkov</a:t>
            </a:r>
            <a:r>
              <a:rPr lang="sl-SI" sz="1700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1700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o zdravju, delu, ekonomskih in socialnih </a:t>
            </a:r>
            <a:r>
              <a:rPr lang="sl-SI" sz="1700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razmerah oseb 50+ </a:t>
            </a:r>
          </a:p>
          <a:p>
            <a:pPr marL="7992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§"/>
              <a:defRPr/>
            </a:pPr>
            <a:r>
              <a:rPr lang="sl-SI" sz="1400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približno 140.000 posameznikov starih 50+ iz 27 evropskih držav in Izraela</a:t>
            </a:r>
          </a:p>
          <a:p>
            <a:pPr marL="4572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pl-PL" sz="1700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podatki </a:t>
            </a:r>
            <a:r>
              <a:rPr lang="pl-PL" sz="1700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so brezplačno na voljo celotni znanstveni skupnosti. </a:t>
            </a:r>
            <a:endParaRPr lang="sl-SI" sz="1700" dirty="0" smtClean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>
              <a:spcBef>
                <a:spcPts val="1200"/>
              </a:spcBef>
              <a:buClr>
                <a:srgbClr val="FF6600"/>
              </a:buClr>
              <a:defRPr/>
            </a:pPr>
            <a:r>
              <a:rPr lang="sl-SI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1. </a:t>
            </a:r>
            <a:r>
              <a:rPr lang="sl-SI" b="1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Panelna, longitudinalna:</a:t>
            </a:r>
          </a:p>
          <a:p>
            <a:pPr marL="4572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sz="1600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Spremljanje </a:t>
            </a:r>
            <a:r>
              <a:rPr lang="sl-SI" sz="1600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procesov staranja ali učinkov reform skozi čas </a:t>
            </a:r>
            <a:r>
              <a:rPr lang="sl-SI" sz="1600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(anketiramo iste osebe vsaki dve leti):</a:t>
            </a:r>
            <a:endParaRPr lang="sl-SI" sz="1600" dirty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§"/>
              <a:defRPr/>
            </a:pPr>
            <a:r>
              <a:rPr lang="sl-SI" sz="1400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Zdravstveno stanje posameznika pred, ob in po upokojitvi. </a:t>
            </a:r>
          </a:p>
          <a:p>
            <a:pPr marL="800100" lvl="1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§"/>
              <a:defRPr/>
            </a:pPr>
            <a:r>
              <a:rPr lang="sl-SI" sz="1400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Finančno stanje gospodinjstev pred in po socialni reformi. </a:t>
            </a:r>
            <a:endParaRPr lang="sl-SI" sz="1400" dirty="0" smtClean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0" lvl="1">
              <a:spcBef>
                <a:spcPts val="1200"/>
              </a:spcBef>
              <a:buClr>
                <a:srgbClr val="FF6600"/>
              </a:buClr>
              <a:defRPr/>
            </a:pPr>
            <a:r>
              <a:rPr lang="sl-SI" dirty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2</a:t>
            </a:r>
            <a:r>
              <a:rPr lang="sl-SI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. </a:t>
            </a:r>
            <a:r>
              <a:rPr lang="sl-SI" altLang="sl-SI" b="1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Interdisciplinarnost:</a:t>
            </a:r>
            <a:r>
              <a:rPr lang="sl-SI" altLang="sl-SI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</a:p>
          <a:p>
            <a:pPr marL="285750" lvl="1" indent="-28575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altLang="sl-SI" sz="16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Razumeti medsebojni vpliv zdravstvenih, ekonomskih in socialnih dejavnikov na življenje starejših. </a:t>
            </a:r>
            <a:endParaRPr lang="de-DE" altLang="sl-SI" sz="1600" dirty="0">
              <a:solidFill>
                <a:srgbClr val="0070C0"/>
              </a:solidFill>
              <a:latin typeface="Frutiger LT Pro 45 Light" panose="020B0403030504020204" pitchFamily="34" charset="-18"/>
              <a:cs typeface="Calibri" pitchFamily="34" charset="0"/>
            </a:endParaRPr>
          </a:p>
          <a:p>
            <a:pPr marL="0" lvl="1">
              <a:spcBef>
                <a:spcPts val="1200"/>
              </a:spcBef>
              <a:buClr>
                <a:srgbClr val="FF6600"/>
              </a:buClr>
              <a:defRPr/>
            </a:pPr>
            <a:r>
              <a:rPr lang="sl-SI" dirty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3</a:t>
            </a:r>
            <a:r>
              <a:rPr lang="sl-SI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.</a:t>
            </a:r>
            <a:r>
              <a:rPr lang="sl-SI" b="1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altLang="sl-SI" b="1" dirty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Mednarodna primerljivost</a:t>
            </a:r>
            <a:r>
              <a:rPr lang="sl-SI" altLang="sl-SI" dirty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:</a:t>
            </a:r>
          </a:p>
          <a:p>
            <a:pPr lvl="1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sz="1600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Primerljivost podatkov za vse sodelujoče države.</a:t>
            </a:r>
          </a:p>
          <a:p>
            <a:pPr lvl="1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Ø"/>
              <a:defRPr/>
            </a:pPr>
            <a:r>
              <a:rPr lang="sl-SI" sz="16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Podatki </a:t>
            </a:r>
            <a:r>
              <a:rPr lang="sl-SI" sz="16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so </a:t>
            </a:r>
            <a:r>
              <a:rPr lang="sl-SI" sz="1600" dirty="0" err="1">
                <a:solidFill>
                  <a:srgbClr val="0070C0"/>
                </a:solidFill>
                <a:latin typeface="Frutiger LT Pro 45 Light" panose="020B0403030504020204" pitchFamily="34" charset="-18"/>
              </a:rPr>
              <a:t>harmonizirani</a:t>
            </a:r>
            <a:r>
              <a:rPr lang="sl-SI" sz="1600" dirty="0">
                <a:solidFill>
                  <a:srgbClr val="0070C0"/>
                </a:solidFill>
                <a:latin typeface="Frutiger LT Pro 45 Light" panose="020B0403030504020204" pitchFamily="34" charset="-18"/>
              </a:rPr>
              <a:t> celo širše od držav </a:t>
            </a:r>
            <a:r>
              <a:rPr lang="sl-SI" sz="1600" dirty="0" smtClean="0">
                <a:solidFill>
                  <a:srgbClr val="0070C0"/>
                </a:solidFill>
                <a:latin typeface="Frutiger LT Pro 45 Light" panose="020B0403030504020204" pitchFamily="34" charset="-18"/>
              </a:rPr>
              <a:t>raziskave SHARE.</a:t>
            </a:r>
            <a:endParaRPr lang="sl-SI" sz="16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buClr>
                <a:srgbClr val="FF6600"/>
              </a:buClr>
              <a:defRPr/>
            </a:pPr>
            <a:endParaRPr lang="de-DE" altLang="sl-SI" sz="1100" dirty="0">
              <a:solidFill>
                <a:srgbClr val="4D4D4D"/>
              </a:solidFill>
            </a:endParaRPr>
          </a:p>
          <a:p>
            <a:pPr lvl="1">
              <a:spcBef>
                <a:spcPct val="20000"/>
              </a:spcBef>
              <a:buClr>
                <a:srgbClr val="FF6600"/>
              </a:buClr>
              <a:defRPr/>
            </a:pPr>
            <a:endParaRPr lang="sl-SI" sz="2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411760" y="485171"/>
            <a:ext cx="65527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sl-SI" altLang="sl-SI" sz="36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altLang="sl-SI" sz="360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Potek </a:t>
            </a:r>
            <a:r>
              <a:rPr lang="sl-SI" altLang="sl-SI" sz="360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raziskave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6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7808" y="1412776"/>
            <a:ext cx="8613774" cy="466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sl-SI" alt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1. val</a:t>
            </a:r>
            <a:r>
              <a:rPr lang="en-US" alt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, </a:t>
            </a:r>
            <a:r>
              <a:rPr lang="en-US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2004-05</a:t>
            </a:r>
            <a:r>
              <a:rPr lang="sl-SI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 (</a:t>
            </a:r>
            <a:r>
              <a:rPr lang="en-US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SE</a:t>
            </a:r>
            <a:r>
              <a:rPr lang="en-US" alt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, DK, NL, DE, BE, FR, CH, AT, ES, IT, </a:t>
            </a:r>
            <a:r>
              <a:rPr lang="en-US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GR</a:t>
            </a:r>
            <a:r>
              <a:rPr lang="sl-SI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)</a:t>
            </a:r>
            <a:endParaRPr lang="en-US" altLang="sl-SI" sz="1800" dirty="0">
              <a:solidFill>
                <a:srgbClr val="0070C0"/>
              </a:solidFill>
              <a:latin typeface="Frutiger LT Pro 45 Light" panose="020B0403030504020204" pitchFamily="34" charset="-18"/>
              <a:cs typeface="Calibri" pitchFamily="34" charset="0"/>
            </a:endParaRPr>
          </a:p>
          <a:p>
            <a:pPr eaLnBrk="1" hangingPunct="1"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2</a:t>
            </a:r>
            <a:r>
              <a:rPr lang="sl-SI" alt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. val</a:t>
            </a:r>
            <a:r>
              <a:rPr lang="en-US" alt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, </a:t>
            </a:r>
            <a:r>
              <a:rPr lang="en-US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2006-07</a:t>
            </a:r>
            <a:r>
              <a:rPr lang="sl-SI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 (+ </a:t>
            </a:r>
            <a:r>
              <a:rPr lang="en-US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IE</a:t>
            </a:r>
            <a:r>
              <a:rPr lang="en-US" alt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, CZ, PL, </a:t>
            </a:r>
            <a:r>
              <a:rPr lang="en-US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IL</a:t>
            </a:r>
            <a:r>
              <a:rPr lang="sl-SI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)</a:t>
            </a:r>
            <a:endParaRPr lang="en-US" altLang="sl-SI" sz="1800" dirty="0">
              <a:solidFill>
                <a:srgbClr val="0070C0"/>
              </a:solidFill>
              <a:latin typeface="Frutiger LT Pro 45 Light" panose="020B0403030504020204" pitchFamily="34" charset="-18"/>
              <a:cs typeface="Calibri" pitchFamily="34" charset="0"/>
            </a:endParaRPr>
          </a:p>
          <a:p>
            <a:pPr eaLnBrk="1" hangingPunct="1"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sl-SI" sz="1800" dirty="0">
                <a:solidFill>
                  <a:schemeClr val="accent2"/>
                </a:solidFill>
                <a:latin typeface="Frutiger LT Pro 45 Light" panose="020B0403030504020204" pitchFamily="34" charset="-18"/>
                <a:cs typeface="Calibri" pitchFamily="34" charset="0"/>
              </a:rPr>
              <a:t>3</a:t>
            </a:r>
            <a:r>
              <a:rPr lang="sl-SI" altLang="sl-SI" sz="1800" dirty="0">
                <a:solidFill>
                  <a:schemeClr val="accent2"/>
                </a:solidFill>
                <a:latin typeface="Frutiger LT Pro 45 Light" panose="020B0403030504020204" pitchFamily="34" charset="-18"/>
                <a:cs typeface="Calibri" pitchFamily="34" charset="0"/>
              </a:rPr>
              <a:t>. val</a:t>
            </a:r>
            <a:r>
              <a:rPr lang="en-US" altLang="sl-SI" sz="1800" dirty="0">
                <a:solidFill>
                  <a:schemeClr val="accent2"/>
                </a:solidFill>
                <a:latin typeface="Frutiger LT Pro 45 Light" panose="020B0403030504020204" pitchFamily="34" charset="-18"/>
                <a:cs typeface="Calibri" pitchFamily="34" charset="0"/>
              </a:rPr>
              <a:t>, 2008-09 </a:t>
            </a:r>
            <a:r>
              <a:rPr lang="sl-SI" sz="1800" dirty="0" smtClean="0">
                <a:solidFill>
                  <a:schemeClr val="accent2"/>
                </a:solidFill>
                <a:latin typeface="Frutiger LT Pro 45 Light" panose="020B0403030504020204" pitchFamily="34" charset="-18"/>
                <a:cs typeface="Calibri" pitchFamily="34" charset="0"/>
                <a:sym typeface="Symbol"/>
              </a:rPr>
              <a:t> </a:t>
            </a:r>
            <a:r>
              <a:rPr lang="sl-SI" altLang="sl-SI" sz="1800" dirty="0" smtClean="0">
                <a:solidFill>
                  <a:schemeClr val="accent2"/>
                </a:solidFill>
                <a:latin typeface="Frutiger LT Pro 45 Light" panose="020B0403030504020204" pitchFamily="34" charset="-18"/>
                <a:cs typeface="Calibri" pitchFamily="34" charset="0"/>
              </a:rPr>
              <a:t>(SHARELIFE – retrospektiva </a:t>
            </a:r>
            <a:r>
              <a:rPr lang="sl-SI" altLang="sl-SI" sz="1800" dirty="0">
                <a:solidFill>
                  <a:schemeClr val="accent2"/>
                </a:solidFill>
                <a:latin typeface="Frutiger LT Pro 45 Light" panose="020B0403030504020204" pitchFamily="34" charset="-18"/>
                <a:cs typeface="Calibri" pitchFamily="34" charset="0"/>
              </a:rPr>
              <a:t>življenjske zgodovine)</a:t>
            </a:r>
            <a:endParaRPr lang="en-US" altLang="sl-SI" sz="1800" dirty="0" smtClean="0">
              <a:solidFill>
                <a:schemeClr val="accent2"/>
              </a:solidFill>
              <a:latin typeface="Frutiger LT Pro 45 Light" panose="020B0403030504020204" pitchFamily="34" charset="-18"/>
              <a:cs typeface="Calibri" pitchFamily="34" charset="0"/>
            </a:endParaRPr>
          </a:p>
          <a:p>
            <a:pPr eaLnBrk="1" hangingPunct="1">
              <a:buClr>
                <a:srgbClr val="FF66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4</a:t>
            </a:r>
            <a:r>
              <a:rPr lang="sl-SI" alt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. val</a:t>
            </a:r>
            <a:r>
              <a:rPr lang="en-US" alt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, </a:t>
            </a:r>
            <a:r>
              <a:rPr lang="en-US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2010-11</a:t>
            </a:r>
            <a:r>
              <a:rPr lang="sl-SI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 (+ </a:t>
            </a:r>
            <a:r>
              <a:rPr lang="en-US" altLang="sl-SI" sz="1800" b="1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S</a:t>
            </a:r>
            <a:r>
              <a:rPr lang="sl-SI" altLang="sl-SI" sz="1800" b="1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LOVENIJA</a:t>
            </a:r>
            <a:r>
              <a:rPr lang="en-US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, </a:t>
            </a:r>
            <a:r>
              <a:rPr lang="en-US" alt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PT, HU, </a:t>
            </a:r>
            <a:r>
              <a:rPr lang="en-US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EE</a:t>
            </a:r>
            <a:r>
              <a:rPr lang="sl-SI" alt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5. val, 2013 (+ LU)</a:t>
            </a:r>
            <a:endParaRPr lang="sl-SI" sz="1800" dirty="0">
              <a:solidFill>
                <a:srgbClr val="0070C0"/>
              </a:solidFill>
              <a:latin typeface="Frutiger LT Pro 45 Light" panose="020B0403030504020204" pitchFamily="34" charset="-18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6</a:t>
            </a:r>
            <a:r>
              <a:rPr 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. val, 2014-15 </a:t>
            </a:r>
            <a:r>
              <a:rPr 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(+ HR)</a:t>
            </a:r>
            <a:endParaRPr lang="sl-SI" sz="1800" dirty="0">
              <a:solidFill>
                <a:srgbClr val="0070C0"/>
              </a:solidFill>
              <a:latin typeface="Frutiger LT Pro 45 Light" panose="020B0403030504020204" pitchFamily="34" charset="-18"/>
              <a:cs typeface="Calibri" panose="020F0502020204030204" pitchFamily="34" charset="0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l-SI" sz="1800" dirty="0" smtClean="0">
                <a:solidFill>
                  <a:schemeClr val="accent2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7. val, 2016-17 </a:t>
            </a:r>
            <a:r>
              <a:rPr lang="sl-SI" sz="1800" dirty="0" smtClean="0">
                <a:latin typeface="Frutiger LT Pro 45 Light" panose="020B0403030504020204" pitchFamily="34" charset="-18"/>
                <a:cs typeface="Calibri" panose="020F0502020204030204" pitchFamily="34" charset="0"/>
              </a:rPr>
              <a:t>(+ </a:t>
            </a:r>
            <a:r>
              <a:rPr lang="sl-SI" sz="1800" dirty="0">
                <a:latin typeface="Frutiger LT Pro 45 Light" panose="020B0403030504020204" pitchFamily="34" charset="-18"/>
                <a:cs typeface="Calibri" panose="020F0502020204030204" pitchFamily="34" charset="0"/>
              </a:rPr>
              <a:t>BG, CY, FI, LI, LT, MT, RO, </a:t>
            </a:r>
            <a:r>
              <a:rPr lang="sl-SI" sz="1800" dirty="0" smtClean="0">
                <a:latin typeface="Frutiger LT Pro 45 Light" panose="020B0403030504020204" pitchFamily="34" charset="-18"/>
                <a:cs typeface="Calibri" panose="020F0502020204030204" pitchFamily="34" charset="0"/>
              </a:rPr>
              <a:t>SK)  </a:t>
            </a:r>
            <a:endParaRPr lang="sl-SI" sz="1800" dirty="0">
              <a:latin typeface="Frutiger LT Pro 45 Light" panose="020B0403030504020204" pitchFamily="34" charset="-18"/>
              <a:cs typeface="Calibri" panose="020F0502020204030204" pitchFamily="34" charset="0"/>
            </a:endParaRPr>
          </a:p>
          <a:p>
            <a:pPr marL="456300" indent="0">
              <a:buClr>
                <a:schemeClr val="bg1">
                  <a:lumMod val="75000"/>
                </a:schemeClr>
              </a:buClr>
              <a:buNone/>
            </a:pPr>
            <a:r>
              <a:rPr lang="sl-SI" sz="1800" dirty="0">
                <a:solidFill>
                  <a:schemeClr val="accent2"/>
                </a:solidFill>
                <a:latin typeface="Frutiger LT Pro 45 Light" panose="020B0403030504020204" pitchFamily="34" charset="-18"/>
                <a:cs typeface="Calibri" pitchFamily="34" charset="0"/>
                <a:sym typeface="Symbol"/>
              </a:rPr>
              <a:t> </a:t>
            </a:r>
            <a:r>
              <a:rPr lang="sl-SI" altLang="sl-SI" sz="1800" dirty="0">
                <a:solidFill>
                  <a:schemeClr val="accent2"/>
                </a:solidFill>
                <a:latin typeface="Frutiger LT Pro 45 Light" panose="020B0403030504020204" pitchFamily="34" charset="-18"/>
                <a:cs typeface="Calibri" pitchFamily="34" charset="0"/>
              </a:rPr>
              <a:t>(SHARELIFE –</a:t>
            </a:r>
            <a:r>
              <a:rPr lang="sl-SI" altLang="sl-SI" sz="1800" dirty="0" smtClean="0">
                <a:solidFill>
                  <a:schemeClr val="accent2"/>
                </a:solidFill>
                <a:latin typeface="Frutiger LT Pro 45 Light" panose="020B0403030504020204" pitchFamily="34" charset="-18"/>
                <a:cs typeface="Calibri" pitchFamily="34" charset="0"/>
              </a:rPr>
              <a:t> retrospektiva </a:t>
            </a:r>
            <a:r>
              <a:rPr lang="sl-SI" altLang="sl-SI" sz="1800" dirty="0">
                <a:solidFill>
                  <a:schemeClr val="accent2"/>
                </a:solidFill>
                <a:latin typeface="Frutiger LT Pro 45 Light" panose="020B0403030504020204" pitchFamily="34" charset="-18"/>
                <a:cs typeface="Calibri" pitchFamily="34" charset="0"/>
              </a:rPr>
              <a:t>življenjske zgodovine </a:t>
            </a:r>
            <a:r>
              <a:rPr lang="sl-SI" altLang="sl-SI" sz="1800" dirty="0" smtClean="0">
                <a:solidFill>
                  <a:schemeClr val="accent2"/>
                </a:solidFill>
                <a:latin typeface="Frutiger LT Pro 45 Light" panose="020B0403030504020204" pitchFamily="34" charset="-18"/>
                <a:cs typeface="Calibri" pitchFamily="34" charset="0"/>
              </a:rPr>
              <a:t>)</a:t>
            </a:r>
          </a:p>
          <a:p>
            <a:pPr marL="456300" indent="0">
              <a:buClr>
                <a:schemeClr val="bg1">
                  <a:lumMod val="75000"/>
                </a:schemeClr>
              </a:buClr>
              <a:buNone/>
            </a:pPr>
            <a:r>
              <a:rPr lang="sl-SI" sz="1800" dirty="0">
                <a:solidFill>
                  <a:srgbClr val="C00000"/>
                </a:solidFill>
                <a:latin typeface="Frutiger LT Pro 45 Light" panose="020B0403030504020204" pitchFamily="34" charset="-18"/>
                <a:cs typeface="Calibri" pitchFamily="34" charset="0"/>
                <a:sym typeface="Symbol"/>
              </a:rPr>
              <a:t> </a:t>
            </a:r>
            <a:r>
              <a:rPr 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itchFamily="34" charset="0"/>
              </a:rPr>
              <a:t>panel za države, ki so SHARELIFE imele v 3. valu </a:t>
            </a:r>
            <a:r>
              <a:rPr lang="en-US" altLang="sl-SI" sz="1800" dirty="0" smtClean="0">
                <a:latin typeface="Frutiger LT Pro 45 Light" panose="020B0403030504020204" pitchFamily="34" charset="-18"/>
                <a:cs typeface="Calibri" pitchFamily="34" charset="0"/>
              </a:rPr>
              <a:t>	</a:t>
            </a:r>
            <a:endParaRPr lang="sl-SI" altLang="sl-SI" sz="1800" dirty="0" smtClean="0">
              <a:latin typeface="Frutiger LT Pro 45 Light" panose="020B0403030504020204" pitchFamily="34" charset="-18"/>
              <a:cs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8</a:t>
            </a:r>
            <a:r>
              <a:rPr 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. </a:t>
            </a:r>
            <a:r>
              <a:rPr lang="sl-SI" sz="18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val, </a:t>
            </a:r>
            <a:r>
              <a:rPr lang="sl-SI" sz="18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2019-2020 </a:t>
            </a:r>
          </a:p>
          <a:p>
            <a:pPr marL="0" indent="0">
              <a:buNone/>
            </a:pPr>
            <a:r>
              <a:rPr lang="sl-SI" sz="1600" dirty="0">
                <a:solidFill>
                  <a:srgbClr val="0070C0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 </a:t>
            </a:r>
            <a:r>
              <a:rPr lang="sl-SI" sz="16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     (Nove vsebine: poraba časa (time </a:t>
            </a:r>
            <a:r>
              <a:rPr lang="sl-SI" sz="1600" dirty="0" err="1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use</a:t>
            </a:r>
            <a:r>
              <a:rPr lang="sl-SI" sz="1600" dirty="0" smtClean="0">
                <a:solidFill>
                  <a:srgbClr val="0070C0"/>
                </a:solidFill>
                <a:latin typeface="Frutiger LT Pro 45 Light" panose="020B0403030504020204" pitchFamily="34" charset="-18"/>
                <a:cs typeface="Calibri" panose="020F0502020204030204" pitchFamily="34" charset="0"/>
              </a:rPr>
              <a:t>), novi kognitivni testi, obžalovanje varčevalnih navad) </a:t>
            </a:r>
            <a:endParaRPr lang="sl-SI" sz="1600" dirty="0">
              <a:solidFill>
                <a:srgbClr val="0070C0"/>
              </a:solidFill>
              <a:latin typeface="Frutiger LT Pro 45 Light" panose="020B0403030504020204" pitchFamily="34" charset="-18"/>
              <a:cs typeface="Calibri" panose="020F0502020204030204" pitchFamily="34" charset="0"/>
            </a:endParaRPr>
          </a:p>
          <a:p>
            <a:pPr marL="7992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altLang="sl-SI" sz="1800" dirty="0" smtClean="0">
              <a:latin typeface="Frutiger LT Pro 45 Light" panose="020B0403030504020204" pitchFamily="34" charset="-18"/>
              <a:cs typeface="Calibri" pitchFamily="34" charset="0"/>
            </a:endParaRPr>
          </a:p>
          <a:p>
            <a:pPr marL="0" indent="0" eaLnBrk="1" hangingPunct="1">
              <a:buClr>
                <a:schemeClr val="bg1">
                  <a:lumMod val="75000"/>
                </a:schemeClr>
              </a:buClr>
              <a:buSzTx/>
              <a:buNone/>
            </a:pPr>
            <a:r>
              <a:rPr lang="sl-SI" altLang="sl-SI" sz="1800" dirty="0" smtClean="0">
                <a:solidFill>
                  <a:srgbClr val="FF6600"/>
                </a:solidFill>
                <a:latin typeface="Frutiger LT Pro 45 Light" panose="020B0403030504020204" pitchFamily="34" charset="-18"/>
                <a:cs typeface="Calibri" pitchFamily="34" charset="0"/>
              </a:rPr>
              <a:t>…. do leta </a:t>
            </a:r>
            <a:r>
              <a:rPr lang="en-US" altLang="sl-SI" sz="1800" dirty="0" smtClean="0">
                <a:solidFill>
                  <a:srgbClr val="FF6600"/>
                </a:solidFill>
                <a:latin typeface="Frutiger LT Pro 45 Light" panose="020B0403030504020204" pitchFamily="34" charset="-18"/>
                <a:cs typeface="Calibri" pitchFamily="34" charset="0"/>
              </a:rPr>
              <a:t>2024</a:t>
            </a:r>
            <a:r>
              <a:rPr lang="sl-SI" altLang="sl-SI" sz="1800" dirty="0" smtClean="0">
                <a:solidFill>
                  <a:srgbClr val="FF6600"/>
                </a:solidFill>
                <a:latin typeface="Frutiger LT Pro 45 Light" panose="020B0403030504020204" pitchFamily="34" charset="-18"/>
                <a:cs typeface="Calibri" pitchFamily="34" charset="0"/>
              </a:rPr>
              <a:t> še 9. in 10. val</a:t>
            </a:r>
            <a:endParaRPr lang="en-US" altLang="sl-SI" sz="1800" dirty="0" smtClean="0">
              <a:solidFill>
                <a:srgbClr val="FF6600"/>
              </a:solidFill>
              <a:latin typeface="Frutiger LT Pro 45 Light" panose="020B0403030504020204" pitchFamily="34" charset="-18"/>
              <a:cs typeface="Calibri" pitchFamily="34" charset="0"/>
            </a:endParaRPr>
          </a:p>
          <a:p>
            <a:pPr eaLnBrk="1" hangingPunct="1">
              <a:buClr>
                <a:srgbClr val="FF6600"/>
              </a:buClr>
              <a:buSzTx/>
              <a:buFont typeface="Webdings" pitchFamily="18" charset="2"/>
              <a:buNone/>
            </a:pPr>
            <a:endParaRPr lang="en-US" altLang="sl-SI" sz="1800" dirty="0">
              <a:solidFill>
                <a:srgbClr val="FFCC99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Clr>
                <a:srgbClr val="FF6600"/>
              </a:buClr>
              <a:buSzTx/>
              <a:buFont typeface="Webdings" pitchFamily="18" charset="2"/>
              <a:buNone/>
            </a:pPr>
            <a:r>
              <a:rPr lang="en-US" altLang="sl-SI" sz="1800" dirty="0">
                <a:solidFill>
                  <a:srgbClr val="8AC6CD"/>
                </a:solidFill>
                <a:latin typeface="Calibri" pitchFamily="34" charset="0"/>
                <a:cs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686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411760" y="485041"/>
            <a:ext cx="56423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sz="3600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SHARE              SHARELIFE </a:t>
            </a:r>
            <a:endParaRPr lang="de-DE" altLang="sl-SI" sz="1800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7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8938" y="1811214"/>
            <a:ext cx="7783462" cy="27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FF6600"/>
              </a:buClr>
              <a:defRPr/>
            </a:pPr>
            <a:r>
              <a:rPr lang="sl-SI" sz="2200" b="1" dirty="0" smtClean="0">
                <a:solidFill>
                  <a:schemeClr val="accent6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Podatkovna zbirka SHARE:</a:t>
            </a:r>
            <a:r>
              <a:rPr lang="sl-SI" sz="2200" b="1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200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podatki o zdravju, upokojevanju ter družinskih in socialnih omrežjih anketirancev </a:t>
            </a:r>
            <a:r>
              <a:rPr lang="sl-SI" sz="2200" b="1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v času anketiranja oz. obdobju od zadnjega anketiranja</a:t>
            </a:r>
            <a:endParaRPr lang="sl-SI" sz="2200" b="1" i="1" dirty="0" smtClean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6600"/>
              </a:buClr>
              <a:defRPr/>
            </a:pPr>
            <a:r>
              <a:rPr lang="sl-SI" sz="2200" b="1" dirty="0">
                <a:solidFill>
                  <a:schemeClr val="accent6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Podatkovna zbirka </a:t>
            </a:r>
            <a:r>
              <a:rPr lang="sl-SI" sz="2200" b="1" dirty="0" smtClean="0">
                <a:solidFill>
                  <a:schemeClr val="accent6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SHARELIFE:</a:t>
            </a:r>
            <a:r>
              <a:rPr lang="sl-SI" sz="2200" b="1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200" dirty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podatki </a:t>
            </a:r>
            <a:r>
              <a:rPr lang="sl-SI" sz="2200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o življenjski zgodovini anketirancev od otroštva naprej – </a:t>
            </a:r>
            <a:r>
              <a:rPr lang="sl-SI" sz="2200" b="1" dirty="0" smtClean="0">
                <a:solidFill>
                  <a:srgbClr val="0070C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retrospektivni podatki o anketirancih</a:t>
            </a:r>
            <a:endParaRPr lang="sl-SI" sz="2200" b="1" i="1" dirty="0" smtClean="0">
              <a:solidFill>
                <a:srgbClr val="0070C0"/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3" name="Dvosmerna vodoravna puščica 2"/>
          <p:cNvSpPr/>
          <p:nvPr/>
        </p:nvSpPr>
        <p:spPr>
          <a:xfrm>
            <a:off x="4139952" y="565890"/>
            <a:ext cx="1216152" cy="48463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323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1979712" y="544106"/>
            <a:ext cx="68317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sz="28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altLang="sl-SI" sz="28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III</a:t>
            </a:r>
            <a:r>
              <a:rPr lang="sl-SI" altLang="sl-SI" sz="28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. Vsebina podatkovne </a:t>
            </a:r>
            <a:r>
              <a:rPr lang="sl-SI" altLang="sl-SI" sz="2800" b="1" dirty="0" smtClean="0">
                <a:solidFill>
                  <a:srgbClr val="FF6600"/>
                </a:solidFill>
                <a:latin typeface="Frutiger LT Pro 45 Light" panose="020B0403030504020204" pitchFamily="34" charset="-18"/>
              </a:rPr>
              <a:t>zbirke </a:t>
            </a:r>
            <a:r>
              <a:rPr lang="sl-SI" altLang="sl-SI" sz="2800" b="1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SHARE</a:t>
            </a:r>
            <a:endParaRPr lang="de-DE" altLang="sl-SI" sz="2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8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5776" y="1700808"/>
            <a:ext cx="8355012" cy="396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Raziskava SHARE: ozadje in cilj, raziskovalna načela, potek </a:t>
            </a:r>
            <a:r>
              <a:rPr lang="sl-SI" sz="2000" dirty="0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raziskave</a:t>
            </a:r>
          </a:p>
          <a:p>
            <a:pPr marL="572400" indent="-51435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Dostop do podatkov &amp; objave in citiranje</a:t>
            </a:r>
          </a:p>
          <a:p>
            <a:pPr marL="572400" indent="-51435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800" b="1" dirty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Vsebina podatkovne zbirke </a:t>
            </a:r>
            <a:r>
              <a:rPr lang="sl-SI" sz="2800" b="1" dirty="0" smtClean="0">
                <a:solidFill>
                  <a:srgbClr val="FF6600"/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SHARE</a:t>
            </a:r>
          </a:p>
          <a:p>
            <a:pPr marL="572400" indent="-51435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Dokumentacija podatkovne zbirke &amp; „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Data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and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Documentation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sl-SI" sz="2000" dirty="0" err="1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Toll</a:t>
            </a:r>
            <a:r>
              <a:rPr lang="sl-SI" sz="2000" dirty="0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“</a:t>
            </a:r>
          </a:p>
          <a:p>
            <a:pPr marL="572400" indent="-51435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Gateway to Global Aging Data</a:t>
            </a:r>
            <a:endParaRPr lang="sl-SI" sz="2000" dirty="0">
              <a:solidFill>
                <a:schemeClr val="bg1">
                  <a:lumMod val="7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Uporaba </a:t>
            </a: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podatkovne zbirke SHARE</a:t>
            </a: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Posebna zbirka podatkov </a:t>
            </a:r>
            <a:r>
              <a:rPr lang="sl-SI" sz="2000" i="1" dirty="0" err="1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easy</a:t>
            </a:r>
            <a:r>
              <a:rPr lang="sl-SI" sz="2000" dirty="0" err="1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SHARE</a:t>
            </a:r>
            <a:endParaRPr lang="sl-SI" sz="2000" dirty="0" smtClean="0">
              <a:solidFill>
                <a:schemeClr val="bg1">
                  <a:lumMod val="7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  <a:p>
            <a:pPr marL="572400" indent="-571500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+mj-lt"/>
              <a:buAutoNum type="romanUcPeriod"/>
              <a:defRPr/>
            </a:pPr>
            <a:r>
              <a:rPr lang="sl-SI" sz="2000" dirty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Uporaba ukaza </a:t>
            </a:r>
            <a:r>
              <a:rPr lang="sl-SI" sz="2000" dirty="0" err="1" smtClean="0">
                <a:solidFill>
                  <a:schemeClr val="bg1">
                    <a:lumMod val="75000"/>
                  </a:schemeClr>
                </a:solidFill>
                <a:latin typeface="Frutiger LT Pro 45 Light" panose="020B0403030504020204" pitchFamily="34" charset="-18"/>
                <a:ea typeface="ＭＳ Ｐゴシック" pitchFamily="34" charset="-128"/>
                <a:cs typeface="Calibri" pitchFamily="34" charset="0"/>
              </a:rPr>
              <a:t>readSHARE</a:t>
            </a:r>
            <a:endParaRPr lang="sl-SI" sz="2000" dirty="0">
              <a:solidFill>
                <a:schemeClr val="bg1">
                  <a:lumMod val="75000"/>
                </a:schemeClr>
              </a:solidFill>
              <a:latin typeface="Frutiger LT Pro 45 Light" panose="020B0403030504020204" pitchFamily="34" charset="-18"/>
              <a:ea typeface="ＭＳ Ｐゴシック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115888" y="6021288"/>
            <a:ext cx="8724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sl-SI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267744" y="485041"/>
            <a:ext cx="64087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3300"/>
              </a:buClr>
              <a:buSzPct val="80000"/>
              <a:buFont typeface="Wingdings 3" pitchFamily="18" charset="2"/>
              <a:buChar char="u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SzPct val="60000"/>
              <a:buFont typeface="Wingdings 3" pitchFamily="18" charset="2"/>
              <a:buChar char="w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SzPct val="65000"/>
              <a:buFont typeface="Wingdings 3" pitchFamily="18" charset="2"/>
              <a:buChar char="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sl-SI" sz="3600" b="1" dirty="0" smtClean="0">
                <a:solidFill>
                  <a:srgbClr val="4D4D4D"/>
                </a:solidFill>
                <a:latin typeface="Frutiger LT Pro 45 Light" panose="020B0403030504020204" pitchFamily="34" charset="-18"/>
              </a:rPr>
              <a:t> </a:t>
            </a:r>
            <a:r>
              <a:rPr lang="sl-SI" sz="3600" dirty="0">
                <a:solidFill>
                  <a:srgbClr val="FF6600"/>
                </a:solidFill>
                <a:latin typeface="Frutiger LT Pro 45 Light" panose="020B0403030504020204" pitchFamily="34" charset="-18"/>
              </a:rPr>
              <a:t>Vsebina podatkovne zbirke</a:t>
            </a:r>
            <a:endParaRPr lang="de-DE" altLang="sl-SI" sz="1800" b="1" dirty="0">
              <a:solidFill>
                <a:srgbClr val="FF6600"/>
              </a:solidFill>
              <a:latin typeface="Frutiger LT Pro 45 Light" panose="020B0403030504020204" pitchFamily="34" charset="-18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0168F7CF-1C1A-4ADB-A274-A78AA1900AFC}" type="slidenum">
              <a:rPr lang="de-D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defRPr/>
              </a:pPr>
              <a:t>9</a:t>
            </a:fld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" y="445716"/>
            <a:ext cx="1639040" cy="720000"/>
          </a:xfrm>
          <a:prstGeom prst="rect">
            <a:avLst/>
          </a:prstGeom>
        </p:spPr>
      </p:pic>
      <p:sp>
        <p:nvSpPr>
          <p:cNvPr id="11" name="Gleichschenkliges Dreieck 6"/>
          <p:cNvSpPr/>
          <p:nvPr/>
        </p:nvSpPr>
        <p:spPr>
          <a:xfrm>
            <a:off x="3282133" y="2492896"/>
            <a:ext cx="2357111" cy="1872208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7"/>
          <p:cNvSpPr txBox="1"/>
          <p:nvPr/>
        </p:nvSpPr>
        <p:spPr>
          <a:xfrm>
            <a:off x="3956633" y="3527146"/>
            <a:ext cx="100811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l-SI" dirty="0">
                <a:latin typeface="Frutiger LT Pro 45 Light" panose="020B0403030504020204" pitchFamily="34" charset="-18"/>
                <a:cs typeface="+mn-cs"/>
              </a:rPr>
              <a:t>starost</a:t>
            </a:r>
            <a:r>
              <a:rPr lang="de-DE" dirty="0">
                <a:latin typeface="Frutiger LT Pro 45 Light" panose="020B0403030504020204" pitchFamily="34" charset="-18"/>
                <a:cs typeface="+mn-cs"/>
              </a:rPr>
              <a:t> 50 +</a:t>
            </a:r>
            <a:endParaRPr lang="en-US" dirty="0">
              <a:latin typeface="Frutiger LT Pro 45 Light" panose="020B0403030504020204" pitchFamily="34" charset="-18"/>
              <a:cs typeface="+mn-cs"/>
            </a:endParaRPr>
          </a:p>
        </p:txBody>
      </p:sp>
      <p:sp>
        <p:nvSpPr>
          <p:cNvPr id="3" name="Zaobljeni pravokotnik 2"/>
          <p:cNvSpPr/>
          <p:nvPr/>
        </p:nvSpPr>
        <p:spPr>
          <a:xfrm>
            <a:off x="3056532" y="1484784"/>
            <a:ext cx="2808312" cy="7200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b="1" dirty="0" smtClean="0">
                <a:latin typeface="Frutiger LT Pro 45 Light" panose="020B0403030504020204" pitchFamily="34" charset="-18"/>
              </a:rPr>
              <a:t>Ekonomski dejavniki</a:t>
            </a:r>
            <a:endParaRPr lang="sl-SI" b="1" dirty="0">
              <a:latin typeface="Frutiger LT Pro 45 Light" panose="020B0403030504020204" pitchFamily="34" charset="-18"/>
            </a:endParaRPr>
          </a:p>
        </p:txBody>
      </p:sp>
      <p:sp>
        <p:nvSpPr>
          <p:cNvPr id="15" name="Zaobljeni pravokotnik 14"/>
          <p:cNvSpPr/>
          <p:nvPr/>
        </p:nvSpPr>
        <p:spPr>
          <a:xfrm>
            <a:off x="248220" y="4421022"/>
            <a:ext cx="2808312" cy="7200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b="1" dirty="0">
                <a:latin typeface="Frutiger LT Pro 45 Light" panose="020B0403030504020204" pitchFamily="34" charset="-18"/>
              </a:rPr>
              <a:t>Socialni dejavniki</a:t>
            </a:r>
          </a:p>
        </p:txBody>
      </p:sp>
      <p:sp>
        <p:nvSpPr>
          <p:cNvPr id="17" name="Zaobljeni pravokotnik 16"/>
          <p:cNvSpPr/>
          <p:nvPr/>
        </p:nvSpPr>
        <p:spPr>
          <a:xfrm>
            <a:off x="5868144" y="4421022"/>
            <a:ext cx="2808312" cy="7200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b="1" dirty="0">
                <a:latin typeface="Frutiger LT Pro 45 Light" panose="020B0403030504020204" pitchFamily="34" charset="-18"/>
              </a:rPr>
              <a:t>Zdravstveni dejavniki</a:t>
            </a:r>
          </a:p>
        </p:txBody>
      </p:sp>
    </p:spTree>
    <p:extLst>
      <p:ext uri="{BB962C8B-B14F-4D97-AF65-F5344CB8AC3E}">
        <p14:creationId xmlns:p14="http://schemas.microsoft.com/office/powerpoint/2010/main" val="10853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IER-template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IER-template</Template>
  <TotalTime>3571</TotalTime>
  <Words>1786</Words>
  <Application>Microsoft Office PowerPoint</Application>
  <PresentationFormat>On-screen Show (4:3)</PresentationFormat>
  <Paragraphs>259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ＭＳ Ｐゴシック</vt:lpstr>
      <vt:lpstr>Arial</vt:lpstr>
      <vt:lpstr>Bradley Hand ITC</vt:lpstr>
      <vt:lpstr>Calibri</vt:lpstr>
      <vt:lpstr>Courier New</vt:lpstr>
      <vt:lpstr>Frutiger LT Pro 45 Light</vt:lpstr>
      <vt:lpstr>Segoe UI</vt:lpstr>
      <vt:lpstr>Segoe UI Light</vt:lpstr>
      <vt:lpstr>Symbol</vt:lpstr>
      <vt:lpstr>Tahoma</vt:lpstr>
      <vt:lpstr>Webdings</vt:lpstr>
      <vt:lpstr>Wingdings</vt:lpstr>
      <vt:lpstr>Wingdings 3</vt:lpstr>
      <vt:lpstr>PPT IER-template</vt:lpstr>
      <vt:lpstr>PODATKOVna zbirka SHARE in nOVA ORODJA ZA njeno UPORABO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ZA POZORNOST!</vt:lpstr>
    </vt:vector>
  </TitlesOfParts>
  <Company>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raziskave in baze mikropodatkov SHARE</dc:title>
  <dc:creator>Sonja Uršič</dc:creator>
  <cp:lastModifiedBy>Lara Lusa</cp:lastModifiedBy>
  <cp:revision>452</cp:revision>
  <cp:lastPrinted>2017-10-19T06:20:14Z</cp:lastPrinted>
  <dcterms:created xsi:type="dcterms:W3CDTF">2017-01-23T13:25:33Z</dcterms:created>
  <dcterms:modified xsi:type="dcterms:W3CDTF">2019-11-27T12:44:43Z</dcterms:modified>
</cp:coreProperties>
</file>