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96"/>
  </p:notesMasterIdLst>
  <p:handoutMasterIdLst>
    <p:handoutMasterId r:id="rId97"/>
  </p:handoutMasterIdLst>
  <p:sldIdLst>
    <p:sldId id="359" r:id="rId2"/>
    <p:sldId id="569" r:id="rId3"/>
    <p:sldId id="690" r:id="rId4"/>
    <p:sldId id="691" r:id="rId5"/>
    <p:sldId id="692" r:id="rId6"/>
    <p:sldId id="693" r:id="rId7"/>
    <p:sldId id="694" r:id="rId8"/>
    <p:sldId id="731" r:id="rId9"/>
    <p:sldId id="732" r:id="rId10"/>
    <p:sldId id="695" r:id="rId11"/>
    <p:sldId id="696" r:id="rId12"/>
    <p:sldId id="733" r:id="rId13"/>
    <p:sldId id="698" r:id="rId14"/>
    <p:sldId id="699" r:id="rId15"/>
    <p:sldId id="700" r:id="rId16"/>
    <p:sldId id="701" r:id="rId17"/>
    <p:sldId id="702" r:id="rId18"/>
    <p:sldId id="703" r:id="rId19"/>
    <p:sldId id="704" r:id="rId20"/>
    <p:sldId id="705" r:id="rId21"/>
    <p:sldId id="706" r:id="rId22"/>
    <p:sldId id="707" r:id="rId23"/>
    <p:sldId id="708" r:id="rId24"/>
    <p:sldId id="709" r:id="rId25"/>
    <p:sldId id="710" r:id="rId26"/>
    <p:sldId id="711" r:id="rId27"/>
    <p:sldId id="712" r:id="rId28"/>
    <p:sldId id="713" r:id="rId29"/>
    <p:sldId id="714" r:id="rId30"/>
    <p:sldId id="715" r:id="rId31"/>
    <p:sldId id="716" r:id="rId32"/>
    <p:sldId id="717" r:id="rId33"/>
    <p:sldId id="718" r:id="rId34"/>
    <p:sldId id="719" r:id="rId35"/>
    <p:sldId id="720" r:id="rId36"/>
    <p:sldId id="721" r:id="rId37"/>
    <p:sldId id="724" r:id="rId38"/>
    <p:sldId id="726" r:id="rId39"/>
    <p:sldId id="728" r:id="rId40"/>
    <p:sldId id="681" r:id="rId41"/>
    <p:sldId id="629" r:id="rId42"/>
    <p:sldId id="682" r:id="rId43"/>
    <p:sldId id="643" r:id="rId44"/>
    <p:sldId id="632" r:id="rId45"/>
    <p:sldId id="631" r:id="rId46"/>
    <p:sldId id="633" r:id="rId47"/>
    <p:sldId id="658" r:id="rId48"/>
    <p:sldId id="655" r:id="rId49"/>
    <p:sldId id="657" r:id="rId50"/>
    <p:sldId id="656" r:id="rId51"/>
    <p:sldId id="621" r:id="rId52"/>
    <p:sldId id="622" r:id="rId53"/>
    <p:sldId id="624" r:id="rId54"/>
    <p:sldId id="626" r:id="rId55"/>
    <p:sldId id="627" r:id="rId56"/>
    <p:sldId id="634" r:id="rId57"/>
    <p:sldId id="635" r:id="rId58"/>
    <p:sldId id="636" r:id="rId59"/>
    <p:sldId id="660" r:id="rId60"/>
    <p:sldId id="637" r:id="rId61"/>
    <p:sldId id="638" r:id="rId62"/>
    <p:sldId id="683" r:id="rId63"/>
    <p:sldId id="654" r:id="rId64"/>
    <p:sldId id="640" r:id="rId65"/>
    <p:sldId id="570" r:id="rId66"/>
    <p:sldId id="574" r:id="rId67"/>
    <p:sldId id="571" r:id="rId68"/>
    <p:sldId id="567" r:id="rId69"/>
    <p:sldId id="645" r:id="rId70"/>
    <p:sldId id="684" r:id="rId71"/>
    <p:sldId id="572" r:id="rId72"/>
    <p:sldId id="734" r:id="rId73"/>
    <p:sldId id="576" r:id="rId74"/>
    <p:sldId id="620" r:id="rId75"/>
    <p:sldId id="667" r:id="rId76"/>
    <p:sldId id="736" r:id="rId77"/>
    <p:sldId id="593" r:id="rId78"/>
    <p:sldId id="594" r:id="rId79"/>
    <p:sldId id="661" r:id="rId80"/>
    <p:sldId id="595" r:id="rId81"/>
    <p:sldId id="604" r:id="rId82"/>
    <p:sldId id="687" r:id="rId83"/>
    <p:sldId id="688" r:id="rId84"/>
    <p:sldId id="605" r:id="rId85"/>
    <p:sldId id="606" r:id="rId86"/>
    <p:sldId id="607" r:id="rId87"/>
    <p:sldId id="610" r:id="rId88"/>
    <p:sldId id="689" r:id="rId89"/>
    <p:sldId id="615" r:id="rId90"/>
    <p:sldId id="616" r:id="rId91"/>
    <p:sldId id="617" r:id="rId92"/>
    <p:sldId id="618" r:id="rId93"/>
    <p:sldId id="735" r:id="rId94"/>
    <p:sldId id="568" r:id="rId95"/>
  </p:sldIdLst>
  <p:sldSz cx="9144000" cy="6858000" type="screen4x3"/>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D5FF"/>
    <a:srgbClr val="808080"/>
    <a:srgbClr val="544E4C"/>
    <a:srgbClr val="ED7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72" d="100"/>
          <a:sy n="72" d="100"/>
        </p:scale>
        <p:origin x="58" y="91"/>
      </p:cViewPr>
      <p:guideLst>
        <p:guide orient="horz" pos="2160"/>
        <p:guide pos="2898"/>
      </p:guideLst>
    </p:cSldViewPr>
  </p:slideViewPr>
  <p:notesTextViewPr>
    <p:cViewPr>
      <p:scale>
        <a:sx n="100" d="100"/>
        <a:sy n="100" d="100"/>
      </p:scale>
      <p:origin x="0" y="0"/>
    </p:cViewPr>
  </p:notesTextViewPr>
  <p:sorterViewPr>
    <p:cViewPr>
      <p:scale>
        <a:sx n="100" d="100"/>
        <a:sy n="100" d="100"/>
      </p:scale>
      <p:origin x="0" y="553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11699" cy="461804"/>
          </a:xfrm>
          <a:prstGeom prst="rect">
            <a:avLst/>
          </a:prstGeom>
        </p:spPr>
        <p:txBody>
          <a:bodyPr vert="horz" lIns="91056" tIns="45528" rIns="91056" bIns="45528" rtlCol="0"/>
          <a:lstStyle>
            <a:lvl1pPr algn="l">
              <a:defRPr sz="1200"/>
            </a:lvl1pPr>
          </a:lstStyle>
          <a:p>
            <a:endParaRPr lang="en-GB"/>
          </a:p>
        </p:txBody>
      </p:sp>
      <p:sp>
        <p:nvSpPr>
          <p:cNvPr id="3" name="Date Placeholder 2"/>
          <p:cNvSpPr>
            <a:spLocks noGrp="1"/>
          </p:cNvSpPr>
          <p:nvPr>
            <p:ph type="dt" sz="quarter" idx="1"/>
          </p:nvPr>
        </p:nvSpPr>
        <p:spPr>
          <a:xfrm>
            <a:off x="3936769" y="1"/>
            <a:ext cx="3011699" cy="461804"/>
          </a:xfrm>
          <a:prstGeom prst="rect">
            <a:avLst/>
          </a:prstGeom>
        </p:spPr>
        <p:txBody>
          <a:bodyPr vert="horz" lIns="91056" tIns="45528" rIns="91056" bIns="45528" rtlCol="0"/>
          <a:lstStyle>
            <a:lvl1pPr algn="r">
              <a:defRPr sz="1200"/>
            </a:lvl1pPr>
          </a:lstStyle>
          <a:p>
            <a:fld id="{B94466BC-BD62-4CC3-BCA6-7CC76F757456}" type="datetimeFigureOut">
              <a:rPr lang="en-GB" smtClean="0"/>
              <a:t>02/04/2021</a:t>
            </a:fld>
            <a:endParaRPr lang="en-GB"/>
          </a:p>
        </p:txBody>
      </p:sp>
      <p:sp>
        <p:nvSpPr>
          <p:cNvPr id="4" name="Footer Placeholder 3"/>
          <p:cNvSpPr>
            <a:spLocks noGrp="1"/>
          </p:cNvSpPr>
          <p:nvPr>
            <p:ph type="ftr" sz="quarter" idx="2"/>
          </p:nvPr>
        </p:nvSpPr>
        <p:spPr>
          <a:xfrm>
            <a:off x="1" y="8772669"/>
            <a:ext cx="3011699" cy="461804"/>
          </a:xfrm>
          <a:prstGeom prst="rect">
            <a:avLst/>
          </a:prstGeom>
        </p:spPr>
        <p:txBody>
          <a:bodyPr vert="horz" lIns="91056" tIns="45528" rIns="91056" bIns="45528" rtlCol="0" anchor="b"/>
          <a:lstStyle>
            <a:lvl1pPr algn="l">
              <a:defRPr sz="1200"/>
            </a:lvl1pPr>
          </a:lstStyle>
          <a:p>
            <a:endParaRPr lang="en-GB"/>
          </a:p>
        </p:txBody>
      </p:sp>
      <p:sp>
        <p:nvSpPr>
          <p:cNvPr id="5" name="Slide Number Placeholder 4"/>
          <p:cNvSpPr>
            <a:spLocks noGrp="1"/>
          </p:cNvSpPr>
          <p:nvPr>
            <p:ph type="sldNum" sz="quarter" idx="3"/>
          </p:nvPr>
        </p:nvSpPr>
        <p:spPr>
          <a:xfrm>
            <a:off x="3936769" y="8772669"/>
            <a:ext cx="3011699" cy="461804"/>
          </a:xfrm>
          <a:prstGeom prst="rect">
            <a:avLst/>
          </a:prstGeom>
        </p:spPr>
        <p:txBody>
          <a:bodyPr vert="horz" lIns="91056" tIns="45528" rIns="91056" bIns="45528" rtlCol="0" anchor="b"/>
          <a:lstStyle>
            <a:lvl1pPr algn="r">
              <a:defRPr sz="1200"/>
            </a:lvl1pPr>
          </a:lstStyle>
          <a:p>
            <a:fld id="{5F198621-1C7E-476F-8D31-C1E6A19D1153}" type="slidenum">
              <a:rPr lang="en-GB" smtClean="0"/>
              <a:t>‹#›</a:t>
            </a:fld>
            <a:endParaRPr lang="en-GB"/>
          </a:p>
        </p:txBody>
      </p:sp>
    </p:spTree>
    <p:extLst>
      <p:ext uri="{BB962C8B-B14F-4D97-AF65-F5344CB8AC3E}">
        <p14:creationId xmlns:p14="http://schemas.microsoft.com/office/powerpoint/2010/main" val="1421712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11699" cy="461804"/>
          </a:xfrm>
          <a:prstGeom prst="rect">
            <a:avLst/>
          </a:prstGeom>
        </p:spPr>
        <p:txBody>
          <a:bodyPr vert="horz" lIns="91056" tIns="45528" rIns="91056" bIns="45528" rtlCol="0"/>
          <a:lstStyle>
            <a:lvl1pPr algn="l">
              <a:defRPr sz="1200"/>
            </a:lvl1pPr>
          </a:lstStyle>
          <a:p>
            <a:endParaRPr lang="en-US"/>
          </a:p>
        </p:txBody>
      </p:sp>
      <p:sp>
        <p:nvSpPr>
          <p:cNvPr id="3" name="Date Placeholder 2"/>
          <p:cNvSpPr>
            <a:spLocks noGrp="1"/>
          </p:cNvSpPr>
          <p:nvPr>
            <p:ph type="dt" idx="1"/>
          </p:nvPr>
        </p:nvSpPr>
        <p:spPr>
          <a:xfrm>
            <a:off x="3936769" y="1"/>
            <a:ext cx="3011699" cy="461804"/>
          </a:xfrm>
          <a:prstGeom prst="rect">
            <a:avLst/>
          </a:prstGeom>
        </p:spPr>
        <p:txBody>
          <a:bodyPr vert="horz" lIns="91056" tIns="45528" rIns="91056" bIns="45528" rtlCol="0"/>
          <a:lstStyle>
            <a:lvl1pPr algn="r">
              <a:defRPr sz="1200"/>
            </a:lvl1pPr>
          </a:lstStyle>
          <a:p>
            <a:fld id="{0E975DC6-EFE9-40CE-8A91-B9C4E9F1587A}" type="datetimeFigureOut">
              <a:rPr lang="en-US" smtClean="0"/>
              <a:t>4/2/2021</a:t>
            </a:fld>
            <a:endParaRPr lang="en-US"/>
          </a:p>
        </p:txBody>
      </p:sp>
      <p:sp>
        <p:nvSpPr>
          <p:cNvPr id="4" name="Slide Image Placeholder 3"/>
          <p:cNvSpPr>
            <a:spLocks noGrp="1" noRot="1" noChangeAspect="1"/>
          </p:cNvSpPr>
          <p:nvPr>
            <p:ph type="sldImg" idx="2"/>
          </p:nvPr>
        </p:nvSpPr>
        <p:spPr>
          <a:xfrm>
            <a:off x="1166813" y="693738"/>
            <a:ext cx="4616450" cy="3462337"/>
          </a:xfrm>
          <a:prstGeom prst="rect">
            <a:avLst/>
          </a:prstGeom>
          <a:noFill/>
          <a:ln w="12700">
            <a:solidFill>
              <a:prstClr val="black"/>
            </a:solidFill>
          </a:ln>
        </p:spPr>
        <p:txBody>
          <a:bodyPr vert="horz" lIns="91056" tIns="45528" rIns="91056" bIns="45528" rtlCol="0" anchor="ctr"/>
          <a:lstStyle/>
          <a:p>
            <a:endParaRPr lang="en-US"/>
          </a:p>
        </p:txBody>
      </p:sp>
      <p:sp>
        <p:nvSpPr>
          <p:cNvPr id="5" name="Notes Placeholder 4"/>
          <p:cNvSpPr>
            <a:spLocks noGrp="1"/>
          </p:cNvSpPr>
          <p:nvPr>
            <p:ph type="body" sz="quarter" idx="3"/>
          </p:nvPr>
        </p:nvSpPr>
        <p:spPr>
          <a:xfrm>
            <a:off x="695008" y="4387137"/>
            <a:ext cx="5560060" cy="4156234"/>
          </a:xfrm>
          <a:prstGeom prst="rect">
            <a:avLst/>
          </a:prstGeom>
        </p:spPr>
        <p:txBody>
          <a:bodyPr vert="horz" lIns="91056" tIns="45528" rIns="91056" bIns="455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772669"/>
            <a:ext cx="3011699" cy="461804"/>
          </a:xfrm>
          <a:prstGeom prst="rect">
            <a:avLst/>
          </a:prstGeom>
        </p:spPr>
        <p:txBody>
          <a:bodyPr vert="horz" lIns="91056" tIns="45528" rIns="91056" bIns="45528" rtlCol="0" anchor="b"/>
          <a:lstStyle>
            <a:lvl1pPr algn="l">
              <a:defRPr sz="1200"/>
            </a:lvl1pPr>
          </a:lstStyle>
          <a:p>
            <a:endParaRPr lang="en-US"/>
          </a:p>
        </p:txBody>
      </p:sp>
      <p:sp>
        <p:nvSpPr>
          <p:cNvPr id="7" name="Slide Number Placeholder 6"/>
          <p:cNvSpPr>
            <a:spLocks noGrp="1"/>
          </p:cNvSpPr>
          <p:nvPr>
            <p:ph type="sldNum" sz="quarter" idx="5"/>
          </p:nvPr>
        </p:nvSpPr>
        <p:spPr>
          <a:xfrm>
            <a:off x="3936769" y="8772669"/>
            <a:ext cx="3011699" cy="461804"/>
          </a:xfrm>
          <a:prstGeom prst="rect">
            <a:avLst/>
          </a:prstGeom>
        </p:spPr>
        <p:txBody>
          <a:bodyPr vert="horz" lIns="91056" tIns="45528" rIns="91056" bIns="45528" rtlCol="0" anchor="b"/>
          <a:lstStyle>
            <a:lvl1pPr algn="r">
              <a:defRPr sz="1200"/>
            </a:lvl1pPr>
          </a:lstStyle>
          <a:p>
            <a:fld id="{4C478071-4DF2-442A-8993-4E06A13C2304}" type="slidenum">
              <a:rPr lang="en-US" smtClean="0"/>
              <a:t>‹#›</a:t>
            </a:fld>
            <a:endParaRPr lang="en-US"/>
          </a:p>
        </p:txBody>
      </p:sp>
    </p:spTree>
    <p:extLst>
      <p:ext uri="{BB962C8B-B14F-4D97-AF65-F5344CB8AC3E}">
        <p14:creationId xmlns:p14="http://schemas.microsoft.com/office/powerpoint/2010/main" val="974151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l-SI" altLang="sl-SI" dirty="0" smtClean="0"/>
          </a:p>
        </p:txBody>
      </p:sp>
    </p:spTree>
    <p:extLst>
      <p:ext uri="{BB962C8B-B14F-4D97-AF65-F5344CB8AC3E}">
        <p14:creationId xmlns:p14="http://schemas.microsoft.com/office/powerpoint/2010/main" val="4070540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sl-SI" smtClean="0"/>
          </a:p>
        </p:txBody>
      </p:sp>
    </p:spTree>
    <p:extLst>
      <p:ext uri="{BB962C8B-B14F-4D97-AF65-F5344CB8AC3E}">
        <p14:creationId xmlns:p14="http://schemas.microsoft.com/office/powerpoint/2010/main" val="405458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l-SI" altLang="sl-SI" dirty="0" smtClean="0"/>
          </a:p>
        </p:txBody>
      </p:sp>
    </p:spTree>
    <p:extLst>
      <p:ext uri="{BB962C8B-B14F-4D97-AF65-F5344CB8AC3E}">
        <p14:creationId xmlns:p14="http://schemas.microsoft.com/office/powerpoint/2010/main" val="2333288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dirty="0"/>
          </a:p>
        </p:txBody>
      </p:sp>
      <p:sp>
        <p:nvSpPr>
          <p:cNvPr id="4" name="Slide Number Placeholder 3"/>
          <p:cNvSpPr>
            <a:spLocks noGrp="1"/>
          </p:cNvSpPr>
          <p:nvPr>
            <p:ph type="sldNum" sz="quarter" idx="10"/>
          </p:nvPr>
        </p:nvSpPr>
        <p:spPr/>
        <p:txBody>
          <a:bodyPr/>
          <a:lstStyle/>
          <a:p>
            <a:fld id="{4C478071-4DF2-442A-8993-4E06A13C2304}" type="slidenum">
              <a:rPr lang="en-US" smtClean="0"/>
              <a:t>50</a:t>
            </a:fld>
            <a:endParaRPr lang="en-US"/>
          </a:p>
        </p:txBody>
      </p:sp>
    </p:spTree>
    <p:extLst>
      <p:ext uri="{BB962C8B-B14F-4D97-AF65-F5344CB8AC3E}">
        <p14:creationId xmlns:p14="http://schemas.microsoft.com/office/powerpoint/2010/main" val="2438617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505200"/>
            <a:ext cx="7848600" cy="1752600"/>
          </a:xfrm>
        </p:spPr>
        <p:txBody>
          <a:bodyPr/>
          <a:lstStyle>
            <a:lvl1pPr marL="0" indent="0" algn="ctr">
              <a:buNone/>
              <a:defRPr>
                <a:solidFill>
                  <a:srgbClr val="544E4C"/>
                </a:solidFill>
                <a:latin typeface="Trebuchet MS"/>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rgbClr val="ED7C00"/>
            </a:solidFill>
          </a:ln>
        </p:spPr>
        <p:style>
          <a:lnRef idx="1">
            <a:schemeClr val="accent1"/>
          </a:lnRef>
          <a:fillRef idx="0">
            <a:schemeClr val="accent1"/>
          </a:fillRef>
          <a:effectRef idx="0">
            <a:schemeClr val="accent1"/>
          </a:effectRef>
          <a:fontRef idx="minor">
            <a:schemeClr val="tx1"/>
          </a:fontRef>
        </p:style>
      </p:cxnSp>
      <p:pic>
        <p:nvPicPr>
          <p:cNvPr id="7" name="Picture 6" descr="bann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77" y="5254699"/>
            <a:ext cx="8473723" cy="1603301"/>
          </a:xfrm>
          <a:prstGeom prst="rect">
            <a:avLst/>
          </a:prstGeom>
        </p:spPr>
      </p:pic>
      <p:pic>
        <p:nvPicPr>
          <p:cNvPr id="9" name="Picture 8" descr="FOSTER-hire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99706" y="1609281"/>
            <a:ext cx="3557135" cy="18959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1195F333-0D92-374E-91DF-1E1330C72A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1195F333-0D92-374E-91DF-1E1330C72A1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1" name="Title 1"/>
          <p:cNvSpPr>
            <a:spLocks noGrp="1"/>
          </p:cNvSpPr>
          <p:nvPr>
            <p:ph type="title"/>
          </p:nvPr>
        </p:nvSpPr>
        <p:spPr>
          <a:xfrm>
            <a:off x="251520" y="188640"/>
            <a:ext cx="8347382" cy="432048"/>
          </a:xfrm>
          <a:prstGeom prst="rect">
            <a:avLst/>
          </a:prstGeom>
          <a:solidFill>
            <a:srgbClr val="FDD44F"/>
          </a:solidFill>
        </p:spPr>
        <p:txBody>
          <a:bodyPr anchor="b"/>
          <a:lstStyle>
            <a:lvl1pPr>
              <a:defRPr>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10258016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22D8BE1-AA49-48C2-9642-0F13205B3628}" type="datetimeFigureOut">
              <a:rPr lang="en-US"/>
              <a:pPr>
                <a:defRPr/>
              </a:pPr>
              <a:t>4/2/2021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127C3D-C9A6-467E-8816-21059A6999B4}" type="slidenum">
              <a:rPr lang="en-US"/>
              <a:pPr>
                <a:defRPr/>
              </a:pPr>
              <a:t>‹#›</a:t>
            </a:fld>
            <a:endParaRPr lang="en-US"/>
          </a:p>
        </p:txBody>
      </p:sp>
    </p:spTree>
    <p:extLst>
      <p:ext uri="{BB962C8B-B14F-4D97-AF65-F5344CB8AC3E}">
        <p14:creationId xmlns:p14="http://schemas.microsoft.com/office/powerpoint/2010/main" val="3905645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07504" y="2708920"/>
            <a:ext cx="8856984" cy="1080120"/>
          </a:xfrm>
          <a:prstGeom prst="rect">
            <a:avLst/>
          </a:prstGeom>
          <a:noFill/>
          <a:ln>
            <a:noFill/>
          </a:ln>
        </p:spPr>
        <p:txBody>
          <a:bodyPr vert="horz" lIns="91440" tIns="45720" rIns="91440" bIns="45720" rtlCol="0" anchor="ctr">
            <a:normAutofit/>
          </a:bodyPr>
          <a:lstStyle>
            <a:lvl1pPr algn="l">
              <a:defRPr sz="2200"/>
            </a:lvl1pPr>
          </a:lstStyle>
          <a:p>
            <a:r>
              <a:rPr lang="sl-SI" dirty="0" smtClean="0"/>
              <a:t>Naslov</a:t>
            </a:r>
            <a:endParaRPr lang="sl-SI" dirty="0"/>
          </a:p>
        </p:txBody>
      </p:sp>
      <p:sp>
        <p:nvSpPr>
          <p:cNvPr id="8" name="Text Placeholder 2"/>
          <p:cNvSpPr>
            <a:spLocks noGrp="1"/>
          </p:cNvSpPr>
          <p:nvPr>
            <p:ph idx="1" hasCustomPrompt="1"/>
          </p:nvPr>
        </p:nvSpPr>
        <p:spPr>
          <a:xfrm>
            <a:off x="238272" y="4077073"/>
            <a:ext cx="8654208" cy="648072"/>
          </a:xfrm>
          <a:prstGeom prst="rect">
            <a:avLst/>
          </a:prstGeom>
        </p:spPr>
        <p:txBody>
          <a:bodyPr vert="horz" lIns="91440" tIns="45720" rIns="91440" bIns="45720" rtlCol="0">
            <a:normAutofit/>
          </a:bodyPr>
          <a:lstStyle>
            <a:lvl1pPr algn="r">
              <a:defRPr sz="2000"/>
            </a:lvl1pPr>
          </a:lstStyle>
          <a:p>
            <a:pPr lvl="0"/>
            <a:r>
              <a:rPr lang="sl-SI" dirty="0" smtClean="0"/>
              <a:t>Podnaslov</a:t>
            </a:r>
            <a:endParaRPr lang="en-US" dirty="0" smtClean="0"/>
          </a:p>
        </p:txBody>
      </p:sp>
      <p:sp>
        <p:nvSpPr>
          <p:cNvPr id="12" name="Text Placeholder 11"/>
          <p:cNvSpPr>
            <a:spLocks noGrp="1"/>
          </p:cNvSpPr>
          <p:nvPr>
            <p:ph type="body" sz="quarter" idx="10" hasCustomPrompt="1"/>
          </p:nvPr>
        </p:nvSpPr>
        <p:spPr>
          <a:xfrm>
            <a:off x="250825" y="4868863"/>
            <a:ext cx="8641655" cy="1655762"/>
          </a:xfrm>
          <a:prstGeom prst="rect">
            <a:avLst/>
          </a:prstGeom>
        </p:spPr>
        <p:txBody>
          <a:bodyPr/>
          <a:lstStyle>
            <a:lvl1pPr algn="l">
              <a:defRPr sz="2000"/>
            </a:lvl1pPr>
          </a:lstStyle>
          <a:p>
            <a:pPr algn="l"/>
            <a:r>
              <a:rPr lang="sl-SI" b="1" dirty="0" smtClean="0">
                <a:latin typeface="Tahoma" pitchFamily="34" charset="0"/>
              </a:rPr>
              <a:t>IME PRIMEK PREDAVATELJA</a:t>
            </a:r>
            <a:endParaRPr lang="sl-SI" dirty="0" smtClean="0">
              <a:latin typeface="Tahoma" pitchFamily="34" charset="0"/>
            </a:endParaRPr>
          </a:p>
          <a:p>
            <a:pPr algn="l"/>
            <a:r>
              <a:rPr lang="sl-SI" dirty="0" smtClean="0">
                <a:latin typeface="Tahoma" pitchFamily="34" charset="0"/>
              </a:rPr>
              <a:t>ADP, Univerza v Ljubljani, 2013</a:t>
            </a:r>
            <a:endParaRPr lang="sl-SI" dirty="0">
              <a:latin typeface="Tahoma" pitchFamily="34" charset="0"/>
            </a:endParaRPr>
          </a:p>
        </p:txBody>
      </p:sp>
    </p:spTree>
    <p:extLst>
      <p:ext uri="{BB962C8B-B14F-4D97-AF65-F5344CB8AC3E}">
        <p14:creationId xmlns:p14="http://schemas.microsoft.com/office/powerpoint/2010/main" val="18904383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text cessda">
    <p:spTree>
      <p:nvGrpSpPr>
        <p:cNvPr id="1" name=""/>
        <p:cNvGrpSpPr/>
        <p:nvPr/>
      </p:nvGrpSpPr>
      <p:grpSpPr>
        <a:xfrm>
          <a:off x="0" y="0"/>
          <a:ext cx="0" cy="0"/>
          <a:chOff x="0" y="0"/>
          <a:chExt cx="0" cy="0"/>
        </a:xfrm>
      </p:grpSpPr>
      <p:sp>
        <p:nvSpPr>
          <p:cNvPr id="22" name="Shape 22"/>
          <p:cNvSpPr>
            <a:spLocks noGrp="1"/>
          </p:cNvSpPr>
          <p:nvPr>
            <p:ph type="title"/>
          </p:nvPr>
        </p:nvSpPr>
        <p:spPr>
          <a:xfrm>
            <a:off x="437189" y="506249"/>
            <a:ext cx="8269624" cy="1363732"/>
          </a:xfrm>
          <a:prstGeom prst="rect">
            <a:avLst/>
          </a:prstGeom>
        </p:spPr>
        <p:txBody>
          <a:bodyPr anchor="t"/>
          <a:lstStyle>
            <a:lvl1pPr>
              <a:defRPr sz="3400"/>
            </a:lvl1pPr>
          </a:lstStyle>
          <a:p>
            <a:r>
              <a:t>Title Text</a:t>
            </a:r>
          </a:p>
        </p:txBody>
      </p:sp>
      <p:sp>
        <p:nvSpPr>
          <p:cNvPr id="23" name="Shape 23"/>
          <p:cNvSpPr>
            <a:spLocks noGrp="1"/>
          </p:cNvSpPr>
          <p:nvPr>
            <p:ph type="body" sz="half" idx="1"/>
          </p:nvPr>
        </p:nvSpPr>
        <p:spPr>
          <a:xfrm>
            <a:off x="497322" y="2016070"/>
            <a:ext cx="7358063" cy="2328324"/>
          </a:xfrm>
          <a:prstGeom prst="rect">
            <a:avLst/>
          </a:prstGeom>
        </p:spPr>
        <p:txBody>
          <a:bodyPr anchor="t"/>
          <a:lstStyle>
            <a:lvl1pPr>
              <a:spcBef>
                <a:spcPts val="0"/>
              </a:spcBef>
            </a:lvl1pPr>
            <a:lvl2pPr>
              <a:spcBef>
                <a:spcPts val="0"/>
              </a:spcBef>
            </a:lvl2pPr>
            <a:lvl3pPr>
              <a:spcBef>
                <a:spcPts val="0"/>
              </a:spcBef>
            </a:lvl3pPr>
            <a:lvl4pPr>
              <a:spcBef>
                <a:spcPts val="0"/>
              </a:spcBef>
            </a:lvl4pPr>
            <a:lvl5pPr>
              <a:spcBef>
                <a:spcPts val="0"/>
              </a:spcBef>
            </a:lvl5pPr>
          </a:lstStyle>
          <a:p>
            <a:r>
              <a:t>Body Level One</a:t>
            </a:r>
          </a:p>
          <a:p>
            <a:pPr lvl="1"/>
            <a:r>
              <a:t>Body Level Two</a:t>
            </a:r>
          </a:p>
          <a:p>
            <a:pPr lvl="2"/>
            <a:r>
              <a:t>Body Level Three</a:t>
            </a:r>
          </a:p>
          <a:p>
            <a:pPr lvl="3"/>
            <a:r>
              <a:t>Body Level Four</a:t>
            </a:r>
          </a:p>
          <a:p>
            <a:pPr lvl="4"/>
            <a:r>
              <a:t>Body Level Five</a:t>
            </a:r>
          </a:p>
        </p:txBody>
      </p:sp>
      <p:pic>
        <p:nvPicPr>
          <p:cNvPr id="24" name="pasted-image.png"/>
          <p:cNvPicPr>
            <a:picLocks noChangeAspect="1"/>
          </p:cNvPicPr>
          <p:nvPr/>
        </p:nvPicPr>
        <p:blipFill>
          <a:blip r:embed="rId2">
            <a:extLst/>
          </a:blip>
          <a:stretch>
            <a:fillRect/>
          </a:stretch>
        </p:blipFill>
        <p:spPr>
          <a:xfrm>
            <a:off x="0" y="6709585"/>
            <a:ext cx="9144000" cy="439706"/>
          </a:xfrm>
          <a:prstGeom prst="rect">
            <a:avLst/>
          </a:prstGeom>
          <a:ln w="12700">
            <a:miter lim="400000"/>
          </a:ln>
        </p:spPr>
      </p:pic>
      <p:pic>
        <p:nvPicPr>
          <p:cNvPr id="25" name="cessda logo solid neg.pdf"/>
          <p:cNvPicPr>
            <a:picLocks noChangeAspect="1"/>
          </p:cNvPicPr>
          <p:nvPr/>
        </p:nvPicPr>
        <p:blipFill>
          <a:blip r:embed="rId3">
            <a:extLst/>
          </a:blip>
          <a:srcRect t="30"/>
          <a:stretch>
            <a:fillRect/>
          </a:stretch>
        </p:blipFill>
        <p:spPr>
          <a:xfrm>
            <a:off x="8090755" y="6329929"/>
            <a:ext cx="825041" cy="260339"/>
          </a:xfrm>
          <a:prstGeom prst="rect">
            <a:avLst/>
          </a:prstGeom>
          <a:ln w="12700">
            <a:miter lim="400000"/>
          </a:ln>
        </p:spPr>
      </p:pic>
      <p:sp>
        <p:nvSpPr>
          <p:cNvPr id="26" name="Shape 26"/>
          <p:cNvSpPr>
            <a:spLocks noGrp="1"/>
          </p:cNvSpPr>
          <p:nvPr>
            <p:ph type="sldNum" sz="quarter" idx="2"/>
          </p:nvPr>
        </p:nvSpPr>
        <p:spPr>
          <a:xfrm>
            <a:off x="4428879" y="6505277"/>
            <a:ext cx="358417" cy="353458"/>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6736368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Naslov in dva stolpca vsebin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7984"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userDrawn="1"/>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6" name="Content Placeholder 2"/>
          <p:cNvSpPr>
            <a:spLocks noGrp="1"/>
          </p:cNvSpPr>
          <p:nvPr>
            <p:ph idx="11"/>
          </p:nvPr>
        </p:nvSpPr>
        <p:spPr>
          <a:xfrm>
            <a:off x="251520"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7" name="Title 1"/>
          <p:cNvSpPr>
            <a:spLocks noGrp="1"/>
          </p:cNvSpPr>
          <p:nvPr>
            <p:ph type="title"/>
          </p:nvPr>
        </p:nvSpPr>
        <p:spPr>
          <a:xfrm>
            <a:off x="251520" y="188640"/>
            <a:ext cx="8347382" cy="432048"/>
          </a:xfrm>
          <a:prstGeom prst="rect">
            <a:avLst/>
          </a:prstGeom>
          <a:solidFill>
            <a:srgbClr val="FDD44F"/>
          </a:solidFill>
        </p:spPr>
        <p:txBody>
          <a:bodyPr anchor="b"/>
          <a:lstStyle>
            <a:lvl1pPr>
              <a:defRPr sz="2200">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Tree>
    <p:extLst>
      <p:ext uri="{BB962C8B-B14F-4D97-AF65-F5344CB8AC3E}">
        <p14:creationId xmlns:p14="http://schemas.microsoft.com/office/powerpoint/2010/main" val="51703798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Naslov in 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userDrawn="1"/>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1" name="Title 1"/>
          <p:cNvSpPr>
            <a:spLocks noGrp="1"/>
          </p:cNvSpPr>
          <p:nvPr>
            <p:ph type="title"/>
          </p:nvPr>
        </p:nvSpPr>
        <p:spPr>
          <a:xfrm>
            <a:off x="251520" y="188640"/>
            <a:ext cx="8347382" cy="432048"/>
          </a:xfrm>
          <a:prstGeom prst="rect">
            <a:avLst/>
          </a:prstGeom>
          <a:solidFill>
            <a:srgbClr val="FDD44F"/>
          </a:solidFill>
        </p:spPr>
        <p:txBody>
          <a:bodyPr anchor="b"/>
          <a:lstStyle>
            <a:lvl1pPr>
              <a:defRPr sz="2200">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6626279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pic>
        <p:nvPicPr>
          <p:cNvPr id="15" name="Picture 14" descr="FOSTER-hire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28" y="6027494"/>
            <a:ext cx="1609995" cy="85811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solidFill>
                  <a:srgbClr val="ED7C00"/>
                </a:solidFill>
              </a:defRPr>
            </a:lvl1pPr>
          </a:lstStyle>
          <a:p>
            <a:r>
              <a:rPr lang="en-GB"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Click to edit Master text styles</a:t>
            </a: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a:xfrm>
            <a:off x="457200" y="18288"/>
            <a:ext cx="2895600" cy="329184"/>
          </a:xfrm>
          <a:prstGeom prst="rect">
            <a:avLst/>
          </a:prstGeom>
        </p:spPr>
        <p:txBody>
          <a:bodyPr/>
          <a:lstStyle/>
          <a:p>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1195F333-0D92-374E-91DF-1E1330C72A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endParaRPr lang="en-US"/>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1195F333-0D92-374E-91DF-1E1330C72A1E}"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endParaRPr lang="en-US"/>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1195F333-0D92-374E-91DF-1E1330C72A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endParaRPr lang="en-US"/>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endParaRPr lang="en-US"/>
          </a:p>
        </p:txBody>
      </p:sp>
      <p:sp>
        <p:nvSpPr>
          <p:cNvPr id="4" name="Slide Number Placeholder 3"/>
          <p:cNvSpPr>
            <a:spLocks noGrp="1"/>
          </p:cNvSpPr>
          <p:nvPr>
            <p:ph type="sldNum" sz="quarter" idx="12"/>
          </p:nvPr>
        </p:nvSpPr>
        <p:spPr>
          <a:xfrm>
            <a:off x="7620000" y="18288"/>
            <a:ext cx="1066800" cy="329184"/>
          </a:xfrm>
          <a:prstGeom prst="rect">
            <a:avLst/>
          </a:prstGeom>
        </p:spPr>
        <p:txBody>
          <a:bodyPr/>
          <a:lstStyle/>
          <a:p>
            <a:fld id="{1195F333-0D92-374E-91DF-1E1330C72A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GB"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1195F333-0D92-374E-91DF-1E1330C72A1E}"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GB"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1195F333-0D92-374E-91DF-1E1330C72A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0158"/>
            <a:ext cx="8229600" cy="990600"/>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457200" y="1406958"/>
            <a:ext cx="8229600" cy="4876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14" name="Rectangle 13"/>
          <p:cNvSpPr/>
          <p:nvPr userDrawn="1"/>
        </p:nvSpPr>
        <p:spPr>
          <a:xfrm>
            <a:off x="0" y="0"/>
            <a:ext cx="9144000" cy="138034"/>
          </a:xfrm>
          <a:prstGeom prst="rect">
            <a:avLst/>
          </a:prstGeom>
          <a:solidFill>
            <a:srgbClr val="544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932560" cy="138034"/>
          </a:xfrm>
          <a:prstGeom prst="rect">
            <a:avLst/>
          </a:prstGeom>
          <a:solidFill>
            <a:srgbClr val="ED7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3658617" y="-1"/>
            <a:ext cx="5485383" cy="138035"/>
          </a:xfrm>
          <a:prstGeom prst="rect">
            <a:avLst/>
          </a:prstGeom>
          <a:solidFill>
            <a:srgbClr val="AB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3" r:id="rId12"/>
    <p:sldLayoutId id="2147483689" r:id="rId13"/>
    <p:sldLayoutId id="2147483690" r:id="rId14"/>
    <p:sldLayoutId id="2147483691" r:id="rId15"/>
    <p:sldLayoutId id="2147483692" r:id="rId16"/>
    <p:sldLayoutId id="2147483693" r:id="rId17"/>
  </p:sldLayoutIdLst>
  <p:hf sldNum="0" hdr="0" ftr="0" dt="0"/>
  <p:txStyles>
    <p:titleStyle>
      <a:lvl1pPr algn="l" defTabSz="914400" rtl="0" eaLnBrk="1" latinLnBrk="0" hangingPunct="1">
        <a:spcBef>
          <a:spcPct val="0"/>
        </a:spcBef>
        <a:buNone/>
        <a:defRPr sz="3600" b="1" i="0" kern="1200" spc="-100" baseline="0">
          <a:solidFill>
            <a:srgbClr val="ED7C00"/>
          </a:solidFill>
          <a:latin typeface="Trebuchet MS"/>
          <a:ea typeface="+mj-ea"/>
          <a:cs typeface="Trebuchet M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808080"/>
          </a:solidFill>
          <a:latin typeface="Trebuchet MS"/>
          <a:ea typeface="+mn-ea"/>
          <a:cs typeface="Trebuchet M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808080"/>
          </a:solidFill>
          <a:latin typeface="Trebuchet MS"/>
          <a:ea typeface="+mn-ea"/>
          <a:cs typeface="Trebuchet M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808080"/>
          </a:solidFill>
          <a:latin typeface="Trebuchet MS"/>
          <a:ea typeface="+mn-ea"/>
          <a:cs typeface="Trebuchet M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808080"/>
          </a:solidFill>
          <a:latin typeface="Trebuchet MS"/>
          <a:ea typeface="+mn-ea"/>
          <a:cs typeface="Trebuchet M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808080"/>
          </a:solidFill>
          <a:latin typeface="Trebuchet MS"/>
          <a:ea typeface="+mn-ea"/>
          <a:cs typeface="Trebuchet M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8.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catalogue.cessda.eu/" TargetMode="External"/><Relationship Id="rId2" Type="http://schemas.openxmlformats.org/officeDocument/2006/relationships/hyperlink" Target="http://cessda.net/"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8" Type="http://schemas.openxmlformats.org/officeDocument/2006/relationships/hyperlink" Target="https://www.cessda.eu/Consortium/CESSDA-Countries/CESSDA-Members/Finland" TargetMode="External"/><Relationship Id="rId13" Type="http://schemas.openxmlformats.org/officeDocument/2006/relationships/hyperlink" Target="https://www.cessda.eu/Consortium/CESSDA-Countries/CESSDA-Members/Netherlands" TargetMode="External"/><Relationship Id="rId18" Type="http://schemas.openxmlformats.org/officeDocument/2006/relationships/hyperlink" Target="https://www.cessda.eu/Consortium/CESSDA-Countries/CESSDA-Members/Sweden" TargetMode="External"/><Relationship Id="rId3" Type="http://schemas.openxmlformats.org/officeDocument/2006/relationships/hyperlink" Target="https://www.cessda.eu/Consortium#other" TargetMode="External"/><Relationship Id="rId21" Type="http://schemas.openxmlformats.org/officeDocument/2006/relationships/image" Target="../media/image11.png"/><Relationship Id="rId7" Type="http://schemas.openxmlformats.org/officeDocument/2006/relationships/hyperlink" Target="https://www.cessda.eu/Consortium/CESSDA-Countries/CESSDA-Members/Denmark" TargetMode="External"/><Relationship Id="rId12" Type="http://schemas.openxmlformats.org/officeDocument/2006/relationships/hyperlink" Target="https://www.cessda.eu/Consortium/CESSDA-Countries/CESSDA-Members/Hungary" TargetMode="External"/><Relationship Id="rId17" Type="http://schemas.openxmlformats.org/officeDocument/2006/relationships/hyperlink" Target="https://www.cessda.eu/Consortium/CESSDA-Countries/CESSDA-Members/Slovenia" TargetMode="External"/><Relationship Id="rId2" Type="http://schemas.openxmlformats.org/officeDocument/2006/relationships/hyperlink" Target="https://www.cessda.eu/Consortium#members" TargetMode="External"/><Relationship Id="rId16" Type="http://schemas.openxmlformats.org/officeDocument/2006/relationships/hyperlink" Target="https://www.cessda.eu/Consortium/CESSDA-Countries/CESSDA-Members/Slovakia" TargetMode="External"/><Relationship Id="rId20" Type="http://schemas.openxmlformats.org/officeDocument/2006/relationships/hyperlink" Target="https://www.cessda.eu/Consortium/CESSDA-Countries/CESSDA-Members/United-Kingdom" TargetMode="External"/><Relationship Id="rId1" Type="http://schemas.openxmlformats.org/officeDocument/2006/relationships/slideLayout" Target="../slideLayouts/slideLayout12.xml"/><Relationship Id="rId6" Type="http://schemas.openxmlformats.org/officeDocument/2006/relationships/hyperlink" Target="https://www.cessda.eu/Consortium/CESSDA-Countries/CESSDA-Members/Czech-Republic" TargetMode="External"/><Relationship Id="rId11" Type="http://schemas.openxmlformats.org/officeDocument/2006/relationships/hyperlink" Target="https://www.cessda.eu/Consortium/CESSDA-Countries/CESSDA-Members/Greece" TargetMode="External"/><Relationship Id="rId5" Type="http://schemas.openxmlformats.org/officeDocument/2006/relationships/hyperlink" Target="https://www.cessda.eu/Consortium/CESSDA-Countries/CESSDA-Members/Belgium" TargetMode="External"/><Relationship Id="rId15" Type="http://schemas.openxmlformats.org/officeDocument/2006/relationships/hyperlink" Target="https://www.cessda.eu/Consortium/CESSDA-Countries/CESSDA-Members/Portugal" TargetMode="External"/><Relationship Id="rId10" Type="http://schemas.openxmlformats.org/officeDocument/2006/relationships/hyperlink" Target="https://www.cessda.eu/Consortium/CESSDA-Countries/CESSDA-Members/Germany" TargetMode="External"/><Relationship Id="rId19" Type="http://schemas.openxmlformats.org/officeDocument/2006/relationships/hyperlink" Target="https://www.cessda.eu/Consortium/CESSDA-Countries/CESSDA-Members/Switzerland" TargetMode="External"/><Relationship Id="rId4" Type="http://schemas.openxmlformats.org/officeDocument/2006/relationships/hyperlink" Target="https://www.cessda.eu/Consortium/CESSDA-Countries/CESSDA-Members/Austria" TargetMode="External"/><Relationship Id="rId9" Type="http://schemas.openxmlformats.org/officeDocument/2006/relationships/hyperlink" Target="https://www.cessda.eu/Consortium/CESSDA-Countries/CESSDA-Members/France" TargetMode="External"/><Relationship Id="rId14" Type="http://schemas.openxmlformats.org/officeDocument/2006/relationships/hyperlink" Target="https://www.cessda.eu/Consortium/CESSDA-Countries/CESSDA-Members/Norwa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cdrc.ac.uk/" TargetMode="External"/><Relationship Id="rId2" Type="http://schemas.openxmlformats.org/officeDocument/2006/relationships/hyperlink" Target="http://www.adp.fdv.uni-lj.si/opisi/dajalci/" TargetMode="External"/><Relationship Id="rId1" Type="http://schemas.openxmlformats.org/officeDocument/2006/relationships/slideLayout" Target="../slideLayouts/slideLayout12.xml"/><Relationship Id="rId4" Type="http://schemas.openxmlformats.org/officeDocument/2006/relationships/hyperlink" Target="http://www.adp.fdv.uni-lj.si/opisi/serije/"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www.icpsr.umich.edu/icpsrweb/ICPSR/citations/index.jsp" TargetMode="External"/><Relationship Id="rId3" Type="http://schemas.openxmlformats.org/officeDocument/2006/relationships/hyperlink" Target="http://www.icpsr.umich.edu/icpsrweb/ICPSR/series" TargetMode="External"/><Relationship Id="rId7" Type="http://schemas.openxmlformats.org/officeDocument/2006/relationships/hyperlink" Target="http://www.icpsr.umich.edu/icpsrweb/ICPSR/studies?permit%5b0%5d=AVAILABLE" TargetMode="External"/><Relationship Id="rId2" Type="http://schemas.openxmlformats.org/officeDocument/2006/relationships/hyperlink" Target="http://www.icpsr.umich.edu/icpsrweb/ICPSR/access/subject.jsp" TargetMode="External"/><Relationship Id="rId1" Type="http://schemas.openxmlformats.org/officeDocument/2006/relationships/slideLayout" Target="../slideLayouts/slideLayout12.xml"/><Relationship Id="rId6" Type="http://schemas.openxmlformats.org/officeDocument/2006/relationships/hyperlink" Target="http://www.icpsr.umich.edu/icpsrweb/ICPSR/international.jsp" TargetMode="External"/><Relationship Id="rId5" Type="http://schemas.openxmlformats.org/officeDocument/2006/relationships/hyperlink" Target="http://www.icpsr.umich.edu/icpsrweb/ICPSR/authors" TargetMode="External"/><Relationship Id="rId4" Type="http://schemas.openxmlformats.org/officeDocument/2006/relationships/hyperlink" Target="http://www.icpsr.umich.edu/icpsrweb/ICPSR/geographies" TargetMode="External"/><Relationship Id="rId9" Type="http://schemas.openxmlformats.org/officeDocument/2006/relationships/hyperlink" Target="http://www.icpsr.umich.edu/icpsrweb/ICPSR/index.jsp"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icpsr.umich.edu/web/pages/ICPSR/thematic-collections.html" TargetMode="External"/><Relationship Id="rId2" Type="http://schemas.openxmlformats.org/officeDocument/2006/relationships/hyperlink" Target="http://ukdataservice.ac.uk/get-data/key-data.aspx"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nesstar.ess.nsd.uib.no/webview/" TargetMode="External"/><Relationship Id="rId2" Type="http://schemas.openxmlformats.org/officeDocument/2006/relationships/hyperlink" Target="https://zacat.gesis.org/webview/" TargetMode="External"/><Relationship Id="rId1" Type="http://schemas.openxmlformats.org/officeDocument/2006/relationships/slideLayout" Target="../slideLayouts/slideLayout12.xml"/><Relationship Id="rId5" Type="http://schemas.openxmlformats.org/officeDocument/2006/relationships/hyperlink" Target="http://www.adp.fdv.uni-lj.si/adp_izobrazevanje_avg2014/presentations/Vodic%20po%20orodjih%20ADP.pdf" TargetMode="External"/><Relationship Id="rId4" Type="http://schemas.openxmlformats.org/officeDocument/2006/relationships/hyperlink" Target="http://nesstar2.adp.fdv.uni-lj.si/web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hyperlink" Target="http://ukdataservice.ac.uk/get-data/key-data/cross-national-survey-data.aspx" TargetMode="External"/><Relationship Id="rId3" Type="http://schemas.openxmlformats.org/officeDocument/2006/relationships/hyperlink" Target="http://www.issp.org/" TargetMode="External"/><Relationship Id="rId7" Type="http://schemas.openxmlformats.org/officeDocument/2006/relationships/hyperlink" Target="http://ec.europa.eu/public_opinion/index_en.htm" TargetMode="External"/><Relationship Id="rId12"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hyperlink" Target="http://www.share-project.org/" TargetMode="External"/><Relationship Id="rId5" Type="http://schemas.openxmlformats.org/officeDocument/2006/relationships/hyperlink" Target="http://www.cses.org/" TargetMode="External"/><Relationship Id="rId10" Type="http://schemas.openxmlformats.org/officeDocument/2006/relationships/image" Target="../media/image20.png"/><Relationship Id="rId4" Type="http://schemas.openxmlformats.org/officeDocument/2006/relationships/image" Target="../media/image17.jpeg"/><Relationship Id="rId9" Type="http://schemas.openxmlformats.org/officeDocument/2006/relationships/hyperlink" Target="http://www.europeansocialsurvey.org/" TargetMode="External"/><Relationship Id="rId14" Type="http://schemas.openxmlformats.org/officeDocument/2006/relationships/hyperlink" Target="https://www.adp.fdv.uni-lj.si/opisi/mednarodn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www.adp.fdv.uni-lj.si/uporabi/covid-19/zbirka/" TargetMode="External"/><Relationship Id="rId2" Type="http://schemas.openxmlformats.org/officeDocument/2006/relationships/hyperlink" Target="https://ethmigsurveydatahub.eu/" TargetMode="Externa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parlameter.si/" TargetMode="External"/><Relationship Id="rId2" Type="http://schemas.openxmlformats.org/officeDocument/2006/relationships/hyperlink" Target="https://github.com/DARIAH-SI/CLARIN.SI/tree/master/SlovParl" TargetMode="External"/><Relationship Id="rId1" Type="http://schemas.openxmlformats.org/officeDocument/2006/relationships/slideLayout" Target="../slideLayouts/slideLayout12.xml"/><Relationship Id="rId4" Type="http://schemas.openxmlformats.org/officeDocument/2006/relationships/hyperlink" Target="http://nl.ijs.si/janes/"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www.clarin.si/repository/xmlui/" TargetMode="External"/><Relationship Id="rId3" Type="http://schemas.openxmlformats.org/officeDocument/2006/relationships/hyperlink" Target="https://www.clarin.si/noske/" TargetMode="External"/><Relationship Id="rId7" Type="http://schemas.openxmlformats.org/officeDocument/2006/relationships/hyperlink" Target="http://www.evroterm.gov.si/evrokorpus/index.php" TargetMode="External"/><Relationship Id="rId2" Type="http://schemas.openxmlformats.org/officeDocument/2006/relationships/hyperlink" Target="https://www.clarin.si/kontext" TargetMode="External"/><Relationship Id="rId1" Type="http://schemas.openxmlformats.org/officeDocument/2006/relationships/slideLayout" Target="../slideLayouts/slideLayout12.xml"/><Relationship Id="rId6" Type="http://schemas.openxmlformats.org/officeDocument/2006/relationships/hyperlink" Target="http://bos.zrc-sazu.si/s_beseda.html" TargetMode="External"/><Relationship Id="rId5" Type="http://schemas.openxmlformats.org/officeDocument/2006/relationships/hyperlink" Target="http://www.korpus-kres.net/" TargetMode="External"/><Relationship Id="rId4" Type="http://schemas.openxmlformats.org/officeDocument/2006/relationships/hyperlink" Target="https://viri.cjvt.si/gigafida/"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qdr.syr.edu/" TargetMode="External"/><Relationship Id="rId2" Type="http://schemas.openxmlformats.org/officeDocument/2006/relationships/hyperlink" Target="http://bigqlr.ncrm.ac.uk/" TargetMode="External"/><Relationship Id="rId1" Type="http://schemas.openxmlformats.org/officeDocument/2006/relationships/slideLayout" Target="../slideLayouts/slideLayout12.xml"/><Relationship Id="rId5" Type="http://schemas.openxmlformats.org/officeDocument/2006/relationships/hyperlink" Target="https://doi.org/10.1177/2158244016685136" TargetMode="External"/><Relationship Id="rId4" Type="http://schemas.openxmlformats.org/officeDocument/2006/relationships/hyperlink" Target="https://ukdataservice.ac.uk/get-data/key-data/qualitative-and-mixed-methods-data.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forschungsdatenzentrum.de/en/data_access.asp" TargetMode="Externa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www.ukdataservice.ac.uk/media/604811/datadiscoverypolitics.pdf" TargetMode="External"/><Relationship Id="rId2" Type="http://schemas.openxmlformats.org/officeDocument/2006/relationships/hyperlink" Target="http://www.gesis.org/en/services/data-analysis/survey-data/more-international-data/european-election-studies/the-european-voter-projec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c.europa.eu/eurostat/documents/203647/771732/Self+study+material/1bc62ccc-c536-4053-bfb3-6d779ad43207" TargetMode="Externa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hyperlink" Target="https://ec.europa.eu/eurostat/documents/203647/771732/Self+study+material/1bc62ccc-c536-4053-bfb3-6d779ad43207" TargetMode="Externa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www.adp.fdv.uni-lj.si/opisi/ads10p/" TargetMode="External"/><Relationship Id="rId2" Type="http://schemas.openxmlformats.org/officeDocument/2006/relationships/hyperlink" Target="http://www.adp.fdv.uni-lj.si/projekti/uradne-statistike/seznam_mikropodatkov/" TargetMode="External"/><Relationship Id="rId1" Type="http://schemas.openxmlformats.org/officeDocument/2006/relationships/slideLayout" Target="../slideLayouts/slideLayout12.xml"/><Relationship Id="rId5" Type="http://schemas.openxmlformats.org/officeDocument/2006/relationships/hyperlink" Target="http://www.iecm-project.org/" TargetMode="External"/><Relationship Id="rId4" Type="http://schemas.openxmlformats.org/officeDocument/2006/relationships/hyperlink" Target="https://international.ipums.org/internationa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stat.si/tema_demografsko_prebivalstvo.asp" TargetMode="External"/><Relationship Id="rId2" Type="http://schemas.openxmlformats.org/officeDocument/2006/relationships/hyperlink" Target="http://www.stat.si/metodologija_pojasnila.asp?pod=5" TargetMode="External"/><Relationship Id="rId1" Type="http://schemas.openxmlformats.org/officeDocument/2006/relationships/slideLayout" Target="../slideLayouts/slideLayout12.xml"/><Relationship Id="rId5" Type="http://schemas.openxmlformats.org/officeDocument/2006/relationships/hyperlink" Target="http://www.stat.si/metodologija_porocila-kakovost.asp" TargetMode="External"/><Relationship Id="rId4" Type="http://schemas.openxmlformats.org/officeDocument/2006/relationships/hyperlink" Target="http://www.stat.si/metodologija_vpr.asp"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www.gesis.org/missy/eu/find-metadata/" TargetMode="Externa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www.mktudegy.hu/konferencia/administrative-data-workshop/37488/" TargetMode="External"/><Relationship Id="rId2" Type="http://schemas.openxmlformats.org/officeDocument/2006/relationships/hyperlink" Target="https://www.ajpes.si/Registri/Drugi_registri/Register_dejanskih_lastnikov/Splosno" TargetMode="External"/><Relationship Id="rId1" Type="http://schemas.openxmlformats.org/officeDocument/2006/relationships/slideLayout" Target="../slideLayouts/slideLayout12.xml"/><Relationship Id="rId5" Type="http://schemas.openxmlformats.org/officeDocument/2006/relationships/hyperlink" Target="https://podatki.gov.si/" TargetMode="External"/><Relationship Id="rId4" Type="http://schemas.openxmlformats.org/officeDocument/2006/relationships/hyperlink" Target="http://nio.gov.si/nio/asset/portal+odprti+podatki+slovenije-744"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www.ukdataservice.ac.uk/media/604811/datadiscoverypolitics.pdf" TargetMode="External"/><Relationship Id="rId3" Type="http://schemas.openxmlformats.org/officeDocument/2006/relationships/hyperlink" Target="https://www.cessda.eu/Consortium/Communication/Events/Webinar-How-to-Find-Data-in-Europe" TargetMode="External"/><Relationship Id="rId7" Type="http://schemas.openxmlformats.org/officeDocument/2006/relationships/hyperlink" Target="https://www.ukdataservice.ac.uk/media/604823/datadiscoveryageing.pdf" TargetMode="External"/><Relationship Id="rId2" Type="http://schemas.openxmlformats.org/officeDocument/2006/relationships/hyperlink" Target="https://www.cessda.eu/content/download/1465/20919/file/CESSDA%20DDI%20video_2017.mp4" TargetMode="External"/><Relationship Id="rId1" Type="http://schemas.openxmlformats.org/officeDocument/2006/relationships/slideLayout" Target="../slideLayouts/slideLayout12.xml"/><Relationship Id="rId6" Type="http://schemas.openxmlformats.org/officeDocument/2006/relationships/hyperlink" Target="https://ukdataservice.ac.uk/media/604787/findingaccessingdatafromnationaldataservices.pdf" TargetMode="External"/><Relationship Id="rId5" Type="http://schemas.openxmlformats.org/officeDocument/2006/relationships/hyperlink" Target="https://www.cessda.eu/Consortium/Communication/Events/Webinar-Data-in-Europe-Political-Behaviour" TargetMode="External"/><Relationship Id="rId4" Type="http://schemas.openxmlformats.org/officeDocument/2006/relationships/hyperlink" Target="https://www.cessda.eu/Consortium/Communication/Events/Webinar-Data-in-Europe-Agein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doi.org/10.1371/journal.pcbi.1006038" TargetMode="Externa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s://www.destatis.de/DE/Methoden/Demografische-Regionale-Standards/textbaustein-demografische-standards.html" TargetMode="External"/><Relationship Id="rId2" Type="http://schemas.openxmlformats.org/officeDocument/2006/relationships/hyperlink" Target="https://www.stat.si/drz_stat_kakovost.asp"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surveycodings.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ssoar.info/ssoar/handle/document/3712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surveycodings.org/occupation-measuremen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historyofwork.iisg.nl/" TargetMode="External"/><Relationship Id="rId2" Type="http://schemas.openxmlformats.org/officeDocument/2006/relationships/hyperlink" Target="https://socialhistory.org/en/hsn/index" TargetMode="External"/><Relationship Id="rId1" Type="http://schemas.openxmlformats.org/officeDocument/2006/relationships/slideLayout" Target="../slideLayouts/slideLayout2.xml"/><Relationship Id="rId5" Type="http://schemas.openxmlformats.org/officeDocument/2006/relationships/hyperlink" Target="https://datasets.iisg.amsterdam/" TargetMode="External"/><Relationship Id="rId4" Type="http://schemas.openxmlformats.org/officeDocument/2006/relationships/hyperlink" Target="https://iisg.amsterdam/en/data/data-websites/history-of-work"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datasets.iisg.amsterdam/dataverse/hsn"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dataone.org/" TargetMode="External"/><Relationship Id="rId3" Type="http://schemas.openxmlformats.org/officeDocument/2006/relationships/hyperlink" Target="https://fairsharing.org/databases" TargetMode="External"/><Relationship Id="rId7" Type="http://schemas.openxmlformats.org/officeDocument/2006/relationships/hyperlink" Target="http://datasearch.gesis.org/start" TargetMode="External"/><Relationship Id="rId2" Type="http://schemas.openxmlformats.org/officeDocument/2006/relationships/hyperlink" Target="http://www.re3data.org/" TargetMode="External"/><Relationship Id="rId1" Type="http://schemas.openxmlformats.org/officeDocument/2006/relationships/slideLayout" Target="../slideLayouts/slideLayout12.xml"/><Relationship Id="rId6" Type="http://schemas.openxmlformats.org/officeDocument/2006/relationships/hyperlink" Target="https://datacite.org/search.html" TargetMode="External"/><Relationship Id="rId5" Type="http://schemas.openxmlformats.org/officeDocument/2006/relationships/hyperlink" Target="http://openscience.si/" TargetMode="External"/><Relationship Id="rId10" Type="http://schemas.openxmlformats.org/officeDocument/2006/relationships/hyperlink" Target="https://doi.org/10.1594/PANGAEA.886511" TargetMode="External"/><Relationship Id="rId4" Type="http://schemas.openxmlformats.org/officeDocument/2006/relationships/hyperlink" Target="https://www.openaire.eu/" TargetMode="External"/><Relationship Id="rId9" Type="http://schemas.openxmlformats.org/officeDocument/2006/relationships/hyperlink" Target="https://doi.pangaea.de/10.1594/PANGAEA.886511"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www.geonames.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geonames.org/3189024/tomaj.html"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www.stat.si/klasius/Default.aspx?id=12" TargetMode="External"/><Relationship Id="rId2" Type="http://schemas.openxmlformats.org/officeDocument/2006/relationships/hyperlink" Target="http://www.stat.si/klasje/klasje.asp" TargetMode="External"/><Relationship Id="rId1" Type="http://schemas.openxmlformats.org/officeDocument/2006/relationships/slideLayout" Target="../slideLayouts/slideLayout2.xml"/><Relationship Id="rId6" Type="http://schemas.openxmlformats.org/officeDocument/2006/relationships/hyperlink" Target="https://www.surveycodings.org/education/data-processing" TargetMode="External"/><Relationship Id="rId5" Type="http://schemas.openxmlformats.org/officeDocument/2006/relationships/hyperlink" Target="https://www.europeansocialsurvey.org/docs/round6/survey/ESS6_appendix_a1_e02_0.pdf" TargetMode="External"/><Relationship Id="rId4" Type="http://schemas.openxmlformats.org/officeDocument/2006/relationships/hyperlink" Target="http://www.stat.si/popis2011/MP_Izo.aspx"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s://www.stat.si/klasius/Default.aspx?id=12"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uradni-list.si/1/objava.jsp?urlid=201050&amp;stevilka=2661" TargetMode="External"/><Relationship Id="rId7" Type="http://schemas.openxmlformats.org/officeDocument/2006/relationships/hyperlink" Target="http://www.stat.si/skp/" TargetMode="External"/><Relationship Id="rId2" Type="http://schemas.openxmlformats.org/officeDocument/2006/relationships/hyperlink" Target="http://www.stat.si/klasje/tabela.aspx?cvn=5334" TargetMode="External"/><Relationship Id="rId1" Type="http://schemas.openxmlformats.org/officeDocument/2006/relationships/slideLayout" Target="../slideLayouts/slideLayout2.xml"/><Relationship Id="rId6" Type="http://schemas.openxmlformats.org/officeDocument/2006/relationships/hyperlink" Target="http://www.stat.si/klasje/tabela.aspx?cvn=1182" TargetMode="External"/><Relationship Id="rId5" Type="http://schemas.openxmlformats.org/officeDocument/2006/relationships/hyperlink" Target="http://www.stat.si/doc/klasif/PretvornikSKPV2_SKP08_najnizjaRaven.xls" TargetMode="External"/><Relationship Id="rId4" Type="http://schemas.openxmlformats.org/officeDocument/2006/relationships/hyperlink" Target="http://www.stat.si/doc/klasif/MetodoloskaPojasnilaSKP08.pdf"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www.harryganzeboom.nl/ismf/index.htm" TargetMode="External"/><Relationship Id="rId2" Type="http://schemas.openxmlformats.org/officeDocument/2006/relationships/hyperlink" Target="http://www.harryganzeboom.nl/ISCO08/index.htm"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tandfonline.com/doi/abs/10.1080/14616690701336518#.UyBLwIUaLoA" TargetMode="External"/><Relationship Id="rId2" Type="http://schemas.openxmlformats.org/officeDocument/2006/relationships/hyperlink" Target="http://www.iser.essex.ac.uk/research/esec/"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adp.fdv.uni-lj.si/podatki/sjm/sjm121_om1_en_v1_r2.txt" TargetMode="External"/><Relationship Id="rId2" Type="http://schemas.openxmlformats.org/officeDocument/2006/relationships/hyperlink" Target="http://www.svt.ntnu.no/iss/ClassSyntaxes.html" TargetMode="External"/><Relationship Id="rId1" Type="http://schemas.openxmlformats.org/officeDocument/2006/relationships/slideLayout" Target="../slideLayouts/slideLayout2.xml"/><Relationship Id="rId4" Type="http://schemas.openxmlformats.org/officeDocument/2006/relationships/hyperlink" Target="https://www.adp.fdv.uni-lj.si/opisi/sjm121/"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s://www.surveycodings.org/sites/default/files/content_files/SERISS-Deliverable-D8-13-ESeG-coding_submitted.pdf" TargetMode="External"/><Relationship Id="rId2" Type="http://schemas.openxmlformats.org/officeDocument/2006/relationships/hyperlink" Target="https://www.surveycodings.org/occupation/socio-economic-statu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fairsharing.org/databases" TargetMode="External"/><Relationship Id="rId2" Type="http://schemas.openxmlformats.org/officeDocument/2006/relationships/hyperlink" Target="http://www.re3data.or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ukdataservice.ac.uk/" TargetMode="External"/><Relationship Id="rId2" Type="http://schemas.openxmlformats.org/officeDocument/2006/relationships/hyperlink" Target="https://www.ons.gov.uk/" TargetMode="External"/><Relationship Id="rId1" Type="http://schemas.openxmlformats.org/officeDocument/2006/relationships/slideLayout" Target="../slideLayouts/slideLayout2.xml"/><Relationship Id="rId5" Type="http://schemas.openxmlformats.org/officeDocument/2006/relationships/hyperlink" Target="https://www.ukdataservice.ac.uk/news-and-events/events.aspx" TargetMode="External"/><Relationship Id="rId4" Type="http://schemas.openxmlformats.org/officeDocument/2006/relationships/hyperlink" Target="https://www.ukdataservice.ac.uk/news-and-events/eventsitem/?id=5773"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www.resilience-ri.eu/" TargetMode="External"/><Relationship Id="rId2" Type="http://schemas.openxmlformats.org/officeDocument/2006/relationships/hyperlink" Target="https://eurhisfirm.eu/" TargetMode="External"/><Relationship Id="rId1" Type="http://schemas.openxmlformats.org/officeDocument/2006/relationships/slideLayout" Target="../slideLayouts/slideLayout2.xml"/><Relationship Id="rId4" Type="http://schemas.openxmlformats.org/officeDocument/2006/relationships/hyperlink" Target="https://drive.google.com/drive/u/0/folders/1tyHaSlJ06hABfsgAe9WwILQHZVCYoAD-"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www.europeansocialsurvey.org/data/multilevel/guide/variables2018.html" TargetMode="External"/><Relationship Id="rId2" Type="http://schemas.openxmlformats.org/officeDocument/2006/relationships/hyperlink" Target="https://www.europeansocialsurvey.org/methodology/ess_methodology/monitoring_national_contexts.html"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6.xml.rels><?xml version="1.0" encoding="UTF-8" standalone="yes"?>
<Relationships xmlns="http://schemas.openxmlformats.org/package/2006/relationships"><Relationship Id="rId8" Type="http://schemas.openxmlformats.org/officeDocument/2006/relationships/hyperlink" Target="https://cses.org/data-download/data-bridging/#CHES" TargetMode="External"/><Relationship Id="rId13" Type="http://schemas.openxmlformats.org/officeDocument/2006/relationships/hyperlink" Target="https://cses.org/data-download/data-bridging/#ESS" TargetMode="External"/><Relationship Id="rId18" Type="http://schemas.openxmlformats.org/officeDocument/2006/relationships/hyperlink" Target="https://cses.org/data-download/data-bridging/#MARPOR" TargetMode="External"/><Relationship Id="rId3" Type="http://schemas.openxmlformats.org/officeDocument/2006/relationships/hyperlink" Target="https://cses.org/about/frequently-asked-questions/" TargetMode="External"/><Relationship Id="rId21" Type="http://schemas.openxmlformats.org/officeDocument/2006/relationships/hyperlink" Target="https://cses.org/data-download/data-bridging/#partyfacts" TargetMode="External"/><Relationship Id="rId7" Type="http://schemas.openxmlformats.org/officeDocument/2006/relationships/hyperlink" Target="https://cses.org/wp-content/uploads/2020/12/Bridging_by_Polity-Light.txt" TargetMode="External"/><Relationship Id="rId12" Type="http://schemas.openxmlformats.org/officeDocument/2006/relationships/hyperlink" Target="https://cses.org/data-download/data-bridging/#EES" TargetMode="External"/><Relationship Id="rId17" Type="http://schemas.openxmlformats.org/officeDocument/2006/relationships/hyperlink" Target="https://cses.org/data-download/data-bridging/#LAPOP" TargetMode="External"/><Relationship Id="rId25" Type="http://schemas.openxmlformats.org/officeDocument/2006/relationships/hyperlink" Target="https://cses.org/data-download/data-bridging/#WVS" TargetMode="External"/><Relationship Id="rId2" Type="http://schemas.openxmlformats.org/officeDocument/2006/relationships/hyperlink" Target="https://cses.org/data-download/data-bridging/" TargetMode="External"/><Relationship Id="rId16" Type="http://schemas.openxmlformats.org/officeDocument/2006/relationships/hyperlink" Target="https://cses.org/data-download/data-bridging/#ISSP" TargetMode="External"/><Relationship Id="rId20" Type="http://schemas.openxmlformats.org/officeDocument/2006/relationships/hyperlink" Target="https://cses.org/data-download/data-bridging/#ParlGov" TargetMode="External"/><Relationship Id="rId1" Type="http://schemas.openxmlformats.org/officeDocument/2006/relationships/slideLayout" Target="../slideLayouts/slideLayout2.xml"/><Relationship Id="rId6" Type="http://schemas.openxmlformats.org/officeDocument/2006/relationships/hyperlink" Target="https://cses.org/wp-content/uploads/2020/12/Bridging_by_Polity-Comprehensive.txt" TargetMode="External"/><Relationship Id="rId11" Type="http://schemas.openxmlformats.org/officeDocument/2006/relationships/hyperlink" Target="https://cses.org/data-download/data-bridging/#EB" TargetMode="External"/><Relationship Id="rId24" Type="http://schemas.openxmlformats.org/officeDocument/2006/relationships/hyperlink" Target="https://cses.org/data-download/data-bridging/#worldbank" TargetMode="External"/><Relationship Id="rId5" Type="http://schemas.openxmlformats.org/officeDocument/2006/relationships/hyperlink" Target="https://cses.org/wp-content/uploads/2020/12/Bridging_by_Party-Light.txt" TargetMode="External"/><Relationship Id="rId15" Type="http://schemas.openxmlformats.org/officeDocument/2006/relationships/hyperlink" Target="https://cses.org/data-download/data-bridging/#GPS" TargetMode="External"/><Relationship Id="rId23" Type="http://schemas.openxmlformats.org/officeDocument/2006/relationships/hyperlink" Target="https://cses.org/data-download/data-bridging/#V-Dem" TargetMode="External"/><Relationship Id="rId10" Type="http://schemas.openxmlformats.org/officeDocument/2006/relationships/hyperlink" Target="https://cses.org/data-download/data-bridging/#DPI" TargetMode="External"/><Relationship Id="rId19" Type="http://schemas.openxmlformats.org/officeDocument/2006/relationships/hyperlink" Target="https://cses.org/data-download/data-bridging/#OECD" TargetMode="External"/><Relationship Id="rId4" Type="http://schemas.openxmlformats.org/officeDocument/2006/relationships/hyperlink" Target="https://cses.org/wp-content/uploads/2020/12/Bridging_by_Party-Comprehensive.txt" TargetMode="External"/><Relationship Id="rId9" Type="http://schemas.openxmlformats.org/officeDocument/2006/relationships/hyperlink" Target="https://cses.org/data-download/data-bridging/#CCS" TargetMode="External"/><Relationship Id="rId14" Type="http://schemas.openxmlformats.org/officeDocument/2006/relationships/hyperlink" Target="https://cses.org/data-download/data-bridging/#EVS" TargetMode="External"/><Relationship Id="rId22" Type="http://schemas.openxmlformats.org/officeDocument/2006/relationships/hyperlink" Target="https://cses.org/data-download/data-bridging/#QoG" TargetMode="External"/></Relationships>
</file>

<file path=ppt/slides/_rels/slide67.xml.rels><?xml version="1.0" encoding="UTF-8" standalone="yes"?>
<Relationships xmlns="http://schemas.openxmlformats.org/package/2006/relationships"><Relationship Id="rId2" Type="http://schemas.openxmlformats.org/officeDocument/2006/relationships/hyperlink" Target="https://ethmigsurveydatahub.eu/ethmig-survey-data-hub/"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liberconference.eu/" TargetMode="External"/><Relationship Id="rId2" Type="http://schemas.openxmlformats.org/officeDocument/2006/relationships/hyperlink" Target="https://www2.helsinki.fi/en/helsinki-centre-for-digital-humanities/helsinki-digital-humanities-hackathon-2021-dhh2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rxiv.org/ftp/arxiv/papers/1801/1801.04971.pdf"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dwbproject.org/events/training.html" TargetMode="External"/><Relationship Id="rId2" Type="http://schemas.openxmlformats.org/officeDocument/2006/relationships/hyperlink" Target="https://www.ukdataservice.ac.uk/media/428490/silcpractical.pdf"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stat.si/StatWeb/File/DocSysFile/10277/OBJAVE_RAZISKOVALCEV_objavljene_do_2018_SLO.pdf" TargetMode="External"/><Relationship Id="rId2" Type="http://schemas.openxmlformats.org/officeDocument/2006/relationships/hyperlink" Target="https://www.gesis.org/en/services/events/gesis-conferences/european-user-conference-6/?utm_source=phplist25&amp;utm_medium=email&amp;utm_content=HTML&amp;utm_campaign=Februar+2019" TargetMode="External"/><Relationship Id="rId1" Type="http://schemas.openxmlformats.org/officeDocument/2006/relationships/slideLayout" Target="../slideLayouts/slideLayout2.xml"/><Relationship Id="rId4" Type="http://schemas.openxmlformats.org/officeDocument/2006/relationships/hyperlink" Target="https://www.cessda.eu/skopje2019/presentations/2.EMERY_ODISSEI_CESSDA.pdf" TargetMode="External"/></Relationships>
</file>

<file path=ppt/slides/_rels/slide73.xml.rels><?xml version="1.0" encoding="UTF-8" standalone="yes"?>
<Relationships xmlns="http://schemas.openxmlformats.org/package/2006/relationships"><Relationship Id="rId2" Type="http://schemas.openxmlformats.org/officeDocument/2006/relationships/hyperlink" Target="https://ukdataservice.ac.uk/media/285227/weighting_2_1.pdf"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ec.europa.eu/eurostat/statistics-explained/index.php/EU_labour_force_survey_-_methodology#EU-LFS_concept_of_labour_force_status"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www.dcc.ac.uk/resources/how-guides/cite-datasets#sec:unreleased" TargetMode="External"/><Relationship Id="rId2" Type="http://schemas.openxmlformats.org/officeDocument/2006/relationships/hyperlink" Target="https://www.cessda.eu/Training/Training-Resources/Library/Data-Management-Expert-Guide/7.-Discover" TargetMode="Externa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www.cessda.eu/content/download/4107/41325/file/Data%20on%20migration%20guide.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vcV3FZAWAko"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www.ncrm.ac.uk/training/show.php?article=4291"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hyperlink" Target="https://doi.org/10.2478/sjs-2020-0027" TargetMode="External"/><Relationship Id="rId2" Type="http://schemas.openxmlformats.org/officeDocument/2006/relationships/hyperlink" Target="https://sciendo.com/article/10.2478/sjs-2020-0027"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cls.ucl.ac.uk/wp-content/uploads/2017/02/Finances-and-employment-during-lockdown-%E2%80%93-initial-findings-from-COVID-19-survey.pdf"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www.europeansocialsurvey.org/data/multilevel/" TargetMode="External"/><Relationship Id="rId2" Type="http://schemas.openxmlformats.org/officeDocument/2006/relationships/hyperlink" Target="http://essedunet.nsd.uib.no/cms/topics/multilevel/" TargetMode="External"/><Relationship Id="rId1" Type="http://schemas.openxmlformats.org/officeDocument/2006/relationships/slideLayout" Target="../slideLayouts/slideLayout2.xml"/><Relationship Id="rId5" Type="http://schemas.openxmlformats.org/officeDocument/2006/relationships/hyperlink" Target="http://true-european-voter.eu/sites/default/files/ECCER_Marinova.pdf" TargetMode="External"/><Relationship Id="rId4" Type="http://schemas.openxmlformats.org/officeDocument/2006/relationships/hyperlink" Target="http://www.bristol.ac.uk/cmm/learning/online-course/index.html" TargetMode="External"/></Relationships>
</file>

<file path=ppt/slides/_rels/slide86.xml.rels><?xml version="1.0" encoding="UTF-8" standalone="yes"?>
<Relationships xmlns="http://schemas.openxmlformats.org/package/2006/relationships"><Relationship Id="rId2" Type="http://schemas.openxmlformats.org/officeDocument/2006/relationships/hyperlink" Target="http://www.fdv.uni-lj.si/docs/default-source/tip/tip_izredna_2016_stebe.pdf?sfvrsn=2" TargetMode="Externa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hyperlink" Target="http://paa2015.princeton.edu/uploads/152053" TargetMode="External"/><Relationship Id="rId2" Type="http://schemas.openxmlformats.org/officeDocument/2006/relationships/hyperlink" Target="http://www.dwbproject.org/export/sites/default/events/doc/dwb_tc5_practical-session_exercises1-3.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d-alliance.org/plenaries/rda-16th-plenary-meeting-costa-rica-virtual/what-information-about-data-do-users-desire"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www.ukdataservice.ac.uk/media/338281/sass_crimeworkbook.pdf" TargetMode="External"/><Relationship Id="rId2" Type="http://schemas.openxmlformats.org/officeDocument/2006/relationships/hyperlink" Target="https://www.ukdataservice.ac.uk/use-data/data-in-use"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hyperlink" Target="https://www.cessda.eu/Training/Training-Resources/Digital-Preservation-CESSDA-Tools-Services" TargetMode="External"/><Relationship Id="rId3" Type="http://schemas.openxmlformats.org/officeDocument/2006/relationships/hyperlink" Target="https://training.gesis.org/" TargetMode="External"/><Relationship Id="rId7" Type="http://schemas.openxmlformats.org/officeDocument/2006/relationships/hyperlink" Target="https://www.cessda.eu/Training/Training-Resources/Research-Data-Management" TargetMode="External"/><Relationship Id="rId2" Type="http://schemas.openxmlformats.org/officeDocument/2006/relationships/hyperlink" Target="https://www.ncrm.ac.uk/training/alltrain.php" TargetMode="External"/><Relationship Id="rId1" Type="http://schemas.openxmlformats.org/officeDocument/2006/relationships/slideLayout" Target="../slideLayouts/slideLayout2.xml"/><Relationship Id="rId6" Type="http://schemas.openxmlformats.org/officeDocument/2006/relationships/hyperlink" Target="https://www.cessda.eu/Training/Training-Resources/Data-Discovery-and-Reuse" TargetMode="External"/><Relationship Id="rId5" Type="http://schemas.openxmlformats.org/officeDocument/2006/relationships/hyperlink" Target="https://www.cessda.eu/Training" TargetMode="External"/><Relationship Id="rId4" Type="http://schemas.openxmlformats.org/officeDocument/2006/relationships/hyperlink" Target="https://www.icpsr.umich.edu/web/pages/about/events.html?node=2657" TargetMode="External"/><Relationship Id="rId9" Type="http://schemas.openxmlformats.org/officeDocument/2006/relationships/hyperlink" Target="https://training-toolkit.sshopencloud.eu/" TargetMode="External"/></Relationships>
</file>

<file path=ppt/slides/_rels/slide93.xml.rels><?xml version="1.0" encoding="UTF-8" standalone="yes"?>
<Relationships xmlns="http://schemas.openxmlformats.org/package/2006/relationships"><Relationship Id="rId2" Type="http://schemas.openxmlformats.org/officeDocument/2006/relationships/hyperlink" Target="https://www.icpsr.umich.edu/web/pages/instructors/" TargetMode="Externa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hyperlink" Target="https://journals.sagepub.com/doi/full/10.1177/2158244016678912" TargetMode="External"/><Relationship Id="rId2" Type="http://schemas.openxmlformats.org/officeDocument/2006/relationships/hyperlink" Target="https://journals.sagepub.com/topic/sgo-subjects/3451/sgoa" TargetMode="External"/><Relationship Id="rId1" Type="http://schemas.openxmlformats.org/officeDocument/2006/relationships/slideLayout" Target="../slideLayouts/slideLayout2.xml"/><Relationship Id="rId6" Type="http://schemas.openxmlformats.org/officeDocument/2006/relationships/hyperlink" Target="https://journals.sagepub.com/doi/full/10.1177/2158244017701800" TargetMode="External"/><Relationship Id="rId5" Type="http://schemas.openxmlformats.org/officeDocument/2006/relationships/hyperlink" Target="https://journals.sagepub.com/doi/full/10.1177/2158244016685136" TargetMode="External"/><Relationship Id="rId4" Type="http://schemas.openxmlformats.org/officeDocument/2006/relationships/hyperlink" Target="https://journals.sagepub.com/doi/full/10.1177/215824401667891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1150257"/>
          </a:xfrm>
        </p:spPr>
        <p:txBody>
          <a:bodyPr>
            <a:normAutofit fontScale="90000"/>
          </a:bodyPr>
          <a:lstStyle/>
          <a:p>
            <a:r>
              <a:rPr lang="sl-SI" sz="4000" dirty="0" smtClean="0"/>
              <a:t/>
            </a:r>
            <a:br>
              <a:rPr lang="sl-SI" sz="4000" dirty="0" smtClean="0"/>
            </a:br>
            <a:r>
              <a:rPr lang="sl-SI" sz="4000" dirty="0"/>
              <a:t/>
            </a:r>
            <a:br>
              <a:rPr lang="sl-SI" sz="4000" dirty="0"/>
            </a:br>
            <a:r>
              <a:rPr lang="sl-SI" sz="4000" dirty="0" smtClean="0"/>
              <a:t/>
            </a:r>
            <a:br>
              <a:rPr lang="sl-SI" sz="4000" dirty="0" smtClean="0"/>
            </a:br>
            <a:r>
              <a:rPr lang="sl-SI" sz="4000" dirty="0"/>
              <a:t/>
            </a:r>
            <a:br>
              <a:rPr lang="sl-SI" sz="4000" dirty="0"/>
            </a:br>
            <a:r>
              <a:rPr lang="sl-SI" sz="4000" dirty="0" smtClean="0"/>
              <a:t/>
            </a:r>
            <a:br>
              <a:rPr lang="sl-SI" sz="4000" dirty="0" smtClean="0"/>
            </a:br>
            <a:r>
              <a:rPr lang="sl-SI" sz="3100" dirty="0"/>
              <a:t/>
            </a:r>
            <a:br>
              <a:rPr lang="sl-SI" sz="3100" dirty="0"/>
            </a:br>
            <a:r>
              <a:rPr lang="sl-SI" sz="2700" dirty="0"/>
              <a:t/>
            </a:r>
            <a:br>
              <a:rPr lang="sl-SI" sz="2700" dirty="0"/>
            </a:br>
            <a:r>
              <a:rPr lang="sl-SI" sz="2800" b="1" dirty="0" smtClean="0"/>
              <a:t>Arhivi podatkov, ISKANJE, PRESOJA, UPORABA PODATKOV</a:t>
            </a:r>
            <a:endParaRPr lang="sl-SI" sz="3100" dirty="0"/>
          </a:p>
        </p:txBody>
      </p:sp>
      <p:sp>
        <p:nvSpPr>
          <p:cNvPr id="3" name="Text Placeholder 2"/>
          <p:cNvSpPr>
            <a:spLocks noGrp="1"/>
          </p:cNvSpPr>
          <p:nvPr>
            <p:ph type="body" idx="1"/>
          </p:nvPr>
        </p:nvSpPr>
        <p:spPr>
          <a:xfrm>
            <a:off x="722313" y="3522733"/>
            <a:ext cx="7772400" cy="560778"/>
          </a:xfrm>
        </p:spPr>
        <p:txBody>
          <a:bodyPr>
            <a:normAutofit fontScale="70000" lnSpcReduction="20000"/>
          </a:bodyPr>
          <a:lstStyle/>
          <a:p>
            <a:r>
              <a:rPr lang="sl-SI" dirty="0" smtClean="0"/>
              <a:t>Janez Štebe</a:t>
            </a:r>
          </a:p>
          <a:p>
            <a:r>
              <a:rPr lang="sl-SI" dirty="0" smtClean="0"/>
              <a:t>2021</a:t>
            </a:r>
            <a:endParaRPr lang="sl-SI" dirty="0"/>
          </a:p>
        </p:txBody>
      </p:sp>
      <p:pic>
        <p:nvPicPr>
          <p:cNvPr id="5" name="Slika 9" descr="cid:image001.png@01CF07BE.FB56477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7856908" y="5732168"/>
            <a:ext cx="838200" cy="295275"/>
          </a:xfrm>
          <a:prstGeom prst="rect">
            <a:avLst/>
          </a:prstGeom>
          <a:noFill/>
          <a:ln>
            <a:noFill/>
          </a:ln>
        </p:spPr>
      </p:pic>
      <p:sp>
        <p:nvSpPr>
          <p:cNvPr id="6" name="Rectangle 5"/>
          <p:cNvSpPr/>
          <p:nvPr/>
        </p:nvSpPr>
        <p:spPr>
          <a:xfrm>
            <a:off x="4659086" y="6027443"/>
            <a:ext cx="4210194" cy="276999"/>
          </a:xfrm>
          <a:prstGeom prst="rect">
            <a:avLst/>
          </a:prstGeom>
        </p:spPr>
        <p:txBody>
          <a:bodyPr wrap="square">
            <a:spAutoFit/>
          </a:bodyPr>
          <a:lstStyle/>
          <a:p>
            <a:pPr algn="r"/>
            <a:r>
              <a:rPr lang="sl-SI" sz="1200" u="sng" dirty="0" smtClean="0">
                <a:hlinkClick r:id="rId2"/>
              </a:rPr>
              <a:t>Creative Commons Priznanje avtorstva 4.0 International</a:t>
            </a:r>
            <a:endParaRPr lang="en-US" sz="1200" dirty="0" smtClean="0"/>
          </a:p>
        </p:txBody>
      </p:sp>
      <p:pic>
        <p:nvPicPr>
          <p:cNvPr id="7" name="Picture 2" descr="\\tus2\DFS\Dokumenti\kotarmo\My Documents\Univerza\12 Celostna graficna podoba UL www shranjeno 5.10.2009\Logotipi razlicne velikosti\UL_logo_Small.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191" y="5022942"/>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596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p:cNvSpPr>
          <p:nvPr/>
        </p:nvSpPr>
        <p:spPr bwMode="auto">
          <a:xfrm>
            <a:off x="8610600" y="381000"/>
            <a:ext cx="533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sl-SI" altLang="sl-SI" sz="2000" dirty="0">
                <a:solidFill>
                  <a:schemeClr val="bg1"/>
                </a:solidFill>
              </a:rPr>
              <a:t>ADP</a:t>
            </a:r>
          </a:p>
        </p:txBody>
      </p:sp>
      <p:sp>
        <p:nvSpPr>
          <p:cNvPr id="8195" name="Text Placeholder 3"/>
          <p:cNvSpPr>
            <a:spLocks/>
          </p:cNvSpPr>
          <p:nvPr/>
        </p:nvSpPr>
        <p:spPr bwMode="auto">
          <a:xfrm>
            <a:off x="304800" y="381000"/>
            <a:ext cx="8077200" cy="360363"/>
          </a:xfrm>
          <a:prstGeom prst="rect">
            <a:avLst/>
          </a:prstGeom>
          <a:solidFill>
            <a:srgbClr val="FDD4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90000"/>
              </a:lnSpc>
              <a:spcBef>
                <a:spcPct val="20000"/>
              </a:spcBef>
            </a:pPr>
            <a:r>
              <a:rPr lang="sl-SI" altLang="sl-SI" sz="2400" b="1" dirty="0">
                <a:solidFill>
                  <a:srgbClr val="9D0A0E"/>
                </a:solidFill>
                <a:latin typeface="Tahoma" pitchFamily="34" charset="0"/>
              </a:rPr>
              <a:t>Arhiv družboslovnih podatkov</a:t>
            </a:r>
            <a:endParaRPr lang="sl-SI" altLang="sl-SI" sz="2400" b="1" dirty="0">
              <a:solidFill>
                <a:srgbClr val="9D0A0E"/>
              </a:solidFill>
            </a:endParaRPr>
          </a:p>
        </p:txBody>
      </p:sp>
      <p:sp>
        <p:nvSpPr>
          <p:cNvPr id="8197" name="Rectangle 3"/>
          <p:cNvSpPr txBox="1">
            <a:spLocks noChangeArrowheads="1"/>
          </p:cNvSpPr>
          <p:nvPr/>
        </p:nvSpPr>
        <p:spPr bwMode="auto">
          <a:xfrm>
            <a:off x="468313" y="981075"/>
            <a:ext cx="8078787"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20000"/>
              </a:spcBef>
              <a:buFont typeface="Arial" panose="020B0604020202020204" pitchFamily="34" charset="0"/>
              <a:buChar char="•"/>
            </a:pPr>
            <a:r>
              <a:rPr lang="sl-SI" sz="2400" dirty="0"/>
              <a:t>S</a:t>
            </a:r>
            <a:r>
              <a:rPr lang="sl-SI" sz="2400" dirty="0" smtClean="0"/>
              <a:t>e </a:t>
            </a:r>
            <a:r>
              <a:rPr lang="sl-SI" sz="2400" dirty="0"/>
              <a:t>vzpostavlja kot </a:t>
            </a:r>
            <a:r>
              <a:rPr lang="sl-SI" sz="2400" dirty="0" smtClean="0"/>
              <a:t>nacionalno področno podatkovno središče</a:t>
            </a:r>
          </a:p>
          <a:p>
            <a:pPr>
              <a:spcBef>
                <a:spcPct val="20000"/>
              </a:spcBef>
            </a:pPr>
            <a:r>
              <a:rPr lang="sl-SI" altLang="sl-SI" sz="2200" b="1" dirty="0" smtClean="0">
                <a:latin typeface="Tahoma" pitchFamily="34" charset="0"/>
              </a:rPr>
              <a:t>Naloge</a:t>
            </a:r>
            <a:r>
              <a:rPr lang="sl-SI" altLang="sl-SI" sz="2200" b="1" dirty="0">
                <a:latin typeface="Tahoma" pitchFamily="34" charset="0"/>
              </a:rPr>
              <a:t>:</a:t>
            </a:r>
          </a:p>
          <a:p>
            <a:pPr>
              <a:spcBef>
                <a:spcPct val="20000"/>
              </a:spcBef>
            </a:pPr>
            <a:endParaRPr lang="sl-SI" altLang="sl-SI" sz="1000" b="1" dirty="0">
              <a:latin typeface="Tahoma" pitchFamily="34" charset="0"/>
            </a:endParaRPr>
          </a:p>
          <a:p>
            <a:pPr fontAlgn="base"/>
            <a:r>
              <a:rPr lang="sl-SI" sz="2400" dirty="0"/>
              <a:t>Pridobivanje pomembnih raziskovalnih </a:t>
            </a:r>
            <a:r>
              <a:rPr lang="sl-SI" sz="2400" dirty="0" smtClean="0"/>
              <a:t>podatkov, </a:t>
            </a:r>
            <a:r>
              <a:rPr lang="sl-SI" sz="2400" dirty="0"/>
              <a:t>ki so zanimivi za proučevanje slovenske družbe. </a:t>
            </a:r>
          </a:p>
          <a:p>
            <a:pPr fontAlgn="base"/>
            <a:r>
              <a:rPr lang="sl-SI" sz="2400" dirty="0"/>
              <a:t>Ovrednotenje ponujenih raziskovalnih podatkov in </a:t>
            </a:r>
            <a:r>
              <a:rPr lang="sl-SI" sz="2400" dirty="0" smtClean="0"/>
              <a:t>izbor. </a:t>
            </a:r>
            <a:endParaRPr lang="sl-SI" sz="2400" dirty="0"/>
          </a:p>
          <a:p>
            <a:pPr fontAlgn="base"/>
            <a:r>
              <a:rPr lang="sl-SI" sz="2400" dirty="0"/>
              <a:t>Prevzem in procesiranje podatkov in dokumentacije ter ustvarjanje </a:t>
            </a:r>
            <a:r>
              <a:rPr lang="sl-SI" sz="2400" dirty="0" smtClean="0"/>
              <a:t>metapodatkov, dolgotrajna hramba</a:t>
            </a:r>
            <a:r>
              <a:rPr lang="sl-SI" sz="2400" dirty="0"/>
              <a:t>. </a:t>
            </a:r>
          </a:p>
          <a:p>
            <a:pPr fontAlgn="base"/>
            <a:r>
              <a:rPr lang="sl-SI" sz="2400" dirty="0"/>
              <a:t>Zagotavljanje dostopa do raziskovalnih podatkov </a:t>
            </a:r>
            <a:r>
              <a:rPr lang="sl-SI" sz="2400" dirty="0" smtClean="0"/>
              <a:t>za </a:t>
            </a:r>
            <a:r>
              <a:rPr lang="sl-SI" sz="2400" dirty="0"/>
              <a:t>različne namene. </a:t>
            </a:r>
          </a:p>
          <a:p>
            <a:pPr fontAlgn="base"/>
            <a:r>
              <a:rPr lang="sl-SI" sz="2400" dirty="0"/>
              <a:t>Usposabljanje </a:t>
            </a:r>
            <a:r>
              <a:rPr lang="sl-SI" sz="2400" dirty="0" smtClean="0"/>
              <a:t>o pripravi </a:t>
            </a:r>
            <a:r>
              <a:rPr lang="sl-SI" sz="2400" dirty="0"/>
              <a:t>podatkov za izročanje v odprtem </a:t>
            </a:r>
            <a:r>
              <a:rPr lang="sl-SI" sz="2400" dirty="0" smtClean="0"/>
              <a:t>dostopu, promocija </a:t>
            </a:r>
            <a:r>
              <a:rPr lang="sl-SI" sz="2400" dirty="0"/>
              <a:t>druge rabe </a:t>
            </a:r>
            <a:r>
              <a:rPr lang="sl-SI" sz="2400" dirty="0" smtClean="0"/>
              <a:t>podatkov. </a:t>
            </a:r>
            <a:endParaRPr lang="sl-SI" sz="2400" dirty="0"/>
          </a:p>
          <a:p>
            <a:pPr>
              <a:spcBef>
                <a:spcPct val="20000"/>
              </a:spcBef>
            </a:pPr>
            <a:r>
              <a:rPr lang="sl-SI" altLang="sl-SI" sz="2400" b="1" dirty="0"/>
              <a:t>Nosilec CTS certifikata.</a:t>
            </a:r>
            <a:r>
              <a:rPr lang="sl-SI" altLang="sl-SI" sz="2000" b="1" dirty="0" smtClean="0">
                <a:latin typeface="Verdana" pitchFamily="34" charset="0"/>
              </a:rPr>
              <a:t> </a:t>
            </a:r>
          </a:p>
          <a:p>
            <a:pPr>
              <a:spcBef>
                <a:spcPct val="20000"/>
              </a:spcBef>
            </a:pPr>
            <a:r>
              <a:rPr lang="sl-SI" dirty="0" smtClean="0"/>
              <a:t>					@Jošt </a:t>
            </a:r>
            <a:r>
              <a:rPr lang="sl-SI" dirty="0"/>
              <a:t>Kateri </a:t>
            </a:r>
            <a:r>
              <a:rPr lang="sl-SI" dirty="0" err="1"/>
              <a:t>repozitoriji</a:t>
            </a:r>
            <a:r>
              <a:rPr lang="sl-SI" dirty="0"/>
              <a:t> so </a:t>
            </a:r>
            <a:r>
              <a:rPr lang="sl-SI" dirty="0" smtClean="0"/>
              <a:t>certificirani in kaj to pomeni?</a:t>
            </a:r>
            <a:endParaRPr lang="sl-SI" altLang="sl-SI" sz="2000" dirty="0" smtClean="0">
              <a:latin typeface="Verdana" pitchFamily="34" charset="0"/>
            </a:endParaRPr>
          </a:p>
        </p:txBody>
      </p:sp>
      <p:sp>
        <p:nvSpPr>
          <p:cNvPr id="4" name="Text Placeholder 3"/>
          <p:cNvSpPr>
            <a:spLocks noGrp="1"/>
          </p:cNvSpPr>
          <p:nvPr>
            <p:ph type="body" sz="quarter" idx="10"/>
          </p:nvPr>
        </p:nvSpPr>
        <p:spPr/>
        <p:txBody>
          <a:bodyPr/>
          <a:lstStyle/>
          <a:p>
            <a:r>
              <a:rPr lang="sl-SI" altLang="sl-SI" sz="2400" dirty="0" smtClean="0"/>
              <a:t>    Splošno </a:t>
            </a:r>
            <a:r>
              <a:rPr lang="sl-SI" altLang="sl-SI" sz="2400" dirty="0"/>
              <a:t>o arhivu</a:t>
            </a:r>
            <a:endParaRPr lang="sl-SI" sz="2400" dirty="0"/>
          </a:p>
        </p:txBody>
      </p:sp>
    </p:spTree>
    <p:extLst>
      <p:ext uri="{BB962C8B-B14F-4D97-AF65-F5344CB8AC3E}">
        <p14:creationId xmlns:p14="http://schemas.microsoft.com/office/powerpoint/2010/main" val="3001380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p:cNvSpPr>
          <p:nvPr>
            <p:ph type="title"/>
          </p:nvPr>
        </p:nvSpPr>
        <p:spPr>
          <a:prstGeom prst="rect">
            <a:avLst/>
          </a:prstGeom>
        </p:spPr>
        <p:txBody>
          <a:bodyPr/>
          <a:lstStyle/>
          <a:p>
            <a:r>
              <a:rPr dirty="0" smtClean="0">
                <a:hlinkClick r:id="rId2"/>
              </a:rPr>
              <a:t>CESSDA</a:t>
            </a:r>
            <a:r>
              <a:rPr lang="sl-SI" dirty="0" smtClean="0"/>
              <a:t>: Konzorcij evropskih arhivov družboslovnih podatkov</a:t>
            </a:r>
            <a:endParaRPr dirty="0"/>
          </a:p>
        </p:txBody>
      </p:sp>
      <p:sp>
        <p:nvSpPr>
          <p:cNvPr id="78" name="Shape 78"/>
          <p:cNvSpPr>
            <a:spLocks noGrp="1"/>
          </p:cNvSpPr>
          <p:nvPr>
            <p:ph type="body" idx="1"/>
          </p:nvPr>
        </p:nvSpPr>
        <p:spPr>
          <a:xfrm>
            <a:off x="557452" y="1542187"/>
            <a:ext cx="8149361" cy="4796422"/>
          </a:xfrm>
          <a:prstGeom prst="rect">
            <a:avLst/>
          </a:prstGeom>
        </p:spPr>
        <p:txBody>
          <a:bodyPr>
            <a:normAutofit lnSpcReduction="10000"/>
          </a:bodyPr>
          <a:lstStyle/>
          <a:p>
            <a:pPr marL="0" indent="0">
              <a:buNone/>
            </a:pPr>
            <a:r>
              <a:rPr lang="sl-SI" dirty="0" smtClean="0"/>
              <a:t>Republika Slovenija članica v CESSDA ERIC (področna znanstvena infrastrukturna enota), pri katerem je ADP izvajalec nacionalnih storitev</a:t>
            </a:r>
          </a:p>
          <a:p>
            <a:pPr marL="0" indent="0">
              <a:buNone/>
            </a:pPr>
            <a:endParaRPr lang="sl-SI" dirty="0" smtClean="0"/>
          </a:p>
          <a:p>
            <a:pPr marL="0" indent="0">
              <a:buNone/>
            </a:pPr>
            <a:r>
              <a:rPr lang="sl-SI" dirty="0" smtClean="0"/>
              <a:t>Poslanstvo CESSDA:</a:t>
            </a:r>
            <a:endParaRPr dirty="0"/>
          </a:p>
          <a:p>
            <a:r>
              <a:rPr lang="sl-SI" dirty="0" smtClean="0"/>
              <a:t>Raziskovalcem, ne glede na njihovo lokacijo ali lokacijo podatkov, lajšati dostop do družboslovnih podatkov (in podatkov sorodnih področij).</a:t>
            </a:r>
          </a:p>
          <a:p>
            <a:endParaRPr lang="sl-SI" dirty="0"/>
          </a:p>
          <a:p>
            <a:pPr marL="0" indent="0">
              <a:buNone/>
            </a:pPr>
            <a:r>
              <a:rPr lang="sl-SI" dirty="0"/>
              <a:t>CESSDA Data </a:t>
            </a:r>
            <a:r>
              <a:rPr lang="sl-SI" dirty="0" err="1"/>
              <a:t>Catalogue</a:t>
            </a:r>
            <a:endParaRPr lang="sl-SI" dirty="0"/>
          </a:p>
          <a:p>
            <a:pPr marL="285750" indent="-285750"/>
            <a:r>
              <a:rPr lang="sl-SI" dirty="0">
                <a:hlinkClick r:id="rId3"/>
              </a:rPr>
              <a:t>https://datacatalogue.cessda.eu/</a:t>
            </a:r>
            <a:r>
              <a:rPr lang="sl-SI" dirty="0"/>
              <a:t> </a:t>
            </a:r>
          </a:p>
          <a:p>
            <a:pPr marL="0" indent="0">
              <a:buNone/>
            </a:pPr>
            <a:r>
              <a:rPr dirty="0"/>
              <a:t/>
            </a:r>
            <a:br>
              <a:rPr dirty="0"/>
            </a:br>
            <a:endParaRPr dirty="0"/>
          </a:p>
        </p:txBody>
      </p:sp>
    </p:spTree>
    <p:extLst>
      <p:ext uri="{BB962C8B-B14F-4D97-AF65-F5344CB8AC3E}">
        <p14:creationId xmlns:p14="http://schemas.microsoft.com/office/powerpoint/2010/main" val="3265102589"/>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2489" y="180797"/>
            <a:ext cx="8347382" cy="432048"/>
          </a:xfrm>
        </p:spPr>
        <p:txBody>
          <a:bodyPr>
            <a:normAutofit fontScale="90000"/>
          </a:bodyPr>
          <a:lstStyle/>
          <a:p>
            <a:r>
              <a:rPr lang="sl-SI" dirty="0" smtClean="0"/>
              <a:t>CESSDA</a:t>
            </a:r>
            <a:endParaRPr lang="sl-SI" dirty="0"/>
          </a:p>
        </p:txBody>
      </p:sp>
      <p:sp>
        <p:nvSpPr>
          <p:cNvPr id="4" name="Text Placeholder 3"/>
          <p:cNvSpPr>
            <a:spLocks noGrp="1"/>
          </p:cNvSpPr>
          <p:nvPr>
            <p:ph type="body" sz="quarter" idx="10"/>
          </p:nvPr>
        </p:nvSpPr>
        <p:spPr>
          <a:xfrm>
            <a:off x="9383038" y="180797"/>
            <a:ext cx="468312" cy="6858000"/>
          </a:xfrm>
        </p:spPr>
        <p:txBody>
          <a:bodyPr/>
          <a:lstStyle/>
          <a:p>
            <a:endParaRPr lang="sl-SI" dirty="0"/>
          </a:p>
        </p:txBody>
      </p:sp>
      <p:sp>
        <p:nvSpPr>
          <p:cNvPr id="6" name="Rectangle 5"/>
          <p:cNvSpPr/>
          <p:nvPr/>
        </p:nvSpPr>
        <p:spPr>
          <a:xfrm>
            <a:off x="6390456" y="620688"/>
            <a:ext cx="2286000" cy="5699113"/>
          </a:xfrm>
          <a:prstGeom prst="rect">
            <a:avLst/>
          </a:prstGeom>
        </p:spPr>
        <p:txBody>
          <a:bodyPr wrap="square">
            <a:spAutoFit/>
          </a:bodyPr>
          <a:lstStyle/>
          <a:p>
            <a:r>
              <a:rPr lang="sl-SI" b="1" dirty="0"/>
              <a:t>CESSDA </a:t>
            </a:r>
            <a:r>
              <a:rPr lang="sl-SI" b="1" dirty="0" err="1"/>
              <a:t>Countries</a:t>
            </a:r>
            <a:r>
              <a:rPr lang="sl-SI" b="1" dirty="0"/>
              <a:t> </a:t>
            </a:r>
          </a:p>
          <a:p>
            <a:pPr>
              <a:buFont typeface="Arial" panose="020B0604020202020204" pitchFamily="34" charset="0"/>
              <a:buChar char="•"/>
            </a:pPr>
            <a:r>
              <a:rPr lang="sl-SI" dirty="0" err="1">
                <a:hlinkClick r:id="rId2"/>
              </a:rPr>
              <a:t>Members</a:t>
            </a:r>
            <a:endParaRPr lang="sl-SI" dirty="0"/>
          </a:p>
          <a:p>
            <a:pPr>
              <a:buFont typeface="Arial" panose="020B0604020202020204" pitchFamily="34" charset="0"/>
              <a:buChar char="•"/>
            </a:pPr>
            <a:r>
              <a:rPr lang="sl-SI" dirty="0" err="1">
                <a:hlinkClick r:id="rId3"/>
              </a:rPr>
              <a:t>Partners</a:t>
            </a:r>
            <a:endParaRPr lang="sl-SI" dirty="0"/>
          </a:p>
          <a:p>
            <a:pPr>
              <a:buFont typeface="Arial" panose="020B0604020202020204" pitchFamily="34" charset="0"/>
              <a:buChar char="•"/>
            </a:pPr>
            <a:r>
              <a:rPr lang="sl-SI" dirty="0" err="1">
                <a:hlinkClick r:id="rId4"/>
              </a:rPr>
              <a:t>Austria</a:t>
            </a:r>
            <a:r>
              <a:rPr lang="sl-SI" dirty="0"/>
              <a:t> </a:t>
            </a:r>
          </a:p>
          <a:p>
            <a:pPr>
              <a:buFont typeface="Arial" panose="020B0604020202020204" pitchFamily="34" charset="0"/>
              <a:buChar char="•"/>
            </a:pPr>
            <a:r>
              <a:rPr lang="sl-SI" dirty="0" err="1">
                <a:hlinkClick r:id="rId5"/>
              </a:rPr>
              <a:t>Belgium</a:t>
            </a:r>
            <a:r>
              <a:rPr lang="sl-SI" dirty="0"/>
              <a:t> </a:t>
            </a:r>
          </a:p>
          <a:p>
            <a:pPr>
              <a:buFont typeface="Arial" panose="020B0604020202020204" pitchFamily="34" charset="0"/>
              <a:buChar char="•"/>
            </a:pPr>
            <a:r>
              <a:rPr lang="sl-SI" dirty="0" err="1">
                <a:hlinkClick r:id="rId6"/>
              </a:rPr>
              <a:t>Czech</a:t>
            </a:r>
            <a:r>
              <a:rPr lang="sl-SI" dirty="0">
                <a:hlinkClick r:id="rId6"/>
              </a:rPr>
              <a:t> </a:t>
            </a:r>
            <a:r>
              <a:rPr lang="sl-SI" dirty="0" err="1">
                <a:hlinkClick r:id="rId6"/>
              </a:rPr>
              <a:t>Republic</a:t>
            </a:r>
            <a:r>
              <a:rPr lang="sl-SI" dirty="0"/>
              <a:t> </a:t>
            </a:r>
          </a:p>
          <a:p>
            <a:pPr>
              <a:buFont typeface="Arial" panose="020B0604020202020204" pitchFamily="34" charset="0"/>
              <a:buChar char="•"/>
            </a:pPr>
            <a:r>
              <a:rPr lang="sl-SI" dirty="0" err="1">
                <a:hlinkClick r:id="rId7"/>
              </a:rPr>
              <a:t>Denmark</a:t>
            </a:r>
            <a:r>
              <a:rPr lang="sl-SI" dirty="0"/>
              <a:t> </a:t>
            </a:r>
          </a:p>
          <a:p>
            <a:pPr>
              <a:buFont typeface="Arial" panose="020B0604020202020204" pitchFamily="34" charset="0"/>
              <a:buChar char="•"/>
            </a:pPr>
            <a:r>
              <a:rPr lang="sl-SI" dirty="0" err="1">
                <a:hlinkClick r:id="rId8"/>
              </a:rPr>
              <a:t>Finland</a:t>
            </a:r>
            <a:r>
              <a:rPr lang="sl-SI" dirty="0"/>
              <a:t> </a:t>
            </a:r>
          </a:p>
          <a:p>
            <a:pPr>
              <a:buFont typeface="Arial" panose="020B0604020202020204" pitchFamily="34" charset="0"/>
              <a:buChar char="•"/>
            </a:pPr>
            <a:r>
              <a:rPr lang="sl-SI" dirty="0">
                <a:hlinkClick r:id="rId9"/>
              </a:rPr>
              <a:t>France</a:t>
            </a:r>
            <a:r>
              <a:rPr lang="sl-SI" dirty="0"/>
              <a:t> </a:t>
            </a:r>
          </a:p>
          <a:p>
            <a:pPr>
              <a:buFont typeface="Arial" panose="020B0604020202020204" pitchFamily="34" charset="0"/>
              <a:buChar char="•"/>
            </a:pPr>
            <a:r>
              <a:rPr lang="sl-SI" dirty="0" err="1">
                <a:hlinkClick r:id="rId10"/>
              </a:rPr>
              <a:t>Germany</a:t>
            </a:r>
            <a:r>
              <a:rPr lang="sl-SI" dirty="0"/>
              <a:t> </a:t>
            </a:r>
          </a:p>
          <a:p>
            <a:pPr>
              <a:buFont typeface="Arial" panose="020B0604020202020204" pitchFamily="34" charset="0"/>
              <a:buChar char="•"/>
            </a:pPr>
            <a:r>
              <a:rPr lang="sl-SI" dirty="0" err="1">
                <a:hlinkClick r:id="rId11"/>
              </a:rPr>
              <a:t>Greece</a:t>
            </a:r>
            <a:r>
              <a:rPr lang="sl-SI" dirty="0"/>
              <a:t> </a:t>
            </a:r>
          </a:p>
          <a:p>
            <a:pPr>
              <a:buFont typeface="Arial" panose="020B0604020202020204" pitchFamily="34" charset="0"/>
              <a:buChar char="•"/>
            </a:pPr>
            <a:r>
              <a:rPr lang="sl-SI" dirty="0" err="1">
                <a:hlinkClick r:id="rId12"/>
              </a:rPr>
              <a:t>Hungary</a:t>
            </a:r>
            <a:r>
              <a:rPr lang="sl-SI" dirty="0"/>
              <a:t> </a:t>
            </a:r>
          </a:p>
          <a:p>
            <a:pPr>
              <a:buFont typeface="Arial" panose="020B0604020202020204" pitchFamily="34" charset="0"/>
              <a:buChar char="•"/>
            </a:pPr>
            <a:r>
              <a:rPr lang="sl-SI" dirty="0" err="1">
                <a:hlinkClick r:id="rId13"/>
              </a:rPr>
              <a:t>Netherlands</a:t>
            </a:r>
            <a:r>
              <a:rPr lang="sl-SI" dirty="0"/>
              <a:t> </a:t>
            </a:r>
          </a:p>
          <a:p>
            <a:pPr>
              <a:buFont typeface="Arial" panose="020B0604020202020204" pitchFamily="34" charset="0"/>
              <a:buChar char="•"/>
            </a:pPr>
            <a:r>
              <a:rPr lang="sl-SI" dirty="0" err="1">
                <a:hlinkClick r:id="rId14"/>
              </a:rPr>
              <a:t>Norway</a:t>
            </a:r>
            <a:r>
              <a:rPr lang="sl-SI" dirty="0"/>
              <a:t> </a:t>
            </a:r>
          </a:p>
          <a:p>
            <a:pPr>
              <a:buFont typeface="Arial" panose="020B0604020202020204" pitchFamily="34" charset="0"/>
              <a:buChar char="•"/>
            </a:pPr>
            <a:r>
              <a:rPr lang="sl-SI" dirty="0" err="1">
                <a:hlinkClick r:id="rId15"/>
              </a:rPr>
              <a:t>Portugal</a:t>
            </a:r>
            <a:r>
              <a:rPr lang="sl-SI" dirty="0"/>
              <a:t> </a:t>
            </a:r>
          </a:p>
          <a:p>
            <a:pPr>
              <a:buFont typeface="Arial" panose="020B0604020202020204" pitchFamily="34" charset="0"/>
              <a:buChar char="•"/>
            </a:pPr>
            <a:r>
              <a:rPr lang="sl-SI" dirty="0" err="1">
                <a:hlinkClick r:id="rId16"/>
              </a:rPr>
              <a:t>Slovakia</a:t>
            </a:r>
            <a:r>
              <a:rPr lang="sl-SI" dirty="0"/>
              <a:t> </a:t>
            </a:r>
          </a:p>
          <a:p>
            <a:pPr>
              <a:buFont typeface="Arial" panose="020B0604020202020204" pitchFamily="34" charset="0"/>
              <a:buChar char="•"/>
            </a:pPr>
            <a:r>
              <a:rPr lang="sl-SI" dirty="0" err="1">
                <a:hlinkClick r:id="rId17"/>
              </a:rPr>
              <a:t>Slovenia</a:t>
            </a:r>
            <a:r>
              <a:rPr lang="sl-SI" dirty="0"/>
              <a:t> </a:t>
            </a:r>
          </a:p>
          <a:p>
            <a:pPr>
              <a:buFont typeface="Arial" panose="020B0604020202020204" pitchFamily="34" charset="0"/>
              <a:buChar char="•"/>
            </a:pPr>
            <a:r>
              <a:rPr lang="sl-SI" dirty="0" err="1">
                <a:hlinkClick r:id="rId18"/>
              </a:rPr>
              <a:t>Sweden</a:t>
            </a:r>
            <a:r>
              <a:rPr lang="sl-SI" dirty="0"/>
              <a:t> </a:t>
            </a:r>
          </a:p>
          <a:p>
            <a:pPr>
              <a:buFont typeface="Arial" panose="020B0604020202020204" pitchFamily="34" charset="0"/>
              <a:buChar char="•"/>
            </a:pPr>
            <a:r>
              <a:rPr lang="sl-SI" dirty="0" err="1">
                <a:hlinkClick r:id="rId19"/>
              </a:rPr>
              <a:t>Switzerland</a:t>
            </a:r>
            <a:r>
              <a:rPr lang="sl-SI" dirty="0"/>
              <a:t> </a:t>
            </a:r>
          </a:p>
          <a:p>
            <a:pPr>
              <a:buFont typeface="Arial" panose="020B0604020202020204" pitchFamily="34" charset="0"/>
              <a:buChar char="•"/>
            </a:pPr>
            <a:r>
              <a:rPr lang="sl-SI" dirty="0" err="1">
                <a:hlinkClick r:id="rId20"/>
              </a:rPr>
              <a:t>United</a:t>
            </a:r>
            <a:r>
              <a:rPr lang="sl-SI" dirty="0">
                <a:hlinkClick r:id="rId20"/>
              </a:rPr>
              <a:t> </a:t>
            </a:r>
            <a:r>
              <a:rPr lang="sl-SI" dirty="0" err="1">
                <a:hlinkClick r:id="rId20"/>
              </a:rPr>
              <a:t>Kingdom</a:t>
            </a:r>
            <a:r>
              <a:rPr lang="sl-SI" dirty="0"/>
              <a:t> </a:t>
            </a:r>
          </a:p>
        </p:txBody>
      </p:sp>
      <p:sp>
        <p:nvSpPr>
          <p:cNvPr id="2" name="Content Placeholder 1"/>
          <p:cNvSpPr>
            <a:spLocks noGrp="1"/>
          </p:cNvSpPr>
          <p:nvPr>
            <p:ph idx="1"/>
          </p:nvPr>
        </p:nvSpPr>
        <p:spPr/>
        <p:txBody>
          <a:bodyPr/>
          <a:lstStyle/>
          <a:p>
            <a:endParaRPr lang="sl-SI"/>
          </a:p>
        </p:txBody>
      </p:sp>
      <p:pic>
        <p:nvPicPr>
          <p:cNvPr id="7" name="Picture 6"/>
          <p:cNvPicPr>
            <a:picLocks noChangeAspect="1"/>
          </p:cNvPicPr>
          <p:nvPr/>
        </p:nvPicPr>
        <p:blipFill>
          <a:blip r:embed="rId21"/>
          <a:stretch>
            <a:fillRect/>
          </a:stretch>
        </p:blipFill>
        <p:spPr>
          <a:xfrm>
            <a:off x="292489" y="681358"/>
            <a:ext cx="8115221" cy="5958153"/>
          </a:xfrm>
          <a:prstGeom prst="rect">
            <a:avLst/>
          </a:prstGeom>
        </p:spPr>
      </p:pic>
    </p:spTree>
    <p:extLst>
      <p:ext uri="{BB962C8B-B14F-4D97-AF65-F5344CB8AC3E}">
        <p14:creationId xmlns:p14="http://schemas.microsoft.com/office/powerpoint/2010/main" val="3582640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017036"/>
            <a:ext cx="8373616" cy="5505062"/>
          </a:xfrm>
        </p:spPr>
        <p:txBody>
          <a:bodyPr>
            <a:normAutofit fontScale="85000" lnSpcReduction="20000"/>
          </a:bodyPr>
          <a:lstStyle/>
          <a:p>
            <a:r>
              <a:rPr lang="sl-SI" b="1" dirty="0" smtClean="0"/>
              <a:t>Glede </a:t>
            </a:r>
            <a:r>
              <a:rPr lang="sl-SI" b="1" dirty="0"/>
              <a:t>na izvor podatkov</a:t>
            </a:r>
          </a:p>
          <a:p>
            <a:pPr marL="285750" indent="-285750">
              <a:buFont typeface="Arial" pitchFamily="34" charset="0"/>
              <a:buChar char="•"/>
            </a:pPr>
            <a:r>
              <a:rPr lang="sl-SI" dirty="0" smtClean="0"/>
              <a:t>Prevladujejo raziskovalni </a:t>
            </a:r>
            <a:r>
              <a:rPr lang="sl-SI" dirty="0"/>
              <a:t>projekti, skupine 	</a:t>
            </a:r>
            <a:endParaRPr lang="sl-SI" dirty="0" smtClean="0"/>
          </a:p>
          <a:p>
            <a:pPr marL="285750" indent="-285750">
              <a:buFont typeface="Arial" pitchFamily="34" charset="0"/>
              <a:buChar char="•"/>
            </a:pPr>
            <a:r>
              <a:rPr lang="sl-SI" dirty="0"/>
              <a:t>	</a:t>
            </a:r>
            <a:r>
              <a:rPr lang="sl-SI" dirty="0" smtClean="0"/>
              <a:t>glej </a:t>
            </a:r>
            <a:r>
              <a:rPr lang="sl-SI" dirty="0" smtClean="0">
                <a:hlinkClick r:id="rId2"/>
              </a:rPr>
              <a:t>http</a:t>
            </a:r>
            <a:r>
              <a:rPr lang="sl-SI" dirty="0">
                <a:hlinkClick r:id="rId2"/>
              </a:rPr>
              <a:t>://www.adp.fdv.uni-lj.si/opisi/dajalci</a:t>
            </a:r>
            <a:r>
              <a:rPr lang="sl-SI" dirty="0" smtClean="0">
                <a:hlinkClick r:id="rId2"/>
              </a:rPr>
              <a:t>/</a:t>
            </a:r>
            <a:r>
              <a:rPr lang="sl-SI" dirty="0" smtClean="0"/>
              <a:t> </a:t>
            </a:r>
            <a:endParaRPr lang="sl-SI" dirty="0"/>
          </a:p>
          <a:p>
            <a:pPr marL="285750" indent="-285750">
              <a:buFont typeface="Arial" pitchFamily="34" charset="0"/>
              <a:buChar char="•"/>
            </a:pPr>
            <a:endParaRPr lang="sl-SI" dirty="0" smtClean="0"/>
          </a:p>
          <a:p>
            <a:pPr marL="285750" indent="-285750">
              <a:buFont typeface="Arial" pitchFamily="34" charset="0"/>
              <a:buChar char="•"/>
            </a:pPr>
            <a:r>
              <a:rPr lang="sl-SI" dirty="0" smtClean="0"/>
              <a:t>Izbrani </a:t>
            </a:r>
            <a:r>
              <a:rPr lang="sl-SI" b="1" dirty="0" err="1" smtClean="0"/>
              <a:t>mikropodatki</a:t>
            </a:r>
            <a:r>
              <a:rPr lang="sl-SI" dirty="0" smtClean="0"/>
              <a:t> uradne statistike: kaj so MIKROPODATKI?!!!!</a:t>
            </a:r>
          </a:p>
          <a:p>
            <a:pPr marL="285750" indent="-285750">
              <a:buFont typeface="Arial" pitchFamily="34" charset="0"/>
              <a:buChar char="•"/>
            </a:pPr>
            <a:endParaRPr lang="sl-SI" dirty="0"/>
          </a:p>
          <a:p>
            <a:pPr marL="285750" indent="-285750"/>
            <a:r>
              <a:rPr lang="sl-SI" dirty="0" smtClean="0"/>
              <a:t>Marketinški podatki / podatki za raziskave potrošnje - so tudi posvečeni centri </a:t>
            </a:r>
            <a:r>
              <a:rPr lang="sl-SI" dirty="0" smtClean="0">
                <a:hlinkClick r:id="rId3"/>
              </a:rPr>
              <a:t>https</a:t>
            </a:r>
            <a:r>
              <a:rPr lang="sl-SI" dirty="0">
                <a:hlinkClick r:id="rId3"/>
              </a:rPr>
              <a:t>://www.cdrc.ac.uk</a:t>
            </a:r>
            <a:r>
              <a:rPr lang="sl-SI" dirty="0" smtClean="0">
                <a:hlinkClick r:id="rId3"/>
              </a:rPr>
              <a:t>/</a:t>
            </a:r>
            <a:r>
              <a:rPr lang="sl-SI" dirty="0" smtClean="0"/>
              <a:t> </a:t>
            </a:r>
          </a:p>
          <a:p>
            <a:pPr marL="285750" indent="-285750">
              <a:buFont typeface="Arial" pitchFamily="34" charset="0"/>
              <a:buChar char="•"/>
            </a:pPr>
            <a:endParaRPr lang="sl-SI" dirty="0"/>
          </a:p>
          <a:p>
            <a:pPr marL="285750" indent="-285750">
              <a:buFont typeface="Arial" pitchFamily="34" charset="0"/>
              <a:buChar char="•"/>
            </a:pPr>
            <a:r>
              <a:rPr lang="sl-SI" dirty="0" smtClean="0"/>
              <a:t>Posredovanje pri dostopu do mednarodnih podatkov (Največkrat metapodatki o raziskavi – izvorno mesto dostopa drugje)</a:t>
            </a:r>
          </a:p>
          <a:p>
            <a:endParaRPr lang="sl-SI" b="1" dirty="0"/>
          </a:p>
          <a:p>
            <a:r>
              <a:rPr lang="sl-SI" b="1" dirty="0" smtClean="0"/>
              <a:t>Serije raziskav, pomembne študije</a:t>
            </a:r>
          </a:p>
          <a:p>
            <a:endParaRPr lang="sl-SI" b="1" dirty="0"/>
          </a:p>
          <a:p>
            <a:pPr marL="285750" indent="-285750">
              <a:buFont typeface="Arial" pitchFamily="34" charset="0"/>
              <a:buChar char="•"/>
            </a:pPr>
            <a:r>
              <a:rPr lang="sl-SI" dirty="0" smtClean="0"/>
              <a:t>Zanimive za raziskovanje trendov (ponovljene raziskave v časovnem preseku) </a:t>
            </a:r>
            <a:r>
              <a:rPr lang="sl-SI" dirty="0"/>
              <a:t>(glej </a:t>
            </a:r>
            <a:r>
              <a:rPr lang="sl-SI" dirty="0">
                <a:hlinkClick r:id="rId4"/>
              </a:rPr>
              <a:t>http://www.adp.fdv.uni-lj.si/opisi/serije</a:t>
            </a:r>
            <a:r>
              <a:rPr lang="sl-SI" dirty="0" smtClean="0">
                <a:hlinkClick r:id="rId4"/>
              </a:rPr>
              <a:t>/</a:t>
            </a:r>
            <a:r>
              <a:rPr lang="sl-SI" dirty="0" smtClean="0"/>
              <a:t> )</a:t>
            </a:r>
          </a:p>
          <a:p>
            <a:r>
              <a:rPr lang="sl-SI" dirty="0" smtClean="0"/>
              <a:t>	- nacionalne / mednarodne</a:t>
            </a:r>
          </a:p>
          <a:p>
            <a:pPr marL="285750" indent="-285750">
              <a:buFont typeface="Arial" pitchFamily="34" charset="0"/>
              <a:buChar char="•"/>
            </a:pPr>
            <a:endParaRPr lang="sl-SI" dirty="0"/>
          </a:p>
          <a:p>
            <a:pPr marL="285750" indent="-285750">
              <a:buFont typeface="Arial" pitchFamily="34" charset="0"/>
              <a:buChar char="•"/>
            </a:pPr>
            <a:endParaRPr lang="sl-SI" dirty="0" smtClean="0"/>
          </a:p>
          <a:p>
            <a:pPr lvl="1" indent="0">
              <a:buNone/>
            </a:pPr>
            <a:endParaRPr lang="sl-SI" dirty="0" smtClean="0"/>
          </a:p>
          <a:p>
            <a:endParaRPr lang="sl-SI" b="1" dirty="0"/>
          </a:p>
          <a:p>
            <a:endParaRPr lang="sl-SI" b="1" dirty="0" smtClean="0"/>
          </a:p>
          <a:p>
            <a:endParaRPr lang="sl-SI" b="1" dirty="0"/>
          </a:p>
          <a:p>
            <a:endParaRPr lang="sl-SI" b="1" dirty="0" smtClean="0"/>
          </a:p>
          <a:p>
            <a:endParaRPr lang="sl-SI" b="1" dirty="0" smtClean="0"/>
          </a:p>
          <a:p>
            <a:endParaRPr lang="sl-SI" b="1" dirty="0"/>
          </a:p>
        </p:txBody>
      </p:sp>
      <p:sp>
        <p:nvSpPr>
          <p:cNvPr id="3" name="Title 2"/>
          <p:cNvSpPr>
            <a:spLocks noGrp="1"/>
          </p:cNvSpPr>
          <p:nvPr>
            <p:ph type="title"/>
          </p:nvPr>
        </p:nvSpPr>
        <p:spPr>
          <a:xfrm>
            <a:off x="251520" y="-1"/>
            <a:ext cx="8347382" cy="1017037"/>
          </a:xfrm>
        </p:spPr>
        <p:txBody>
          <a:bodyPr>
            <a:normAutofit fontScale="90000"/>
          </a:bodyPr>
          <a:lstStyle/>
          <a:p>
            <a:r>
              <a:rPr lang="sl-SI" dirty="0" smtClean="0"/>
              <a:t>Podatkovna središča </a:t>
            </a:r>
            <a:r>
              <a:rPr lang="sl-SI" dirty="0"/>
              <a:t>za družboslovje </a:t>
            </a:r>
            <a:r>
              <a:rPr lang="sl-SI" dirty="0" smtClean="0"/>
              <a:t/>
            </a:r>
            <a:br>
              <a:rPr lang="sl-SI" dirty="0" smtClean="0"/>
            </a:br>
            <a:r>
              <a:rPr lang="sl-SI" dirty="0" smtClean="0"/>
              <a:t>Osnovne možnosti pregledovanja</a:t>
            </a:r>
            <a:r>
              <a:rPr lang="en-US" dirty="0" smtClean="0"/>
              <a:t>:</a:t>
            </a:r>
            <a:endParaRPr lang="en-GB" dirty="0"/>
          </a:p>
        </p:txBody>
      </p:sp>
      <p:sp>
        <p:nvSpPr>
          <p:cNvPr id="4" name="Text Placeholder 3"/>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150710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endParaRPr lang="sl-SI" dirty="0" smtClean="0"/>
          </a:p>
          <a:p>
            <a:pPr marL="285750" indent="-285750">
              <a:buFont typeface="Arial" pitchFamily="34" charset="0"/>
              <a:buChar char="•"/>
            </a:pPr>
            <a:r>
              <a:rPr lang="sl-SI" dirty="0" smtClean="0"/>
              <a:t>Tematsko, prostorsko, časovno iskanje, pregledovanje</a:t>
            </a:r>
          </a:p>
          <a:p>
            <a:pPr marL="285750" indent="-285750">
              <a:buFont typeface="Arial" pitchFamily="34" charset="0"/>
              <a:buChar char="•"/>
            </a:pPr>
            <a:endParaRPr lang="sl-SI" dirty="0"/>
          </a:p>
          <a:p>
            <a:pPr marL="285750" indent="-285750">
              <a:buFont typeface="Arial" pitchFamily="34" charset="0"/>
              <a:buChar char="•"/>
            </a:pPr>
            <a:r>
              <a:rPr lang="sl-SI" dirty="0" smtClean="0"/>
              <a:t>Iskanje po določenih spremenljivkah</a:t>
            </a:r>
            <a:endParaRPr lang="sl-SI" dirty="0"/>
          </a:p>
          <a:p>
            <a:pPr marL="285750" indent="-285750">
              <a:buFont typeface="Arial" pitchFamily="34" charset="0"/>
              <a:buChar char="•"/>
            </a:pPr>
            <a:endParaRPr lang="sl-SI" dirty="0" smtClean="0"/>
          </a:p>
          <a:p>
            <a:pPr marL="285750" indent="-285750">
              <a:buFont typeface="Arial" pitchFamily="34" charset="0"/>
              <a:buChar char="•"/>
            </a:pPr>
            <a:r>
              <a:rPr lang="sl-SI" dirty="0" smtClean="0"/>
              <a:t>Pregledovanje najpomembnejših referenčnih podatkov</a:t>
            </a:r>
          </a:p>
          <a:p>
            <a:endParaRPr lang="sl-SI" dirty="0"/>
          </a:p>
          <a:p>
            <a:r>
              <a:rPr lang="sl-SI" sz="3800" b="1" dirty="0" smtClean="0"/>
              <a:t>Primer ICPSR</a:t>
            </a:r>
            <a:r>
              <a:rPr lang="sl-SI" dirty="0" smtClean="0"/>
              <a:t>: </a:t>
            </a:r>
          </a:p>
          <a:p>
            <a:r>
              <a:rPr lang="en-US" b="1" dirty="0"/>
              <a:t>Find Data</a:t>
            </a:r>
          </a:p>
          <a:p>
            <a:r>
              <a:rPr lang="en-US" b="1" dirty="0" smtClean="0"/>
              <a:t>More </a:t>
            </a:r>
            <a:r>
              <a:rPr lang="en-US" b="1" dirty="0"/>
              <a:t>Search Options</a:t>
            </a:r>
          </a:p>
          <a:p>
            <a:r>
              <a:rPr lang="en-US" dirty="0">
                <a:hlinkClick r:id="rId2"/>
              </a:rPr>
              <a:t>Browse by topic</a:t>
            </a:r>
            <a:endParaRPr lang="en-US" dirty="0"/>
          </a:p>
          <a:p>
            <a:r>
              <a:rPr lang="en-US" dirty="0">
                <a:hlinkClick r:id="rId3"/>
              </a:rPr>
              <a:t>Browse by series</a:t>
            </a:r>
            <a:endParaRPr lang="en-US" dirty="0"/>
          </a:p>
          <a:p>
            <a:r>
              <a:rPr lang="en-US" dirty="0">
                <a:hlinkClick r:id="rId4"/>
              </a:rPr>
              <a:t>Browse by geography</a:t>
            </a:r>
            <a:endParaRPr lang="en-US" dirty="0"/>
          </a:p>
          <a:p>
            <a:r>
              <a:rPr lang="en-US" dirty="0">
                <a:hlinkClick r:id="rId5"/>
              </a:rPr>
              <a:t>Browse by investigator</a:t>
            </a:r>
            <a:endParaRPr lang="en-US" dirty="0"/>
          </a:p>
          <a:p>
            <a:r>
              <a:rPr lang="en-US" dirty="0">
                <a:hlinkClick r:id="rId6"/>
              </a:rPr>
              <a:t>Browse international data</a:t>
            </a:r>
            <a:endParaRPr lang="en-US" dirty="0"/>
          </a:p>
          <a:p>
            <a:r>
              <a:rPr lang="en-US" dirty="0">
                <a:hlinkClick r:id="rId7"/>
              </a:rPr>
              <a:t>View all studies</a:t>
            </a:r>
            <a:r>
              <a:rPr lang="en-US" dirty="0"/>
              <a:t> </a:t>
            </a:r>
          </a:p>
          <a:p>
            <a:endParaRPr lang="sl-SI" b="1" dirty="0" smtClean="0"/>
          </a:p>
          <a:p>
            <a:endParaRPr lang="sl-SI" b="1" dirty="0" smtClean="0"/>
          </a:p>
          <a:p>
            <a:endParaRPr lang="sl-SI" b="1" dirty="0" smtClean="0"/>
          </a:p>
          <a:p>
            <a:endParaRPr lang="sl-SI" sz="2900" b="1" dirty="0" smtClean="0"/>
          </a:p>
          <a:p>
            <a:r>
              <a:rPr lang="sl-SI" sz="2900" b="1" dirty="0" smtClean="0"/>
              <a:t>Iskanje </a:t>
            </a:r>
            <a:r>
              <a:rPr lang="sl-SI" sz="2900" b="1" dirty="0"/>
              <a:t>publikacij v povezavi s </a:t>
            </a:r>
            <a:r>
              <a:rPr lang="sl-SI" sz="2900" b="1" dirty="0" smtClean="0"/>
              <a:t>podatki (in obratno)</a:t>
            </a:r>
            <a:endParaRPr lang="sl-SI" sz="2900" b="1" dirty="0"/>
          </a:p>
          <a:p>
            <a:r>
              <a:rPr lang="sl-SI" b="1" dirty="0">
                <a:hlinkClick r:id="rId8"/>
              </a:rPr>
              <a:t>http://www.icpsr.umich.edu/icpsrweb/ICPSR/citations/index.jsp</a:t>
            </a:r>
            <a:r>
              <a:rPr lang="sl-SI" b="1" dirty="0"/>
              <a:t> </a:t>
            </a:r>
            <a:endParaRPr lang="sl-SI" b="1" dirty="0" smtClean="0"/>
          </a:p>
          <a:p>
            <a:endParaRPr lang="sl-SI" b="1" dirty="0"/>
          </a:p>
          <a:p>
            <a:r>
              <a:rPr lang="sl-SI" b="1" dirty="0" smtClean="0"/>
              <a:t>@Urh: Kakšne možnosti ponuja pri iskanju p</a:t>
            </a:r>
            <a:r>
              <a:rPr lang="sl-SI" dirty="0" smtClean="0"/>
              <a:t>ovezovanje </a:t>
            </a:r>
            <a:r>
              <a:rPr lang="sl-SI" dirty="0"/>
              <a:t>literature in </a:t>
            </a:r>
            <a:r>
              <a:rPr lang="sl-SI" dirty="0" smtClean="0"/>
              <a:t>podatkov?</a:t>
            </a:r>
          </a:p>
        </p:txBody>
      </p:sp>
      <p:sp>
        <p:nvSpPr>
          <p:cNvPr id="3" name="Title 2"/>
          <p:cNvSpPr>
            <a:spLocks noGrp="1"/>
          </p:cNvSpPr>
          <p:nvPr>
            <p:ph type="title"/>
          </p:nvPr>
        </p:nvSpPr>
        <p:spPr>
          <a:xfrm>
            <a:off x="251520" y="188639"/>
            <a:ext cx="8347382" cy="828397"/>
          </a:xfrm>
        </p:spPr>
        <p:txBody>
          <a:bodyPr>
            <a:noAutofit/>
          </a:bodyPr>
          <a:lstStyle/>
          <a:p>
            <a:r>
              <a:rPr lang="sl-SI" sz="2800" dirty="0" smtClean="0"/>
              <a:t>Prikaz možnosti iskanja/pregledovanja podatkov v tipičnem podatkovnem središču</a:t>
            </a:r>
            <a:endParaRPr lang="en-GB" sz="2800" dirty="0"/>
          </a:p>
        </p:txBody>
      </p:sp>
      <p:sp>
        <p:nvSpPr>
          <p:cNvPr id="4" name="Text Placeholder 3"/>
          <p:cNvSpPr>
            <a:spLocks noGrp="1"/>
          </p:cNvSpPr>
          <p:nvPr>
            <p:ph type="body" sz="quarter" idx="10"/>
          </p:nvPr>
        </p:nvSpPr>
        <p:spPr/>
        <p:txBody>
          <a:bodyPr/>
          <a:lstStyle/>
          <a:p>
            <a:endParaRPr lang="en-GB"/>
          </a:p>
        </p:txBody>
      </p:sp>
      <p:sp>
        <p:nvSpPr>
          <p:cNvPr id="5" name="TextBox 4"/>
          <p:cNvSpPr txBox="1"/>
          <p:nvPr/>
        </p:nvSpPr>
        <p:spPr>
          <a:xfrm>
            <a:off x="3757194" y="2033843"/>
            <a:ext cx="5081275" cy="2862322"/>
          </a:xfrm>
          <a:prstGeom prst="rect">
            <a:avLst/>
          </a:prstGeom>
          <a:noFill/>
        </p:spPr>
        <p:txBody>
          <a:bodyPr wrap="square" rtlCol="0">
            <a:spAutoFit/>
          </a:bodyPr>
          <a:lstStyle/>
          <a:p>
            <a:r>
              <a:rPr lang="en-US" b="1" dirty="0"/>
              <a:t>Search Tips</a:t>
            </a:r>
          </a:p>
          <a:p>
            <a:r>
              <a:rPr lang="en-US" dirty="0"/>
              <a:t>Select a link below to reveal search tips relevant to your search.</a:t>
            </a:r>
          </a:p>
          <a:p>
            <a:r>
              <a:rPr lang="en-US" dirty="0">
                <a:hlinkClick r:id="rId9"/>
              </a:rPr>
              <a:t>I'm looking for datasets related to a specific topic.</a:t>
            </a:r>
            <a:endParaRPr lang="en-US" dirty="0"/>
          </a:p>
          <a:p>
            <a:r>
              <a:rPr lang="en-US" dirty="0">
                <a:hlinkClick r:id="rId9"/>
              </a:rPr>
              <a:t>I'm looking for datasets that contain specific variables.</a:t>
            </a:r>
            <a:endParaRPr lang="en-US" dirty="0"/>
          </a:p>
          <a:p>
            <a:r>
              <a:rPr lang="en-US" dirty="0">
                <a:hlinkClick r:id="rId9"/>
              </a:rPr>
              <a:t>I'm looking for datasets that answer a particular research question.</a:t>
            </a:r>
            <a:endParaRPr lang="en-US" dirty="0"/>
          </a:p>
          <a:p>
            <a:r>
              <a:rPr lang="en-US" dirty="0" smtClean="0">
                <a:hlinkClick r:id="rId9"/>
              </a:rPr>
              <a:t>I </a:t>
            </a:r>
            <a:r>
              <a:rPr lang="en-US" dirty="0">
                <a:hlinkClick r:id="rId9"/>
              </a:rPr>
              <a:t>know the title and/or principal investigator.</a:t>
            </a:r>
            <a:endParaRPr lang="en-US" dirty="0"/>
          </a:p>
        </p:txBody>
      </p:sp>
    </p:spTree>
    <p:extLst>
      <p:ext uri="{BB962C8B-B14F-4D97-AF65-F5344CB8AC3E}">
        <p14:creationId xmlns:p14="http://schemas.microsoft.com/office/powerpoint/2010/main" val="427812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9302" y="2220686"/>
            <a:ext cx="8229600" cy="3944618"/>
          </a:xfrm>
        </p:spPr>
        <p:txBody>
          <a:bodyPr>
            <a:normAutofit/>
          </a:bodyPr>
          <a:lstStyle/>
          <a:p>
            <a:pPr marL="285750" indent="-285750"/>
            <a:r>
              <a:rPr lang="sl-SI" dirty="0"/>
              <a:t>Primerjaj UK Data </a:t>
            </a:r>
            <a:r>
              <a:rPr lang="sl-SI" dirty="0" err="1"/>
              <a:t>Service</a:t>
            </a:r>
            <a:r>
              <a:rPr lang="sl-SI" dirty="0"/>
              <a:t>: osrednji podatki: </a:t>
            </a:r>
            <a:r>
              <a:rPr lang="sl-SI" dirty="0">
                <a:hlinkClick r:id="rId2"/>
              </a:rPr>
              <a:t>http://ukdataservice.ac.uk/get-data/key-data.aspx</a:t>
            </a:r>
            <a:r>
              <a:rPr lang="sl-SI" dirty="0"/>
              <a:t> </a:t>
            </a:r>
          </a:p>
          <a:p>
            <a:pPr marL="285750" indent="-285750"/>
            <a:endParaRPr lang="sl-SI" dirty="0" smtClean="0"/>
          </a:p>
          <a:p>
            <a:pPr marL="285750" indent="-285750"/>
            <a:r>
              <a:rPr lang="sl-SI" dirty="0" smtClean="0"/>
              <a:t>Tematske </a:t>
            </a:r>
            <a:r>
              <a:rPr lang="sl-SI" dirty="0"/>
              <a:t>zbirke (pooblaščeni podatkovni center za posamezne organizacije): primerjaj </a:t>
            </a:r>
            <a:r>
              <a:rPr lang="sl-SI" dirty="0" smtClean="0"/>
              <a:t>ICPSR </a:t>
            </a:r>
            <a:r>
              <a:rPr lang="en-US" dirty="0">
                <a:hlinkClick r:id="rId3"/>
              </a:rPr>
              <a:t>https://</a:t>
            </a:r>
            <a:r>
              <a:rPr lang="en-US" dirty="0" smtClean="0">
                <a:hlinkClick r:id="rId3"/>
              </a:rPr>
              <a:t>www.icpsr.umich.edu/web/pages/ICPSR/thematic-collections.html</a:t>
            </a:r>
            <a:r>
              <a:rPr lang="sl-SI" dirty="0" smtClean="0"/>
              <a:t> </a:t>
            </a:r>
            <a:endParaRPr lang="en-US" dirty="0"/>
          </a:p>
          <a:p>
            <a:endParaRPr lang="sl-SI" dirty="0"/>
          </a:p>
        </p:txBody>
      </p:sp>
      <p:sp>
        <p:nvSpPr>
          <p:cNvPr id="3" name="Title 2"/>
          <p:cNvSpPr>
            <a:spLocks noGrp="1"/>
          </p:cNvSpPr>
          <p:nvPr>
            <p:ph type="title"/>
          </p:nvPr>
        </p:nvSpPr>
        <p:spPr>
          <a:xfrm>
            <a:off x="251520" y="175939"/>
            <a:ext cx="8347382" cy="1195661"/>
          </a:xfrm>
        </p:spPr>
        <p:txBody>
          <a:bodyPr>
            <a:normAutofit/>
          </a:bodyPr>
          <a:lstStyle/>
          <a:p>
            <a:r>
              <a:rPr lang="sl-SI" dirty="0" smtClean="0"/>
              <a:t>Posebnosti posameznih družboslovnih arhivov podatkov</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3687619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2840" y="2081048"/>
            <a:ext cx="8229600" cy="4084256"/>
          </a:xfrm>
        </p:spPr>
        <p:txBody>
          <a:bodyPr/>
          <a:lstStyle/>
          <a:p>
            <a:r>
              <a:rPr lang="sl-SI" b="1" dirty="0"/>
              <a:t>@Alexander: nameni ponovne uporabe podatkov, </a:t>
            </a:r>
            <a:endParaRPr lang="sl-SI" dirty="0"/>
          </a:p>
        </p:txBody>
      </p:sp>
      <p:sp>
        <p:nvSpPr>
          <p:cNvPr id="3" name="Title 2"/>
          <p:cNvSpPr>
            <a:spLocks noGrp="1"/>
          </p:cNvSpPr>
          <p:nvPr>
            <p:ph type="title"/>
          </p:nvPr>
        </p:nvSpPr>
        <p:spPr>
          <a:xfrm>
            <a:off x="251520" y="188640"/>
            <a:ext cx="8347382" cy="1198726"/>
          </a:xfrm>
        </p:spPr>
        <p:txBody>
          <a:bodyPr>
            <a:normAutofit/>
          </a:bodyPr>
          <a:lstStyle/>
          <a:p>
            <a:r>
              <a:rPr lang="sl-SI" dirty="0" smtClean="0"/>
              <a:t>Tipično iskanje določenih podatkov v posameznem podatkovnem središču</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3278309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sl-SI" dirty="0" smtClean="0"/>
          </a:p>
          <a:p>
            <a:r>
              <a:rPr lang="sl-SI" dirty="0" smtClean="0"/>
              <a:t>Ponovitev objavljene analize</a:t>
            </a:r>
          </a:p>
          <a:p>
            <a:r>
              <a:rPr lang="sl-SI" dirty="0" smtClean="0"/>
              <a:t>Nov problem, še ne raziskan v objavljeni analizi</a:t>
            </a:r>
          </a:p>
          <a:p>
            <a:r>
              <a:rPr lang="sl-SI" dirty="0" smtClean="0"/>
              <a:t>Primerjalna analiza: medprostorsko ali skozi čas</a:t>
            </a:r>
          </a:p>
          <a:p>
            <a:r>
              <a:rPr lang="sl-SI" dirty="0" smtClean="0"/>
              <a:t>Združevanje podatkov iz različnih virov za povečevanje velikosti vzorca, kombiniranje podatkov znotraj enot ali združevanje več nivojev enot</a:t>
            </a:r>
          </a:p>
          <a:p>
            <a:r>
              <a:rPr lang="sl-SI" dirty="0" smtClean="0"/>
              <a:t>(…)</a:t>
            </a:r>
          </a:p>
          <a:p>
            <a:endParaRPr lang="sl-SI" dirty="0"/>
          </a:p>
          <a:p>
            <a:r>
              <a:rPr lang="sl-SI" dirty="0" smtClean="0"/>
              <a:t>@</a:t>
            </a:r>
            <a:r>
              <a:rPr lang="sl-SI" dirty="0" err="1" smtClean="0"/>
              <a:t>Ana_Tomac</a:t>
            </a:r>
            <a:r>
              <a:rPr lang="sl-SI" dirty="0" smtClean="0"/>
              <a:t>: Sodelovanje </a:t>
            </a:r>
            <a:r>
              <a:rPr lang="sl-SI" dirty="0"/>
              <a:t>na uri: Poskusite odgovoriti, ali je </a:t>
            </a:r>
            <a:r>
              <a:rPr lang="sl-SI" dirty="0" smtClean="0"/>
              <a:t>oz. kako </a:t>
            </a:r>
            <a:r>
              <a:rPr lang="sl-SI" dirty="0"/>
              <a:t>bi lahko bila ponovna uporaba del </a:t>
            </a:r>
            <a:r>
              <a:rPr lang="sl-SI" dirty="0" smtClean="0"/>
              <a:t>FAIR principov?</a:t>
            </a:r>
          </a:p>
          <a:p>
            <a:endParaRPr lang="sl-SI" dirty="0" smtClean="0"/>
          </a:p>
          <a:p>
            <a:endParaRPr lang="sl-SI" dirty="0" smtClean="0"/>
          </a:p>
          <a:p>
            <a:endParaRPr lang="sl-SI" dirty="0"/>
          </a:p>
        </p:txBody>
      </p:sp>
      <p:sp>
        <p:nvSpPr>
          <p:cNvPr id="3" name="Title 2"/>
          <p:cNvSpPr>
            <a:spLocks noGrp="1"/>
          </p:cNvSpPr>
          <p:nvPr>
            <p:ph type="title"/>
          </p:nvPr>
        </p:nvSpPr>
        <p:spPr>
          <a:xfrm>
            <a:off x="251520" y="188639"/>
            <a:ext cx="8347382" cy="928961"/>
          </a:xfrm>
        </p:spPr>
        <p:txBody>
          <a:bodyPr>
            <a:normAutofit fontScale="90000"/>
          </a:bodyPr>
          <a:lstStyle/>
          <a:p>
            <a:r>
              <a:rPr lang="sl-SI" dirty="0" smtClean="0"/>
              <a:t>Tipični nameni uporabe obstoječih podatkov</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270708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692696"/>
            <a:ext cx="8229600" cy="5400600"/>
          </a:xfrm>
        </p:spPr>
        <p:txBody>
          <a:bodyPr>
            <a:normAutofit fontScale="92500" lnSpcReduction="10000"/>
          </a:bodyPr>
          <a:lstStyle/>
          <a:p>
            <a:pPr marL="0" indent="0">
              <a:buNone/>
            </a:pPr>
            <a:r>
              <a:rPr lang="sl-SI" b="1" dirty="0" smtClean="0"/>
              <a:t>Podoben način iskanja: </a:t>
            </a:r>
          </a:p>
          <a:p>
            <a:r>
              <a:rPr lang="sl-SI" dirty="0" smtClean="0">
                <a:hlinkClick r:id="rId2"/>
              </a:rPr>
              <a:t>https</a:t>
            </a:r>
            <a:r>
              <a:rPr lang="sl-SI" dirty="0">
                <a:hlinkClick r:id="rId2"/>
              </a:rPr>
              <a:t>://zacat.gesis.org/webview</a:t>
            </a:r>
            <a:r>
              <a:rPr lang="sl-SI" dirty="0" smtClean="0">
                <a:hlinkClick r:id="rId2"/>
              </a:rPr>
              <a:t>/</a:t>
            </a:r>
            <a:endParaRPr lang="sl-SI" dirty="0" smtClean="0"/>
          </a:p>
          <a:p>
            <a:r>
              <a:rPr lang="sl-SI" dirty="0">
                <a:hlinkClick r:id="rId3"/>
              </a:rPr>
              <a:t>http://nesstar.ess.nsd.uib.no/webview</a:t>
            </a:r>
            <a:r>
              <a:rPr lang="sl-SI" dirty="0" smtClean="0">
                <a:hlinkClick r:id="rId3"/>
              </a:rPr>
              <a:t>/</a:t>
            </a:r>
            <a:r>
              <a:rPr lang="sl-SI" dirty="0" smtClean="0"/>
              <a:t> </a:t>
            </a:r>
            <a:endParaRPr lang="sl-SI" dirty="0" smtClean="0"/>
          </a:p>
          <a:p>
            <a:pPr marL="0" indent="0">
              <a:buNone/>
            </a:pPr>
            <a:endParaRPr lang="sl-SI" b="1" dirty="0"/>
          </a:p>
          <a:p>
            <a:pPr marL="0" indent="0">
              <a:buNone/>
            </a:pPr>
            <a:endParaRPr lang="sl-SI" b="1" dirty="0" smtClean="0"/>
          </a:p>
          <a:p>
            <a:pPr marL="0" indent="0">
              <a:buNone/>
            </a:pPr>
            <a:r>
              <a:rPr lang="sl-SI" b="1" dirty="0" smtClean="0"/>
              <a:t>Preko kataloga NESSTAR: enostavno in napredno iskanje (po spremenljivkah, posameznih ostalih poljih znotraj opisa raziskave)</a:t>
            </a:r>
            <a:endParaRPr lang="sl-SI" b="1" dirty="0"/>
          </a:p>
          <a:p>
            <a:r>
              <a:rPr lang="sl-SI" b="1" dirty="0">
                <a:hlinkClick r:id="rId4"/>
              </a:rPr>
              <a:t>http://nesstar2.adp.fdv.uni-lj.si/webview</a:t>
            </a:r>
            <a:r>
              <a:rPr lang="sl-SI" b="1" dirty="0" smtClean="0">
                <a:hlinkClick r:id="rId4"/>
              </a:rPr>
              <a:t>/</a:t>
            </a:r>
            <a:r>
              <a:rPr lang="sl-SI" b="1" dirty="0" smtClean="0"/>
              <a:t> </a:t>
            </a:r>
          </a:p>
          <a:p>
            <a:endParaRPr lang="sl-SI" b="1" dirty="0"/>
          </a:p>
          <a:p>
            <a:endParaRPr lang="sl-SI" b="1" dirty="0" smtClean="0"/>
          </a:p>
          <a:p>
            <a:pPr marL="0" indent="0">
              <a:buNone/>
            </a:pPr>
            <a:r>
              <a:rPr lang="sl-SI" b="1" dirty="0" smtClean="0"/>
              <a:t>Glej </a:t>
            </a:r>
            <a:r>
              <a:rPr lang="pl-PL" dirty="0" err="1" smtClean="0"/>
              <a:t>Orodja</a:t>
            </a:r>
            <a:r>
              <a:rPr lang="pl-PL" dirty="0" smtClean="0"/>
              <a:t> za </a:t>
            </a:r>
            <a:r>
              <a:rPr lang="pl-PL" dirty="0" err="1"/>
              <a:t>iskanje</a:t>
            </a:r>
            <a:r>
              <a:rPr lang="pl-PL" dirty="0"/>
              <a:t> in </a:t>
            </a:r>
            <a:r>
              <a:rPr lang="pl-PL" dirty="0" err="1"/>
              <a:t>delo</a:t>
            </a:r>
            <a:r>
              <a:rPr lang="pl-PL" dirty="0"/>
              <a:t> z </a:t>
            </a:r>
            <a:r>
              <a:rPr lang="pl-PL" dirty="0" err="1"/>
              <a:t>raziskovalnimi</a:t>
            </a:r>
            <a:r>
              <a:rPr lang="pl-PL" dirty="0"/>
              <a:t> </a:t>
            </a:r>
            <a:r>
              <a:rPr lang="pl-PL" dirty="0" smtClean="0"/>
              <a:t>podatki </a:t>
            </a:r>
            <a:r>
              <a:rPr lang="pl-PL" dirty="0"/>
              <a:t>v ADP</a:t>
            </a:r>
          </a:p>
          <a:p>
            <a:r>
              <a:rPr lang="sl-SI" b="1" dirty="0" smtClean="0">
                <a:hlinkClick r:id="rId5"/>
              </a:rPr>
              <a:t>http</a:t>
            </a:r>
            <a:r>
              <a:rPr lang="sl-SI" b="1" dirty="0">
                <a:hlinkClick r:id="rId5"/>
              </a:rPr>
              <a:t>://</a:t>
            </a:r>
            <a:r>
              <a:rPr lang="sl-SI" b="1" dirty="0" smtClean="0">
                <a:hlinkClick r:id="rId5"/>
              </a:rPr>
              <a:t>www.adp.fdv.uni-lj.si/adp_izobrazevanje_avg2014/presentations/Vodic%20po%20orodjih%20ADP.pdf</a:t>
            </a:r>
            <a:r>
              <a:rPr lang="sl-SI" b="1" dirty="0" smtClean="0"/>
              <a:t> </a:t>
            </a:r>
          </a:p>
          <a:p>
            <a:endParaRPr lang="sl-SI" b="1" dirty="0"/>
          </a:p>
          <a:p>
            <a:endParaRPr lang="sl-SI" b="1" dirty="0" smtClean="0"/>
          </a:p>
          <a:p>
            <a:endParaRPr lang="sl-SI" b="1" dirty="0"/>
          </a:p>
          <a:p>
            <a:endParaRPr lang="sl-SI" b="1" dirty="0" smtClean="0"/>
          </a:p>
          <a:p>
            <a:endParaRPr lang="sl-SI" b="1" dirty="0"/>
          </a:p>
          <a:p>
            <a:endParaRPr lang="sl-SI" b="1" dirty="0"/>
          </a:p>
          <a:p>
            <a:endParaRPr lang="sl-SI" b="1" dirty="0"/>
          </a:p>
          <a:p>
            <a:endParaRPr lang="en-GB" b="1" dirty="0"/>
          </a:p>
        </p:txBody>
      </p:sp>
      <p:sp>
        <p:nvSpPr>
          <p:cNvPr id="3" name="Title 2"/>
          <p:cNvSpPr>
            <a:spLocks noGrp="1"/>
          </p:cNvSpPr>
          <p:nvPr>
            <p:ph type="title"/>
          </p:nvPr>
        </p:nvSpPr>
        <p:spPr/>
        <p:txBody>
          <a:bodyPr>
            <a:normAutofit fontScale="90000"/>
          </a:bodyPr>
          <a:lstStyle/>
          <a:p>
            <a:r>
              <a:rPr lang="sl-SI" dirty="0" smtClean="0"/>
              <a:t>Iskanje anketnih podatkov </a:t>
            </a:r>
            <a:endParaRPr lang="en-GB" dirty="0"/>
          </a:p>
        </p:txBody>
      </p:sp>
      <p:sp>
        <p:nvSpPr>
          <p:cNvPr id="4" name="Text Placeholder 3"/>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286663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l-SI" dirty="0" smtClean="0"/>
              <a:t>Metapodatki za podatke</a:t>
            </a:r>
          </a:p>
          <a:p>
            <a:endParaRPr lang="sl-SI" dirty="0"/>
          </a:p>
          <a:p>
            <a:pPr marL="0" indent="0">
              <a:buNone/>
            </a:pPr>
            <a:endParaRPr lang="sl-SI" dirty="0"/>
          </a:p>
          <a:p>
            <a:r>
              <a:rPr lang="sl-SI" dirty="0" smtClean="0"/>
              <a:t>@Mario: povej kaj o metapodatki za podatke; kako je nastal DDI?</a:t>
            </a:r>
            <a:endParaRPr lang="sl-SI" b="1" dirty="0" smtClean="0"/>
          </a:p>
          <a:p>
            <a:r>
              <a:rPr lang="sl-SI" b="1" dirty="0" smtClean="0"/>
              <a:t>@Primož</a:t>
            </a:r>
            <a:r>
              <a:rPr lang="sl-SI" dirty="0" smtClean="0"/>
              <a:t>: opiši </a:t>
            </a:r>
            <a:r>
              <a:rPr lang="sl-SI" dirty="0"/>
              <a:t>tipično strukturo metapodatkov </a:t>
            </a:r>
            <a:r>
              <a:rPr lang="sl-SI" dirty="0" err="1"/>
              <a:t>ddi</a:t>
            </a:r>
            <a:endParaRPr lang="sl-SI" dirty="0"/>
          </a:p>
        </p:txBody>
      </p:sp>
      <p:sp>
        <p:nvSpPr>
          <p:cNvPr id="3" name="Title 2"/>
          <p:cNvSpPr>
            <a:spLocks noGrp="1"/>
          </p:cNvSpPr>
          <p:nvPr>
            <p:ph type="title"/>
          </p:nvPr>
        </p:nvSpPr>
        <p:spPr/>
        <p:txBody>
          <a:bodyPr>
            <a:normAutofit fontScale="90000"/>
          </a:bodyPr>
          <a:lstStyle/>
          <a:p>
            <a:r>
              <a:rPr lang="sl-SI" dirty="0" smtClean="0"/>
              <a:t>DDI Data </a:t>
            </a:r>
            <a:r>
              <a:rPr lang="sl-SI" dirty="0" err="1" smtClean="0"/>
              <a:t>Documentation</a:t>
            </a:r>
            <a:r>
              <a:rPr lang="sl-SI" dirty="0" smtClean="0"/>
              <a:t> </a:t>
            </a:r>
            <a:r>
              <a:rPr lang="sl-SI" dirty="0" err="1" smtClean="0"/>
              <a:t>Initiative</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85133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2840" y="1481958"/>
            <a:ext cx="8229600" cy="4683345"/>
          </a:xfrm>
        </p:spPr>
        <p:txBody>
          <a:bodyPr/>
          <a:lstStyle/>
          <a:p>
            <a:pPr marL="457200" indent="-457200">
              <a:buFont typeface="+mj-lt"/>
              <a:buAutoNum type="arabicPeriod"/>
            </a:pPr>
            <a:r>
              <a:rPr lang="sl-SI" dirty="0" smtClean="0"/>
              <a:t>Iskanje, združevanje in druga raba podatkov</a:t>
            </a:r>
          </a:p>
          <a:p>
            <a:pPr marL="457200" indent="-457200">
              <a:buFont typeface="+mj-lt"/>
              <a:buAutoNum type="arabicPeriod"/>
            </a:pPr>
            <a:r>
              <a:rPr lang="sl-SI" dirty="0" smtClean="0"/>
              <a:t>Načrtovanje in priprava podatkov za deljenje</a:t>
            </a:r>
          </a:p>
          <a:p>
            <a:pPr marL="457200" indent="-457200">
              <a:buFont typeface="+mj-lt"/>
              <a:buAutoNum type="arabicPeriod"/>
            </a:pPr>
            <a:endParaRPr lang="sl-SI" dirty="0"/>
          </a:p>
          <a:p>
            <a:pPr marL="0" indent="0">
              <a:buNone/>
            </a:pPr>
            <a:r>
              <a:rPr lang="sl-SI" dirty="0" smtClean="0"/>
              <a:t>Sprotne petminutne aktivnosti / naloge na uri</a:t>
            </a:r>
          </a:p>
          <a:p>
            <a:pPr marL="0" indent="0">
              <a:buNone/>
            </a:pPr>
            <a:endParaRPr lang="sl-SI" dirty="0"/>
          </a:p>
          <a:p>
            <a:pPr marL="0" indent="0">
              <a:buNone/>
            </a:pPr>
            <a:r>
              <a:rPr lang="sl-SI" dirty="0" smtClean="0"/>
              <a:t>Ustne kratke predstavitve ‚Priprave na uro‘</a:t>
            </a:r>
            <a:endParaRPr lang="sl-SI" dirty="0"/>
          </a:p>
        </p:txBody>
      </p:sp>
      <p:sp>
        <p:nvSpPr>
          <p:cNvPr id="3" name="Title 2"/>
          <p:cNvSpPr>
            <a:spLocks noGrp="1"/>
          </p:cNvSpPr>
          <p:nvPr>
            <p:ph type="title"/>
          </p:nvPr>
        </p:nvSpPr>
        <p:spPr>
          <a:xfrm>
            <a:off x="251520" y="188640"/>
            <a:ext cx="8347382" cy="1093622"/>
          </a:xfrm>
        </p:spPr>
        <p:txBody>
          <a:bodyPr>
            <a:normAutofit/>
          </a:bodyPr>
          <a:lstStyle/>
          <a:p>
            <a:r>
              <a:rPr lang="sl-SI" dirty="0" smtClean="0"/>
              <a:t>Načrt Viri podatkov – 2 *srečanji</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4279973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sl-SI" dirty="0" smtClean="0"/>
              <a:t>Merjenje (operacionalizacija): </a:t>
            </a:r>
            <a:endParaRPr lang="sl-SI" dirty="0" smtClean="0"/>
          </a:p>
          <a:p>
            <a:r>
              <a:rPr lang="sl-SI" dirty="0" smtClean="0"/>
              <a:t>Mnenja, stališča, prepričanja o mednarodnih ustanovah</a:t>
            </a:r>
          </a:p>
          <a:p>
            <a:pPr marL="342900" indent="-342900">
              <a:buFontTx/>
              <a:buChar char="-"/>
            </a:pPr>
            <a:r>
              <a:rPr lang="sl-SI" dirty="0" smtClean="0"/>
              <a:t>Referendumska </a:t>
            </a:r>
            <a:r>
              <a:rPr lang="sl-SI" dirty="0"/>
              <a:t>vprašanja </a:t>
            </a:r>
            <a:r>
              <a:rPr lang="sl-SI" dirty="0" smtClean="0"/>
              <a:t>(podpora pridruževanju);</a:t>
            </a:r>
          </a:p>
          <a:p>
            <a:pPr marL="342900" indent="-342900">
              <a:buFontTx/>
              <a:buChar char="-"/>
            </a:pPr>
            <a:r>
              <a:rPr lang="sl-SI" dirty="0" smtClean="0"/>
              <a:t>Zaupanje </a:t>
            </a:r>
            <a:r>
              <a:rPr lang="sl-SI" dirty="0"/>
              <a:t>(mednarodnim) </a:t>
            </a:r>
            <a:r>
              <a:rPr lang="sl-SI" dirty="0" smtClean="0"/>
              <a:t>ustanovam – dalj trajajoča podpora; </a:t>
            </a:r>
          </a:p>
          <a:p>
            <a:pPr marL="342900" indent="-342900">
              <a:buFontTx/>
              <a:buChar char="-"/>
            </a:pPr>
            <a:r>
              <a:rPr lang="sl-SI" dirty="0" smtClean="0"/>
              <a:t>Zadovoljstvo </a:t>
            </a:r>
            <a:r>
              <a:rPr lang="sl-SI" dirty="0"/>
              <a:t>z delovanjem </a:t>
            </a:r>
            <a:r>
              <a:rPr lang="sl-SI" dirty="0" smtClean="0"/>
              <a:t>(izpolnjena pričakovanja </a:t>
            </a:r>
            <a:r>
              <a:rPr lang="sl-SI" dirty="0" err="1" smtClean="0"/>
              <a:t>vs</a:t>
            </a:r>
            <a:r>
              <a:rPr lang="sl-SI" dirty="0" smtClean="0"/>
              <a:t>. kritičnost)</a:t>
            </a:r>
            <a:endParaRPr lang="en-GB" dirty="0"/>
          </a:p>
        </p:txBody>
      </p:sp>
      <p:sp>
        <p:nvSpPr>
          <p:cNvPr id="6" name="Text Placeholder 5"/>
          <p:cNvSpPr>
            <a:spLocks noGrp="1"/>
          </p:cNvSpPr>
          <p:nvPr>
            <p:ph type="body" sz="quarter" idx="10"/>
          </p:nvPr>
        </p:nvSpPr>
        <p:spPr/>
        <p:txBody>
          <a:bodyPr/>
          <a:lstStyle/>
          <a:p>
            <a:r>
              <a:rPr lang="sl-SI" dirty="0"/>
              <a:t>Primer iskanja</a:t>
            </a:r>
            <a:endParaRPr lang="en-GB" dirty="0"/>
          </a:p>
        </p:txBody>
      </p:sp>
      <p:sp>
        <p:nvSpPr>
          <p:cNvPr id="7" name="Content Placeholder 6"/>
          <p:cNvSpPr>
            <a:spLocks noGrp="1"/>
          </p:cNvSpPr>
          <p:nvPr>
            <p:ph idx="11"/>
          </p:nvPr>
        </p:nvSpPr>
        <p:spPr/>
        <p:txBody>
          <a:bodyPr>
            <a:normAutofit fontScale="92500" lnSpcReduction="20000"/>
          </a:bodyPr>
          <a:lstStyle/>
          <a:p>
            <a:pPr marL="0" indent="0">
              <a:buNone/>
            </a:pPr>
            <a:r>
              <a:rPr lang="sl-SI" dirty="0" smtClean="0"/>
              <a:t>Koncepti (teoretične definicije)</a:t>
            </a:r>
          </a:p>
          <a:p>
            <a:pPr marL="342900" indent="-342900">
              <a:buFontTx/>
              <a:buChar char="-"/>
            </a:pPr>
            <a:endParaRPr lang="sl-SI" dirty="0"/>
          </a:p>
          <a:p>
            <a:pPr marL="342900" indent="-342900">
              <a:buFontTx/>
              <a:buChar char="-"/>
            </a:pPr>
            <a:r>
              <a:rPr lang="sl-SI" dirty="0" smtClean="0"/>
              <a:t>Moralna </a:t>
            </a:r>
            <a:r>
              <a:rPr lang="sl-SI" dirty="0" smtClean="0"/>
              <a:t>podpora: Prepričanja, da so določene ustanove najbolj primerne za družbo in skladne z vrednotami </a:t>
            </a:r>
          </a:p>
          <a:p>
            <a:pPr marL="0" indent="0" algn="ctr">
              <a:buNone/>
            </a:pPr>
            <a:r>
              <a:rPr lang="sl-SI" dirty="0" smtClean="0"/>
              <a:t>=</a:t>
            </a:r>
          </a:p>
          <a:p>
            <a:pPr marL="0" indent="0" algn="ctr">
              <a:buNone/>
            </a:pPr>
            <a:r>
              <a:rPr lang="sl-SI" dirty="0" smtClean="0"/>
              <a:t>Legitimnost</a:t>
            </a:r>
          </a:p>
          <a:p>
            <a:pPr algn="ctr"/>
            <a:endParaRPr lang="sl-SI" dirty="0"/>
          </a:p>
          <a:p>
            <a:pPr marL="342900" indent="-342900">
              <a:buFontTx/>
              <a:buChar char="-"/>
            </a:pPr>
            <a:r>
              <a:rPr lang="sl-SI" dirty="0" smtClean="0"/>
              <a:t>Instrumentalna </a:t>
            </a:r>
            <a:r>
              <a:rPr lang="sl-SI" dirty="0"/>
              <a:t>podpora: </a:t>
            </a:r>
            <a:r>
              <a:rPr lang="sl-SI" dirty="0" smtClean="0"/>
              <a:t>Prepričanja in ocene, </a:t>
            </a:r>
            <a:r>
              <a:rPr lang="sl-SI" dirty="0"/>
              <a:t>da so določene ustanove </a:t>
            </a:r>
            <a:r>
              <a:rPr lang="sl-SI" dirty="0" smtClean="0"/>
              <a:t>izpolnjujejo določene jim naloge</a:t>
            </a:r>
          </a:p>
          <a:p>
            <a:pPr marL="0" indent="0" algn="ctr">
              <a:buNone/>
            </a:pPr>
            <a:r>
              <a:rPr lang="sl-SI" dirty="0"/>
              <a:t>=</a:t>
            </a:r>
          </a:p>
          <a:p>
            <a:pPr marL="0" indent="0" algn="ctr">
              <a:buNone/>
            </a:pPr>
            <a:r>
              <a:rPr lang="sl-SI" dirty="0" smtClean="0"/>
              <a:t>Učinkovitost</a:t>
            </a:r>
            <a:endParaRPr lang="sl-SI" dirty="0"/>
          </a:p>
          <a:p>
            <a:pPr marL="342900" indent="-342900">
              <a:buFontTx/>
              <a:buChar char="-"/>
            </a:pPr>
            <a:endParaRPr lang="sl-SI" dirty="0"/>
          </a:p>
          <a:p>
            <a:pPr marL="0" indent="0" algn="ctr">
              <a:buNone/>
            </a:pPr>
            <a:r>
              <a:rPr lang="sl-SI" dirty="0" smtClean="0"/>
              <a:t>(</a:t>
            </a:r>
            <a:r>
              <a:rPr lang="sl-SI" dirty="0" err="1" smtClean="0"/>
              <a:t>Lipset</a:t>
            </a:r>
            <a:r>
              <a:rPr lang="sl-SI" dirty="0" smtClean="0"/>
              <a:t>, </a:t>
            </a:r>
            <a:r>
              <a:rPr lang="sl-SI" dirty="0" err="1" smtClean="0"/>
              <a:t>Easton</a:t>
            </a:r>
            <a:r>
              <a:rPr lang="sl-SI" dirty="0" smtClean="0"/>
              <a:t>,…)</a:t>
            </a:r>
            <a:endParaRPr lang="sl-SI" dirty="0"/>
          </a:p>
          <a:p>
            <a:pPr algn="ctr"/>
            <a:endParaRPr lang="sl-SI" dirty="0" smtClean="0"/>
          </a:p>
          <a:p>
            <a:r>
              <a:rPr lang="sl-SI" dirty="0" smtClean="0"/>
              <a:t> </a:t>
            </a:r>
            <a:endParaRPr lang="en-GB" dirty="0"/>
          </a:p>
        </p:txBody>
      </p:sp>
      <p:sp>
        <p:nvSpPr>
          <p:cNvPr id="3" name="Title 2"/>
          <p:cNvSpPr>
            <a:spLocks noGrp="1"/>
          </p:cNvSpPr>
          <p:nvPr>
            <p:ph type="title"/>
          </p:nvPr>
        </p:nvSpPr>
        <p:spPr/>
        <p:txBody>
          <a:bodyPr>
            <a:normAutofit fontScale="90000"/>
          </a:bodyPr>
          <a:lstStyle/>
          <a:p>
            <a:r>
              <a:rPr lang="sl-SI" dirty="0" smtClean="0"/>
              <a:t> </a:t>
            </a:r>
            <a:br>
              <a:rPr lang="sl-SI" dirty="0" smtClean="0"/>
            </a:br>
            <a:r>
              <a:rPr lang="sl-SI" dirty="0" smtClean="0"/>
              <a:t>Predstavitev </a:t>
            </a:r>
            <a:r>
              <a:rPr lang="sl-SI" dirty="0"/>
              <a:t>problema: Podpora OZN, EU, NATO </a:t>
            </a:r>
            <a:endParaRPr lang="en-GB" dirty="0"/>
          </a:p>
        </p:txBody>
      </p:sp>
    </p:spTree>
    <p:extLst>
      <p:ext uri="{BB962C8B-B14F-4D97-AF65-F5344CB8AC3E}">
        <p14:creationId xmlns:p14="http://schemas.microsoft.com/office/powerpoint/2010/main" val="4270972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itchFamily="34" charset="0"/>
              <a:buChar char="•"/>
            </a:pPr>
            <a:r>
              <a:rPr lang="sl-SI" dirty="0" smtClean="0"/>
              <a:t>Napredno iskanje znotraj kataloga ADP: Iščemo po besedilu vprašanj v opisih spremenljivk</a:t>
            </a:r>
            <a:endParaRPr lang="en-GB" dirty="0"/>
          </a:p>
        </p:txBody>
      </p:sp>
      <p:sp>
        <p:nvSpPr>
          <p:cNvPr id="3" name="Title 2"/>
          <p:cNvSpPr>
            <a:spLocks noGrp="1"/>
          </p:cNvSpPr>
          <p:nvPr>
            <p:ph type="title"/>
          </p:nvPr>
        </p:nvSpPr>
        <p:spPr/>
        <p:txBody>
          <a:bodyPr/>
          <a:lstStyle/>
          <a:p>
            <a:r>
              <a:rPr lang="sl-SI" dirty="0" smtClean="0"/>
              <a:t>Možnost iskanja podatkov</a:t>
            </a:r>
            <a:endParaRPr lang="en-GB" dirty="0"/>
          </a:p>
        </p:txBody>
      </p:sp>
      <p:sp>
        <p:nvSpPr>
          <p:cNvPr id="4" name="Text Placeholder 3"/>
          <p:cNvSpPr>
            <a:spLocks noGrp="1"/>
          </p:cNvSpPr>
          <p:nvPr>
            <p:ph type="body" sz="quarter" idx="10"/>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60848"/>
            <a:ext cx="8368245"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1488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p:txBody>
      </p:sp>
      <p:sp>
        <p:nvSpPr>
          <p:cNvPr id="3" name="Title 2"/>
          <p:cNvSpPr>
            <a:spLocks noGrp="1"/>
          </p:cNvSpPr>
          <p:nvPr>
            <p:ph type="title"/>
          </p:nvPr>
        </p:nvSpPr>
        <p:spPr>
          <a:xfrm>
            <a:off x="218289" y="116632"/>
            <a:ext cx="8347382" cy="764704"/>
          </a:xfrm>
        </p:spPr>
        <p:txBody>
          <a:bodyPr/>
          <a:lstStyle/>
          <a:p>
            <a:r>
              <a:rPr lang="sl-SI" dirty="0" smtClean="0"/>
              <a:t>Rezultat iskanja: Seznam spremenljivk v posameznih raziskavah</a:t>
            </a:r>
            <a:endParaRPr lang="en-GB" dirty="0"/>
          </a:p>
        </p:txBody>
      </p:sp>
      <p:sp>
        <p:nvSpPr>
          <p:cNvPr id="4" name="Text Placeholder 3"/>
          <p:cNvSpPr>
            <a:spLocks noGrp="1"/>
          </p:cNvSpPr>
          <p:nvPr>
            <p:ph type="body" sz="quarter" idx="10"/>
          </p:nvPr>
        </p:nvSpPr>
        <p:spPr/>
        <p:txBody>
          <a:bodyPr/>
          <a:lstStyle/>
          <a:p>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41515"/>
            <a:ext cx="7704856" cy="5910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2141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grada vsebine 1"/>
          <p:cNvSpPr>
            <a:spLocks noGrp="1"/>
          </p:cNvSpPr>
          <p:nvPr>
            <p:ph idx="1"/>
          </p:nvPr>
        </p:nvSpPr>
        <p:spPr>
          <a:xfrm>
            <a:off x="302840" y="620688"/>
            <a:ext cx="8229600" cy="5544616"/>
          </a:xfrm>
        </p:spPr>
        <p:txBody>
          <a:bodyPr/>
          <a:lstStyle/>
          <a:p>
            <a:r>
              <a:rPr lang="sl-SI" dirty="0" err="1" smtClean="0"/>
              <a:t>Medčasovna</a:t>
            </a:r>
            <a:r>
              <a:rPr lang="sl-SI" dirty="0" smtClean="0"/>
              <a:t> primerljivost - pri izboru spremenljivk smo pozorni na </a:t>
            </a:r>
            <a:r>
              <a:rPr lang="sl-SI" dirty="0" err="1" smtClean="0"/>
              <a:t>metapodatkovne</a:t>
            </a:r>
            <a:r>
              <a:rPr lang="sl-SI" dirty="0" smtClean="0"/>
              <a:t> opise:</a:t>
            </a:r>
          </a:p>
          <a:p>
            <a:pPr lvl="1" algn="l">
              <a:buFont typeface="Arial" pitchFamily="34" charset="0"/>
              <a:buChar char="•"/>
            </a:pPr>
            <a:r>
              <a:rPr lang="sl-SI" sz="1800" dirty="0" smtClean="0"/>
              <a:t>Oblike vprašanj</a:t>
            </a:r>
          </a:p>
          <a:p>
            <a:pPr lvl="1" algn="l">
              <a:buFont typeface="Arial" pitchFamily="34" charset="0"/>
              <a:buChar char="•"/>
            </a:pPr>
            <a:r>
              <a:rPr lang="sl-SI" sz="1800" dirty="0" smtClean="0"/>
              <a:t>Dokumentacijo: Opis metode raziskave (populacija, vzorec, načini anketiranja)</a:t>
            </a:r>
            <a:endParaRPr lang="sl-SI" dirty="0"/>
          </a:p>
          <a:p>
            <a:pPr>
              <a:buFont typeface="Arial" pitchFamily="34" charset="0"/>
              <a:buChar char="•"/>
            </a:pPr>
            <a:endParaRPr lang="sl-SI" dirty="0"/>
          </a:p>
        </p:txBody>
      </p:sp>
      <p:sp>
        <p:nvSpPr>
          <p:cNvPr id="3" name="Naslov 2"/>
          <p:cNvSpPr>
            <a:spLocks noGrp="1"/>
          </p:cNvSpPr>
          <p:nvPr>
            <p:ph type="title"/>
          </p:nvPr>
        </p:nvSpPr>
        <p:spPr/>
        <p:txBody>
          <a:bodyPr/>
          <a:lstStyle/>
          <a:p>
            <a:r>
              <a:rPr lang="sl-SI" dirty="0" smtClean="0"/>
              <a:t>Metodološki razmislek</a:t>
            </a:r>
            <a:endParaRPr lang="sl-SI" dirty="0"/>
          </a:p>
        </p:txBody>
      </p:sp>
      <p:sp>
        <p:nvSpPr>
          <p:cNvPr id="4" name="Ograda besedila 3"/>
          <p:cNvSpPr>
            <a:spLocks noGrp="1"/>
          </p:cNvSpPr>
          <p:nvPr>
            <p:ph type="body" sz="quarter" idx="10"/>
          </p:nvPr>
        </p:nvSpPr>
        <p:spPr/>
        <p:txBody>
          <a:bodyPr/>
          <a:lstStyle/>
          <a:p>
            <a:endParaRPr lang="sl-SI"/>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76872"/>
            <a:ext cx="2600325"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2348880"/>
            <a:ext cx="3133725"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7622" y="2368713"/>
            <a:ext cx="2828925"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7740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8" descr="http://www.library.carleton.ca/sites/default/files/find/data/surveys/issp_logo.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889" y="908720"/>
            <a:ext cx="1350962"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9">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l="2792" t="18675" r="71712" b="66780"/>
          <a:stretch>
            <a:fillRect/>
          </a:stretch>
        </p:blipFill>
        <p:spPr bwMode="auto">
          <a:xfrm>
            <a:off x="371265" y="2348880"/>
            <a:ext cx="14636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7" name="Picture 11" descr="http://capreform.eu/wp-content/uploads/2011/09/eblogo_new.jpg">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1125" y="822200"/>
            <a:ext cx="128587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2" name="Picture 18" descr="http://www.europeansocialsurvey.org/templates/rt_pixel/images/light/pixel_logo.pn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112" y="1001588"/>
            <a:ext cx="164147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3" name="Picture 20" descr="SHARE - Survey of Health, Ageing and Retirement in Europe - Logo">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0275" y="1868416"/>
            <a:ext cx="18669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p:cNvSpPr>
          <p:nvPr>
            <p:ph type="title"/>
          </p:nvPr>
        </p:nvSpPr>
        <p:spPr bwMode="auto">
          <a:xfrm>
            <a:off x="251520" y="188640"/>
            <a:ext cx="8347382" cy="360040"/>
          </a:xfrm>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0" compatLnSpc="1">
            <a:prstTxWarp prst="textNoShape">
              <a:avLst/>
            </a:prstTxWarp>
            <a:normAutofit fontScale="90000"/>
          </a:bodyPr>
          <a:lstStyle/>
          <a:p>
            <a:r>
              <a:rPr lang="sl-SI" altLang="sl-SI" sz="2400" dirty="0"/>
              <a:t>M</a:t>
            </a:r>
            <a:r>
              <a:rPr lang="sl-SI" altLang="sl-SI" sz="2400" dirty="0" smtClean="0"/>
              <a:t>ednarodni </a:t>
            </a:r>
            <a:r>
              <a:rPr lang="sl-SI" altLang="sl-SI" sz="2400" dirty="0" err="1" smtClean="0"/>
              <a:t>mikropodatki</a:t>
            </a:r>
            <a:r>
              <a:rPr lang="sl-SI" altLang="sl-SI" sz="2400" dirty="0" smtClean="0"/>
              <a:t> s področja družboslovja</a:t>
            </a:r>
            <a:endParaRPr lang="sl-SI" altLang="sl-SI" sz="2400" dirty="0"/>
          </a:p>
        </p:txBody>
      </p:sp>
      <p:sp>
        <p:nvSpPr>
          <p:cNvPr id="3" name="Text Placeholder 2"/>
          <p:cNvSpPr>
            <a:spLocks noGrp="1"/>
          </p:cNvSpPr>
          <p:nvPr>
            <p:ph type="body" sz="quarter" idx="10"/>
          </p:nvPr>
        </p:nvSpPr>
        <p:spPr/>
        <p:txBody>
          <a:bodyPr/>
          <a:lstStyle/>
          <a:p>
            <a:r>
              <a:rPr lang="sl-SI" altLang="sl-SI" sz="2200" dirty="0" smtClean="0"/>
              <a:t>   </a:t>
            </a:r>
            <a:endParaRPr lang="sl-SI" altLang="sl-SI" sz="2200" dirty="0"/>
          </a:p>
        </p:txBody>
      </p:sp>
      <p:sp>
        <p:nvSpPr>
          <p:cNvPr id="2" name="Rectangle 1"/>
          <p:cNvSpPr/>
          <p:nvPr/>
        </p:nvSpPr>
        <p:spPr>
          <a:xfrm>
            <a:off x="332469" y="3538895"/>
            <a:ext cx="8135938" cy="2031325"/>
          </a:xfrm>
          <a:prstGeom prst="rect">
            <a:avLst/>
          </a:prstGeom>
        </p:spPr>
        <p:txBody>
          <a:bodyPr wrap="square">
            <a:spAutoFit/>
          </a:bodyPr>
          <a:lstStyle/>
          <a:p>
            <a:r>
              <a:rPr lang="sl-SI" dirty="0"/>
              <a:t>Pregled pomembnejših mednarodnih raziskav na UK Data </a:t>
            </a:r>
            <a:r>
              <a:rPr lang="sl-SI" dirty="0" err="1"/>
              <a:t>Service</a:t>
            </a:r>
            <a:endParaRPr lang="sl-SI" dirty="0"/>
          </a:p>
          <a:p>
            <a:r>
              <a:rPr lang="en-GB" dirty="0">
                <a:hlinkClick r:id="rId13"/>
              </a:rPr>
              <a:t>http://</a:t>
            </a:r>
            <a:r>
              <a:rPr lang="en-GB" dirty="0" smtClean="0">
                <a:hlinkClick r:id="rId13"/>
              </a:rPr>
              <a:t>ukdataservice.ac.uk/get-data/key-data/cross-national-survey-data.aspx</a:t>
            </a:r>
            <a:endParaRPr lang="sl-SI" dirty="0" smtClean="0"/>
          </a:p>
          <a:p>
            <a:endParaRPr lang="sl-SI" dirty="0"/>
          </a:p>
          <a:p>
            <a:endParaRPr lang="sl-SI" dirty="0" smtClean="0"/>
          </a:p>
          <a:p>
            <a:r>
              <a:rPr lang="sl-SI" b="1" cap="all" dirty="0"/>
              <a:t>KATALOG ADP</a:t>
            </a:r>
            <a:endParaRPr lang="sl-SI" cap="all" dirty="0"/>
          </a:p>
          <a:p>
            <a:r>
              <a:rPr lang="sl-SI" dirty="0">
                <a:hlinkClick r:id="rId14"/>
              </a:rPr>
              <a:t>https://www.adp.fdv.uni-lj.si/opisi/mednarodne</a:t>
            </a:r>
            <a:r>
              <a:rPr lang="sl-SI" dirty="0" smtClean="0">
                <a:hlinkClick r:id="rId14"/>
              </a:rPr>
              <a:t>/</a:t>
            </a:r>
            <a:r>
              <a:rPr lang="sl-SI" dirty="0" smtClean="0"/>
              <a:t> </a:t>
            </a:r>
            <a:endParaRPr lang="sl-SI" dirty="0"/>
          </a:p>
          <a:p>
            <a:r>
              <a:rPr lang="sl-SI" dirty="0" smtClean="0"/>
              <a:t> </a:t>
            </a:r>
            <a:endParaRPr lang="sl-SI" dirty="0"/>
          </a:p>
        </p:txBody>
      </p:sp>
    </p:spTree>
    <p:extLst>
      <p:ext uri="{BB962C8B-B14F-4D97-AF65-F5344CB8AC3E}">
        <p14:creationId xmlns:p14="http://schemas.microsoft.com/office/powerpoint/2010/main" val="1716285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sl-SI" altLang="sl-SI" sz="2400" dirty="0" smtClean="0"/>
              <a:t>   </a:t>
            </a:r>
            <a:r>
              <a:rPr lang="sl-SI" altLang="sl-SI" sz="2200" dirty="0" smtClean="0"/>
              <a:t>Mednarodne </a:t>
            </a:r>
            <a:r>
              <a:rPr lang="sl-SI" altLang="sl-SI" sz="2200" dirty="0"/>
              <a:t>podatkovne </a:t>
            </a:r>
            <a:r>
              <a:rPr lang="sl-SI" altLang="sl-SI" sz="2200" dirty="0" smtClean="0"/>
              <a:t>baze</a:t>
            </a:r>
            <a:endParaRPr lang="sl-SI" altLang="sl-SI" sz="2200" dirty="0"/>
          </a:p>
        </p:txBody>
      </p:sp>
      <p:sp>
        <p:nvSpPr>
          <p:cNvPr id="4" name="Title 3"/>
          <p:cNvSpPr>
            <a:spLocks noGrp="1"/>
          </p:cNvSpPr>
          <p:nvPr>
            <p:ph type="title"/>
          </p:nvPr>
        </p:nvSpPr>
        <p:spPr/>
        <p:txBody>
          <a:bodyPr>
            <a:normAutofit fontScale="90000"/>
          </a:bodyPr>
          <a:lstStyle/>
          <a:p>
            <a:r>
              <a:rPr lang="sl-SI" sz="2400" dirty="0"/>
              <a:t>GESIS – Leibniz Institute </a:t>
            </a:r>
            <a:r>
              <a:rPr lang="sl-SI" sz="2400" dirty="0" err="1"/>
              <a:t>for</a:t>
            </a:r>
            <a:r>
              <a:rPr lang="sl-SI" sz="2400" dirty="0"/>
              <a:t> </a:t>
            </a:r>
            <a:r>
              <a:rPr lang="sl-SI" sz="2400" dirty="0" err="1"/>
              <a:t>the</a:t>
            </a:r>
            <a:r>
              <a:rPr lang="sl-SI" sz="2400" dirty="0"/>
              <a:t> Social </a:t>
            </a:r>
            <a:r>
              <a:rPr lang="sl-SI" sz="2400" dirty="0" err="1"/>
              <a:t>Sciences</a:t>
            </a:r>
            <a:endParaRPr lang="sl-SI" sz="2400" dirty="0"/>
          </a:p>
        </p:txBody>
      </p:sp>
      <p:pic>
        <p:nvPicPr>
          <p:cNvPr id="64513"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l="5905" t="8367"/>
          <a:stretch/>
        </p:blipFill>
        <p:spPr bwMode="auto">
          <a:xfrm>
            <a:off x="186706" y="720080"/>
            <a:ext cx="7728829" cy="6021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 Box 3"/>
          <p:cNvSpPr txBox="1">
            <a:spLocks noChangeArrowheads="1"/>
          </p:cNvSpPr>
          <p:nvPr/>
        </p:nvSpPr>
        <p:spPr bwMode="auto">
          <a:xfrm>
            <a:off x="179388" y="3141663"/>
            <a:ext cx="2305050" cy="213201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Char char="•"/>
            </a:pPr>
            <a:r>
              <a:rPr lang="sl-SI" altLang="sl-SI" sz="1200" b="1" dirty="0">
                <a:solidFill>
                  <a:srgbClr val="CC0000"/>
                </a:solidFill>
              </a:rPr>
              <a:t>Mednarodna splošna družboslovna anketa (ISSP)</a:t>
            </a:r>
          </a:p>
          <a:p>
            <a:pPr eaLnBrk="1" hangingPunct="1">
              <a:spcBef>
                <a:spcPct val="50000"/>
              </a:spcBef>
              <a:buFontTx/>
              <a:buChar char="•"/>
            </a:pPr>
            <a:r>
              <a:rPr lang="sl-SI" altLang="sl-SI" sz="1200" b="1" dirty="0">
                <a:solidFill>
                  <a:srgbClr val="CC0000"/>
                </a:solidFill>
              </a:rPr>
              <a:t>Evrobarometer</a:t>
            </a:r>
          </a:p>
          <a:p>
            <a:pPr eaLnBrk="1" hangingPunct="1">
              <a:spcBef>
                <a:spcPct val="50000"/>
              </a:spcBef>
              <a:buFontTx/>
              <a:buChar char="•"/>
            </a:pPr>
            <a:r>
              <a:rPr lang="sl-SI" altLang="sl-SI" sz="1200" b="1" dirty="0">
                <a:solidFill>
                  <a:srgbClr val="CC0000"/>
                </a:solidFill>
              </a:rPr>
              <a:t>Evrobarometer držav kandidatk</a:t>
            </a:r>
          </a:p>
          <a:p>
            <a:pPr eaLnBrk="1" hangingPunct="1">
              <a:spcBef>
                <a:spcPct val="50000"/>
              </a:spcBef>
              <a:buFontTx/>
              <a:buChar char="•"/>
            </a:pPr>
            <a:r>
              <a:rPr lang="sl-SI" altLang="sl-SI" sz="1200" b="1" dirty="0">
                <a:solidFill>
                  <a:srgbClr val="CC0000"/>
                </a:solidFill>
              </a:rPr>
              <a:t>Evrobarometer srednje in vzhodne Evrope</a:t>
            </a:r>
          </a:p>
          <a:p>
            <a:pPr eaLnBrk="1" hangingPunct="1">
              <a:spcBef>
                <a:spcPct val="50000"/>
              </a:spcBef>
              <a:buFontTx/>
              <a:buChar char="•"/>
            </a:pPr>
            <a:r>
              <a:rPr lang="sl-SI" altLang="sl-SI" sz="1200" b="1" dirty="0">
                <a:solidFill>
                  <a:srgbClr val="CC0000"/>
                </a:solidFill>
              </a:rPr>
              <a:t>Evropska raziskava vrednot (EVS)</a:t>
            </a:r>
          </a:p>
        </p:txBody>
      </p:sp>
    </p:spTree>
    <p:extLst>
      <p:ext uri="{BB962C8B-B14F-4D97-AF65-F5344CB8AC3E}">
        <p14:creationId xmlns:p14="http://schemas.microsoft.com/office/powerpoint/2010/main" val="18855393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l-SI" dirty="0" smtClean="0"/>
              <a:t>Vsebujejo tudi instrumente, orodja za analizo, učna gradiva + podatke</a:t>
            </a:r>
          </a:p>
          <a:p>
            <a:r>
              <a:rPr lang="sl-SI" dirty="0"/>
              <a:t>Primer: </a:t>
            </a:r>
            <a:r>
              <a:rPr lang="sl-SI" dirty="0">
                <a:hlinkClick r:id="rId2"/>
              </a:rPr>
              <a:t>https://</a:t>
            </a:r>
            <a:r>
              <a:rPr lang="sl-SI" dirty="0" smtClean="0">
                <a:hlinkClick r:id="rId2"/>
              </a:rPr>
              <a:t>ethmigsurveydatahub.eu/</a:t>
            </a:r>
            <a:r>
              <a:rPr lang="sl-SI" dirty="0" smtClean="0"/>
              <a:t> </a:t>
            </a:r>
          </a:p>
          <a:p>
            <a:endParaRPr lang="sl-SI" dirty="0"/>
          </a:p>
          <a:p>
            <a:r>
              <a:rPr lang="en-US" b="1" dirty="0"/>
              <a:t>ETHMIGSURVEYDATA  –  The International Ethnic and Immigrant Minorities’ Survey Data </a:t>
            </a:r>
            <a:r>
              <a:rPr lang="en-US" b="1" dirty="0" smtClean="0"/>
              <a:t>Network</a:t>
            </a:r>
            <a:endParaRPr lang="sl-SI" b="1" dirty="0" smtClean="0"/>
          </a:p>
          <a:p>
            <a:endParaRPr lang="sl-SI" b="1" dirty="0"/>
          </a:p>
          <a:p>
            <a:r>
              <a:rPr lang="sl-SI" b="1" dirty="0" smtClean="0"/>
              <a:t>Covid-19 podatki: CESSDA, ICPSR, ADP</a:t>
            </a:r>
          </a:p>
          <a:p>
            <a:r>
              <a:rPr lang="sl-SI" dirty="0">
                <a:hlinkClick r:id="rId3"/>
              </a:rPr>
              <a:t>https://www.adp.fdv.uni-lj.si/uporabi/covid-19/zbirka</a:t>
            </a:r>
            <a:r>
              <a:rPr lang="sl-SI" dirty="0" smtClean="0">
                <a:hlinkClick r:id="rId3"/>
              </a:rPr>
              <a:t>/</a:t>
            </a:r>
            <a:r>
              <a:rPr lang="sl-SI" dirty="0" smtClean="0"/>
              <a:t> </a:t>
            </a:r>
            <a:endParaRPr lang="sl-SI" dirty="0"/>
          </a:p>
        </p:txBody>
      </p:sp>
      <p:sp>
        <p:nvSpPr>
          <p:cNvPr id="3" name="Title 2"/>
          <p:cNvSpPr>
            <a:spLocks noGrp="1"/>
          </p:cNvSpPr>
          <p:nvPr>
            <p:ph type="title"/>
          </p:nvPr>
        </p:nvSpPr>
        <p:spPr/>
        <p:txBody>
          <a:bodyPr>
            <a:normAutofit fontScale="90000"/>
          </a:bodyPr>
          <a:lstStyle/>
          <a:p>
            <a:r>
              <a:rPr lang="sl-SI" dirty="0" err="1" smtClean="0"/>
              <a:t>Trematske</a:t>
            </a:r>
            <a:r>
              <a:rPr lang="sl-SI" dirty="0" smtClean="0"/>
              <a:t> podatkovne zbirke</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443532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endParaRPr lang="sl-SI" dirty="0" smtClean="0"/>
          </a:p>
          <a:p>
            <a:pPr marL="285750" indent="-285750"/>
            <a:r>
              <a:rPr lang="sl-SI" dirty="0" err="1" smtClean="0"/>
              <a:t>Sistory</a:t>
            </a:r>
            <a:r>
              <a:rPr lang="sl-SI" dirty="0" smtClean="0"/>
              <a:t>: </a:t>
            </a:r>
            <a:r>
              <a:rPr lang="sl-SI" dirty="0" err="1" smtClean="0"/>
              <a:t>SlovParl</a:t>
            </a:r>
            <a:r>
              <a:rPr lang="sl-SI" dirty="0"/>
              <a:t> </a:t>
            </a:r>
            <a:r>
              <a:rPr lang="sl-SI" dirty="0">
                <a:hlinkClick r:id="rId2"/>
              </a:rPr>
              <a:t>https://</a:t>
            </a:r>
            <a:r>
              <a:rPr lang="sl-SI" dirty="0" smtClean="0">
                <a:hlinkClick r:id="rId2"/>
              </a:rPr>
              <a:t>github.com/DARIAH-SI/CLARIN.SI/tree/master/SlovParl</a:t>
            </a:r>
            <a:r>
              <a:rPr lang="sl-SI" dirty="0" smtClean="0"/>
              <a:t> </a:t>
            </a:r>
          </a:p>
          <a:p>
            <a:pPr marL="285750" indent="-285750"/>
            <a:endParaRPr lang="sl-SI" dirty="0"/>
          </a:p>
          <a:p>
            <a:pPr marL="285750" indent="-285750"/>
            <a:r>
              <a:rPr lang="sl-SI" dirty="0" smtClean="0"/>
              <a:t>(primerjaj </a:t>
            </a:r>
            <a:r>
              <a:rPr lang="sl-SI" dirty="0" err="1" smtClean="0"/>
              <a:t>Parlameter</a:t>
            </a:r>
            <a:r>
              <a:rPr lang="sl-SI" dirty="0"/>
              <a:t>: </a:t>
            </a:r>
            <a:r>
              <a:rPr lang="sl-SI" dirty="0">
                <a:hlinkClick r:id="rId3"/>
              </a:rPr>
              <a:t>https://parlameter.si</a:t>
            </a:r>
            <a:r>
              <a:rPr lang="sl-SI" dirty="0" smtClean="0">
                <a:hlinkClick r:id="rId3"/>
              </a:rPr>
              <a:t>/</a:t>
            </a:r>
            <a:r>
              <a:rPr lang="sl-SI" dirty="0" smtClean="0"/>
              <a:t> )</a:t>
            </a:r>
          </a:p>
          <a:p>
            <a:pPr marL="285750" indent="-285750">
              <a:buFont typeface="Arial" panose="020B0604020202020204" pitchFamily="34" charset="0"/>
              <a:buChar char="•"/>
            </a:pPr>
            <a:endParaRPr lang="sl-SI" dirty="0"/>
          </a:p>
          <a:p>
            <a:pPr marL="285750" indent="-285750">
              <a:buFont typeface="Arial" panose="020B0604020202020204" pitchFamily="34" charset="0"/>
              <a:buChar char="•"/>
            </a:pPr>
            <a:r>
              <a:rPr lang="sl-SI" dirty="0" smtClean="0"/>
              <a:t>SIDIH (npr. Glasbeno narodopisni inštitut) (Združeni v mednarodni infrastrukturni enoti DARIAH)</a:t>
            </a:r>
          </a:p>
          <a:p>
            <a:pPr marL="285750" indent="-285750">
              <a:buFont typeface="Arial" panose="020B0604020202020204" pitchFamily="34" charset="0"/>
              <a:buChar char="•"/>
            </a:pPr>
            <a:endParaRPr lang="sl-SI" dirty="0"/>
          </a:p>
          <a:p>
            <a:pPr marL="285750" indent="-285750"/>
            <a:r>
              <a:rPr lang="sl-SI" dirty="0" smtClean="0"/>
              <a:t>Jezikovni viri – CLARIN: Projekt </a:t>
            </a:r>
            <a:r>
              <a:rPr lang="sl-SI" dirty="0" err="1" smtClean="0"/>
              <a:t>Janes</a:t>
            </a:r>
            <a:r>
              <a:rPr lang="sl-SI" dirty="0"/>
              <a:t>: </a:t>
            </a:r>
            <a:r>
              <a:rPr lang="sl-SI" dirty="0">
                <a:hlinkClick r:id="rId4"/>
              </a:rPr>
              <a:t>http://nl.ijs.si/janes</a:t>
            </a:r>
            <a:r>
              <a:rPr lang="sl-SI" dirty="0" smtClean="0">
                <a:hlinkClick r:id="rId4"/>
              </a:rPr>
              <a:t>/</a:t>
            </a:r>
            <a:endParaRPr lang="sl-SI" dirty="0" smtClean="0"/>
          </a:p>
          <a:p>
            <a:pPr marL="0" indent="0">
              <a:buNone/>
            </a:pPr>
            <a:endParaRPr lang="sl-SI" dirty="0"/>
          </a:p>
          <a:p>
            <a:endParaRPr lang="sl-SI" dirty="0" smtClean="0"/>
          </a:p>
        </p:txBody>
      </p:sp>
      <p:sp>
        <p:nvSpPr>
          <p:cNvPr id="4" name="Title 3"/>
          <p:cNvSpPr>
            <a:spLocks noGrp="1"/>
          </p:cNvSpPr>
          <p:nvPr>
            <p:ph type="title"/>
          </p:nvPr>
        </p:nvSpPr>
        <p:spPr>
          <a:xfrm>
            <a:off x="251520" y="188640"/>
            <a:ext cx="8347382" cy="968356"/>
          </a:xfrm>
        </p:spPr>
        <p:txBody>
          <a:bodyPr>
            <a:normAutofit fontScale="90000"/>
          </a:bodyPr>
          <a:lstStyle/>
          <a:p>
            <a:r>
              <a:rPr lang="sl-SI" dirty="0" smtClean="0"/>
              <a:t>Raziskovalni podatki s področja humanistike: nekaj primerov</a:t>
            </a:r>
            <a:endParaRPr lang="sl-SI" dirty="0"/>
          </a:p>
        </p:txBody>
      </p:sp>
      <p:sp>
        <p:nvSpPr>
          <p:cNvPr id="6" name="Text Placeholder 5"/>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2358411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sl-SI" dirty="0" smtClean="0"/>
              <a:t>CLARIN.SI </a:t>
            </a:r>
            <a:r>
              <a:rPr lang="sl-SI" dirty="0"/>
              <a:t>Arhiv 160+ jezikovnih virov in orodij, od tega prek 120 slovenskih: korpusi, slovarji, besedišča, modeli, programi</a:t>
            </a:r>
            <a:endParaRPr lang="sl-SI" cap="all" dirty="0" smtClean="0"/>
          </a:p>
          <a:p>
            <a:r>
              <a:rPr lang="sl-SI" cap="all" dirty="0" smtClean="0"/>
              <a:t>SPLETNI KONKORDANČNIKI:</a:t>
            </a:r>
          </a:p>
          <a:p>
            <a:pPr lvl="1"/>
            <a:r>
              <a:rPr lang="sl-SI" u="sng" dirty="0">
                <a:hlinkClick r:id="rId2"/>
              </a:rPr>
              <a:t>CLARIN.SI </a:t>
            </a:r>
            <a:r>
              <a:rPr lang="sl-SI" u="sng" dirty="0" err="1" smtClean="0">
                <a:hlinkClick r:id="rId2"/>
              </a:rPr>
              <a:t>KonText</a:t>
            </a:r>
            <a:endParaRPr lang="sl-SI" u="sng" dirty="0" smtClean="0"/>
          </a:p>
          <a:p>
            <a:pPr lvl="1"/>
            <a:r>
              <a:rPr lang="sl-SI" u="sng" dirty="0">
                <a:hlinkClick r:id="rId3"/>
              </a:rPr>
              <a:t>CLARIN.SI </a:t>
            </a:r>
            <a:r>
              <a:rPr lang="sl-SI" u="sng" dirty="0" err="1">
                <a:hlinkClick r:id="rId3"/>
              </a:rPr>
              <a:t>noSketch</a:t>
            </a:r>
            <a:r>
              <a:rPr lang="sl-SI" u="sng" dirty="0">
                <a:hlinkClick r:id="rId3"/>
              </a:rPr>
              <a:t> </a:t>
            </a:r>
            <a:r>
              <a:rPr lang="sl-SI" u="sng" dirty="0" err="1">
                <a:hlinkClick r:id="rId3"/>
              </a:rPr>
              <a:t>Engine</a:t>
            </a:r>
            <a:r>
              <a:rPr lang="sl-SI" dirty="0"/>
              <a:t> </a:t>
            </a:r>
          </a:p>
          <a:p>
            <a:pPr lvl="1"/>
            <a:r>
              <a:rPr lang="sl-SI" dirty="0" smtClean="0"/>
              <a:t>Specializirani </a:t>
            </a:r>
            <a:r>
              <a:rPr lang="sl-SI" dirty="0" err="1"/>
              <a:t>konkordančniki</a:t>
            </a:r>
            <a:r>
              <a:rPr lang="sl-SI" dirty="0"/>
              <a:t> referenčnih </a:t>
            </a:r>
            <a:r>
              <a:rPr lang="sl-SI" dirty="0" smtClean="0"/>
              <a:t>korpusov (</a:t>
            </a:r>
            <a:r>
              <a:rPr lang="sl-SI" u="sng" dirty="0">
                <a:hlinkClick r:id="rId4"/>
              </a:rPr>
              <a:t>Korpus </a:t>
            </a:r>
            <a:r>
              <a:rPr lang="sl-SI" u="sng" dirty="0" err="1" smtClean="0">
                <a:hlinkClick r:id="rId4"/>
              </a:rPr>
              <a:t>Gigafida</a:t>
            </a:r>
            <a:r>
              <a:rPr lang="sl-SI" u="sng" dirty="0" smtClean="0"/>
              <a:t> in </a:t>
            </a:r>
            <a:r>
              <a:rPr lang="sl-SI" u="sng" dirty="0">
                <a:hlinkClick r:id="rId5"/>
              </a:rPr>
              <a:t>Korpus Kres</a:t>
            </a:r>
            <a:r>
              <a:rPr lang="sl-SI" dirty="0"/>
              <a:t> </a:t>
            </a:r>
            <a:r>
              <a:rPr lang="sl-SI" dirty="0" smtClean="0"/>
              <a:t>in korpus </a:t>
            </a:r>
            <a:r>
              <a:rPr lang="sl-SI" dirty="0"/>
              <a:t>Gos </a:t>
            </a:r>
            <a:r>
              <a:rPr lang="sl-SI" dirty="0" smtClean="0"/>
              <a:t>- korpus </a:t>
            </a:r>
            <a:r>
              <a:rPr lang="sl-SI" dirty="0"/>
              <a:t>govorjene </a:t>
            </a:r>
            <a:r>
              <a:rPr lang="sl-SI" dirty="0" smtClean="0"/>
              <a:t>slovenščine)</a:t>
            </a:r>
          </a:p>
          <a:p>
            <a:r>
              <a:rPr lang="sl-SI" dirty="0"/>
              <a:t>Drugi </a:t>
            </a:r>
            <a:r>
              <a:rPr lang="sl-SI" dirty="0" err="1" smtClean="0"/>
              <a:t>konkordančniki</a:t>
            </a:r>
            <a:r>
              <a:rPr lang="sl-SI" dirty="0" smtClean="0"/>
              <a:t> (</a:t>
            </a:r>
            <a:r>
              <a:rPr lang="sl-SI" u="sng" dirty="0">
                <a:hlinkClick r:id="rId6" tooltip="Nova beseda"/>
              </a:rPr>
              <a:t>Nova beseda</a:t>
            </a:r>
            <a:r>
              <a:rPr lang="sl-SI" dirty="0"/>
              <a:t> </a:t>
            </a:r>
            <a:r>
              <a:rPr lang="sl-SI" dirty="0" smtClean="0"/>
              <a:t>in </a:t>
            </a:r>
            <a:r>
              <a:rPr lang="sl-SI" u="sng" dirty="0" err="1" smtClean="0">
                <a:hlinkClick r:id="rId7" tooltip="Evrokorpus"/>
              </a:rPr>
              <a:t>Evrokorpus</a:t>
            </a:r>
            <a:r>
              <a:rPr lang="sl-SI" dirty="0" smtClean="0"/>
              <a:t>)</a:t>
            </a:r>
          </a:p>
          <a:p>
            <a:endParaRPr lang="sl-SI" dirty="0"/>
          </a:p>
          <a:p>
            <a:r>
              <a:rPr lang="sl-SI" dirty="0">
                <a:hlinkClick r:id="rId8" tooltip="Repozitorij"/>
              </a:rPr>
              <a:t>CLARIN.SI </a:t>
            </a:r>
            <a:r>
              <a:rPr lang="sl-SI" dirty="0" smtClean="0"/>
              <a:t>podatkovni </a:t>
            </a:r>
            <a:r>
              <a:rPr lang="sl-SI" dirty="0" err="1" smtClean="0"/>
              <a:t>repozitorij</a:t>
            </a:r>
            <a:r>
              <a:rPr lang="sl-SI" dirty="0" smtClean="0"/>
              <a:t> - </a:t>
            </a:r>
            <a:r>
              <a:rPr lang="sl-SI" dirty="0" smtClean="0">
                <a:hlinkClick r:id="rId8"/>
              </a:rPr>
              <a:t>https</a:t>
            </a:r>
            <a:r>
              <a:rPr lang="sl-SI" dirty="0">
                <a:hlinkClick r:id="rId8"/>
              </a:rPr>
              <a:t>://www.clarin.si/repository/xmlui</a:t>
            </a:r>
            <a:r>
              <a:rPr lang="sl-SI" dirty="0" smtClean="0">
                <a:hlinkClick r:id="rId8"/>
              </a:rPr>
              <a:t>/</a:t>
            </a:r>
            <a:r>
              <a:rPr lang="sl-SI" dirty="0" smtClean="0"/>
              <a:t>  </a:t>
            </a:r>
            <a:endParaRPr lang="sl-SI" dirty="0"/>
          </a:p>
          <a:p>
            <a:pPr lvl="1"/>
            <a:endParaRPr lang="sl-SI" dirty="0"/>
          </a:p>
          <a:p>
            <a:pPr lvl="1"/>
            <a:endParaRPr lang="sl-SI" cap="all" dirty="0"/>
          </a:p>
          <a:p>
            <a:endParaRPr lang="sl-SI" dirty="0"/>
          </a:p>
        </p:txBody>
      </p:sp>
      <p:sp>
        <p:nvSpPr>
          <p:cNvPr id="3" name="Title 2"/>
          <p:cNvSpPr>
            <a:spLocks noGrp="1"/>
          </p:cNvSpPr>
          <p:nvPr>
            <p:ph type="title"/>
          </p:nvPr>
        </p:nvSpPr>
        <p:spPr/>
        <p:txBody>
          <a:bodyPr>
            <a:normAutofit fontScale="90000"/>
          </a:bodyPr>
          <a:lstStyle/>
          <a:p>
            <a:pPr marL="285750" indent="-285750"/>
            <a:r>
              <a:rPr lang="sl-SI" dirty="0"/>
              <a:t>CLARIN </a:t>
            </a:r>
            <a:r>
              <a:rPr lang="sl-SI" dirty="0" smtClean="0"/>
              <a:t>iskanje</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1952620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sl-SI" dirty="0" smtClean="0"/>
              <a:t>Kaj so?</a:t>
            </a:r>
          </a:p>
          <a:p>
            <a:endParaRPr lang="sl-SI" dirty="0" smtClean="0"/>
          </a:p>
          <a:p>
            <a:r>
              <a:rPr lang="sl-SI" dirty="0" smtClean="0"/>
              <a:t>Arhivi: </a:t>
            </a:r>
          </a:p>
          <a:p>
            <a:endParaRPr lang="sl-SI" dirty="0"/>
          </a:p>
          <a:p>
            <a:pPr lvl="1"/>
            <a:r>
              <a:rPr lang="en-US" b="1" dirty="0"/>
              <a:t>Big </a:t>
            </a:r>
            <a:r>
              <a:rPr lang="en-US" b="1" dirty="0" err="1"/>
              <a:t>Qual</a:t>
            </a:r>
            <a:r>
              <a:rPr lang="en-US" b="1" dirty="0"/>
              <a:t> Analysis Resource </a:t>
            </a:r>
            <a:r>
              <a:rPr lang="en-US" b="1" dirty="0" smtClean="0"/>
              <a:t>Hub</a:t>
            </a:r>
            <a:r>
              <a:rPr lang="sl-SI" b="1" dirty="0" smtClean="0"/>
              <a:t> </a:t>
            </a:r>
            <a:r>
              <a:rPr lang="sl-SI" u="sng" dirty="0" smtClean="0">
                <a:hlinkClick r:id="rId2"/>
              </a:rPr>
              <a:t>http</a:t>
            </a:r>
            <a:r>
              <a:rPr lang="sl-SI" u="sng" dirty="0">
                <a:hlinkClick r:id="rId2"/>
              </a:rPr>
              <a:t>://bigqlr.ncrm.ac.uk</a:t>
            </a:r>
            <a:r>
              <a:rPr lang="sl-SI" u="sng" dirty="0" smtClean="0">
                <a:hlinkClick r:id="rId2"/>
              </a:rPr>
              <a:t>/</a:t>
            </a:r>
            <a:r>
              <a:rPr lang="sl-SI" u="sng" dirty="0" smtClean="0"/>
              <a:t> </a:t>
            </a:r>
          </a:p>
          <a:p>
            <a:pPr lvl="1"/>
            <a:endParaRPr lang="sl-SI" dirty="0"/>
          </a:p>
          <a:p>
            <a:pPr lvl="1"/>
            <a:r>
              <a:rPr lang="sl-SI" dirty="0">
                <a:hlinkClick r:id="rId3"/>
              </a:rPr>
              <a:t>https://qdr.syr.edu</a:t>
            </a:r>
            <a:r>
              <a:rPr lang="sl-SI" dirty="0" smtClean="0">
                <a:hlinkClick r:id="rId3"/>
              </a:rPr>
              <a:t>/</a:t>
            </a:r>
            <a:r>
              <a:rPr lang="sl-SI" dirty="0" smtClean="0"/>
              <a:t> </a:t>
            </a:r>
          </a:p>
          <a:p>
            <a:pPr lvl="1"/>
            <a:endParaRPr lang="sl-SI" dirty="0"/>
          </a:p>
          <a:p>
            <a:pPr lvl="1"/>
            <a:r>
              <a:rPr lang="sl-SI" dirty="0">
                <a:hlinkClick r:id="rId4"/>
              </a:rPr>
              <a:t>https://</a:t>
            </a:r>
            <a:r>
              <a:rPr lang="sl-SI" dirty="0" smtClean="0">
                <a:hlinkClick r:id="rId4"/>
              </a:rPr>
              <a:t>ukdataservice.ac.uk/get-data/key-data/qualitative-and-mixed-methods-data.aspx</a:t>
            </a:r>
            <a:r>
              <a:rPr lang="sl-SI" dirty="0" smtClean="0"/>
              <a:t> </a:t>
            </a:r>
          </a:p>
          <a:p>
            <a:endParaRPr lang="sl-SI" dirty="0"/>
          </a:p>
          <a:p>
            <a:pPr marL="0" indent="0">
              <a:buNone/>
            </a:pPr>
            <a:endParaRPr lang="sl-SI" dirty="0" smtClean="0"/>
          </a:p>
          <a:p>
            <a:pPr marL="0" indent="0">
              <a:buNone/>
            </a:pPr>
            <a:r>
              <a:rPr lang="sl-SI" dirty="0" smtClean="0"/>
              <a:t>Razprava </a:t>
            </a:r>
            <a:r>
              <a:rPr lang="sl-SI" dirty="0"/>
              <a:t>o uporabi: </a:t>
            </a:r>
            <a:r>
              <a:rPr lang="sl-SI" dirty="0" err="1"/>
              <a:t>Bishop</a:t>
            </a:r>
            <a:r>
              <a:rPr lang="sl-SI" dirty="0"/>
              <a:t>, L., &amp; </a:t>
            </a:r>
            <a:r>
              <a:rPr lang="sl-SI" dirty="0" err="1"/>
              <a:t>Kuula-Luumi</a:t>
            </a:r>
            <a:r>
              <a:rPr lang="sl-SI" dirty="0"/>
              <a:t>, A. (2017). </a:t>
            </a:r>
            <a:r>
              <a:rPr lang="sl-SI" dirty="0" err="1"/>
              <a:t>Revisiting</a:t>
            </a:r>
            <a:r>
              <a:rPr lang="sl-SI" dirty="0"/>
              <a:t> </a:t>
            </a:r>
            <a:r>
              <a:rPr lang="sl-SI" dirty="0" err="1"/>
              <a:t>Qualitative</a:t>
            </a:r>
            <a:r>
              <a:rPr lang="sl-SI" dirty="0"/>
              <a:t> Data </a:t>
            </a:r>
            <a:r>
              <a:rPr lang="sl-SI" dirty="0" err="1"/>
              <a:t>Reuse</a:t>
            </a:r>
            <a:r>
              <a:rPr lang="sl-SI" dirty="0"/>
              <a:t>: A </a:t>
            </a:r>
            <a:r>
              <a:rPr lang="sl-SI" dirty="0" err="1"/>
              <a:t>Decade</a:t>
            </a:r>
            <a:r>
              <a:rPr lang="sl-SI" dirty="0"/>
              <a:t> On. </a:t>
            </a:r>
            <a:r>
              <a:rPr lang="sl-SI" i="1" dirty="0"/>
              <a:t>SAGE Open</a:t>
            </a:r>
            <a:r>
              <a:rPr lang="sl-SI" dirty="0"/>
              <a:t>. </a:t>
            </a:r>
            <a:r>
              <a:rPr lang="sl-SI" dirty="0">
                <a:hlinkClick r:id="rId5"/>
              </a:rPr>
              <a:t>https://doi.org/10.1177/2158244016685136</a:t>
            </a:r>
            <a:endParaRPr lang="sl-SI" dirty="0"/>
          </a:p>
        </p:txBody>
      </p:sp>
      <p:sp>
        <p:nvSpPr>
          <p:cNvPr id="3" name="Title 2"/>
          <p:cNvSpPr>
            <a:spLocks noGrp="1"/>
          </p:cNvSpPr>
          <p:nvPr>
            <p:ph type="title"/>
          </p:nvPr>
        </p:nvSpPr>
        <p:spPr/>
        <p:txBody>
          <a:bodyPr>
            <a:normAutofit fontScale="90000"/>
          </a:bodyPr>
          <a:lstStyle/>
          <a:p>
            <a:r>
              <a:rPr lang="sl-SI" dirty="0"/>
              <a:t>K</a:t>
            </a:r>
            <a:r>
              <a:rPr lang="sl-SI" dirty="0" smtClean="0"/>
              <a:t>valitativni podatki</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224550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Iskanje</a:t>
            </a:r>
            <a:endParaRPr lang="sl-SI" dirty="0"/>
          </a:p>
        </p:txBody>
      </p:sp>
      <p:sp>
        <p:nvSpPr>
          <p:cNvPr id="3" name="Content Placeholder 2"/>
          <p:cNvSpPr>
            <a:spLocks noGrp="1"/>
          </p:cNvSpPr>
          <p:nvPr>
            <p:ph idx="1"/>
          </p:nvPr>
        </p:nvSpPr>
        <p:spPr/>
        <p:txBody>
          <a:bodyPr/>
          <a:lstStyle/>
          <a:p>
            <a:pPr marL="274320" lvl="1" indent="0">
              <a:buNone/>
            </a:pPr>
            <a:endParaRPr lang="sl-SI" dirty="0"/>
          </a:p>
        </p:txBody>
      </p:sp>
    </p:spTree>
    <p:extLst>
      <p:ext uri="{BB962C8B-B14F-4D97-AF65-F5344CB8AC3E}">
        <p14:creationId xmlns:p14="http://schemas.microsoft.com/office/powerpoint/2010/main" val="332956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2840" y="1352938"/>
            <a:ext cx="8229600" cy="4812365"/>
          </a:xfrm>
        </p:spPr>
        <p:txBody>
          <a:bodyPr>
            <a:normAutofit/>
          </a:bodyPr>
          <a:lstStyle/>
          <a:p>
            <a:pPr marL="0" indent="0">
              <a:defRPr/>
            </a:pPr>
            <a:r>
              <a:rPr lang="sl-SI" dirty="0" err="1" smtClean="0"/>
              <a:t>Mikropodatki</a:t>
            </a:r>
            <a:r>
              <a:rPr lang="sl-SI" dirty="0" smtClean="0"/>
              <a:t> so datoteke, ki vsebujejo večje število nižje ravni enot analiziranja podatkov (podjetje, posameznik) in večje število spremenljivk</a:t>
            </a:r>
          </a:p>
          <a:p>
            <a:pPr marL="0" indent="0">
              <a:buFontTx/>
              <a:buChar char="•"/>
              <a:defRPr/>
            </a:pPr>
            <a:endParaRPr lang="sl-SI" dirty="0" smtClean="0">
              <a:latin typeface="Tahoma" pitchFamily="34" charset="0"/>
            </a:endParaRPr>
          </a:p>
          <a:p>
            <a:pPr>
              <a:defRPr/>
            </a:pPr>
            <a:r>
              <a:rPr lang="sl-SI" sz="1800" dirty="0" smtClean="0"/>
              <a:t>Ločimo lahko dostop na določenem mestu</a:t>
            </a:r>
            <a:r>
              <a:rPr lang="en-US" sz="1800" dirty="0" smtClean="0"/>
              <a:t>:</a:t>
            </a:r>
          </a:p>
          <a:p>
            <a:pPr>
              <a:buFont typeface="Arial" pitchFamily="34" charset="0"/>
              <a:buChar char="•"/>
              <a:defRPr/>
            </a:pPr>
            <a:r>
              <a:rPr lang="sl-SI" sz="1800" dirty="0" smtClean="0"/>
              <a:t>Varne sobe, oddaljeni </a:t>
            </a:r>
            <a:r>
              <a:rPr lang="sl-SI" sz="1800" dirty="0"/>
              <a:t>dostop </a:t>
            </a:r>
            <a:r>
              <a:rPr lang="sl-SI" sz="1800" dirty="0" smtClean="0"/>
              <a:t>(ScUF -</a:t>
            </a:r>
            <a:r>
              <a:rPr lang="sl-SI" sz="1800" dirty="0"/>
              <a:t> datoteka za delo v zavarovanih </a:t>
            </a:r>
            <a:r>
              <a:rPr lang="sl-SI" sz="1800" dirty="0" smtClean="0"/>
              <a:t>pogojih)</a:t>
            </a:r>
          </a:p>
          <a:p>
            <a:pPr>
              <a:buFont typeface="Arial" pitchFamily="34" charset="0"/>
              <a:buChar char="•"/>
              <a:defRPr/>
            </a:pPr>
            <a:r>
              <a:rPr lang="sl-SI" sz="1800" dirty="0" smtClean="0"/>
              <a:t>Izvajanje analiz od daleč</a:t>
            </a:r>
            <a:endParaRPr lang="en-US" sz="1800" dirty="0" smtClean="0"/>
          </a:p>
          <a:p>
            <a:pPr>
              <a:defRPr/>
            </a:pPr>
            <a:r>
              <a:rPr lang="en-US" sz="1800" dirty="0" smtClean="0"/>
              <a:t>Off-site-use:</a:t>
            </a:r>
          </a:p>
          <a:p>
            <a:pPr>
              <a:defRPr/>
            </a:pPr>
            <a:r>
              <a:rPr lang="sl-SI" sz="1800" dirty="0" smtClean="0"/>
              <a:t>Datoteke za javno </a:t>
            </a:r>
            <a:r>
              <a:rPr lang="sl-SI" sz="1800" dirty="0"/>
              <a:t>rabo PUF</a:t>
            </a:r>
            <a:endParaRPr lang="en-US" sz="1800" dirty="0" smtClean="0"/>
          </a:p>
          <a:p>
            <a:pPr>
              <a:defRPr/>
            </a:pPr>
            <a:r>
              <a:rPr lang="sl-SI" sz="1800" dirty="0" smtClean="0"/>
              <a:t>Datoteke za znanstveno rabo SUF</a:t>
            </a:r>
            <a:endParaRPr lang="en-US" sz="1800" dirty="0" smtClean="0"/>
          </a:p>
          <a:p>
            <a:pPr>
              <a:defRPr/>
            </a:pPr>
            <a:r>
              <a:rPr lang="sl-SI" sz="1800" dirty="0" smtClean="0"/>
              <a:t>Univerzitetne </a:t>
            </a:r>
            <a:r>
              <a:rPr lang="en-US" sz="1800" dirty="0" smtClean="0"/>
              <a:t>CAMPUS </a:t>
            </a:r>
            <a:r>
              <a:rPr lang="sl-SI" sz="1800" dirty="0" smtClean="0"/>
              <a:t>datoteke</a:t>
            </a:r>
            <a:endParaRPr lang="en-US" sz="1800" dirty="0" smtClean="0"/>
          </a:p>
          <a:p>
            <a:pPr marL="0" indent="0">
              <a:defRPr/>
            </a:pPr>
            <a:r>
              <a:rPr lang="sl-SI" sz="1200" dirty="0" smtClean="0">
                <a:latin typeface="Tahoma" pitchFamily="34" charset="0"/>
              </a:rPr>
              <a:t>(Primerjaj </a:t>
            </a:r>
            <a:r>
              <a:rPr lang="sl-SI" sz="1200" dirty="0" smtClean="0">
                <a:latin typeface="Tahoma" pitchFamily="34" charset="0"/>
                <a:hlinkClick r:id="rId2"/>
              </a:rPr>
              <a:t>http://www.forschungsdatenzentrum.de/en/data_access.asp</a:t>
            </a:r>
            <a:r>
              <a:rPr lang="sl-SI" sz="1200" dirty="0" smtClean="0">
                <a:latin typeface="Tahoma" pitchFamily="34" charset="0"/>
              </a:rPr>
              <a:t> )</a:t>
            </a:r>
            <a:endParaRPr lang="sl-SI" sz="1100" dirty="0" smtClean="0"/>
          </a:p>
          <a:p>
            <a:pPr marL="0" indent="0">
              <a:buNone/>
            </a:pPr>
            <a:endParaRPr lang="sl-SI" dirty="0"/>
          </a:p>
        </p:txBody>
      </p:sp>
      <p:sp>
        <p:nvSpPr>
          <p:cNvPr id="3" name="Title 2"/>
          <p:cNvSpPr>
            <a:spLocks noGrp="1"/>
          </p:cNvSpPr>
          <p:nvPr>
            <p:ph type="title"/>
          </p:nvPr>
        </p:nvSpPr>
        <p:spPr>
          <a:xfrm>
            <a:off x="251520" y="188639"/>
            <a:ext cx="8347382" cy="931033"/>
          </a:xfrm>
        </p:spPr>
        <p:txBody>
          <a:bodyPr>
            <a:normAutofit fontScale="90000"/>
          </a:bodyPr>
          <a:lstStyle/>
          <a:p>
            <a:r>
              <a:rPr lang="sl-SI" dirty="0"/>
              <a:t>Pregledi in dostop do statističnih </a:t>
            </a:r>
            <a:r>
              <a:rPr lang="sl-SI" dirty="0" err="1"/>
              <a:t>mikropodatkov</a:t>
            </a:r>
            <a:endParaRPr lang="sl-SI" dirty="0"/>
          </a:p>
        </p:txBody>
      </p:sp>
      <p:sp>
        <p:nvSpPr>
          <p:cNvPr id="7171" name="Text Placeholder 2"/>
          <p:cNvSpPr>
            <a:spLocks noGrp="1"/>
          </p:cNvSpPr>
          <p:nvPr>
            <p:ph type="body" sz="quarter" idx="10"/>
          </p:nvPr>
        </p:nvSpPr>
        <p:spPr/>
        <p:txBody>
          <a:bodyPr/>
          <a:lstStyle/>
          <a:p>
            <a:pPr marL="0" indent="0"/>
            <a:endParaRPr lang="en-GB" dirty="0" smtClean="0"/>
          </a:p>
        </p:txBody>
      </p:sp>
    </p:spTree>
    <p:extLst>
      <p:ext uri="{BB962C8B-B14F-4D97-AF65-F5344CB8AC3E}">
        <p14:creationId xmlns:p14="http://schemas.microsoft.com/office/powerpoint/2010/main" val="20223577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Dostop (omejitve)</a:t>
            </a:r>
            <a:endParaRPr lang="sl-SI" dirty="0"/>
          </a:p>
        </p:txBody>
      </p:sp>
      <p:sp>
        <p:nvSpPr>
          <p:cNvPr id="3" name="Content Placeholder 2"/>
          <p:cNvSpPr>
            <a:spLocks noGrp="1"/>
          </p:cNvSpPr>
          <p:nvPr>
            <p:ph idx="1"/>
          </p:nvPr>
        </p:nvSpPr>
        <p:spPr/>
        <p:txBody>
          <a:bodyPr>
            <a:normAutofit fontScale="77500" lnSpcReduction="20000"/>
          </a:bodyPr>
          <a:lstStyle/>
          <a:p>
            <a:r>
              <a:rPr lang="sl-SI" dirty="0"/>
              <a:t>Access</a:t>
            </a:r>
            <a:r>
              <a:rPr lang="sl-SI" dirty="0" smtClean="0"/>
              <a:t>:</a:t>
            </a:r>
          </a:p>
          <a:p>
            <a:endParaRPr lang="sl-SI" dirty="0"/>
          </a:p>
          <a:p>
            <a:r>
              <a:rPr lang="sl-SI" dirty="0" err="1" smtClean="0"/>
              <a:t>The</a:t>
            </a:r>
            <a:r>
              <a:rPr lang="sl-SI" dirty="0" smtClean="0"/>
              <a:t> data </a:t>
            </a:r>
            <a:r>
              <a:rPr lang="sl-SI" dirty="0" err="1" smtClean="0"/>
              <a:t>and</a:t>
            </a:r>
            <a:r>
              <a:rPr lang="sl-SI" dirty="0" smtClean="0"/>
              <a:t> </a:t>
            </a:r>
            <a:r>
              <a:rPr lang="sl-SI" dirty="0" err="1" smtClean="0"/>
              <a:t>documentation</a:t>
            </a:r>
            <a:r>
              <a:rPr lang="sl-SI" dirty="0" smtClean="0"/>
              <a:t> </a:t>
            </a:r>
            <a:r>
              <a:rPr lang="sl-SI" dirty="0" err="1" smtClean="0"/>
              <a:t>for</a:t>
            </a:r>
            <a:r>
              <a:rPr lang="sl-SI" dirty="0" smtClean="0"/>
              <a:t> </a:t>
            </a:r>
            <a:r>
              <a:rPr lang="sl-SI" dirty="0" err="1" smtClean="0"/>
              <a:t>TheEuropeanVoter</a:t>
            </a:r>
            <a:r>
              <a:rPr lang="sl-SI" dirty="0" smtClean="0"/>
              <a:t> </a:t>
            </a:r>
            <a:r>
              <a:rPr lang="sl-SI" dirty="0" err="1" smtClean="0"/>
              <a:t>have</a:t>
            </a:r>
            <a:r>
              <a:rPr lang="sl-SI" dirty="0" smtClean="0"/>
              <a:t> </a:t>
            </a:r>
            <a:r>
              <a:rPr lang="sl-SI" dirty="0" err="1" smtClean="0"/>
              <a:t>been</a:t>
            </a:r>
            <a:r>
              <a:rPr lang="sl-SI" dirty="0" smtClean="0"/>
              <a:t> </a:t>
            </a:r>
            <a:r>
              <a:rPr lang="sl-SI" dirty="0" err="1" smtClean="0"/>
              <a:t>archived</a:t>
            </a:r>
            <a:r>
              <a:rPr lang="sl-SI" dirty="0" smtClean="0"/>
              <a:t> at </a:t>
            </a:r>
            <a:r>
              <a:rPr lang="sl-SI" dirty="0" err="1" smtClean="0"/>
              <a:t>the</a:t>
            </a:r>
            <a:r>
              <a:rPr lang="sl-SI" dirty="0" smtClean="0"/>
              <a:t> </a:t>
            </a:r>
            <a:r>
              <a:rPr lang="sl-SI" dirty="0" err="1" smtClean="0"/>
              <a:t>GESISDataArchivefortheSocialSciences</a:t>
            </a:r>
            <a:r>
              <a:rPr lang="sl-SI" dirty="0" smtClean="0"/>
              <a:t>(GESISStudyNumberZA3911).</a:t>
            </a:r>
          </a:p>
          <a:p>
            <a:r>
              <a:rPr lang="sl-SI" dirty="0" smtClean="0"/>
              <a:t>Data is </a:t>
            </a:r>
            <a:r>
              <a:rPr lang="sl-SI" dirty="0" err="1" smtClean="0"/>
              <a:t>available</a:t>
            </a:r>
            <a:r>
              <a:rPr lang="sl-SI" dirty="0" smtClean="0"/>
              <a:t> as </a:t>
            </a:r>
            <a:r>
              <a:rPr lang="sl-SI" dirty="0" err="1" smtClean="0"/>
              <a:t>category</a:t>
            </a:r>
            <a:r>
              <a:rPr lang="sl-SI" dirty="0" smtClean="0"/>
              <a:t> C “Data </a:t>
            </a:r>
            <a:r>
              <a:rPr lang="sl-SI" dirty="0" err="1" smtClean="0"/>
              <a:t>and</a:t>
            </a:r>
            <a:r>
              <a:rPr lang="sl-SI" dirty="0" smtClean="0"/>
              <a:t> </a:t>
            </a:r>
            <a:r>
              <a:rPr lang="sl-SI" dirty="0" err="1" smtClean="0"/>
              <a:t>documents</a:t>
            </a:r>
            <a:r>
              <a:rPr lang="sl-SI" dirty="0" smtClean="0"/>
              <a:t> are </a:t>
            </a:r>
            <a:r>
              <a:rPr lang="sl-SI" dirty="0" err="1" smtClean="0"/>
              <a:t>only</a:t>
            </a:r>
            <a:r>
              <a:rPr lang="sl-SI" dirty="0" smtClean="0"/>
              <a:t> </a:t>
            </a:r>
            <a:r>
              <a:rPr lang="sl-SI" dirty="0" err="1" smtClean="0"/>
              <a:t>released</a:t>
            </a:r>
            <a:r>
              <a:rPr lang="sl-SI" dirty="0" smtClean="0"/>
              <a:t> </a:t>
            </a:r>
            <a:r>
              <a:rPr lang="sl-SI" dirty="0" err="1" smtClean="0"/>
              <a:t>for</a:t>
            </a:r>
            <a:r>
              <a:rPr lang="sl-SI" dirty="0" smtClean="0"/>
              <a:t> </a:t>
            </a:r>
            <a:r>
              <a:rPr lang="sl-SI" dirty="0" err="1" smtClean="0"/>
              <a:t>academic</a:t>
            </a:r>
            <a:r>
              <a:rPr lang="sl-SI" dirty="0" smtClean="0"/>
              <a:t> </a:t>
            </a:r>
            <a:r>
              <a:rPr lang="sl-SI" dirty="0" err="1" smtClean="0"/>
              <a:t>research</a:t>
            </a:r>
            <a:r>
              <a:rPr lang="sl-SI" dirty="0" smtClean="0"/>
              <a:t> </a:t>
            </a:r>
            <a:r>
              <a:rPr lang="sl-SI" dirty="0" err="1" smtClean="0"/>
              <a:t>and</a:t>
            </a:r>
            <a:r>
              <a:rPr lang="sl-SI" dirty="0" smtClean="0"/>
              <a:t> </a:t>
            </a:r>
            <a:r>
              <a:rPr lang="sl-SI" dirty="0" err="1" smtClean="0"/>
              <a:t>teaching</a:t>
            </a:r>
            <a:r>
              <a:rPr lang="sl-SI" dirty="0" smtClean="0"/>
              <a:t> </a:t>
            </a:r>
            <a:r>
              <a:rPr lang="sl-SI" dirty="0" err="1" smtClean="0"/>
              <a:t>after</a:t>
            </a:r>
            <a:r>
              <a:rPr lang="sl-SI" dirty="0" smtClean="0"/>
              <a:t> </a:t>
            </a:r>
            <a:r>
              <a:rPr lang="sl-SI" dirty="0" err="1" smtClean="0"/>
              <a:t>the</a:t>
            </a:r>
            <a:r>
              <a:rPr lang="sl-SI" dirty="0" smtClean="0"/>
              <a:t> data </a:t>
            </a:r>
            <a:r>
              <a:rPr lang="sl-SI" dirty="0" err="1" smtClean="0"/>
              <a:t>depositor’s</a:t>
            </a:r>
            <a:r>
              <a:rPr lang="sl-SI" dirty="0" smtClean="0"/>
              <a:t> </a:t>
            </a:r>
            <a:r>
              <a:rPr lang="sl-SI" dirty="0" err="1" smtClean="0"/>
              <a:t>written</a:t>
            </a:r>
            <a:r>
              <a:rPr lang="sl-SI" dirty="0" smtClean="0"/>
              <a:t> </a:t>
            </a:r>
            <a:r>
              <a:rPr lang="sl-SI" dirty="0" err="1" smtClean="0"/>
              <a:t>authorization</a:t>
            </a:r>
            <a:r>
              <a:rPr lang="sl-SI" dirty="0" smtClean="0"/>
              <a:t>. </a:t>
            </a:r>
            <a:r>
              <a:rPr lang="sl-SI" dirty="0" err="1" smtClean="0"/>
              <a:t>For</a:t>
            </a:r>
            <a:r>
              <a:rPr lang="sl-SI" dirty="0" smtClean="0"/>
              <a:t> </a:t>
            </a:r>
            <a:r>
              <a:rPr lang="sl-SI" dirty="0" err="1" smtClean="0"/>
              <a:t>this</a:t>
            </a:r>
            <a:r>
              <a:rPr lang="sl-SI" dirty="0" smtClean="0"/>
              <a:t> </a:t>
            </a:r>
            <a:r>
              <a:rPr lang="sl-SI" dirty="0" err="1" smtClean="0"/>
              <a:t>purpose</a:t>
            </a:r>
            <a:r>
              <a:rPr lang="sl-SI" dirty="0" smtClean="0"/>
              <a:t> </a:t>
            </a:r>
            <a:r>
              <a:rPr lang="sl-SI" dirty="0" err="1" smtClean="0"/>
              <a:t>the</a:t>
            </a:r>
            <a:r>
              <a:rPr lang="sl-SI" dirty="0" smtClean="0"/>
              <a:t> Data </a:t>
            </a:r>
            <a:r>
              <a:rPr lang="sl-SI" dirty="0" err="1" smtClean="0"/>
              <a:t>Archive</a:t>
            </a:r>
            <a:r>
              <a:rPr lang="sl-SI" dirty="0" smtClean="0"/>
              <a:t> </a:t>
            </a:r>
            <a:r>
              <a:rPr lang="sl-SI" dirty="0" err="1" smtClean="0"/>
              <a:t>obtains</a:t>
            </a:r>
            <a:r>
              <a:rPr lang="sl-SI" dirty="0" smtClean="0"/>
              <a:t> a </a:t>
            </a:r>
            <a:r>
              <a:rPr lang="sl-SI" dirty="0" err="1" smtClean="0"/>
              <a:t>written</a:t>
            </a:r>
            <a:r>
              <a:rPr lang="sl-SI" dirty="0" smtClean="0"/>
              <a:t> </a:t>
            </a:r>
            <a:r>
              <a:rPr lang="sl-SI" dirty="0" err="1" smtClean="0"/>
              <a:t>permission</a:t>
            </a:r>
            <a:r>
              <a:rPr lang="sl-SI" dirty="0" smtClean="0"/>
              <a:t> </a:t>
            </a:r>
            <a:r>
              <a:rPr lang="sl-SI" dirty="0" err="1" smtClean="0"/>
              <a:t>with</a:t>
            </a:r>
            <a:r>
              <a:rPr lang="sl-SI" dirty="0" smtClean="0"/>
              <a:t> </a:t>
            </a:r>
            <a:r>
              <a:rPr lang="sl-SI" dirty="0" err="1" smtClean="0"/>
              <a:t>specification</a:t>
            </a:r>
            <a:r>
              <a:rPr lang="sl-SI" dirty="0" smtClean="0"/>
              <a:t> of </a:t>
            </a:r>
            <a:r>
              <a:rPr lang="sl-SI" dirty="0" err="1" smtClean="0"/>
              <a:t>the</a:t>
            </a:r>
            <a:r>
              <a:rPr lang="sl-SI" dirty="0" smtClean="0"/>
              <a:t> </a:t>
            </a:r>
            <a:r>
              <a:rPr lang="sl-SI" dirty="0" err="1" smtClean="0"/>
              <a:t>user</a:t>
            </a:r>
            <a:r>
              <a:rPr lang="sl-SI" dirty="0" smtClean="0"/>
              <a:t> </a:t>
            </a:r>
            <a:r>
              <a:rPr lang="sl-SI" dirty="0" err="1" smtClean="0"/>
              <a:t>and</a:t>
            </a:r>
            <a:r>
              <a:rPr lang="sl-SI" dirty="0" smtClean="0"/>
              <a:t> </a:t>
            </a:r>
            <a:r>
              <a:rPr lang="sl-SI" dirty="0" err="1" smtClean="0"/>
              <a:t>the</a:t>
            </a:r>
            <a:r>
              <a:rPr lang="sl-SI" dirty="0" smtClean="0"/>
              <a:t> </a:t>
            </a:r>
            <a:r>
              <a:rPr lang="sl-SI" dirty="0" err="1" smtClean="0"/>
              <a:t>analysis</a:t>
            </a:r>
            <a:r>
              <a:rPr lang="sl-SI" dirty="0" smtClean="0"/>
              <a:t> </a:t>
            </a:r>
            <a:r>
              <a:rPr lang="sl-SI" dirty="0" err="1" smtClean="0"/>
              <a:t>intention</a:t>
            </a:r>
            <a:r>
              <a:rPr lang="sl-SI" dirty="0" smtClean="0"/>
              <a:t>.”</a:t>
            </a:r>
          </a:p>
          <a:p>
            <a:endParaRPr lang="sl-SI" dirty="0"/>
          </a:p>
          <a:p>
            <a:r>
              <a:rPr lang="sl-SI" dirty="0" err="1" smtClean="0"/>
              <a:t>TheEuropeanVoter</a:t>
            </a:r>
            <a:r>
              <a:rPr lang="sl-SI" dirty="0" smtClean="0"/>
              <a:t> </a:t>
            </a:r>
            <a:r>
              <a:rPr lang="sl-SI" dirty="0" smtClean="0">
                <a:hlinkClick r:id="rId2"/>
              </a:rPr>
              <a:t>http</a:t>
            </a:r>
            <a:r>
              <a:rPr lang="sl-SI" dirty="0">
                <a:hlinkClick r:id="rId2"/>
              </a:rPr>
              <a:t>://www.gesis.org/en/services/data-analysis/survey-data/more-international-data/european-election-studies/the-european-voter-project</a:t>
            </a:r>
            <a:r>
              <a:rPr lang="sl-SI" dirty="0" smtClean="0">
                <a:hlinkClick r:id="rId2"/>
              </a:rPr>
              <a:t>/</a:t>
            </a:r>
            <a:r>
              <a:rPr lang="sl-SI" dirty="0" smtClean="0"/>
              <a:t> </a:t>
            </a:r>
            <a:endParaRPr lang="sl-SI" dirty="0" smtClean="0"/>
          </a:p>
          <a:p>
            <a:endParaRPr lang="sl-SI" dirty="0" smtClean="0"/>
          </a:p>
          <a:p>
            <a:pPr marL="0" indent="0">
              <a:buNone/>
            </a:pPr>
            <a:r>
              <a:rPr lang="sl-SI" dirty="0" smtClean="0"/>
              <a:t>Gradivo iz </a:t>
            </a:r>
          </a:p>
          <a:p>
            <a:r>
              <a:rPr lang="sl-SI" dirty="0">
                <a:hlinkClick r:id="rId3"/>
              </a:rPr>
              <a:t>https://</a:t>
            </a:r>
            <a:r>
              <a:rPr lang="sl-SI" dirty="0" smtClean="0">
                <a:hlinkClick r:id="rId3"/>
              </a:rPr>
              <a:t>www.ukdataservice.ac.uk/media/604811/datadiscoverypolitics.pdf</a:t>
            </a:r>
            <a:r>
              <a:rPr lang="sl-SI" dirty="0" smtClean="0"/>
              <a:t> </a:t>
            </a:r>
            <a:endParaRPr lang="sl-SI" dirty="0"/>
          </a:p>
        </p:txBody>
      </p:sp>
    </p:spTree>
    <p:extLst>
      <p:ext uri="{BB962C8B-B14F-4D97-AF65-F5344CB8AC3E}">
        <p14:creationId xmlns:p14="http://schemas.microsoft.com/office/powerpoint/2010/main" val="1959291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2840" y="2448910"/>
            <a:ext cx="8229600" cy="3716394"/>
          </a:xfrm>
        </p:spPr>
        <p:txBody>
          <a:bodyPr>
            <a:normAutofit fontScale="62500" lnSpcReduction="20000"/>
          </a:bodyPr>
          <a:lstStyle/>
          <a:p>
            <a:r>
              <a:rPr lang="en-US" dirty="0" smtClean="0"/>
              <a:t>Module </a:t>
            </a:r>
            <a:r>
              <a:rPr lang="en-US" dirty="0"/>
              <a:t>2 Perceptions about research use of </a:t>
            </a:r>
            <a:r>
              <a:rPr lang="en-US" dirty="0" smtClean="0"/>
              <a:t>data</a:t>
            </a:r>
            <a:endParaRPr lang="sl-SI" dirty="0" smtClean="0"/>
          </a:p>
          <a:p>
            <a:r>
              <a:rPr lang="en-US" dirty="0" smtClean="0"/>
              <a:t>Section </a:t>
            </a:r>
            <a:r>
              <a:rPr lang="en-US" dirty="0"/>
              <a:t>2.1 </a:t>
            </a:r>
            <a:endParaRPr lang="sl-SI" dirty="0" smtClean="0"/>
          </a:p>
          <a:p>
            <a:r>
              <a:rPr lang="en-US" dirty="0" smtClean="0"/>
              <a:t>The</a:t>
            </a:r>
            <a:r>
              <a:rPr lang="sl-SI" dirty="0" smtClean="0"/>
              <a:t> </a:t>
            </a:r>
            <a:r>
              <a:rPr lang="en-US" dirty="0" smtClean="0"/>
              <a:t>interest </a:t>
            </a:r>
            <a:r>
              <a:rPr lang="en-US" dirty="0"/>
              <a:t>of government data </a:t>
            </a:r>
            <a:r>
              <a:rPr lang="en-US" dirty="0" smtClean="0"/>
              <a:t>collectors</a:t>
            </a:r>
            <a:r>
              <a:rPr lang="sl-SI" dirty="0" smtClean="0"/>
              <a:t> </a:t>
            </a:r>
            <a:r>
              <a:rPr lang="en-US" dirty="0" smtClean="0"/>
              <a:t>in </a:t>
            </a:r>
            <a:r>
              <a:rPr lang="en-US" dirty="0"/>
              <a:t>data </a:t>
            </a:r>
            <a:r>
              <a:rPr lang="en-US" dirty="0" smtClean="0"/>
              <a:t>sharing</a:t>
            </a:r>
            <a:r>
              <a:rPr lang="sl-SI" dirty="0" smtClean="0"/>
              <a:t> </a:t>
            </a:r>
          </a:p>
          <a:p>
            <a:endParaRPr lang="sl-SI" dirty="0"/>
          </a:p>
          <a:p>
            <a:r>
              <a:rPr lang="en-US" dirty="0" smtClean="0"/>
              <a:t>Government </a:t>
            </a:r>
            <a:r>
              <a:rPr lang="en-US" dirty="0"/>
              <a:t>data </a:t>
            </a:r>
            <a:r>
              <a:rPr lang="en-US" dirty="0" smtClean="0"/>
              <a:t>resources</a:t>
            </a:r>
            <a:r>
              <a:rPr lang="sl-SI" dirty="0" smtClean="0"/>
              <a:t> </a:t>
            </a:r>
          </a:p>
          <a:p>
            <a:r>
              <a:rPr lang="en-US" dirty="0" smtClean="0"/>
              <a:t>Governments </a:t>
            </a:r>
            <a:r>
              <a:rPr lang="en-US" dirty="0"/>
              <a:t>collect large amounts of data for administrative or statistical purposes. This data has great research potential. Data </a:t>
            </a:r>
            <a:r>
              <a:rPr lang="en-US" dirty="0" smtClean="0"/>
              <a:t>sharing</a:t>
            </a:r>
            <a:r>
              <a:rPr lang="sl-SI" dirty="0" smtClean="0"/>
              <a:t> </a:t>
            </a:r>
            <a:r>
              <a:rPr lang="en-US" dirty="0" smtClean="0"/>
              <a:t>Legal </a:t>
            </a:r>
            <a:r>
              <a:rPr lang="en-US" dirty="0"/>
              <a:t>gateways may allow data sharing for research use, but governments may consider it as something potentially risky and/or burdensome. In addition, if a statistical body lets researchers use the data, the researchers gain the benefit from academic journal articles; but if something goes wrong, it is often expected that the statistical </a:t>
            </a:r>
            <a:r>
              <a:rPr lang="en-US" dirty="0" err="1"/>
              <a:t>organisation</a:t>
            </a:r>
            <a:r>
              <a:rPr lang="en-US" dirty="0"/>
              <a:t> will get the blame even if the researcher is at fault</a:t>
            </a:r>
            <a:r>
              <a:rPr lang="en-US" dirty="0" smtClean="0"/>
              <a:t>.</a:t>
            </a:r>
            <a:r>
              <a:rPr lang="sl-SI" dirty="0" smtClean="0"/>
              <a:t> </a:t>
            </a:r>
            <a:r>
              <a:rPr lang="en-US" dirty="0" smtClean="0"/>
              <a:t>So</a:t>
            </a:r>
            <a:r>
              <a:rPr lang="en-US" dirty="0"/>
              <a:t>, by sharing data the data collector gets little direct benefit but could face a significant cost</a:t>
            </a:r>
            <a:r>
              <a:rPr lang="en-US" dirty="0" smtClean="0"/>
              <a:t>.</a:t>
            </a:r>
            <a:r>
              <a:rPr lang="sl-SI" dirty="0" smtClean="0"/>
              <a:t> </a:t>
            </a:r>
            <a:r>
              <a:rPr lang="en-US" dirty="0" smtClean="0"/>
              <a:t>Incentives </a:t>
            </a:r>
            <a:r>
              <a:rPr lang="en-US" dirty="0"/>
              <a:t>for data </a:t>
            </a:r>
            <a:r>
              <a:rPr lang="en-US" dirty="0" smtClean="0"/>
              <a:t>sharing</a:t>
            </a:r>
            <a:r>
              <a:rPr lang="sl-SI" dirty="0" smtClean="0"/>
              <a:t> </a:t>
            </a:r>
            <a:r>
              <a:rPr lang="en-US" dirty="0" smtClean="0"/>
              <a:t>First</a:t>
            </a:r>
            <a:r>
              <a:rPr lang="en-US" dirty="0"/>
              <a:t>, governments have </a:t>
            </a:r>
            <a:r>
              <a:rPr lang="en-US" dirty="0" err="1"/>
              <a:t>realised</a:t>
            </a:r>
            <a:r>
              <a:rPr lang="en-US" dirty="0"/>
              <a:t> that allowing research access to data can improve their knowledge of their business or data; you are likely to use the data in different ways to those who collected it. Researchers can be a good source of new ideas. Second, data collection is costly (particularly for surveys, but also for administrative data); allowing researchers to re-use data already collected allows data collectors to show that they are using public money efficiently.</a:t>
            </a:r>
            <a:endParaRPr lang="sl-SI" dirty="0"/>
          </a:p>
        </p:txBody>
      </p:sp>
      <p:sp>
        <p:nvSpPr>
          <p:cNvPr id="3" name="Title 2"/>
          <p:cNvSpPr>
            <a:spLocks noGrp="1"/>
          </p:cNvSpPr>
          <p:nvPr>
            <p:ph type="title"/>
          </p:nvPr>
        </p:nvSpPr>
        <p:spPr>
          <a:xfrm>
            <a:off x="251520" y="188639"/>
            <a:ext cx="8347382" cy="2039553"/>
          </a:xfrm>
        </p:spPr>
        <p:txBody>
          <a:bodyPr>
            <a:normAutofit fontScale="90000"/>
          </a:bodyPr>
          <a:lstStyle/>
          <a:p>
            <a:r>
              <a:rPr lang="sl-SI" dirty="0">
                <a:hlinkClick r:id="rId2"/>
              </a:rPr>
              <a:t>https://</a:t>
            </a:r>
            <a:r>
              <a:rPr lang="sl-SI" dirty="0" smtClean="0">
                <a:hlinkClick r:id="rId2"/>
              </a:rPr>
              <a:t>ec.europa.eu/eurostat/documents/203647/771732/Self+study+material/1bc62ccc-c536-4053-bfb3-6d779ad43207</a:t>
            </a:r>
            <a:r>
              <a:rPr lang="sl-SI" dirty="0" smtClean="0"/>
              <a:t> </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2615715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2840" y="2469930"/>
            <a:ext cx="8229600" cy="3695373"/>
          </a:xfrm>
        </p:spPr>
        <p:txBody>
          <a:bodyPr>
            <a:normAutofit fontScale="92500" lnSpcReduction="10000"/>
          </a:bodyPr>
          <a:lstStyle/>
          <a:p>
            <a:r>
              <a:rPr lang="en-US" dirty="0"/>
              <a:t>Intruders versus </a:t>
            </a:r>
            <a:r>
              <a:rPr lang="en-US" dirty="0" smtClean="0"/>
              <a:t>humans</a:t>
            </a:r>
            <a:endParaRPr lang="sl-SI" dirty="0" smtClean="0"/>
          </a:p>
          <a:p>
            <a:endParaRPr lang="sl-SI" dirty="0"/>
          </a:p>
          <a:p>
            <a:r>
              <a:rPr lang="en-US" dirty="0" smtClean="0"/>
              <a:t>The </a:t>
            </a:r>
            <a:r>
              <a:rPr lang="en-US" dirty="0"/>
              <a:t>intruder model makes no distinction about different levels of </a:t>
            </a:r>
            <a:r>
              <a:rPr lang="en-US" dirty="0" err="1"/>
              <a:t>trustfor</a:t>
            </a:r>
            <a:r>
              <a:rPr lang="en-US" dirty="0"/>
              <a:t> different users' types</a:t>
            </a:r>
            <a:r>
              <a:rPr lang="en-US" dirty="0" smtClean="0"/>
              <a:t>.</a:t>
            </a:r>
            <a:r>
              <a:rPr lang="sl-SI" dirty="0" smtClean="0"/>
              <a:t> </a:t>
            </a:r>
            <a:r>
              <a:rPr lang="en-US" dirty="0" smtClean="0"/>
              <a:t>The </a:t>
            </a:r>
            <a:r>
              <a:rPr lang="en-US" dirty="0"/>
              <a:t>'worst </a:t>
            </a:r>
            <a:r>
              <a:rPr lang="en-US" dirty="0" err="1"/>
              <a:t>case'scenario</a:t>
            </a:r>
            <a:r>
              <a:rPr lang="en-US" dirty="0"/>
              <a:t> is assumed to </a:t>
            </a:r>
            <a:r>
              <a:rPr lang="en-US" dirty="0" err="1"/>
              <a:t>becovered</a:t>
            </a:r>
            <a:r>
              <a:rPr lang="en-US" dirty="0"/>
              <a:t> by restricting the data. In contrast, the human model relies upon us all working together, with data restrictions being </a:t>
            </a:r>
            <a:r>
              <a:rPr lang="en-US" dirty="0" err="1"/>
              <a:t>avoidedif</a:t>
            </a:r>
            <a:r>
              <a:rPr lang="en-US" dirty="0"/>
              <a:t> procedural solutions can be found. You are being allowed to demonstrate your ability to handle data safely before we consider the option of </a:t>
            </a:r>
            <a:r>
              <a:rPr lang="en-US" dirty="0" err="1"/>
              <a:t>restrictingthe</a:t>
            </a:r>
            <a:r>
              <a:rPr lang="en-US" dirty="0"/>
              <a:t> data; we'll only do that if you show yourself to be untrustworthy.</a:t>
            </a:r>
            <a:endParaRPr lang="sl-SI" dirty="0"/>
          </a:p>
        </p:txBody>
      </p:sp>
      <p:sp>
        <p:nvSpPr>
          <p:cNvPr id="3" name="Title 2"/>
          <p:cNvSpPr>
            <a:spLocks noGrp="1"/>
          </p:cNvSpPr>
          <p:nvPr>
            <p:ph type="title"/>
          </p:nvPr>
        </p:nvSpPr>
        <p:spPr>
          <a:xfrm>
            <a:off x="251520" y="188639"/>
            <a:ext cx="8347382" cy="1892409"/>
          </a:xfrm>
        </p:spPr>
        <p:txBody>
          <a:bodyPr>
            <a:normAutofit fontScale="90000"/>
          </a:bodyPr>
          <a:lstStyle/>
          <a:p>
            <a:r>
              <a:rPr lang="sl-SI" dirty="0">
                <a:hlinkClick r:id="rId2"/>
              </a:rPr>
              <a:t>https://</a:t>
            </a:r>
            <a:r>
              <a:rPr lang="sl-SI" dirty="0" smtClean="0">
                <a:hlinkClick r:id="rId2"/>
              </a:rPr>
              <a:t>ec.europa.eu/eurostat/documents/203647/771732/Self+study+material/1bc62ccc-c536-4053-bfb3-6d779ad43207</a:t>
            </a:r>
            <a:r>
              <a:rPr lang="sl-SI" dirty="0" smtClean="0"/>
              <a:t> </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984663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pPr marL="0" indent="0">
              <a:buFontTx/>
              <a:buChar char="•"/>
              <a:defRPr/>
            </a:pPr>
            <a:r>
              <a:rPr lang="sl-SI" dirty="0" smtClean="0"/>
              <a:t>SURS: </a:t>
            </a:r>
            <a:r>
              <a:rPr lang="sl-SI" dirty="0" smtClean="0">
                <a:latin typeface="Tahoma" pitchFamily="34" charset="0"/>
              </a:rPr>
              <a:t>Raziskovalci načeloma dostopajo do vseh raziskovanj, načrtovanih v </a:t>
            </a:r>
            <a:r>
              <a:rPr lang="sl-SI" dirty="0" smtClean="0">
                <a:latin typeface="Tahoma" pitchFamily="34" charset="0"/>
                <a:hlinkClick r:id="rId2"/>
              </a:rPr>
              <a:t>letnih programih statističnih raziskovanj</a:t>
            </a:r>
            <a:r>
              <a:rPr lang="sl-SI" dirty="0" smtClean="0">
                <a:latin typeface="Tahoma" pitchFamily="34" charset="0"/>
              </a:rPr>
              <a:t>.</a:t>
            </a:r>
          </a:p>
          <a:p>
            <a:pPr>
              <a:buFontTx/>
              <a:buChar char="•"/>
              <a:defRPr/>
            </a:pPr>
            <a:r>
              <a:rPr lang="sl-SI" dirty="0" smtClean="0">
                <a:latin typeface="Tahoma" pitchFamily="34" charset="0"/>
              </a:rPr>
              <a:t>ADP: metapodatki in podatki nekaterih izbranih statističnih raziskovanj; kadar niso direktno dostopni, so naslovljeni </a:t>
            </a:r>
            <a:r>
              <a:rPr lang="sl-SI" dirty="0" err="1" smtClean="0">
                <a:latin typeface="Tahoma" pitchFamily="34" charset="0"/>
              </a:rPr>
              <a:t>mikropodatki</a:t>
            </a:r>
            <a:r>
              <a:rPr lang="sl-SI" dirty="0" smtClean="0">
                <a:latin typeface="Tahoma" pitchFamily="34" charset="0"/>
              </a:rPr>
              <a:t>, ki so posebej pripravljeni za delo v varni sobi.</a:t>
            </a:r>
          </a:p>
          <a:p>
            <a:pPr marL="0" indent="0" eaLnBrk="1" hangingPunct="1">
              <a:buFontTx/>
              <a:buChar char="•"/>
              <a:defRPr/>
            </a:pPr>
            <a:r>
              <a:rPr lang="sl-SI" sz="2400" dirty="0" smtClean="0">
                <a:latin typeface="Tahoma" pitchFamily="34" charset="0"/>
              </a:rPr>
              <a:t>Primeri virov uporabnih </a:t>
            </a:r>
            <a:r>
              <a:rPr lang="sl-SI" sz="2400" dirty="0" err="1" smtClean="0">
                <a:latin typeface="Tahoma" pitchFamily="34" charset="0"/>
              </a:rPr>
              <a:t>mikropodatkov</a:t>
            </a:r>
            <a:r>
              <a:rPr lang="sl-SI" sz="2400" dirty="0" smtClean="0">
                <a:latin typeface="Tahoma" pitchFamily="34" charset="0"/>
              </a:rPr>
              <a:t>:</a:t>
            </a:r>
          </a:p>
          <a:p>
            <a:pPr marL="457200" lvl="1" indent="0" algn="l" eaLnBrk="1" hangingPunct="1">
              <a:buFont typeface="Wingdings" pitchFamily="2" charset="2"/>
              <a:buChar char="§"/>
              <a:defRPr/>
            </a:pPr>
            <a:r>
              <a:rPr lang="sl-SI" sz="2200" i="1" dirty="0" smtClean="0">
                <a:latin typeface="Tahoma" pitchFamily="34" charset="0"/>
              </a:rPr>
              <a:t>Popis 2002 </a:t>
            </a:r>
            <a:r>
              <a:rPr lang="sl-SI" sz="2200" dirty="0" smtClean="0">
                <a:latin typeface="Tahoma" pitchFamily="34" charset="0"/>
              </a:rPr>
              <a:t>– terenski popis</a:t>
            </a:r>
          </a:p>
          <a:p>
            <a:pPr marL="457200" lvl="1" indent="0" algn="l" eaLnBrk="1" hangingPunct="1">
              <a:buFont typeface="Wingdings" pitchFamily="2" charset="2"/>
              <a:buChar char="§"/>
              <a:defRPr/>
            </a:pPr>
            <a:r>
              <a:rPr lang="sl-SI" sz="2200" i="1" dirty="0" smtClean="0">
                <a:latin typeface="Tahoma" pitchFamily="34" charset="0"/>
              </a:rPr>
              <a:t>Popis 2011 </a:t>
            </a:r>
            <a:r>
              <a:rPr lang="sl-SI" sz="2200" dirty="0" smtClean="0">
                <a:latin typeface="Tahoma" pitchFamily="34" charset="0"/>
              </a:rPr>
              <a:t>– registrski popis</a:t>
            </a:r>
          </a:p>
          <a:p>
            <a:pPr marL="457200" lvl="1" indent="0" algn="l" eaLnBrk="1" hangingPunct="1">
              <a:buFont typeface="Wingdings" pitchFamily="2" charset="2"/>
              <a:buChar char="§"/>
              <a:defRPr/>
            </a:pPr>
            <a:r>
              <a:rPr lang="sl-SI" sz="2200" i="1" dirty="0" err="1" smtClean="0">
                <a:latin typeface="Tahoma" pitchFamily="34" charset="0"/>
              </a:rPr>
              <a:t>mikropodatki</a:t>
            </a:r>
            <a:r>
              <a:rPr lang="sl-SI" sz="2200" i="1" dirty="0" smtClean="0">
                <a:latin typeface="Tahoma" pitchFamily="34" charset="0"/>
              </a:rPr>
              <a:t> registrov</a:t>
            </a:r>
            <a:endParaRPr lang="sl-SI" sz="2200" dirty="0" smtClean="0">
              <a:latin typeface="Tahoma" pitchFamily="34" charset="0"/>
            </a:endParaRPr>
          </a:p>
          <a:p>
            <a:pPr marL="457200" lvl="1" indent="0" algn="l" eaLnBrk="1" hangingPunct="1">
              <a:buFont typeface="Wingdings" pitchFamily="2" charset="2"/>
              <a:buChar char="§"/>
              <a:defRPr/>
            </a:pPr>
            <a:r>
              <a:rPr lang="sl-SI" sz="2200" i="1" dirty="0" smtClean="0">
                <a:latin typeface="Tahoma" pitchFamily="34" charset="0"/>
              </a:rPr>
              <a:t>anketni podatki </a:t>
            </a:r>
            <a:r>
              <a:rPr lang="sl-SI" sz="2200" dirty="0" smtClean="0">
                <a:latin typeface="Tahoma" pitchFamily="34" charset="0"/>
              </a:rPr>
              <a:t>– Anketa o delovni sili, </a:t>
            </a:r>
            <a:r>
              <a:rPr lang="sl-SI" sz="2400" dirty="0" smtClean="0">
                <a:latin typeface="Tahoma" pitchFamily="34" charset="0"/>
              </a:rPr>
              <a:t>Anketa o porabi časa</a:t>
            </a:r>
          </a:p>
          <a:p>
            <a:pPr indent="0">
              <a:buFont typeface="Wingdings" pitchFamily="2" charset="2"/>
              <a:buChar char="§"/>
              <a:defRPr/>
            </a:pPr>
            <a:r>
              <a:rPr lang="sl-SI" sz="2800" b="1" dirty="0" smtClean="0">
                <a:hlinkClick r:id="rId3"/>
              </a:rPr>
              <a:t>Primer: Raziskava </a:t>
            </a:r>
            <a:r>
              <a:rPr lang="sl-SI" sz="2800" b="1" dirty="0">
                <a:hlinkClick r:id="rId3"/>
              </a:rPr>
              <a:t>Anketa o delovni sili 2010, </a:t>
            </a:r>
            <a:r>
              <a:rPr lang="sl-SI" sz="2800" b="1" dirty="0" err="1">
                <a:hlinkClick r:id="rId3"/>
              </a:rPr>
              <a:t>anonimizirana</a:t>
            </a:r>
            <a:r>
              <a:rPr lang="sl-SI" sz="2800" b="1" dirty="0">
                <a:hlinkClick r:id="rId3"/>
              </a:rPr>
              <a:t> verzija podatkovne datoteke, dostopna preko ADP</a:t>
            </a:r>
            <a:r>
              <a:rPr lang="sl-SI" sz="2800" dirty="0"/>
              <a:t> - ADP je v sodelovanju s SURS pripravil </a:t>
            </a:r>
            <a:r>
              <a:rPr lang="sl-SI" sz="2800" dirty="0" err="1"/>
              <a:t>anonimizirano</a:t>
            </a:r>
            <a:r>
              <a:rPr lang="sl-SI" sz="2800" dirty="0"/>
              <a:t> verzijo podatkovne datoteke Ankete o delovni sili 2010. </a:t>
            </a:r>
            <a:r>
              <a:rPr lang="sl-SI" sz="2800" dirty="0" err="1"/>
              <a:t>Mikropodatki</a:t>
            </a:r>
            <a:r>
              <a:rPr lang="sl-SI" sz="2800" dirty="0"/>
              <a:t> so namenjeni distribuciji preko ADP. Ohranjenih je bilo kar se da veliko spremenljivk za širok krog uporabnikov, ki zadoščajo za večino preprostih kot tudi bolj zahtevnih raziskovanj na tem področju. Do </a:t>
            </a:r>
            <a:r>
              <a:rPr lang="sl-SI" sz="2800" dirty="0" err="1"/>
              <a:t>anonimizirane</a:t>
            </a:r>
            <a:r>
              <a:rPr lang="sl-SI" sz="2800" dirty="0"/>
              <a:t> verzije </a:t>
            </a:r>
            <a:r>
              <a:rPr lang="sl-SI" sz="2800" dirty="0" err="1"/>
              <a:t>mikropodatkov</a:t>
            </a:r>
            <a:r>
              <a:rPr lang="sl-SI" sz="2800" dirty="0"/>
              <a:t> imajo namreč ob poenostavljeni registraciji preko ADP dostop tudi drugi uporabniki (npr. študentje, laična javnost), ne le registrirani raziskovalci.</a:t>
            </a:r>
          </a:p>
          <a:p>
            <a:pPr marL="457200" lvl="1" indent="0" algn="l" eaLnBrk="1" hangingPunct="1">
              <a:buFont typeface="Wingdings" pitchFamily="2" charset="2"/>
              <a:buChar char="§"/>
              <a:defRPr/>
            </a:pPr>
            <a:endParaRPr lang="sl-SI" sz="2400" dirty="0" smtClean="0">
              <a:latin typeface="Tahoma" pitchFamily="34" charset="0"/>
            </a:endParaRPr>
          </a:p>
          <a:p>
            <a:pPr>
              <a:buFontTx/>
              <a:buChar char="•"/>
              <a:defRPr/>
            </a:pPr>
            <a:r>
              <a:rPr lang="sl-SI" sz="2600" dirty="0"/>
              <a:t>Primeri </a:t>
            </a:r>
            <a:r>
              <a:rPr lang="sl-SI" sz="2600" dirty="0" smtClean="0"/>
              <a:t>mednarodnih statističnih mikropodatkov</a:t>
            </a:r>
            <a:r>
              <a:rPr lang="sl-SI" sz="2600" dirty="0"/>
              <a:t>: </a:t>
            </a:r>
          </a:p>
          <a:p>
            <a:pPr marL="457200" lvl="1" indent="0">
              <a:buFont typeface="Wingdings" pitchFamily="2" charset="2"/>
              <a:buChar char="§"/>
              <a:defRPr/>
            </a:pPr>
            <a:r>
              <a:rPr lang="sl-SI" sz="2200" i="1" dirty="0" smtClean="0">
                <a:hlinkClick r:id="rId4"/>
              </a:rPr>
              <a:t>IPUMS </a:t>
            </a:r>
            <a:r>
              <a:rPr lang="sl-SI" sz="2200" i="1" dirty="0">
                <a:hlinkClick r:id="rId4"/>
              </a:rPr>
              <a:t>International </a:t>
            </a:r>
            <a:r>
              <a:rPr lang="sl-SI" sz="2200" dirty="0">
                <a:hlinkClick r:id="rId4"/>
              </a:rPr>
              <a:t>– vzorci popisov, 68 držav</a:t>
            </a:r>
            <a:endParaRPr lang="sl-SI" sz="2200" dirty="0"/>
          </a:p>
          <a:p>
            <a:pPr marL="457200" lvl="1" indent="0">
              <a:buFont typeface="Wingdings" pitchFamily="2" charset="2"/>
              <a:buChar char="§"/>
              <a:defRPr/>
            </a:pPr>
            <a:r>
              <a:rPr lang="sl-SI" sz="2200" i="1" dirty="0">
                <a:hlinkClick r:id="rId5"/>
              </a:rPr>
              <a:t>IECM</a:t>
            </a:r>
            <a:r>
              <a:rPr lang="sl-SI" sz="2200" dirty="0">
                <a:hlinkClick r:id="rId5"/>
              </a:rPr>
              <a:t> – anonimizirani mikropodatki popisov 19 držav</a:t>
            </a:r>
            <a:endParaRPr lang="sl-SI" sz="2200" dirty="0"/>
          </a:p>
          <a:p>
            <a:pPr marL="457200" lvl="1" indent="0" algn="l" eaLnBrk="1" hangingPunct="1">
              <a:buFont typeface="Wingdings" pitchFamily="2" charset="2"/>
              <a:buChar char="§"/>
              <a:defRPr/>
            </a:pPr>
            <a:endParaRPr lang="sl-SI" sz="2200" dirty="0" smtClean="0">
              <a:latin typeface="Tahoma" pitchFamily="34" charset="0"/>
            </a:endParaRPr>
          </a:p>
          <a:p>
            <a:pPr>
              <a:defRPr/>
            </a:pPr>
            <a:endParaRPr lang="en-GB" dirty="0"/>
          </a:p>
        </p:txBody>
      </p:sp>
      <p:sp>
        <p:nvSpPr>
          <p:cNvPr id="3" name="Title 2"/>
          <p:cNvSpPr>
            <a:spLocks noGrp="1"/>
          </p:cNvSpPr>
          <p:nvPr>
            <p:ph type="title"/>
          </p:nvPr>
        </p:nvSpPr>
        <p:spPr/>
        <p:txBody>
          <a:bodyPr>
            <a:normAutofit fontScale="90000"/>
          </a:bodyPr>
          <a:lstStyle/>
          <a:p>
            <a:r>
              <a:rPr lang="sl-SI" dirty="0"/>
              <a:t>Iskanje in identifikacija mikropodatkov: </a:t>
            </a:r>
          </a:p>
        </p:txBody>
      </p:sp>
      <p:sp>
        <p:nvSpPr>
          <p:cNvPr id="8195" name="Text Placeholder 2"/>
          <p:cNvSpPr>
            <a:spLocks noGrp="1"/>
          </p:cNvSpPr>
          <p:nvPr>
            <p:ph type="body" sz="quarter" idx="10"/>
          </p:nvPr>
        </p:nvSpPr>
        <p:spPr>
          <a:xfrm>
            <a:off x="8675688" y="476672"/>
            <a:ext cx="468312" cy="6858000"/>
          </a:xfrm>
        </p:spPr>
        <p:txBody>
          <a:bodyPr/>
          <a:lstStyle/>
          <a:p>
            <a:pPr marL="0" indent="0"/>
            <a:endParaRPr lang="sl-SI" dirty="0" smtClean="0"/>
          </a:p>
        </p:txBody>
      </p:sp>
    </p:spTree>
    <p:extLst>
      <p:ext uri="{BB962C8B-B14F-4D97-AF65-F5344CB8AC3E}">
        <p14:creationId xmlns:p14="http://schemas.microsoft.com/office/powerpoint/2010/main" val="4289043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Content Placeholder 3"/>
          <p:cNvSpPr>
            <a:spLocks noGrp="1"/>
          </p:cNvSpPr>
          <p:nvPr>
            <p:ph idx="1"/>
          </p:nvPr>
        </p:nvSpPr>
        <p:spPr/>
        <p:txBody>
          <a:bodyPr/>
          <a:lstStyle/>
          <a:p>
            <a:pPr marL="0" indent="0">
              <a:buFontTx/>
              <a:buChar char="•"/>
              <a:defRPr/>
            </a:pPr>
            <a:r>
              <a:rPr lang="sl-SI" sz="2000" dirty="0" smtClean="0"/>
              <a:t>Poročila vsebujejo metodološka pojasnila glede podatkovne osnove, na kateri so pripravljena</a:t>
            </a:r>
          </a:p>
          <a:p>
            <a:pPr marL="0" indent="0">
              <a:buFontTx/>
              <a:buChar char="•"/>
              <a:defRPr/>
            </a:pPr>
            <a:r>
              <a:rPr lang="sl-SI" sz="2000" dirty="0" smtClean="0"/>
              <a:t>Posebej so zanimive metodološke informacije in gradiva:</a:t>
            </a:r>
          </a:p>
          <a:p>
            <a:pPr marL="457200" lvl="1" indent="0" algn="l">
              <a:buFont typeface="Arial" charset="0"/>
              <a:buChar char="•"/>
              <a:defRPr/>
            </a:pPr>
            <a:r>
              <a:rPr lang="sl-SI" sz="2000" b="1" dirty="0" smtClean="0">
                <a:hlinkClick r:id="rId2"/>
              </a:rPr>
              <a:t>Metodološka pojasnila </a:t>
            </a:r>
            <a:r>
              <a:rPr lang="sl-SI" sz="2000" b="1" dirty="0" smtClean="0"/>
              <a:t>v področju '</a:t>
            </a:r>
            <a:r>
              <a:rPr lang="sl-SI" sz="2000" b="1" dirty="0" smtClean="0">
                <a:hlinkClick r:id="rId3" tooltip="Statistično področje: 'Prebivalstvo'"/>
              </a:rPr>
              <a:t>Prebivalstvo</a:t>
            </a:r>
            <a:r>
              <a:rPr lang="sl-SI" sz="2000" b="1" dirty="0" smtClean="0"/>
              <a:t>'</a:t>
            </a:r>
            <a:endParaRPr lang="sl-SI" sz="2000" dirty="0" smtClean="0"/>
          </a:p>
          <a:p>
            <a:pPr marL="857250" lvl="2" indent="0" algn="l">
              <a:buFont typeface="Arial" charset="0"/>
              <a:buChar char="•"/>
              <a:defRPr/>
            </a:pPr>
            <a:r>
              <a:rPr lang="sl-SI" sz="2000" dirty="0" smtClean="0"/>
              <a:t>Npr. Registrski popis prebivalstva, gospodinjstev in stanovanj, Slovenija, 1. januar 2011 </a:t>
            </a:r>
          </a:p>
          <a:p>
            <a:pPr marL="457200" lvl="1" indent="0" algn="l">
              <a:buFont typeface="Arial" charset="0"/>
              <a:buChar char="•"/>
              <a:defRPr/>
            </a:pPr>
            <a:r>
              <a:rPr lang="sl-SI" sz="2000" dirty="0" smtClean="0"/>
              <a:t>Vprašalniki: </a:t>
            </a:r>
            <a:r>
              <a:rPr lang="sl-SI" sz="2000" dirty="0" smtClean="0">
                <a:hlinkClick r:id="rId4"/>
              </a:rPr>
              <a:t>http://www.stat.si/metodologija_vpr.asp</a:t>
            </a:r>
            <a:r>
              <a:rPr lang="sl-SI" sz="2000" dirty="0" smtClean="0"/>
              <a:t> </a:t>
            </a:r>
          </a:p>
          <a:p>
            <a:pPr marL="457200" lvl="1" indent="0" algn="l">
              <a:buFont typeface="Arial" charset="0"/>
              <a:buChar char="•"/>
              <a:defRPr/>
            </a:pPr>
            <a:r>
              <a:rPr lang="sl-SI" sz="2000" dirty="0" smtClean="0">
                <a:hlinkClick r:id="rId5"/>
              </a:rPr>
              <a:t>Poročila o kakovosti: </a:t>
            </a:r>
            <a:r>
              <a:rPr lang="en-GB" sz="2000" dirty="0" smtClean="0">
                <a:hlinkClick r:id="rId5"/>
              </a:rPr>
              <a:t>http://www.stat.si/metodologija_porocila-kakovost.asp</a:t>
            </a:r>
            <a:r>
              <a:rPr lang="sl-SI" sz="2000" dirty="0" smtClean="0"/>
              <a:t> </a:t>
            </a:r>
          </a:p>
        </p:txBody>
      </p:sp>
      <p:sp>
        <p:nvSpPr>
          <p:cNvPr id="3" name="Title 2"/>
          <p:cNvSpPr>
            <a:spLocks noGrp="1"/>
          </p:cNvSpPr>
          <p:nvPr>
            <p:ph type="title"/>
          </p:nvPr>
        </p:nvSpPr>
        <p:spPr/>
        <p:txBody>
          <a:bodyPr/>
          <a:lstStyle/>
          <a:p>
            <a:pPr lvl="2" algn="l" rtl="0">
              <a:spcBef>
                <a:spcPct val="0"/>
              </a:spcBef>
            </a:pPr>
            <a:r>
              <a:rPr lang="sl-SI" dirty="0" smtClean="0">
                <a:latin typeface="Tahoma" pitchFamily="34" charset="0"/>
              </a:rPr>
              <a:t>Pri iskanju si lahko pomagamo </a:t>
            </a:r>
            <a:endParaRPr lang="sl-SI" dirty="0"/>
          </a:p>
        </p:txBody>
      </p:sp>
      <p:sp>
        <p:nvSpPr>
          <p:cNvPr id="9219" name="Text Placeholder 2"/>
          <p:cNvSpPr>
            <a:spLocks noGrp="1"/>
          </p:cNvSpPr>
          <p:nvPr>
            <p:ph type="body" sz="quarter" idx="10"/>
          </p:nvPr>
        </p:nvSpPr>
        <p:spPr/>
        <p:txBody>
          <a:bodyPr/>
          <a:lstStyle/>
          <a:p>
            <a:pPr marL="342900" lvl="2" indent="-342900" eaLnBrk="1" hangingPunct="1"/>
            <a:endParaRPr lang="sl-SI" dirty="0" smtClean="0">
              <a:latin typeface="Tahoma" pitchFamily="34" charset="0"/>
            </a:endParaRPr>
          </a:p>
        </p:txBody>
      </p:sp>
    </p:spTree>
    <p:extLst>
      <p:ext uri="{BB962C8B-B14F-4D97-AF65-F5344CB8AC3E}">
        <p14:creationId xmlns:p14="http://schemas.microsoft.com/office/powerpoint/2010/main" val="3949917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764704"/>
            <a:ext cx="8229600" cy="5400600"/>
          </a:xfrm>
        </p:spPr>
        <p:txBody>
          <a:bodyPr>
            <a:normAutofit/>
          </a:bodyPr>
          <a:lstStyle/>
          <a:p>
            <a:endParaRPr lang="sl-SI" dirty="0" smtClean="0"/>
          </a:p>
          <a:p>
            <a:pPr marL="0" indent="0">
              <a:buNone/>
            </a:pPr>
            <a:endParaRPr lang="sl-SI" dirty="0"/>
          </a:p>
          <a:p>
            <a:r>
              <a:rPr lang="sl-SI" dirty="0"/>
              <a:t>Portal za pregledovanje metapodatkov evropski statističnih mikropodatkov:</a:t>
            </a:r>
          </a:p>
          <a:p>
            <a:endParaRPr lang="sl-SI" dirty="0"/>
          </a:p>
          <a:p>
            <a:r>
              <a:rPr lang="en-GB" dirty="0">
                <a:hlinkClick r:id="rId2"/>
              </a:rPr>
              <a:t>http://www.gesis.org/missy/eu/find-metadata/</a:t>
            </a:r>
            <a:r>
              <a:rPr lang="sl-SI" dirty="0"/>
              <a:t> </a:t>
            </a:r>
            <a:endParaRPr lang="sl-SI" dirty="0" smtClean="0"/>
          </a:p>
          <a:p>
            <a:endParaRPr lang="sl-SI" dirty="0"/>
          </a:p>
          <a:p>
            <a:endParaRPr lang="sl-SI" dirty="0"/>
          </a:p>
          <a:p>
            <a:endParaRPr lang="sl-SI" dirty="0"/>
          </a:p>
          <a:p>
            <a:endParaRPr lang="sl-SI" dirty="0" smtClean="0"/>
          </a:p>
          <a:p>
            <a:endParaRPr lang="sl-SI" dirty="0" smtClean="0"/>
          </a:p>
          <a:p>
            <a:endParaRPr lang="sl-SI" dirty="0"/>
          </a:p>
          <a:p>
            <a:endParaRPr lang="sl-SI" dirty="0"/>
          </a:p>
          <a:p>
            <a:endParaRPr lang="sl-SI" dirty="0" smtClean="0"/>
          </a:p>
          <a:p>
            <a:endParaRPr lang="sl-SI" dirty="0"/>
          </a:p>
          <a:p>
            <a:endParaRPr lang="sl-SI" dirty="0" smtClean="0"/>
          </a:p>
          <a:p>
            <a:endParaRPr lang="sl-SI" dirty="0" smtClean="0"/>
          </a:p>
          <a:p>
            <a:endParaRPr lang="sl-SI" dirty="0"/>
          </a:p>
          <a:p>
            <a:endParaRPr lang="sl-SI" dirty="0" smtClean="0"/>
          </a:p>
        </p:txBody>
      </p:sp>
      <p:sp>
        <p:nvSpPr>
          <p:cNvPr id="3" name="Title 2"/>
          <p:cNvSpPr>
            <a:spLocks noGrp="1"/>
          </p:cNvSpPr>
          <p:nvPr>
            <p:ph type="title"/>
          </p:nvPr>
        </p:nvSpPr>
        <p:spPr/>
        <p:txBody>
          <a:bodyPr>
            <a:normAutofit fontScale="90000"/>
          </a:bodyPr>
          <a:lstStyle/>
          <a:p>
            <a:r>
              <a:rPr lang="sl-SI" dirty="0" smtClean="0"/>
              <a:t>Podpora delu s podatki iz EUROSTAT</a:t>
            </a:r>
            <a:endParaRPr lang="en-GB" dirty="0"/>
          </a:p>
        </p:txBody>
      </p:sp>
      <p:sp>
        <p:nvSpPr>
          <p:cNvPr id="4" name="Text Placeholder 3"/>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6276572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sl-SI" dirty="0" smtClean="0">
              <a:hlinkClick r:id="rId2"/>
            </a:endParaRPr>
          </a:p>
          <a:p>
            <a:r>
              <a:rPr lang="sl-SI" dirty="0" smtClean="0">
                <a:hlinkClick r:id="rId2"/>
              </a:rPr>
              <a:t>Javni registri: </a:t>
            </a:r>
            <a:endParaRPr lang="sl-SI" dirty="0">
              <a:hlinkClick r:id="rId2"/>
            </a:endParaRPr>
          </a:p>
          <a:p>
            <a:r>
              <a:rPr lang="sl-SI" dirty="0" smtClean="0">
                <a:hlinkClick r:id="rId2"/>
              </a:rPr>
              <a:t>https</a:t>
            </a:r>
            <a:r>
              <a:rPr lang="sl-SI" dirty="0">
                <a:hlinkClick r:id="rId2"/>
              </a:rPr>
              <a:t>://www.ajpes.si/Registri/Drugi_registri/Register_dejanskih_lastnikov/Splosno</a:t>
            </a:r>
            <a:r>
              <a:rPr lang="sl-SI" dirty="0"/>
              <a:t> </a:t>
            </a:r>
            <a:endParaRPr lang="sl-SI" dirty="0" smtClean="0"/>
          </a:p>
          <a:p>
            <a:endParaRPr lang="sl-SI" dirty="0"/>
          </a:p>
          <a:p>
            <a:r>
              <a:rPr lang="sl-SI" u="sng" dirty="0">
                <a:hlinkClick r:id="rId3"/>
              </a:rPr>
              <a:t>http://www.mktudegy.hu/konferencia/administrative-data-workshop/37488/</a:t>
            </a:r>
            <a:r>
              <a:rPr lang="sl-SI" u="sng" dirty="0"/>
              <a:t> (javna naročila ipd. podatki za spremljanje učinkovitosti javnih politik</a:t>
            </a:r>
            <a:r>
              <a:rPr lang="sl-SI" u="sng" dirty="0" smtClean="0"/>
              <a:t>)</a:t>
            </a:r>
          </a:p>
          <a:p>
            <a:endParaRPr lang="sl-SI" u="sng" dirty="0"/>
          </a:p>
          <a:p>
            <a:r>
              <a:rPr lang="sl-SI" u="sng" dirty="0" smtClean="0"/>
              <a:t>Portal NIO </a:t>
            </a:r>
            <a:r>
              <a:rPr lang="sl-SI" u="sng" dirty="0" smtClean="0">
                <a:hlinkClick r:id="rId4"/>
              </a:rPr>
              <a:t>http</a:t>
            </a:r>
            <a:r>
              <a:rPr lang="sl-SI" u="sng" dirty="0">
                <a:hlinkClick r:id="rId4"/>
              </a:rPr>
              <a:t>://</a:t>
            </a:r>
            <a:r>
              <a:rPr lang="sl-SI" u="sng" dirty="0" smtClean="0">
                <a:hlinkClick r:id="rId4"/>
              </a:rPr>
              <a:t>nio.gov.si/nio/asset/portal+odprti+podatki+slovenije-744</a:t>
            </a:r>
            <a:endParaRPr lang="sl-SI" u="sng" dirty="0" smtClean="0"/>
          </a:p>
          <a:p>
            <a:r>
              <a:rPr lang="sl-SI" u="sng" dirty="0"/>
              <a:t>OPSI </a:t>
            </a:r>
            <a:r>
              <a:rPr lang="sl-SI" u="sng" dirty="0">
                <a:hlinkClick r:id="rId5"/>
              </a:rPr>
              <a:t>https://podatki.gov.si</a:t>
            </a:r>
            <a:r>
              <a:rPr lang="sl-SI" u="sng" dirty="0" smtClean="0">
                <a:hlinkClick r:id="rId5"/>
              </a:rPr>
              <a:t>/</a:t>
            </a:r>
            <a:r>
              <a:rPr lang="sl-SI" u="sng" dirty="0" smtClean="0"/>
              <a:t> </a:t>
            </a:r>
          </a:p>
          <a:p>
            <a:endParaRPr lang="sl-SI" dirty="0"/>
          </a:p>
        </p:txBody>
      </p:sp>
      <p:sp>
        <p:nvSpPr>
          <p:cNvPr id="3" name="Title 2"/>
          <p:cNvSpPr>
            <a:spLocks noGrp="1"/>
          </p:cNvSpPr>
          <p:nvPr>
            <p:ph type="title"/>
          </p:nvPr>
        </p:nvSpPr>
        <p:spPr/>
        <p:txBody>
          <a:bodyPr>
            <a:normAutofit fontScale="90000"/>
          </a:bodyPr>
          <a:lstStyle/>
          <a:p>
            <a:r>
              <a:rPr lang="sl-SI" dirty="0"/>
              <a:t>Drugi (</a:t>
            </a:r>
            <a:r>
              <a:rPr lang="sl-SI" dirty="0" smtClean="0"/>
              <a:t>odprti vladni) </a:t>
            </a:r>
            <a:r>
              <a:rPr lang="sl-SI" dirty="0"/>
              <a:t>podatki</a:t>
            </a:r>
            <a:r>
              <a:rPr lang="sl-SI" dirty="0" smtClean="0"/>
              <a:t>:</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1443347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endParaRPr lang="sl-SI" b="1" dirty="0" smtClean="0"/>
          </a:p>
          <a:p>
            <a:r>
              <a:rPr lang="en-US" b="1" dirty="0" smtClean="0"/>
              <a:t>Video</a:t>
            </a:r>
            <a:endParaRPr lang="en-US" b="1" dirty="0"/>
          </a:p>
          <a:p>
            <a:r>
              <a:rPr lang="en-US" u="sng" dirty="0">
                <a:hlinkClick r:id="rId2"/>
              </a:rPr>
              <a:t>How to find and access data from European social science data services</a:t>
            </a:r>
            <a:endParaRPr lang="en-US" dirty="0"/>
          </a:p>
          <a:p>
            <a:r>
              <a:rPr lang="en-US" b="1" dirty="0"/>
              <a:t>Webinars</a:t>
            </a:r>
          </a:p>
          <a:p>
            <a:r>
              <a:rPr lang="en-US" dirty="0"/>
              <a:t>Data in Europe 2017</a:t>
            </a:r>
          </a:p>
          <a:p>
            <a:r>
              <a:rPr lang="en-US" u="sng" dirty="0">
                <a:hlinkClick r:id="rId3"/>
              </a:rPr>
              <a:t>How to Find Data in Europe</a:t>
            </a:r>
            <a:r>
              <a:rPr lang="en-US" dirty="0"/>
              <a:t> - introductory webinar introducing European social science data services and how to find, access and understand data</a:t>
            </a:r>
          </a:p>
          <a:p>
            <a:r>
              <a:rPr lang="en-US" u="sng" dirty="0">
                <a:hlinkClick r:id="rId4"/>
              </a:rPr>
              <a:t>Data in Europe: Ageing</a:t>
            </a:r>
            <a:r>
              <a:rPr lang="en-US" dirty="0"/>
              <a:t> - webinar on data for researching ageing with speakers from SHARE, TILDA and Gateway to Global Aging Data</a:t>
            </a:r>
          </a:p>
          <a:p>
            <a:r>
              <a:rPr lang="en-US" u="sng" dirty="0">
                <a:hlinkClick r:id="rId5"/>
              </a:rPr>
              <a:t>Data in Europe: Political </a:t>
            </a:r>
            <a:r>
              <a:rPr lang="en-US" u="sng" dirty="0" err="1">
                <a:hlinkClick r:id="rId5"/>
              </a:rPr>
              <a:t>Behaviour</a:t>
            </a:r>
            <a:r>
              <a:rPr lang="en-US" dirty="0"/>
              <a:t> - webinar introducing data across Europe for researching political </a:t>
            </a:r>
            <a:r>
              <a:rPr lang="en-US" dirty="0" err="1"/>
              <a:t>behaviour</a:t>
            </a:r>
            <a:r>
              <a:rPr lang="en-US" dirty="0"/>
              <a:t> with a spotlight on the Comparative Study of Electoral Systems (CSES).</a:t>
            </a:r>
          </a:p>
          <a:p>
            <a:r>
              <a:rPr lang="en-US" b="1" dirty="0"/>
              <a:t>User guides</a:t>
            </a:r>
          </a:p>
          <a:p>
            <a:r>
              <a:rPr lang="en-US" u="sng" dirty="0">
                <a:hlinkClick r:id="rId6"/>
              </a:rPr>
              <a:t>Finding and Accessing data from national data services</a:t>
            </a:r>
            <a:endParaRPr lang="en-US" dirty="0"/>
          </a:p>
          <a:p>
            <a:r>
              <a:rPr lang="en-US" u="sng" dirty="0">
                <a:hlinkClick r:id="rId7"/>
              </a:rPr>
              <a:t>Data Discovery: Ageing</a:t>
            </a:r>
            <a:endParaRPr lang="en-US" dirty="0"/>
          </a:p>
          <a:p>
            <a:r>
              <a:rPr lang="en-US" u="sng" dirty="0">
                <a:hlinkClick r:id="rId8"/>
              </a:rPr>
              <a:t>Data Discovery: Political </a:t>
            </a:r>
            <a:r>
              <a:rPr lang="en-US" u="sng" dirty="0" err="1">
                <a:hlinkClick r:id="rId8"/>
              </a:rPr>
              <a:t>Behaviour</a:t>
            </a:r>
            <a:endParaRPr lang="en-US" dirty="0"/>
          </a:p>
          <a:p>
            <a:endParaRPr lang="sl-SI" dirty="0" smtClean="0"/>
          </a:p>
          <a:p>
            <a:r>
              <a:rPr lang="sl-SI" b="1" dirty="0" smtClean="0"/>
              <a:t>@Vili: Uporaba </a:t>
            </a:r>
            <a:r>
              <a:rPr lang="sl-SI" b="1" dirty="0"/>
              <a:t>podatkov za reševanje raziskovalnih vprašanj povezanih s staranjem družbe</a:t>
            </a:r>
          </a:p>
        </p:txBody>
      </p:sp>
      <p:sp>
        <p:nvSpPr>
          <p:cNvPr id="3" name="Title 2"/>
          <p:cNvSpPr>
            <a:spLocks noGrp="1"/>
          </p:cNvSpPr>
          <p:nvPr>
            <p:ph type="title"/>
          </p:nvPr>
        </p:nvSpPr>
        <p:spPr/>
        <p:txBody>
          <a:bodyPr>
            <a:normAutofit fontScale="90000"/>
          </a:bodyPr>
          <a:lstStyle/>
          <a:p>
            <a:r>
              <a:rPr lang="sl-SI" dirty="0" smtClean="0"/>
              <a:t>Iskanje podatkov – vodiči CESSDA</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39078711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l-SI" dirty="0" smtClean="0"/>
              <a:t>@Vili: </a:t>
            </a:r>
            <a:r>
              <a:rPr lang="sl-SI" b="1" dirty="0" smtClean="0"/>
              <a:t>Vprašanje </a:t>
            </a:r>
            <a:r>
              <a:rPr lang="sl-SI" b="1" dirty="0"/>
              <a:t>za diskusijo:</a:t>
            </a:r>
            <a:endParaRPr lang="sl-SI" dirty="0"/>
          </a:p>
          <a:p>
            <a:r>
              <a:rPr lang="sl-SI" dirty="0"/>
              <a:t>Kako bi opisal svojo pot iskanja podatkov na internetu za določeno raziskavo? Diskusija bi lahko pripomogla k deljenju izkušenj in bogatenju znanja o iskanju podatkov.</a:t>
            </a:r>
          </a:p>
          <a:p>
            <a:endParaRPr lang="sl-SI" dirty="0"/>
          </a:p>
        </p:txBody>
      </p:sp>
      <p:sp>
        <p:nvSpPr>
          <p:cNvPr id="3" name="Title 2"/>
          <p:cNvSpPr>
            <a:spLocks noGrp="1"/>
          </p:cNvSpPr>
          <p:nvPr>
            <p:ph type="title"/>
          </p:nvPr>
        </p:nvSpPr>
        <p:spPr/>
        <p:txBody>
          <a:bodyPr>
            <a:normAutofit fontScale="90000"/>
          </a:bodyPr>
          <a:lstStyle/>
          <a:p>
            <a:r>
              <a:rPr lang="sl-SI" dirty="0" smtClean="0"/>
              <a:t>Primer iskanja podatkov</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174222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sl-SI" dirty="0" smtClean="0"/>
              <a:t>@Kristina: </a:t>
            </a:r>
            <a:br>
              <a:rPr lang="sl-SI" dirty="0" smtClean="0"/>
            </a:br>
            <a:r>
              <a:rPr lang="sl-SI" dirty="0" smtClean="0"/>
              <a:t>11 namigov za iskanje podatkov </a:t>
            </a:r>
            <a:endParaRPr lang="sl-SI" dirty="0"/>
          </a:p>
        </p:txBody>
      </p:sp>
      <p:sp>
        <p:nvSpPr>
          <p:cNvPr id="7" name="Content Placeholder 6"/>
          <p:cNvSpPr>
            <a:spLocks noGrp="1"/>
          </p:cNvSpPr>
          <p:nvPr>
            <p:ph sz="half" idx="2"/>
          </p:nvPr>
        </p:nvSpPr>
        <p:spPr>
          <a:xfrm>
            <a:off x="457200" y="1143000"/>
            <a:ext cx="3931920" cy="5246688"/>
          </a:xfrm>
        </p:spPr>
        <p:txBody>
          <a:bodyPr>
            <a:normAutofit/>
          </a:bodyPr>
          <a:lstStyle/>
          <a:p>
            <a:pPr marL="457200" indent="-457200">
              <a:buFont typeface="+mj-lt"/>
              <a:buAutoNum type="arabicPeriod"/>
            </a:pPr>
            <a:r>
              <a:rPr lang="sl-SI" sz="2000" dirty="0"/>
              <a:t>Glede na namen, razmisli katere podatke rabiš? (postopno boš verjetno prilagajal zahteve)</a:t>
            </a:r>
          </a:p>
          <a:p>
            <a:pPr marL="457200" indent="-457200">
              <a:buFont typeface="+mj-lt"/>
              <a:buAutoNum type="arabicPeriod"/>
            </a:pPr>
            <a:r>
              <a:rPr lang="sl-SI" sz="2000" b="1" dirty="0"/>
              <a:t>Izberi najprimernejši </a:t>
            </a:r>
            <a:r>
              <a:rPr lang="sl-SI" sz="2000" b="1" dirty="0" err="1" smtClean="0"/>
              <a:t>repozitorij</a:t>
            </a:r>
            <a:r>
              <a:rPr lang="sl-SI" sz="2000" b="1" dirty="0" smtClean="0"/>
              <a:t> za iskanje!</a:t>
            </a:r>
          </a:p>
          <a:p>
            <a:pPr marL="457200" indent="-457200">
              <a:buFont typeface="+mj-lt"/>
              <a:buAutoNum type="arabicPeriod"/>
            </a:pPr>
            <a:r>
              <a:rPr lang="sl-SI" sz="2000" dirty="0" smtClean="0"/>
              <a:t>Upoštevaj posebnosti </a:t>
            </a:r>
            <a:r>
              <a:rPr lang="sl-SI" sz="2000" dirty="0"/>
              <a:t>načina </a:t>
            </a:r>
            <a:r>
              <a:rPr lang="sl-SI" sz="2000" dirty="0" smtClean="0"/>
              <a:t>iskanja in ustrezen iskalni izraz </a:t>
            </a:r>
          </a:p>
          <a:p>
            <a:pPr marL="457200" indent="-457200">
              <a:buFont typeface="+mj-lt"/>
              <a:buAutoNum type="arabicPeriod"/>
            </a:pPr>
            <a:r>
              <a:rPr lang="sl-SI" sz="2000" dirty="0" smtClean="0"/>
              <a:t>Možnosti </a:t>
            </a:r>
            <a:r>
              <a:rPr lang="sl-SI" sz="2000" dirty="0" err="1" smtClean="0"/>
              <a:t>repozitorija</a:t>
            </a:r>
            <a:r>
              <a:rPr lang="sl-SI" sz="2000" dirty="0" smtClean="0"/>
              <a:t> za brskanje, tezavre </a:t>
            </a:r>
            <a:r>
              <a:rPr lang="sl-SI" sz="2000" dirty="0" err="1" smtClean="0"/>
              <a:t>etc</a:t>
            </a:r>
            <a:r>
              <a:rPr lang="sl-SI" sz="2000" dirty="0" smtClean="0"/>
              <a:t>.</a:t>
            </a:r>
          </a:p>
          <a:p>
            <a:pPr marL="457200" indent="-457200">
              <a:buFont typeface="+mj-lt"/>
              <a:buAutoNum type="arabicPeriod"/>
            </a:pPr>
            <a:r>
              <a:rPr lang="sl-SI" sz="2000" dirty="0" smtClean="0"/>
              <a:t>Zoži obseg zadetkov (glede na tip podatkov, </a:t>
            </a:r>
            <a:r>
              <a:rPr lang="sl-SI" sz="2000" dirty="0" err="1" smtClean="0"/>
              <a:t>etc</a:t>
            </a:r>
            <a:r>
              <a:rPr lang="sl-SI" sz="2000" dirty="0" smtClean="0"/>
              <a:t>.)</a:t>
            </a:r>
          </a:p>
          <a:p>
            <a:pPr marL="457200" indent="-457200">
              <a:buFont typeface="+mj-lt"/>
              <a:buAutoNum type="arabicPeriod"/>
            </a:pPr>
            <a:endParaRPr lang="sl-SI" dirty="0"/>
          </a:p>
        </p:txBody>
      </p:sp>
      <p:sp>
        <p:nvSpPr>
          <p:cNvPr id="8" name="Text Placeholder 7"/>
          <p:cNvSpPr>
            <a:spLocks noGrp="1"/>
          </p:cNvSpPr>
          <p:nvPr>
            <p:ph type="body" sz="quarter" idx="3"/>
          </p:nvPr>
        </p:nvSpPr>
        <p:spPr/>
        <p:txBody>
          <a:bodyPr/>
          <a:lstStyle/>
          <a:p>
            <a:endParaRPr lang="sl-SI" dirty="0"/>
          </a:p>
        </p:txBody>
      </p:sp>
      <p:sp>
        <p:nvSpPr>
          <p:cNvPr id="9" name="Content Placeholder 8"/>
          <p:cNvSpPr>
            <a:spLocks noGrp="1"/>
          </p:cNvSpPr>
          <p:nvPr>
            <p:ph sz="quarter" idx="4"/>
          </p:nvPr>
        </p:nvSpPr>
        <p:spPr>
          <a:xfrm>
            <a:off x="4754880" y="1143000"/>
            <a:ext cx="3931920" cy="5246688"/>
          </a:xfrm>
        </p:spPr>
        <p:txBody>
          <a:bodyPr>
            <a:normAutofit fontScale="92500" lnSpcReduction="10000"/>
          </a:bodyPr>
          <a:lstStyle/>
          <a:p>
            <a:pPr marL="457200" indent="-457200">
              <a:buFont typeface="+mj-lt"/>
              <a:buAutoNum type="arabicPeriod" startAt="6"/>
            </a:pPr>
            <a:r>
              <a:rPr lang="sl-SI" sz="2000" b="1" dirty="0" smtClean="0"/>
              <a:t>Oceni relevantnost podatkov in primernost za uporabo</a:t>
            </a:r>
          </a:p>
          <a:p>
            <a:pPr marL="457200" indent="-457200">
              <a:buFont typeface="+mj-lt"/>
              <a:buAutoNum type="arabicPeriod" startAt="6"/>
            </a:pPr>
            <a:r>
              <a:rPr lang="sl-SI" sz="2000" dirty="0" smtClean="0"/>
              <a:t>Shrani iskalni izraz in i in informacije o izvoru podatkov</a:t>
            </a:r>
          </a:p>
          <a:p>
            <a:pPr marL="457200" indent="-457200">
              <a:buFont typeface="+mj-lt"/>
              <a:buAutoNum type="arabicPeriod" startAt="6"/>
            </a:pPr>
            <a:r>
              <a:rPr lang="sl-SI" sz="2000" dirty="0" smtClean="0"/>
              <a:t>Pozoren bodi na podatkovne storitve (API ipd. )</a:t>
            </a:r>
          </a:p>
          <a:p>
            <a:pPr marL="457200" indent="-457200">
              <a:buFont typeface="+mj-lt"/>
              <a:buAutoNum type="arabicPeriod" startAt="6"/>
            </a:pPr>
            <a:r>
              <a:rPr lang="sl-SI" sz="2000" dirty="0" smtClean="0"/>
              <a:t>Preveri za najbolj sveže podatke (npr. v povezavi s publikacijami)</a:t>
            </a:r>
          </a:p>
          <a:p>
            <a:pPr marL="457200" indent="-457200">
              <a:buFont typeface="+mj-lt"/>
              <a:buAutoNum type="arabicPeriod" startAt="6"/>
            </a:pPr>
            <a:r>
              <a:rPr lang="sl-SI" sz="2000" dirty="0" smtClean="0"/>
              <a:t>Pazljivo z občutljivimi podatki</a:t>
            </a:r>
          </a:p>
          <a:p>
            <a:pPr marL="457200" indent="-457200">
              <a:buFont typeface="+mj-lt"/>
              <a:buAutoNum type="arabicPeriod" startAt="6"/>
            </a:pPr>
            <a:r>
              <a:rPr lang="sl-SI" sz="2000" dirty="0" smtClean="0"/>
              <a:t>Vrni dobljeno (citiraj, deli) </a:t>
            </a:r>
          </a:p>
          <a:p>
            <a:pPr lvl="3"/>
            <a:r>
              <a:rPr lang="pl-PL" dirty="0" smtClean="0"/>
              <a:t>@Ana_Ušaj: Pri </a:t>
            </a:r>
            <a:r>
              <a:rPr lang="pl-PL" dirty="0"/>
              <a:t>iskanju podatkov je pomembno posvetiti pozornost metapodatkom na podlagi katerih </a:t>
            </a:r>
            <a:r>
              <a:rPr lang="pl-PL" dirty="0" smtClean="0"/>
              <a:t>dobimo </a:t>
            </a:r>
            <a:r>
              <a:rPr lang="sl-SI" dirty="0" smtClean="0"/>
              <a:t>informacije </a:t>
            </a:r>
            <a:r>
              <a:rPr lang="sl-SI" dirty="0"/>
              <a:t>o načinu pridobivanja podatkov, kakovosti, kako so bili podatki že uporabljeni ipd.</a:t>
            </a:r>
            <a:endParaRPr lang="sl-SI" sz="2000" dirty="0" smtClean="0"/>
          </a:p>
          <a:p>
            <a:pPr marL="822960" lvl="3" indent="0">
              <a:buNone/>
            </a:pPr>
            <a:endParaRPr lang="sl-SI" sz="2000" dirty="0"/>
          </a:p>
        </p:txBody>
      </p:sp>
      <p:sp>
        <p:nvSpPr>
          <p:cNvPr id="6" name="Rectangle 5"/>
          <p:cNvSpPr/>
          <p:nvPr/>
        </p:nvSpPr>
        <p:spPr>
          <a:xfrm>
            <a:off x="170180" y="6316226"/>
            <a:ext cx="9169400" cy="523220"/>
          </a:xfrm>
          <a:prstGeom prst="rect">
            <a:avLst/>
          </a:prstGeom>
        </p:spPr>
        <p:txBody>
          <a:bodyPr wrap="square">
            <a:spAutoFit/>
          </a:bodyPr>
          <a:lstStyle/>
          <a:p>
            <a:r>
              <a:rPr lang="sl-SI" sz="1400" b="1" dirty="0" err="1"/>
              <a:t>Citation</a:t>
            </a:r>
            <a:r>
              <a:rPr lang="sl-SI" sz="1400" b="1" dirty="0"/>
              <a:t>: </a:t>
            </a:r>
            <a:r>
              <a:rPr lang="sl-SI" sz="1400" dirty="0" err="1"/>
              <a:t>Gregory</a:t>
            </a:r>
            <a:r>
              <a:rPr lang="sl-SI" sz="1400" dirty="0"/>
              <a:t> K, </a:t>
            </a:r>
            <a:r>
              <a:rPr lang="sl-SI" sz="1400" dirty="0" err="1"/>
              <a:t>Khalsa</a:t>
            </a:r>
            <a:r>
              <a:rPr lang="sl-SI" sz="1400" dirty="0"/>
              <a:t> SJ, </a:t>
            </a:r>
            <a:r>
              <a:rPr lang="sl-SI" sz="1400" dirty="0" err="1"/>
              <a:t>Michener</a:t>
            </a:r>
            <a:r>
              <a:rPr lang="sl-SI" sz="1400" dirty="0"/>
              <a:t> WK, </a:t>
            </a:r>
            <a:r>
              <a:rPr lang="sl-SI" sz="1400" dirty="0" err="1"/>
              <a:t>Psomopoulos</a:t>
            </a:r>
            <a:r>
              <a:rPr lang="sl-SI" sz="1400" dirty="0"/>
              <a:t> FE, de </a:t>
            </a:r>
            <a:r>
              <a:rPr lang="sl-SI" sz="1400" dirty="0" err="1"/>
              <a:t>Waard</a:t>
            </a:r>
            <a:r>
              <a:rPr lang="sl-SI" sz="1400" dirty="0"/>
              <a:t> A, </a:t>
            </a:r>
            <a:r>
              <a:rPr lang="sl-SI" sz="1400" dirty="0" err="1"/>
              <a:t>Wu</a:t>
            </a:r>
            <a:r>
              <a:rPr lang="sl-SI" sz="1400" dirty="0"/>
              <a:t> M (2018) </a:t>
            </a:r>
            <a:r>
              <a:rPr lang="sl-SI" sz="1400" dirty="0" err="1"/>
              <a:t>Eleven</a:t>
            </a:r>
            <a:r>
              <a:rPr lang="sl-SI" sz="1400" dirty="0"/>
              <a:t> </a:t>
            </a:r>
            <a:r>
              <a:rPr lang="sl-SI" sz="1400" dirty="0" err="1"/>
              <a:t>quick</a:t>
            </a:r>
            <a:r>
              <a:rPr lang="sl-SI" sz="1400" dirty="0"/>
              <a:t> </a:t>
            </a:r>
            <a:r>
              <a:rPr lang="sl-SI" sz="1400" dirty="0" err="1"/>
              <a:t>tips</a:t>
            </a:r>
            <a:r>
              <a:rPr lang="sl-SI" sz="1400" dirty="0"/>
              <a:t> </a:t>
            </a:r>
            <a:r>
              <a:rPr lang="sl-SI" sz="1400" dirty="0" err="1"/>
              <a:t>for</a:t>
            </a:r>
            <a:r>
              <a:rPr lang="sl-SI" sz="1400" dirty="0"/>
              <a:t> </a:t>
            </a:r>
            <a:r>
              <a:rPr lang="sl-SI" sz="1400" dirty="0" err="1"/>
              <a:t>finding</a:t>
            </a:r>
            <a:r>
              <a:rPr lang="sl-SI" sz="1400" dirty="0"/>
              <a:t> </a:t>
            </a:r>
            <a:r>
              <a:rPr lang="sl-SI" sz="1400" dirty="0" err="1"/>
              <a:t>research</a:t>
            </a:r>
            <a:r>
              <a:rPr lang="sl-SI" sz="1400" dirty="0"/>
              <a:t> data. </a:t>
            </a:r>
            <a:r>
              <a:rPr lang="sl-SI" sz="1400" dirty="0" err="1"/>
              <a:t>PLoS</a:t>
            </a:r>
            <a:r>
              <a:rPr lang="sl-SI" sz="1400" dirty="0"/>
              <a:t> </a:t>
            </a:r>
            <a:r>
              <a:rPr lang="sl-SI" sz="1400" dirty="0" err="1"/>
              <a:t>Comput</a:t>
            </a:r>
            <a:r>
              <a:rPr lang="sl-SI" sz="1400" dirty="0"/>
              <a:t> </a:t>
            </a:r>
            <a:r>
              <a:rPr lang="sl-SI" sz="1400" dirty="0" err="1"/>
              <a:t>Biol</a:t>
            </a:r>
            <a:r>
              <a:rPr lang="sl-SI" sz="1400" dirty="0"/>
              <a:t> 14(4): e1006038. </a:t>
            </a:r>
            <a:r>
              <a:rPr lang="sl-SI" sz="1400" dirty="0">
                <a:hlinkClick r:id="rId2"/>
              </a:rPr>
              <a:t>https://</a:t>
            </a:r>
            <a:r>
              <a:rPr lang="sl-SI" sz="1400" dirty="0" smtClean="0">
                <a:hlinkClick r:id="rId2"/>
              </a:rPr>
              <a:t>doi.org/10.1371/journal.pcbi.1006038</a:t>
            </a:r>
            <a:r>
              <a:rPr lang="sl-SI" sz="1400" dirty="0" smtClean="0"/>
              <a:t> </a:t>
            </a:r>
            <a:endParaRPr lang="sl-SI" sz="1400" dirty="0"/>
          </a:p>
        </p:txBody>
      </p:sp>
    </p:spTree>
    <p:extLst>
      <p:ext uri="{BB962C8B-B14F-4D97-AF65-F5344CB8AC3E}">
        <p14:creationId xmlns:p14="http://schemas.microsoft.com/office/powerpoint/2010/main" val="1715383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sl-SI" dirty="0"/>
          </a:p>
        </p:txBody>
      </p:sp>
      <p:sp>
        <p:nvSpPr>
          <p:cNvPr id="3" name="Title 2"/>
          <p:cNvSpPr>
            <a:spLocks noGrp="1"/>
          </p:cNvSpPr>
          <p:nvPr>
            <p:ph type="title"/>
          </p:nvPr>
        </p:nvSpPr>
        <p:spPr/>
        <p:txBody>
          <a:bodyPr>
            <a:normAutofit fontScale="90000"/>
          </a:bodyPr>
          <a:lstStyle/>
          <a:p>
            <a:r>
              <a:rPr lang="sl-SI" dirty="0" smtClean="0"/>
              <a:t>Standardizacija in združevanje podatkov</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965172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r>
              <a:rPr lang="sl-SI" sz="4000" dirty="0" smtClean="0"/>
              <a:t>Ob uporabi nacionalnih standardnih demografskih vprašanj:</a:t>
            </a:r>
          </a:p>
        </p:txBody>
      </p:sp>
      <p:sp>
        <p:nvSpPr>
          <p:cNvPr id="9219" name="Content Placeholder 2"/>
          <p:cNvSpPr>
            <a:spLocks noGrp="1"/>
          </p:cNvSpPr>
          <p:nvPr>
            <p:ph idx="1"/>
          </p:nvPr>
        </p:nvSpPr>
        <p:spPr/>
        <p:txBody>
          <a:bodyPr/>
          <a:lstStyle/>
          <a:p>
            <a:pPr lvl="1"/>
            <a:r>
              <a:rPr lang="sl-SI" dirty="0" smtClean="0"/>
              <a:t>Lahko primerjamo distribucijo na vzorcu anketne raziskave in populacijo (da vidimo, če so potrebne post-</a:t>
            </a:r>
            <a:r>
              <a:rPr lang="sl-SI" dirty="0" err="1" smtClean="0"/>
              <a:t>stratifikacijske</a:t>
            </a:r>
            <a:r>
              <a:rPr lang="sl-SI" dirty="0" smtClean="0"/>
              <a:t> uteži)</a:t>
            </a:r>
          </a:p>
          <a:p>
            <a:pPr lvl="1" eaLnBrk="1" hangingPunct="1">
              <a:buFontTx/>
              <a:buChar char="–"/>
            </a:pPr>
            <a:r>
              <a:rPr lang="sl-SI" dirty="0" smtClean="0"/>
              <a:t>Primerljivost (</a:t>
            </a:r>
            <a:r>
              <a:rPr lang="sl-SI" dirty="0" smtClean="0">
                <a:hlinkClick r:id="rId2"/>
              </a:rPr>
              <a:t>koncept statistične kakovosti</a:t>
            </a:r>
            <a:r>
              <a:rPr lang="sl-SI" dirty="0" smtClean="0"/>
              <a:t>) </a:t>
            </a:r>
          </a:p>
          <a:p>
            <a:pPr lvl="1" eaLnBrk="1" hangingPunct="1">
              <a:buFontTx/>
              <a:buChar char="–"/>
            </a:pPr>
            <a:r>
              <a:rPr lang="sl-SI" dirty="0" smtClean="0"/>
              <a:t>Združevanje podatkov (za namen analize majhnih skupin ali za namen analize skozi čas</a:t>
            </a:r>
            <a:r>
              <a:rPr lang="en-GB" dirty="0" smtClean="0"/>
              <a:t> in </a:t>
            </a:r>
            <a:r>
              <a:rPr lang="en-GB" dirty="0" err="1" smtClean="0"/>
              <a:t>prostor</a:t>
            </a:r>
            <a:r>
              <a:rPr lang="sl-SI" dirty="0" smtClean="0"/>
              <a:t>)</a:t>
            </a:r>
          </a:p>
          <a:p>
            <a:pPr>
              <a:buFontTx/>
              <a:buChar char="•"/>
            </a:pPr>
            <a:r>
              <a:rPr lang="sl-SI" sz="2000" dirty="0" smtClean="0"/>
              <a:t>Primer Nemčije: </a:t>
            </a:r>
            <a:r>
              <a:rPr lang="sl-SI" sz="2000" dirty="0">
                <a:hlinkClick r:id="rId3"/>
              </a:rPr>
              <a:t>https://</a:t>
            </a:r>
            <a:r>
              <a:rPr lang="sl-SI" sz="2000" dirty="0" smtClean="0">
                <a:hlinkClick r:id="rId3"/>
              </a:rPr>
              <a:t>www.destatis.de/DE/Methoden/Demografische-Regionale-Standards/textbaustein-demografische-standards.html</a:t>
            </a:r>
            <a:r>
              <a:rPr lang="en-GB" sz="2000" dirty="0" smtClean="0"/>
              <a:t> </a:t>
            </a:r>
          </a:p>
          <a:p>
            <a:pPr>
              <a:buFontTx/>
              <a:buChar char="•"/>
            </a:pPr>
            <a:r>
              <a:rPr lang="sl-SI" sz="1800" dirty="0" smtClean="0"/>
              <a:t>Ponuja tako definicije kot primere izvedbe v vprašalniku za različne tipe anket</a:t>
            </a:r>
          </a:p>
          <a:p>
            <a:pPr lvl="1"/>
            <a:endParaRPr lang="en-GB" dirty="0" smtClean="0"/>
          </a:p>
        </p:txBody>
      </p:sp>
    </p:spTree>
    <p:extLst>
      <p:ext uri="{BB962C8B-B14F-4D97-AF65-F5344CB8AC3E}">
        <p14:creationId xmlns:p14="http://schemas.microsoft.com/office/powerpoint/2010/main" val="6734502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l-SI" dirty="0"/>
              <a:t>Merjenje demografskih </a:t>
            </a:r>
            <a:r>
              <a:rPr lang="sl-SI" dirty="0" smtClean="0"/>
              <a:t>spremenljivk </a:t>
            </a:r>
            <a:r>
              <a:rPr lang="en-US" dirty="0" smtClean="0">
                <a:hlinkClick r:id="rId2"/>
              </a:rPr>
              <a:t>WWW.SURVEYCODINGS.ORG</a:t>
            </a:r>
            <a:r>
              <a:rPr lang="sl-SI" dirty="0" smtClean="0"/>
              <a:t> </a:t>
            </a:r>
            <a:endParaRPr lang="sl-SI" dirty="0"/>
          </a:p>
        </p:txBody>
      </p:sp>
      <p:sp>
        <p:nvSpPr>
          <p:cNvPr id="3" name="Content Placeholder 2"/>
          <p:cNvSpPr>
            <a:spLocks noGrp="1"/>
          </p:cNvSpPr>
          <p:nvPr>
            <p:ph idx="1"/>
          </p:nvPr>
        </p:nvSpPr>
        <p:spPr>
          <a:xfrm>
            <a:off x="332807" y="1307845"/>
            <a:ext cx="8229600" cy="4876800"/>
          </a:xfrm>
        </p:spPr>
        <p:txBody>
          <a:bodyPr/>
          <a:lstStyle/>
          <a:p>
            <a:pPr fontAlgn="base"/>
            <a:r>
              <a:rPr lang="en-US" dirty="0"/>
              <a:t>Foster the use of selected global ontologies in SSH: occupations, tasks, </a:t>
            </a:r>
            <a:r>
              <a:rPr lang="en-US" dirty="0" err="1"/>
              <a:t>industrie</a:t>
            </a:r>
            <a:r>
              <a:rPr lang="en-US" dirty="0"/>
              <a:t>, geographical regions, food items, education, and religions</a:t>
            </a:r>
          </a:p>
          <a:p>
            <a:pPr fontAlgn="base"/>
            <a:r>
              <a:rPr lang="en-US" dirty="0"/>
              <a:t>Ontologies used for self-identification in social surveys</a:t>
            </a:r>
          </a:p>
          <a:p>
            <a:pPr fontAlgn="base"/>
            <a:r>
              <a:rPr lang="en-US" dirty="0"/>
              <a:t>Codification according to standard classification schemes</a:t>
            </a:r>
          </a:p>
          <a:p>
            <a:r>
              <a:rPr lang="en-US" dirty="0"/>
              <a:t> </a:t>
            </a:r>
          </a:p>
          <a:p>
            <a:pPr fontAlgn="base"/>
            <a:r>
              <a:rPr lang="en-US" dirty="0"/>
              <a:t>Ontology of 21st and 20st (2nd half) occupations</a:t>
            </a:r>
          </a:p>
          <a:p>
            <a:pPr fontAlgn="base"/>
            <a:r>
              <a:rPr lang="en-US" dirty="0"/>
              <a:t>Education database for approx. 100 countries</a:t>
            </a:r>
          </a:p>
          <a:p>
            <a:pPr fontAlgn="base"/>
            <a:r>
              <a:rPr lang="en-US" dirty="0"/>
              <a:t>Industry ontology, religion ontology</a:t>
            </a:r>
          </a:p>
          <a:p>
            <a:pPr fontAlgn="base"/>
            <a:r>
              <a:rPr lang="en-US" dirty="0"/>
              <a:t>These ontologies can be used in web-surveys, ‘back-end’ finalized</a:t>
            </a:r>
          </a:p>
          <a:p>
            <a:endParaRPr lang="sl-SI" dirty="0"/>
          </a:p>
        </p:txBody>
      </p:sp>
      <p:sp>
        <p:nvSpPr>
          <p:cNvPr id="4" name="Rectangle 3"/>
          <p:cNvSpPr/>
          <p:nvPr/>
        </p:nvSpPr>
        <p:spPr>
          <a:xfrm>
            <a:off x="4447607" y="3244334"/>
            <a:ext cx="248786" cy="369332"/>
          </a:xfrm>
          <a:prstGeom prst="rect">
            <a:avLst/>
          </a:prstGeom>
        </p:spPr>
        <p:txBody>
          <a:bodyPr wrap="none">
            <a:spAutoFit/>
          </a:bodyPr>
          <a:lstStyle/>
          <a:p>
            <a:r>
              <a:rPr lang="sl-SI" dirty="0"/>
              <a:t> </a:t>
            </a:r>
          </a:p>
        </p:txBody>
      </p:sp>
      <p:sp>
        <p:nvSpPr>
          <p:cNvPr id="5" name="Rectangle 4"/>
          <p:cNvSpPr/>
          <p:nvPr/>
        </p:nvSpPr>
        <p:spPr>
          <a:xfrm>
            <a:off x="4447607" y="3244334"/>
            <a:ext cx="248786" cy="369332"/>
          </a:xfrm>
          <a:prstGeom prst="rect">
            <a:avLst/>
          </a:prstGeom>
        </p:spPr>
        <p:txBody>
          <a:bodyPr wrap="none">
            <a:spAutoFit/>
          </a:bodyPr>
          <a:lstStyle/>
          <a:p>
            <a:r>
              <a:rPr lang="sl-SI" dirty="0"/>
              <a:t> </a:t>
            </a:r>
          </a:p>
        </p:txBody>
      </p:sp>
    </p:spTree>
    <p:extLst>
      <p:ext uri="{BB962C8B-B14F-4D97-AF65-F5344CB8AC3E}">
        <p14:creationId xmlns:p14="http://schemas.microsoft.com/office/powerpoint/2010/main" val="2820904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Survey </a:t>
            </a:r>
            <a:r>
              <a:rPr lang="en-US" b="0" dirty="0" err="1"/>
              <a:t>Codings</a:t>
            </a:r>
            <a:r>
              <a:rPr lang="en-US" b="0" dirty="0"/>
              <a:t> in the future (Ruud </a:t>
            </a:r>
            <a:r>
              <a:rPr lang="en-US" b="0" dirty="0" err="1"/>
              <a:t>Luijkx</a:t>
            </a:r>
            <a:r>
              <a:rPr lang="en-US" b="0" dirty="0"/>
              <a:t>)</a:t>
            </a:r>
            <a:r>
              <a:rPr lang="en-US" dirty="0"/>
              <a:t/>
            </a:r>
            <a:br>
              <a:rPr lang="en-US" dirty="0"/>
            </a:br>
            <a:endParaRPr lang="sl-SI" dirty="0"/>
          </a:p>
        </p:txBody>
      </p:sp>
      <p:sp>
        <p:nvSpPr>
          <p:cNvPr id="3" name="Content Placeholder 2"/>
          <p:cNvSpPr>
            <a:spLocks noGrp="1"/>
          </p:cNvSpPr>
          <p:nvPr>
            <p:ph idx="1"/>
          </p:nvPr>
        </p:nvSpPr>
        <p:spPr/>
        <p:txBody>
          <a:bodyPr/>
          <a:lstStyle/>
          <a:p>
            <a:pPr fontAlgn="base"/>
            <a:r>
              <a:rPr lang="en-US" dirty="0"/>
              <a:t>Make Survey </a:t>
            </a:r>
            <a:r>
              <a:rPr lang="en-US" dirty="0" err="1"/>
              <a:t>Codings</a:t>
            </a:r>
            <a:r>
              <a:rPr lang="en-US" dirty="0"/>
              <a:t> a facility for the Social Surveys, like European Values Study, European Social Survey, Generations &amp; Gender </a:t>
            </a:r>
            <a:r>
              <a:rPr lang="en-US" dirty="0" err="1"/>
              <a:t>Programme</a:t>
            </a:r>
            <a:r>
              <a:rPr lang="en-US" dirty="0"/>
              <a:t>, the Survey of Health, Ageing and Retirement in Europe, International Social Survey </a:t>
            </a:r>
            <a:r>
              <a:rPr lang="en-US" dirty="0" err="1"/>
              <a:t>Programme</a:t>
            </a:r>
            <a:r>
              <a:rPr lang="en-US" dirty="0"/>
              <a:t>, World Values Survey, and more</a:t>
            </a:r>
          </a:p>
          <a:p>
            <a:pPr fontAlgn="base"/>
            <a:r>
              <a:rPr lang="en-US" dirty="0"/>
              <a:t>Improve the visibility of the developed tools</a:t>
            </a:r>
          </a:p>
          <a:p>
            <a:pPr fontAlgn="base"/>
            <a:r>
              <a:rPr lang="en-US" dirty="0"/>
              <a:t>Integration and registration to the EOSC and SSHOC marketplace</a:t>
            </a:r>
          </a:p>
          <a:p>
            <a:pPr fontAlgn="base"/>
            <a:r>
              <a:rPr lang="en-US" dirty="0" smtClean="0"/>
              <a:t>Represent </a:t>
            </a:r>
            <a:r>
              <a:rPr lang="en-US" dirty="0"/>
              <a:t>and publish data using the Simple Knowledge Organization System</a:t>
            </a:r>
          </a:p>
          <a:p>
            <a:endParaRPr lang="sl-SI" dirty="0"/>
          </a:p>
        </p:txBody>
      </p:sp>
    </p:spTree>
    <p:extLst>
      <p:ext uri="{BB962C8B-B14F-4D97-AF65-F5344CB8AC3E}">
        <p14:creationId xmlns:p14="http://schemas.microsoft.com/office/powerpoint/2010/main" val="2303099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sl-SI" smtClean="0"/>
              <a:t>Merjenje v mednarodnem kontekstu</a:t>
            </a:r>
            <a:endParaRPr lang="en-GB" smtClean="0"/>
          </a:p>
        </p:txBody>
      </p:sp>
      <p:sp>
        <p:nvSpPr>
          <p:cNvPr id="6147" name="Content Placeholder 2"/>
          <p:cNvSpPr>
            <a:spLocks noGrp="1"/>
          </p:cNvSpPr>
          <p:nvPr>
            <p:ph idx="1"/>
          </p:nvPr>
        </p:nvSpPr>
        <p:spPr/>
        <p:txBody>
          <a:bodyPr/>
          <a:lstStyle/>
          <a:p>
            <a:r>
              <a:rPr lang="sl-SI" sz="2400" b="1" dirty="0" smtClean="0"/>
              <a:t>Zbornik: </a:t>
            </a:r>
            <a:r>
              <a:rPr lang="en-US" sz="2400" b="1" dirty="0" smtClean="0">
                <a:hlinkClick r:id="rId2"/>
              </a:rPr>
              <a:t>Demographic Standards for Surveys and Polls in Germany and Poland: National and European Dimension</a:t>
            </a:r>
            <a:endParaRPr lang="sl-SI" sz="2400" b="1" dirty="0" smtClean="0"/>
          </a:p>
          <a:p>
            <a:r>
              <a:rPr lang="en-GB" sz="2400" i="1" dirty="0" smtClean="0"/>
              <a:t>Jürgen H.P. </a:t>
            </a:r>
            <a:r>
              <a:rPr lang="en-GB" sz="2400" i="1" dirty="0" err="1" smtClean="0"/>
              <a:t>Hoffmeyer-Zlotnik</a:t>
            </a:r>
            <a:endParaRPr lang="en-GB" sz="2400" i="1" dirty="0" smtClean="0"/>
          </a:p>
          <a:p>
            <a:r>
              <a:rPr lang="en-US" sz="2400" b="1" dirty="0" err="1" smtClean="0"/>
              <a:t>Harmonisation</a:t>
            </a:r>
            <a:r>
              <a:rPr lang="en-US" sz="2400" b="1" dirty="0" smtClean="0"/>
              <a:t>: From National Concepts to Cross-</a:t>
            </a:r>
            <a:r>
              <a:rPr lang="en-GB" sz="2400" b="1" dirty="0" smtClean="0"/>
              <a:t>National Measurement Instrument</a:t>
            </a:r>
            <a:endParaRPr lang="sl-SI" sz="2400" b="1" dirty="0" smtClean="0"/>
          </a:p>
          <a:p>
            <a:pPr lvl="1"/>
            <a:r>
              <a:rPr lang="sl-SI" sz="2000" b="1" dirty="0" err="1" smtClean="0"/>
              <a:t>Sociodemografske</a:t>
            </a:r>
            <a:r>
              <a:rPr lang="sl-SI" sz="2000" b="1" dirty="0" smtClean="0"/>
              <a:t> spremenljivke: standardizacija merjenja zahteva harmonizacijo</a:t>
            </a:r>
          </a:p>
          <a:p>
            <a:pPr lvl="1"/>
            <a:r>
              <a:rPr lang="sl-SI" sz="2000" b="1" dirty="0" smtClean="0"/>
              <a:t>Zaradi razlik v družbenih, političnih in institucionalnih strukturah</a:t>
            </a:r>
          </a:p>
          <a:p>
            <a:pPr lvl="1"/>
            <a:r>
              <a:rPr lang="sl-SI" sz="2000" b="1" dirty="0" smtClean="0"/>
              <a:t>Različni nacionalni sistemi v šolstvu,  definicije gospodinjstva in družine, obdavčenja…</a:t>
            </a:r>
            <a:endParaRPr lang="en-GB" sz="2000" dirty="0" smtClean="0"/>
          </a:p>
        </p:txBody>
      </p:sp>
    </p:spTree>
    <p:extLst>
      <p:ext uri="{BB962C8B-B14F-4D97-AF65-F5344CB8AC3E}">
        <p14:creationId xmlns:p14="http://schemas.microsoft.com/office/powerpoint/2010/main" val="1700629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Mednarodni</a:t>
            </a:r>
            <a:r>
              <a:rPr lang="pl-PL" dirty="0" smtClean="0"/>
              <a:t> </a:t>
            </a:r>
            <a:r>
              <a:rPr lang="pl-PL" dirty="0" err="1" smtClean="0"/>
              <a:t>pristopi</a:t>
            </a:r>
            <a:r>
              <a:rPr lang="pl-PL" dirty="0" smtClean="0"/>
              <a:t> k </a:t>
            </a:r>
            <a:r>
              <a:rPr lang="pl-PL" dirty="0" err="1" smtClean="0"/>
              <a:t>harmonizaciji</a:t>
            </a:r>
            <a:endParaRPr lang="en-GB" dirty="0"/>
          </a:p>
        </p:txBody>
      </p:sp>
      <p:sp>
        <p:nvSpPr>
          <p:cNvPr id="3" name="Content Placeholder 2"/>
          <p:cNvSpPr>
            <a:spLocks noGrp="1"/>
          </p:cNvSpPr>
          <p:nvPr>
            <p:ph idx="1"/>
          </p:nvPr>
        </p:nvSpPr>
        <p:spPr/>
        <p:txBody>
          <a:bodyPr>
            <a:normAutofit lnSpcReduction="10000"/>
          </a:bodyPr>
          <a:lstStyle/>
          <a:p>
            <a:pPr eaLnBrk="1" fontAlgn="auto" hangingPunct="1">
              <a:spcAft>
                <a:spcPts val="0"/>
              </a:spcAft>
              <a:buFont typeface="Arial"/>
              <a:buChar char="–"/>
              <a:defRPr/>
            </a:pPr>
            <a:r>
              <a:rPr lang="pl-PL" sz="2800" dirty="0" err="1" smtClean="0"/>
              <a:t>Evrostatova</a:t>
            </a:r>
            <a:r>
              <a:rPr lang="pl-PL" sz="2800" dirty="0" smtClean="0"/>
              <a:t> </a:t>
            </a:r>
            <a:r>
              <a:rPr lang="pl-PL" sz="2800" dirty="0" err="1"/>
              <a:t>delovna</a:t>
            </a:r>
            <a:r>
              <a:rPr lang="pl-PL" sz="2800" dirty="0"/>
              <a:t> </a:t>
            </a:r>
            <a:r>
              <a:rPr lang="pl-PL" sz="2800" dirty="0" smtClean="0"/>
              <a:t>skupina: </a:t>
            </a:r>
            <a:r>
              <a:rPr lang="en-US" sz="2800" dirty="0" smtClean="0"/>
              <a:t>The </a:t>
            </a:r>
            <a:r>
              <a:rPr lang="en-US" sz="2800" dirty="0"/>
              <a:t>Concept of Eurostat: Fundamental Principals of the Final Report </a:t>
            </a:r>
            <a:r>
              <a:rPr lang="en-US" sz="2800" dirty="0" smtClean="0"/>
              <a:t>of</a:t>
            </a:r>
            <a:r>
              <a:rPr lang="sl-SI" sz="2800" dirty="0" smtClean="0"/>
              <a:t> </a:t>
            </a:r>
            <a:r>
              <a:rPr lang="en-GB" sz="2800" dirty="0" smtClean="0"/>
              <a:t>the </a:t>
            </a:r>
            <a:r>
              <a:rPr lang="en-GB" sz="2800" dirty="0"/>
              <a:t>Eurostat Task Force on Core Social </a:t>
            </a:r>
            <a:r>
              <a:rPr lang="en-GB" sz="2800" dirty="0" smtClean="0"/>
              <a:t>Variables</a:t>
            </a:r>
            <a:r>
              <a:rPr lang="sl-SI" sz="2800" dirty="0" smtClean="0"/>
              <a:t> - </a:t>
            </a:r>
            <a:r>
              <a:rPr lang="en-GB" sz="2800" i="1" dirty="0" smtClean="0"/>
              <a:t>Petra </a:t>
            </a:r>
            <a:r>
              <a:rPr lang="en-GB" sz="2800" i="1" dirty="0" err="1"/>
              <a:t>Scheerbaum</a:t>
            </a:r>
            <a:r>
              <a:rPr lang="en-GB" sz="2800" i="1" dirty="0"/>
              <a:t> </a:t>
            </a:r>
            <a:r>
              <a:rPr lang="sl-SI" sz="2800" dirty="0" smtClean="0"/>
              <a:t>(Zbornik H-Z in W, str. </a:t>
            </a:r>
            <a:r>
              <a:rPr lang="en-GB" sz="2800" dirty="0" smtClean="0"/>
              <a:t>55</a:t>
            </a:r>
            <a:r>
              <a:rPr lang="sl-SI" sz="2800" dirty="0" smtClean="0"/>
              <a:t>)</a:t>
            </a:r>
          </a:p>
          <a:p>
            <a:pPr lvl="2" eaLnBrk="1" fontAlgn="auto" hangingPunct="1">
              <a:spcAft>
                <a:spcPts val="0"/>
              </a:spcAft>
              <a:buFont typeface="Arial"/>
              <a:buChar char="–"/>
              <a:defRPr/>
            </a:pPr>
            <a:r>
              <a:rPr lang="pl-PL" sz="2000" dirty="0" err="1" smtClean="0"/>
              <a:t>Poenotene</a:t>
            </a:r>
            <a:r>
              <a:rPr lang="pl-PL" sz="2000" dirty="0" smtClean="0"/>
              <a:t> </a:t>
            </a:r>
            <a:r>
              <a:rPr lang="pl-PL" sz="2000" dirty="0" err="1" smtClean="0"/>
              <a:t>definicije</a:t>
            </a:r>
            <a:r>
              <a:rPr lang="pl-PL" sz="2000" dirty="0" smtClean="0"/>
              <a:t> in </a:t>
            </a:r>
            <a:r>
              <a:rPr lang="pl-PL" sz="2000" dirty="0" err="1" smtClean="0"/>
              <a:t>operacionalizacije</a:t>
            </a:r>
            <a:r>
              <a:rPr lang="pl-PL" sz="2000" dirty="0" smtClean="0"/>
              <a:t> </a:t>
            </a:r>
            <a:r>
              <a:rPr lang="pl-PL" sz="2000" dirty="0" err="1" smtClean="0"/>
              <a:t>ključnih</a:t>
            </a:r>
            <a:r>
              <a:rPr lang="pl-PL" sz="2000" dirty="0" smtClean="0"/>
              <a:t> (</a:t>
            </a:r>
            <a:r>
              <a:rPr lang="pl-PL" sz="2000" dirty="0" err="1" smtClean="0"/>
              <a:t>npr</a:t>
            </a:r>
            <a:r>
              <a:rPr lang="pl-PL" sz="2000" dirty="0" smtClean="0"/>
              <a:t>. </a:t>
            </a:r>
            <a:r>
              <a:rPr lang="pl-PL" sz="2000" dirty="0" err="1" smtClean="0"/>
              <a:t>Zaposlitveni</a:t>
            </a:r>
            <a:r>
              <a:rPr lang="pl-PL" sz="2000" dirty="0" smtClean="0"/>
              <a:t> status po ILO (</a:t>
            </a:r>
            <a:r>
              <a:rPr lang="pl-PL" sz="2000" dirty="0" err="1" smtClean="0"/>
              <a:t>samoopredeljen</a:t>
            </a:r>
            <a:r>
              <a:rPr lang="pl-PL" sz="2000" dirty="0" smtClean="0"/>
              <a:t>), </a:t>
            </a:r>
            <a:r>
              <a:rPr lang="pl-PL" sz="2000" dirty="0" err="1" smtClean="0"/>
              <a:t>sestava</a:t>
            </a:r>
            <a:r>
              <a:rPr lang="pl-PL" sz="2000" dirty="0" smtClean="0"/>
              <a:t> </a:t>
            </a:r>
            <a:r>
              <a:rPr lang="pl-PL" sz="2000" dirty="0" err="1" smtClean="0"/>
              <a:t>gospodinjstva</a:t>
            </a:r>
            <a:r>
              <a:rPr lang="pl-PL" sz="2000" dirty="0" smtClean="0"/>
              <a:t>, </a:t>
            </a:r>
            <a:r>
              <a:rPr lang="pl-PL" sz="2000" dirty="0" err="1" smtClean="0"/>
              <a:t>izobrazba</a:t>
            </a:r>
            <a:r>
              <a:rPr lang="pl-PL" sz="2000" dirty="0" smtClean="0"/>
              <a:t>…)</a:t>
            </a:r>
          </a:p>
          <a:p>
            <a:pPr lvl="2" eaLnBrk="1" fontAlgn="auto" hangingPunct="1">
              <a:spcAft>
                <a:spcPts val="0"/>
              </a:spcAft>
              <a:buFont typeface="Arial"/>
              <a:buChar char="–"/>
              <a:defRPr/>
            </a:pPr>
            <a:r>
              <a:rPr lang="pl-PL" sz="2000" dirty="0" err="1" smtClean="0"/>
              <a:t>Namen</a:t>
            </a:r>
            <a:r>
              <a:rPr lang="pl-PL" sz="2000" dirty="0" smtClean="0"/>
              <a:t>: </a:t>
            </a:r>
            <a:r>
              <a:rPr lang="pl-PL" sz="2000" dirty="0" err="1" smtClean="0"/>
              <a:t>omogoča</a:t>
            </a:r>
            <a:r>
              <a:rPr lang="pl-PL" sz="2000" dirty="0" smtClean="0"/>
              <a:t> </a:t>
            </a:r>
            <a:r>
              <a:rPr lang="pl-PL" sz="2000" dirty="0" err="1" smtClean="0"/>
              <a:t>primerljivost</a:t>
            </a:r>
            <a:r>
              <a:rPr lang="pl-PL" sz="2000" dirty="0" smtClean="0"/>
              <a:t> in </a:t>
            </a:r>
            <a:r>
              <a:rPr lang="pl-PL" sz="2000" dirty="0" err="1" smtClean="0"/>
              <a:t>združevanje</a:t>
            </a:r>
            <a:r>
              <a:rPr lang="pl-PL" sz="2000" dirty="0" smtClean="0"/>
              <a:t> podatkov iż </a:t>
            </a:r>
            <a:r>
              <a:rPr lang="pl-PL" sz="2000" dirty="0" err="1" smtClean="0"/>
              <a:t>različnih</a:t>
            </a:r>
            <a:r>
              <a:rPr lang="pl-PL" sz="2000" dirty="0" smtClean="0"/>
              <a:t> </a:t>
            </a:r>
            <a:r>
              <a:rPr lang="pl-PL" sz="2000" dirty="0" err="1" smtClean="0"/>
              <a:t>Eurostatovih</a:t>
            </a:r>
            <a:r>
              <a:rPr lang="pl-PL" sz="2000" dirty="0" smtClean="0"/>
              <a:t> </a:t>
            </a:r>
            <a:r>
              <a:rPr lang="pl-PL" sz="2000" dirty="0" err="1" smtClean="0"/>
              <a:t>mikropodatkov</a:t>
            </a:r>
            <a:r>
              <a:rPr lang="pl-PL" sz="2000" dirty="0" smtClean="0"/>
              <a:t>, za </a:t>
            </a:r>
            <a:r>
              <a:rPr lang="pl-PL" sz="2000" dirty="0" err="1" smtClean="0"/>
              <a:t>analitične</a:t>
            </a:r>
            <a:r>
              <a:rPr lang="pl-PL" sz="2000" dirty="0" smtClean="0"/>
              <a:t> </a:t>
            </a:r>
            <a:r>
              <a:rPr lang="pl-PL" sz="2000" dirty="0" err="1" smtClean="0"/>
              <a:t>namene</a:t>
            </a:r>
            <a:r>
              <a:rPr lang="pl-PL" sz="2000" dirty="0" smtClean="0"/>
              <a:t> (</a:t>
            </a:r>
            <a:r>
              <a:rPr lang="pl-PL" sz="2000" dirty="0" err="1" smtClean="0"/>
              <a:t>ne</a:t>
            </a:r>
            <a:r>
              <a:rPr lang="pl-PL" sz="2000" dirty="0" smtClean="0"/>
              <a:t> za </a:t>
            </a:r>
            <a:r>
              <a:rPr lang="pl-PL" sz="2000" dirty="0" err="1" smtClean="0"/>
              <a:t>primarno</a:t>
            </a:r>
            <a:r>
              <a:rPr lang="pl-PL" sz="2000" dirty="0" smtClean="0"/>
              <a:t> </a:t>
            </a:r>
            <a:r>
              <a:rPr lang="pl-PL" sz="2000" dirty="0" err="1" smtClean="0"/>
              <a:t>poročanje</a:t>
            </a:r>
            <a:r>
              <a:rPr lang="pl-PL" sz="2000" dirty="0" smtClean="0"/>
              <a:t>)</a:t>
            </a:r>
            <a:endParaRPr lang="pl-PL" sz="2000" dirty="0"/>
          </a:p>
          <a:p>
            <a:pPr lvl="1" eaLnBrk="1" fontAlgn="auto" hangingPunct="1">
              <a:spcAft>
                <a:spcPts val="0"/>
              </a:spcAft>
              <a:buFont typeface="Arial"/>
              <a:buChar char="–"/>
              <a:defRPr/>
            </a:pPr>
            <a:r>
              <a:rPr lang="pl-PL" sz="2400" dirty="0" smtClean="0"/>
              <a:t>Problemi merjenja v mednarodnih projektih (različne spremenljivke, metode output ali ex post – EU-SILC, input ali ex ante harmonizacije)</a:t>
            </a:r>
          </a:p>
          <a:p>
            <a:endParaRPr lang="en-GB" dirty="0"/>
          </a:p>
        </p:txBody>
      </p:sp>
    </p:spTree>
    <p:extLst>
      <p:ext uri="{BB962C8B-B14F-4D97-AF65-F5344CB8AC3E}">
        <p14:creationId xmlns:p14="http://schemas.microsoft.com/office/powerpoint/2010/main" val="10425015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l-SI" dirty="0"/>
              <a:t>Kako </a:t>
            </a:r>
            <a:r>
              <a:rPr lang="sl-SI" dirty="0" smtClean="0"/>
              <a:t>meriti poklic</a:t>
            </a:r>
            <a:endParaRPr lang="sl-SI" dirty="0"/>
          </a:p>
        </p:txBody>
      </p:sp>
      <p:sp>
        <p:nvSpPr>
          <p:cNvPr id="3" name="Content Placeholder 2"/>
          <p:cNvSpPr>
            <a:spLocks noGrp="1"/>
          </p:cNvSpPr>
          <p:nvPr>
            <p:ph idx="1"/>
          </p:nvPr>
        </p:nvSpPr>
        <p:spPr/>
        <p:txBody>
          <a:bodyPr>
            <a:normAutofit fontScale="92500"/>
          </a:bodyPr>
          <a:lstStyle/>
          <a:p>
            <a:endParaRPr lang="sl-SI" dirty="0" smtClean="0"/>
          </a:p>
          <a:p>
            <a:r>
              <a:rPr lang="sl-SI" dirty="0"/>
              <a:t>poklic: glej npr. </a:t>
            </a:r>
            <a:r>
              <a:rPr lang="sl-SI" dirty="0" err="1"/>
              <a:t>Occupation</a:t>
            </a:r>
            <a:r>
              <a:rPr lang="sl-SI" dirty="0"/>
              <a:t> </a:t>
            </a:r>
            <a:r>
              <a:rPr lang="sl-SI" dirty="0" err="1"/>
              <a:t>measurement</a:t>
            </a:r>
            <a:endParaRPr lang="sl-SI" dirty="0" smtClean="0"/>
          </a:p>
          <a:p>
            <a:endParaRPr lang="sl-SI" dirty="0"/>
          </a:p>
          <a:p>
            <a:r>
              <a:rPr lang="sl-SI" dirty="0">
                <a:hlinkClick r:id="rId2"/>
              </a:rPr>
              <a:t>https://</a:t>
            </a:r>
            <a:r>
              <a:rPr lang="sl-SI" dirty="0" smtClean="0">
                <a:hlinkClick r:id="rId2"/>
              </a:rPr>
              <a:t>www.surveycodings.org/occupation-measurement</a:t>
            </a:r>
            <a:r>
              <a:rPr lang="sl-SI" dirty="0" smtClean="0"/>
              <a:t> </a:t>
            </a:r>
          </a:p>
          <a:p>
            <a:endParaRPr lang="sl-SI" dirty="0"/>
          </a:p>
          <a:p>
            <a:endParaRPr lang="sl-SI" dirty="0"/>
          </a:p>
          <a:p>
            <a:r>
              <a:rPr lang="en-GB" b="1" dirty="0"/>
              <a:t>Measuring occupations</a:t>
            </a:r>
          </a:p>
          <a:p>
            <a:r>
              <a:rPr lang="en-GB" b="1" dirty="0"/>
              <a:t>in web-surveys</a:t>
            </a:r>
          </a:p>
          <a:p>
            <a:r>
              <a:rPr lang="en-US" b="1" dirty="0"/>
              <a:t>the WISCO database of occupations</a:t>
            </a:r>
          </a:p>
          <a:p>
            <a:r>
              <a:rPr lang="en-GB" b="1" i="1" dirty="0"/>
              <a:t>Kea Tijdens</a:t>
            </a:r>
          </a:p>
          <a:p>
            <a:r>
              <a:rPr lang="en-GB" b="1" dirty="0"/>
              <a:t>Working Paper 10-86</a:t>
            </a:r>
          </a:p>
          <a:p>
            <a:r>
              <a:rPr lang="en-GB" b="1" dirty="0"/>
              <a:t>January 2010</a:t>
            </a:r>
            <a:endParaRPr lang="en-GB" dirty="0"/>
          </a:p>
          <a:p>
            <a:endParaRPr lang="sl-SI" dirty="0"/>
          </a:p>
        </p:txBody>
      </p:sp>
    </p:spTree>
    <p:extLst>
      <p:ext uri="{BB962C8B-B14F-4D97-AF65-F5344CB8AC3E}">
        <p14:creationId xmlns:p14="http://schemas.microsoft.com/office/powerpoint/2010/main" val="7740229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l-SI" dirty="0"/>
              <a:t>Primer problema: </a:t>
            </a:r>
            <a:r>
              <a:rPr lang="en-GB" dirty="0" smtClean="0"/>
              <a:t/>
            </a:r>
            <a:br>
              <a:rPr lang="en-GB" dirty="0" smtClean="0"/>
            </a:br>
            <a:r>
              <a:rPr lang="en-GB" dirty="0" err="1" smtClean="0"/>
              <a:t>Kako</a:t>
            </a:r>
            <a:r>
              <a:rPr lang="en-GB" dirty="0" smtClean="0"/>
              <a:t> </a:t>
            </a:r>
            <a:r>
              <a:rPr lang="en-GB" dirty="0" err="1" smtClean="0"/>
              <a:t>digitalizirati</a:t>
            </a:r>
            <a:r>
              <a:rPr lang="en-GB" dirty="0" smtClean="0"/>
              <a:t> in </a:t>
            </a:r>
            <a:r>
              <a:rPr lang="en-GB" dirty="0" err="1" smtClean="0"/>
              <a:t>harmonizrati</a:t>
            </a:r>
            <a:r>
              <a:rPr lang="en-GB" dirty="0" smtClean="0"/>
              <a:t> </a:t>
            </a:r>
            <a:r>
              <a:rPr lang="en-GB" dirty="0" err="1" smtClean="0"/>
              <a:t>tabele</a:t>
            </a:r>
            <a:r>
              <a:rPr lang="en-GB" dirty="0" smtClean="0"/>
              <a:t> </a:t>
            </a:r>
            <a:r>
              <a:rPr lang="en-GB" dirty="0" err="1" smtClean="0"/>
              <a:t>iz</a:t>
            </a:r>
            <a:r>
              <a:rPr lang="en-GB" dirty="0" smtClean="0"/>
              <a:t> </a:t>
            </a:r>
            <a:r>
              <a:rPr lang="en-GB" dirty="0" err="1" smtClean="0"/>
              <a:t>prve</a:t>
            </a:r>
            <a:r>
              <a:rPr lang="en-GB" dirty="0" smtClean="0"/>
              <a:t> </a:t>
            </a:r>
            <a:r>
              <a:rPr lang="en-GB" dirty="0" err="1" smtClean="0"/>
              <a:t>polovice</a:t>
            </a:r>
            <a:r>
              <a:rPr lang="en-GB" dirty="0" smtClean="0"/>
              <a:t> 20.stoletja </a:t>
            </a:r>
            <a:r>
              <a:rPr lang="en-GB" dirty="0" err="1" smtClean="0"/>
              <a:t>na</a:t>
            </a:r>
            <a:r>
              <a:rPr lang="en-GB" dirty="0" smtClean="0"/>
              <a:t> </a:t>
            </a:r>
            <a:r>
              <a:rPr lang="en-GB" dirty="0" err="1" smtClean="0"/>
              <a:t>Primorskem</a:t>
            </a:r>
            <a:endParaRPr lang="sl-SI" dirty="0"/>
          </a:p>
        </p:txBody>
      </p:sp>
      <p:sp>
        <p:nvSpPr>
          <p:cNvPr id="3" name="Content Placeholder 2"/>
          <p:cNvSpPr>
            <a:spLocks noGrp="1"/>
          </p:cNvSpPr>
          <p:nvPr>
            <p:ph idx="1"/>
          </p:nvPr>
        </p:nvSpPr>
        <p:spPr/>
        <p:txBody>
          <a:bodyPr/>
          <a:lstStyle/>
          <a:p>
            <a:endParaRPr lang="en-GB" dirty="0" smtClean="0"/>
          </a:p>
          <a:p>
            <a:endParaRPr lang="en-GB" dirty="0"/>
          </a:p>
          <a:p>
            <a:r>
              <a:rPr lang="sl-SI" dirty="0" err="1" smtClean="0"/>
              <a:t>Then</a:t>
            </a:r>
            <a:r>
              <a:rPr lang="sl-SI" dirty="0"/>
              <a:t>, I </a:t>
            </a:r>
            <a:r>
              <a:rPr lang="sl-SI" dirty="0" err="1"/>
              <a:t>write</a:t>
            </a:r>
            <a:r>
              <a:rPr lang="sl-SI" dirty="0"/>
              <a:t> to </a:t>
            </a:r>
            <a:r>
              <a:rPr lang="sl-SI" dirty="0" err="1"/>
              <a:t>you</a:t>
            </a:r>
            <a:r>
              <a:rPr lang="sl-SI" dirty="0"/>
              <a:t> on </a:t>
            </a:r>
            <a:r>
              <a:rPr lang="sl-SI" dirty="0" err="1"/>
              <a:t>metadata</a:t>
            </a:r>
            <a:r>
              <a:rPr lang="sl-SI" dirty="0"/>
              <a:t> </a:t>
            </a:r>
            <a:r>
              <a:rPr lang="sl-SI" dirty="0" err="1"/>
              <a:t>for</a:t>
            </a:r>
            <a:r>
              <a:rPr lang="sl-SI" dirty="0"/>
              <a:t> </a:t>
            </a:r>
            <a:r>
              <a:rPr lang="sl-SI" dirty="0" err="1"/>
              <a:t>interoperability</a:t>
            </a:r>
            <a:r>
              <a:rPr lang="sl-SI" dirty="0"/>
              <a:t> </a:t>
            </a:r>
            <a:r>
              <a:rPr lang="sl-SI" dirty="0" err="1"/>
              <a:t>and</a:t>
            </a:r>
            <a:r>
              <a:rPr lang="sl-SI" dirty="0"/>
              <a:t> ISO </a:t>
            </a:r>
            <a:r>
              <a:rPr lang="sl-SI" dirty="0" err="1"/>
              <a:t>codes</a:t>
            </a:r>
            <a:r>
              <a:rPr lang="sl-SI" dirty="0"/>
              <a:t> </a:t>
            </a:r>
            <a:r>
              <a:rPr lang="sl-SI" dirty="0" err="1"/>
              <a:t>for</a:t>
            </a:r>
            <a:r>
              <a:rPr lang="sl-SI" dirty="0"/>
              <a:t> </a:t>
            </a:r>
            <a:r>
              <a:rPr lang="sl-SI" dirty="0" err="1"/>
              <a:t>geographical</a:t>
            </a:r>
            <a:r>
              <a:rPr lang="sl-SI" dirty="0"/>
              <a:t> </a:t>
            </a:r>
            <a:r>
              <a:rPr lang="sl-SI" dirty="0" err="1"/>
              <a:t>units</a:t>
            </a:r>
            <a:r>
              <a:rPr lang="sl-SI" dirty="0"/>
              <a:t>. </a:t>
            </a:r>
            <a:r>
              <a:rPr lang="sl-SI" dirty="0" err="1"/>
              <a:t>Please</a:t>
            </a:r>
            <a:r>
              <a:rPr lang="sl-SI" dirty="0"/>
              <a:t>, </a:t>
            </a:r>
            <a:r>
              <a:rPr lang="sl-SI" dirty="0" err="1"/>
              <a:t>find</a:t>
            </a:r>
            <a:r>
              <a:rPr lang="sl-SI" dirty="0"/>
              <a:t> in </a:t>
            </a:r>
            <a:r>
              <a:rPr lang="sl-SI" dirty="0" err="1"/>
              <a:t>attachment</a:t>
            </a:r>
            <a:r>
              <a:rPr lang="sl-SI" dirty="0"/>
              <a:t> </a:t>
            </a:r>
            <a:r>
              <a:rPr lang="sl-SI" dirty="0" err="1"/>
              <a:t>the</a:t>
            </a:r>
            <a:r>
              <a:rPr lang="sl-SI" dirty="0"/>
              <a:t> file </a:t>
            </a:r>
            <a:r>
              <a:rPr lang="sl-SI" dirty="0" err="1"/>
              <a:t>with</a:t>
            </a:r>
            <a:r>
              <a:rPr lang="sl-SI" dirty="0"/>
              <a:t> </a:t>
            </a:r>
            <a:r>
              <a:rPr lang="sl-SI" dirty="0" err="1"/>
              <a:t>the</a:t>
            </a:r>
            <a:r>
              <a:rPr lang="sl-SI" dirty="0"/>
              <a:t> list of </a:t>
            </a:r>
            <a:r>
              <a:rPr lang="sl-SI" dirty="0" err="1"/>
              <a:t>economic</a:t>
            </a:r>
            <a:r>
              <a:rPr lang="sl-SI" dirty="0"/>
              <a:t> </a:t>
            </a:r>
            <a:r>
              <a:rPr lang="sl-SI" dirty="0" err="1"/>
              <a:t>sectors</a:t>
            </a:r>
            <a:r>
              <a:rPr lang="sl-SI" dirty="0"/>
              <a:t>, </a:t>
            </a:r>
            <a:r>
              <a:rPr lang="sl-SI" dirty="0" err="1"/>
              <a:t>jobs</a:t>
            </a:r>
            <a:r>
              <a:rPr lang="sl-SI" dirty="0"/>
              <a:t> </a:t>
            </a:r>
            <a:r>
              <a:rPr lang="sl-SI" dirty="0" err="1"/>
              <a:t>and</a:t>
            </a:r>
            <a:r>
              <a:rPr lang="sl-SI" dirty="0"/>
              <a:t> </a:t>
            </a:r>
            <a:r>
              <a:rPr lang="sl-SI" dirty="0" err="1"/>
              <a:t>localities</a:t>
            </a:r>
            <a:r>
              <a:rPr lang="sl-SI" dirty="0"/>
              <a:t>.</a:t>
            </a:r>
          </a:p>
          <a:p>
            <a:r>
              <a:rPr lang="sl-SI" dirty="0" err="1"/>
              <a:t>Where</a:t>
            </a:r>
            <a:r>
              <a:rPr lang="sl-SI" dirty="0"/>
              <a:t> </a:t>
            </a:r>
            <a:r>
              <a:rPr lang="sl-SI" dirty="0" err="1"/>
              <a:t>can</a:t>
            </a:r>
            <a:r>
              <a:rPr lang="sl-SI" dirty="0"/>
              <a:t> I </a:t>
            </a:r>
            <a:r>
              <a:rPr lang="sl-SI" dirty="0" err="1"/>
              <a:t>find</a:t>
            </a:r>
            <a:r>
              <a:rPr lang="sl-SI" dirty="0"/>
              <a:t> </a:t>
            </a:r>
            <a:r>
              <a:rPr lang="sl-SI" dirty="0" err="1"/>
              <a:t>the</a:t>
            </a:r>
            <a:r>
              <a:rPr lang="sl-SI" dirty="0"/>
              <a:t> </a:t>
            </a:r>
            <a:r>
              <a:rPr lang="sl-SI" dirty="0" err="1"/>
              <a:t>metadata</a:t>
            </a:r>
            <a:r>
              <a:rPr lang="sl-SI" dirty="0"/>
              <a:t> </a:t>
            </a:r>
            <a:r>
              <a:rPr lang="sl-SI" dirty="0" err="1"/>
              <a:t>for</a:t>
            </a:r>
            <a:r>
              <a:rPr lang="sl-SI" dirty="0"/>
              <a:t> </a:t>
            </a:r>
            <a:r>
              <a:rPr lang="sl-SI" dirty="0" err="1"/>
              <a:t>them</a:t>
            </a:r>
            <a:r>
              <a:rPr lang="sl-SI" dirty="0" smtClean="0"/>
              <a:t>?</a:t>
            </a:r>
            <a:endParaRPr lang="en-GB" dirty="0" smtClean="0"/>
          </a:p>
          <a:p>
            <a:endParaRPr lang="sl-SI" dirty="0"/>
          </a:p>
          <a:p>
            <a:endParaRPr lang="sl-SI" dirty="0"/>
          </a:p>
        </p:txBody>
      </p:sp>
      <p:sp>
        <p:nvSpPr>
          <p:cNvPr id="6" name="Rectangle 3"/>
          <p:cNvSpPr>
            <a:spLocks noChangeArrowheads="1"/>
          </p:cNvSpPr>
          <p:nvPr/>
        </p:nvSpPr>
        <p:spPr bwMode="auto">
          <a:xfrm>
            <a:off x="5507420" y="5221446"/>
            <a:ext cx="245942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l-SI" altLang="sl-SI" sz="1200" b="0" i="0" u="none" strike="noStrike" cap="none" normalizeH="0" baseline="0" dirty="0" smtClean="0">
                <a:ln>
                  <a:noFill/>
                </a:ln>
                <a:solidFill>
                  <a:srgbClr val="000000"/>
                </a:solidFill>
                <a:effectLst/>
                <a:ea typeface="Calibri" panose="020F0502020204030204" pitchFamily="34" charset="0"/>
              </a:rPr>
              <a:t/>
            </a:r>
            <a:br>
              <a:rPr kumimoji="0" lang="sl-SI" altLang="sl-SI" sz="1200" b="0" i="0" u="none" strike="noStrike" cap="none" normalizeH="0" baseline="0" dirty="0" smtClean="0">
                <a:ln>
                  <a:noFill/>
                </a:ln>
                <a:solidFill>
                  <a:srgbClr val="000000"/>
                </a:solidFill>
                <a:effectLst/>
                <a:ea typeface="Calibri" panose="020F0502020204030204" pitchFamily="34" charset="0"/>
              </a:rPr>
            </a:br>
            <a:r>
              <a:rPr kumimoji="0" lang="sl-SI" altLang="sl-SI" sz="12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t>
            </a:r>
            <a:r>
              <a:rPr kumimoji="0" lang="sl-SI" altLang="sl-SI" sz="57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r>
            <a:br>
              <a:rPr kumimoji="0" lang="sl-SI" altLang="sl-SI" sz="57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br>
            <a:r>
              <a:rPr kumimoji="0" lang="sl-SI" altLang="sl-SI" sz="1300" b="1" i="0" u="none" strike="noStrike" cap="none" normalizeH="0" baseline="0" dirty="0" err="1" smtClean="0">
                <a:ln>
                  <a:noFill/>
                </a:ln>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WeCanIt</a:t>
            </a:r>
            <a:r>
              <a:rPr kumimoji="0" lang="sl-SI" altLang="sl-SI" sz="1200" b="0" i="0" u="none" strike="noStrike" cap="none" normalizeH="0" baseline="0" dirty="0" smtClean="0">
                <a:ln>
                  <a:noFill/>
                </a:ln>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a:r>
            <a:br>
              <a:rPr kumimoji="0" lang="sl-SI" altLang="sl-SI" sz="1200" b="0" i="0" u="none" strike="noStrike" cap="none" normalizeH="0" baseline="0" dirty="0" smtClean="0">
                <a:ln>
                  <a:noFill/>
                </a:ln>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br>
            <a:r>
              <a:rPr kumimoji="0" lang="sl-SI" altLang="sl-SI" sz="700" b="0" i="0" u="none" strike="noStrike" cap="none" normalizeH="0" baseline="0" dirty="0" smtClean="0">
                <a:ln>
                  <a:noFill/>
                </a:ln>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H2020-MSCA-IF-2019 - Grant </a:t>
            </a:r>
            <a:r>
              <a:rPr kumimoji="0" lang="sl-SI" altLang="sl-SI" sz="700" b="0" i="0" u="none" strike="noStrike" cap="none" normalizeH="0" baseline="0" dirty="0" err="1" smtClean="0">
                <a:ln>
                  <a:noFill/>
                </a:ln>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agreement</a:t>
            </a:r>
            <a:r>
              <a:rPr kumimoji="0" lang="sl-SI" altLang="sl-SI" sz="700" b="0" i="0" u="none" strike="noStrike" cap="none" normalizeH="0" baseline="0" dirty="0" smtClean="0">
                <a:ln>
                  <a:noFill/>
                </a:ln>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No. 894257</a:t>
            </a:r>
            <a:r>
              <a:rPr kumimoji="0" lang="sl-SI" altLang="sl-SI" sz="1200" b="0" i="0" u="none" strike="noStrike" cap="none" normalizeH="0" baseline="0" dirty="0" smtClean="0">
                <a:ln>
                  <a:noFill/>
                </a:ln>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a:r>
            <a:br>
              <a:rPr kumimoji="0" lang="sl-SI" altLang="sl-SI" sz="1200" b="0" i="0" u="none" strike="noStrike" cap="none" normalizeH="0" baseline="0" dirty="0" smtClean="0">
                <a:ln>
                  <a:noFill/>
                </a:ln>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br>
            <a:r>
              <a:rPr kumimoji="0" lang="sl-SI" altLang="sl-SI" sz="1200" b="0" i="0" u="none" strike="noStrike" cap="none" normalizeH="0" baseline="0" dirty="0" smtClean="0">
                <a:ln>
                  <a:noFill/>
                </a:ln>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a:r>
            <a:br>
              <a:rPr kumimoji="0" lang="sl-SI" altLang="sl-SI" sz="1200" b="0" i="0" u="none" strike="noStrike" cap="none" normalizeH="0" baseline="0" dirty="0" smtClean="0">
                <a:ln>
                  <a:noFill/>
                </a:ln>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br>
            <a:r>
              <a:rPr kumimoji="0" lang="sl-SI" altLang="sl-SI" sz="1200" b="0" i="0" u="none" strike="noStrike" cap="none" normalizeH="0" baseline="0" dirty="0" smtClean="0">
                <a:ln>
                  <a:noFill/>
                </a:ln>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a:r>
            <a:br>
              <a:rPr kumimoji="0" lang="sl-SI" altLang="sl-SI" sz="1200" b="0" i="0" u="none" strike="noStrike" cap="none" normalizeH="0" baseline="0" dirty="0" smtClean="0">
                <a:ln>
                  <a:noFill/>
                </a:ln>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br>
            <a:endParaRPr kumimoji="0" lang="sl-SI" altLang="sl-SI" sz="12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endParaRPr>
          </a:p>
        </p:txBody>
      </p:sp>
      <p:pic>
        <p:nvPicPr>
          <p:cNvPr id="7" name="Picture 4" descr="https://docs.google.com/uc?export=download&amp;id=1C3jHfMVNvV_8UXuV1dyeQ1UQ6GPHzZLo&amp;revid=0B_BRPwvNx4GdUlhBQ000WFFpVnlFZlJLWit5NmlFemxhTDJnP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7420" y="4505106"/>
            <a:ext cx="1126303" cy="90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5393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Zgodovinski poklici</a:t>
            </a:r>
            <a:endParaRPr lang="sl-SI" dirty="0"/>
          </a:p>
        </p:txBody>
      </p:sp>
      <p:sp>
        <p:nvSpPr>
          <p:cNvPr id="3" name="Content Placeholder 2"/>
          <p:cNvSpPr>
            <a:spLocks noGrp="1"/>
          </p:cNvSpPr>
          <p:nvPr>
            <p:ph idx="1"/>
          </p:nvPr>
        </p:nvSpPr>
        <p:spPr/>
        <p:txBody>
          <a:bodyPr>
            <a:normAutofit fontScale="92500" lnSpcReduction="10000"/>
          </a:bodyPr>
          <a:lstStyle/>
          <a:p>
            <a:endParaRPr lang="sl-SI" dirty="0"/>
          </a:p>
          <a:p>
            <a:r>
              <a:rPr lang="en-US" dirty="0">
                <a:hlinkClick r:id="rId2"/>
              </a:rPr>
              <a:t>The HSN offers a representative sample of about 78.000 people born in the Netherlands during the period 1812-1922.</a:t>
            </a:r>
            <a:endParaRPr lang="sl-SI" dirty="0"/>
          </a:p>
          <a:p>
            <a:r>
              <a:rPr lang="sl-SI" dirty="0"/>
              <a:t> </a:t>
            </a:r>
          </a:p>
          <a:p>
            <a:r>
              <a:rPr lang="sl-SI" u="sng" dirty="0">
                <a:hlinkClick r:id="rId3"/>
              </a:rPr>
              <a:t>https://historyofwork.iisg.nl/</a:t>
            </a:r>
            <a:r>
              <a:rPr lang="sl-SI" dirty="0"/>
              <a:t> HISCO z navodili za kodiranje… za poklice</a:t>
            </a:r>
          </a:p>
          <a:p>
            <a:r>
              <a:rPr lang="sl-SI" dirty="0"/>
              <a:t> </a:t>
            </a:r>
          </a:p>
          <a:p>
            <a:r>
              <a:rPr lang="sl-SI" dirty="0" smtClean="0"/>
              <a:t>Zgledi </a:t>
            </a:r>
            <a:r>
              <a:rPr lang="sl-SI" dirty="0"/>
              <a:t>podatkov iz različnih zgodovinskih obdobij: </a:t>
            </a:r>
          </a:p>
          <a:p>
            <a:r>
              <a:rPr lang="sl-SI" dirty="0"/>
              <a:t> </a:t>
            </a:r>
          </a:p>
          <a:p>
            <a:r>
              <a:rPr lang="sl-SI" u="sng" dirty="0">
                <a:hlinkClick r:id="rId4"/>
              </a:rPr>
              <a:t>https://iisg.amsterdam/en/data/data-websites/history-of-work</a:t>
            </a:r>
            <a:r>
              <a:rPr lang="sl-SI" dirty="0"/>
              <a:t> </a:t>
            </a:r>
          </a:p>
          <a:p>
            <a:r>
              <a:rPr lang="sl-SI" dirty="0"/>
              <a:t> </a:t>
            </a:r>
          </a:p>
          <a:p>
            <a:r>
              <a:rPr lang="sl-SI" u="sng" dirty="0">
                <a:hlinkClick r:id="rId5"/>
              </a:rPr>
              <a:t>https://datasets.iisg.amsterdam/</a:t>
            </a:r>
            <a:r>
              <a:rPr lang="sl-SI" dirty="0"/>
              <a:t> </a:t>
            </a:r>
          </a:p>
        </p:txBody>
      </p:sp>
    </p:spTree>
    <p:extLst>
      <p:ext uri="{BB962C8B-B14F-4D97-AF65-F5344CB8AC3E}">
        <p14:creationId xmlns:p14="http://schemas.microsoft.com/office/powerpoint/2010/main" val="19124644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pic>
        <p:nvPicPr>
          <p:cNvPr id="4" name="Content Placeholder 3"/>
          <p:cNvPicPr>
            <a:picLocks noGrp="1" noChangeAspect="1"/>
          </p:cNvPicPr>
          <p:nvPr>
            <p:ph idx="1"/>
          </p:nvPr>
        </p:nvPicPr>
        <p:blipFill>
          <a:blip r:embed="rId2"/>
          <a:stretch>
            <a:fillRect/>
          </a:stretch>
        </p:blipFill>
        <p:spPr>
          <a:xfrm>
            <a:off x="800882" y="340158"/>
            <a:ext cx="8267494" cy="6207787"/>
          </a:xfrm>
          <a:prstGeom prst="rect">
            <a:avLst/>
          </a:prstGeom>
        </p:spPr>
      </p:pic>
      <p:sp>
        <p:nvSpPr>
          <p:cNvPr id="5" name="Rectangle 4"/>
          <p:cNvSpPr/>
          <p:nvPr/>
        </p:nvSpPr>
        <p:spPr>
          <a:xfrm>
            <a:off x="2606566" y="6385063"/>
            <a:ext cx="5775434" cy="369332"/>
          </a:xfrm>
          <a:prstGeom prst="rect">
            <a:avLst/>
          </a:prstGeom>
        </p:spPr>
        <p:txBody>
          <a:bodyPr wrap="square">
            <a:spAutoFit/>
          </a:bodyPr>
          <a:lstStyle/>
          <a:p>
            <a:r>
              <a:rPr lang="sl-SI" dirty="0">
                <a:hlinkClick r:id="rId3"/>
              </a:rPr>
              <a:t>https</a:t>
            </a:r>
            <a:r>
              <a:rPr lang="sl-SI">
                <a:hlinkClick r:id="rId3"/>
              </a:rPr>
              <a:t>://</a:t>
            </a:r>
            <a:r>
              <a:rPr lang="sl-SI" smtClean="0">
                <a:hlinkClick r:id="rId3"/>
              </a:rPr>
              <a:t>datasets.iisg.amsterdam/dataverse/hsn</a:t>
            </a:r>
            <a:r>
              <a:rPr lang="sl-SI" smtClean="0"/>
              <a:t> </a:t>
            </a:r>
            <a:endParaRPr lang="sl-SI" dirty="0"/>
          </a:p>
        </p:txBody>
      </p:sp>
    </p:spTree>
    <p:extLst>
      <p:ext uri="{BB962C8B-B14F-4D97-AF65-F5344CB8AC3E}">
        <p14:creationId xmlns:p14="http://schemas.microsoft.com/office/powerpoint/2010/main" val="4072342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sl-SI" dirty="0"/>
              <a:t>Zbirniki</a:t>
            </a:r>
            <a:r>
              <a:rPr lang="en-US" dirty="0"/>
              <a:t> </a:t>
            </a:r>
            <a:r>
              <a:rPr lang="sl-SI" dirty="0" smtClean="0"/>
              <a:t>kot so </a:t>
            </a:r>
            <a:r>
              <a:rPr lang="en-US" dirty="0" smtClean="0">
                <a:hlinkClick r:id="rId2" tooltip="re3data.org registry"/>
              </a:rPr>
              <a:t>re3data.org</a:t>
            </a:r>
            <a:r>
              <a:rPr lang="sl-SI" dirty="0" smtClean="0"/>
              <a:t> ali </a:t>
            </a:r>
            <a:r>
              <a:rPr lang="sl-SI" dirty="0">
                <a:hlinkClick r:id="rId3"/>
              </a:rPr>
              <a:t>https://</a:t>
            </a:r>
            <a:r>
              <a:rPr lang="sl-SI" dirty="0" smtClean="0">
                <a:hlinkClick r:id="rId3"/>
              </a:rPr>
              <a:t>fairsharing.org/databases</a:t>
            </a:r>
            <a:r>
              <a:rPr lang="sl-SI" dirty="0" smtClean="0"/>
              <a:t> nudijo </a:t>
            </a:r>
            <a:r>
              <a:rPr lang="sl-SI" dirty="0"/>
              <a:t>pregled različnih tematskih in drugih repozitorijev podatkov</a:t>
            </a:r>
            <a:r>
              <a:rPr lang="sl-SI" dirty="0" smtClean="0"/>
              <a:t>.</a:t>
            </a:r>
          </a:p>
          <a:p>
            <a:pPr lvl="1"/>
            <a:r>
              <a:rPr lang="sl-SI" b="1" dirty="0" smtClean="0"/>
              <a:t>@Alen: </a:t>
            </a:r>
            <a:r>
              <a:rPr lang="sl-SI" b="1" dirty="0"/>
              <a:t>nekaj besed o </a:t>
            </a:r>
            <a:r>
              <a:rPr lang="sl-SI" b="1" dirty="0" err="1"/>
              <a:t>FAIRSharing</a:t>
            </a:r>
            <a:r>
              <a:rPr lang="sl-SI" b="1" dirty="0"/>
              <a:t> storitvi!</a:t>
            </a:r>
          </a:p>
          <a:p>
            <a:r>
              <a:rPr lang="sl-SI" dirty="0"/>
              <a:t>Splošni, </a:t>
            </a:r>
            <a:r>
              <a:rPr lang="sl-SI" dirty="0" smtClean="0"/>
              <a:t>institucionalni </a:t>
            </a:r>
            <a:r>
              <a:rPr lang="sl-SI" dirty="0"/>
              <a:t>repozitoriji, ki prevzemajo podatke </a:t>
            </a:r>
            <a:r>
              <a:rPr lang="sl-SI" dirty="0" smtClean="0"/>
              <a:t>(npr. projekt </a:t>
            </a:r>
            <a:r>
              <a:rPr lang="sl-SI" dirty="0" smtClean="0">
                <a:hlinkClick r:id="rId4"/>
              </a:rPr>
              <a:t>openair</a:t>
            </a:r>
            <a:r>
              <a:rPr lang="sl-SI" dirty="0"/>
              <a:t>, </a:t>
            </a:r>
            <a:r>
              <a:rPr lang="sl-SI" dirty="0" smtClean="0">
                <a:hlinkClick r:id="rId5"/>
              </a:rPr>
              <a:t>Nacionalni portal odprte znanosti</a:t>
            </a:r>
            <a:r>
              <a:rPr lang="sl-SI" dirty="0" smtClean="0"/>
              <a:t>)</a:t>
            </a:r>
            <a:endParaRPr lang="sl-SI" dirty="0"/>
          </a:p>
          <a:p>
            <a:endParaRPr lang="sl-SI" dirty="0"/>
          </a:p>
          <a:p>
            <a:r>
              <a:rPr lang="sl-SI" dirty="0"/>
              <a:t>Kje iskati podatke</a:t>
            </a:r>
            <a:r>
              <a:rPr lang="sl-SI" dirty="0" smtClean="0"/>
              <a:t>?! Zakaj </a:t>
            </a:r>
            <a:r>
              <a:rPr lang="sl-SI" dirty="0"/>
              <a:t>ne združevati iskanje na enem mestu? </a:t>
            </a:r>
          </a:p>
          <a:p>
            <a:pPr lvl="1"/>
            <a:r>
              <a:rPr lang="sl-SI" dirty="0" err="1" smtClean="0"/>
              <a:t>Agregatorji</a:t>
            </a:r>
            <a:r>
              <a:rPr lang="sl-SI" dirty="0" smtClean="0"/>
              <a:t>: npr</a:t>
            </a:r>
            <a:r>
              <a:rPr lang="sl-SI" dirty="0"/>
              <a:t>. </a:t>
            </a:r>
            <a:r>
              <a:rPr lang="sl-SI" dirty="0">
                <a:hlinkClick r:id="rId6"/>
              </a:rPr>
              <a:t>https://</a:t>
            </a:r>
            <a:r>
              <a:rPr lang="sl-SI" dirty="0" smtClean="0">
                <a:hlinkClick r:id="rId6"/>
              </a:rPr>
              <a:t>datacite.org/search.html</a:t>
            </a:r>
            <a:r>
              <a:rPr lang="sl-SI" dirty="0" smtClean="0"/>
              <a:t> </a:t>
            </a:r>
          </a:p>
          <a:p>
            <a:pPr lvl="1"/>
            <a:r>
              <a:rPr lang="en-GB" dirty="0" err="1"/>
              <a:t>gesisDataSeach</a:t>
            </a:r>
            <a:r>
              <a:rPr lang="en-GB" dirty="0"/>
              <a:t> (</a:t>
            </a:r>
            <a:r>
              <a:rPr lang="en-US" dirty="0">
                <a:hlinkClick r:id="rId7"/>
              </a:rPr>
              <a:t>http://datasearch.gesis.org/start</a:t>
            </a:r>
            <a:r>
              <a:rPr lang="en-US" dirty="0"/>
              <a:t>) </a:t>
            </a:r>
            <a:r>
              <a:rPr lang="en-GB" dirty="0"/>
              <a:t>aims at the development of a central search index on the basis of </a:t>
            </a:r>
            <a:r>
              <a:rPr lang="en-GB" dirty="0" err="1"/>
              <a:t>da|ra</a:t>
            </a:r>
            <a:r>
              <a:rPr lang="en-GB" dirty="0"/>
              <a:t> metadata and additional external </a:t>
            </a:r>
            <a:r>
              <a:rPr lang="en-GB" dirty="0" smtClean="0"/>
              <a:t>sources</a:t>
            </a:r>
            <a:endParaRPr lang="sl-SI" dirty="0" smtClean="0"/>
          </a:p>
          <a:p>
            <a:pPr lvl="1"/>
            <a:r>
              <a:rPr lang="sl-SI" dirty="0" err="1"/>
              <a:t>DataONE</a:t>
            </a:r>
            <a:r>
              <a:rPr lang="sl-SI" dirty="0"/>
              <a:t> (</a:t>
            </a:r>
            <a:r>
              <a:rPr lang="sl-SI" dirty="0">
                <a:hlinkClick r:id="rId8"/>
              </a:rPr>
              <a:t>https://www.dataone.org</a:t>
            </a:r>
            <a:r>
              <a:rPr lang="sl-SI" dirty="0" smtClean="0"/>
              <a:t>)</a:t>
            </a:r>
          </a:p>
          <a:p>
            <a:pPr marL="274320" lvl="1" indent="0">
              <a:buNone/>
            </a:pPr>
            <a:endParaRPr lang="sl-SI" b="1" dirty="0" smtClean="0">
              <a:hlinkClick r:id="rId9"/>
            </a:endParaRPr>
          </a:p>
          <a:p>
            <a:pPr marL="274320" lvl="1" indent="0">
              <a:buNone/>
            </a:pPr>
            <a:r>
              <a:rPr lang="sl-SI" b="1" dirty="0" smtClean="0">
                <a:hlinkClick r:id="rId9"/>
              </a:rPr>
              <a:t>Primer </a:t>
            </a:r>
            <a:r>
              <a:rPr lang="sl-SI" b="1" dirty="0" err="1" smtClean="0">
                <a:hlinkClick r:id="rId9"/>
              </a:rPr>
              <a:t>Pangea</a:t>
            </a:r>
            <a:r>
              <a:rPr lang="sl-SI" b="1" dirty="0" smtClean="0">
                <a:hlinkClick r:id="rId9"/>
              </a:rPr>
              <a:t>: </a:t>
            </a:r>
          </a:p>
          <a:p>
            <a:pPr marL="274320" lvl="1" indent="0">
              <a:buNone/>
            </a:pPr>
            <a:r>
              <a:rPr lang="sl-SI" b="1" dirty="0" smtClean="0">
                <a:hlinkClick r:id="rId9"/>
              </a:rPr>
              <a:t>Ashcroft</a:t>
            </a:r>
            <a:r>
              <a:rPr lang="sl-SI" b="1" dirty="0">
                <a:hlinkClick r:id="rId9"/>
              </a:rPr>
              <a:t>, </a:t>
            </a:r>
            <a:r>
              <a:rPr lang="sl-SI" b="1" dirty="0" err="1">
                <a:hlinkClick r:id="rId9"/>
              </a:rPr>
              <a:t>Linden</a:t>
            </a:r>
            <a:r>
              <a:rPr lang="sl-SI" b="1" dirty="0"/>
              <a:t>; </a:t>
            </a:r>
            <a:r>
              <a:rPr lang="sl-SI" b="1" dirty="0" err="1">
                <a:hlinkClick r:id="rId9"/>
              </a:rPr>
              <a:t>Coll</a:t>
            </a:r>
            <a:r>
              <a:rPr lang="sl-SI" b="1" dirty="0">
                <a:hlinkClick r:id="rId9"/>
              </a:rPr>
              <a:t>, Joan Ramon</a:t>
            </a:r>
            <a:r>
              <a:rPr lang="sl-SI" b="1" dirty="0"/>
              <a:t>; </a:t>
            </a:r>
            <a:r>
              <a:rPr lang="sl-SI" b="1" dirty="0" err="1"/>
              <a:t>Gilabert</a:t>
            </a:r>
            <a:r>
              <a:rPr lang="sl-SI" b="1" dirty="0"/>
              <a:t>, Alba; </a:t>
            </a:r>
            <a:r>
              <a:rPr lang="sl-SI" b="1" dirty="0" err="1"/>
              <a:t>Domonkos</a:t>
            </a:r>
            <a:r>
              <a:rPr lang="sl-SI" b="1" dirty="0"/>
              <a:t>, Peter; </a:t>
            </a:r>
            <a:r>
              <a:rPr lang="sl-SI" b="1" dirty="0" err="1">
                <a:hlinkClick r:id="rId9"/>
              </a:rPr>
              <a:t>Aguilar</a:t>
            </a:r>
            <a:r>
              <a:rPr lang="sl-SI" b="1" dirty="0">
                <a:hlinkClick r:id="rId9"/>
              </a:rPr>
              <a:t>, </a:t>
            </a:r>
            <a:r>
              <a:rPr lang="sl-SI" b="1" dirty="0" err="1">
                <a:hlinkClick r:id="rId9"/>
              </a:rPr>
              <a:t>Enric</a:t>
            </a:r>
            <a:r>
              <a:rPr lang="sl-SI" b="1" dirty="0"/>
              <a:t>; </a:t>
            </a:r>
            <a:r>
              <a:rPr lang="sl-SI" b="1" dirty="0" err="1">
                <a:hlinkClick r:id="rId9"/>
              </a:rPr>
              <a:t>Sigro</a:t>
            </a:r>
            <a:r>
              <a:rPr lang="sl-SI" b="1" dirty="0">
                <a:hlinkClick r:id="rId9"/>
              </a:rPr>
              <a:t>, Javier</a:t>
            </a:r>
            <a:r>
              <a:rPr lang="sl-SI" b="1" dirty="0"/>
              <a:t>; </a:t>
            </a:r>
            <a:r>
              <a:rPr lang="sl-SI" b="1" dirty="0" err="1"/>
              <a:t>Castella</a:t>
            </a:r>
            <a:r>
              <a:rPr lang="sl-SI" b="1" dirty="0"/>
              <a:t>, Merce; </a:t>
            </a:r>
            <a:r>
              <a:rPr lang="sl-SI" b="1" dirty="0" err="1"/>
              <a:t>Unden</a:t>
            </a:r>
            <a:r>
              <a:rPr lang="sl-SI" b="1" dirty="0"/>
              <a:t>, Per; Harris, Ian; Jones, Phil; </a:t>
            </a:r>
            <a:r>
              <a:rPr lang="sl-SI" b="1" dirty="0" err="1"/>
              <a:t>Brunet</a:t>
            </a:r>
            <a:r>
              <a:rPr lang="sl-SI" b="1" dirty="0"/>
              <a:t>, </a:t>
            </a:r>
            <a:r>
              <a:rPr lang="sl-SI" b="1" dirty="0" err="1"/>
              <a:t>Manola</a:t>
            </a:r>
            <a:r>
              <a:rPr lang="sl-SI" b="1" dirty="0"/>
              <a:t> (2018):</a:t>
            </a:r>
            <a:r>
              <a:rPr lang="sl-SI" dirty="0"/>
              <a:t> </a:t>
            </a:r>
            <a:r>
              <a:rPr lang="sl-SI" dirty="0" err="1"/>
              <a:t>Meteorological</a:t>
            </a:r>
            <a:r>
              <a:rPr lang="sl-SI" dirty="0"/>
              <a:t> </a:t>
            </a:r>
            <a:r>
              <a:rPr lang="sl-SI" dirty="0" err="1"/>
              <a:t>observations</a:t>
            </a:r>
            <a:r>
              <a:rPr lang="sl-SI" dirty="0"/>
              <a:t> </a:t>
            </a:r>
            <a:r>
              <a:rPr lang="sl-SI" dirty="0" err="1"/>
              <a:t>for</a:t>
            </a:r>
            <a:r>
              <a:rPr lang="sl-SI" dirty="0"/>
              <a:t> </a:t>
            </a:r>
            <a:r>
              <a:rPr lang="sl-SI" dirty="0" err="1"/>
              <a:t>Europe</a:t>
            </a:r>
            <a:r>
              <a:rPr lang="sl-SI" dirty="0"/>
              <a:t> </a:t>
            </a:r>
            <a:r>
              <a:rPr lang="sl-SI" dirty="0" err="1"/>
              <a:t>and</a:t>
            </a:r>
            <a:r>
              <a:rPr lang="sl-SI" dirty="0"/>
              <a:t> </a:t>
            </a:r>
            <a:r>
              <a:rPr lang="sl-SI" dirty="0" err="1"/>
              <a:t>the</a:t>
            </a:r>
            <a:r>
              <a:rPr lang="sl-SI" dirty="0"/>
              <a:t> </a:t>
            </a:r>
            <a:r>
              <a:rPr lang="sl-SI" dirty="0" err="1"/>
              <a:t>southern</a:t>
            </a:r>
            <a:r>
              <a:rPr lang="sl-SI" dirty="0"/>
              <a:t> </a:t>
            </a:r>
            <a:r>
              <a:rPr lang="sl-SI" dirty="0" err="1"/>
              <a:t>Mediterranean</a:t>
            </a:r>
            <a:r>
              <a:rPr lang="sl-SI" dirty="0"/>
              <a:t> </a:t>
            </a:r>
            <a:r>
              <a:rPr lang="sl-SI" dirty="0" err="1"/>
              <a:t>region</a:t>
            </a:r>
            <a:r>
              <a:rPr lang="sl-SI" dirty="0"/>
              <a:t>, 1877-2012. </a:t>
            </a:r>
            <a:r>
              <a:rPr lang="sl-SI" i="1" dirty="0"/>
              <a:t>PANGAEA</a:t>
            </a:r>
            <a:r>
              <a:rPr lang="sl-SI" dirty="0"/>
              <a:t>, </a:t>
            </a:r>
            <a:r>
              <a:rPr lang="sl-SI" dirty="0">
                <a:hlinkClick r:id="rId10"/>
              </a:rPr>
              <a:t>https://doi.org/10.1594/PANGAEA.886511</a:t>
            </a:r>
            <a:r>
              <a:rPr lang="sl-SI" dirty="0"/>
              <a:t>,</a:t>
            </a:r>
          </a:p>
          <a:p>
            <a:pPr marL="274320" lvl="1" indent="0">
              <a:buNone/>
            </a:pPr>
            <a:endParaRPr lang="sl-SI" dirty="0"/>
          </a:p>
          <a:p>
            <a:endParaRPr lang="sl-SI" dirty="0"/>
          </a:p>
        </p:txBody>
      </p:sp>
      <p:sp>
        <p:nvSpPr>
          <p:cNvPr id="3" name="Title 2"/>
          <p:cNvSpPr>
            <a:spLocks noGrp="1"/>
          </p:cNvSpPr>
          <p:nvPr>
            <p:ph type="title"/>
          </p:nvPr>
        </p:nvSpPr>
        <p:spPr/>
        <p:txBody>
          <a:bodyPr>
            <a:normAutofit fontScale="90000"/>
          </a:bodyPr>
          <a:lstStyle/>
          <a:p>
            <a:r>
              <a:rPr lang="sl-SI" dirty="0" smtClean="0"/>
              <a:t>Druge vrste (dostopnih) podatkov</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23284294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Zgodovinska imena krajev</a:t>
            </a:r>
            <a:endParaRPr lang="sl-SI" dirty="0"/>
          </a:p>
        </p:txBody>
      </p:sp>
      <p:sp>
        <p:nvSpPr>
          <p:cNvPr id="3" name="Content Placeholder 2"/>
          <p:cNvSpPr>
            <a:spLocks noGrp="1"/>
          </p:cNvSpPr>
          <p:nvPr>
            <p:ph idx="1"/>
          </p:nvPr>
        </p:nvSpPr>
        <p:spPr/>
        <p:txBody>
          <a:bodyPr/>
          <a:lstStyle/>
          <a:p>
            <a:r>
              <a:rPr lang="sl-SI" dirty="0" err="1"/>
              <a:t>Geonames</a:t>
            </a:r>
            <a:r>
              <a:rPr lang="sl-SI" dirty="0"/>
              <a:t>: </a:t>
            </a:r>
            <a:r>
              <a:rPr lang="sl-SI" u="sng" dirty="0" err="1">
                <a:hlinkClick r:id="rId3"/>
              </a:rPr>
              <a:t>GeoNames</a:t>
            </a:r>
            <a:endParaRPr lang="sl-SI" dirty="0"/>
          </a:p>
          <a:p>
            <a:r>
              <a:rPr lang="sl-SI" dirty="0"/>
              <a:t> </a:t>
            </a:r>
          </a:p>
          <a:p>
            <a:r>
              <a:rPr lang="sl-SI" dirty="0"/>
              <a:t>Ta naselja:</a:t>
            </a:r>
          </a:p>
          <a:p>
            <a:r>
              <a:rPr lang="sl-SI" dirty="0"/>
              <a:t>Primer </a:t>
            </a:r>
            <a:r>
              <a:rPr lang="sl-SI" u="sng" dirty="0">
                <a:hlinkClick r:id="rId4"/>
              </a:rPr>
              <a:t>https://www.geonames.org/3189024/tomaj.html</a:t>
            </a:r>
            <a:r>
              <a:rPr lang="sl-SI" dirty="0"/>
              <a:t>, predlog, da se vnese cela povezava kot v </a:t>
            </a:r>
            <a:r>
              <a:rPr lang="sl-SI" dirty="0" smtClean="0"/>
              <a:t>tem primeru. </a:t>
            </a:r>
            <a:r>
              <a:rPr lang="sl-SI" dirty="0"/>
              <a:t> </a:t>
            </a:r>
          </a:p>
          <a:p>
            <a:endParaRPr lang="sl-SI" dirty="0"/>
          </a:p>
        </p:txBody>
      </p:sp>
    </p:spTree>
    <p:extLst>
      <p:ext uri="{BB962C8B-B14F-4D97-AF65-F5344CB8AC3E}">
        <p14:creationId xmlns:p14="http://schemas.microsoft.com/office/powerpoint/2010/main" val="14283125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99545" y="340158"/>
            <a:ext cx="8229600" cy="837001"/>
          </a:xfrm>
        </p:spPr>
        <p:txBody>
          <a:bodyPr>
            <a:normAutofit/>
          </a:bodyPr>
          <a:lstStyle/>
          <a:p>
            <a:pPr eaLnBrk="1" hangingPunct="1">
              <a:defRPr/>
            </a:pPr>
            <a:r>
              <a:rPr lang="sl-SI" dirty="0" smtClean="0"/>
              <a:t>Harmonizacija merjenja izobrazbe</a:t>
            </a:r>
            <a:endParaRPr lang="en-GB" dirty="0" smtClean="0"/>
          </a:p>
        </p:txBody>
      </p:sp>
      <p:sp>
        <p:nvSpPr>
          <p:cNvPr id="3" name="Content Placeholder 2"/>
          <p:cNvSpPr>
            <a:spLocks noGrp="1"/>
          </p:cNvSpPr>
          <p:nvPr>
            <p:ph idx="1"/>
          </p:nvPr>
        </p:nvSpPr>
        <p:spPr>
          <a:xfrm>
            <a:off x="457200" y="1072055"/>
            <a:ext cx="8229600" cy="5211703"/>
          </a:xfrm>
        </p:spPr>
        <p:txBody>
          <a:bodyPr rtlCol="0">
            <a:normAutofit fontScale="92500" lnSpcReduction="20000"/>
          </a:bodyPr>
          <a:lstStyle/>
          <a:p>
            <a:pPr eaLnBrk="1" fontAlgn="auto" hangingPunct="1">
              <a:spcAft>
                <a:spcPts val="0"/>
              </a:spcAft>
              <a:buFont typeface="Arial"/>
              <a:buChar char="•"/>
              <a:defRPr/>
            </a:pPr>
            <a:r>
              <a:rPr lang="sl-SI" dirty="0" smtClean="0"/>
              <a:t>Nacionalni standardi – kdo skrbi zanje?</a:t>
            </a:r>
          </a:p>
          <a:p>
            <a:pPr lvl="1" eaLnBrk="1" fontAlgn="auto" hangingPunct="1">
              <a:spcAft>
                <a:spcPts val="0"/>
              </a:spcAft>
              <a:buFont typeface="Arial"/>
              <a:buChar char="–"/>
              <a:defRPr/>
            </a:pPr>
            <a:r>
              <a:rPr lang="pl-PL" dirty="0">
                <a:hlinkClick r:id="rId2"/>
              </a:rPr>
              <a:t>KLASJE - </a:t>
            </a:r>
            <a:r>
              <a:rPr lang="pl-PL" dirty="0" err="1">
                <a:hlinkClick r:id="rId2"/>
              </a:rPr>
              <a:t>strežnik</a:t>
            </a:r>
            <a:r>
              <a:rPr lang="pl-PL" dirty="0">
                <a:hlinkClick r:id="rId2"/>
              </a:rPr>
              <a:t> za </a:t>
            </a:r>
            <a:r>
              <a:rPr lang="pl-PL" dirty="0" err="1">
                <a:hlinkClick r:id="rId2"/>
              </a:rPr>
              <a:t>statistične</a:t>
            </a:r>
            <a:r>
              <a:rPr lang="pl-PL" dirty="0">
                <a:hlinkClick r:id="rId2"/>
              </a:rPr>
              <a:t> </a:t>
            </a:r>
            <a:r>
              <a:rPr lang="pl-PL" dirty="0" err="1">
                <a:hlinkClick r:id="rId2"/>
              </a:rPr>
              <a:t>klasifikacije</a:t>
            </a:r>
            <a:r>
              <a:rPr lang="pl-PL" dirty="0">
                <a:hlinkClick r:id="rId2"/>
              </a:rPr>
              <a:t> </a:t>
            </a:r>
            <a:r>
              <a:rPr lang="pl-PL" dirty="0"/>
              <a:t> </a:t>
            </a:r>
            <a:r>
              <a:rPr lang="pl-PL" dirty="0" smtClean="0"/>
              <a:t>(</a:t>
            </a:r>
            <a:r>
              <a:rPr lang="pl-PL" dirty="0" err="1" smtClean="0"/>
              <a:t>kaj</a:t>
            </a:r>
            <a:r>
              <a:rPr lang="pl-PL" dirty="0" smtClean="0"/>
              <a:t> </a:t>
            </a:r>
            <a:r>
              <a:rPr lang="pl-PL" dirty="0" err="1" smtClean="0"/>
              <a:t>vsebuje</a:t>
            </a:r>
            <a:r>
              <a:rPr lang="pl-PL" dirty="0" smtClean="0"/>
              <a:t>?)</a:t>
            </a:r>
          </a:p>
          <a:p>
            <a:pPr lvl="2" eaLnBrk="1" fontAlgn="auto" hangingPunct="1">
              <a:spcAft>
                <a:spcPts val="0"/>
              </a:spcAft>
              <a:buFont typeface="Arial"/>
              <a:buChar char="–"/>
              <a:defRPr/>
            </a:pPr>
            <a:r>
              <a:rPr lang="pl-PL" dirty="0" err="1" smtClean="0"/>
              <a:t>Primer</a:t>
            </a:r>
            <a:r>
              <a:rPr lang="pl-PL" dirty="0" smtClean="0"/>
              <a:t> </a:t>
            </a:r>
            <a:r>
              <a:rPr lang="pl-PL" dirty="0" err="1" smtClean="0"/>
              <a:t>Klasius-srv</a:t>
            </a:r>
            <a:endParaRPr lang="pl-PL" dirty="0" smtClean="0"/>
          </a:p>
          <a:p>
            <a:pPr lvl="2" eaLnBrk="1" fontAlgn="auto" hangingPunct="1">
              <a:spcAft>
                <a:spcPts val="0"/>
              </a:spcAft>
              <a:buFont typeface="Arial"/>
              <a:buChar char="–"/>
              <a:defRPr/>
            </a:pPr>
            <a:r>
              <a:rPr lang="pl-PL" dirty="0" err="1" smtClean="0"/>
              <a:t>Pretvornik</a:t>
            </a:r>
            <a:r>
              <a:rPr lang="pl-PL" dirty="0"/>
              <a:t> (</a:t>
            </a:r>
            <a:r>
              <a:rPr lang="pl-PL" dirty="0">
                <a:hlinkClick r:id="rId3"/>
              </a:rPr>
              <a:t>http://</a:t>
            </a:r>
            <a:r>
              <a:rPr lang="pl-PL" dirty="0" smtClean="0">
                <a:hlinkClick r:id="rId3"/>
              </a:rPr>
              <a:t>www.stat.si/</a:t>
            </a:r>
            <a:r>
              <a:rPr lang="pl-PL" dirty="0" err="1" smtClean="0">
                <a:hlinkClick r:id="rId3"/>
              </a:rPr>
              <a:t>klasius</a:t>
            </a:r>
            <a:r>
              <a:rPr lang="pl-PL" dirty="0" smtClean="0">
                <a:hlinkClick r:id="rId3"/>
              </a:rPr>
              <a:t>/</a:t>
            </a:r>
            <a:r>
              <a:rPr lang="pl-PL" dirty="0" err="1" smtClean="0">
                <a:hlinkClick r:id="rId3"/>
              </a:rPr>
              <a:t>Default.aspx?id</a:t>
            </a:r>
            <a:r>
              <a:rPr lang="pl-PL" dirty="0" smtClean="0">
                <a:hlinkClick r:id="rId3"/>
              </a:rPr>
              <a:t>=12</a:t>
            </a:r>
            <a:r>
              <a:rPr lang="pl-PL" dirty="0" smtClean="0"/>
              <a:t>) </a:t>
            </a:r>
          </a:p>
          <a:p>
            <a:pPr lvl="1" eaLnBrk="1" fontAlgn="auto" hangingPunct="1">
              <a:spcAft>
                <a:spcPts val="0"/>
              </a:spcAft>
              <a:buFont typeface="Arial"/>
              <a:buChar char="–"/>
              <a:defRPr/>
            </a:pPr>
            <a:r>
              <a:rPr lang="pl-PL" dirty="0" err="1" smtClean="0"/>
              <a:t>Primer</a:t>
            </a:r>
            <a:r>
              <a:rPr lang="pl-PL" dirty="0" smtClean="0"/>
              <a:t> </a:t>
            </a:r>
            <a:r>
              <a:rPr lang="pl-PL" dirty="0" err="1" smtClean="0"/>
              <a:t>implementacije</a:t>
            </a:r>
            <a:r>
              <a:rPr lang="pl-PL" dirty="0" smtClean="0"/>
              <a:t> </a:t>
            </a:r>
            <a:r>
              <a:rPr lang="pl-PL" dirty="0" err="1" smtClean="0"/>
              <a:t>pri</a:t>
            </a:r>
            <a:r>
              <a:rPr lang="pl-PL" dirty="0" smtClean="0"/>
              <a:t> Popisu 2010: </a:t>
            </a:r>
          </a:p>
          <a:p>
            <a:pPr lvl="2" eaLnBrk="1" fontAlgn="auto" hangingPunct="1">
              <a:spcAft>
                <a:spcPts val="0"/>
              </a:spcAft>
              <a:buFont typeface="Arial"/>
              <a:buChar char="–"/>
              <a:defRPr/>
            </a:pPr>
            <a:r>
              <a:rPr lang="pl-PL" dirty="0" err="1" smtClean="0"/>
              <a:t>Posebnost</a:t>
            </a:r>
            <a:r>
              <a:rPr lang="pl-PL" dirty="0" smtClean="0"/>
              <a:t> </a:t>
            </a:r>
            <a:r>
              <a:rPr lang="pl-PL" dirty="0" err="1" smtClean="0"/>
              <a:t>upoštevanja</a:t>
            </a:r>
            <a:r>
              <a:rPr lang="pl-PL" dirty="0" smtClean="0"/>
              <a:t> </a:t>
            </a:r>
            <a:r>
              <a:rPr lang="pl-PL" dirty="0" err="1" smtClean="0"/>
              <a:t>različnih</a:t>
            </a:r>
            <a:r>
              <a:rPr lang="pl-PL" dirty="0" smtClean="0"/>
              <a:t> </a:t>
            </a:r>
            <a:r>
              <a:rPr lang="pl-PL" dirty="0" err="1" smtClean="0"/>
              <a:t>virov</a:t>
            </a:r>
            <a:r>
              <a:rPr lang="pl-PL" dirty="0" smtClean="0"/>
              <a:t> in </a:t>
            </a:r>
            <a:r>
              <a:rPr lang="pl-PL" dirty="0" err="1" smtClean="0"/>
              <a:t>pretvarjanja</a:t>
            </a:r>
            <a:r>
              <a:rPr lang="pl-PL" dirty="0" smtClean="0"/>
              <a:t> v </a:t>
            </a:r>
            <a:r>
              <a:rPr lang="pl-PL" dirty="0" err="1" smtClean="0"/>
              <a:t>skupno</a:t>
            </a:r>
            <a:r>
              <a:rPr lang="pl-PL" dirty="0" smtClean="0"/>
              <a:t> </a:t>
            </a:r>
            <a:r>
              <a:rPr lang="pl-PL" dirty="0" err="1" smtClean="0"/>
              <a:t>klasifikacijo</a:t>
            </a:r>
            <a:r>
              <a:rPr lang="pl-PL" dirty="0"/>
              <a:t>: </a:t>
            </a:r>
            <a:r>
              <a:rPr lang="pl-PL" dirty="0">
                <a:hlinkClick r:id="rId4"/>
              </a:rPr>
              <a:t>http://</a:t>
            </a:r>
            <a:r>
              <a:rPr lang="pl-PL" dirty="0" smtClean="0">
                <a:hlinkClick r:id="rId4"/>
              </a:rPr>
              <a:t>www.stat.si/popis2011/MP_Izo.aspx</a:t>
            </a:r>
            <a:r>
              <a:rPr lang="pl-PL" dirty="0" smtClean="0"/>
              <a:t> </a:t>
            </a:r>
          </a:p>
          <a:p>
            <a:pPr lvl="1" eaLnBrk="1" fontAlgn="auto" hangingPunct="1">
              <a:spcAft>
                <a:spcPts val="0"/>
              </a:spcAft>
              <a:buFont typeface="Arial"/>
              <a:buChar char="–"/>
              <a:defRPr/>
            </a:pPr>
            <a:endParaRPr lang="pl-PL" dirty="0" smtClean="0"/>
          </a:p>
          <a:p>
            <a:pPr lvl="1" eaLnBrk="1" fontAlgn="auto" hangingPunct="1">
              <a:spcAft>
                <a:spcPts val="0"/>
              </a:spcAft>
              <a:buFont typeface="Arial"/>
              <a:buChar char="–"/>
              <a:defRPr/>
            </a:pPr>
            <a:r>
              <a:rPr lang="pl-PL" dirty="0" err="1" smtClean="0"/>
              <a:t>Problemi</a:t>
            </a:r>
            <a:r>
              <a:rPr lang="pl-PL" dirty="0" smtClean="0"/>
              <a:t> </a:t>
            </a:r>
            <a:r>
              <a:rPr lang="pl-PL" dirty="0" err="1" smtClean="0"/>
              <a:t>merjenja</a:t>
            </a:r>
            <a:r>
              <a:rPr lang="pl-PL" dirty="0" smtClean="0"/>
              <a:t> v </a:t>
            </a:r>
            <a:r>
              <a:rPr lang="pl-PL" dirty="0" err="1" smtClean="0"/>
              <a:t>mednarodnih</a:t>
            </a:r>
            <a:r>
              <a:rPr lang="pl-PL" dirty="0" smtClean="0"/>
              <a:t> </a:t>
            </a:r>
            <a:r>
              <a:rPr lang="pl-PL" dirty="0" err="1" smtClean="0"/>
              <a:t>projektih</a:t>
            </a:r>
            <a:r>
              <a:rPr lang="pl-PL" dirty="0" smtClean="0"/>
              <a:t>: </a:t>
            </a:r>
          </a:p>
          <a:p>
            <a:pPr lvl="2" eaLnBrk="1" fontAlgn="auto" hangingPunct="1">
              <a:spcAft>
                <a:spcPts val="0"/>
              </a:spcAft>
              <a:buFont typeface="Arial"/>
              <a:buChar char="–"/>
              <a:defRPr/>
            </a:pPr>
            <a:r>
              <a:rPr lang="sl-SI" b="1" dirty="0" smtClean="0"/>
              <a:t>Merjenje izobrazbe: bolj podrobna klasifikacija, ohranja nacionalne specifike in omogoča harmonizacijo</a:t>
            </a:r>
          </a:p>
          <a:p>
            <a:pPr lvl="1" eaLnBrk="1" fontAlgn="auto" hangingPunct="1">
              <a:spcAft>
                <a:spcPts val="0"/>
              </a:spcAft>
              <a:buFont typeface="Arial"/>
              <a:buChar char="–"/>
              <a:defRPr/>
            </a:pPr>
            <a:r>
              <a:rPr lang="sl-SI" b="1" dirty="0" smtClean="0"/>
              <a:t>npr</a:t>
            </a:r>
            <a:r>
              <a:rPr lang="sl-SI" b="1" dirty="0"/>
              <a:t>. </a:t>
            </a:r>
            <a:r>
              <a:rPr lang="en-GB" b="1" dirty="0"/>
              <a:t>APPENDIX A1, EDUCATION, ESS5 - 2010 ed. e02_1</a:t>
            </a:r>
            <a:r>
              <a:rPr lang="sl-SI" b="1" dirty="0"/>
              <a:t> </a:t>
            </a:r>
            <a:r>
              <a:rPr lang="en-GB" b="1" dirty="0">
                <a:hlinkClick r:id="rId5"/>
              </a:rPr>
              <a:t>https://</a:t>
            </a:r>
            <a:r>
              <a:rPr lang="en-GB" b="1" dirty="0" smtClean="0">
                <a:hlinkClick r:id="rId5"/>
              </a:rPr>
              <a:t>www.europeansocialsurvey.org/docs/round6/survey/ESS6_appendix_a1_e02_0.pdf</a:t>
            </a:r>
            <a:r>
              <a:rPr lang="sl-SI" b="1" dirty="0" smtClean="0"/>
              <a:t> --&gt; </a:t>
            </a:r>
            <a:r>
              <a:rPr lang="en-GB" b="1" dirty="0" smtClean="0"/>
              <a:t> </a:t>
            </a:r>
            <a:r>
              <a:rPr lang="sl-SI" b="1" dirty="0" smtClean="0"/>
              <a:t> Konvergenca </a:t>
            </a:r>
            <a:r>
              <a:rPr lang="sl-SI" b="1" dirty="0"/>
              <a:t>pristopov pri uporabi demografskih spremenljivk v zadnjih letih (uporaba klasifikacije ISCED – 11</a:t>
            </a:r>
            <a:r>
              <a:rPr lang="sl-SI" b="1" dirty="0" smtClean="0"/>
              <a:t>)</a:t>
            </a:r>
          </a:p>
          <a:p>
            <a:pPr lvl="1">
              <a:buFont typeface="Arial"/>
              <a:buChar char="–"/>
              <a:defRPr/>
            </a:pPr>
            <a:r>
              <a:rPr lang="sl-SI" dirty="0" smtClean="0">
                <a:hlinkClick r:id="rId6"/>
              </a:rPr>
              <a:t>Koda za izvedbo merjenja izobrazbe:  https</a:t>
            </a:r>
            <a:r>
              <a:rPr lang="sl-SI" dirty="0">
                <a:hlinkClick r:id="rId6"/>
              </a:rPr>
              <a:t>://</a:t>
            </a:r>
            <a:r>
              <a:rPr lang="sl-SI" dirty="0" smtClean="0">
                <a:hlinkClick r:id="rId6"/>
              </a:rPr>
              <a:t>www.surveycodings.org/education/data-processing</a:t>
            </a:r>
            <a:r>
              <a:rPr lang="sl-SI" dirty="0" smtClean="0"/>
              <a:t>  </a:t>
            </a:r>
            <a:endParaRPr lang="sl-SI" dirty="0"/>
          </a:p>
          <a:p>
            <a:pPr lvl="1" eaLnBrk="1" fontAlgn="auto" hangingPunct="1">
              <a:spcAft>
                <a:spcPts val="0"/>
              </a:spcAft>
              <a:buFont typeface="Arial"/>
              <a:buChar char="–"/>
              <a:defRPr/>
            </a:pPr>
            <a:endParaRPr lang="pl-PL" dirty="0"/>
          </a:p>
          <a:p>
            <a:pPr lvl="2" eaLnBrk="1" fontAlgn="auto" hangingPunct="1">
              <a:spcAft>
                <a:spcPts val="0"/>
              </a:spcAft>
              <a:buFont typeface="Arial"/>
              <a:buChar char="–"/>
              <a:defRPr/>
            </a:pPr>
            <a:endParaRPr lang="pl-PL" dirty="0" smtClean="0"/>
          </a:p>
          <a:p>
            <a:pPr lvl="1" eaLnBrk="1" fontAlgn="auto" hangingPunct="1">
              <a:spcAft>
                <a:spcPts val="0"/>
              </a:spcAft>
              <a:buFont typeface="Arial"/>
              <a:buChar char="–"/>
              <a:defRPr/>
            </a:pPr>
            <a:endParaRPr lang="pl-PL" dirty="0"/>
          </a:p>
          <a:p>
            <a:pPr lvl="1" eaLnBrk="1" fontAlgn="auto" hangingPunct="1">
              <a:spcAft>
                <a:spcPts val="0"/>
              </a:spcAft>
              <a:buFont typeface="Arial"/>
              <a:buChar char="–"/>
              <a:defRPr/>
            </a:pPr>
            <a:endParaRPr lang="en-GB" dirty="0"/>
          </a:p>
        </p:txBody>
      </p:sp>
    </p:spTree>
    <p:extLst>
      <p:ext uri="{BB962C8B-B14F-4D97-AF65-F5344CB8AC3E}">
        <p14:creationId xmlns:p14="http://schemas.microsoft.com/office/powerpoint/2010/main" val="37333025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09296" y="1797268"/>
          <a:ext cx="7378261" cy="5071242"/>
        </p:xfrm>
        <a:graphic>
          <a:graphicData uri="http://schemas.openxmlformats.org/drawingml/2006/table">
            <a:tbl>
              <a:tblPr>
                <a:tableStyleId>{5C22544A-7EE6-4342-B048-85BDC9FD1C3A}</a:tableStyleId>
              </a:tblPr>
              <a:tblGrid>
                <a:gridCol w="5884391">
                  <a:extLst>
                    <a:ext uri="{9D8B030D-6E8A-4147-A177-3AD203B41FA5}">
                      <a16:colId xmlns:a16="http://schemas.microsoft.com/office/drawing/2014/main" val="20000"/>
                    </a:ext>
                  </a:extLst>
                </a:gridCol>
                <a:gridCol w="1493870">
                  <a:extLst>
                    <a:ext uri="{9D8B030D-6E8A-4147-A177-3AD203B41FA5}">
                      <a16:colId xmlns:a16="http://schemas.microsoft.com/office/drawing/2014/main" val="20001"/>
                    </a:ext>
                  </a:extLst>
                </a:gridCol>
              </a:tblGrid>
              <a:tr h="1011438">
                <a:tc>
                  <a:txBody>
                    <a:bodyPr/>
                    <a:lstStyle/>
                    <a:p>
                      <a:pPr algn="l" fontAlgn="b"/>
                      <a:r>
                        <a:rPr lang="en-US" sz="1400" u="none" strike="noStrike" dirty="0">
                          <a:effectLst/>
                        </a:rPr>
                        <a:t>International Social Survey </a:t>
                      </a:r>
                      <a:r>
                        <a:rPr lang="en-US" sz="1400" u="none" strike="noStrike" dirty="0" err="1">
                          <a:effectLst/>
                        </a:rPr>
                        <a:t>Programme</a:t>
                      </a:r>
                      <a:r>
                        <a:rPr lang="en-US" sz="1400" u="none" strike="noStrike" dirty="0">
                          <a:effectLst/>
                        </a:rPr>
                        <a:t>: Family and Changing Gender Roles IV - ISSP 2012</a:t>
                      </a:r>
                      <a:endParaRPr lang="en-US" sz="1400" b="1" i="0" u="none" strike="noStrike" dirty="0">
                        <a:effectLst/>
                        <a:latin typeface="Arial"/>
                      </a:endParaRPr>
                    </a:p>
                  </a:txBody>
                  <a:tcPr marL="9525" marR="9525" marT="9525" marB="0" anchor="b"/>
                </a:tc>
                <a:tc>
                  <a:txBody>
                    <a:bodyPr/>
                    <a:lstStyle/>
                    <a:p>
                      <a:pPr algn="l" fontAlgn="b"/>
                      <a:endParaRPr lang="sl-SI" sz="1000" b="0" i="0" u="none" strike="noStrike">
                        <a:effectLst/>
                        <a:latin typeface="Arial"/>
                      </a:endParaRPr>
                    </a:p>
                  </a:txBody>
                  <a:tcPr marL="9525" marR="9525" marT="9525" marB="0" anchor="b"/>
                </a:tc>
                <a:extLst>
                  <a:ext uri="{0D108BD9-81ED-4DB2-BD59-A6C34878D82A}">
                    <a16:rowId xmlns:a16="http://schemas.microsoft.com/office/drawing/2014/main" val="10000"/>
                  </a:ext>
                </a:extLst>
              </a:tr>
              <a:tr h="238812">
                <a:tc>
                  <a:txBody>
                    <a:bodyPr/>
                    <a:lstStyle/>
                    <a:p>
                      <a:pPr algn="l" fontAlgn="b"/>
                      <a:r>
                        <a:rPr lang="sl-SI" sz="1000" u="none" strike="noStrike" dirty="0" err="1">
                          <a:effectLst/>
                        </a:rPr>
                        <a:t>Column</a:t>
                      </a:r>
                      <a:r>
                        <a:rPr lang="sl-SI" sz="1000" u="none" strike="noStrike" dirty="0">
                          <a:effectLst/>
                        </a:rPr>
                        <a:t> </a:t>
                      </a:r>
                      <a:r>
                        <a:rPr lang="sl-SI" sz="1000" u="none" strike="noStrike" dirty="0" err="1">
                          <a:effectLst/>
                        </a:rPr>
                        <a:t>percentage</a:t>
                      </a:r>
                      <a:endParaRPr lang="sl-SI" sz="1000" b="0" i="0" u="none" strike="noStrike" dirty="0">
                        <a:effectLst/>
                        <a:latin typeface="Arial"/>
                      </a:endParaRPr>
                    </a:p>
                  </a:txBody>
                  <a:tcPr marL="9525" marR="9525" marT="9525" marB="0" anchor="b"/>
                </a:tc>
                <a:tc>
                  <a:txBody>
                    <a:bodyPr/>
                    <a:lstStyle/>
                    <a:p>
                      <a:pPr algn="l" fontAlgn="b"/>
                      <a:endParaRPr lang="sl-SI" sz="1000" b="0" i="0" u="none" strike="noStrike">
                        <a:effectLst/>
                        <a:latin typeface="Arial"/>
                      </a:endParaRPr>
                    </a:p>
                  </a:txBody>
                  <a:tcPr marL="9525" marR="9525" marT="9525" marB="0" anchor="b"/>
                </a:tc>
                <a:extLst>
                  <a:ext uri="{0D108BD9-81ED-4DB2-BD59-A6C34878D82A}">
                    <a16:rowId xmlns:a16="http://schemas.microsoft.com/office/drawing/2014/main" val="10001"/>
                  </a:ext>
                </a:extLst>
              </a:tr>
              <a:tr h="238812">
                <a:tc>
                  <a:txBody>
                    <a:bodyPr/>
                    <a:lstStyle/>
                    <a:p>
                      <a:pPr algn="l" fontAlgn="b"/>
                      <a:endParaRPr lang="sl-SI" sz="1000" b="0" i="0" u="none" strike="noStrike">
                        <a:effectLst/>
                        <a:latin typeface="Arial"/>
                      </a:endParaRPr>
                    </a:p>
                  </a:txBody>
                  <a:tcPr marL="9525" marR="9525" marT="9525" marB="0" anchor="b"/>
                </a:tc>
                <a:tc>
                  <a:txBody>
                    <a:bodyPr/>
                    <a:lstStyle/>
                    <a:p>
                      <a:pPr algn="l" fontAlgn="b"/>
                      <a:endParaRPr lang="sl-SI" sz="1000" b="0" i="0" u="none" strike="noStrike">
                        <a:effectLst/>
                        <a:latin typeface="Arial"/>
                      </a:endParaRPr>
                    </a:p>
                  </a:txBody>
                  <a:tcPr marL="9525" marR="9525" marT="9525" marB="0" anchor="b"/>
                </a:tc>
                <a:extLst>
                  <a:ext uri="{0D108BD9-81ED-4DB2-BD59-A6C34878D82A}">
                    <a16:rowId xmlns:a16="http://schemas.microsoft.com/office/drawing/2014/main" val="10002"/>
                  </a:ext>
                </a:extLst>
              </a:tr>
              <a:tr h="238812">
                <a:tc>
                  <a:txBody>
                    <a:bodyPr/>
                    <a:lstStyle/>
                    <a:p>
                      <a:pPr algn="l" fontAlgn="b"/>
                      <a:r>
                        <a:rPr lang="en-US" sz="1000" u="none" strike="noStrike">
                          <a:effectLst/>
                        </a:rPr>
                        <a:t>Country ISO 3166 Code (see V3 for codes for the sample)</a:t>
                      </a:r>
                      <a:endParaRPr lang="en-US" sz="1000" b="0" i="0" u="none" strike="noStrike">
                        <a:effectLst/>
                        <a:latin typeface="Arial"/>
                      </a:endParaRPr>
                    </a:p>
                  </a:txBody>
                  <a:tcPr marL="9525" marR="9525" marT="9525" marB="0" anchor="b"/>
                </a:tc>
                <a:tc>
                  <a:txBody>
                    <a:bodyPr/>
                    <a:lstStyle/>
                    <a:p>
                      <a:pPr algn="l" fontAlgn="b"/>
                      <a:r>
                        <a:rPr lang="sl-SI" sz="1000" u="none" strike="noStrike">
                          <a:effectLst/>
                        </a:rPr>
                        <a:t>SI-Slovenia</a:t>
                      </a:r>
                      <a:endParaRPr lang="sl-SI" sz="1000" b="0" i="0" u="none" strike="noStrike">
                        <a:effectLst/>
                        <a:latin typeface="Arial"/>
                      </a:endParaRPr>
                    </a:p>
                  </a:txBody>
                  <a:tcPr marL="9525" marR="9525" marT="9525" marB="0" anchor="b"/>
                </a:tc>
                <a:extLst>
                  <a:ext uri="{0D108BD9-81ED-4DB2-BD59-A6C34878D82A}">
                    <a16:rowId xmlns:a16="http://schemas.microsoft.com/office/drawing/2014/main" val="10003"/>
                  </a:ext>
                </a:extLst>
              </a:tr>
              <a:tr h="238812">
                <a:tc>
                  <a:txBody>
                    <a:bodyPr/>
                    <a:lstStyle/>
                    <a:p>
                      <a:pPr algn="l" fontAlgn="b"/>
                      <a:r>
                        <a:rPr lang="en-US" sz="1000" u="none" strike="noStrike">
                          <a:effectLst/>
                        </a:rPr>
                        <a:t>Country specific highest completed degree of education: Slovenia</a:t>
                      </a:r>
                      <a:endParaRPr lang="en-US" sz="1000" b="0" i="0" u="none" strike="noStrike">
                        <a:effectLst/>
                        <a:latin typeface="Arial"/>
                      </a:endParaRPr>
                    </a:p>
                  </a:txBody>
                  <a:tcPr marL="9525" marR="9525" marT="9525" marB="0" anchor="b"/>
                </a:tc>
                <a:tc>
                  <a:txBody>
                    <a:bodyPr/>
                    <a:lstStyle/>
                    <a:p>
                      <a:pPr algn="l" fontAlgn="b"/>
                      <a:endParaRPr lang="sl-SI" sz="1000" b="0" i="0" u="none" strike="noStrike">
                        <a:effectLst/>
                        <a:latin typeface="Arial"/>
                      </a:endParaRPr>
                    </a:p>
                  </a:txBody>
                  <a:tcPr marL="9525" marR="9525" marT="9525" marB="0" anchor="b"/>
                </a:tc>
                <a:extLst>
                  <a:ext uri="{0D108BD9-81ED-4DB2-BD59-A6C34878D82A}">
                    <a16:rowId xmlns:a16="http://schemas.microsoft.com/office/drawing/2014/main" val="10004"/>
                  </a:ext>
                </a:extLst>
              </a:tr>
              <a:tr h="238812">
                <a:tc>
                  <a:txBody>
                    <a:bodyPr/>
                    <a:lstStyle/>
                    <a:p>
                      <a:pPr algn="l" fontAlgn="b"/>
                      <a:r>
                        <a:rPr lang="sl-SI" sz="1000" u="none" strike="noStrike">
                          <a:effectLst/>
                        </a:rPr>
                        <a:t>Not completed ISCED level</a:t>
                      </a:r>
                      <a:endParaRPr lang="sl-SI" sz="1000" b="0" i="0" u="none" strike="noStrike">
                        <a:effectLst/>
                        <a:latin typeface="Arial"/>
                      </a:endParaRPr>
                    </a:p>
                  </a:txBody>
                  <a:tcPr marL="9525" marR="9525" marT="9525" marB="0" anchor="b"/>
                </a:tc>
                <a:tc>
                  <a:txBody>
                    <a:bodyPr/>
                    <a:lstStyle/>
                    <a:p>
                      <a:pPr algn="r" fontAlgn="b"/>
                      <a:r>
                        <a:rPr lang="sl-SI" sz="1000" u="none" strike="noStrike">
                          <a:effectLst/>
                        </a:rPr>
                        <a:t>1,4</a:t>
                      </a:r>
                      <a:endParaRPr lang="sl-SI" sz="1000" b="0" i="0" u="none" strike="noStrike">
                        <a:effectLst/>
                        <a:latin typeface="Arial"/>
                      </a:endParaRPr>
                    </a:p>
                  </a:txBody>
                  <a:tcPr marL="9525" marR="9525" marT="9525" marB="0" anchor="b"/>
                </a:tc>
                <a:extLst>
                  <a:ext uri="{0D108BD9-81ED-4DB2-BD59-A6C34878D82A}">
                    <a16:rowId xmlns:a16="http://schemas.microsoft.com/office/drawing/2014/main" val="10005"/>
                  </a:ext>
                </a:extLst>
              </a:tr>
              <a:tr h="238812">
                <a:tc>
                  <a:txBody>
                    <a:bodyPr/>
                    <a:lstStyle/>
                    <a:p>
                      <a:pPr algn="l" fontAlgn="b"/>
                      <a:r>
                        <a:rPr lang="en-US" sz="1000" u="none" strike="noStrike">
                          <a:effectLst/>
                        </a:rPr>
                        <a:t>ISCED 1, completed primary education</a:t>
                      </a:r>
                      <a:endParaRPr lang="en-US" sz="1000" b="0" i="0" u="none" strike="noStrike">
                        <a:effectLst/>
                        <a:latin typeface="Arial"/>
                      </a:endParaRPr>
                    </a:p>
                  </a:txBody>
                  <a:tcPr marL="9525" marR="9525" marT="9525" marB="0" anchor="b"/>
                </a:tc>
                <a:tc>
                  <a:txBody>
                    <a:bodyPr/>
                    <a:lstStyle/>
                    <a:p>
                      <a:pPr algn="r" fontAlgn="b"/>
                      <a:r>
                        <a:rPr lang="sl-SI" sz="1000" u="none" strike="noStrike">
                          <a:effectLst/>
                        </a:rPr>
                        <a:t>4,7</a:t>
                      </a:r>
                      <a:endParaRPr lang="sl-SI" sz="1000" b="0" i="0" u="none" strike="noStrike">
                        <a:effectLst/>
                        <a:latin typeface="Arial"/>
                      </a:endParaRPr>
                    </a:p>
                  </a:txBody>
                  <a:tcPr marL="9525" marR="9525" marT="9525" marB="0" anchor="b"/>
                </a:tc>
                <a:extLst>
                  <a:ext uri="{0D108BD9-81ED-4DB2-BD59-A6C34878D82A}">
                    <a16:rowId xmlns:a16="http://schemas.microsoft.com/office/drawing/2014/main" val="10006"/>
                  </a:ext>
                </a:extLst>
              </a:tr>
              <a:tr h="238812">
                <a:tc>
                  <a:txBody>
                    <a:bodyPr/>
                    <a:lstStyle/>
                    <a:p>
                      <a:pPr algn="l" fontAlgn="b"/>
                      <a:r>
                        <a:rPr lang="en-US" sz="1000" u="none" strike="noStrike">
                          <a:effectLst/>
                        </a:rPr>
                        <a:t>General ISCED 2A, access ISCED 3A general/ all 3</a:t>
                      </a:r>
                      <a:endParaRPr lang="en-US" sz="1000" b="0" i="0" u="none" strike="noStrike">
                        <a:effectLst/>
                        <a:latin typeface="Arial"/>
                      </a:endParaRPr>
                    </a:p>
                  </a:txBody>
                  <a:tcPr marL="9525" marR="9525" marT="9525" marB="0" anchor="b"/>
                </a:tc>
                <a:tc>
                  <a:txBody>
                    <a:bodyPr/>
                    <a:lstStyle/>
                    <a:p>
                      <a:pPr algn="r" fontAlgn="b"/>
                      <a:r>
                        <a:rPr lang="sl-SI" sz="1000" u="none" strike="noStrike">
                          <a:effectLst/>
                        </a:rPr>
                        <a:t>17,5</a:t>
                      </a:r>
                      <a:endParaRPr lang="sl-SI" sz="1000" b="0" i="0" u="none" strike="noStrike">
                        <a:effectLst/>
                        <a:latin typeface="Arial"/>
                      </a:endParaRPr>
                    </a:p>
                  </a:txBody>
                  <a:tcPr marL="9525" marR="9525" marT="9525" marB="0" anchor="b"/>
                </a:tc>
                <a:extLst>
                  <a:ext uri="{0D108BD9-81ED-4DB2-BD59-A6C34878D82A}">
                    <a16:rowId xmlns:a16="http://schemas.microsoft.com/office/drawing/2014/main" val="10007"/>
                  </a:ext>
                </a:extLst>
              </a:tr>
              <a:tr h="238812">
                <a:tc>
                  <a:txBody>
                    <a:bodyPr/>
                    <a:lstStyle/>
                    <a:p>
                      <a:pPr algn="l" fontAlgn="b"/>
                      <a:r>
                        <a:rPr lang="en-US" sz="1000" u="none" strike="noStrike">
                          <a:effectLst/>
                        </a:rPr>
                        <a:t>Vocational ISCED 3C &gt;= 2 years, no access ISCED 5</a:t>
                      </a:r>
                      <a:endParaRPr lang="en-US" sz="1000" b="0" i="0" u="none" strike="noStrike">
                        <a:effectLst/>
                        <a:latin typeface="Arial"/>
                      </a:endParaRPr>
                    </a:p>
                  </a:txBody>
                  <a:tcPr marL="9525" marR="9525" marT="9525" marB="0" anchor="b"/>
                </a:tc>
                <a:tc>
                  <a:txBody>
                    <a:bodyPr/>
                    <a:lstStyle/>
                    <a:p>
                      <a:pPr algn="r" fontAlgn="b"/>
                      <a:r>
                        <a:rPr lang="sl-SI" sz="1000" u="none" strike="noStrike">
                          <a:effectLst/>
                        </a:rPr>
                        <a:t>20,4</a:t>
                      </a:r>
                      <a:endParaRPr lang="sl-SI" sz="1000" b="0" i="0" u="none" strike="noStrike">
                        <a:effectLst/>
                        <a:latin typeface="Arial"/>
                      </a:endParaRPr>
                    </a:p>
                  </a:txBody>
                  <a:tcPr marL="9525" marR="9525" marT="9525" marB="0" anchor="b"/>
                </a:tc>
                <a:extLst>
                  <a:ext uri="{0D108BD9-81ED-4DB2-BD59-A6C34878D82A}">
                    <a16:rowId xmlns:a16="http://schemas.microsoft.com/office/drawing/2014/main" val="10008"/>
                  </a:ext>
                </a:extLst>
              </a:tr>
              <a:tr h="238812">
                <a:tc>
                  <a:txBody>
                    <a:bodyPr/>
                    <a:lstStyle/>
                    <a:p>
                      <a:pPr algn="l" fontAlgn="b"/>
                      <a:r>
                        <a:rPr lang="en-US" sz="1000" u="none" strike="noStrike">
                          <a:effectLst/>
                        </a:rPr>
                        <a:t>Vocational ISCED 3A, access upper tier ISCED 5A/ all 5</a:t>
                      </a:r>
                      <a:endParaRPr lang="en-US" sz="1000" b="0" i="0" u="none" strike="noStrike">
                        <a:effectLst/>
                        <a:latin typeface="Arial"/>
                      </a:endParaRPr>
                    </a:p>
                  </a:txBody>
                  <a:tcPr marL="9525" marR="9525" marT="9525" marB="0" anchor="b"/>
                </a:tc>
                <a:tc>
                  <a:txBody>
                    <a:bodyPr/>
                    <a:lstStyle/>
                    <a:p>
                      <a:pPr algn="r" fontAlgn="b"/>
                      <a:r>
                        <a:rPr lang="sl-SI" sz="1000" u="none" strike="noStrike">
                          <a:effectLst/>
                        </a:rPr>
                        <a:t>23,3</a:t>
                      </a:r>
                      <a:endParaRPr lang="sl-SI" sz="1000" b="0" i="0" u="none" strike="noStrike">
                        <a:effectLst/>
                        <a:latin typeface="Arial"/>
                      </a:endParaRPr>
                    </a:p>
                  </a:txBody>
                  <a:tcPr marL="9525" marR="9525" marT="9525" marB="0" anchor="b"/>
                </a:tc>
                <a:extLst>
                  <a:ext uri="{0D108BD9-81ED-4DB2-BD59-A6C34878D82A}">
                    <a16:rowId xmlns:a16="http://schemas.microsoft.com/office/drawing/2014/main" val="10009"/>
                  </a:ext>
                </a:extLst>
              </a:tr>
              <a:tr h="238812">
                <a:tc>
                  <a:txBody>
                    <a:bodyPr/>
                    <a:lstStyle/>
                    <a:p>
                      <a:pPr algn="l" fontAlgn="b"/>
                      <a:r>
                        <a:rPr lang="en-US" sz="1000" u="none" strike="noStrike">
                          <a:effectLst/>
                        </a:rPr>
                        <a:t>General ISCED 3A, access upper tier ISCED 5A/ all 5</a:t>
                      </a:r>
                      <a:endParaRPr lang="en-US" sz="1000" b="0" i="0" u="none" strike="noStrike">
                        <a:effectLst/>
                        <a:latin typeface="Arial"/>
                      </a:endParaRPr>
                    </a:p>
                  </a:txBody>
                  <a:tcPr marL="9525" marR="9525" marT="9525" marB="0" anchor="b"/>
                </a:tc>
                <a:tc>
                  <a:txBody>
                    <a:bodyPr/>
                    <a:lstStyle/>
                    <a:p>
                      <a:pPr algn="r" fontAlgn="b"/>
                      <a:r>
                        <a:rPr lang="sl-SI" sz="1000" u="none" strike="noStrike">
                          <a:effectLst/>
                        </a:rPr>
                        <a:t>7,4</a:t>
                      </a:r>
                      <a:endParaRPr lang="sl-SI" sz="1000" b="0" i="0" u="none" strike="noStrike">
                        <a:effectLst/>
                        <a:latin typeface="Arial"/>
                      </a:endParaRPr>
                    </a:p>
                  </a:txBody>
                  <a:tcPr marL="9525" marR="9525" marT="9525" marB="0" anchor="b"/>
                </a:tc>
                <a:extLst>
                  <a:ext uri="{0D108BD9-81ED-4DB2-BD59-A6C34878D82A}">
                    <a16:rowId xmlns:a16="http://schemas.microsoft.com/office/drawing/2014/main" val="10010"/>
                  </a:ext>
                </a:extLst>
              </a:tr>
              <a:tr h="238812">
                <a:tc>
                  <a:txBody>
                    <a:bodyPr/>
                    <a:lstStyle/>
                    <a:p>
                      <a:pPr algn="l" fontAlgn="b"/>
                      <a:r>
                        <a:rPr lang="en-US" sz="1000" u="none" strike="noStrike">
                          <a:effectLst/>
                        </a:rPr>
                        <a:t>ISCED 5B short, advanced vocational qualifications</a:t>
                      </a:r>
                      <a:endParaRPr lang="en-US" sz="1000" b="0" i="0" u="none" strike="noStrike">
                        <a:effectLst/>
                        <a:latin typeface="Arial"/>
                      </a:endParaRPr>
                    </a:p>
                  </a:txBody>
                  <a:tcPr marL="9525" marR="9525" marT="9525" marB="0" anchor="b"/>
                </a:tc>
                <a:tc>
                  <a:txBody>
                    <a:bodyPr/>
                    <a:lstStyle/>
                    <a:p>
                      <a:pPr algn="r" fontAlgn="b"/>
                      <a:r>
                        <a:rPr lang="sl-SI" sz="1000" u="none" strike="noStrike">
                          <a:effectLst/>
                        </a:rPr>
                        <a:t>6,8</a:t>
                      </a:r>
                      <a:endParaRPr lang="sl-SI" sz="1000" b="0" i="0" u="none" strike="noStrike">
                        <a:effectLst/>
                        <a:latin typeface="Arial"/>
                      </a:endParaRPr>
                    </a:p>
                  </a:txBody>
                  <a:tcPr marL="9525" marR="9525" marT="9525" marB="0" anchor="b"/>
                </a:tc>
                <a:extLst>
                  <a:ext uri="{0D108BD9-81ED-4DB2-BD59-A6C34878D82A}">
                    <a16:rowId xmlns:a16="http://schemas.microsoft.com/office/drawing/2014/main" val="10011"/>
                  </a:ext>
                </a:extLst>
              </a:tr>
              <a:tr h="238812">
                <a:tc>
                  <a:txBody>
                    <a:bodyPr/>
                    <a:lstStyle/>
                    <a:p>
                      <a:pPr algn="l" fontAlgn="b"/>
                      <a:r>
                        <a:rPr lang="en-US" sz="1000" u="none" strike="noStrike">
                          <a:effectLst/>
                        </a:rPr>
                        <a:t>ISCED 5A medium, bachelor/ equivalent from lower tier tertiary</a:t>
                      </a:r>
                      <a:endParaRPr lang="en-US" sz="1000" b="0" i="0" u="none" strike="noStrike">
                        <a:effectLst/>
                        <a:latin typeface="Arial"/>
                      </a:endParaRPr>
                    </a:p>
                  </a:txBody>
                  <a:tcPr marL="9525" marR="9525" marT="9525" marB="0" anchor="b"/>
                </a:tc>
                <a:tc>
                  <a:txBody>
                    <a:bodyPr/>
                    <a:lstStyle/>
                    <a:p>
                      <a:pPr algn="r" fontAlgn="b"/>
                      <a:r>
                        <a:rPr lang="sl-SI" sz="1000" u="none" strike="noStrike">
                          <a:effectLst/>
                        </a:rPr>
                        <a:t>6,4</a:t>
                      </a:r>
                      <a:endParaRPr lang="sl-SI" sz="1000" b="0" i="0" u="none" strike="noStrike">
                        <a:effectLst/>
                        <a:latin typeface="Arial"/>
                      </a:endParaRPr>
                    </a:p>
                  </a:txBody>
                  <a:tcPr marL="9525" marR="9525" marT="9525" marB="0" anchor="b"/>
                </a:tc>
                <a:extLst>
                  <a:ext uri="{0D108BD9-81ED-4DB2-BD59-A6C34878D82A}">
                    <a16:rowId xmlns:a16="http://schemas.microsoft.com/office/drawing/2014/main" val="10012"/>
                  </a:ext>
                </a:extLst>
              </a:tr>
              <a:tr h="238812">
                <a:tc>
                  <a:txBody>
                    <a:bodyPr/>
                    <a:lstStyle/>
                    <a:p>
                      <a:pPr algn="l" fontAlgn="b"/>
                      <a:r>
                        <a:rPr lang="en-US" sz="1000" u="none" strike="noStrike">
                          <a:effectLst/>
                        </a:rPr>
                        <a:t>ISCED 5A medium, bachelor/ equivalent from upper/ single tier tertiary</a:t>
                      </a:r>
                      <a:endParaRPr lang="en-US" sz="1000" b="0" i="0" u="none" strike="noStrike">
                        <a:effectLst/>
                        <a:latin typeface="Arial"/>
                      </a:endParaRPr>
                    </a:p>
                  </a:txBody>
                  <a:tcPr marL="9525" marR="9525" marT="9525" marB="0" anchor="b"/>
                </a:tc>
                <a:tc>
                  <a:txBody>
                    <a:bodyPr/>
                    <a:lstStyle/>
                    <a:p>
                      <a:pPr algn="r" fontAlgn="b"/>
                      <a:r>
                        <a:rPr lang="sl-SI" sz="1000" u="none" strike="noStrike">
                          <a:effectLst/>
                        </a:rPr>
                        <a:t>10,6</a:t>
                      </a:r>
                      <a:endParaRPr lang="sl-SI" sz="1000" b="0" i="0" u="none" strike="noStrike">
                        <a:effectLst/>
                        <a:latin typeface="Arial"/>
                      </a:endParaRPr>
                    </a:p>
                  </a:txBody>
                  <a:tcPr marL="9525" marR="9525" marT="9525" marB="0" anchor="b"/>
                </a:tc>
                <a:extLst>
                  <a:ext uri="{0D108BD9-81ED-4DB2-BD59-A6C34878D82A}">
                    <a16:rowId xmlns:a16="http://schemas.microsoft.com/office/drawing/2014/main" val="10013"/>
                  </a:ext>
                </a:extLst>
              </a:tr>
              <a:tr h="238812">
                <a:tc>
                  <a:txBody>
                    <a:bodyPr/>
                    <a:lstStyle/>
                    <a:p>
                      <a:pPr algn="l" fontAlgn="b"/>
                      <a:r>
                        <a:rPr lang="en-US" sz="1000" u="none" strike="noStrike">
                          <a:effectLst/>
                        </a:rPr>
                        <a:t>ISCED 5A long, master/ equivalent from upper/ single tier tertiary</a:t>
                      </a:r>
                      <a:endParaRPr lang="en-US" sz="1000" b="0" i="0" u="none" strike="noStrike">
                        <a:effectLst/>
                        <a:latin typeface="Arial"/>
                      </a:endParaRPr>
                    </a:p>
                  </a:txBody>
                  <a:tcPr marL="9525" marR="9525" marT="9525" marB="0" anchor="b"/>
                </a:tc>
                <a:tc>
                  <a:txBody>
                    <a:bodyPr/>
                    <a:lstStyle/>
                    <a:p>
                      <a:pPr algn="r" fontAlgn="b"/>
                      <a:r>
                        <a:rPr lang="sl-SI" sz="1000" u="none" strike="noStrike">
                          <a:effectLst/>
                        </a:rPr>
                        <a:t>1,2</a:t>
                      </a:r>
                      <a:endParaRPr lang="sl-SI" sz="1000" b="0" i="0" u="none" strike="noStrike">
                        <a:effectLst/>
                        <a:latin typeface="Arial"/>
                      </a:endParaRPr>
                    </a:p>
                  </a:txBody>
                  <a:tcPr marL="9525" marR="9525" marT="9525" marB="0" anchor="b"/>
                </a:tc>
                <a:extLst>
                  <a:ext uri="{0D108BD9-81ED-4DB2-BD59-A6C34878D82A}">
                    <a16:rowId xmlns:a16="http://schemas.microsoft.com/office/drawing/2014/main" val="10014"/>
                  </a:ext>
                </a:extLst>
              </a:tr>
              <a:tr h="238812">
                <a:tc>
                  <a:txBody>
                    <a:bodyPr/>
                    <a:lstStyle/>
                    <a:p>
                      <a:pPr algn="l" fontAlgn="b"/>
                      <a:r>
                        <a:rPr lang="sl-SI" sz="1000" u="none" strike="noStrike">
                          <a:effectLst/>
                        </a:rPr>
                        <a:t>ISCED 6 doctoral degree</a:t>
                      </a:r>
                      <a:endParaRPr lang="sl-SI" sz="1000" b="0" i="0" u="none" strike="noStrike">
                        <a:effectLst/>
                        <a:latin typeface="Arial"/>
                      </a:endParaRPr>
                    </a:p>
                  </a:txBody>
                  <a:tcPr marL="9525" marR="9525" marT="9525" marB="0" anchor="b"/>
                </a:tc>
                <a:tc>
                  <a:txBody>
                    <a:bodyPr/>
                    <a:lstStyle/>
                    <a:p>
                      <a:pPr algn="r" fontAlgn="b"/>
                      <a:r>
                        <a:rPr lang="sl-SI" sz="1000" u="none" strike="noStrike">
                          <a:effectLst/>
                        </a:rPr>
                        <a:t>0,3</a:t>
                      </a:r>
                      <a:endParaRPr lang="sl-SI" sz="1000" b="0" i="0" u="none" strike="noStrike">
                        <a:effectLst/>
                        <a:latin typeface="Arial"/>
                      </a:endParaRPr>
                    </a:p>
                  </a:txBody>
                  <a:tcPr marL="9525" marR="9525" marT="9525" marB="0" anchor="b"/>
                </a:tc>
                <a:extLst>
                  <a:ext uri="{0D108BD9-81ED-4DB2-BD59-A6C34878D82A}">
                    <a16:rowId xmlns:a16="http://schemas.microsoft.com/office/drawing/2014/main" val="10015"/>
                  </a:ext>
                </a:extLst>
              </a:tr>
              <a:tr h="238812">
                <a:tc>
                  <a:txBody>
                    <a:bodyPr/>
                    <a:lstStyle/>
                    <a:p>
                      <a:pPr algn="l" fontAlgn="b"/>
                      <a:r>
                        <a:rPr lang="sl-SI" sz="1000" u="none" strike="noStrike">
                          <a:effectLst/>
                        </a:rPr>
                        <a:t>Total</a:t>
                      </a:r>
                      <a:endParaRPr lang="sl-SI" sz="1000" b="0" i="0" u="none" strike="noStrike">
                        <a:effectLst/>
                        <a:latin typeface="Arial"/>
                      </a:endParaRPr>
                    </a:p>
                  </a:txBody>
                  <a:tcPr marL="9525" marR="9525" marT="9525" marB="0" anchor="b"/>
                </a:tc>
                <a:tc>
                  <a:txBody>
                    <a:bodyPr/>
                    <a:lstStyle/>
                    <a:p>
                      <a:pPr algn="r" fontAlgn="b"/>
                      <a:r>
                        <a:rPr lang="sl-SI" sz="1000" u="none" strike="noStrike">
                          <a:effectLst/>
                        </a:rPr>
                        <a:t>100</a:t>
                      </a:r>
                      <a:endParaRPr lang="sl-SI" sz="1000" b="0" i="0" u="none" strike="noStrike">
                        <a:effectLst/>
                        <a:latin typeface="Arial"/>
                      </a:endParaRPr>
                    </a:p>
                  </a:txBody>
                  <a:tcPr marL="9525" marR="9525" marT="9525" marB="0" anchor="b"/>
                </a:tc>
                <a:extLst>
                  <a:ext uri="{0D108BD9-81ED-4DB2-BD59-A6C34878D82A}">
                    <a16:rowId xmlns:a16="http://schemas.microsoft.com/office/drawing/2014/main" val="10016"/>
                  </a:ext>
                </a:extLst>
              </a:tr>
              <a:tr h="238812">
                <a:tc>
                  <a:txBody>
                    <a:bodyPr/>
                    <a:lstStyle/>
                    <a:p>
                      <a:pPr algn="l" fontAlgn="b"/>
                      <a:r>
                        <a:rPr lang="sl-SI" sz="1000" u="none" strike="noStrike">
                          <a:effectLst/>
                        </a:rPr>
                        <a:t>N=</a:t>
                      </a:r>
                      <a:endParaRPr lang="sl-SI" sz="1000" b="0" i="0" u="none" strike="noStrike">
                        <a:effectLst/>
                        <a:latin typeface="Arial"/>
                      </a:endParaRPr>
                    </a:p>
                  </a:txBody>
                  <a:tcPr marL="9525" marR="9525" marT="9525" marB="0" anchor="b"/>
                </a:tc>
                <a:tc>
                  <a:txBody>
                    <a:bodyPr/>
                    <a:lstStyle/>
                    <a:p>
                      <a:pPr algn="r" fontAlgn="b"/>
                      <a:r>
                        <a:rPr lang="sl-SI" sz="1000" u="none" strike="noStrike" dirty="0">
                          <a:effectLst/>
                        </a:rPr>
                        <a:t>1033</a:t>
                      </a:r>
                      <a:endParaRPr lang="sl-SI" sz="1000" b="0" i="0" u="none" strike="noStrike" dirty="0">
                        <a:effectLst/>
                        <a:latin typeface="Arial"/>
                      </a:endParaRPr>
                    </a:p>
                  </a:txBody>
                  <a:tcPr marL="9525" marR="9525" marT="9525" marB="0" anchor="b"/>
                </a:tc>
                <a:extLst>
                  <a:ext uri="{0D108BD9-81ED-4DB2-BD59-A6C34878D82A}">
                    <a16:rowId xmlns:a16="http://schemas.microsoft.com/office/drawing/2014/main" val="10017"/>
                  </a:ext>
                </a:extLst>
              </a:tr>
            </a:tbl>
          </a:graphicData>
        </a:graphic>
      </p:graphicFrame>
      <p:sp>
        <p:nvSpPr>
          <p:cNvPr id="5" name="Title 4"/>
          <p:cNvSpPr>
            <a:spLocks noGrp="1"/>
          </p:cNvSpPr>
          <p:nvPr>
            <p:ph type="title"/>
          </p:nvPr>
        </p:nvSpPr>
        <p:spPr>
          <a:xfrm>
            <a:off x="0" y="274638"/>
            <a:ext cx="8686800" cy="1428038"/>
          </a:xfrm>
        </p:spPr>
        <p:txBody>
          <a:bodyPr>
            <a:normAutofit fontScale="90000"/>
          </a:bodyPr>
          <a:lstStyle/>
          <a:p>
            <a:r>
              <a:rPr lang="sl-SI" sz="4000" dirty="0" smtClean="0"/>
              <a:t>Primer: Poiskati uradne podatke za primerjavo deležev izobrazbe na vzorcu ISSP 2012</a:t>
            </a:r>
            <a:endParaRPr lang="en-GB" sz="4000" dirty="0"/>
          </a:p>
        </p:txBody>
      </p:sp>
    </p:spTree>
    <p:extLst>
      <p:ext uri="{BB962C8B-B14F-4D97-AF65-F5344CB8AC3E}">
        <p14:creationId xmlns:p14="http://schemas.microsoft.com/office/powerpoint/2010/main" val="35867369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Namig</a:t>
            </a:r>
            <a:endParaRPr lang="en-GB" dirty="0"/>
          </a:p>
        </p:txBody>
      </p:sp>
      <p:sp>
        <p:nvSpPr>
          <p:cNvPr id="3" name="Content Placeholder 2"/>
          <p:cNvSpPr>
            <a:spLocks noGrp="1"/>
          </p:cNvSpPr>
          <p:nvPr>
            <p:ph idx="1"/>
          </p:nvPr>
        </p:nvSpPr>
        <p:spPr/>
        <p:txBody>
          <a:bodyPr/>
          <a:lstStyle/>
          <a:p>
            <a:pPr marL="0" indent="0">
              <a:buNone/>
            </a:pPr>
            <a:r>
              <a:rPr lang="sl-SI" sz="2800" dirty="0" smtClean="0"/>
              <a:t>Uporabi: </a:t>
            </a:r>
          </a:p>
          <a:p>
            <a:r>
              <a:rPr lang="sl-SI" b="1" dirty="0"/>
              <a:t>Povezovalna tabela med KLASIUS-SRV in ISCED </a:t>
            </a:r>
            <a:r>
              <a:rPr lang="sl-SI" b="1" dirty="0" smtClean="0"/>
              <a:t>2011</a:t>
            </a:r>
          </a:p>
          <a:p>
            <a:r>
              <a:rPr lang="sl-SI" sz="2800" dirty="0" smtClean="0">
                <a:hlinkClick r:id="rId2"/>
              </a:rPr>
              <a:t>https://www.stat.si/klasius/Default.aspx?id=12</a:t>
            </a:r>
            <a:r>
              <a:rPr lang="sl-SI" sz="2800" dirty="0" smtClean="0"/>
              <a:t> </a:t>
            </a:r>
            <a:endParaRPr lang="en-GB" sz="2800" dirty="0"/>
          </a:p>
        </p:txBody>
      </p:sp>
    </p:spTree>
    <p:extLst>
      <p:ext uri="{BB962C8B-B14F-4D97-AF65-F5344CB8AC3E}">
        <p14:creationId xmlns:p14="http://schemas.microsoft.com/office/powerpoint/2010/main" val="42366548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Poklic</a:t>
            </a:r>
            <a:endParaRPr lang="en-GB" dirty="0"/>
          </a:p>
        </p:txBody>
      </p:sp>
      <p:sp>
        <p:nvSpPr>
          <p:cNvPr id="3" name="Content Placeholder 2"/>
          <p:cNvSpPr>
            <a:spLocks noGrp="1"/>
          </p:cNvSpPr>
          <p:nvPr>
            <p:ph idx="1"/>
          </p:nvPr>
        </p:nvSpPr>
        <p:spPr/>
        <p:txBody>
          <a:bodyPr/>
          <a:lstStyle/>
          <a:p>
            <a:r>
              <a:rPr lang="sl-SI" dirty="0" smtClean="0"/>
              <a:t>Nacionalne klasifikacije: </a:t>
            </a:r>
          </a:p>
          <a:p>
            <a:r>
              <a:rPr lang="sl-SI" sz="1800" b="1" dirty="0">
                <a:hlinkClick r:id="rId2"/>
              </a:rPr>
              <a:t>SKP-08 - Standardna klasifikacija poklicev 2008 </a:t>
            </a:r>
            <a:r>
              <a:rPr lang="sl-SI" sz="1800" dirty="0">
                <a:hlinkClick r:id="rId2"/>
              </a:rPr>
              <a:t>(uporaba v statističnih raziskovanjih postopoma od 1.1.2011 dalje, v raznih administrativnih obrazcih (npr. obrazec M) in evidencah skladno s predpisi, ki urejajo ta področja)</a:t>
            </a:r>
            <a:r>
              <a:rPr lang="sl-SI" sz="1800" dirty="0"/>
              <a:t/>
            </a:r>
            <a:br>
              <a:rPr lang="sl-SI" sz="1800" dirty="0"/>
            </a:br>
            <a:r>
              <a:rPr lang="sl-SI" sz="1800" dirty="0"/>
              <a:t>  </a:t>
            </a:r>
            <a:r>
              <a:rPr lang="sl-SI" sz="1800" dirty="0">
                <a:hlinkClick r:id="rId3"/>
              </a:rPr>
              <a:t>UREDBA o Standardni klasifikaciji poklicev 2008</a:t>
            </a:r>
            <a:r>
              <a:rPr lang="sl-SI" sz="1800" dirty="0"/>
              <a:t> </a:t>
            </a:r>
            <a:br>
              <a:rPr lang="sl-SI" sz="1800" dirty="0"/>
            </a:br>
            <a:r>
              <a:rPr lang="sl-SI" sz="1800" dirty="0"/>
              <a:t>   </a:t>
            </a:r>
            <a:r>
              <a:rPr lang="sl-SI" sz="1800" dirty="0">
                <a:hlinkClick r:id="rId4"/>
              </a:rPr>
              <a:t>Metodološka pojasnila SKP-08</a:t>
            </a:r>
            <a:r>
              <a:rPr lang="sl-SI" sz="1800" dirty="0"/>
              <a:t> </a:t>
            </a:r>
            <a:br>
              <a:rPr lang="sl-SI" sz="1800" dirty="0"/>
            </a:br>
            <a:r>
              <a:rPr lang="sl-SI" sz="1800" dirty="0"/>
              <a:t>  </a:t>
            </a:r>
            <a:br>
              <a:rPr lang="sl-SI" sz="1800" dirty="0"/>
            </a:br>
            <a:r>
              <a:rPr lang="sl-SI" sz="1800" dirty="0"/>
              <a:t>   </a:t>
            </a:r>
            <a:r>
              <a:rPr lang="sl-SI" sz="1800" dirty="0">
                <a:hlinkClick r:id="rId5"/>
              </a:rPr>
              <a:t>Pretvornik med SKP-V2 in SKP-08 na najnižji klasifikacijski ravni</a:t>
            </a:r>
            <a:r>
              <a:rPr lang="sl-SI" sz="1800" dirty="0"/>
              <a:t> </a:t>
            </a:r>
            <a:endParaRPr lang="sl-SI" sz="1800" dirty="0" smtClean="0"/>
          </a:p>
          <a:p>
            <a:r>
              <a:rPr lang="sl-SI" sz="1800" b="1" dirty="0" smtClean="0">
                <a:hlinkClick r:id="rId6"/>
              </a:rPr>
              <a:t>SKP </a:t>
            </a:r>
            <a:r>
              <a:rPr lang="sl-SI" sz="1800" dirty="0">
                <a:hlinkClick r:id="rId6"/>
              </a:rPr>
              <a:t>- Standardna klasifikacija poklicev (SKP-V2</a:t>
            </a:r>
            <a:r>
              <a:rPr lang="sl-SI" sz="1800" dirty="0" smtClean="0">
                <a:hlinkClick r:id="rId6"/>
              </a:rPr>
              <a:t>)</a:t>
            </a:r>
            <a:r>
              <a:rPr lang="sl-SI" sz="1800" dirty="0" smtClean="0"/>
              <a:t> (stara)</a:t>
            </a:r>
            <a:endParaRPr lang="sl-SI" dirty="0" smtClean="0"/>
          </a:p>
          <a:p>
            <a:pPr lvl="1"/>
            <a:r>
              <a:rPr lang="sl-SI" dirty="0" smtClean="0"/>
              <a:t>Iskanje lastnega poklica? </a:t>
            </a:r>
            <a:r>
              <a:rPr lang="sl-SI" dirty="0" smtClean="0">
                <a:hlinkClick r:id="rId7"/>
              </a:rPr>
              <a:t>E-iskalnik SKP-08</a:t>
            </a:r>
            <a:r>
              <a:rPr lang="sl-SI" dirty="0" smtClean="0"/>
              <a:t> </a:t>
            </a:r>
          </a:p>
        </p:txBody>
      </p:sp>
    </p:spTree>
    <p:extLst>
      <p:ext uri="{BB962C8B-B14F-4D97-AF65-F5344CB8AC3E}">
        <p14:creationId xmlns:p14="http://schemas.microsoft.com/office/powerpoint/2010/main" val="34814311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sl-SI" dirty="0" smtClean="0"/>
              <a:t>Rezultat standardizacije: Primeri akademskih klasifikacij z dodano vrednostjo (1)</a:t>
            </a:r>
            <a:endParaRPr lang="en-GB" dirty="0"/>
          </a:p>
        </p:txBody>
      </p:sp>
      <p:sp>
        <p:nvSpPr>
          <p:cNvPr id="20483" name="Content Placeholder 2"/>
          <p:cNvSpPr>
            <a:spLocks noGrp="1"/>
          </p:cNvSpPr>
          <p:nvPr>
            <p:ph idx="1"/>
          </p:nvPr>
        </p:nvSpPr>
        <p:spPr/>
        <p:txBody>
          <a:bodyPr>
            <a:normAutofit fontScale="92500" lnSpcReduction="10000"/>
          </a:bodyPr>
          <a:lstStyle/>
          <a:p>
            <a:pPr eaLnBrk="1" hangingPunct="1"/>
            <a:r>
              <a:rPr lang="en-US" b="1" dirty="0" smtClean="0">
                <a:hlinkClick r:id="rId2"/>
              </a:rPr>
              <a:t>Harry </a:t>
            </a:r>
            <a:r>
              <a:rPr lang="en-US" b="1" dirty="0" err="1" smtClean="0">
                <a:hlinkClick r:id="rId2"/>
              </a:rPr>
              <a:t>Ganzeboom’s</a:t>
            </a:r>
            <a:r>
              <a:rPr lang="sl-SI" b="1" dirty="0" smtClean="0">
                <a:hlinkClick r:id="rId2"/>
              </a:rPr>
              <a:t> </a:t>
            </a:r>
            <a:r>
              <a:rPr lang="en-US" b="1" dirty="0" smtClean="0">
                <a:hlinkClick r:id="rId2"/>
              </a:rPr>
              <a:t>Tools for deriving occupational status measures from ISCO-08</a:t>
            </a:r>
            <a:r>
              <a:rPr lang="sl-SI" b="1" dirty="0" smtClean="0">
                <a:hlinkClick r:id="rId2"/>
              </a:rPr>
              <a:t> </a:t>
            </a:r>
            <a:r>
              <a:rPr lang="en-US" b="1" dirty="0" smtClean="0">
                <a:hlinkClick r:id="rId2"/>
              </a:rPr>
              <a:t>with interpretative notes to ISCO-08</a:t>
            </a:r>
            <a:endParaRPr lang="sl-SI" b="1" dirty="0" smtClean="0"/>
          </a:p>
          <a:p>
            <a:pPr eaLnBrk="1" hangingPunct="1"/>
            <a:endParaRPr lang="sl-SI" b="1" dirty="0"/>
          </a:p>
          <a:p>
            <a:r>
              <a:rPr lang="en-US" dirty="0"/>
              <a:t>The </a:t>
            </a:r>
            <a:r>
              <a:rPr lang="en-US" dirty="0">
                <a:hlinkClick r:id="rId3"/>
              </a:rPr>
              <a:t>ISMF project</a:t>
            </a:r>
            <a:r>
              <a:rPr lang="en-US" dirty="0"/>
              <a:t> uses ISCO-68 and ISCO-88 as tools for standardizing occupations and will gradually incorporate ISCO-08. The ISMF-project currently provides the following conversions for public use: </a:t>
            </a:r>
          </a:p>
          <a:p>
            <a:pPr lvl="0"/>
            <a:r>
              <a:rPr lang="en-US" dirty="0"/>
              <a:t>Conversions of national classifications into ISCO-68 as well as ISKO-88.</a:t>
            </a:r>
          </a:p>
          <a:p>
            <a:pPr lvl="0"/>
            <a:r>
              <a:rPr lang="en-US" b="1" u="sng" dirty="0"/>
              <a:t>Conversions of ISCO-68 and ISCO-88 into internationally standardized measures of occupational status (prestige, socio-economic status, and EGP classes). </a:t>
            </a:r>
          </a:p>
          <a:p>
            <a:pPr lvl="0"/>
            <a:r>
              <a:rPr lang="en-US" dirty="0"/>
              <a:t>Conversions of ISCO-68 and ISKO-88 into one another. </a:t>
            </a:r>
          </a:p>
          <a:p>
            <a:pPr eaLnBrk="1" hangingPunct="1"/>
            <a:endParaRPr lang="sl-SI" b="1" dirty="0" smtClean="0"/>
          </a:p>
          <a:p>
            <a:pPr eaLnBrk="1" hangingPunct="1"/>
            <a:endParaRPr lang="en-GB" dirty="0" smtClean="0"/>
          </a:p>
        </p:txBody>
      </p:sp>
    </p:spTree>
    <p:extLst>
      <p:ext uri="{BB962C8B-B14F-4D97-AF65-F5344CB8AC3E}">
        <p14:creationId xmlns:p14="http://schemas.microsoft.com/office/powerpoint/2010/main" val="32667257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r>
              <a:rPr lang="sl-SI" sz="4000" dirty="0" smtClean="0"/>
              <a:t>(2) pomen </a:t>
            </a:r>
            <a:r>
              <a:rPr lang="sl-SI" sz="4000" dirty="0"/>
              <a:t>in </a:t>
            </a:r>
            <a:r>
              <a:rPr lang="sl-SI" sz="4000" dirty="0" smtClean="0"/>
              <a:t>merjenje ESEC</a:t>
            </a:r>
            <a:endParaRPr lang="en-GB" sz="4000" dirty="0"/>
          </a:p>
        </p:txBody>
      </p:sp>
      <p:sp>
        <p:nvSpPr>
          <p:cNvPr id="54275" name="Rectangle 3"/>
          <p:cNvSpPr>
            <a:spLocks noGrp="1" noChangeArrowheads="1"/>
          </p:cNvSpPr>
          <p:nvPr>
            <p:ph type="body" idx="1"/>
          </p:nvPr>
        </p:nvSpPr>
        <p:spPr/>
        <p:txBody>
          <a:bodyPr/>
          <a:lstStyle/>
          <a:p>
            <a:r>
              <a:rPr lang="sl-SI" sz="2400" dirty="0"/>
              <a:t>Evropska </a:t>
            </a:r>
            <a:r>
              <a:rPr lang="sl-SI" sz="2400" dirty="0" err="1"/>
              <a:t>socio</a:t>
            </a:r>
            <a:r>
              <a:rPr lang="sl-SI" sz="2400" dirty="0"/>
              <a:t>-ekonomska klasifikacija</a:t>
            </a:r>
          </a:p>
          <a:p>
            <a:pPr lvl="1"/>
            <a:r>
              <a:rPr lang="sl-SI" sz="2000" dirty="0">
                <a:hlinkClick r:id="rId2"/>
              </a:rPr>
              <a:t>http://www.iser.essex.ac.uk/research/esec/</a:t>
            </a:r>
            <a:r>
              <a:rPr lang="sl-SI" sz="2000" dirty="0"/>
              <a:t> (utemeljitev, literatura, študije, programi za konstrukcijo spremenljivk</a:t>
            </a:r>
            <a:r>
              <a:rPr lang="sl-SI" sz="2000" dirty="0" smtClean="0"/>
              <a:t>...)</a:t>
            </a:r>
          </a:p>
          <a:p>
            <a:pPr eaLnBrk="1" hangingPunct="1"/>
            <a:r>
              <a:rPr lang="en-GB" sz="2800" dirty="0" smtClean="0">
                <a:hlinkClick r:id="rId3"/>
              </a:rPr>
              <a:t>THE EUROPEAN SOCIO-ECONOMIC</a:t>
            </a:r>
            <a:r>
              <a:rPr lang="sl-SI" sz="2800" dirty="0" smtClean="0">
                <a:hlinkClick r:id="rId3"/>
              </a:rPr>
              <a:t> C</a:t>
            </a:r>
            <a:r>
              <a:rPr lang="en-GB" sz="2800" dirty="0" smtClean="0">
                <a:hlinkClick r:id="rId3"/>
              </a:rPr>
              <a:t>LASSIFICATION: A NEW SOCIAL</a:t>
            </a:r>
            <a:r>
              <a:rPr lang="sl-SI" sz="2800" dirty="0" smtClean="0">
                <a:hlinkClick r:id="rId3"/>
              </a:rPr>
              <a:t> </a:t>
            </a:r>
            <a:r>
              <a:rPr lang="en-GB" sz="2800" dirty="0" smtClean="0">
                <a:hlinkClick r:id="rId3"/>
              </a:rPr>
              <a:t>CLASS SCHEMA FOR COMPARATIVE</a:t>
            </a:r>
            <a:r>
              <a:rPr lang="sl-SI" sz="2800" dirty="0" smtClean="0">
                <a:hlinkClick r:id="rId3"/>
              </a:rPr>
              <a:t> </a:t>
            </a:r>
            <a:r>
              <a:rPr lang="en-GB" sz="2800" dirty="0" smtClean="0">
                <a:hlinkClick r:id="rId3"/>
              </a:rPr>
              <a:t>EUROPEAN RESEARCH</a:t>
            </a:r>
            <a:endParaRPr lang="sl-SI" sz="2800" dirty="0" smtClean="0"/>
          </a:p>
          <a:p>
            <a:pPr lvl="1"/>
            <a:r>
              <a:rPr lang="sl-SI" sz="2000" dirty="0" smtClean="0"/>
              <a:t>Članek </a:t>
            </a:r>
            <a:r>
              <a:rPr lang="sl-SI" sz="2000" dirty="0"/>
              <a:t>Rose, Harrison 2007: Kaj je, konceptualne osnove, </a:t>
            </a:r>
            <a:r>
              <a:rPr lang="sl-SI" sz="2000" dirty="0" err="1"/>
              <a:t>operacionalna</a:t>
            </a:r>
            <a:r>
              <a:rPr lang="sl-SI" sz="2000" dirty="0"/>
              <a:t> veljavnost, </a:t>
            </a:r>
            <a:r>
              <a:rPr lang="sl-SI" sz="2000" dirty="0" err="1"/>
              <a:t>kriterijska</a:t>
            </a:r>
            <a:r>
              <a:rPr lang="sl-SI" sz="2000" dirty="0"/>
              <a:t> veljavnost (kako dobro zajame koncepte, na katerih je izgrajena z vidika zaposlitvenih razmerij), </a:t>
            </a:r>
            <a:r>
              <a:rPr lang="sl-SI" sz="2000" dirty="0" err="1"/>
              <a:t>konstruktna</a:t>
            </a:r>
            <a:r>
              <a:rPr lang="sl-SI" sz="2000" dirty="0"/>
              <a:t> veljavnost (strukturira in diskriminira rang posledičnih spremenljivk: izobrazbeni dosežki, tveganje nezaposlenosti, revščina, </a:t>
            </a:r>
            <a:r>
              <a:rPr lang="sl-SI" sz="2000" dirty="0" err="1"/>
              <a:t>depriviranost</a:t>
            </a:r>
            <a:r>
              <a:rPr lang="sl-SI" sz="2000" dirty="0"/>
              <a:t>, zdravje)</a:t>
            </a:r>
          </a:p>
          <a:p>
            <a:endParaRPr lang="sl-SI" sz="2800" dirty="0"/>
          </a:p>
          <a:p>
            <a:endParaRPr lang="en-GB" sz="2800" dirty="0"/>
          </a:p>
        </p:txBody>
      </p:sp>
    </p:spTree>
    <p:extLst>
      <p:ext uri="{BB962C8B-B14F-4D97-AF65-F5344CB8AC3E}">
        <p14:creationId xmlns:p14="http://schemas.microsoft.com/office/powerpoint/2010/main" val="4075861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730"/>
            <a:ext cx="8229600" cy="6813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00091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Orodja za pripravo spremenljivke </a:t>
            </a:r>
            <a:endParaRPr lang="en-GB" dirty="0"/>
          </a:p>
        </p:txBody>
      </p:sp>
      <p:sp>
        <p:nvSpPr>
          <p:cNvPr id="3" name="Content Placeholder 2"/>
          <p:cNvSpPr>
            <a:spLocks noGrp="1"/>
          </p:cNvSpPr>
          <p:nvPr>
            <p:ph idx="1"/>
          </p:nvPr>
        </p:nvSpPr>
        <p:spPr/>
        <p:txBody>
          <a:bodyPr/>
          <a:lstStyle/>
          <a:p>
            <a:pPr marL="342900" lvl="1" indent="-342900">
              <a:buFont typeface="Arial" charset="0"/>
              <a:buChar char="•"/>
            </a:pPr>
            <a:r>
              <a:rPr lang="sl-SI" b="1" dirty="0" err="1" smtClean="0">
                <a:hlinkClick r:id="rId2"/>
              </a:rPr>
              <a:t>Spss</a:t>
            </a:r>
            <a:r>
              <a:rPr lang="sl-SI" b="1" dirty="0" smtClean="0">
                <a:hlinkClick r:id="rId2"/>
              </a:rPr>
              <a:t> sintakse</a:t>
            </a:r>
            <a:endParaRPr lang="sl-SI" b="1" dirty="0" smtClean="0"/>
          </a:p>
          <a:p>
            <a:r>
              <a:rPr lang="sl-SI" dirty="0" smtClean="0"/>
              <a:t>Primer: </a:t>
            </a:r>
            <a:r>
              <a:rPr lang="sl-SI" dirty="0"/>
              <a:t>Hafner-Fink, Mitja (2013). </a:t>
            </a:r>
            <a:r>
              <a:rPr lang="sl-SI" dirty="0">
                <a:hlinkClick r:id="rId3"/>
              </a:rPr>
              <a:t>SJM121 - SJM 2012/1, sintaksa PRIPRAVA SPREMENLJIVKE RAZREDNIH POLOŽAJEV - </a:t>
            </a:r>
            <a:r>
              <a:rPr lang="sl-SI" dirty="0" err="1">
                <a:hlinkClick r:id="rId3"/>
              </a:rPr>
              <a:t>ESeC</a:t>
            </a:r>
            <a:r>
              <a:rPr lang="sl-SI" dirty="0">
                <a:hlinkClick r:id="rId3"/>
              </a:rPr>
              <a:t> ("</a:t>
            </a:r>
            <a:r>
              <a:rPr lang="sl-SI" dirty="0" err="1">
                <a:hlinkClick r:id="rId3"/>
              </a:rPr>
              <a:t>euroesec</a:t>
            </a:r>
            <a:r>
              <a:rPr lang="sl-SI" dirty="0">
                <a:hlinkClick r:id="rId3"/>
              </a:rPr>
              <a:t>") NA PODLAGI ISCO88 [ostalo gradivo</a:t>
            </a:r>
            <a:r>
              <a:rPr lang="sl-SI" dirty="0" smtClean="0">
                <a:hlinkClick r:id="rId3"/>
              </a:rPr>
              <a:t>]. </a:t>
            </a:r>
            <a:endParaRPr lang="sl-SI" dirty="0" smtClean="0"/>
          </a:p>
          <a:p>
            <a:r>
              <a:rPr lang="sl-SI" dirty="0"/>
              <a:t>Glej: </a:t>
            </a:r>
            <a:r>
              <a:rPr lang="sl-SI" dirty="0">
                <a:hlinkClick r:id="rId4"/>
              </a:rPr>
              <a:t>https://www.adp.fdv.uni-lj.si/opisi/sjm121</a:t>
            </a:r>
            <a:r>
              <a:rPr lang="sl-SI" dirty="0" smtClean="0">
                <a:hlinkClick r:id="rId4"/>
              </a:rPr>
              <a:t>/</a:t>
            </a:r>
            <a:r>
              <a:rPr lang="sl-SI" dirty="0" smtClean="0"/>
              <a:t> + spremna gradiva</a:t>
            </a:r>
          </a:p>
          <a:p>
            <a:endParaRPr lang="sl-SI" dirty="0"/>
          </a:p>
          <a:p>
            <a:r>
              <a:rPr lang="sl-SI" dirty="0" smtClean="0"/>
              <a:t>5 minutni razmislek: kaj če imamo samo dvomestno kodo poklica?</a:t>
            </a:r>
          </a:p>
          <a:p>
            <a:endParaRPr lang="sl-SI" dirty="0"/>
          </a:p>
        </p:txBody>
      </p:sp>
    </p:spTree>
    <p:extLst>
      <p:ext uri="{BB962C8B-B14F-4D97-AF65-F5344CB8AC3E}">
        <p14:creationId xmlns:p14="http://schemas.microsoft.com/office/powerpoint/2010/main" val="30147384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0158"/>
            <a:ext cx="8229600" cy="1478132"/>
          </a:xfrm>
        </p:spPr>
        <p:txBody>
          <a:bodyPr>
            <a:normAutofit fontScale="90000"/>
          </a:bodyPr>
          <a:lstStyle/>
          <a:p>
            <a:r>
              <a:rPr lang="sl-SI" dirty="0" err="1" smtClean="0"/>
              <a:t>Surveycodings</a:t>
            </a:r>
            <a:r>
              <a:rPr lang="sl-SI" dirty="0" smtClean="0"/>
              <a:t> vzdržuje </a:t>
            </a:r>
            <a:r>
              <a:rPr lang="sl-SI" dirty="0" smtClean="0"/>
              <a:t>poenostavljeno </a:t>
            </a:r>
            <a:r>
              <a:rPr lang="sl-SI" dirty="0" smtClean="0"/>
              <a:t>različico </a:t>
            </a:r>
            <a:r>
              <a:rPr lang="sl-SI" dirty="0" err="1" smtClean="0"/>
              <a:t>ESeG</a:t>
            </a:r>
            <a:r>
              <a:rPr lang="sl-SI" dirty="0" smtClean="0"/>
              <a:t>: </a:t>
            </a:r>
            <a:r>
              <a:rPr lang="sl-SI" dirty="0">
                <a:hlinkClick r:id="rId2"/>
              </a:rPr>
              <a:t>https://</a:t>
            </a:r>
            <a:r>
              <a:rPr lang="sl-SI" dirty="0" smtClean="0">
                <a:hlinkClick r:id="rId2"/>
              </a:rPr>
              <a:t>www.surveycodings.org/occupation/socio-economic-status</a:t>
            </a:r>
            <a:r>
              <a:rPr lang="sl-SI" dirty="0" smtClean="0"/>
              <a:t>  </a:t>
            </a:r>
            <a:endParaRPr lang="sl-SI" dirty="0"/>
          </a:p>
        </p:txBody>
      </p:sp>
      <p:sp>
        <p:nvSpPr>
          <p:cNvPr id="3" name="Content Placeholder 2"/>
          <p:cNvSpPr>
            <a:spLocks noGrp="1"/>
          </p:cNvSpPr>
          <p:nvPr>
            <p:ph idx="1"/>
          </p:nvPr>
        </p:nvSpPr>
        <p:spPr>
          <a:xfrm>
            <a:off x="457200" y="2532993"/>
            <a:ext cx="8229600" cy="3750764"/>
          </a:xfrm>
        </p:spPr>
        <p:txBody>
          <a:bodyPr>
            <a:normAutofit fontScale="62500" lnSpcReduction="20000"/>
          </a:bodyPr>
          <a:lstStyle/>
          <a:p>
            <a:r>
              <a:rPr lang="en-US" dirty="0"/>
              <a:t>Socio-economic status</a:t>
            </a:r>
          </a:p>
          <a:p>
            <a:r>
              <a:rPr lang="en-US" dirty="0"/>
              <a:t>Socio-economic status (SES) is a measure of an individual’s economic and social position. In the early 2000s the European Socio-Economic Classification (</a:t>
            </a:r>
            <a:r>
              <a:rPr lang="en-US" dirty="0" err="1"/>
              <a:t>ESeC</a:t>
            </a:r>
            <a:r>
              <a:rPr lang="en-US" dirty="0"/>
              <a:t>) was developed. The 2008 revision of the ISCO occupational coding challenged the </a:t>
            </a:r>
            <a:r>
              <a:rPr lang="en-US" dirty="0" err="1"/>
              <a:t>ESeC</a:t>
            </a:r>
            <a:r>
              <a:rPr lang="en-US" dirty="0"/>
              <a:t> classification, and Eurostat started an update initiative named the European Socio-Economic Groups (ESeG-2014). The ESeG-2014 classification is a two-level classification of nine groups and 42 subgroups, to ensure a quick and uncomplicated implementation in all statistical sources. Four variables are needed to measure ESeG-2014, notably the two core variables ISCO08 occupation and employment status (employee / self-employed), and two additional variables for people not in paid employment, notably status (retired / student / disabled) and age.</a:t>
            </a:r>
          </a:p>
          <a:p>
            <a:r>
              <a:rPr lang="en-US" dirty="0"/>
              <a:t>Surveycodings.org provides a list of survey questions designed to measure ESeG-2014 at a detailed two-digit level. These survey questions and answers have been translated in 47 languages, facilitating the measurement of the ESeG-2014 classification in 99 countries. With fewer survey questions the one-digit ESeG-2014 classification can be measured. We also provide the coding scheme and the syntax needed to convert the data from the survey questions into the ESeG-2014 classification. The survey questions and answers including their translations, can be found in the excel files at the bottom of this page</a:t>
            </a:r>
            <a:r>
              <a:rPr lang="en-US" dirty="0" smtClean="0"/>
              <a:t>.</a:t>
            </a:r>
            <a:endParaRPr lang="sl-SI" dirty="0" smtClean="0"/>
          </a:p>
          <a:p>
            <a:r>
              <a:rPr lang="sl-SI" dirty="0" smtClean="0"/>
              <a:t>Glej </a:t>
            </a:r>
            <a:r>
              <a:rPr lang="en-US" dirty="0">
                <a:hlinkClick r:id="rId3" tooltip="SERISS-Deliverable-D8-13-ESeG-coding_submitted.pdf"/>
              </a:rPr>
              <a:t>Explanatory note for the </a:t>
            </a:r>
            <a:r>
              <a:rPr lang="en-US" dirty="0" smtClean="0">
                <a:hlinkClick r:id="rId3" tooltip="SERISS-Deliverable-D8-13-ESeG-coding_submitted.pdf"/>
              </a:rPr>
              <a:t>Database-of-</a:t>
            </a:r>
            <a:r>
              <a:rPr lang="en-US" dirty="0" err="1" smtClean="0">
                <a:hlinkClick r:id="rId3" tooltip="SERISS-Deliverable-D8-13-ESeG-coding_submitted.pdf"/>
              </a:rPr>
              <a:t>ESeG</a:t>
            </a:r>
            <a:r>
              <a:rPr lang="en-US" dirty="0" smtClean="0">
                <a:hlinkClick r:id="rId3" tooltip="SERISS-Deliverable-D8-13-ESeG-coding_submitted.pdf"/>
              </a:rPr>
              <a:t>-coding</a:t>
            </a:r>
            <a:r>
              <a:rPr lang="sl-SI" dirty="0" smtClean="0"/>
              <a:t> </a:t>
            </a:r>
            <a:endParaRPr lang="en-US" dirty="0"/>
          </a:p>
          <a:p>
            <a:endParaRPr lang="sl-SI" dirty="0"/>
          </a:p>
        </p:txBody>
      </p:sp>
    </p:spTree>
    <p:extLst>
      <p:ext uri="{BB962C8B-B14F-4D97-AF65-F5344CB8AC3E}">
        <p14:creationId xmlns:p14="http://schemas.microsoft.com/office/powerpoint/2010/main" val="3561796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sl-SI" dirty="0" smtClean="0"/>
              <a:t>Izbrati </a:t>
            </a:r>
            <a:r>
              <a:rPr lang="sl-SI" dirty="0" err="1" smtClean="0"/>
              <a:t>repozitorij</a:t>
            </a:r>
            <a:r>
              <a:rPr lang="sl-SI" dirty="0" smtClean="0"/>
              <a:t> za iskanje podatkov</a:t>
            </a:r>
            <a:endParaRPr lang="sl-SI" dirty="0"/>
          </a:p>
        </p:txBody>
      </p:sp>
      <p:sp>
        <p:nvSpPr>
          <p:cNvPr id="8" name="Content Placeholder 7"/>
          <p:cNvSpPr>
            <a:spLocks noGrp="1"/>
          </p:cNvSpPr>
          <p:nvPr>
            <p:ph idx="1"/>
          </p:nvPr>
        </p:nvSpPr>
        <p:spPr/>
        <p:txBody>
          <a:bodyPr/>
          <a:lstStyle/>
          <a:p>
            <a:r>
              <a:rPr lang="sl-SI" dirty="0" smtClean="0"/>
              <a:t>5 minutna aktivnost: </a:t>
            </a:r>
          </a:p>
          <a:p>
            <a:endParaRPr lang="sl-SI" dirty="0"/>
          </a:p>
          <a:p>
            <a:r>
              <a:rPr lang="sl-SI" dirty="0" smtClean="0"/>
              <a:t>Razišči pregled zbirnikov</a:t>
            </a:r>
            <a:r>
              <a:rPr lang="en-US" dirty="0" smtClean="0"/>
              <a:t> </a:t>
            </a:r>
            <a:r>
              <a:rPr lang="sl-SI" dirty="0"/>
              <a:t>kot so </a:t>
            </a:r>
            <a:r>
              <a:rPr lang="en-US" dirty="0">
                <a:hlinkClick r:id="rId2" tooltip="re3data.org registry"/>
              </a:rPr>
              <a:t>re3data.org</a:t>
            </a:r>
            <a:r>
              <a:rPr lang="sl-SI" dirty="0"/>
              <a:t> ali </a:t>
            </a:r>
            <a:r>
              <a:rPr lang="sl-SI" dirty="0">
                <a:hlinkClick r:id="rId3"/>
              </a:rPr>
              <a:t>https://</a:t>
            </a:r>
            <a:r>
              <a:rPr lang="sl-SI" dirty="0" smtClean="0">
                <a:hlinkClick r:id="rId3"/>
              </a:rPr>
              <a:t>fairsharing.org/databases</a:t>
            </a:r>
            <a:r>
              <a:rPr lang="sl-SI" dirty="0" smtClean="0"/>
              <a:t> in za določeno vrstno podatkov identificiraj primeren </a:t>
            </a:r>
            <a:r>
              <a:rPr lang="sl-SI" dirty="0" err="1" smtClean="0"/>
              <a:t>repozitorij</a:t>
            </a:r>
            <a:r>
              <a:rPr lang="sl-SI" dirty="0" smtClean="0"/>
              <a:t>. Opiši z do 5 besedami. </a:t>
            </a:r>
            <a:endParaRPr lang="sl-SI" dirty="0"/>
          </a:p>
        </p:txBody>
      </p:sp>
    </p:spTree>
    <p:extLst>
      <p:ext uri="{BB962C8B-B14F-4D97-AF65-F5344CB8AC3E}">
        <p14:creationId xmlns:p14="http://schemas.microsoft.com/office/powerpoint/2010/main" val="10830870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defTabSz="914400"/>
            <a:r>
              <a:rPr lang="sl-SI" altLang="sl-SI" sz="1800" dirty="0" smtClean="0">
                <a:latin typeface="Times New Roman" panose="02020603050405020304" pitchFamily="18" charset="0"/>
                <a:ea typeface="Times New Roman" panose="02020603050405020304" pitchFamily="18" charset="0"/>
                <a:cs typeface="Times New Roman" panose="02020603050405020304" pitchFamily="18" charset="0"/>
              </a:rPr>
              <a:t>Možnosti </a:t>
            </a:r>
            <a:r>
              <a:rPr lang="sl-SI" altLang="sl-SI" sz="1800" dirty="0">
                <a:latin typeface="Times New Roman" panose="02020603050405020304" pitchFamily="18" charset="0"/>
                <a:ea typeface="Times New Roman" panose="02020603050405020304" pitchFamily="18" charset="0"/>
                <a:cs typeface="Times New Roman" panose="02020603050405020304" pitchFamily="18" charset="0"/>
              </a:rPr>
              <a:t>časovnega prilagajanja delovnega časa po tipu zaposlitve in razrednem položaju (ADS 2010; Očetje, ki živijo v skupnem gospodinjstvu z otroki, ki so mlajši od 18 let</a:t>
            </a:r>
            <a:r>
              <a:rPr lang="sl-SI" altLang="sl-SI" sz="1800" dirty="0" smtClean="0">
                <a:latin typeface="Times New Roman" panose="02020603050405020304" pitchFamily="18" charset="0"/>
                <a:ea typeface="Times New Roman" panose="02020603050405020304" pitchFamily="18" charset="0"/>
                <a:cs typeface="Times New Roman" panose="02020603050405020304" pitchFamily="18" charset="0"/>
              </a:rPr>
              <a:t>): Poročilo projekta ODA</a:t>
            </a:r>
            <a:r>
              <a:rPr lang="sl-SI" altLang="sl-SI" sz="100" dirty="0"/>
              <a:t/>
            </a:r>
            <a:br>
              <a:rPr lang="sl-SI" altLang="sl-SI" sz="100" dirty="0"/>
            </a:br>
            <a:r>
              <a:rPr lang="sl-SI" altLang="sl-SI" sz="2800" dirty="0">
                <a:latin typeface="Arial" panose="020B0604020202020204" pitchFamily="34" charset="0"/>
              </a:rPr>
              <a:t/>
            </a:r>
            <a:br>
              <a:rPr lang="sl-SI" altLang="sl-SI" sz="2800" dirty="0">
                <a:latin typeface="Arial" panose="020B0604020202020204" pitchFamily="34" charset="0"/>
              </a:rPr>
            </a:br>
            <a:endParaRPr lang="sl-SI" sz="1800" dirty="0"/>
          </a:p>
        </p:txBody>
      </p:sp>
      <p:graphicFrame>
        <p:nvGraphicFramePr>
          <p:cNvPr id="4" name="Content Placeholder 3"/>
          <p:cNvGraphicFramePr>
            <a:graphicFrameLocks noGrp="1"/>
          </p:cNvGraphicFramePr>
          <p:nvPr>
            <p:ph idx="1"/>
            <p:extLst/>
          </p:nvPr>
        </p:nvGraphicFramePr>
        <p:xfrm>
          <a:off x="863030" y="1017140"/>
          <a:ext cx="7592602" cy="4255334"/>
        </p:xfrm>
        <a:graphic>
          <a:graphicData uri="http://schemas.openxmlformats.org/drawingml/2006/table">
            <a:tbl>
              <a:tblPr firstRow="1" firstCol="1" bandRow="1">
                <a:tableStyleId>{5C22544A-7EE6-4342-B048-85BDC9FD1C3A}</a:tableStyleId>
              </a:tblPr>
              <a:tblGrid>
                <a:gridCol w="1035468">
                  <a:extLst>
                    <a:ext uri="{9D8B030D-6E8A-4147-A177-3AD203B41FA5}">
                      <a16:colId xmlns:a16="http://schemas.microsoft.com/office/drawing/2014/main" val="2536853216"/>
                    </a:ext>
                  </a:extLst>
                </a:gridCol>
                <a:gridCol w="1035468">
                  <a:extLst>
                    <a:ext uri="{9D8B030D-6E8A-4147-A177-3AD203B41FA5}">
                      <a16:colId xmlns:a16="http://schemas.microsoft.com/office/drawing/2014/main" val="4167119081"/>
                    </a:ext>
                  </a:extLst>
                </a:gridCol>
                <a:gridCol w="828540">
                  <a:extLst>
                    <a:ext uri="{9D8B030D-6E8A-4147-A177-3AD203B41FA5}">
                      <a16:colId xmlns:a16="http://schemas.microsoft.com/office/drawing/2014/main" val="1051381741"/>
                    </a:ext>
                  </a:extLst>
                </a:gridCol>
                <a:gridCol w="998220">
                  <a:extLst>
                    <a:ext uri="{9D8B030D-6E8A-4147-A177-3AD203B41FA5}">
                      <a16:colId xmlns:a16="http://schemas.microsoft.com/office/drawing/2014/main" val="1601923302"/>
                    </a:ext>
                  </a:extLst>
                </a:gridCol>
                <a:gridCol w="1056161">
                  <a:extLst>
                    <a:ext uri="{9D8B030D-6E8A-4147-A177-3AD203B41FA5}">
                      <a16:colId xmlns:a16="http://schemas.microsoft.com/office/drawing/2014/main" val="1145889698"/>
                    </a:ext>
                  </a:extLst>
                </a:gridCol>
                <a:gridCol w="1056161">
                  <a:extLst>
                    <a:ext uri="{9D8B030D-6E8A-4147-A177-3AD203B41FA5}">
                      <a16:colId xmlns:a16="http://schemas.microsoft.com/office/drawing/2014/main" val="1166357641"/>
                    </a:ext>
                  </a:extLst>
                </a:gridCol>
                <a:gridCol w="821090">
                  <a:extLst>
                    <a:ext uri="{9D8B030D-6E8A-4147-A177-3AD203B41FA5}">
                      <a16:colId xmlns:a16="http://schemas.microsoft.com/office/drawing/2014/main" val="2733874925"/>
                    </a:ext>
                  </a:extLst>
                </a:gridCol>
                <a:gridCol w="761494">
                  <a:extLst>
                    <a:ext uri="{9D8B030D-6E8A-4147-A177-3AD203B41FA5}">
                      <a16:colId xmlns:a16="http://schemas.microsoft.com/office/drawing/2014/main" val="2677560453"/>
                    </a:ext>
                  </a:extLst>
                </a:gridCol>
              </a:tblGrid>
              <a:tr h="154379">
                <a:tc rowSpan="2" gridSpan="2">
                  <a:txBody>
                    <a:bodyPr/>
                    <a:lstStyle/>
                    <a:p>
                      <a:pPr>
                        <a:spcAft>
                          <a:spcPts val="0"/>
                        </a:spcAft>
                      </a:pPr>
                      <a:r>
                        <a:rPr lang="sl-SI" sz="1050" dirty="0">
                          <a:effectLst/>
                        </a:rPr>
                        <a:t> </a:t>
                      </a:r>
                      <a:endParaRPr lang="sl-SI"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rowSpan="2" hMerge="1">
                  <a:txBody>
                    <a:bodyPr/>
                    <a:lstStyle/>
                    <a:p>
                      <a:endParaRPr lang="sl-SI"/>
                    </a:p>
                  </a:txBody>
                  <a:tcPr/>
                </a:tc>
                <a:tc gridSpan="2">
                  <a:txBody>
                    <a:bodyPr/>
                    <a:lstStyle/>
                    <a:p>
                      <a:pPr algn="ctr">
                        <a:spcAft>
                          <a:spcPts val="0"/>
                        </a:spcAft>
                      </a:pPr>
                      <a:r>
                        <a:rPr lang="sl-SI" sz="900">
                          <a:effectLst/>
                        </a:rPr>
                        <a:t>Zaposlitev za</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sl-SI"/>
                    </a:p>
                  </a:txBody>
                  <a:tcPr/>
                </a:tc>
                <a:tc gridSpan="4">
                  <a:txBody>
                    <a:bodyPr/>
                    <a:lstStyle/>
                    <a:p>
                      <a:pPr algn="ctr">
                        <a:spcAft>
                          <a:spcPts val="0"/>
                        </a:spcAft>
                      </a:pPr>
                      <a:r>
                        <a:rPr lang="sl-SI" sz="900">
                          <a:effectLst/>
                        </a:rPr>
                        <a:t>ESeC Razredni poklicni položaj</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sl-SI"/>
                    </a:p>
                  </a:txBody>
                  <a:tcPr/>
                </a:tc>
                <a:tc hMerge="1">
                  <a:txBody>
                    <a:bodyPr/>
                    <a:lstStyle/>
                    <a:p>
                      <a:endParaRPr lang="sl-SI"/>
                    </a:p>
                  </a:txBody>
                  <a:tcPr/>
                </a:tc>
                <a:tc hMerge="1">
                  <a:txBody>
                    <a:bodyPr/>
                    <a:lstStyle/>
                    <a:p>
                      <a:endParaRPr lang="sl-SI"/>
                    </a:p>
                  </a:txBody>
                  <a:tcPr/>
                </a:tc>
                <a:extLst>
                  <a:ext uri="{0D108BD9-81ED-4DB2-BD59-A6C34878D82A}">
                    <a16:rowId xmlns:a16="http://schemas.microsoft.com/office/drawing/2014/main" val="3699544062"/>
                  </a:ext>
                </a:extLst>
              </a:tr>
              <a:tr h="741017">
                <a:tc gridSpan="2" vMerge="1">
                  <a:txBody>
                    <a:bodyPr/>
                    <a:lstStyle/>
                    <a:p>
                      <a:endParaRPr lang="sl-SI"/>
                    </a:p>
                  </a:txBody>
                  <a:tcPr/>
                </a:tc>
                <a:tc hMerge="1" vMerge="1">
                  <a:txBody>
                    <a:bodyPr/>
                    <a:lstStyle/>
                    <a:p>
                      <a:endParaRPr lang="sl-SI"/>
                    </a:p>
                  </a:txBody>
                  <a:tcPr/>
                </a:tc>
                <a:tc>
                  <a:txBody>
                    <a:bodyPr/>
                    <a:lstStyle/>
                    <a:p>
                      <a:pPr algn="ctr">
                        <a:spcAft>
                          <a:spcPts val="0"/>
                        </a:spcAft>
                      </a:pPr>
                      <a:r>
                        <a:rPr lang="sl-SI" sz="1050" dirty="0">
                          <a:effectLst/>
                        </a:rPr>
                        <a:t>Nedoločen čas </a:t>
                      </a:r>
                      <a:endParaRPr lang="sl-SI"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spcAft>
                          <a:spcPts val="0"/>
                        </a:spcAft>
                      </a:pPr>
                      <a:r>
                        <a:rPr lang="sl-SI" sz="1050" dirty="0">
                          <a:effectLst/>
                        </a:rPr>
                        <a:t>Določen čas </a:t>
                      </a:r>
                      <a:endParaRPr lang="sl-SI" sz="11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spcAft>
                          <a:spcPts val="0"/>
                        </a:spcAft>
                      </a:pPr>
                      <a:r>
                        <a:rPr lang="sl-SI" sz="1050">
                          <a:effectLst/>
                        </a:rPr>
                        <a:t>1&amp;2 Mendežerski/visoki uradni/strokovnjaški</a:t>
                      </a:r>
                      <a:endParaRPr lang="sl-SI"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spcAft>
                          <a:spcPts val="0"/>
                        </a:spcAft>
                      </a:pPr>
                      <a:r>
                        <a:rPr lang="sl-SI" sz="1050">
                          <a:effectLst/>
                        </a:rPr>
                        <a:t>3&amp;6 Višji modri&amp;beli ovratnik</a:t>
                      </a:r>
                      <a:endParaRPr lang="sl-SI"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spcAft>
                          <a:spcPts val="0"/>
                        </a:spcAft>
                      </a:pPr>
                      <a:r>
                        <a:rPr lang="sl-SI" sz="1050">
                          <a:effectLst/>
                        </a:rPr>
                        <a:t> 7 Nižji storitveni, prodajni, uradniški</a:t>
                      </a:r>
                      <a:endParaRPr lang="sl-SI"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spcAft>
                          <a:spcPts val="0"/>
                        </a:spcAft>
                      </a:pPr>
                      <a:r>
                        <a:rPr lang="sl-SI" sz="1050">
                          <a:effectLst/>
                        </a:rPr>
                        <a:t>8&amp;9 Nižji tehnični in rutinski</a:t>
                      </a:r>
                      <a:endParaRPr lang="sl-SI"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950045278"/>
                  </a:ext>
                </a:extLst>
              </a:tr>
              <a:tr h="595460">
                <a:tc rowSpan="5">
                  <a:txBody>
                    <a:bodyPr/>
                    <a:lstStyle/>
                    <a:p>
                      <a:pPr>
                        <a:spcAft>
                          <a:spcPts val="0"/>
                        </a:spcAft>
                      </a:pPr>
                      <a:r>
                        <a:rPr lang="sl-SI" sz="1050">
                          <a:effectLst/>
                        </a:rPr>
                        <a:t>Gibljiv delovni čas</a:t>
                      </a:r>
                      <a:endParaRPr lang="sl-SI"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sl-SI" sz="1050">
                          <a:effectLst/>
                        </a:rPr>
                        <a:t>Točno določen čas prihoda in odhoda</a:t>
                      </a:r>
                      <a:endParaRPr lang="sl-SI"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tc>
                <a:tc>
                  <a:txBody>
                    <a:bodyPr/>
                    <a:lstStyle/>
                    <a:p>
                      <a:pPr algn="r">
                        <a:spcAft>
                          <a:spcPts val="0"/>
                        </a:spcAft>
                      </a:pPr>
                      <a:r>
                        <a:rPr lang="sl-SI" sz="1600" dirty="0">
                          <a:effectLst/>
                        </a:rPr>
                        <a:t>62%</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72%</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41%</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61%</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76%</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81%</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2298084164"/>
                  </a:ext>
                </a:extLst>
              </a:tr>
              <a:tr h="189227">
                <a:tc vMerge="1">
                  <a:txBody>
                    <a:bodyPr/>
                    <a:lstStyle/>
                    <a:p>
                      <a:endParaRPr lang="sl-SI"/>
                    </a:p>
                  </a:txBody>
                  <a:tcPr/>
                </a:tc>
                <a:tc>
                  <a:txBody>
                    <a:bodyPr/>
                    <a:lstStyle/>
                    <a:p>
                      <a:pPr>
                        <a:spcAft>
                          <a:spcPts val="0"/>
                        </a:spcAft>
                      </a:pPr>
                      <a:r>
                        <a:rPr lang="sl-SI" sz="1050">
                          <a:effectLst/>
                        </a:rPr>
                        <a:t>Gibljiv čas</a:t>
                      </a:r>
                      <a:endParaRPr lang="sl-SI"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tc>
                <a:tc>
                  <a:txBody>
                    <a:bodyPr/>
                    <a:lstStyle/>
                    <a:p>
                      <a:pPr algn="r">
                        <a:spcAft>
                          <a:spcPts val="0"/>
                        </a:spcAft>
                      </a:pPr>
                      <a:r>
                        <a:rPr lang="sl-SI" sz="1600">
                          <a:effectLst/>
                        </a:rPr>
                        <a:t>16%</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10%</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29%</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16%</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7%</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5%</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3645173334"/>
                  </a:ext>
                </a:extLst>
              </a:tr>
              <a:tr h="869263">
                <a:tc vMerge="1">
                  <a:txBody>
                    <a:bodyPr/>
                    <a:lstStyle/>
                    <a:p>
                      <a:endParaRPr lang="sl-SI"/>
                    </a:p>
                  </a:txBody>
                  <a:tcPr/>
                </a:tc>
                <a:tc>
                  <a:txBody>
                    <a:bodyPr/>
                    <a:lstStyle/>
                    <a:p>
                      <a:pPr>
                        <a:spcAft>
                          <a:spcPts val="0"/>
                        </a:spcAft>
                      </a:pPr>
                      <a:r>
                        <a:rPr lang="sl-SI" sz="1050">
                          <a:effectLst/>
                        </a:rPr>
                        <a:t>Dnevno določeno število ur z nekaj prilagoditvami tekom dneva</a:t>
                      </a:r>
                      <a:endParaRPr lang="sl-SI"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tc>
                <a:tc>
                  <a:txBody>
                    <a:bodyPr/>
                    <a:lstStyle/>
                    <a:p>
                      <a:pPr algn="r">
                        <a:spcAft>
                          <a:spcPts val="0"/>
                        </a:spcAft>
                      </a:pPr>
                      <a:r>
                        <a:rPr lang="sl-SI" sz="1600">
                          <a:effectLst/>
                        </a:rPr>
                        <a:t>17%</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14%</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22%</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19%</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15%</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12%</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2175253886"/>
                  </a:ext>
                </a:extLst>
              </a:tr>
              <a:tr h="370509">
                <a:tc vMerge="1">
                  <a:txBody>
                    <a:bodyPr/>
                    <a:lstStyle/>
                    <a:p>
                      <a:endParaRPr lang="sl-SI"/>
                    </a:p>
                  </a:txBody>
                  <a:tcPr/>
                </a:tc>
                <a:tc>
                  <a:txBody>
                    <a:bodyPr/>
                    <a:lstStyle/>
                    <a:p>
                      <a:pPr>
                        <a:spcAft>
                          <a:spcPts val="0"/>
                        </a:spcAft>
                      </a:pPr>
                      <a:r>
                        <a:rPr lang="sl-SI" sz="1050">
                          <a:effectLst/>
                        </a:rPr>
                        <a:t>Ni formalnih omejitev</a:t>
                      </a:r>
                      <a:endParaRPr lang="sl-SI"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tc>
                <a:tc>
                  <a:txBody>
                    <a:bodyPr/>
                    <a:lstStyle/>
                    <a:p>
                      <a:pPr algn="r">
                        <a:spcAft>
                          <a:spcPts val="0"/>
                        </a:spcAft>
                      </a:pPr>
                      <a:r>
                        <a:rPr lang="sl-SI" sz="1600">
                          <a:effectLst/>
                        </a:rPr>
                        <a:t>3%</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3%</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6%</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3%</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1%</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1%</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1622253042"/>
                  </a:ext>
                </a:extLst>
              </a:tr>
              <a:tr h="189227">
                <a:tc vMerge="1">
                  <a:txBody>
                    <a:bodyPr/>
                    <a:lstStyle/>
                    <a:p>
                      <a:endParaRPr lang="sl-SI"/>
                    </a:p>
                  </a:txBody>
                  <a:tcPr/>
                </a:tc>
                <a:tc>
                  <a:txBody>
                    <a:bodyPr/>
                    <a:lstStyle/>
                    <a:p>
                      <a:pPr>
                        <a:spcAft>
                          <a:spcPts val="0"/>
                        </a:spcAft>
                      </a:pPr>
                      <a:r>
                        <a:rPr lang="sl-SI" sz="1050">
                          <a:effectLst/>
                        </a:rPr>
                        <a:t>Drugo</a:t>
                      </a:r>
                      <a:endParaRPr lang="sl-SI"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tc>
                <a:tc>
                  <a:txBody>
                    <a:bodyPr/>
                    <a:lstStyle/>
                    <a:p>
                      <a:pPr algn="r">
                        <a:spcAft>
                          <a:spcPts val="0"/>
                        </a:spcAft>
                      </a:pPr>
                      <a:r>
                        <a:rPr lang="sl-SI" sz="1600">
                          <a:effectLst/>
                        </a:rPr>
                        <a:t>1%</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1%</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2%</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1%</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1%</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1%</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2208237636"/>
                  </a:ext>
                </a:extLst>
              </a:tr>
              <a:tr h="248361">
                <a:tc rowSpan="3">
                  <a:txBody>
                    <a:bodyPr/>
                    <a:lstStyle/>
                    <a:p>
                      <a:pPr>
                        <a:spcAft>
                          <a:spcPts val="0"/>
                        </a:spcAft>
                      </a:pPr>
                      <a:r>
                        <a:rPr lang="sl-SI" sz="1050">
                          <a:effectLst/>
                        </a:rPr>
                        <a:t>Lahko vzame prost dan zaradi družinskih obveznosti</a:t>
                      </a:r>
                      <a:endParaRPr lang="sl-SI"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tc>
                <a:tc>
                  <a:txBody>
                    <a:bodyPr/>
                    <a:lstStyle/>
                    <a:p>
                      <a:pPr>
                        <a:spcAft>
                          <a:spcPts val="0"/>
                        </a:spcAft>
                      </a:pPr>
                      <a:r>
                        <a:rPr lang="sl-SI" sz="1050">
                          <a:effectLst/>
                        </a:rPr>
                        <a:t>Načeloma lahko</a:t>
                      </a:r>
                      <a:endParaRPr lang="sl-SI"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tc>
                <a:tc>
                  <a:txBody>
                    <a:bodyPr/>
                    <a:lstStyle/>
                    <a:p>
                      <a:pPr algn="r">
                        <a:spcAft>
                          <a:spcPts val="0"/>
                        </a:spcAft>
                      </a:pPr>
                      <a:r>
                        <a:rPr lang="sl-SI" sz="1600">
                          <a:effectLst/>
                        </a:rPr>
                        <a:t>35%</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27%</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44%</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39%</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29%</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25%</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3803610501"/>
                  </a:ext>
                </a:extLst>
              </a:tr>
              <a:tr h="248361">
                <a:tc vMerge="1">
                  <a:txBody>
                    <a:bodyPr/>
                    <a:lstStyle/>
                    <a:p>
                      <a:endParaRPr lang="sl-SI"/>
                    </a:p>
                  </a:txBody>
                  <a:tcPr/>
                </a:tc>
                <a:tc>
                  <a:txBody>
                    <a:bodyPr/>
                    <a:lstStyle/>
                    <a:p>
                      <a:pPr>
                        <a:spcAft>
                          <a:spcPts val="0"/>
                        </a:spcAft>
                      </a:pPr>
                      <a:r>
                        <a:rPr lang="sl-SI" sz="1050">
                          <a:effectLst/>
                        </a:rPr>
                        <a:t>Samo izjemoma</a:t>
                      </a:r>
                      <a:endParaRPr lang="sl-SI"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tc>
                <a:tc>
                  <a:txBody>
                    <a:bodyPr/>
                    <a:lstStyle/>
                    <a:p>
                      <a:pPr algn="r">
                        <a:spcAft>
                          <a:spcPts val="0"/>
                        </a:spcAft>
                      </a:pPr>
                      <a:r>
                        <a:rPr lang="sl-SI" sz="1600">
                          <a:effectLst/>
                        </a:rPr>
                        <a:t>24%</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22%</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23%</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22%</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27%</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25%</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490509518"/>
                  </a:ext>
                </a:extLst>
              </a:tr>
              <a:tr h="247006">
                <a:tc vMerge="1">
                  <a:txBody>
                    <a:bodyPr/>
                    <a:lstStyle/>
                    <a:p>
                      <a:endParaRPr lang="sl-SI"/>
                    </a:p>
                  </a:txBody>
                  <a:tcPr/>
                </a:tc>
                <a:tc>
                  <a:txBody>
                    <a:bodyPr/>
                    <a:lstStyle/>
                    <a:p>
                      <a:pPr>
                        <a:spcAft>
                          <a:spcPts val="0"/>
                        </a:spcAft>
                      </a:pPr>
                      <a:r>
                        <a:rPr lang="sl-SI" sz="1050">
                          <a:effectLst/>
                        </a:rPr>
                        <a:t>Ne</a:t>
                      </a:r>
                      <a:endParaRPr lang="sl-SI" sz="11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tc>
                <a:tc>
                  <a:txBody>
                    <a:bodyPr/>
                    <a:lstStyle/>
                    <a:p>
                      <a:pPr algn="r">
                        <a:spcAft>
                          <a:spcPts val="0"/>
                        </a:spcAft>
                      </a:pPr>
                      <a:r>
                        <a:rPr lang="sl-SI" sz="1600">
                          <a:effectLst/>
                        </a:rPr>
                        <a:t>41%</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52%</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32%</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39%</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a:effectLst/>
                        </a:rPr>
                        <a:t>44%</a:t>
                      </a:r>
                      <a:endParaRPr lang="sl-SI" sz="18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tc>
                  <a:txBody>
                    <a:bodyPr/>
                    <a:lstStyle/>
                    <a:p>
                      <a:pPr algn="r">
                        <a:spcAft>
                          <a:spcPts val="0"/>
                        </a:spcAft>
                      </a:pPr>
                      <a:r>
                        <a:rPr lang="sl-SI" sz="1600" dirty="0">
                          <a:effectLst/>
                        </a:rPr>
                        <a:t>50%</a:t>
                      </a:r>
                      <a:endParaRPr lang="sl-SI"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ctr"/>
                </a:tc>
                <a:extLst>
                  <a:ext uri="{0D108BD9-81ED-4DB2-BD59-A6C34878D82A}">
                    <a16:rowId xmlns:a16="http://schemas.microsoft.com/office/drawing/2014/main" val="3223713900"/>
                  </a:ext>
                </a:extLst>
              </a:tr>
            </a:tbl>
          </a:graphicData>
        </a:graphic>
      </p:graphicFrame>
      <p:sp>
        <p:nvSpPr>
          <p:cNvPr id="6" name="TextBox 5"/>
          <p:cNvSpPr txBox="1"/>
          <p:nvPr/>
        </p:nvSpPr>
        <p:spPr>
          <a:xfrm>
            <a:off x="457200" y="5352836"/>
            <a:ext cx="8368301" cy="1200329"/>
          </a:xfrm>
          <a:prstGeom prst="rect">
            <a:avLst/>
          </a:prstGeom>
          <a:noFill/>
        </p:spPr>
        <p:txBody>
          <a:bodyPr wrap="square" rtlCol="0">
            <a:spAutoFit/>
          </a:bodyPr>
          <a:lstStyle/>
          <a:p>
            <a:r>
              <a:rPr lang="sl-SI" dirty="0" smtClean="0"/>
              <a:t>Primer uporabe sekundarnih podatkov (ADS alias LFS, ANP): Analiza posebnih (redkih) populacij – omogočeno zaradi velikega vzorca, primerjava med državami (</a:t>
            </a:r>
            <a:r>
              <a:rPr lang="sl-SI" dirty="0" err="1" smtClean="0"/>
              <a:t>expost</a:t>
            </a:r>
            <a:r>
              <a:rPr lang="sl-SI" dirty="0" smtClean="0"/>
              <a:t> harmonizirani mednarodni podatki), uporaba standardnih klasifikacij (poklic po ISCO, omogoča klasifikacijo po </a:t>
            </a:r>
            <a:r>
              <a:rPr lang="sl-SI" dirty="0" err="1" smtClean="0"/>
              <a:t>ESeC</a:t>
            </a:r>
            <a:r>
              <a:rPr lang="sl-SI" dirty="0" smtClean="0"/>
              <a:t>), ipd. </a:t>
            </a:r>
            <a:endParaRPr lang="sl-SI" dirty="0"/>
          </a:p>
        </p:txBody>
      </p:sp>
    </p:spTree>
    <p:extLst>
      <p:ext uri="{BB962C8B-B14F-4D97-AF65-F5344CB8AC3E}">
        <p14:creationId xmlns:p14="http://schemas.microsoft.com/office/powerpoint/2010/main" val="21713891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l-SI" altLang="sl-SI" sz="2000" dirty="0">
                <a:latin typeface="Times New Roman" panose="02020603050405020304" pitchFamily="18" charset="0"/>
                <a:ea typeface="Times New Roman" panose="02020603050405020304" pitchFamily="18" charset="0"/>
                <a:cs typeface="Times New Roman" panose="02020603050405020304" pitchFamily="18" charset="0"/>
              </a:rPr>
              <a:t>Tabela: Porazdelitev demografskih spremenljivk na vzorcu ankete ODA2015 (</a:t>
            </a:r>
            <a:r>
              <a:rPr lang="sl-SI" altLang="sl-SI" sz="2000" dirty="0" err="1">
                <a:latin typeface="Times New Roman" panose="02020603050405020304" pitchFamily="18" charset="0"/>
                <a:ea typeface="Times New Roman" panose="02020603050405020304" pitchFamily="18" charset="0"/>
                <a:cs typeface="Times New Roman" panose="02020603050405020304" pitchFamily="18" charset="0"/>
              </a:rPr>
              <a:t>abolutne</a:t>
            </a:r>
            <a:r>
              <a:rPr lang="sl-SI" altLang="sl-SI" sz="2000" dirty="0">
                <a:latin typeface="Times New Roman" panose="02020603050405020304" pitchFamily="18" charset="0"/>
                <a:ea typeface="Times New Roman" panose="02020603050405020304" pitchFamily="18" charset="0"/>
                <a:cs typeface="Times New Roman" panose="02020603050405020304" pitchFamily="18" charset="0"/>
              </a:rPr>
              <a:t> in relativne frekvenca) in primerjava z ADS2010 (relativne frekvence, očetje, ki živijo v skupnem gospodinjstvu z otroki, ki so mlajši od 18 let): Poročilo projekta ODA</a:t>
            </a:r>
            <a:br>
              <a:rPr lang="sl-SI" altLang="sl-SI" sz="2000" dirty="0">
                <a:latin typeface="Times New Roman" panose="02020603050405020304" pitchFamily="18" charset="0"/>
                <a:ea typeface="Times New Roman" panose="02020603050405020304" pitchFamily="18" charset="0"/>
                <a:cs typeface="Times New Roman" panose="02020603050405020304" pitchFamily="18" charset="0"/>
              </a:rPr>
            </a:br>
            <a:endParaRPr lang="sl-SI"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nvPr>
        </p:nvGraphicFramePr>
        <p:xfrm>
          <a:off x="1198178" y="1807782"/>
          <a:ext cx="6894788" cy="3121571"/>
        </p:xfrm>
        <a:graphic>
          <a:graphicData uri="http://schemas.openxmlformats.org/drawingml/2006/table">
            <a:tbl>
              <a:tblPr firstRow="1" firstCol="1" bandRow="1">
                <a:tableStyleId>{5C22544A-7EE6-4342-B048-85BDC9FD1C3A}</a:tableStyleId>
              </a:tblPr>
              <a:tblGrid>
                <a:gridCol w="3366298">
                  <a:extLst>
                    <a:ext uri="{9D8B030D-6E8A-4147-A177-3AD203B41FA5}">
                      <a16:colId xmlns:a16="http://schemas.microsoft.com/office/drawing/2014/main" val="1614132070"/>
                    </a:ext>
                  </a:extLst>
                </a:gridCol>
                <a:gridCol w="1143940">
                  <a:extLst>
                    <a:ext uri="{9D8B030D-6E8A-4147-A177-3AD203B41FA5}">
                      <a16:colId xmlns:a16="http://schemas.microsoft.com/office/drawing/2014/main" val="207921055"/>
                    </a:ext>
                  </a:extLst>
                </a:gridCol>
                <a:gridCol w="1181534">
                  <a:extLst>
                    <a:ext uri="{9D8B030D-6E8A-4147-A177-3AD203B41FA5}">
                      <a16:colId xmlns:a16="http://schemas.microsoft.com/office/drawing/2014/main" val="3614044508"/>
                    </a:ext>
                  </a:extLst>
                </a:gridCol>
                <a:gridCol w="1203016">
                  <a:extLst>
                    <a:ext uri="{9D8B030D-6E8A-4147-A177-3AD203B41FA5}">
                      <a16:colId xmlns:a16="http://schemas.microsoft.com/office/drawing/2014/main" val="3746514132"/>
                    </a:ext>
                  </a:extLst>
                </a:gridCol>
              </a:tblGrid>
              <a:tr h="282495">
                <a:tc>
                  <a:txBody>
                    <a:bodyPr/>
                    <a:lstStyle/>
                    <a:p>
                      <a:pPr>
                        <a:spcAft>
                          <a:spcPts val="0"/>
                        </a:spcAft>
                      </a:pPr>
                      <a:r>
                        <a:rPr lang="sl-SI" sz="1100">
                          <a:effectLst/>
                        </a:rPr>
                        <a:t>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gridSpan="2">
                  <a:txBody>
                    <a:bodyPr/>
                    <a:lstStyle/>
                    <a:p>
                      <a:pPr algn="just">
                        <a:spcAft>
                          <a:spcPts val="0"/>
                        </a:spcAft>
                      </a:pPr>
                      <a:r>
                        <a:rPr lang="sl-SI" sz="1100">
                          <a:effectLst/>
                        </a:rPr>
                        <a:t>             ODA2015</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sl-SI"/>
                    </a:p>
                  </a:txBody>
                  <a:tcPr/>
                </a:tc>
                <a:tc>
                  <a:txBody>
                    <a:bodyPr/>
                    <a:lstStyle/>
                    <a:p>
                      <a:pPr algn="ctr">
                        <a:spcAft>
                          <a:spcPts val="0"/>
                        </a:spcAft>
                      </a:pPr>
                      <a:r>
                        <a:rPr lang="sl-SI" sz="1100">
                          <a:effectLst/>
                        </a:rPr>
                        <a:t>ADS2010</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357626994"/>
                  </a:ext>
                </a:extLst>
              </a:tr>
              <a:tr h="282495">
                <a:tc>
                  <a:txBody>
                    <a:bodyPr/>
                    <a:lstStyle/>
                    <a:p>
                      <a:pPr>
                        <a:spcAft>
                          <a:spcPts val="0"/>
                        </a:spcAft>
                      </a:pPr>
                      <a:r>
                        <a:rPr lang="sl-SI" sz="1100" dirty="0">
                          <a:effectLst/>
                        </a:rPr>
                        <a:t>Tip zaposlitve</a:t>
                      </a:r>
                      <a:endParaRPr lang="sl-SI"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spcAft>
                          <a:spcPts val="0"/>
                        </a:spcAft>
                      </a:pPr>
                      <a:r>
                        <a:rPr lang="sl-SI"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gridSpan="2">
                  <a:txBody>
                    <a:bodyPr/>
                    <a:lstStyle/>
                    <a:p>
                      <a:pPr>
                        <a:spcAft>
                          <a:spcPts val="0"/>
                        </a:spcAft>
                      </a:pPr>
                      <a:r>
                        <a:rPr lang="sl-SI"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Relativna frekvenca</a:t>
                      </a:r>
                      <a:endParaRPr lang="sl-SI"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pPr algn="ctr">
                        <a:spcAft>
                          <a:spcPts val="0"/>
                        </a:spcAft>
                      </a:pPr>
                      <a:endParaRPr lang="sl-SI"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614900078"/>
                  </a:ext>
                </a:extLst>
              </a:tr>
              <a:tr h="282495">
                <a:tc>
                  <a:txBody>
                    <a:bodyPr/>
                    <a:lstStyle/>
                    <a:p>
                      <a:pPr>
                        <a:spcAft>
                          <a:spcPts val="0"/>
                        </a:spcAft>
                      </a:pPr>
                      <a:r>
                        <a:rPr lang="sl-SI" sz="1100">
                          <a:effectLst/>
                        </a:rPr>
                        <a:t>Zaposlen za nedoločen čas</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338</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  81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  68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537091473"/>
                  </a:ext>
                </a:extLst>
              </a:tr>
              <a:tr h="282495">
                <a:tc>
                  <a:txBody>
                    <a:bodyPr/>
                    <a:lstStyle/>
                    <a:p>
                      <a:pPr>
                        <a:spcAft>
                          <a:spcPts val="0"/>
                        </a:spcAft>
                      </a:pPr>
                      <a:r>
                        <a:rPr lang="sl-SI" sz="1100">
                          <a:effectLst/>
                        </a:rPr>
                        <a:t>Zaposlen za določen čas</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26</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   6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   6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4027846442"/>
                  </a:ext>
                </a:extLst>
              </a:tr>
              <a:tr h="282495">
                <a:tc>
                  <a:txBody>
                    <a:bodyPr/>
                    <a:lstStyle/>
                    <a:p>
                      <a:pPr>
                        <a:spcAft>
                          <a:spcPts val="0"/>
                        </a:spcAft>
                      </a:pPr>
                      <a:r>
                        <a:rPr lang="sl-SI" sz="1100">
                          <a:effectLst/>
                        </a:rPr>
                        <a:t>Podjetnik, samozaposlen</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33</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   8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  15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027538789"/>
                  </a:ext>
                </a:extLst>
              </a:tr>
              <a:tr h="282495">
                <a:tc>
                  <a:txBody>
                    <a:bodyPr/>
                    <a:lstStyle/>
                    <a:p>
                      <a:pPr>
                        <a:spcAft>
                          <a:spcPts val="0"/>
                        </a:spcAft>
                      </a:pPr>
                      <a:r>
                        <a:rPr lang="sl-SI" sz="1100">
                          <a:effectLst/>
                        </a:rPr>
                        <a:t>Pogodbeno delo</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4</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   1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  -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073137372"/>
                  </a:ext>
                </a:extLst>
              </a:tr>
              <a:tr h="282495">
                <a:tc>
                  <a:txBody>
                    <a:bodyPr/>
                    <a:lstStyle/>
                    <a:p>
                      <a:pPr>
                        <a:spcAft>
                          <a:spcPts val="0"/>
                        </a:spcAft>
                      </a:pPr>
                      <a:r>
                        <a:rPr lang="sl-SI" sz="1100">
                          <a:effectLst/>
                        </a:rPr>
                        <a:t>Delo preko agencije</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1</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   0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  -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824693835"/>
                  </a:ext>
                </a:extLst>
              </a:tr>
              <a:tr h="282495">
                <a:tc>
                  <a:txBody>
                    <a:bodyPr/>
                    <a:lstStyle/>
                    <a:p>
                      <a:pPr>
                        <a:spcAft>
                          <a:spcPts val="0"/>
                        </a:spcAft>
                      </a:pPr>
                      <a:r>
                        <a:rPr lang="sl-SI" sz="1100">
                          <a:effectLst/>
                        </a:rPr>
                        <a:t>Nezaposlen</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5</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   1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   3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782159094"/>
                  </a:ext>
                </a:extLst>
              </a:tr>
              <a:tr h="282495">
                <a:tc>
                  <a:txBody>
                    <a:bodyPr/>
                    <a:lstStyle/>
                    <a:p>
                      <a:pPr>
                        <a:spcAft>
                          <a:spcPts val="0"/>
                        </a:spcAft>
                      </a:pPr>
                      <a:r>
                        <a:rPr lang="sl-SI" sz="1100">
                          <a:effectLst/>
                        </a:rPr>
                        <a:t>Drugo:</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12</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   3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   8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743835465"/>
                  </a:ext>
                </a:extLst>
              </a:tr>
              <a:tr h="282495">
                <a:tc>
                  <a:txBody>
                    <a:bodyPr/>
                    <a:lstStyle/>
                    <a:p>
                      <a:pPr>
                        <a:spcAft>
                          <a:spcPts val="0"/>
                        </a:spcAft>
                      </a:pPr>
                      <a:r>
                        <a:rPr lang="sl-SI" sz="1100">
                          <a:effectLst/>
                        </a:rPr>
                        <a:t>Skupaj</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419</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  100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  100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321692239"/>
                  </a:ext>
                </a:extLst>
              </a:tr>
              <a:tr h="296621">
                <a:tc>
                  <a:txBody>
                    <a:bodyPr/>
                    <a:lstStyle/>
                    <a:p>
                      <a:pPr>
                        <a:spcAft>
                          <a:spcPts val="0"/>
                        </a:spcAft>
                      </a:pPr>
                      <a:r>
                        <a:rPr lang="sl-SI" sz="1100">
                          <a:effectLst/>
                        </a:rPr>
                        <a:t>Manjkajoči odgovori</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spcAft>
                          <a:spcPts val="0"/>
                        </a:spcAft>
                      </a:pPr>
                      <a:r>
                        <a:rPr lang="sl-SI" sz="1100">
                          <a:effectLst/>
                        </a:rPr>
                        <a:t>70</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spcAft>
                          <a:spcPts val="0"/>
                        </a:spcAft>
                      </a:pPr>
                      <a:r>
                        <a:rPr lang="sl-SI" sz="1100">
                          <a:effectLst/>
                        </a:rPr>
                        <a:t> </a:t>
                      </a:r>
                      <a:endParaRPr lang="sl-SI" sz="100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tc>
                  <a:txBody>
                    <a:bodyPr/>
                    <a:lstStyle/>
                    <a:p>
                      <a:pPr>
                        <a:spcAft>
                          <a:spcPts val="0"/>
                        </a:spcAft>
                      </a:pPr>
                      <a:r>
                        <a:rPr lang="sl-SI" sz="1100" dirty="0">
                          <a:effectLst/>
                        </a:rPr>
                        <a:t> </a:t>
                      </a:r>
                      <a:endParaRPr lang="sl-SI" sz="1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1188002603"/>
                  </a:ext>
                </a:extLst>
              </a:tr>
            </a:tbl>
          </a:graphicData>
        </a:graphic>
      </p:graphicFrame>
      <p:sp>
        <p:nvSpPr>
          <p:cNvPr id="6" name="TextBox 5"/>
          <p:cNvSpPr txBox="1"/>
          <p:nvPr/>
        </p:nvSpPr>
        <p:spPr>
          <a:xfrm>
            <a:off x="457200" y="5352836"/>
            <a:ext cx="8368301" cy="646331"/>
          </a:xfrm>
          <a:prstGeom prst="rect">
            <a:avLst/>
          </a:prstGeom>
          <a:noFill/>
        </p:spPr>
        <p:txBody>
          <a:bodyPr wrap="square" rtlCol="0">
            <a:spAutoFit/>
          </a:bodyPr>
          <a:lstStyle/>
          <a:p>
            <a:r>
              <a:rPr lang="sl-SI" dirty="0" smtClean="0"/>
              <a:t>Primer uporabe sekundarnih podatkov (ADS alias LFS, ANP): Za primerjavo in umerjanje rezultatov novega vira podatkov </a:t>
            </a:r>
            <a:endParaRPr lang="sl-SI" dirty="0"/>
          </a:p>
        </p:txBody>
      </p:sp>
    </p:spTree>
    <p:extLst>
      <p:ext uri="{BB962C8B-B14F-4D97-AF65-F5344CB8AC3E}">
        <p14:creationId xmlns:p14="http://schemas.microsoft.com/office/powerpoint/2010/main" val="28552349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Združevanje in analize podatkov</a:t>
            </a:r>
            <a:endParaRPr lang="sl-SI" dirty="0"/>
          </a:p>
        </p:txBody>
      </p:sp>
      <p:sp>
        <p:nvSpPr>
          <p:cNvPr id="3" name="Content Placeholder 2"/>
          <p:cNvSpPr>
            <a:spLocks noGrp="1"/>
          </p:cNvSpPr>
          <p:nvPr>
            <p:ph idx="1"/>
          </p:nvPr>
        </p:nvSpPr>
        <p:spPr/>
        <p:txBody>
          <a:bodyPr/>
          <a:lstStyle/>
          <a:p>
            <a:endParaRPr lang="sl-SI"/>
          </a:p>
        </p:txBody>
      </p:sp>
    </p:spTree>
    <p:extLst>
      <p:ext uri="{BB962C8B-B14F-4D97-AF65-F5344CB8AC3E}">
        <p14:creationId xmlns:p14="http://schemas.microsoft.com/office/powerpoint/2010/main" val="12316203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sl-SI" dirty="0" smtClean="0"/>
              <a:t>Priložnostni </a:t>
            </a:r>
            <a:r>
              <a:rPr lang="sl-SI" dirty="0" err="1" smtClean="0"/>
              <a:t>webinar</a:t>
            </a:r>
            <a:r>
              <a:rPr lang="sl-SI" dirty="0" smtClean="0"/>
              <a:t>: delo z </a:t>
            </a:r>
            <a:r>
              <a:rPr lang="sl-SI" dirty="0" err="1" smtClean="0"/>
              <a:t>mikorpodati</a:t>
            </a:r>
            <a:r>
              <a:rPr lang="sl-SI" dirty="0" smtClean="0"/>
              <a:t> uradnih statistik</a:t>
            </a:r>
            <a:endParaRPr lang="sl-SI" dirty="0"/>
          </a:p>
        </p:txBody>
      </p:sp>
      <p:sp>
        <p:nvSpPr>
          <p:cNvPr id="5" name="Content Placeholder 4"/>
          <p:cNvSpPr>
            <a:spLocks noGrp="1"/>
          </p:cNvSpPr>
          <p:nvPr>
            <p:ph idx="1"/>
          </p:nvPr>
        </p:nvSpPr>
        <p:spPr/>
        <p:txBody>
          <a:bodyPr>
            <a:normAutofit fontScale="70000" lnSpcReduction="20000"/>
          </a:bodyPr>
          <a:lstStyle/>
          <a:p>
            <a:r>
              <a:rPr lang="en-GB" b="1" dirty="0"/>
              <a:t>Online workshop: Introduction to the Labour Force Survey and Annual Population Survey</a:t>
            </a:r>
            <a:endParaRPr lang="sl-SI" dirty="0"/>
          </a:p>
          <a:p>
            <a:r>
              <a:rPr lang="en-GB" b="1" dirty="0"/>
              <a:t>20 May 2021</a:t>
            </a:r>
            <a:br>
              <a:rPr lang="en-GB" b="1" dirty="0"/>
            </a:br>
            <a:r>
              <a:rPr lang="en-GB" b="1" dirty="0"/>
              <a:t>Online, 09:30 - 13:00 BST</a:t>
            </a:r>
            <a:endParaRPr lang="sl-SI" dirty="0"/>
          </a:p>
          <a:p>
            <a:r>
              <a:rPr lang="en-GB" dirty="0"/>
              <a:t>Would you like to know more about using the Labour Force Survey (LFS) and Annual Population survey (APS) in research? This free half-day online workshop will give background information needed to work with LFS and APS data confidently. The workshop will be led by experts from the </a:t>
            </a:r>
            <a:r>
              <a:rPr lang="en-GB" u="sng" dirty="0">
                <a:hlinkClick r:id="rId2"/>
              </a:rPr>
              <a:t>Office for National Statistics</a:t>
            </a:r>
            <a:r>
              <a:rPr lang="en-GB" dirty="0"/>
              <a:t> and the </a:t>
            </a:r>
            <a:r>
              <a:rPr lang="en-GB" u="sng" dirty="0">
                <a:hlinkClick r:id="rId3"/>
              </a:rPr>
              <a:t>UK Data Service</a:t>
            </a:r>
            <a:r>
              <a:rPr lang="en-GB" dirty="0"/>
              <a:t>. It will include presentations and practical sessions along with opportunities to ask questions and meet other LFS and APS users. Topics will include the survey design, methodological considerations when using the data, how to navigate the documentation and the content and structure of available datasets.</a:t>
            </a:r>
            <a:endParaRPr lang="sl-SI" dirty="0"/>
          </a:p>
          <a:p>
            <a:r>
              <a:rPr lang="en-GB" dirty="0"/>
              <a:t>This online workshop includes a practical data analysis session led in SPSS. To participate in this part, participants will need to have access to a computer with SPSS (or PSPP) installed.</a:t>
            </a:r>
            <a:endParaRPr lang="sl-SI" dirty="0"/>
          </a:p>
          <a:p>
            <a:r>
              <a:rPr lang="en-GB" dirty="0"/>
              <a:t> </a:t>
            </a:r>
            <a:endParaRPr lang="sl-SI" dirty="0"/>
          </a:p>
          <a:p>
            <a:r>
              <a:rPr lang="en-GB" b="1" u="sng" dirty="0">
                <a:hlinkClick r:id="rId4"/>
              </a:rPr>
              <a:t>More information and booking</a:t>
            </a:r>
            <a:endParaRPr lang="sl-SI" dirty="0"/>
          </a:p>
          <a:p>
            <a:r>
              <a:rPr lang="en-GB" dirty="0"/>
              <a:t> </a:t>
            </a:r>
            <a:endParaRPr lang="sl-SI" dirty="0"/>
          </a:p>
          <a:p>
            <a:r>
              <a:rPr lang="en-GB" dirty="0"/>
              <a:t>View </a:t>
            </a:r>
            <a:r>
              <a:rPr lang="en-GB" u="sng" dirty="0">
                <a:hlinkClick r:id="rId5"/>
              </a:rPr>
              <a:t>all UK Data Service events</a:t>
            </a:r>
            <a:endParaRPr lang="sl-SI" dirty="0"/>
          </a:p>
          <a:p>
            <a:endParaRPr lang="sl-SI" dirty="0"/>
          </a:p>
        </p:txBody>
      </p:sp>
    </p:spTree>
    <p:extLst>
      <p:ext uri="{BB962C8B-B14F-4D97-AF65-F5344CB8AC3E}">
        <p14:creationId xmlns:p14="http://schemas.microsoft.com/office/powerpoint/2010/main" val="8740042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l-SI" dirty="0" smtClean="0"/>
              <a:t>Aktualni projekti za delo na obogatenih združenih podatkih (za informacijo; projekt SSHOC)</a:t>
            </a:r>
            <a:endParaRPr lang="sl-SI" dirty="0"/>
          </a:p>
        </p:txBody>
      </p:sp>
      <p:sp>
        <p:nvSpPr>
          <p:cNvPr id="3" name="Content Placeholder 2"/>
          <p:cNvSpPr>
            <a:spLocks noGrp="1"/>
          </p:cNvSpPr>
          <p:nvPr>
            <p:ph idx="1"/>
          </p:nvPr>
        </p:nvSpPr>
        <p:spPr>
          <a:xfrm>
            <a:off x="457200" y="1513490"/>
            <a:ext cx="8229600" cy="4770268"/>
          </a:xfrm>
        </p:spPr>
        <p:txBody>
          <a:bodyPr>
            <a:normAutofit fontScale="55000" lnSpcReduction="20000"/>
          </a:bodyPr>
          <a:lstStyle/>
          <a:p>
            <a:pPr fontAlgn="base"/>
            <a:r>
              <a:rPr lang="en-US" dirty="0"/>
              <a:t>EURHISFIRM - a research infrastructure to collect, merge, extract, collate, align and share detailed historical high-quality firm level data for Europe (see: </a:t>
            </a:r>
            <a:r>
              <a:rPr lang="en-US" u="sng" dirty="0">
                <a:hlinkClick r:id="rId2"/>
              </a:rPr>
              <a:t>https://eurhisfirm.eu</a:t>
            </a:r>
            <a:r>
              <a:rPr lang="en-US" u="sng" dirty="0" smtClean="0">
                <a:hlinkClick r:id="rId2"/>
              </a:rPr>
              <a:t>/</a:t>
            </a:r>
            <a:r>
              <a:rPr lang="en-US" dirty="0" smtClean="0"/>
              <a:t>).</a:t>
            </a:r>
            <a:endParaRPr lang="sl-SI" dirty="0" smtClean="0"/>
          </a:p>
          <a:p>
            <a:pPr fontAlgn="base"/>
            <a:endParaRPr lang="en-US" dirty="0"/>
          </a:p>
          <a:p>
            <a:r>
              <a:rPr lang="en-US" dirty="0"/>
              <a:t>(soon to be </a:t>
            </a:r>
            <a:r>
              <a:rPr lang="en-US" dirty="0" err="1"/>
              <a:t>formalised</a:t>
            </a:r>
            <a:r>
              <a:rPr lang="en-US" dirty="0"/>
              <a:t>) RESILIENCE - a research infrastructure for all Religious Studies (see: </a:t>
            </a:r>
            <a:r>
              <a:rPr lang="en-US" u="sng" dirty="0">
                <a:hlinkClick r:id="rId3"/>
              </a:rPr>
              <a:t>https://www.resilience-ri.eu/</a:t>
            </a:r>
            <a:r>
              <a:rPr lang="en-US" dirty="0"/>
              <a:t>).  </a:t>
            </a:r>
            <a:endParaRPr lang="sl-SI" dirty="0" smtClean="0"/>
          </a:p>
          <a:p>
            <a:endParaRPr lang="sl-SI" dirty="0"/>
          </a:p>
          <a:p>
            <a:pPr fontAlgn="base"/>
            <a:r>
              <a:rPr lang="en-US" dirty="0"/>
              <a:t>D9.6 Demarcation Report (</a:t>
            </a:r>
            <a:r>
              <a:rPr lang="en-US" u="sng" dirty="0">
                <a:hlinkClick r:id="rId4"/>
              </a:rPr>
              <a:t>https://drive.google.com/drive/u/0/folders/1tyHaSlJ06hABfsgAe9WwILQHZVCYoAD-</a:t>
            </a:r>
            <a:r>
              <a:rPr lang="en-US" u="sng" dirty="0"/>
              <a:t>)</a:t>
            </a:r>
            <a:r>
              <a:rPr lang="en-US" dirty="0"/>
              <a:t>. </a:t>
            </a:r>
            <a:br>
              <a:rPr lang="en-US" dirty="0"/>
            </a:br>
            <a:r>
              <a:rPr lang="en-US" dirty="0"/>
              <a:t>This report (coordinated with WP6) demarcates the user community Election Studies; and who therein will be contacted, recruited and trained for co-production of a  knowledge graph. </a:t>
            </a:r>
          </a:p>
          <a:p>
            <a:pPr fontAlgn="base"/>
            <a:r>
              <a:rPr lang="en-US" dirty="0"/>
              <a:t> D9.7 Design of Knowledge Graph. This design specifies the development of the knowledge graph, including the stages of development of taxonomy and ontology (to be submitted this week).</a:t>
            </a:r>
          </a:p>
          <a:p>
            <a:pPr fontAlgn="base"/>
            <a:r>
              <a:rPr lang="en-US" dirty="0"/>
              <a:t>D9.8 User-community involvement plan. Report detailing the design and implementation of crowd-contribution activities to the Knowledge Graph.</a:t>
            </a:r>
            <a:br>
              <a:rPr lang="en-US" dirty="0"/>
            </a:br>
            <a:r>
              <a:rPr lang="en-US" dirty="0"/>
              <a:t/>
            </a:r>
            <a:br>
              <a:rPr lang="en-US" dirty="0"/>
            </a:br>
            <a:endParaRPr lang="en-US" dirty="0"/>
          </a:p>
          <a:p>
            <a:pPr fontAlgn="base"/>
            <a:r>
              <a:rPr lang="en-US" dirty="0"/>
              <a:t>D9.9 Knowledge Graph and Election Studies Analytics dashboard</a:t>
            </a:r>
          </a:p>
          <a:p>
            <a:r>
              <a:rPr lang="en-US" dirty="0"/>
              <a:t/>
            </a:r>
            <a:br>
              <a:rPr lang="en-US" dirty="0"/>
            </a:br>
            <a:r>
              <a:rPr lang="en-US" dirty="0"/>
              <a:t>This deliverable is on the cusp of completion in the form of a beta version. It consists of an integrated database (the ‘</a:t>
            </a:r>
            <a:r>
              <a:rPr lang="en-US" dirty="0" err="1"/>
              <a:t>Knowledghe</a:t>
            </a:r>
            <a:r>
              <a:rPr lang="en-US" dirty="0"/>
              <a:t> Graph) that connects in a searchable way scientific publications; data sources and datasets; authors; substantive and methodological concepts and keywords; all in the subfield of electoral studies that focuses on research about electoral participation. </a:t>
            </a:r>
          </a:p>
          <a:p>
            <a:r>
              <a:rPr lang="en-US" dirty="0"/>
              <a:t>So far the database covers almost 4000 publications, and in excess of 1000 datasets.</a:t>
            </a:r>
          </a:p>
          <a:p>
            <a:r>
              <a:rPr lang="en-US" dirty="0"/>
              <a:t/>
            </a:r>
            <a:br>
              <a:rPr lang="en-US" dirty="0"/>
            </a:br>
            <a:r>
              <a:rPr lang="en-US" dirty="0"/>
              <a:t>The system is built in the </a:t>
            </a:r>
            <a:r>
              <a:rPr lang="en-US" dirty="0" err="1"/>
              <a:t>PoolParty</a:t>
            </a:r>
            <a:r>
              <a:rPr lang="en-US" dirty="0"/>
              <a:t> Semantic Suite, which is a technology platform provided by the Semantic Web Company (one of the partners in this Task). </a:t>
            </a:r>
          </a:p>
          <a:p>
            <a:endParaRPr lang="sl-SI" dirty="0"/>
          </a:p>
        </p:txBody>
      </p:sp>
      <p:sp>
        <p:nvSpPr>
          <p:cNvPr id="4" name="Rectangle 3"/>
          <p:cNvSpPr/>
          <p:nvPr/>
        </p:nvSpPr>
        <p:spPr>
          <a:xfrm>
            <a:off x="4447607" y="3244334"/>
            <a:ext cx="248786" cy="369332"/>
          </a:xfrm>
          <a:prstGeom prst="rect">
            <a:avLst/>
          </a:prstGeom>
        </p:spPr>
        <p:txBody>
          <a:bodyPr wrap="none">
            <a:spAutoFit/>
          </a:bodyPr>
          <a:lstStyle/>
          <a:p>
            <a:r>
              <a:rPr lang="sl-SI" dirty="0"/>
              <a:t> </a:t>
            </a:r>
          </a:p>
        </p:txBody>
      </p:sp>
    </p:spTree>
    <p:extLst>
      <p:ext uri="{BB962C8B-B14F-4D97-AF65-F5344CB8AC3E}">
        <p14:creationId xmlns:p14="http://schemas.microsoft.com/office/powerpoint/2010/main" val="29978718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Primeri združevanja podatkov (1)</a:t>
            </a:r>
            <a:endParaRPr lang="sl-SI" dirty="0"/>
          </a:p>
        </p:txBody>
      </p:sp>
      <p:sp>
        <p:nvSpPr>
          <p:cNvPr id="3" name="Content Placeholder 2"/>
          <p:cNvSpPr>
            <a:spLocks noGrp="1"/>
          </p:cNvSpPr>
          <p:nvPr>
            <p:ph idx="1"/>
          </p:nvPr>
        </p:nvSpPr>
        <p:spPr/>
        <p:txBody>
          <a:bodyPr>
            <a:normAutofit/>
          </a:bodyPr>
          <a:lstStyle/>
          <a:p>
            <a:r>
              <a:rPr lang="sl-SI" dirty="0" smtClean="0"/>
              <a:t>Evropska družboslovna raziskava – ESS</a:t>
            </a:r>
          </a:p>
          <a:p>
            <a:pPr lvl="1"/>
            <a:r>
              <a:rPr lang="sl-SI" dirty="0" smtClean="0"/>
              <a:t>Kontekst (dogodki, medijske </a:t>
            </a:r>
            <a:r>
              <a:rPr lang="sl-SI" dirty="0"/>
              <a:t>vsebine): </a:t>
            </a:r>
            <a:r>
              <a:rPr lang="sl-SI" dirty="0">
                <a:hlinkClick r:id="rId2"/>
              </a:rPr>
              <a:t>https://</a:t>
            </a:r>
            <a:r>
              <a:rPr lang="sl-SI" dirty="0" smtClean="0">
                <a:hlinkClick r:id="rId2"/>
              </a:rPr>
              <a:t>www.europeansocialsurvey.org/methodology/ess_methodology/monitoring_national_contexts.html</a:t>
            </a:r>
            <a:r>
              <a:rPr lang="sl-SI" dirty="0" smtClean="0"/>
              <a:t> </a:t>
            </a:r>
          </a:p>
          <a:p>
            <a:pPr lvl="1"/>
            <a:r>
              <a:rPr lang="sl-SI" dirty="0" err="1" smtClean="0"/>
              <a:t>Večnivojski</a:t>
            </a:r>
            <a:r>
              <a:rPr lang="sl-SI" dirty="0" smtClean="0"/>
              <a:t> podatki, pridruženi datoteki z individualnimi podatki: </a:t>
            </a:r>
            <a:r>
              <a:rPr lang="sl-SI" dirty="0" smtClean="0">
                <a:hlinkClick r:id="rId3"/>
              </a:rPr>
              <a:t>https</a:t>
            </a:r>
            <a:r>
              <a:rPr lang="sl-SI" dirty="0">
                <a:hlinkClick r:id="rId3"/>
              </a:rPr>
              <a:t>://</a:t>
            </a:r>
            <a:r>
              <a:rPr lang="sl-SI" dirty="0" smtClean="0">
                <a:hlinkClick r:id="rId3"/>
              </a:rPr>
              <a:t>www.europeansocialsurvey.org/data/multilevel/guide/variables2018.html</a:t>
            </a:r>
            <a:r>
              <a:rPr lang="sl-SI" dirty="0" smtClean="0"/>
              <a:t> </a:t>
            </a:r>
            <a:endParaRPr lang="sl-SI" dirty="0"/>
          </a:p>
          <a:p>
            <a:endParaRPr lang="sl-SI" dirty="0" smtClean="0"/>
          </a:p>
          <a:p>
            <a:endParaRPr lang="sl-SI" dirty="0" smtClean="0"/>
          </a:p>
          <a:p>
            <a:endParaRPr lang="sl-SI" dirty="0"/>
          </a:p>
          <a:p>
            <a:endParaRPr lang="sl-SI" dirty="0" smtClean="0"/>
          </a:p>
          <a:p>
            <a:endParaRPr lang="sl-SI" dirty="0"/>
          </a:p>
          <a:p>
            <a:endParaRPr lang="sl-SI" dirty="0" smtClean="0"/>
          </a:p>
          <a:p>
            <a:endParaRPr lang="sl-SI" dirty="0"/>
          </a:p>
        </p:txBody>
      </p:sp>
      <p:pic>
        <p:nvPicPr>
          <p:cNvPr id="4" name="Picture 3"/>
          <p:cNvPicPr>
            <a:picLocks noChangeAspect="1"/>
          </p:cNvPicPr>
          <p:nvPr/>
        </p:nvPicPr>
        <p:blipFill>
          <a:blip r:embed="rId4"/>
          <a:stretch>
            <a:fillRect/>
          </a:stretch>
        </p:blipFill>
        <p:spPr>
          <a:xfrm>
            <a:off x="3626068" y="3656043"/>
            <a:ext cx="5306739" cy="3066964"/>
          </a:xfrm>
          <a:prstGeom prst="rect">
            <a:avLst/>
          </a:prstGeom>
        </p:spPr>
      </p:pic>
    </p:spTree>
    <p:extLst>
      <p:ext uri="{BB962C8B-B14F-4D97-AF65-F5344CB8AC3E}">
        <p14:creationId xmlns:p14="http://schemas.microsoft.com/office/powerpoint/2010/main" val="5982056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l-SI" dirty="0" smtClean="0"/>
              <a:t>(3) </a:t>
            </a:r>
            <a:r>
              <a:rPr lang="sl-SI" dirty="0"/>
              <a:t>CSES </a:t>
            </a:r>
            <a:r>
              <a:rPr lang="sl-SI" dirty="0">
                <a:hlinkClick r:id="rId2"/>
              </a:rPr>
              <a:t>https://cses.org/data-download/data-bridging</a:t>
            </a:r>
            <a:r>
              <a:rPr lang="sl-SI" dirty="0" smtClean="0">
                <a:hlinkClick r:id="rId2"/>
              </a:rPr>
              <a:t>/</a:t>
            </a:r>
            <a:r>
              <a:rPr lang="sl-SI" dirty="0" smtClean="0"/>
              <a:t> </a:t>
            </a:r>
            <a:endParaRPr lang="sl-SI" dirty="0"/>
          </a:p>
        </p:txBody>
      </p:sp>
      <p:sp>
        <p:nvSpPr>
          <p:cNvPr id="3" name="Content Placeholder 2"/>
          <p:cNvSpPr>
            <a:spLocks noGrp="1"/>
          </p:cNvSpPr>
          <p:nvPr>
            <p:ph idx="1"/>
          </p:nvPr>
        </p:nvSpPr>
        <p:spPr>
          <a:xfrm>
            <a:off x="457200" y="1406958"/>
            <a:ext cx="4461641" cy="4876800"/>
          </a:xfrm>
        </p:spPr>
        <p:txBody>
          <a:bodyPr>
            <a:normAutofit/>
          </a:bodyPr>
          <a:lstStyle/>
          <a:p>
            <a:r>
              <a:rPr lang="sl-SI" sz="1800" dirty="0" err="1" smtClean="0"/>
              <a:t>Macro</a:t>
            </a:r>
            <a:r>
              <a:rPr lang="sl-SI" sz="1800" dirty="0" smtClean="0"/>
              <a:t> + </a:t>
            </a:r>
            <a:r>
              <a:rPr lang="sl-SI" sz="1800" dirty="0" err="1"/>
              <a:t>k</a:t>
            </a:r>
            <a:r>
              <a:rPr lang="sl-SI" sz="1800" dirty="0" err="1" smtClean="0"/>
              <a:t>ontekstualni</a:t>
            </a:r>
            <a:r>
              <a:rPr lang="sl-SI" sz="1800" dirty="0" smtClean="0"/>
              <a:t> podatki za več različnih ‚enot‘:</a:t>
            </a:r>
          </a:p>
          <a:p>
            <a:r>
              <a:rPr lang="en-US" sz="1800" dirty="0"/>
              <a:t>Data Bridging enables users to bring together information from CSES with other data sources. The concept is part of CSES Data Linkage efforts, </a:t>
            </a:r>
            <a:r>
              <a:rPr lang="en-US" sz="1800" dirty="0">
                <a:hlinkClick r:id="rId3"/>
              </a:rPr>
              <a:t>which are explained more here</a:t>
            </a:r>
            <a:r>
              <a:rPr lang="en-US" sz="1800" dirty="0"/>
              <a:t>. CSES data products enable data bridging by including standard identifiers at the polity, year, and party level used by other projects to facilitate the merging of CSES data with other prominent datasets in political science. </a:t>
            </a:r>
            <a:endParaRPr lang="sl-SI" sz="1800" dirty="0"/>
          </a:p>
        </p:txBody>
      </p:sp>
      <p:sp>
        <p:nvSpPr>
          <p:cNvPr id="4" name="Rectangle 3"/>
          <p:cNvSpPr/>
          <p:nvPr/>
        </p:nvSpPr>
        <p:spPr>
          <a:xfrm>
            <a:off x="4572000" y="1406958"/>
            <a:ext cx="4572000" cy="1354217"/>
          </a:xfrm>
          <a:prstGeom prst="rect">
            <a:avLst/>
          </a:prstGeom>
        </p:spPr>
        <p:txBody>
          <a:bodyPr>
            <a:spAutoFit/>
          </a:bodyPr>
          <a:lstStyle/>
          <a:p>
            <a:r>
              <a:rPr lang="en-US" sz="1600" b="1" dirty="0"/>
              <a:t>STATA Syntax</a:t>
            </a:r>
          </a:p>
          <a:p>
            <a:r>
              <a:rPr lang="en-US" sz="1600" dirty="0" err="1">
                <a:hlinkClick r:id="rId4"/>
              </a:rPr>
              <a:t>Bridging_by_Party</a:t>
            </a:r>
            <a:r>
              <a:rPr lang="en-US" sz="1600" dirty="0">
                <a:hlinkClick r:id="rId4"/>
              </a:rPr>
              <a:t> – Comprehensive</a:t>
            </a:r>
            <a:r>
              <a:rPr lang="en-US" sz="1600" dirty="0"/>
              <a:t> – .txt file</a:t>
            </a:r>
          </a:p>
          <a:p>
            <a:r>
              <a:rPr lang="en-US" sz="1600" dirty="0" err="1">
                <a:hlinkClick r:id="rId5"/>
              </a:rPr>
              <a:t>Bridging_by_Party</a:t>
            </a:r>
            <a:r>
              <a:rPr lang="en-US" sz="1600" dirty="0">
                <a:hlinkClick r:id="rId5"/>
              </a:rPr>
              <a:t> – Light</a:t>
            </a:r>
            <a:r>
              <a:rPr lang="en-US" sz="1600" dirty="0"/>
              <a:t> – .txt file</a:t>
            </a:r>
          </a:p>
          <a:p>
            <a:r>
              <a:rPr lang="en-US" sz="1600" dirty="0" err="1">
                <a:hlinkClick r:id="rId6"/>
              </a:rPr>
              <a:t>Bridging_by_Polity</a:t>
            </a:r>
            <a:r>
              <a:rPr lang="en-US" sz="1600" dirty="0">
                <a:hlinkClick r:id="rId6"/>
              </a:rPr>
              <a:t> – Comprehensive</a:t>
            </a:r>
            <a:r>
              <a:rPr lang="en-US" sz="1600" dirty="0"/>
              <a:t> – .txt file</a:t>
            </a:r>
          </a:p>
          <a:p>
            <a:r>
              <a:rPr lang="en-US" sz="1600" dirty="0" err="1">
                <a:hlinkClick r:id="rId7"/>
              </a:rPr>
              <a:t>Bridging_by_Polity</a:t>
            </a:r>
            <a:r>
              <a:rPr lang="en-US" sz="1600" dirty="0">
                <a:hlinkClick r:id="rId7"/>
              </a:rPr>
              <a:t> – Light</a:t>
            </a:r>
            <a:r>
              <a:rPr lang="en-US" sz="1600" dirty="0"/>
              <a:t> – .txt file </a:t>
            </a:r>
          </a:p>
        </p:txBody>
      </p:sp>
      <p:sp>
        <p:nvSpPr>
          <p:cNvPr id="5" name="Rectangle 4"/>
          <p:cNvSpPr/>
          <p:nvPr/>
        </p:nvSpPr>
        <p:spPr>
          <a:xfrm>
            <a:off x="4745421" y="2629641"/>
            <a:ext cx="4572000" cy="3785652"/>
          </a:xfrm>
          <a:prstGeom prst="rect">
            <a:avLst/>
          </a:prstGeom>
        </p:spPr>
        <p:txBody>
          <a:bodyPr>
            <a:spAutoFit/>
          </a:bodyPr>
          <a:lstStyle/>
          <a:p>
            <a:r>
              <a:rPr lang="sl-SI" sz="1200" b="1" dirty="0" err="1"/>
              <a:t>Jump</a:t>
            </a:r>
            <a:r>
              <a:rPr lang="sl-SI" sz="1200" b="1" dirty="0"/>
              <a:t> to </a:t>
            </a:r>
            <a:r>
              <a:rPr lang="sl-SI" sz="1200" b="1" dirty="0" err="1"/>
              <a:t>Tables</a:t>
            </a:r>
            <a:endParaRPr lang="sl-SI" sz="1200" b="1" dirty="0"/>
          </a:p>
          <a:p>
            <a:r>
              <a:rPr lang="sl-SI" sz="1200" dirty="0" err="1">
                <a:hlinkClick r:id="rId8"/>
              </a:rPr>
              <a:t>Chapel</a:t>
            </a:r>
            <a:r>
              <a:rPr lang="sl-SI" sz="1200" dirty="0">
                <a:hlinkClick r:id="rId8"/>
              </a:rPr>
              <a:t> Hill </a:t>
            </a:r>
            <a:r>
              <a:rPr lang="sl-SI" sz="1200" dirty="0" err="1">
                <a:hlinkClick r:id="rId8"/>
              </a:rPr>
              <a:t>Expert</a:t>
            </a:r>
            <a:r>
              <a:rPr lang="sl-SI" sz="1200" dirty="0">
                <a:hlinkClick r:id="rId8"/>
              </a:rPr>
              <a:t> </a:t>
            </a:r>
            <a:r>
              <a:rPr lang="sl-SI" sz="1200" dirty="0" err="1">
                <a:hlinkClick r:id="rId8"/>
              </a:rPr>
              <a:t>Survey</a:t>
            </a:r>
            <a:r>
              <a:rPr lang="sl-SI" sz="1200" dirty="0">
                <a:hlinkClick r:id="rId8"/>
              </a:rPr>
              <a:t> (CHES)</a:t>
            </a:r>
            <a:r>
              <a:rPr lang="sl-SI" sz="1200" dirty="0"/>
              <a:t/>
            </a:r>
            <a:br>
              <a:rPr lang="sl-SI" sz="1200" dirty="0"/>
            </a:br>
            <a:r>
              <a:rPr lang="sl-SI" sz="1200" dirty="0" err="1">
                <a:hlinkClick r:id="rId9"/>
              </a:rPr>
              <a:t>Comparative</a:t>
            </a:r>
            <a:r>
              <a:rPr lang="sl-SI" sz="1200" dirty="0">
                <a:hlinkClick r:id="rId9"/>
              </a:rPr>
              <a:t> </a:t>
            </a:r>
            <a:r>
              <a:rPr lang="sl-SI" sz="1200" dirty="0" err="1">
                <a:hlinkClick r:id="rId9"/>
              </a:rPr>
              <a:t>Candidate</a:t>
            </a:r>
            <a:r>
              <a:rPr lang="sl-SI" sz="1200" dirty="0">
                <a:hlinkClick r:id="rId9"/>
              </a:rPr>
              <a:t> </a:t>
            </a:r>
            <a:r>
              <a:rPr lang="sl-SI" sz="1200" dirty="0" err="1">
                <a:hlinkClick r:id="rId9"/>
              </a:rPr>
              <a:t>Survey</a:t>
            </a:r>
            <a:r>
              <a:rPr lang="sl-SI" sz="1200" dirty="0">
                <a:hlinkClick r:id="rId9"/>
              </a:rPr>
              <a:t> (CCS)</a:t>
            </a:r>
            <a:r>
              <a:rPr lang="sl-SI" sz="1200" dirty="0"/>
              <a:t/>
            </a:r>
            <a:br>
              <a:rPr lang="sl-SI" sz="1200" dirty="0"/>
            </a:br>
            <a:r>
              <a:rPr lang="sl-SI" sz="1200" dirty="0" err="1">
                <a:hlinkClick r:id="rId10"/>
              </a:rPr>
              <a:t>The</a:t>
            </a:r>
            <a:r>
              <a:rPr lang="sl-SI" sz="1200" dirty="0">
                <a:hlinkClick r:id="rId10"/>
              </a:rPr>
              <a:t> </a:t>
            </a:r>
            <a:r>
              <a:rPr lang="sl-SI" sz="1200" dirty="0" err="1">
                <a:hlinkClick r:id="rId10"/>
              </a:rPr>
              <a:t>Database</a:t>
            </a:r>
            <a:r>
              <a:rPr lang="sl-SI" sz="1200" dirty="0">
                <a:hlinkClick r:id="rId10"/>
              </a:rPr>
              <a:t> of </a:t>
            </a:r>
            <a:r>
              <a:rPr lang="sl-SI" sz="1200" dirty="0" err="1">
                <a:hlinkClick r:id="rId10"/>
              </a:rPr>
              <a:t>Political</a:t>
            </a:r>
            <a:r>
              <a:rPr lang="sl-SI" sz="1200" dirty="0">
                <a:hlinkClick r:id="rId10"/>
              </a:rPr>
              <a:t> </a:t>
            </a:r>
            <a:r>
              <a:rPr lang="sl-SI" sz="1200" dirty="0" err="1">
                <a:hlinkClick r:id="rId10"/>
              </a:rPr>
              <a:t>Institutions</a:t>
            </a:r>
            <a:r>
              <a:rPr lang="sl-SI" sz="1200" dirty="0">
                <a:hlinkClick r:id="rId10"/>
              </a:rPr>
              <a:t> (DPI)</a:t>
            </a:r>
            <a:r>
              <a:rPr lang="sl-SI" sz="1200" dirty="0"/>
              <a:t/>
            </a:r>
            <a:br>
              <a:rPr lang="sl-SI" sz="1200" dirty="0"/>
            </a:br>
            <a:r>
              <a:rPr lang="sl-SI" sz="1200" dirty="0" err="1">
                <a:hlinkClick r:id="rId11"/>
              </a:rPr>
              <a:t>Eurobarometer</a:t>
            </a:r>
            <a:r>
              <a:rPr lang="sl-SI" sz="1200" dirty="0">
                <a:hlinkClick r:id="rId11"/>
              </a:rPr>
              <a:t> (EB)</a:t>
            </a:r>
            <a:r>
              <a:rPr lang="sl-SI" sz="1200" dirty="0"/>
              <a:t/>
            </a:r>
            <a:br>
              <a:rPr lang="sl-SI" sz="1200" dirty="0"/>
            </a:br>
            <a:r>
              <a:rPr lang="sl-SI" sz="1200" dirty="0" err="1">
                <a:hlinkClick r:id="rId12"/>
              </a:rPr>
              <a:t>European</a:t>
            </a:r>
            <a:r>
              <a:rPr lang="sl-SI" sz="1200" dirty="0">
                <a:hlinkClick r:id="rId12"/>
              </a:rPr>
              <a:t> </a:t>
            </a:r>
            <a:r>
              <a:rPr lang="sl-SI" sz="1200" dirty="0" err="1">
                <a:hlinkClick r:id="rId12"/>
              </a:rPr>
              <a:t>Election</a:t>
            </a:r>
            <a:r>
              <a:rPr lang="sl-SI" sz="1200" dirty="0">
                <a:hlinkClick r:id="rId12"/>
              </a:rPr>
              <a:t> </a:t>
            </a:r>
            <a:r>
              <a:rPr lang="sl-SI" sz="1200" dirty="0" err="1">
                <a:hlinkClick r:id="rId12"/>
              </a:rPr>
              <a:t>Studies</a:t>
            </a:r>
            <a:r>
              <a:rPr lang="sl-SI" sz="1200" dirty="0">
                <a:hlinkClick r:id="rId12"/>
              </a:rPr>
              <a:t> (EES)</a:t>
            </a:r>
            <a:r>
              <a:rPr lang="sl-SI" sz="1200" dirty="0"/>
              <a:t/>
            </a:r>
            <a:br>
              <a:rPr lang="sl-SI" sz="1200" dirty="0"/>
            </a:br>
            <a:r>
              <a:rPr lang="sl-SI" sz="1200" dirty="0" err="1">
                <a:hlinkClick r:id="rId13"/>
              </a:rPr>
              <a:t>European</a:t>
            </a:r>
            <a:r>
              <a:rPr lang="sl-SI" sz="1200" dirty="0">
                <a:hlinkClick r:id="rId13"/>
              </a:rPr>
              <a:t> Social </a:t>
            </a:r>
            <a:r>
              <a:rPr lang="sl-SI" sz="1200" dirty="0" err="1">
                <a:hlinkClick r:id="rId13"/>
              </a:rPr>
              <a:t>Survey</a:t>
            </a:r>
            <a:r>
              <a:rPr lang="sl-SI" sz="1200" dirty="0">
                <a:hlinkClick r:id="rId13"/>
              </a:rPr>
              <a:t> (ESS)</a:t>
            </a:r>
            <a:r>
              <a:rPr lang="sl-SI" sz="1200" dirty="0"/>
              <a:t/>
            </a:r>
            <a:br>
              <a:rPr lang="sl-SI" sz="1200" dirty="0"/>
            </a:br>
            <a:r>
              <a:rPr lang="sl-SI" sz="1200" dirty="0" err="1">
                <a:hlinkClick r:id="rId14"/>
              </a:rPr>
              <a:t>European</a:t>
            </a:r>
            <a:r>
              <a:rPr lang="sl-SI" sz="1200" dirty="0">
                <a:hlinkClick r:id="rId14"/>
              </a:rPr>
              <a:t> </a:t>
            </a:r>
            <a:r>
              <a:rPr lang="sl-SI" sz="1200" dirty="0" err="1">
                <a:hlinkClick r:id="rId14"/>
              </a:rPr>
              <a:t>Values</a:t>
            </a:r>
            <a:r>
              <a:rPr lang="sl-SI" sz="1200" dirty="0">
                <a:hlinkClick r:id="rId14"/>
              </a:rPr>
              <a:t> </a:t>
            </a:r>
            <a:r>
              <a:rPr lang="sl-SI" sz="1200" dirty="0" err="1">
                <a:hlinkClick r:id="rId14"/>
              </a:rPr>
              <a:t>Study</a:t>
            </a:r>
            <a:r>
              <a:rPr lang="sl-SI" sz="1200" dirty="0">
                <a:hlinkClick r:id="rId14"/>
              </a:rPr>
              <a:t> (EVS)</a:t>
            </a:r>
            <a:r>
              <a:rPr lang="sl-SI" sz="1200" dirty="0"/>
              <a:t/>
            </a:r>
            <a:br>
              <a:rPr lang="sl-SI" sz="1200" dirty="0"/>
            </a:br>
            <a:r>
              <a:rPr lang="sl-SI" sz="1200" dirty="0">
                <a:hlinkClick r:id="rId15"/>
              </a:rPr>
              <a:t>Global </a:t>
            </a:r>
            <a:r>
              <a:rPr lang="sl-SI" sz="1200" dirty="0" err="1">
                <a:hlinkClick r:id="rId15"/>
              </a:rPr>
              <a:t>Party</a:t>
            </a:r>
            <a:r>
              <a:rPr lang="sl-SI" sz="1200" dirty="0">
                <a:hlinkClick r:id="rId15"/>
              </a:rPr>
              <a:t> </a:t>
            </a:r>
            <a:r>
              <a:rPr lang="sl-SI" sz="1200" dirty="0" err="1">
                <a:hlinkClick r:id="rId15"/>
              </a:rPr>
              <a:t>Survey</a:t>
            </a:r>
            <a:r>
              <a:rPr lang="sl-SI" sz="1200" dirty="0">
                <a:hlinkClick r:id="rId15"/>
              </a:rPr>
              <a:t> (GPS)</a:t>
            </a:r>
            <a:r>
              <a:rPr lang="sl-SI" sz="1200" dirty="0"/>
              <a:t/>
            </a:r>
            <a:br>
              <a:rPr lang="sl-SI" sz="1200" dirty="0"/>
            </a:br>
            <a:r>
              <a:rPr lang="sl-SI" sz="1200" dirty="0" err="1">
                <a:hlinkClick r:id="rId16"/>
              </a:rPr>
              <a:t>International</a:t>
            </a:r>
            <a:r>
              <a:rPr lang="sl-SI" sz="1200" dirty="0">
                <a:hlinkClick r:id="rId16"/>
              </a:rPr>
              <a:t> Social </a:t>
            </a:r>
            <a:r>
              <a:rPr lang="sl-SI" sz="1200" dirty="0" err="1">
                <a:hlinkClick r:id="rId16"/>
              </a:rPr>
              <a:t>Survey</a:t>
            </a:r>
            <a:r>
              <a:rPr lang="sl-SI" sz="1200" dirty="0">
                <a:hlinkClick r:id="rId16"/>
              </a:rPr>
              <a:t> </a:t>
            </a:r>
            <a:r>
              <a:rPr lang="sl-SI" sz="1200" dirty="0" err="1">
                <a:hlinkClick r:id="rId16"/>
              </a:rPr>
              <a:t>Programme</a:t>
            </a:r>
            <a:r>
              <a:rPr lang="sl-SI" sz="1200" dirty="0">
                <a:hlinkClick r:id="rId16"/>
              </a:rPr>
              <a:t> (ISSP)</a:t>
            </a:r>
            <a:r>
              <a:rPr lang="sl-SI" sz="1200" dirty="0"/>
              <a:t/>
            </a:r>
            <a:br>
              <a:rPr lang="sl-SI" sz="1200" dirty="0"/>
            </a:br>
            <a:r>
              <a:rPr lang="sl-SI" sz="1200" dirty="0">
                <a:hlinkClick r:id="rId17"/>
              </a:rPr>
              <a:t>Latin </a:t>
            </a:r>
            <a:r>
              <a:rPr lang="sl-SI" sz="1200" dirty="0" err="1">
                <a:hlinkClick r:id="rId17"/>
              </a:rPr>
              <a:t>American</a:t>
            </a:r>
            <a:r>
              <a:rPr lang="sl-SI" sz="1200" dirty="0">
                <a:hlinkClick r:id="rId17"/>
              </a:rPr>
              <a:t> </a:t>
            </a:r>
            <a:r>
              <a:rPr lang="sl-SI" sz="1200" dirty="0" err="1">
                <a:hlinkClick r:id="rId17"/>
              </a:rPr>
              <a:t>Public</a:t>
            </a:r>
            <a:r>
              <a:rPr lang="sl-SI" sz="1200" dirty="0">
                <a:hlinkClick r:id="rId17"/>
              </a:rPr>
              <a:t> </a:t>
            </a:r>
            <a:r>
              <a:rPr lang="sl-SI" sz="1200" dirty="0" err="1">
                <a:hlinkClick r:id="rId17"/>
              </a:rPr>
              <a:t>Opinion</a:t>
            </a:r>
            <a:r>
              <a:rPr lang="sl-SI" sz="1200" dirty="0">
                <a:hlinkClick r:id="rId17"/>
              </a:rPr>
              <a:t> Project (LAPOP)</a:t>
            </a:r>
            <a:r>
              <a:rPr lang="sl-SI" sz="1200" dirty="0"/>
              <a:t/>
            </a:r>
            <a:br>
              <a:rPr lang="sl-SI" sz="1200" dirty="0"/>
            </a:br>
            <a:r>
              <a:rPr lang="sl-SI" sz="1200" dirty="0" err="1">
                <a:hlinkClick r:id="rId18"/>
              </a:rPr>
              <a:t>Manifesto</a:t>
            </a:r>
            <a:r>
              <a:rPr lang="sl-SI" sz="1200" dirty="0">
                <a:hlinkClick r:id="rId18"/>
              </a:rPr>
              <a:t> Project (MARPOR / CMP)</a:t>
            </a:r>
            <a:r>
              <a:rPr lang="sl-SI" sz="1200" dirty="0"/>
              <a:t/>
            </a:r>
            <a:br>
              <a:rPr lang="sl-SI" sz="1200" dirty="0"/>
            </a:br>
            <a:r>
              <a:rPr lang="sl-SI" sz="1200" dirty="0" err="1">
                <a:hlinkClick r:id="rId19"/>
              </a:rPr>
              <a:t>Organisation</a:t>
            </a:r>
            <a:r>
              <a:rPr lang="sl-SI" sz="1200" dirty="0">
                <a:hlinkClick r:id="rId19"/>
              </a:rPr>
              <a:t> </a:t>
            </a:r>
            <a:r>
              <a:rPr lang="sl-SI" sz="1200" dirty="0" err="1">
                <a:hlinkClick r:id="rId19"/>
              </a:rPr>
              <a:t>for</a:t>
            </a:r>
            <a:r>
              <a:rPr lang="sl-SI" sz="1200" dirty="0">
                <a:hlinkClick r:id="rId19"/>
              </a:rPr>
              <a:t> </a:t>
            </a:r>
            <a:r>
              <a:rPr lang="sl-SI" sz="1200" dirty="0" err="1">
                <a:hlinkClick r:id="rId19"/>
              </a:rPr>
              <a:t>Economic</a:t>
            </a:r>
            <a:r>
              <a:rPr lang="sl-SI" sz="1200" dirty="0">
                <a:hlinkClick r:id="rId19"/>
              </a:rPr>
              <a:t> Co-</a:t>
            </a:r>
            <a:r>
              <a:rPr lang="sl-SI" sz="1200" dirty="0" err="1">
                <a:hlinkClick r:id="rId19"/>
              </a:rPr>
              <a:t>Operation</a:t>
            </a:r>
            <a:r>
              <a:rPr lang="sl-SI" sz="1200" dirty="0">
                <a:hlinkClick r:id="rId19"/>
              </a:rPr>
              <a:t> </a:t>
            </a:r>
            <a:r>
              <a:rPr lang="sl-SI" sz="1200" dirty="0" err="1">
                <a:hlinkClick r:id="rId19"/>
              </a:rPr>
              <a:t>and</a:t>
            </a:r>
            <a:r>
              <a:rPr lang="sl-SI" sz="1200" dirty="0">
                <a:hlinkClick r:id="rId19"/>
              </a:rPr>
              <a:t> </a:t>
            </a:r>
            <a:r>
              <a:rPr lang="sl-SI" sz="1200" dirty="0" err="1">
                <a:hlinkClick r:id="rId19"/>
              </a:rPr>
              <a:t>Development</a:t>
            </a:r>
            <a:r>
              <a:rPr lang="sl-SI" sz="1200" dirty="0">
                <a:hlinkClick r:id="rId19"/>
              </a:rPr>
              <a:t> (OECD)</a:t>
            </a:r>
            <a:r>
              <a:rPr lang="sl-SI" sz="1200" dirty="0"/>
              <a:t/>
            </a:r>
            <a:br>
              <a:rPr lang="sl-SI" sz="1200" dirty="0"/>
            </a:br>
            <a:r>
              <a:rPr lang="sl-SI" sz="1200" dirty="0" err="1">
                <a:hlinkClick r:id="rId20"/>
              </a:rPr>
              <a:t>Parliaments</a:t>
            </a:r>
            <a:r>
              <a:rPr lang="sl-SI" sz="1200" dirty="0">
                <a:hlinkClick r:id="rId20"/>
              </a:rPr>
              <a:t> </a:t>
            </a:r>
            <a:r>
              <a:rPr lang="sl-SI" sz="1200" dirty="0" err="1">
                <a:hlinkClick r:id="rId20"/>
              </a:rPr>
              <a:t>and</a:t>
            </a:r>
            <a:r>
              <a:rPr lang="sl-SI" sz="1200" dirty="0">
                <a:hlinkClick r:id="rId20"/>
              </a:rPr>
              <a:t> </a:t>
            </a:r>
            <a:r>
              <a:rPr lang="sl-SI" sz="1200" dirty="0" err="1">
                <a:hlinkClick r:id="rId20"/>
              </a:rPr>
              <a:t>Governments</a:t>
            </a:r>
            <a:r>
              <a:rPr lang="sl-SI" sz="1200" dirty="0">
                <a:hlinkClick r:id="rId20"/>
              </a:rPr>
              <a:t> </a:t>
            </a:r>
            <a:r>
              <a:rPr lang="sl-SI" sz="1200" dirty="0" err="1">
                <a:hlinkClick r:id="rId20"/>
              </a:rPr>
              <a:t>Database</a:t>
            </a:r>
            <a:r>
              <a:rPr lang="sl-SI" sz="1200" dirty="0">
                <a:hlinkClick r:id="rId20"/>
              </a:rPr>
              <a:t> (</a:t>
            </a:r>
            <a:r>
              <a:rPr lang="sl-SI" sz="1200" dirty="0" err="1">
                <a:hlinkClick r:id="rId20"/>
              </a:rPr>
              <a:t>ParlGov</a:t>
            </a:r>
            <a:r>
              <a:rPr lang="sl-SI" sz="1200" dirty="0">
                <a:hlinkClick r:id="rId20"/>
              </a:rPr>
              <a:t>)</a:t>
            </a:r>
            <a:r>
              <a:rPr lang="sl-SI" sz="1200" dirty="0"/>
              <a:t/>
            </a:r>
            <a:br>
              <a:rPr lang="sl-SI" sz="1200" dirty="0"/>
            </a:br>
            <a:r>
              <a:rPr lang="sl-SI" sz="1200" dirty="0" err="1">
                <a:hlinkClick r:id="rId21"/>
              </a:rPr>
              <a:t>Party</a:t>
            </a:r>
            <a:r>
              <a:rPr lang="sl-SI" sz="1200" dirty="0">
                <a:hlinkClick r:id="rId21"/>
              </a:rPr>
              <a:t> </a:t>
            </a:r>
            <a:r>
              <a:rPr lang="sl-SI" sz="1200" dirty="0" err="1">
                <a:hlinkClick r:id="rId21"/>
              </a:rPr>
              <a:t>Facts</a:t>
            </a:r>
            <a:r>
              <a:rPr lang="sl-SI" sz="1200" dirty="0"/>
              <a:t/>
            </a:r>
            <a:br>
              <a:rPr lang="sl-SI" sz="1200" dirty="0"/>
            </a:br>
            <a:r>
              <a:rPr lang="sl-SI" sz="1200" dirty="0" err="1">
                <a:hlinkClick r:id="rId22"/>
              </a:rPr>
              <a:t>The</a:t>
            </a:r>
            <a:r>
              <a:rPr lang="sl-SI" sz="1200" dirty="0">
                <a:hlinkClick r:id="rId22"/>
              </a:rPr>
              <a:t> </a:t>
            </a:r>
            <a:r>
              <a:rPr lang="sl-SI" sz="1200" dirty="0" err="1">
                <a:hlinkClick r:id="rId22"/>
              </a:rPr>
              <a:t>Quality</a:t>
            </a:r>
            <a:r>
              <a:rPr lang="sl-SI" sz="1200" dirty="0">
                <a:hlinkClick r:id="rId22"/>
              </a:rPr>
              <a:t> of </a:t>
            </a:r>
            <a:r>
              <a:rPr lang="sl-SI" sz="1200" dirty="0" err="1">
                <a:hlinkClick r:id="rId22"/>
              </a:rPr>
              <a:t>Government</a:t>
            </a:r>
            <a:r>
              <a:rPr lang="sl-SI" sz="1200" dirty="0">
                <a:hlinkClick r:id="rId22"/>
              </a:rPr>
              <a:t> Data (</a:t>
            </a:r>
            <a:r>
              <a:rPr lang="sl-SI" sz="1200" dirty="0" err="1">
                <a:hlinkClick r:id="rId22"/>
              </a:rPr>
              <a:t>QoG</a:t>
            </a:r>
            <a:r>
              <a:rPr lang="sl-SI" sz="1200" dirty="0">
                <a:hlinkClick r:id="rId22"/>
              </a:rPr>
              <a:t>)</a:t>
            </a:r>
            <a:r>
              <a:rPr lang="sl-SI" sz="1200" dirty="0"/>
              <a:t/>
            </a:r>
            <a:br>
              <a:rPr lang="sl-SI" sz="1200" dirty="0"/>
            </a:br>
            <a:r>
              <a:rPr lang="sl-SI" sz="1200" dirty="0" err="1">
                <a:hlinkClick r:id="rId23"/>
              </a:rPr>
              <a:t>Varieties</a:t>
            </a:r>
            <a:r>
              <a:rPr lang="sl-SI" sz="1200" dirty="0">
                <a:hlinkClick r:id="rId23"/>
              </a:rPr>
              <a:t> of </a:t>
            </a:r>
            <a:r>
              <a:rPr lang="sl-SI" sz="1200" dirty="0" err="1">
                <a:hlinkClick r:id="rId23"/>
              </a:rPr>
              <a:t>Democracy</a:t>
            </a:r>
            <a:r>
              <a:rPr lang="sl-SI" sz="1200" dirty="0">
                <a:hlinkClick r:id="rId23"/>
              </a:rPr>
              <a:t> (V-Dem)</a:t>
            </a:r>
            <a:r>
              <a:rPr lang="sl-SI" sz="1200" dirty="0"/>
              <a:t/>
            </a:r>
            <a:br>
              <a:rPr lang="sl-SI" sz="1200" dirty="0"/>
            </a:br>
            <a:r>
              <a:rPr lang="sl-SI" sz="1200" dirty="0" err="1">
                <a:hlinkClick r:id="rId24"/>
              </a:rPr>
              <a:t>World</a:t>
            </a:r>
            <a:r>
              <a:rPr lang="sl-SI" sz="1200" dirty="0">
                <a:hlinkClick r:id="rId24"/>
              </a:rPr>
              <a:t> Bank</a:t>
            </a:r>
            <a:r>
              <a:rPr lang="sl-SI" sz="1200" dirty="0"/>
              <a:t/>
            </a:r>
            <a:br>
              <a:rPr lang="sl-SI" sz="1200" dirty="0"/>
            </a:br>
            <a:r>
              <a:rPr lang="sl-SI" sz="1200" dirty="0" err="1">
                <a:hlinkClick r:id="rId25"/>
              </a:rPr>
              <a:t>World</a:t>
            </a:r>
            <a:r>
              <a:rPr lang="sl-SI" sz="1200" dirty="0">
                <a:hlinkClick r:id="rId25"/>
              </a:rPr>
              <a:t> </a:t>
            </a:r>
            <a:r>
              <a:rPr lang="sl-SI" sz="1200" dirty="0" err="1">
                <a:hlinkClick r:id="rId25"/>
              </a:rPr>
              <a:t>Values</a:t>
            </a:r>
            <a:r>
              <a:rPr lang="sl-SI" sz="1200" dirty="0">
                <a:hlinkClick r:id="rId25"/>
              </a:rPr>
              <a:t> </a:t>
            </a:r>
            <a:r>
              <a:rPr lang="sl-SI" sz="1200" dirty="0" err="1">
                <a:hlinkClick r:id="rId25"/>
              </a:rPr>
              <a:t>Survey</a:t>
            </a:r>
            <a:r>
              <a:rPr lang="sl-SI" sz="1200" dirty="0">
                <a:hlinkClick r:id="rId25"/>
              </a:rPr>
              <a:t> (WVS)</a:t>
            </a:r>
            <a:endParaRPr lang="sl-SI" sz="1200" dirty="0"/>
          </a:p>
        </p:txBody>
      </p:sp>
    </p:spTree>
    <p:extLst>
      <p:ext uri="{BB962C8B-B14F-4D97-AF65-F5344CB8AC3E}">
        <p14:creationId xmlns:p14="http://schemas.microsoft.com/office/powerpoint/2010/main" val="9602380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l-SI" dirty="0" smtClean="0"/>
              <a:t>(2) </a:t>
            </a:r>
            <a:r>
              <a:rPr lang="sl-SI" dirty="0" err="1" smtClean="0"/>
              <a:t>Ethmig</a:t>
            </a:r>
            <a:r>
              <a:rPr lang="sl-SI" dirty="0" smtClean="0"/>
              <a:t> </a:t>
            </a:r>
            <a:r>
              <a:rPr lang="sl-SI" dirty="0" err="1"/>
              <a:t>Survey</a:t>
            </a:r>
            <a:r>
              <a:rPr lang="sl-SI" dirty="0"/>
              <a:t> Data </a:t>
            </a:r>
            <a:r>
              <a:rPr lang="sl-SI" dirty="0" smtClean="0"/>
              <a:t>Hub</a:t>
            </a:r>
            <a:endParaRPr lang="sl-SI" dirty="0"/>
          </a:p>
        </p:txBody>
      </p:sp>
      <p:sp>
        <p:nvSpPr>
          <p:cNvPr id="3" name="Content Placeholder 2"/>
          <p:cNvSpPr>
            <a:spLocks noGrp="1"/>
          </p:cNvSpPr>
          <p:nvPr>
            <p:ph idx="1"/>
          </p:nvPr>
        </p:nvSpPr>
        <p:spPr/>
        <p:txBody>
          <a:bodyPr/>
          <a:lstStyle/>
          <a:p>
            <a:pPr marL="0" indent="0">
              <a:buNone/>
            </a:pPr>
            <a:r>
              <a:rPr lang="sl-SI" dirty="0" smtClean="0"/>
              <a:t>Primer tematske zbirke in načrta naknadnega združevanja podatkov iz različnih virov.</a:t>
            </a:r>
          </a:p>
          <a:p>
            <a:pPr marL="0" indent="0">
              <a:buNone/>
            </a:pPr>
            <a:endParaRPr lang="sl-SI" dirty="0"/>
          </a:p>
          <a:p>
            <a:pPr fontAlgn="base"/>
            <a:r>
              <a:rPr lang="en-US" dirty="0"/>
              <a:t>EMM Survey Registry</a:t>
            </a:r>
          </a:p>
          <a:p>
            <a:pPr fontAlgn="base"/>
            <a:r>
              <a:rPr lang="en-US" dirty="0"/>
              <a:t>EMM Survey Question Bank</a:t>
            </a:r>
          </a:p>
          <a:p>
            <a:pPr fontAlgn="base"/>
            <a:r>
              <a:rPr lang="en-US" dirty="0"/>
              <a:t>EMM Post-Harmonized Survey Data Bank</a:t>
            </a:r>
          </a:p>
          <a:p>
            <a:pPr fontAlgn="base"/>
            <a:r>
              <a:rPr lang="en-US" dirty="0"/>
              <a:t>EMM Survey Data Playground</a:t>
            </a:r>
          </a:p>
          <a:p>
            <a:pPr marL="0" indent="0">
              <a:buNone/>
            </a:pPr>
            <a:endParaRPr lang="sl-SI" dirty="0" smtClean="0"/>
          </a:p>
          <a:p>
            <a:pPr marL="0" indent="0">
              <a:buNone/>
            </a:pPr>
            <a:r>
              <a:rPr lang="sl-SI" sz="2000" dirty="0">
                <a:hlinkClick r:id="rId2"/>
              </a:rPr>
              <a:t>https://ethmigsurveydatahub.eu/ethmig-survey-data-hub</a:t>
            </a:r>
            <a:r>
              <a:rPr lang="sl-SI" sz="2000" dirty="0" smtClean="0">
                <a:hlinkClick r:id="rId2"/>
              </a:rPr>
              <a:t>/</a:t>
            </a:r>
            <a:r>
              <a:rPr lang="sl-SI" sz="2000" dirty="0" smtClean="0"/>
              <a:t> </a:t>
            </a:r>
            <a:endParaRPr lang="sl-SI" sz="2000" dirty="0"/>
          </a:p>
        </p:txBody>
      </p:sp>
    </p:spTree>
    <p:extLst>
      <p:ext uri="{BB962C8B-B14F-4D97-AF65-F5344CB8AC3E}">
        <p14:creationId xmlns:p14="http://schemas.microsoft.com/office/powerpoint/2010/main" val="32909897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l-SI" dirty="0" smtClean="0"/>
              <a:t>Primeri analiz dostopnih podatkov </a:t>
            </a:r>
            <a:endParaRPr lang="sl-SI" dirty="0"/>
          </a:p>
        </p:txBody>
      </p:sp>
      <p:sp>
        <p:nvSpPr>
          <p:cNvPr id="5" name="Content Placeholder 4"/>
          <p:cNvSpPr>
            <a:spLocks noGrp="1"/>
          </p:cNvSpPr>
          <p:nvPr>
            <p:ph idx="1"/>
          </p:nvPr>
        </p:nvSpPr>
        <p:spPr/>
        <p:txBody>
          <a:bodyPr/>
          <a:lstStyle/>
          <a:p>
            <a:endParaRPr lang="sl-SI" dirty="0"/>
          </a:p>
        </p:txBody>
      </p:sp>
    </p:spTree>
    <p:extLst>
      <p:ext uri="{BB962C8B-B14F-4D97-AF65-F5344CB8AC3E}">
        <p14:creationId xmlns:p14="http://schemas.microsoft.com/office/powerpoint/2010/main" val="33763025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Primeri analize besedilnih podatkov</a:t>
            </a:r>
            <a:endParaRPr lang="sl-SI" dirty="0"/>
          </a:p>
        </p:txBody>
      </p:sp>
      <p:sp>
        <p:nvSpPr>
          <p:cNvPr id="3" name="Content Placeholder 2"/>
          <p:cNvSpPr>
            <a:spLocks noGrp="1"/>
          </p:cNvSpPr>
          <p:nvPr>
            <p:ph idx="1"/>
          </p:nvPr>
        </p:nvSpPr>
        <p:spPr/>
        <p:txBody>
          <a:bodyPr>
            <a:normAutofit fontScale="85000" lnSpcReduction="10000"/>
          </a:bodyPr>
          <a:lstStyle/>
          <a:p>
            <a:pPr fontAlgn="base"/>
            <a:r>
              <a:rPr lang="en-US" b="1" dirty="0"/>
              <a:t>SSHOC Theme </a:t>
            </a:r>
            <a:r>
              <a:rPr lang="en-US" dirty="0"/>
              <a:t>at </a:t>
            </a:r>
            <a:r>
              <a:rPr lang="en-US" u="sng" dirty="0">
                <a:hlinkClick r:id="rId2"/>
              </a:rPr>
              <a:t>Helsinki Digital Humanities Hackathon</a:t>
            </a:r>
            <a:r>
              <a:rPr lang="en-US" dirty="0"/>
              <a:t> (May 2021)</a:t>
            </a:r>
          </a:p>
          <a:p>
            <a:pPr lvl="1" fontAlgn="base"/>
            <a:r>
              <a:rPr lang="en-US" b="1" dirty="0"/>
              <a:t>Title</a:t>
            </a:r>
            <a:r>
              <a:rPr lang="en-US" dirty="0"/>
              <a:t>: </a:t>
            </a:r>
            <a:r>
              <a:rPr lang="en-US" i="1" dirty="0"/>
              <a:t>Ex­plor­a­tion of society through the lens of </a:t>
            </a:r>
            <a:r>
              <a:rPr lang="en-US" i="1" dirty="0" err="1"/>
              <a:t>la­bour</a:t>
            </a:r>
            <a:r>
              <a:rPr lang="en-US" i="1" dirty="0"/>
              <a:t> mar­ket re­lated doc­u­ment­a­tion - comparing the coverage, style and subjects discussed in collective bargaining agreements from more than 50 countries</a:t>
            </a:r>
            <a:endParaRPr lang="en-US" dirty="0"/>
          </a:p>
          <a:p>
            <a:pPr lvl="1" fontAlgn="base"/>
            <a:r>
              <a:rPr lang="en-US" b="1" dirty="0"/>
              <a:t>SSHOC input:</a:t>
            </a:r>
            <a:r>
              <a:rPr lang="en-US" dirty="0"/>
              <a:t> data from CLARIN/</a:t>
            </a:r>
            <a:r>
              <a:rPr lang="en-US" dirty="0" err="1"/>
              <a:t>WageIndicator</a:t>
            </a:r>
            <a:endParaRPr lang="en-US" dirty="0"/>
          </a:p>
          <a:p>
            <a:pPr lvl="1" fontAlgn="base"/>
            <a:r>
              <a:rPr lang="en-US" b="1" dirty="0"/>
              <a:t>Input for SSHOC:</a:t>
            </a:r>
            <a:r>
              <a:rPr lang="en-US" dirty="0"/>
              <a:t> new ideas for data processing</a:t>
            </a:r>
          </a:p>
          <a:p>
            <a:r>
              <a:rPr lang="en-US" dirty="0"/>
              <a:t> </a:t>
            </a:r>
            <a:r>
              <a:rPr lang="en-US" i="1" dirty="0"/>
              <a:t> </a:t>
            </a:r>
            <a:endParaRPr lang="en-US" dirty="0"/>
          </a:p>
          <a:p>
            <a:pPr fontAlgn="base"/>
            <a:r>
              <a:rPr lang="en-US" b="1" dirty="0"/>
              <a:t>SSHOC Tutorial</a:t>
            </a:r>
            <a:r>
              <a:rPr lang="en-US" dirty="0"/>
              <a:t> at </a:t>
            </a:r>
            <a:r>
              <a:rPr lang="en-US" u="sng" dirty="0">
                <a:hlinkClick r:id="rId3"/>
              </a:rPr>
              <a:t>LIBER Annual Conference 2021</a:t>
            </a:r>
            <a:r>
              <a:rPr lang="en-US" dirty="0"/>
              <a:t>: “Libraries and Open Knowledge: from vision to implementation” (June 2021)</a:t>
            </a:r>
          </a:p>
          <a:p>
            <a:pPr lvl="1" fontAlgn="base"/>
            <a:r>
              <a:rPr lang="en-US" b="1" dirty="0"/>
              <a:t>Title</a:t>
            </a:r>
            <a:r>
              <a:rPr lang="en-US" dirty="0"/>
              <a:t>: </a:t>
            </a:r>
            <a:r>
              <a:rPr lang="en-US" i="1" dirty="0" err="1"/>
              <a:t>SSHOC’ing</a:t>
            </a:r>
            <a:r>
              <a:rPr lang="en-US" i="1" dirty="0"/>
              <a:t> drama in the cloud. Encoding theatrical text collections for discovery, exploration, and </a:t>
            </a:r>
            <a:r>
              <a:rPr lang="en-US" i="1" dirty="0" err="1"/>
              <a:t>visualisation</a:t>
            </a:r>
            <a:r>
              <a:rPr lang="en-US" i="1" dirty="0"/>
              <a:t>; the added value of SSHOC/CLARIN services.</a:t>
            </a:r>
            <a:endParaRPr lang="en-US" dirty="0"/>
          </a:p>
          <a:p>
            <a:pPr lvl="1" fontAlgn="base"/>
            <a:r>
              <a:rPr lang="en-US" b="1" dirty="0"/>
              <a:t>SSHOC input:</a:t>
            </a:r>
            <a:r>
              <a:rPr lang="en-US" dirty="0"/>
              <a:t> showcase of T3.3. workflows for drama corpora</a:t>
            </a:r>
          </a:p>
          <a:p>
            <a:pPr lvl="1" fontAlgn="base"/>
            <a:r>
              <a:rPr lang="en-US" b="1" dirty="0"/>
              <a:t>Input for SSHOC:</a:t>
            </a:r>
            <a:r>
              <a:rPr lang="en-US" dirty="0"/>
              <a:t> comments from potential users on the usability of workflow(s) and tool(s) available via SSH Marketplace. </a:t>
            </a:r>
          </a:p>
          <a:p>
            <a:endParaRPr lang="sl-SI" dirty="0"/>
          </a:p>
        </p:txBody>
      </p:sp>
    </p:spTree>
    <p:extLst>
      <p:ext uri="{BB962C8B-B14F-4D97-AF65-F5344CB8AC3E}">
        <p14:creationId xmlns:p14="http://schemas.microsoft.com/office/powerpoint/2010/main" val="3366636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Kako?</a:t>
            </a:r>
            <a:endParaRPr lang="sl-SI" dirty="0"/>
          </a:p>
        </p:txBody>
      </p:sp>
      <p:sp>
        <p:nvSpPr>
          <p:cNvPr id="3" name="Content Placeholder 2"/>
          <p:cNvSpPr>
            <a:spLocks noGrp="1"/>
          </p:cNvSpPr>
          <p:nvPr>
            <p:ph idx="1"/>
          </p:nvPr>
        </p:nvSpPr>
        <p:spPr/>
        <p:txBody>
          <a:bodyPr/>
          <a:lstStyle/>
          <a:p>
            <a:r>
              <a:rPr lang="en-US" dirty="0"/>
              <a:t>The keyword mapping highlights gaps in the field. Only a handful of disciplinary keywords are present, mirroring the disciplinary bias in the source analysis. Fields with well-developed data infrastructures, such as high-energy physics,42 are surprisingly under-represented as are the social sciences. “Data search” or “data retrieval” are not identified as stand-alone topics, suggesting that information about these practices is </a:t>
            </a:r>
            <a:r>
              <a:rPr lang="en-US" dirty="0" smtClean="0"/>
              <a:t>buried</a:t>
            </a:r>
            <a:r>
              <a:rPr lang="sl-SI" dirty="0" smtClean="0"/>
              <a:t> </a:t>
            </a:r>
            <a:r>
              <a:rPr lang="en-US" dirty="0" smtClean="0"/>
              <a:t>within </a:t>
            </a:r>
            <a:r>
              <a:rPr lang="en-US" dirty="0"/>
              <a:t>other discussions and that these terms are not yet codified labels. The analysis also suggests that social factors have only recently begun to be addressed</a:t>
            </a:r>
            <a:r>
              <a:rPr lang="en-US" dirty="0" smtClean="0"/>
              <a:t>.</a:t>
            </a:r>
            <a:endParaRPr lang="sl-SI" dirty="0" smtClean="0"/>
          </a:p>
          <a:p>
            <a:r>
              <a:rPr lang="sl-SI" dirty="0">
                <a:hlinkClick r:id="rId2"/>
              </a:rPr>
              <a:t>https://</a:t>
            </a:r>
            <a:r>
              <a:rPr lang="sl-SI" dirty="0" smtClean="0">
                <a:hlinkClick r:id="rId2"/>
              </a:rPr>
              <a:t>arxiv.org/ftp/arxiv/papers/1801/1801.04971.pdf</a:t>
            </a:r>
            <a:r>
              <a:rPr lang="sl-SI" dirty="0" smtClean="0"/>
              <a:t> </a:t>
            </a:r>
            <a:endParaRPr lang="sl-SI" dirty="0"/>
          </a:p>
        </p:txBody>
      </p:sp>
    </p:spTree>
    <p:extLst>
      <p:ext uri="{BB962C8B-B14F-4D97-AF65-F5344CB8AC3E}">
        <p14:creationId xmlns:p14="http://schemas.microsoft.com/office/powerpoint/2010/main" val="9280873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t>
            </a:r>
            <a:r>
              <a:rPr lang="sl-SI" dirty="0" err="1"/>
              <a:t>erbal</a:t>
            </a:r>
            <a:r>
              <a:rPr lang="sl-SI" dirty="0"/>
              <a:t> </a:t>
            </a:r>
            <a:r>
              <a:rPr lang="en-US" dirty="0"/>
              <a:t>A</a:t>
            </a:r>
            <a:r>
              <a:rPr lang="sl-SI" dirty="0" err="1"/>
              <a:t>gression</a:t>
            </a:r>
            <a:r>
              <a:rPr lang="en-US" dirty="0"/>
              <a:t> tool development by </a:t>
            </a:r>
            <a:r>
              <a:rPr lang="en-US" dirty="0" smtClean="0"/>
              <a:t>ATHENA</a:t>
            </a:r>
            <a:endParaRPr lang="sl-SI" dirty="0"/>
          </a:p>
        </p:txBody>
      </p:sp>
      <p:sp>
        <p:nvSpPr>
          <p:cNvPr id="3" name="Content Placeholder 2"/>
          <p:cNvSpPr>
            <a:spLocks noGrp="1"/>
          </p:cNvSpPr>
          <p:nvPr>
            <p:ph idx="1"/>
          </p:nvPr>
        </p:nvSpPr>
        <p:spPr/>
        <p:txBody>
          <a:bodyPr>
            <a:normAutofit fontScale="92500" lnSpcReduction="10000"/>
          </a:bodyPr>
          <a:lstStyle/>
          <a:p>
            <a:pPr lvl="1" fontAlgn="base"/>
            <a:r>
              <a:rPr lang="en-US" dirty="0" smtClean="0"/>
              <a:t>Greek</a:t>
            </a:r>
            <a:endParaRPr lang="en-US" dirty="0"/>
          </a:p>
          <a:p>
            <a:pPr lvl="2" fontAlgn="base"/>
            <a:r>
              <a:rPr lang="en-US" dirty="0"/>
              <a:t>GR_VA_Analyzer_v2.0, Evaluation, Benchmark Dataset in the Politics domain.</a:t>
            </a:r>
          </a:p>
          <a:p>
            <a:pPr lvl="2" fontAlgn="base"/>
            <a:r>
              <a:rPr lang="en-US" dirty="0"/>
              <a:t>Case Study: VA against political entities as an aspect of symbolic violence in Greek Social Media, collaboration with Political Scientists from </a:t>
            </a:r>
            <a:r>
              <a:rPr lang="en-US" dirty="0" err="1"/>
              <a:t>Panteion</a:t>
            </a:r>
            <a:r>
              <a:rPr lang="en-US" dirty="0"/>
              <a:t> University.</a:t>
            </a:r>
          </a:p>
          <a:p>
            <a:pPr lvl="1" fontAlgn="base"/>
            <a:r>
              <a:rPr lang="en-US" dirty="0"/>
              <a:t>English</a:t>
            </a:r>
          </a:p>
          <a:p>
            <a:pPr lvl="2" fontAlgn="base"/>
            <a:r>
              <a:rPr lang="en-US" dirty="0"/>
              <a:t>En_VA_Analyzer_v0.5 (v1.0 in progress)</a:t>
            </a:r>
          </a:p>
          <a:p>
            <a:pPr lvl="2" fontAlgn="base"/>
            <a:r>
              <a:rPr lang="en-US" dirty="0"/>
              <a:t>Case Study about Trump and COVID19, Collaboration with </a:t>
            </a:r>
            <a:r>
              <a:rPr lang="en-US" dirty="0" err="1"/>
              <a:t>SciencesPo</a:t>
            </a:r>
            <a:r>
              <a:rPr lang="en-US" dirty="0"/>
              <a:t>.</a:t>
            </a:r>
          </a:p>
          <a:p>
            <a:pPr fontAlgn="base"/>
            <a:r>
              <a:rPr lang="en-US" dirty="0"/>
              <a:t>Adaptation of </a:t>
            </a:r>
            <a:r>
              <a:rPr lang="en-US" dirty="0" err="1"/>
              <a:t>UDPipe</a:t>
            </a:r>
            <a:r>
              <a:rPr lang="en-US" dirty="0"/>
              <a:t> and other NLP tools for the SSH use cases</a:t>
            </a:r>
          </a:p>
          <a:p>
            <a:pPr lvl="1" fontAlgn="base"/>
            <a:r>
              <a:rPr lang="en-US" dirty="0" smtClean="0"/>
              <a:t>Discipline </a:t>
            </a:r>
            <a:r>
              <a:rPr lang="en-US" dirty="0"/>
              <a:t>journals in three languages spanning over 1777—1925</a:t>
            </a:r>
          </a:p>
          <a:p>
            <a:pPr lvl="2" fontAlgn="base"/>
            <a:r>
              <a:rPr lang="en-US" dirty="0"/>
              <a:t>Initial assessment of the corpus and potential for research questions</a:t>
            </a:r>
          </a:p>
          <a:p>
            <a:pPr lvl="1" fontAlgn="base"/>
            <a:r>
              <a:rPr lang="en-US" dirty="0"/>
              <a:t>NLP and Machine Learning for Collective Bargaining Agreements</a:t>
            </a:r>
          </a:p>
          <a:p>
            <a:pPr lvl="2" fontAlgn="base"/>
            <a:r>
              <a:rPr lang="en-US" dirty="0"/>
              <a:t>Models tested: Relative Frequency Model and Universal Sentence Encoder. Good results but on some topics only. Models might be combined and new models will be tested.</a:t>
            </a:r>
          </a:p>
          <a:p>
            <a:endParaRPr lang="sl-SI" dirty="0"/>
          </a:p>
        </p:txBody>
      </p:sp>
    </p:spTree>
    <p:extLst>
      <p:ext uri="{BB962C8B-B14F-4D97-AF65-F5344CB8AC3E}">
        <p14:creationId xmlns:p14="http://schemas.microsoft.com/office/powerpoint/2010/main" val="17216827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(3) Združevanje kompleksnih podatkov</a:t>
            </a:r>
            <a:endParaRPr lang="sl-SI" dirty="0"/>
          </a:p>
        </p:txBody>
      </p:sp>
      <p:sp>
        <p:nvSpPr>
          <p:cNvPr id="3" name="Content Placeholder 2"/>
          <p:cNvSpPr>
            <a:spLocks noGrp="1"/>
          </p:cNvSpPr>
          <p:nvPr>
            <p:ph idx="1"/>
          </p:nvPr>
        </p:nvSpPr>
        <p:spPr/>
        <p:txBody>
          <a:bodyPr>
            <a:normAutofit lnSpcReduction="10000"/>
          </a:bodyPr>
          <a:lstStyle/>
          <a:p>
            <a:pPr lvl="1"/>
            <a:r>
              <a:rPr lang="sl-SI" sz="2400" dirty="0" smtClean="0"/>
              <a:t>Kaj </a:t>
            </a:r>
            <a:r>
              <a:rPr lang="sl-SI" sz="2400" dirty="0"/>
              <a:t>je enota analize (posameznik, gospodinjstvo, družina, partnerja)</a:t>
            </a:r>
          </a:p>
          <a:p>
            <a:pPr lvl="1"/>
            <a:r>
              <a:rPr lang="sl-SI" sz="2400" dirty="0"/>
              <a:t>Združevanje </a:t>
            </a:r>
            <a:r>
              <a:rPr lang="sl-SI" sz="2400" dirty="0" err="1"/>
              <a:t>večih</a:t>
            </a:r>
            <a:r>
              <a:rPr lang="sl-SI" sz="2400" dirty="0"/>
              <a:t> datotek (primer </a:t>
            </a:r>
            <a:r>
              <a:rPr lang="sl-SI" sz="2400" dirty="0" smtClean="0"/>
              <a:t>Aktivno in neaktivno prebivalstvo, EU-</a:t>
            </a:r>
            <a:r>
              <a:rPr lang="sl-SI" sz="2400" dirty="0" err="1" smtClean="0"/>
              <a:t>Silc</a:t>
            </a:r>
            <a:r>
              <a:rPr lang="sl-SI" sz="2400" dirty="0" smtClean="0"/>
              <a:t>, Popis)</a:t>
            </a:r>
            <a:endParaRPr lang="sl-SI" sz="2400" dirty="0"/>
          </a:p>
          <a:p>
            <a:pPr lvl="2"/>
            <a:r>
              <a:rPr lang="sl-SI" sz="2000" dirty="0" smtClean="0"/>
              <a:t>Povezati podatke o gospodinjstvu na nivoju posameznika: </a:t>
            </a:r>
          </a:p>
          <a:p>
            <a:pPr lvl="1"/>
            <a:r>
              <a:rPr lang="en-US" sz="1400" b="1" i="1" dirty="0"/>
              <a:t>Step 3a: Merging of personal information (R‐FILE) with the household data (H‐FILE) in such a way as to keep all rows from the </a:t>
            </a:r>
            <a:r>
              <a:rPr lang="en-US" sz="1400" b="1" i="1" dirty="0" smtClean="0"/>
              <a:t>R‐File</a:t>
            </a:r>
            <a:r>
              <a:rPr lang="sl-SI" sz="1400" b="1" i="1" dirty="0" smtClean="0"/>
              <a:t>.</a:t>
            </a:r>
          </a:p>
          <a:p>
            <a:pPr lvl="2"/>
            <a:r>
              <a:rPr lang="sl-SI" sz="2000" dirty="0" smtClean="0"/>
              <a:t>Spremembe </a:t>
            </a:r>
            <a:r>
              <a:rPr lang="sl-SI" sz="2000" dirty="0"/>
              <a:t>skozi </a:t>
            </a:r>
            <a:r>
              <a:rPr lang="sl-SI" sz="2000" dirty="0" smtClean="0"/>
              <a:t>čas ali razlike med državami</a:t>
            </a:r>
            <a:r>
              <a:rPr lang="sl-SI" sz="2000" dirty="0"/>
              <a:t>: </a:t>
            </a:r>
            <a:r>
              <a:rPr lang="sl-SI" sz="2000" dirty="0">
                <a:hlinkClick r:id="rId2"/>
              </a:rPr>
              <a:t>https://</a:t>
            </a:r>
            <a:r>
              <a:rPr lang="sl-SI" sz="2000" dirty="0" smtClean="0">
                <a:hlinkClick r:id="rId2"/>
              </a:rPr>
              <a:t>www.ukdataservice.ac.uk/media/428490/silcpractical.pdf</a:t>
            </a:r>
            <a:r>
              <a:rPr lang="sl-SI" sz="2000" dirty="0" smtClean="0"/>
              <a:t>     </a:t>
            </a:r>
            <a:r>
              <a:rPr lang="en-US" sz="2000" dirty="0" smtClean="0"/>
              <a:t>A </a:t>
            </a:r>
            <a:r>
              <a:rPr lang="en-US" sz="2000" dirty="0"/>
              <a:t>European workshop to introduce the EU SILC and the EU LFS data Practical Session – Exploring EU‐SILC</a:t>
            </a:r>
            <a:r>
              <a:rPr lang="sl-SI" sz="2000" dirty="0" smtClean="0"/>
              <a:t> </a:t>
            </a:r>
            <a:endParaRPr lang="sl-SI" sz="2000" dirty="0"/>
          </a:p>
          <a:p>
            <a:pPr lvl="1"/>
            <a:r>
              <a:rPr lang="sl-SI" sz="2400" dirty="0" smtClean="0"/>
              <a:t>Glej podobne delavnice </a:t>
            </a:r>
          </a:p>
          <a:p>
            <a:pPr lvl="1"/>
            <a:r>
              <a:rPr lang="sl-SI" sz="2400" dirty="0" smtClean="0"/>
              <a:t>DWB</a:t>
            </a:r>
            <a:r>
              <a:rPr lang="sl-SI" sz="2400" dirty="0"/>
              <a:t>: </a:t>
            </a:r>
            <a:r>
              <a:rPr lang="sl-SI" sz="2400" dirty="0">
                <a:hlinkClick r:id="rId3"/>
              </a:rPr>
              <a:t>http://www.dwbproject.org/events/training.html</a:t>
            </a:r>
            <a:r>
              <a:rPr lang="sl-SI" sz="2400" dirty="0"/>
              <a:t> </a:t>
            </a:r>
          </a:p>
          <a:p>
            <a:endParaRPr lang="sl-SI" dirty="0"/>
          </a:p>
        </p:txBody>
      </p:sp>
    </p:spTree>
    <p:extLst>
      <p:ext uri="{BB962C8B-B14F-4D97-AF65-F5344CB8AC3E}">
        <p14:creationId xmlns:p14="http://schemas.microsoft.com/office/powerpoint/2010/main" val="31859207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l-SI" dirty="0"/>
              <a:t>6th </a:t>
            </a:r>
            <a:r>
              <a:rPr lang="sl-SI" dirty="0" err="1"/>
              <a:t>European</a:t>
            </a:r>
            <a:r>
              <a:rPr lang="sl-SI" dirty="0"/>
              <a:t> </a:t>
            </a:r>
            <a:r>
              <a:rPr lang="sl-SI" dirty="0" err="1"/>
              <a:t>User</a:t>
            </a:r>
            <a:r>
              <a:rPr lang="sl-SI" dirty="0"/>
              <a:t> </a:t>
            </a:r>
            <a:r>
              <a:rPr lang="sl-SI" dirty="0" err="1"/>
              <a:t>Conference</a:t>
            </a:r>
            <a:r>
              <a:rPr lang="sl-SI" dirty="0"/>
              <a:t> </a:t>
            </a:r>
            <a:r>
              <a:rPr lang="sl-SI" dirty="0" err="1"/>
              <a:t>for</a:t>
            </a:r>
            <a:r>
              <a:rPr lang="sl-SI" dirty="0"/>
              <a:t> </a:t>
            </a:r>
            <a:r>
              <a:rPr lang="sl-SI" dirty="0" smtClean="0"/>
              <a:t>EU-</a:t>
            </a:r>
            <a:r>
              <a:rPr lang="sl-SI" dirty="0" err="1" smtClean="0"/>
              <a:t>Microdata</a:t>
            </a:r>
            <a:endParaRPr lang="sl-SI" dirty="0"/>
          </a:p>
        </p:txBody>
      </p:sp>
      <p:sp>
        <p:nvSpPr>
          <p:cNvPr id="3" name="Content Placeholder 2"/>
          <p:cNvSpPr>
            <a:spLocks noGrp="1"/>
          </p:cNvSpPr>
          <p:nvPr>
            <p:ph idx="1"/>
          </p:nvPr>
        </p:nvSpPr>
        <p:spPr/>
        <p:txBody>
          <a:bodyPr>
            <a:normAutofit fontScale="92500" lnSpcReduction="10000"/>
          </a:bodyPr>
          <a:lstStyle/>
          <a:p>
            <a:pPr marL="0" indent="0">
              <a:buNone/>
            </a:pPr>
            <a:r>
              <a:rPr lang="sl-SI" b="1" dirty="0" err="1" smtClean="0"/>
              <a:t>Pre-Conference</a:t>
            </a:r>
            <a:r>
              <a:rPr lang="sl-SI" b="1" dirty="0" smtClean="0"/>
              <a:t> </a:t>
            </a:r>
            <a:r>
              <a:rPr lang="sl-SI" b="1" dirty="0" err="1"/>
              <a:t>Workshop</a:t>
            </a:r>
            <a:r>
              <a:rPr lang="sl-SI" b="1" dirty="0"/>
              <a:t>,</a:t>
            </a:r>
            <a:endParaRPr lang="sl-SI" dirty="0"/>
          </a:p>
          <a:p>
            <a:r>
              <a:rPr lang="sl-SI" b="1" dirty="0" err="1"/>
              <a:t>March</a:t>
            </a:r>
            <a:r>
              <a:rPr lang="sl-SI" b="1" dirty="0"/>
              <a:t> 6-8, 2019</a:t>
            </a:r>
            <a:endParaRPr lang="sl-SI" dirty="0"/>
          </a:p>
          <a:p>
            <a:r>
              <a:rPr lang="sl-SI" u="sng" dirty="0">
                <a:hlinkClick r:id="rId2"/>
              </a:rPr>
              <a:t>https://www.gesis.org/en/services/events/gesis-conferences/european-user-conference-6/?</a:t>
            </a:r>
            <a:r>
              <a:rPr lang="sl-SI" u="sng" dirty="0" smtClean="0">
                <a:hlinkClick r:id="rId2"/>
              </a:rPr>
              <a:t>utm_source=phplist25&amp;utm_medium=email&amp;utm_content=HTML&amp;utm_campaign=Februar+2019</a:t>
            </a:r>
            <a:endParaRPr lang="sl-SI" u="sng" dirty="0" smtClean="0"/>
          </a:p>
          <a:p>
            <a:r>
              <a:rPr lang="sl-SI" sz="2200" dirty="0" smtClean="0">
                <a:latin typeface="Tahoma" pitchFamily="34" charset="0"/>
              </a:rPr>
              <a:t>Zanimivosti:</a:t>
            </a:r>
            <a:r>
              <a:rPr lang="sl-SI" dirty="0">
                <a:hlinkClick r:id="rId3"/>
              </a:rPr>
              <a:t/>
            </a:r>
            <a:br>
              <a:rPr lang="sl-SI" dirty="0">
                <a:hlinkClick r:id="rId3"/>
              </a:rPr>
            </a:br>
            <a:r>
              <a:rPr lang="sl-SI" dirty="0">
                <a:hlinkClick r:id="rId3"/>
              </a:rPr>
              <a:t>Izbrani primeri raziskovalnih analiz na </a:t>
            </a:r>
            <a:r>
              <a:rPr lang="sl-SI" dirty="0" err="1">
                <a:hlinkClick r:id="rId3"/>
              </a:rPr>
              <a:t>mikropodatkih</a:t>
            </a:r>
            <a:r>
              <a:rPr lang="sl-SI" dirty="0">
                <a:hlinkClick r:id="rId3"/>
              </a:rPr>
              <a:t> državne statistike </a:t>
            </a:r>
            <a:endParaRPr lang="sl-SI" dirty="0" smtClean="0"/>
          </a:p>
          <a:p>
            <a:pPr marL="0" indent="0">
              <a:buNone/>
            </a:pPr>
            <a:r>
              <a:rPr lang="sl-SI" dirty="0" smtClean="0"/>
              <a:t>Primer iz CESSDA seminarja: </a:t>
            </a:r>
            <a:r>
              <a:rPr lang="sl-SI" dirty="0"/>
              <a:t>registri na </a:t>
            </a:r>
            <a:r>
              <a:rPr lang="sl-SI" dirty="0" smtClean="0"/>
              <a:t>Nizozemskem</a:t>
            </a:r>
            <a:r>
              <a:rPr lang="sl-SI" dirty="0"/>
              <a:t>: </a:t>
            </a:r>
            <a:r>
              <a:rPr lang="en-US" u="sng" dirty="0">
                <a:hlinkClick r:id="rId4"/>
              </a:rPr>
              <a:t>Integrating Data Services in the Netherlands – the ODISSEI project</a:t>
            </a:r>
            <a:r>
              <a:rPr lang="en-US" dirty="0"/>
              <a:t> (pdf)</a:t>
            </a:r>
            <a:br>
              <a:rPr lang="en-US" dirty="0"/>
            </a:br>
            <a:r>
              <a:rPr lang="en-US" i="1" dirty="0"/>
              <a:t>Dr. Tom Emery, Executive Director ODISSEI project and Deputy Director of the Generations and Gender </a:t>
            </a:r>
            <a:r>
              <a:rPr lang="en-US" i="1" dirty="0" err="1" smtClean="0"/>
              <a:t>Programme</a:t>
            </a:r>
            <a:endParaRPr lang="sl-SI" sz="2200" dirty="0">
              <a:latin typeface="Tahoma" pitchFamily="34" charset="0"/>
            </a:endParaRPr>
          </a:p>
          <a:p>
            <a:endParaRPr lang="sl-SI" dirty="0"/>
          </a:p>
        </p:txBody>
      </p:sp>
    </p:spTree>
    <p:extLst>
      <p:ext uri="{BB962C8B-B14F-4D97-AF65-F5344CB8AC3E}">
        <p14:creationId xmlns:p14="http://schemas.microsoft.com/office/powerpoint/2010/main" val="30146742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l-SI" dirty="0" smtClean="0"/>
              <a:t>Na kaj smo pozorni pri analizi sekundarnih podatkov</a:t>
            </a:r>
            <a:endParaRPr lang="sl-SI" dirty="0"/>
          </a:p>
        </p:txBody>
      </p:sp>
      <p:sp>
        <p:nvSpPr>
          <p:cNvPr id="3" name="Content Placeholder 2"/>
          <p:cNvSpPr>
            <a:spLocks noGrp="1"/>
          </p:cNvSpPr>
          <p:nvPr>
            <p:ph idx="1"/>
          </p:nvPr>
        </p:nvSpPr>
        <p:spPr/>
        <p:txBody>
          <a:bodyPr/>
          <a:lstStyle/>
          <a:p>
            <a:r>
              <a:rPr lang="sl-SI" dirty="0" smtClean="0"/>
              <a:t>Uteži</a:t>
            </a:r>
          </a:p>
          <a:p>
            <a:r>
              <a:rPr lang="sl-SI" dirty="0">
                <a:hlinkClick r:id="rId2"/>
              </a:rPr>
              <a:t>https://</a:t>
            </a:r>
            <a:r>
              <a:rPr lang="sl-SI" dirty="0" smtClean="0">
                <a:hlinkClick r:id="rId2"/>
              </a:rPr>
              <a:t>ukdataservice.ac.uk/media/285227/weighting_2_1.pdf</a:t>
            </a:r>
            <a:r>
              <a:rPr lang="sl-SI" dirty="0" smtClean="0"/>
              <a:t> </a:t>
            </a:r>
            <a:endParaRPr lang="sl-SI" dirty="0"/>
          </a:p>
          <a:p>
            <a:endParaRPr lang="sl-SI" dirty="0" smtClean="0"/>
          </a:p>
          <a:p>
            <a:r>
              <a:rPr lang="sl-SI" dirty="0" smtClean="0"/>
              <a:t>Metodološke karakteristike za oceno kakovosti in primernosti za analizo</a:t>
            </a:r>
            <a:endParaRPr lang="sl-SI" dirty="0"/>
          </a:p>
          <a:p>
            <a:pPr lvl="1"/>
            <a:r>
              <a:rPr lang="sl-SI" dirty="0" smtClean="0"/>
              <a:t>Preverimo način zbiranja podatkov, </a:t>
            </a:r>
          </a:p>
          <a:p>
            <a:pPr lvl="1"/>
            <a:r>
              <a:rPr lang="sl-SI" dirty="0" smtClean="0"/>
              <a:t>stopnjo sodelovanja </a:t>
            </a:r>
          </a:p>
          <a:p>
            <a:pPr lvl="1"/>
            <a:r>
              <a:rPr lang="sl-SI" dirty="0"/>
              <a:t>Kompleksni vzorčni načrt: DEFF (učinek vzorčnega načrta)</a:t>
            </a:r>
          </a:p>
          <a:p>
            <a:endParaRPr lang="sl-SI" dirty="0"/>
          </a:p>
          <a:p>
            <a:endParaRPr lang="sl-SI" dirty="0" smtClean="0"/>
          </a:p>
          <a:p>
            <a:endParaRPr lang="sl-SI" dirty="0"/>
          </a:p>
        </p:txBody>
      </p:sp>
    </p:spTree>
    <p:extLst>
      <p:ext uri="{BB962C8B-B14F-4D97-AF65-F5344CB8AC3E}">
        <p14:creationId xmlns:p14="http://schemas.microsoft.com/office/powerpoint/2010/main" val="21643350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l-SI" dirty="0" smtClean="0"/>
              <a:t>LFS (ANP): </a:t>
            </a:r>
            <a:r>
              <a:rPr lang="sl-SI" dirty="0"/>
              <a:t>glej definicije</a:t>
            </a:r>
            <a:br>
              <a:rPr lang="sl-SI" dirty="0"/>
            </a:br>
            <a:r>
              <a:rPr lang="sl-SI" sz="2000" dirty="0">
                <a:hlinkClick r:id="rId2"/>
              </a:rPr>
              <a:t>https://ec.europa.eu/eurostat/statistics-explained/index.php/EU_labour_force_survey_-_</a:t>
            </a:r>
            <a:r>
              <a:rPr lang="sl-SI" sz="2000" dirty="0" smtClean="0">
                <a:hlinkClick r:id="rId2"/>
              </a:rPr>
              <a:t>methodology#EU-LFS_concept_of_labour_force_status</a:t>
            </a:r>
            <a:r>
              <a:rPr lang="sl-SI" sz="2000" dirty="0" smtClean="0"/>
              <a:t> </a:t>
            </a:r>
            <a:endParaRPr lang="sl-SI" dirty="0"/>
          </a:p>
        </p:txBody>
      </p:sp>
      <p:sp>
        <p:nvSpPr>
          <p:cNvPr id="3" name="Content Placeholder 2"/>
          <p:cNvSpPr>
            <a:spLocks noGrp="1"/>
          </p:cNvSpPr>
          <p:nvPr>
            <p:ph idx="1"/>
          </p:nvPr>
        </p:nvSpPr>
        <p:spPr/>
        <p:txBody>
          <a:bodyPr/>
          <a:lstStyle/>
          <a:p>
            <a:r>
              <a:rPr lang="sl-SI" dirty="0" smtClean="0"/>
              <a:t>Status: izpeljane spremenljivke… ()…</a:t>
            </a:r>
          </a:p>
          <a:p>
            <a:endParaRPr lang="sl-SI" dirty="0"/>
          </a:p>
          <a:p>
            <a:r>
              <a:rPr lang="sl-SI" dirty="0" smtClean="0"/>
              <a:t> </a:t>
            </a:r>
          </a:p>
          <a:p>
            <a:endParaRPr lang="sl-SI" dirty="0"/>
          </a:p>
          <a:p>
            <a:endParaRPr lang="sl-SI" dirty="0"/>
          </a:p>
        </p:txBody>
      </p:sp>
      <p:pic>
        <p:nvPicPr>
          <p:cNvPr id="4" name="Picture 3"/>
          <p:cNvPicPr>
            <a:picLocks noChangeAspect="1"/>
          </p:cNvPicPr>
          <p:nvPr/>
        </p:nvPicPr>
        <p:blipFill>
          <a:blip r:embed="rId3"/>
          <a:stretch>
            <a:fillRect/>
          </a:stretch>
        </p:blipFill>
        <p:spPr>
          <a:xfrm>
            <a:off x="3016469" y="2088872"/>
            <a:ext cx="5655446" cy="4872303"/>
          </a:xfrm>
          <a:prstGeom prst="rect">
            <a:avLst/>
          </a:prstGeom>
        </p:spPr>
      </p:pic>
    </p:spTree>
    <p:extLst>
      <p:ext uri="{BB962C8B-B14F-4D97-AF65-F5344CB8AC3E}">
        <p14:creationId xmlns:p14="http://schemas.microsoft.com/office/powerpoint/2010/main" val="41860367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Uporaba podatkov</a:t>
            </a:r>
            <a:endParaRPr lang="sl-SI" dirty="0"/>
          </a:p>
        </p:txBody>
      </p:sp>
      <p:sp>
        <p:nvSpPr>
          <p:cNvPr id="3" name="Content Placeholder 2"/>
          <p:cNvSpPr>
            <a:spLocks noGrp="1"/>
          </p:cNvSpPr>
          <p:nvPr>
            <p:ph idx="1"/>
          </p:nvPr>
        </p:nvSpPr>
        <p:spPr/>
        <p:txBody>
          <a:bodyPr/>
          <a:lstStyle/>
          <a:p>
            <a:r>
              <a:rPr lang="sl-SI" dirty="0" smtClean="0"/>
              <a:t>Navajanje (citiranje) podatkov</a:t>
            </a:r>
          </a:p>
          <a:p>
            <a:endParaRPr lang="sl-SI" dirty="0"/>
          </a:p>
          <a:p>
            <a:r>
              <a:rPr lang="sl-SI" dirty="0" smtClean="0"/>
              <a:t>@Žiga:  Povej nam, kako in zakaj citiramo podatke?</a:t>
            </a:r>
            <a:endParaRPr lang="sl-SI" dirty="0"/>
          </a:p>
        </p:txBody>
      </p:sp>
    </p:spTree>
    <p:extLst>
      <p:ext uri="{BB962C8B-B14F-4D97-AF65-F5344CB8AC3E}">
        <p14:creationId xmlns:p14="http://schemas.microsoft.com/office/powerpoint/2010/main" val="4583292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sl-SI" dirty="0" smtClean="0"/>
              <a:t>Za praktično </a:t>
            </a:r>
            <a:r>
              <a:rPr lang="sl-SI" dirty="0"/>
              <a:t>delo poišči enega ali več </a:t>
            </a:r>
            <a:r>
              <a:rPr lang="sl-SI" dirty="0" smtClean="0"/>
              <a:t>virov podatkov! Pomagaj si z 11. namigi in </a:t>
            </a:r>
            <a:r>
              <a:rPr lang="sl-SI" dirty="0"/>
              <a:t>CESSDA vodičem (</a:t>
            </a:r>
            <a:r>
              <a:rPr lang="sl-SI" dirty="0">
                <a:hlinkClick r:id="rId2"/>
              </a:rPr>
              <a:t>https://www.cessda.eu/Training/Training-Resources/Library/Data-Management-Expert-Guide/7.-</a:t>
            </a:r>
            <a:r>
              <a:rPr lang="sl-SI" dirty="0" smtClean="0">
                <a:hlinkClick r:id="rId2"/>
              </a:rPr>
              <a:t>Discover</a:t>
            </a:r>
            <a:r>
              <a:rPr lang="sl-SI" dirty="0" smtClean="0"/>
              <a:t> </a:t>
            </a:r>
            <a:r>
              <a:rPr lang="sl-SI" dirty="0" smtClean="0"/>
              <a:t>)!</a:t>
            </a:r>
          </a:p>
          <a:p>
            <a:pPr marL="0" indent="0">
              <a:buNone/>
            </a:pPr>
            <a:endParaRPr lang="sl-SI" dirty="0"/>
          </a:p>
          <a:p>
            <a:pPr marL="0" indent="0">
              <a:buNone/>
            </a:pPr>
            <a:r>
              <a:rPr lang="sl-SI" dirty="0"/>
              <a:t>Scenarij iskanja 'akademskih' podatkov</a:t>
            </a:r>
          </a:p>
          <a:p>
            <a:r>
              <a:rPr lang="sl-SI" dirty="0"/>
              <a:t> Poišči na katerem od družboslovnih podatkovnih arhivov podatke, ki bi bili primerne za analizo določenega problema (Napotek: Išči po spremenljivkah, ključnih besedah ali brskaj po katalogu – tematsko pregledovanje, serije…)</a:t>
            </a:r>
          </a:p>
          <a:p>
            <a:pPr lvl="0"/>
            <a:r>
              <a:rPr lang="sl-SI" dirty="0"/>
              <a:t>Izberi primer podatkov in določi spremenljivke, ki bi jih lahko uporabil in osnovne karakteristike podatkov (iz opisa raziskave)</a:t>
            </a:r>
          </a:p>
          <a:p>
            <a:pPr lvl="0"/>
            <a:r>
              <a:rPr lang="sl-SI" dirty="0"/>
              <a:t>Ovrednoti prednosti in slabosti vira v primerjavi s katerim drugim virom podatkov (nova raziskava, obstoječi javni podatki, big data…).</a:t>
            </a:r>
          </a:p>
          <a:p>
            <a:endParaRPr lang="sl-SI" dirty="0"/>
          </a:p>
          <a:p>
            <a:pPr marL="0" indent="0">
              <a:buNone/>
            </a:pPr>
            <a:endParaRPr lang="sl-SI" dirty="0"/>
          </a:p>
          <a:p>
            <a:pPr marL="0" indent="0">
              <a:buNone/>
            </a:pPr>
            <a:r>
              <a:rPr lang="sl-SI" dirty="0" smtClean="0"/>
              <a:t>Kako citirati podatke?</a:t>
            </a:r>
          </a:p>
          <a:p>
            <a:pPr marL="0" indent="0">
              <a:buNone/>
            </a:pPr>
            <a:r>
              <a:rPr lang="sl-SI" dirty="0">
                <a:hlinkClick r:id="rId3"/>
              </a:rPr>
              <a:t>http://www.dcc.ac.uk/resources/how-guides/cite-datasets#sec:unreleased</a:t>
            </a:r>
            <a:r>
              <a:rPr lang="sl-SI" dirty="0"/>
              <a:t> </a:t>
            </a:r>
          </a:p>
          <a:p>
            <a:pPr marL="0" indent="0">
              <a:buNone/>
            </a:pPr>
            <a:endParaRPr lang="sl-SI" dirty="0"/>
          </a:p>
        </p:txBody>
      </p:sp>
      <p:sp>
        <p:nvSpPr>
          <p:cNvPr id="3" name="Title 2"/>
          <p:cNvSpPr>
            <a:spLocks noGrp="1"/>
          </p:cNvSpPr>
          <p:nvPr>
            <p:ph type="title"/>
          </p:nvPr>
        </p:nvSpPr>
        <p:spPr/>
        <p:txBody>
          <a:bodyPr>
            <a:normAutofit fontScale="90000"/>
          </a:bodyPr>
          <a:lstStyle/>
          <a:p>
            <a:r>
              <a:rPr lang="sl-SI" dirty="0" smtClean="0"/>
              <a:t>Praktično delo</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7267370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sl-SI" dirty="0" smtClean="0"/>
              <a:t>Primeri analitičnih pristopov</a:t>
            </a:r>
            <a:endParaRPr lang="en-GB" dirty="0" smtClean="0"/>
          </a:p>
        </p:txBody>
      </p:sp>
      <p:sp>
        <p:nvSpPr>
          <p:cNvPr id="10243" name="Content Placeholder 2"/>
          <p:cNvSpPr>
            <a:spLocks noGrp="1"/>
          </p:cNvSpPr>
          <p:nvPr>
            <p:ph idx="1"/>
          </p:nvPr>
        </p:nvSpPr>
        <p:spPr/>
        <p:txBody>
          <a:bodyPr/>
          <a:lstStyle/>
          <a:p>
            <a:r>
              <a:rPr lang="sl-SI" dirty="0" smtClean="0"/>
              <a:t>Združevanje podatkov z namenom analize malih ciljnih skupin </a:t>
            </a:r>
          </a:p>
          <a:p>
            <a:r>
              <a:rPr lang="sl-SI" dirty="0" err="1" smtClean="0"/>
              <a:t>Kohortna</a:t>
            </a:r>
            <a:r>
              <a:rPr lang="sl-SI" dirty="0" smtClean="0"/>
              <a:t>, </a:t>
            </a:r>
            <a:r>
              <a:rPr lang="sl-SI" dirty="0" err="1" smtClean="0"/>
              <a:t>etc</a:t>
            </a:r>
            <a:r>
              <a:rPr lang="sl-SI" dirty="0" smtClean="0"/>
              <a:t>. analiza na združenih podatkih (</a:t>
            </a:r>
            <a:r>
              <a:rPr lang="sl-SI" dirty="0" err="1" smtClean="0"/>
              <a:t>pooled</a:t>
            </a:r>
            <a:r>
              <a:rPr lang="sl-SI" dirty="0" smtClean="0"/>
              <a:t>)</a:t>
            </a:r>
          </a:p>
          <a:p>
            <a:r>
              <a:rPr lang="sl-SI" dirty="0" err="1" smtClean="0"/>
              <a:t>Večnivojska</a:t>
            </a:r>
            <a:r>
              <a:rPr lang="sl-SI" dirty="0" smtClean="0"/>
              <a:t> analiza</a:t>
            </a:r>
          </a:p>
          <a:p>
            <a:endParaRPr lang="sl-SI" dirty="0" smtClean="0"/>
          </a:p>
          <a:p>
            <a:endParaRPr lang="sl-SI" dirty="0"/>
          </a:p>
        </p:txBody>
      </p:sp>
    </p:spTree>
    <p:extLst>
      <p:ext uri="{BB962C8B-B14F-4D97-AF65-F5344CB8AC3E}">
        <p14:creationId xmlns:p14="http://schemas.microsoft.com/office/powerpoint/2010/main" val="410283578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sl-SI" dirty="0" smtClean="0"/>
              <a:t>Združevanje podatkov z namenom analize malih ciljnih skupin</a:t>
            </a:r>
            <a:endParaRPr lang="en-GB" dirty="0" smtClean="0"/>
          </a:p>
        </p:txBody>
      </p:sp>
      <p:sp>
        <p:nvSpPr>
          <p:cNvPr id="11267" name="Content Placeholder 2"/>
          <p:cNvSpPr>
            <a:spLocks noGrp="1"/>
          </p:cNvSpPr>
          <p:nvPr>
            <p:ph idx="1"/>
          </p:nvPr>
        </p:nvSpPr>
        <p:spPr>
          <a:xfrm>
            <a:off x="457200" y="1600200"/>
            <a:ext cx="5082988" cy="4525963"/>
          </a:xfrm>
        </p:spPr>
        <p:txBody>
          <a:bodyPr>
            <a:normAutofit lnSpcReduction="10000"/>
          </a:bodyPr>
          <a:lstStyle/>
          <a:p>
            <a:r>
              <a:rPr lang="sl-SI" sz="2400" dirty="0" smtClean="0"/>
              <a:t>Ali spremenljivke v različnih anketah merijo isto</a:t>
            </a:r>
            <a:r>
              <a:rPr lang="en-US" sz="2400" dirty="0" smtClean="0"/>
              <a:t>:</a:t>
            </a:r>
            <a:endParaRPr lang="sl-SI" sz="2400" dirty="0" smtClean="0"/>
          </a:p>
          <a:p>
            <a:pPr lvl="1"/>
            <a:r>
              <a:rPr lang="sl-SI" sz="2000" dirty="0" smtClean="0"/>
              <a:t>Razlike glede tipa </a:t>
            </a:r>
            <a:r>
              <a:rPr lang="sl-SI" sz="2000" dirty="0" err="1" smtClean="0"/>
              <a:t>respondentov</a:t>
            </a:r>
            <a:r>
              <a:rPr lang="sl-SI" sz="2000" dirty="0" smtClean="0"/>
              <a:t>, v načinu anketiranja, kontekstu vprašanj, vzorčnem načrtu, v anketnih vprašanjih… </a:t>
            </a:r>
          </a:p>
          <a:p>
            <a:r>
              <a:rPr lang="sl-SI" sz="2400" dirty="0" smtClean="0"/>
              <a:t>Ali je ciljna populacija podobna </a:t>
            </a:r>
            <a:r>
              <a:rPr lang="en-US" sz="2400" dirty="0" smtClean="0"/>
              <a:t>: </a:t>
            </a:r>
            <a:endParaRPr lang="sl-SI" sz="2400" dirty="0" smtClean="0"/>
          </a:p>
          <a:p>
            <a:pPr lvl="1"/>
            <a:r>
              <a:rPr lang="sl-SI" sz="2000" dirty="0" smtClean="0"/>
              <a:t>Ciljna skupina in čas, obdobje (oboje se lahko deloma razlikuje, in v kombinaciji) </a:t>
            </a:r>
          </a:p>
          <a:p>
            <a:pPr marL="0" indent="0">
              <a:buNone/>
            </a:pPr>
            <a:r>
              <a:rPr lang="en-US" sz="1600" dirty="0" smtClean="0"/>
              <a:t>Analyses </a:t>
            </a:r>
            <a:r>
              <a:rPr lang="en-US" sz="1600" dirty="0"/>
              <a:t>Based on Combining </a:t>
            </a:r>
            <a:r>
              <a:rPr lang="sl-SI" sz="1600" dirty="0" smtClean="0"/>
              <a:t>s</a:t>
            </a:r>
            <a:r>
              <a:rPr lang="en-US" sz="1600" dirty="0" err="1" smtClean="0"/>
              <a:t>imilar</a:t>
            </a:r>
            <a:r>
              <a:rPr lang="en-US" sz="1600" dirty="0" smtClean="0"/>
              <a:t> </a:t>
            </a:r>
            <a:r>
              <a:rPr lang="en-US" sz="1600" dirty="0"/>
              <a:t>Information from </a:t>
            </a:r>
          </a:p>
          <a:p>
            <a:pPr marL="0" indent="0">
              <a:buNone/>
            </a:pPr>
            <a:r>
              <a:rPr lang="en-US" sz="1600" dirty="0"/>
              <a:t>Multiple Surveys </a:t>
            </a:r>
            <a:r>
              <a:rPr lang="sl-SI" sz="1600" dirty="0" smtClean="0"/>
              <a:t>(</a:t>
            </a:r>
            <a:r>
              <a:rPr lang="en-US" sz="1600" dirty="0" smtClean="0"/>
              <a:t>Roberts</a:t>
            </a:r>
            <a:r>
              <a:rPr lang="sl-SI" sz="1600" dirty="0" smtClean="0"/>
              <a:t>, </a:t>
            </a:r>
            <a:r>
              <a:rPr lang="en-US" sz="1600" dirty="0" smtClean="0"/>
              <a:t>Binder</a:t>
            </a:r>
            <a:r>
              <a:rPr lang="sl-SI" sz="1600" dirty="0" smtClean="0"/>
              <a:t>, JSM2009)</a:t>
            </a:r>
            <a:endParaRPr lang="en-US" sz="1600" dirty="0"/>
          </a:p>
          <a:p>
            <a:pPr marL="0" indent="0">
              <a:buNone/>
            </a:pPr>
            <a:r>
              <a:rPr lang="en-GB" sz="1600" dirty="0" smtClean="0"/>
              <a:t>https://www.amstat.org/sections/srms/Proceedings/y2009/Files/303934.pdf</a:t>
            </a:r>
          </a:p>
          <a:p>
            <a:endParaRPr lang="en-GB" sz="2400" dirty="0" smtClean="0"/>
          </a:p>
        </p:txBody>
      </p:sp>
      <p:pic>
        <p:nvPicPr>
          <p:cNvPr id="112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117" y="1840319"/>
            <a:ext cx="3263462"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43855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0158"/>
            <a:ext cx="8229600" cy="1667318"/>
          </a:xfrm>
        </p:spPr>
        <p:txBody>
          <a:bodyPr>
            <a:normAutofit fontScale="90000"/>
          </a:bodyPr>
          <a:lstStyle/>
          <a:p>
            <a:r>
              <a:rPr lang="sl-SI" dirty="0"/>
              <a:t>COMBINING DATA </a:t>
            </a:r>
            <a:br>
              <a:rPr lang="sl-SI" dirty="0"/>
            </a:br>
            <a:r>
              <a:rPr lang="sl-SI" dirty="0">
                <a:hlinkClick r:id="rId2"/>
              </a:rPr>
              <a:t>https://</a:t>
            </a:r>
            <a:r>
              <a:rPr lang="sl-SI" dirty="0" smtClean="0">
                <a:hlinkClick r:id="rId2"/>
              </a:rPr>
              <a:t>www.cessda.eu/content/download/4107/41325/file/Data%20on%20migration%20guide.pdf</a:t>
            </a:r>
            <a:r>
              <a:rPr lang="sl-SI" dirty="0" smtClean="0"/>
              <a:t> </a:t>
            </a:r>
            <a:endParaRPr lang="sl-SI" dirty="0"/>
          </a:p>
        </p:txBody>
      </p:sp>
      <p:sp>
        <p:nvSpPr>
          <p:cNvPr id="3" name="Content Placeholder 2"/>
          <p:cNvSpPr>
            <a:spLocks noGrp="1"/>
          </p:cNvSpPr>
          <p:nvPr>
            <p:ph idx="1"/>
          </p:nvPr>
        </p:nvSpPr>
        <p:spPr>
          <a:xfrm>
            <a:off x="457200" y="2459420"/>
            <a:ext cx="8229600" cy="3824337"/>
          </a:xfrm>
        </p:spPr>
        <p:txBody>
          <a:bodyPr>
            <a:normAutofit/>
          </a:bodyPr>
          <a:lstStyle/>
          <a:p>
            <a:r>
              <a:rPr lang="sl-SI" sz="1800" dirty="0" smtClean="0"/>
              <a:t>SOURCES:</a:t>
            </a:r>
          </a:p>
          <a:p>
            <a:r>
              <a:rPr lang="sl-SI" sz="1800" dirty="0" err="1" smtClean="0"/>
              <a:t>Combining</a:t>
            </a:r>
            <a:r>
              <a:rPr lang="sl-SI" sz="1800" dirty="0" smtClean="0"/>
              <a:t> data </a:t>
            </a:r>
            <a:r>
              <a:rPr lang="sl-SI" sz="1800" dirty="0" err="1" smtClean="0"/>
              <a:t>sources</a:t>
            </a:r>
            <a:r>
              <a:rPr lang="sl-SI" sz="1800" dirty="0" smtClean="0"/>
              <a:t> </a:t>
            </a:r>
            <a:r>
              <a:rPr lang="sl-SI" sz="1800" dirty="0" err="1" smtClean="0"/>
              <a:t>can</a:t>
            </a:r>
            <a:r>
              <a:rPr lang="sl-SI" sz="1800" dirty="0" smtClean="0"/>
              <a:t> </a:t>
            </a:r>
            <a:r>
              <a:rPr lang="sl-SI" sz="1800" dirty="0" err="1" smtClean="0"/>
              <a:t>improve</a:t>
            </a:r>
            <a:r>
              <a:rPr lang="sl-SI" sz="1800" dirty="0" smtClean="0"/>
              <a:t> </a:t>
            </a:r>
            <a:r>
              <a:rPr lang="sl-SI" sz="1800" dirty="0" err="1" smtClean="0"/>
              <a:t>estimates</a:t>
            </a:r>
            <a:r>
              <a:rPr lang="sl-SI" sz="1800" dirty="0" smtClean="0"/>
              <a:t> of </a:t>
            </a:r>
            <a:r>
              <a:rPr lang="sl-SI" sz="1800" dirty="0" err="1" smtClean="0"/>
              <a:t>migration</a:t>
            </a:r>
            <a:r>
              <a:rPr lang="sl-SI" sz="1800" dirty="0" smtClean="0"/>
              <a:t>.</a:t>
            </a:r>
          </a:p>
          <a:p>
            <a:r>
              <a:rPr lang="sl-SI" sz="1800" dirty="0" smtClean="0"/>
              <a:t>Long-Term </a:t>
            </a:r>
            <a:r>
              <a:rPr lang="sl-SI" sz="1800" dirty="0" err="1" smtClean="0"/>
              <a:t>International</a:t>
            </a:r>
            <a:r>
              <a:rPr lang="sl-SI" sz="1800" dirty="0" smtClean="0"/>
              <a:t> </a:t>
            </a:r>
            <a:r>
              <a:rPr lang="sl-SI" sz="1800" dirty="0" err="1" smtClean="0"/>
              <a:t>Migration</a:t>
            </a:r>
            <a:r>
              <a:rPr lang="sl-SI" sz="1800" dirty="0" smtClean="0"/>
              <a:t>(LTIM) </a:t>
            </a:r>
            <a:r>
              <a:rPr lang="sl-SI" sz="1800" dirty="0" err="1" smtClean="0"/>
              <a:t>combining</a:t>
            </a:r>
            <a:r>
              <a:rPr lang="sl-SI" sz="1800" dirty="0" smtClean="0"/>
              <a:t> </a:t>
            </a:r>
            <a:r>
              <a:rPr lang="sl-SI" sz="1800" dirty="0" err="1" smtClean="0"/>
              <a:t>International</a:t>
            </a:r>
            <a:r>
              <a:rPr lang="sl-SI" sz="1800" dirty="0" smtClean="0"/>
              <a:t> </a:t>
            </a:r>
            <a:r>
              <a:rPr lang="sl-SI" sz="1800" dirty="0" err="1" smtClean="0"/>
              <a:t>Passenger</a:t>
            </a:r>
            <a:r>
              <a:rPr lang="sl-SI" sz="1800" dirty="0" smtClean="0"/>
              <a:t> </a:t>
            </a:r>
            <a:r>
              <a:rPr lang="sl-SI" sz="1800" dirty="0" err="1" smtClean="0"/>
              <a:t>Survey</a:t>
            </a:r>
            <a:r>
              <a:rPr lang="sl-SI" sz="1800" dirty="0" smtClean="0"/>
              <a:t>(IPS) </a:t>
            </a:r>
            <a:r>
              <a:rPr lang="sl-SI" sz="1800" dirty="0" err="1" smtClean="0"/>
              <a:t>with</a:t>
            </a:r>
            <a:r>
              <a:rPr lang="sl-SI" sz="1800" dirty="0" smtClean="0"/>
              <a:t> </a:t>
            </a:r>
            <a:r>
              <a:rPr lang="sl-SI" sz="1800" dirty="0" err="1" smtClean="0"/>
              <a:t>othersources</a:t>
            </a:r>
            <a:r>
              <a:rPr lang="sl-SI" sz="1800" dirty="0" smtClean="0"/>
              <a:t>.</a:t>
            </a:r>
          </a:p>
          <a:p>
            <a:r>
              <a:rPr lang="sl-SI" sz="1800" dirty="0" err="1" smtClean="0"/>
              <a:t>Robust</a:t>
            </a:r>
            <a:r>
              <a:rPr lang="sl-SI" sz="1800" dirty="0" smtClean="0"/>
              <a:t> </a:t>
            </a:r>
            <a:r>
              <a:rPr lang="sl-SI" sz="1800" dirty="0" err="1" smtClean="0"/>
              <a:t>estimates</a:t>
            </a:r>
            <a:r>
              <a:rPr lang="sl-SI" sz="1800" dirty="0" smtClean="0"/>
              <a:t> </a:t>
            </a:r>
            <a:r>
              <a:rPr lang="sl-SI" sz="1800" dirty="0" err="1" smtClean="0"/>
              <a:t>with</a:t>
            </a:r>
            <a:r>
              <a:rPr lang="sl-SI" sz="1800" dirty="0" smtClean="0"/>
              <a:t> </a:t>
            </a:r>
            <a:r>
              <a:rPr lang="sl-SI" sz="1800" dirty="0" err="1" smtClean="0"/>
              <a:t>adjustments</a:t>
            </a:r>
            <a:r>
              <a:rPr lang="sl-SI" sz="1800" dirty="0" smtClean="0"/>
              <a:t> </a:t>
            </a:r>
            <a:r>
              <a:rPr lang="sl-SI" sz="1800" dirty="0" err="1" smtClean="0"/>
              <a:t>made</a:t>
            </a:r>
            <a:r>
              <a:rPr lang="sl-SI" sz="1800" dirty="0" smtClean="0"/>
              <a:t> </a:t>
            </a:r>
            <a:r>
              <a:rPr lang="sl-SI" sz="1800" dirty="0" err="1" smtClean="0"/>
              <a:t>for</a:t>
            </a:r>
            <a:r>
              <a:rPr lang="sl-SI" sz="1800" dirty="0" smtClean="0"/>
              <a:t> </a:t>
            </a:r>
            <a:r>
              <a:rPr lang="sl-SI" sz="1800" dirty="0" err="1" smtClean="0"/>
              <a:t>asylumseekers</a:t>
            </a:r>
            <a:r>
              <a:rPr lang="sl-SI" sz="1800" dirty="0" smtClean="0"/>
              <a:t>,…(ONS,2017).</a:t>
            </a:r>
          </a:p>
          <a:p>
            <a:r>
              <a:rPr lang="sl-SI" sz="1800" dirty="0" err="1" smtClean="0"/>
              <a:t>Researchers</a:t>
            </a:r>
            <a:r>
              <a:rPr lang="sl-SI" sz="1800" dirty="0" smtClean="0"/>
              <a:t>  </a:t>
            </a:r>
            <a:r>
              <a:rPr lang="sl-SI" sz="1800" dirty="0" err="1" smtClean="0"/>
              <a:t>combining</a:t>
            </a:r>
            <a:r>
              <a:rPr lang="sl-SI" sz="1800" dirty="0" smtClean="0"/>
              <a:t>  data  to </a:t>
            </a:r>
            <a:r>
              <a:rPr lang="sl-SI" sz="1800" dirty="0" err="1" smtClean="0"/>
              <a:t>understanding</a:t>
            </a:r>
            <a:r>
              <a:rPr lang="sl-SI" sz="1800" dirty="0" smtClean="0"/>
              <a:t> of </a:t>
            </a:r>
            <a:r>
              <a:rPr lang="sl-SI" sz="1800" dirty="0" err="1" smtClean="0"/>
              <a:t>migration</a:t>
            </a:r>
            <a:r>
              <a:rPr lang="sl-SI" sz="1800" dirty="0" smtClean="0"/>
              <a:t> </a:t>
            </a:r>
            <a:r>
              <a:rPr lang="sl-SI" sz="1800" dirty="0" err="1" smtClean="0"/>
              <a:t>flows</a:t>
            </a:r>
            <a:r>
              <a:rPr lang="sl-SI" sz="1800" dirty="0" smtClean="0"/>
              <a:t>:  </a:t>
            </a:r>
            <a:r>
              <a:rPr lang="sl-SI" sz="1800" dirty="0" err="1" smtClean="0"/>
              <a:t>Wiśniowski</a:t>
            </a:r>
            <a:r>
              <a:rPr lang="sl-SI" sz="1800" dirty="0" smtClean="0"/>
              <a:t>(2017) </a:t>
            </a:r>
            <a:r>
              <a:rPr lang="sl-SI" sz="1800" dirty="0" err="1" smtClean="0"/>
              <a:t>uses</a:t>
            </a:r>
            <a:r>
              <a:rPr lang="sl-SI" sz="1800" dirty="0" smtClean="0"/>
              <a:t> </a:t>
            </a:r>
            <a:r>
              <a:rPr lang="sl-SI" sz="1800" dirty="0" err="1" smtClean="0"/>
              <a:t>Labour</a:t>
            </a:r>
            <a:r>
              <a:rPr lang="sl-SI" sz="1800" dirty="0" smtClean="0"/>
              <a:t> </a:t>
            </a:r>
            <a:r>
              <a:rPr lang="sl-SI" sz="1800" dirty="0" err="1" smtClean="0"/>
              <a:t>Force</a:t>
            </a:r>
            <a:r>
              <a:rPr lang="sl-SI" sz="1800" dirty="0" smtClean="0"/>
              <a:t> </a:t>
            </a:r>
            <a:r>
              <a:rPr lang="sl-SI" sz="1800" dirty="0" err="1" smtClean="0"/>
              <a:t>Surveys</a:t>
            </a:r>
            <a:r>
              <a:rPr lang="sl-SI" sz="1800" dirty="0" smtClean="0"/>
              <a:t> in </a:t>
            </a:r>
            <a:r>
              <a:rPr lang="sl-SI" sz="1800" dirty="0" err="1" smtClean="0"/>
              <a:t>both</a:t>
            </a:r>
            <a:r>
              <a:rPr lang="sl-SI" sz="1800" dirty="0" smtClean="0"/>
              <a:t> </a:t>
            </a:r>
            <a:r>
              <a:rPr lang="sl-SI" sz="1800" dirty="0" err="1" smtClean="0"/>
              <a:t>sending</a:t>
            </a:r>
            <a:r>
              <a:rPr lang="sl-SI" sz="1800" dirty="0" smtClean="0"/>
              <a:t> </a:t>
            </a:r>
            <a:r>
              <a:rPr lang="sl-SI" sz="1800" dirty="0" err="1" smtClean="0"/>
              <a:t>and</a:t>
            </a:r>
            <a:r>
              <a:rPr lang="sl-SI" sz="1800" dirty="0" smtClean="0"/>
              <a:t> </a:t>
            </a:r>
            <a:r>
              <a:rPr lang="sl-SI" sz="1800" dirty="0" err="1" smtClean="0"/>
              <a:t>receiving</a:t>
            </a:r>
            <a:r>
              <a:rPr lang="sl-SI" sz="1800" dirty="0" smtClean="0"/>
              <a:t> </a:t>
            </a:r>
            <a:r>
              <a:rPr lang="sl-SI" sz="1800" dirty="0" err="1" smtClean="0"/>
              <a:t>countries</a:t>
            </a:r>
            <a:r>
              <a:rPr lang="sl-SI" dirty="0" smtClean="0"/>
              <a:t>.</a:t>
            </a:r>
            <a:endParaRPr lang="sl-SI" dirty="0"/>
          </a:p>
        </p:txBody>
      </p:sp>
    </p:spTree>
    <p:extLst>
      <p:ext uri="{BB962C8B-B14F-4D97-AF65-F5344CB8AC3E}">
        <p14:creationId xmlns:p14="http://schemas.microsoft.com/office/powerpoint/2010/main" val="85380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l-SI" dirty="0">
                <a:hlinkClick r:id="rId2"/>
              </a:rPr>
              <a:t>https://</a:t>
            </a:r>
            <a:r>
              <a:rPr lang="sl-SI" dirty="0" smtClean="0">
                <a:hlinkClick r:id="rId2"/>
              </a:rPr>
              <a:t>www.youtube.com/watch?v=vcV3FZAWAko</a:t>
            </a:r>
            <a:r>
              <a:rPr lang="sl-SI" dirty="0" smtClean="0"/>
              <a:t> (46‘)</a:t>
            </a:r>
            <a:endParaRPr lang="sl-SI" dirty="0"/>
          </a:p>
        </p:txBody>
      </p:sp>
      <p:pic>
        <p:nvPicPr>
          <p:cNvPr id="4" name="Content Placeholder 3"/>
          <p:cNvPicPr>
            <a:picLocks noGrp="1" noChangeAspect="1"/>
          </p:cNvPicPr>
          <p:nvPr>
            <p:ph idx="1"/>
          </p:nvPr>
        </p:nvPicPr>
        <p:blipFill>
          <a:blip r:embed="rId3"/>
          <a:stretch>
            <a:fillRect/>
          </a:stretch>
        </p:blipFill>
        <p:spPr>
          <a:xfrm>
            <a:off x="677924" y="1406525"/>
            <a:ext cx="7788152" cy="4876800"/>
          </a:xfrm>
          <a:prstGeom prst="rect">
            <a:avLst/>
          </a:prstGeom>
        </p:spPr>
      </p:pic>
    </p:spTree>
    <p:extLst>
      <p:ext uri="{BB962C8B-B14F-4D97-AF65-F5344CB8AC3E}">
        <p14:creationId xmlns:p14="http://schemas.microsoft.com/office/powerpoint/2010/main" val="32229391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sl-SI">
                <a:solidFill>
                  <a:schemeClr val="tx1"/>
                </a:solidFill>
              </a:rPr>
              <a:t>Prednosti</a:t>
            </a:r>
            <a:endParaRPr lang="en-GB">
              <a:solidFill>
                <a:schemeClr val="tx1"/>
              </a:solidFill>
            </a:endParaRPr>
          </a:p>
        </p:txBody>
      </p:sp>
      <p:sp>
        <p:nvSpPr>
          <p:cNvPr id="47107" name="Rectangle 3"/>
          <p:cNvSpPr>
            <a:spLocks noGrp="1" noChangeArrowheads="1"/>
          </p:cNvSpPr>
          <p:nvPr>
            <p:ph type="body" idx="1"/>
          </p:nvPr>
        </p:nvSpPr>
        <p:spPr/>
        <p:txBody>
          <a:bodyPr/>
          <a:lstStyle/>
          <a:p>
            <a:r>
              <a:rPr lang="sl-SI" dirty="0" err="1"/>
              <a:t>Medčasovne</a:t>
            </a:r>
            <a:r>
              <a:rPr lang="sl-SI" dirty="0"/>
              <a:t> longitudinalne analize in primerjalne mednarodne datoteke, ki jih analiziramo s kompleksnimi analitičnimi pristopi (</a:t>
            </a:r>
            <a:r>
              <a:rPr lang="sl-SI" dirty="0" err="1"/>
              <a:t>kohortna</a:t>
            </a:r>
            <a:r>
              <a:rPr lang="sl-SI" dirty="0"/>
              <a:t> analiza, </a:t>
            </a:r>
            <a:r>
              <a:rPr lang="sl-SI" dirty="0" err="1"/>
              <a:t>večnivojska</a:t>
            </a:r>
            <a:r>
              <a:rPr lang="sl-SI" dirty="0"/>
              <a:t> analiza, upoštevanje </a:t>
            </a:r>
            <a:r>
              <a:rPr lang="sl-SI" dirty="0" err="1"/>
              <a:t>kontekstualnih</a:t>
            </a:r>
            <a:r>
              <a:rPr lang="sl-SI" dirty="0"/>
              <a:t> dejavnikov in merske kvalitete spremenljivk</a:t>
            </a:r>
            <a:r>
              <a:rPr lang="sl-SI" dirty="0" smtClean="0"/>
              <a:t>)</a:t>
            </a:r>
          </a:p>
          <a:p>
            <a:endParaRPr lang="sl-SI" dirty="0"/>
          </a:p>
          <a:p>
            <a:r>
              <a:rPr lang="sl-SI" sz="2800" dirty="0"/>
              <a:t>Primer delavnice: </a:t>
            </a:r>
            <a:r>
              <a:rPr lang="sl-SI" sz="2800" dirty="0">
                <a:hlinkClick r:id="rId2"/>
              </a:rPr>
              <a:t>12th </a:t>
            </a:r>
            <a:r>
              <a:rPr lang="sl-SI" sz="2800" dirty="0" err="1">
                <a:hlinkClick r:id="rId2"/>
              </a:rPr>
              <a:t>ess</a:t>
            </a:r>
            <a:r>
              <a:rPr lang="sl-SI" sz="2800" dirty="0">
                <a:hlinkClick r:id="rId2"/>
              </a:rPr>
              <a:t> </a:t>
            </a:r>
            <a:r>
              <a:rPr lang="sl-SI" sz="2800" dirty="0" err="1">
                <a:hlinkClick r:id="rId2"/>
              </a:rPr>
              <a:t>train</a:t>
            </a:r>
            <a:r>
              <a:rPr lang="sl-SI" sz="2800" dirty="0"/>
              <a:t>: </a:t>
            </a:r>
            <a:r>
              <a:rPr lang="en-US" b="1" dirty="0"/>
              <a:t>The Challenges and Opportunities of Longitudinal Hierarchical Modeling</a:t>
            </a:r>
            <a:endParaRPr lang="sl-SI" dirty="0"/>
          </a:p>
          <a:p>
            <a:endParaRPr lang="en-GB" dirty="0"/>
          </a:p>
        </p:txBody>
      </p:sp>
    </p:spTree>
    <p:extLst>
      <p:ext uri="{BB962C8B-B14F-4D97-AF65-F5344CB8AC3E}">
        <p14:creationId xmlns:p14="http://schemas.microsoft.com/office/powerpoint/2010/main" val="9073112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The (</a:t>
            </a:r>
            <a:r>
              <a:rPr lang="en-US" dirty="0" err="1" smtClean="0"/>
              <a:t>im</a:t>
            </a:r>
            <a:r>
              <a:rPr lang="en-US" dirty="0" smtClean="0"/>
              <a:t>)possibility of separating age, period and cohort effects</a:t>
            </a:r>
            <a:endParaRPr lang="en-GB" dirty="0"/>
          </a:p>
        </p:txBody>
      </p:sp>
      <p:sp>
        <p:nvSpPr>
          <p:cNvPr id="3" name="Subtitle 2"/>
          <p:cNvSpPr>
            <a:spLocks noGrp="1"/>
          </p:cNvSpPr>
          <p:nvPr>
            <p:ph type="subTitle" idx="1"/>
          </p:nvPr>
        </p:nvSpPr>
        <p:spPr/>
        <p:txBody>
          <a:bodyPr/>
          <a:lstStyle/>
          <a:p>
            <a:r>
              <a:rPr lang="en-GB" dirty="0" smtClean="0"/>
              <a:t>Andrew Bell</a:t>
            </a:r>
          </a:p>
          <a:p>
            <a:r>
              <a:rPr lang="en-GB" dirty="0" smtClean="0"/>
              <a:t>Andrew.bell@bristol.ac.uk</a:t>
            </a:r>
          </a:p>
        </p:txBody>
      </p:sp>
      <p:pic>
        <p:nvPicPr>
          <p:cNvPr id="4" name="Picture 2"/>
          <p:cNvPicPr>
            <a:picLocks noChangeAspect="1" noChangeArrowheads="1"/>
          </p:cNvPicPr>
          <p:nvPr/>
        </p:nvPicPr>
        <p:blipFill>
          <a:blip r:embed="rId2" cstate="print"/>
          <a:srcRect/>
          <a:stretch>
            <a:fillRect/>
          </a:stretch>
        </p:blipFill>
        <p:spPr bwMode="auto">
          <a:xfrm>
            <a:off x="1619672" y="476672"/>
            <a:ext cx="3024336" cy="876029"/>
          </a:xfrm>
          <a:prstGeom prst="rect">
            <a:avLst/>
          </a:prstGeom>
          <a:noFill/>
          <a:ln w="9525">
            <a:noFill/>
            <a:miter lim="800000"/>
            <a:headEnd/>
            <a:tailEnd/>
          </a:ln>
        </p:spPr>
      </p:pic>
      <p:sp>
        <p:nvSpPr>
          <p:cNvPr id="5" name="TextBox 4"/>
          <p:cNvSpPr txBox="1"/>
          <p:nvPr/>
        </p:nvSpPr>
        <p:spPr>
          <a:xfrm>
            <a:off x="1547664" y="1340768"/>
            <a:ext cx="3243196" cy="369332"/>
          </a:xfrm>
          <a:prstGeom prst="rect">
            <a:avLst/>
          </a:prstGeom>
          <a:noFill/>
        </p:spPr>
        <p:txBody>
          <a:bodyPr wrap="none" rtlCol="0">
            <a:spAutoFit/>
          </a:bodyPr>
          <a:lstStyle/>
          <a:p>
            <a:r>
              <a:rPr lang="en-GB" dirty="0" smtClean="0">
                <a:latin typeface="Times New Roman" pitchFamily="18" charset="0"/>
                <a:cs typeface="Times New Roman" pitchFamily="18" charset="0"/>
              </a:rPr>
              <a:t>School of Geographical Sciences</a:t>
            </a:r>
            <a:endParaRPr lang="en-GB" dirty="0">
              <a:latin typeface="Times New Roman" pitchFamily="18" charset="0"/>
              <a:cs typeface="Times New Roman" pitchFamily="18" charset="0"/>
            </a:endParaRPr>
          </a:p>
        </p:txBody>
      </p:sp>
      <p:pic>
        <p:nvPicPr>
          <p:cNvPr id="6" name="Picture 3"/>
          <p:cNvPicPr>
            <a:picLocks noChangeAspect="1" noChangeArrowheads="1"/>
          </p:cNvPicPr>
          <p:nvPr/>
        </p:nvPicPr>
        <p:blipFill>
          <a:blip r:embed="rId3" cstate="print"/>
          <a:srcRect/>
          <a:stretch>
            <a:fillRect/>
          </a:stretch>
        </p:blipFill>
        <p:spPr bwMode="auto">
          <a:xfrm>
            <a:off x="4860032" y="548680"/>
            <a:ext cx="2700300" cy="1080120"/>
          </a:xfrm>
          <a:prstGeom prst="rect">
            <a:avLst/>
          </a:prstGeom>
          <a:noFill/>
          <a:ln w="9525">
            <a:noFill/>
            <a:miter lim="800000"/>
            <a:headEnd/>
            <a:tailEnd/>
          </a:ln>
        </p:spPr>
      </p:pic>
      <p:sp>
        <p:nvSpPr>
          <p:cNvPr id="7" name="TextBox 6"/>
          <p:cNvSpPr txBox="1"/>
          <p:nvPr/>
        </p:nvSpPr>
        <p:spPr>
          <a:xfrm>
            <a:off x="1187624" y="5805263"/>
            <a:ext cx="6674007" cy="461665"/>
          </a:xfrm>
          <a:prstGeom prst="rect">
            <a:avLst/>
          </a:prstGeom>
          <a:noFill/>
        </p:spPr>
        <p:txBody>
          <a:bodyPr wrap="none" rtlCol="0">
            <a:spAutoFit/>
          </a:bodyPr>
          <a:lstStyle/>
          <a:p>
            <a:r>
              <a:rPr lang="en-GB" sz="2400" dirty="0" smtClean="0"/>
              <a:t>NCRM Research Methods Festival, Oxford, July 2014</a:t>
            </a:r>
            <a:endParaRPr lang="en-GB" sz="2400" dirty="0"/>
          </a:p>
        </p:txBody>
      </p:sp>
    </p:spTree>
    <p:extLst>
      <p:ext uri="{BB962C8B-B14F-4D97-AF65-F5344CB8AC3E}">
        <p14:creationId xmlns:p14="http://schemas.microsoft.com/office/powerpoint/2010/main" val="41878740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l-SI" dirty="0" smtClean="0"/>
              <a:t>Analize na panelu gospodinjstev</a:t>
            </a:r>
            <a:endParaRPr lang="sl-SI" dirty="0"/>
          </a:p>
        </p:txBody>
      </p:sp>
      <p:sp>
        <p:nvSpPr>
          <p:cNvPr id="7" name="Rectangle 2"/>
          <p:cNvSpPr>
            <a:spLocks noChangeArrowheads="1"/>
          </p:cNvSpPr>
          <p:nvPr/>
        </p:nvSpPr>
        <p:spPr bwMode="auto">
          <a:xfrm>
            <a:off x="5513294" y="1374067"/>
            <a:ext cx="3173506" cy="46012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l-SI" altLang="sl-SI" sz="2000" b="0" i="0" u="none" strike="noStrike" cap="none" normalizeH="0" baseline="0" dirty="0" err="1" smtClean="0">
                <a:ln>
                  <a:noFill/>
                </a:ln>
                <a:solidFill>
                  <a:srgbClr val="212529"/>
                </a:solidFill>
                <a:effectLst/>
                <a:latin typeface="PTSerifCaption-Regular"/>
              </a:rPr>
              <a:t>Changing</a:t>
            </a:r>
            <a:r>
              <a:rPr kumimoji="0" lang="sl-SI" altLang="sl-SI" sz="2000" b="0" i="0" u="none" strike="noStrike" cap="none" normalizeH="0" baseline="0" dirty="0" smtClean="0">
                <a:ln>
                  <a:noFill/>
                </a:ln>
                <a:solidFill>
                  <a:srgbClr val="212529"/>
                </a:solidFill>
                <a:effectLst/>
                <a:latin typeface="PTSerifCaption-Regular"/>
              </a:rPr>
              <a:t> </a:t>
            </a:r>
            <a:r>
              <a:rPr kumimoji="0" lang="sl-SI" altLang="sl-SI" sz="2000" b="0" i="0" u="none" strike="noStrike" cap="none" normalizeH="0" baseline="0" dirty="0" err="1" smtClean="0">
                <a:ln>
                  <a:noFill/>
                </a:ln>
                <a:solidFill>
                  <a:srgbClr val="212529"/>
                </a:solidFill>
                <a:effectLst/>
                <a:latin typeface="PTSerifCaption-Regular"/>
              </a:rPr>
              <a:t>Attitudes</a:t>
            </a:r>
            <a:r>
              <a:rPr kumimoji="0" lang="sl-SI" altLang="sl-SI" sz="2000" b="0" i="0" u="none" strike="noStrike" cap="none" normalizeH="0" baseline="0" dirty="0" smtClean="0">
                <a:ln>
                  <a:noFill/>
                </a:ln>
                <a:solidFill>
                  <a:srgbClr val="212529"/>
                </a:solidFill>
                <a:effectLst/>
                <a:latin typeface="PTSerifCaption-Regular"/>
              </a:rPr>
              <a:t> </a:t>
            </a:r>
            <a:r>
              <a:rPr lang="sl-SI" altLang="sl-SI" sz="2000" dirty="0" err="1">
                <a:solidFill>
                  <a:srgbClr val="212529"/>
                </a:solidFill>
                <a:latin typeface="PTSerifCaption-Regular"/>
              </a:rPr>
              <a:t>Towards</a:t>
            </a:r>
            <a:r>
              <a:rPr lang="sl-SI" altLang="sl-SI" sz="2000" dirty="0">
                <a:solidFill>
                  <a:srgbClr val="212529"/>
                </a:solidFill>
                <a:latin typeface="PTSerifCaption-Regular"/>
              </a:rPr>
              <a:t> </a:t>
            </a:r>
            <a:r>
              <a:rPr lang="sl-SI" altLang="sl-SI" sz="2000" dirty="0" err="1">
                <a:solidFill>
                  <a:srgbClr val="212529"/>
                </a:solidFill>
                <a:latin typeface="PTSerifCaption-Regular"/>
              </a:rPr>
              <a:t>Gender</a:t>
            </a:r>
            <a:r>
              <a:rPr lang="sl-SI" altLang="sl-SI" sz="2000" dirty="0">
                <a:solidFill>
                  <a:srgbClr val="212529"/>
                </a:solidFill>
                <a:latin typeface="PTSerifCaption-Regular"/>
              </a:rPr>
              <a:t> </a:t>
            </a:r>
            <a:r>
              <a:rPr lang="sl-SI" altLang="sl-SI" sz="2000" dirty="0" err="1">
                <a:solidFill>
                  <a:srgbClr val="212529"/>
                </a:solidFill>
                <a:latin typeface="PTSerifCaption-Regular"/>
              </a:rPr>
              <a:t>Equality</a:t>
            </a:r>
            <a:r>
              <a:rPr lang="sl-SI" altLang="sl-SI" sz="2000" dirty="0">
                <a:solidFill>
                  <a:srgbClr val="212529"/>
                </a:solidFill>
                <a:latin typeface="PTSerifCaption-Regular"/>
              </a:rPr>
              <a:t> in </a:t>
            </a:r>
            <a:r>
              <a:rPr lang="sl-SI" altLang="sl-SI" sz="2000" dirty="0" err="1">
                <a:solidFill>
                  <a:srgbClr val="212529"/>
                </a:solidFill>
                <a:latin typeface="PTSerifCaption-Regular"/>
              </a:rPr>
              <a:t>Switzerland</a:t>
            </a:r>
            <a:r>
              <a:rPr lang="sl-SI" altLang="sl-SI" sz="2000" dirty="0">
                <a:solidFill>
                  <a:srgbClr val="212529"/>
                </a:solidFill>
                <a:latin typeface="PTSerifCaption-Regular"/>
              </a:rPr>
              <a:t> (2000–2017): Period, </a:t>
            </a:r>
            <a:r>
              <a:rPr lang="sl-SI" altLang="sl-SI" sz="2000" dirty="0" err="1">
                <a:solidFill>
                  <a:srgbClr val="212529"/>
                </a:solidFill>
                <a:latin typeface="PTSerifCaption-Regular"/>
              </a:rPr>
              <a:t>Cohort</a:t>
            </a:r>
            <a:r>
              <a:rPr lang="sl-SI" altLang="sl-SI" sz="2000" dirty="0">
                <a:solidFill>
                  <a:srgbClr val="212529"/>
                </a:solidFill>
                <a:latin typeface="PTSerifCaption-Regular"/>
              </a:rPr>
              <a:t> </a:t>
            </a:r>
            <a:r>
              <a:rPr lang="sl-SI" altLang="sl-SI" sz="2000" dirty="0" err="1">
                <a:solidFill>
                  <a:srgbClr val="212529"/>
                </a:solidFill>
                <a:latin typeface="PTSerifCaption-Regular"/>
              </a:rPr>
              <a:t>and</a:t>
            </a:r>
            <a:r>
              <a:rPr lang="sl-SI" altLang="sl-SI" sz="2000" dirty="0">
                <a:solidFill>
                  <a:srgbClr val="212529"/>
                </a:solidFill>
                <a:latin typeface="PTSerifCaption-Regular"/>
              </a:rPr>
              <a:t> </a:t>
            </a:r>
            <a:r>
              <a:rPr lang="sl-SI" altLang="sl-SI" sz="2000" dirty="0" err="1">
                <a:solidFill>
                  <a:srgbClr val="212529"/>
                </a:solidFill>
                <a:latin typeface="PTSerifCaption-Regular"/>
              </a:rPr>
              <a:t>Life-Course</a:t>
            </a:r>
            <a:r>
              <a:rPr lang="sl-SI" altLang="sl-SI" sz="2000" dirty="0">
                <a:solidFill>
                  <a:srgbClr val="212529"/>
                </a:solidFill>
                <a:latin typeface="PTSerifCaption-Regular"/>
              </a:rPr>
              <a:t> </a:t>
            </a:r>
            <a:r>
              <a:rPr lang="sl-SI" altLang="sl-SI" sz="2000" dirty="0" err="1">
                <a:solidFill>
                  <a:srgbClr val="212529"/>
                </a:solidFill>
                <a:latin typeface="PTSerifCaption-Regular"/>
              </a:rPr>
              <a:t>Effects</a:t>
            </a:r>
            <a:endParaRPr lang="sl-SI" altLang="sl-SI" sz="2000" dirty="0">
              <a:solidFill>
                <a:srgbClr val="212529"/>
              </a:solidFill>
              <a:latin typeface="PTSerifCaption-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sl-SI" altLang="sl-SI" sz="2000" dirty="0">
                <a:solidFill>
                  <a:srgbClr val="212529"/>
                </a:solidFill>
                <a:latin typeface="PTSerifCaption-Regular"/>
                <a:hlinkClick r:id="rId2"/>
              </a:rPr>
              <a:t>Christina </a:t>
            </a:r>
            <a:r>
              <a:rPr lang="sl-SI" altLang="sl-SI" sz="2000" dirty="0" err="1">
                <a:solidFill>
                  <a:srgbClr val="212529"/>
                </a:solidFill>
                <a:latin typeface="PTSerifCaption-Regular"/>
                <a:hlinkClick r:id="rId2"/>
              </a:rPr>
              <a:t>Bornatici</a:t>
            </a:r>
            <a:endParaRPr lang="sl-SI" altLang="sl-SI" sz="2000" dirty="0">
              <a:solidFill>
                <a:srgbClr val="212529"/>
              </a:solidFill>
              <a:latin typeface="PTSerifCaption-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sl-SI" altLang="sl-SI" sz="2000" dirty="0">
                <a:solidFill>
                  <a:srgbClr val="212529"/>
                </a:solidFill>
                <a:latin typeface="PTSerifCaption-Regular"/>
                <a:hlinkClick r:id="rId2"/>
              </a:rPr>
              <a:t>Jacques-</a:t>
            </a:r>
            <a:r>
              <a:rPr lang="sl-SI" altLang="sl-SI" sz="2000" dirty="0" err="1">
                <a:solidFill>
                  <a:srgbClr val="212529"/>
                </a:solidFill>
                <a:latin typeface="PTSerifCaption-Regular"/>
                <a:hlinkClick r:id="rId2"/>
              </a:rPr>
              <a:t>Antoine</a:t>
            </a:r>
            <a:r>
              <a:rPr lang="sl-SI" altLang="sl-SI" sz="2000" dirty="0">
                <a:solidFill>
                  <a:srgbClr val="212529"/>
                </a:solidFill>
                <a:latin typeface="PTSerifCaption-Regular"/>
                <a:hlinkClick r:id="rId2"/>
              </a:rPr>
              <a:t> </a:t>
            </a:r>
            <a:r>
              <a:rPr lang="sl-SI" altLang="sl-SI" sz="2000" dirty="0" err="1">
                <a:solidFill>
                  <a:srgbClr val="212529"/>
                </a:solidFill>
                <a:latin typeface="PTSerifCaption-Regular"/>
                <a:hlinkClick r:id="rId2"/>
              </a:rPr>
              <a:t>Gauthier</a:t>
            </a:r>
            <a:endParaRPr lang="sl-SI" altLang="sl-SI" sz="2000" dirty="0">
              <a:solidFill>
                <a:srgbClr val="212529"/>
              </a:solidFill>
              <a:latin typeface="PTSerifCaption-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sl-SI" altLang="sl-SI" sz="2000" dirty="0">
                <a:solidFill>
                  <a:srgbClr val="212529"/>
                </a:solidFill>
                <a:latin typeface="PTSerifCaption-Regular"/>
                <a:hlinkClick r:id="rId2"/>
              </a:rPr>
              <a:t>Jean-Marie Le </a:t>
            </a:r>
            <a:r>
              <a:rPr lang="sl-SI" altLang="sl-SI" sz="2000" dirty="0" err="1">
                <a:solidFill>
                  <a:srgbClr val="212529"/>
                </a:solidFill>
                <a:latin typeface="PTSerifCaption-Regular"/>
                <a:hlinkClick r:id="rId2"/>
              </a:rPr>
              <a:t>Goff</a:t>
            </a:r>
            <a:endParaRPr lang="sl-SI" altLang="sl-SI" sz="2000" dirty="0">
              <a:solidFill>
                <a:srgbClr val="212529"/>
              </a:solidFill>
              <a:latin typeface="PTSerifCaption-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lang="sl-SI" altLang="sl-SI" sz="2000" dirty="0">
              <a:solidFill>
                <a:srgbClr val="212529"/>
              </a:solidFill>
              <a:latin typeface="PTSerifCaption-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sl-SI" altLang="sl-SI" sz="2000" dirty="0" err="1">
                <a:solidFill>
                  <a:srgbClr val="212529"/>
                </a:solidFill>
                <a:latin typeface="PTSerifCaption-Regular"/>
              </a:rPr>
              <a:t>Published</a:t>
            </a:r>
            <a:r>
              <a:rPr lang="sl-SI" altLang="sl-SI" sz="2000" dirty="0">
                <a:solidFill>
                  <a:srgbClr val="212529"/>
                </a:solidFill>
                <a:latin typeface="PTSerifCaption-Regular"/>
              </a:rPr>
              <a:t> </a:t>
            </a:r>
            <a:r>
              <a:rPr lang="sl-SI" altLang="sl-SI" sz="2000" dirty="0" err="1">
                <a:solidFill>
                  <a:srgbClr val="212529"/>
                </a:solidFill>
                <a:latin typeface="PTSerifCaption-Regular"/>
              </a:rPr>
              <a:t>Online</a:t>
            </a:r>
            <a:r>
              <a:rPr lang="sl-SI" altLang="sl-SI" sz="2000" dirty="0">
                <a:solidFill>
                  <a:srgbClr val="212529"/>
                </a:solidFill>
                <a:latin typeface="PTSerifCaption-Regular"/>
              </a:rPr>
              <a:t>: 26 Nov 2020</a:t>
            </a:r>
          </a:p>
          <a:p>
            <a:pPr marL="0" marR="0" lvl="0" indent="0" algn="l" defTabSz="914400" rtl="0" eaLnBrk="0" fontAlgn="base" latinLnBrk="0" hangingPunct="0">
              <a:lnSpc>
                <a:spcPct val="100000"/>
              </a:lnSpc>
              <a:spcBef>
                <a:spcPct val="0"/>
              </a:spcBef>
              <a:spcAft>
                <a:spcPct val="0"/>
              </a:spcAft>
              <a:buClrTx/>
              <a:buSzTx/>
              <a:buFontTx/>
              <a:buNone/>
              <a:tabLst/>
            </a:pPr>
            <a:endParaRPr lang="sl-SI" altLang="sl-SI" sz="2000" dirty="0">
              <a:solidFill>
                <a:srgbClr val="212529"/>
              </a:solidFill>
              <a:latin typeface="PTSerifCaption-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sl-SI" altLang="sl-SI" sz="2000" dirty="0">
                <a:solidFill>
                  <a:srgbClr val="212529"/>
                </a:solidFill>
                <a:latin typeface="PTSerifCaption-Regular"/>
              </a:rPr>
              <a:t>Page range: 559 - 585</a:t>
            </a:r>
          </a:p>
          <a:p>
            <a:pPr marL="0" marR="0" lvl="0" indent="0" algn="l" defTabSz="914400" rtl="0" eaLnBrk="0" fontAlgn="base" latinLnBrk="0" hangingPunct="0">
              <a:lnSpc>
                <a:spcPct val="100000"/>
              </a:lnSpc>
              <a:spcBef>
                <a:spcPct val="0"/>
              </a:spcBef>
              <a:spcAft>
                <a:spcPct val="0"/>
              </a:spcAft>
              <a:buClrTx/>
              <a:buSzTx/>
              <a:buFontTx/>
              <a:buNone/>
              <a:tabLst/>
            </a:pPr>
            <a:r>
              <a:rPr kumimoji="0" lang="sl-SI" altLang="sl-SI" sz="500" b="0" i="0" u="none" strike="noStrike" cap="none" normalizeH="0" baseline="0" dirty="0" smtClean="0">
                <a:ln>
                  <a:noFill/>
                </a:ln>
                <a:solidFill>
                  <a:schemeClr val="tx1"/>
                </a:solidFill>
                <a:effectLst/>
              </a:rPr>
              <a:t>DOI:</a:t>
            </a:r>
            <a:r>
              <a:rPr kumimoji="0" lang="sl-SI" altLang="sl-SI" sz="1600" b="0" i="0" u="none" strike="noStrike" cap="none" normalizeH="0" baseline="0" dirty="0" smtClean="0">
                <a:ln>
                  <a:noFill/>
                </a:ln>
                <a:solidFill>
                  <a:schemeClr val="tx1"/>
                </a:solidFill>
                <a:effectLst/>
                <a:latin typeface="Arial" panose="020B0604020202020204" pitchFamily="34" charset="0"/>
              </a:rPr>
              <a:t> </a:t>
            </a:r>
            <a:r>
              <a:rPr kumimoji="0" lang="sl-SI" altLang="sl-SI" sz="1600" b="0" i="0" u="none" strike="noStrike" cap="none" normalizeH="0" baseline="0" dirty="0" smtClean="0">
                <a:ln>
                  <a:noFill/>
                </a:ln>
                <a:solidFill>
                  <a:srgbClr val="0094CA"/>
                </a:solidFill>
                <a:effectLst/>
                <a:latin typeface="Arial" panose="020B0604020202020204" pitchFamily="34" charset="0"/>
                <a:hlinkClick r:id="rId3"/>
              </a:rPr>
              <a:t>https://doi.org/10.2478/sjs-2020-0027</a:t>
            </a:r>
            <a:r>
              <a:rPr kumimoji="0" lang="sl-SI" altLang="sl-SI" sz="1600" b="0" i="0" u="none" strike="noStrike" cap="none" normalizeH="0" baseline="0" dirty="0" smtClean="0">
                <a:ln>
                  <a:noFill/>
                </a:ln>
                <a:solidFill>
                  <a:schemeClr val="tx1"/>
                </a:solidFill>
                <a:effectLst/>
                <a:latin typeface="Arial" panose="020B0604020202020204" pitchFamily="34" charset="0"/>
              </a:rPr>
              <a:t> </a:t>
            </a:r>
          </a:p>
        </p:txBody>
      </p:sp>
      <p:sp>
        <p:nvSpPr>
          <p:cNvPr id="8" name="Content Placeholder 7"/>
          <p:cNvSpPr>
            <a:spLocks noGrp="1"/>
          </p:cNvSpPr>
          <p:nvPr>
            <p:ph idx="1"/>
          </p:nvPr>
        </p:nvSpPr>
        <p:spPr/>
        <p:txBody>
          <a:bodyPr/>
          <a:lstStyle/>
          <a:p>
            <a:endParaRPr lang="sl-SI"/>
          </a:p>
        </p:txBody>
      </p:sp>
      <p:sp>
        <p:nvSpPr>
          <p:cNvPr id="9" name="Rectangle 8"/>
          <p:cNvSpPr/>
          <p:nvPr/>
        </p:nvSpPr>
        <p:spPr>
          <a:xfrm>
            <a:off x="699247" y="2027990"/>
            <a:ext cx="4572000" cy="4247317"/>
          </a:xfrm>
          <a:prstGeom prst="rect">
            <a:avLst/>
          </a:prstGeom>
        </p:spPr>
        <p:txBody>
          <a:bodyPr>
            <a:spAutoFit/>
          </a:bodyPr>
          <a:lstStyle/>
          <a:p>
            <a:r>
              <a:rPr lang="en-US" dirty="0">
                <a:solidFill>
                  <a:srgbClr val="212529"/>
                </a:solidFill>
                <a:latin typeface="Montserrat"/>
              </a:rPr>
              <a:t>This paper investigates trends in Swiss women’s and men’s gender attitudes in the period 2000–2017 using the Swiss Household Panel data. Based on pooled OLS and fixed-effects models, we establish the following for women and men: (1) over this time period, attitudes towards gender roles become more egalitarian, while attitudes towards gender equality achievement remain stable; (2) the youngest cohort unexpectedly holds more traditional attitudes; and (3) individual attitudes change over the life course based on life events and the attitudes of one’s partner.</a:t>
            </a:r>
            <a:endParaRPr lang="sl-SI" dirty="0"/>
          </a:p>
        </p:txBody>
      </p:sp>
    </p:spTree>
    <p:extLst>
      <p:ext uri="{BB962C8B-B14F-4D97-AF65-F5344CB8AC3E}">
        <p14:creationId xmlns:p14="http://schemas.microsoft.com/office/powerpoint/2010/main" val="14182177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1800" dirty="0" err="1"/>
              <a:t>Wielgoszewska</a:t>
            </a:r>
            <a:r>
              <a:rPr lang="en-GB" sz="1800" dirty="0"/>
              <a:t>, </a:t>
            </a:r>
            <a:r>
              <a:rPr lang="en-GB" sz="1800" dirty="0" err="1"/>
              <a:t>Bożena</a:t>
            </a:r>
            <a:r>
              <a:rPr lang="en-GB" sz="1800" dirty="0"/>
              <a:t>, Francis Green and Alissa Goodman (2020): Finances and employment during lockdown Initial findings from the COVID-19 Survey in Five National Longitudinal Studies. London: UCL Centre for Longitudinal Studies in collaboration with the MRC Unit for Lifelong Health and Ageing (LHA).</a:t>
            </a:r>
            <a:endParaRPr lang="sl-SI" sz="1800" dirty="0"/>
          </a:p>
        </p:txBody>
      </p:sp>
      <p:sp>
        <p:nvSpPr>
          <p:cNvPr id="3" name="Content Placeholder 2"/>
          <p:cNvSpPr>
            <a:spLocks noGrp="1"/>
          </p:cNvSpPr>
          <p:nvPr>
            <p:ph idx="1"/>
          </p:nvPr>
        </p:nvSpPr>
        <p:spPr/>
        <p:txBody>
          <a:bodyPr/>
          <a:lstStyle/>
          <a:p>
            <a:r>
              <a:rPr lang="en-GB" dirty="0" smtClean="0"/>
              <a:t>Available </a:t>
            </a:r>
            <a:r>
              <a:rPr lang="en-GB" dirty="0"/>
              <a:t>at </a:t>
            </a:r>
            <a:r>
              <a:rPr lang="en-GB" u="sng" dirty="0">
                <a:hlinkClick r:id="rId2"/>
              </a:rPr>
              <a:t>https://cls.ucl.ac.uk/wp-content/uploads/2017/02/Finances-and-employment-during-lockdown-%</a:t>
            </a:r>
            <a:r>
              <a:rPr lang="en-GB" u="sng" dirty="0" smtClean="0">
                <a:hlinkClick r:id="rId2"/>
              </a:rPr>
              <a:t>E2%80%93-initial-findings-from-COVID-19-survey.pdf</a:t>
            </a:r>
            <a:endParaRPr lang="sl-SI" u="sng" dirty="0" smtClean="0"/>
          </a:p>
          <a:p>
            <a:endParaRPr lang="sl-SI" dirty="0"/>
          </a:p>
        </p:txBody>
      </p:sp>
      <p:pic>
        <p:nvPicPr>
          <p:cNvPr id="4" name="Picture 3"/>
          <p:cNvPicPr>
            <a:picLocks noChangeAspect="1"/>
          </p:cNvPicPr>
          <p:nvPr/>
        </p:nvPicPr>
        <p:blipFill>
          <a:blip r:embed="rId3"/>
          <a:stretch>
            <a:fillRect/>
          </a:stretch>
        </p:blipFill>
        <p:spPr>
          <a:xfrm>
            <a:off x="2795752" y="2536931"/>
            <a:ext cx="5814326" cy="4321069"/>
          </a:xfrm>
          <a:prstGeom prst="rect">
            <a:avLst/>
          </a:prstGeom>
        </p:spPr>
      </p:pic>
    </p:spTree>
    <p:extLst>
      <p:ext uri="{BB962C8B-B14F-4D97-AF65-F5344CB8AC3E}">
        <p14:creationId xmlns:p14="http://schemas.microsoft.com/office/powerpoint/2010/main" val="23985462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3219855"/>
          </a:xfrm>
        </p:spPr>
        <p:txBody>
          <a:bodyPr/>
          <a:lstStyle/>
          <a:p>
            <a:r>
              <a:rPr lang="en-US" b="1" dirty="0"/>
              <a:t>Process-Oriented Micro-Macro-Analysis:</a:t>
            </a:r>
            <a:br>
              <a:rPr lang="en-US" b="1" dirty="0"/>
            </a:br>
            <a:r>
              <a:rPr lang="en-US" b="1" dirty="0"/>
              <a:t>Mixing Methods in Longitudinal Analysis and Historical Sociology</a:t>
            </a:r>
            <a:r>
              <a:rPr lang="sl-SI" b="1" dirty="0"/>
              <a:t/>
            </a:r>
            <a:br>
              <a:rPr lang="sl-SI" b="1" dirty="0"/>
            </a:br>
            <a:endParaRPr lang="en-GB" dirty="0"/>
          </a:p>
        </p:txBody>
      </p:sp>
      <p:sp>
        <p:nvSpPr>
          <p:cNvPr id="3" name="Content Placeholder 2"/>
          <p:cNvSpPr>
            <a:spLocks noGrp="1"/>
          </p:cNvSpPr>
          <p:nvPr>
            <p:ph idx="1"/>
          </p:nvPr>
        </p:nvSpPr>
        <p:spPr>
          <a:xfrm>
            <a:off x="457200" y="2529191"/>
            <a:ext cx="8229600" cy="3596972"/>
          </a:xfrm>
        </p:spPr>
        <p:txBody>
          <a:bodyPr/>
          <a:lstStyle/>
          <a:p>
            <a:pPr marL="0" indent="0">
              <a:buNone/>
            </a:pPr>
            <a:r>
              <a:rPr lang="en-GB" sz="2000" dirty="0" smtClean="0"/>
              <a:t>Call </a:t>
            </a:r>
            <a:r>
              <a:rPr lang="en-GB" sz="2000" dirty="0"/>
              <a:t>for Papers for Special Issue &amp; for </a:t>
            </a:r>
            <a:r>
              <a:rPr lang="en-GB" sz="2000" dirty="0" smtClean="0"/>
              <a:t>Session</a:t>
            </a:r>
            <a:r>
              <a:rPr lang="sl-SI" sz="2000" b="1" dirty="0"/>
              <a:t> </a:t>
            </a:r>
            <a:r>
              <a:rPr lang="en-GB" sz="2000" smtClean="0"/>
              <a:t>at </a:t>
            </a:r>
            <a:r>
              <a:rPr lang="en-GB" sz="2000" dirty="0"/>
              <a:t>the 9</a:t>
            </a:r>
            <a:r>
              <a:rPr lang="en-GB" sz="2000" baseline="30000" dirty="0"/>
              <a:t>th</a:t>
            </a:r>
            <a:r>
              <a:rPr lang="en-GB" sz="2000" dirty="0"/>
              <a:t> International Conference on Social Science Methodology (RC33), University of Leicester (United Kingdom</a:t>
            </a:r>
            <a:r>
              <a:rPr lang="en-GB" sz="2000" dirty="0" smtClean="0"/>
              <a:t>)</a:t>
            </a:r>
            <a:endParaRPr lang="sl-SI" sz="2000" dirty="0" smtClean="0"/>
          </a:p>
          <a:p>
            <a:r>
              <a:rPr lang="en-US" sz="2000" dirty="0"/>
              <a:t>In summary, process-oriented micro-macro-analyses typically combine or mix different data sorts (e.g. ethnography and public administrative data) which address different time layers. </a:t>
            </a:r>
            <a:endParaRPr lang="sl-SI" sz="2000" dirty="0" smtClean="0"/>
          </a:p>
          <a:p>
            <a:r>
              <a:rPr lang="en-US" sz="2000" dirty="0" smtClean="0"/>
              <a:t>HSR </a:t>
            </a:r>
            <a:r>
              <a:rPr lang="en-US" sz="2000" dirty="0"/>
              <a:t>Special Issues on “Linking Theory and Data: Process-Generated and Longitudinal Data for </a:t>
            </a:r>
            <a:r>
              <a:rPr lang="en-US" sz="2000" dirty="0" err="1"/>
              <a:t>Analysing</a:t>
            </a:r>
            <a:r>
              <a:rPr lang="en-US" sz="2000" dirty="0"/>
              <a:t> Long-Term Social Processes” and “Social Bookkeeping Data: Data Quality and Data Management” (both 2009</a:t>
            </a:r>
            <a:r>
              <a:rPr lang="en-US" sz="2000" dirty="0" smtClean="0"/>
              <a:t>)</a:t>
            </a:r>
            <a:endParaRPr lang="sl-SI" sz="2000" dirty="0"/>
          </a:p>
          <a:p>
            <a:endParaRPr lang="sl-SI" b="1" dirty="0"/>
          </a:p>
          <a:p>
            <a:endParaRPr lang="en-GB" dirty="0"/>
          </a:p>
        </p:txBody>
      </p:sp>
    </p:spTree>
    <p:extLst>
      <p:ext uri="{BB962C8B-B14F-4D97-AF65-F5344CB8AC3E}">
        <p14:creationId xmlns:p14="http://schemas.microsoft.com/office/powerpoint/2010/main" val="28478673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sl-SI" dirty="0"/>
              <a:t>Primer uporabe: </a:t>
            </a:r>
            <a:r>
              <a:rPr lang="sl-SI" dirty="0" err="1"/>
              <a:t>Večnivojska</a:t>
            </a:r>
            <a:r>
              <a:rPr lang="sl-SI" dirty="0"/>
              <a:t> </a:t>
            </a:r>
            <a:r>
              <a:rPr lang="sl-SI" dirty="0" smtClean="0"/>
              <a:t>analiza</a:t>
            </a:r>
            <a:endParaRPr lang="en-GB" dirty="0" smtClean="0"/>
          </a:p>
        </p:txBody>
      </p:sp>
      <p:sp>
        <p:nvSpPr>
          <p:cNvPr id="12291" name="Content Placeholder 2"/>
          <p:cNvSpPr>
            <a:spLocks noGrp="1"/>
          </p:cNvSpPr>
          <p:nvPr>
            <p:ph idx="1"/>
          </p:nvPr>
        </p:nvSpPr>
        <p:spPr/>
        <p:txBody>
          <a:bodyPr/>
          <a:lstStyle/>
          <a:p>
            <a:r>
              <a:rPr lang="sl-SI" sz="2400" dirty="0" smtClean="0"/>
              <a:t>Primeri poučevanja </a:t>
            </a:r>
            <a:r>
              <a:rPr lang="sl-SI" sz="2400" dirty="0" err="1" smtClean="0"/>
              <a:t>večnivojske</a:t>
            </a:r>
            <a:r>
              <a:rPr lang="sl-SI" sz="2400" dirty="0" smtClean="0"/>
              <a:t> analize:</a:t>
            </a:r>
          </a:p>
          <a:p>
            <a:r>
              <a:rPr lang="sl-SI" sz="2400" dirty="0" smtClean="0">
                <a:hlinkClick r:id="rId2"/>
              </a:rPr>
              <a:t>http://essedunet.nsd.uib.no/cms/topics/multilevel/</a:t>
            </a:r>
            <a:r>
              <a:rPr lang="sl-SI" sz="2400" dirty="0" smtClean="0"/>
              <a:t> </a:t>
            </a:r>
          </a:p>
          <a:p>
            <a:r>
              <a:rPr lang="sl-SI" sz="2400" dirty="0" smtClean="0"/>
              <a:t>Primerjaj </a:t>
            </a:r>
            <a:r>
              <a:rPr lang="sl-SI" sz="2400" dirty="0" err="1" smtClean="0"/>
              <a:t>večnivojske</a:t>
            </a:r>
            <a:r>
              <a:rPr lang="sl-SI" sz="2400" dirty="0" smtClean="0"/>
              <a:t> podatke ESS </a:t>
            </a:r>
            <a:r>
              <a:rPr lang="sl-SI" sz="2400" dirty="0" smtClean="0">
                <a:hlinkClick r:id="rId3"/>
              </a:rPr>
              <a:t>http://www.europeansocialsurvey.org/data/multilevel/</a:t>
            </a:r>
            <a:r>
              <a:rPr lang="sl-SI" sz="2400" dirty="0" smtClean="0"/>
              <a:t> </a:t>
            </a:r>
            <a:endParaRPr lang="sl-SI" sz="2400" dirty="0"/>
          </a:p>
          <a:p>
            <a:r>
              <a:rPr lang="sl-SI" sz="2400" dirty="0" smtClean="0">
                <a:hlinkClick r:id="rId4"/>
              </a:rPr>
              <a:t>http://www.bristol.ac.uk/cmm/learning/online-course/index.html</a:t>
            </a:r>
            <a:r>
              <a:rPr lang="sl-SI" sz="2400" dirty="0" smtClean="0"/>
              <a:t> </a:t>
            </a:r>
          </a:p>
          <a:p>
            <a:r>
              <a:rPr lang="sl-SI" sz="2400" dirty="0" smtClean="0"/>
              <a:t>Primerjaj Dani Marinova: </a:t>
            </a:r>
            <a:r>
              <a:rPr lang="en-US" sz="2400" dirty="0"/>
              <a:t>Retrospective voting, accountability and party instability in European elections: Codebook for Party Instability Categories </a:t>
            </a:r>
            <a:r>
              <a:rPr lang="sl-SI" sz="2400" dirty="0"/>
              <a:t> (</a:t>
            </a:r>
            <a:r>
              <a:rPr lang="sl-SI" sz="2400" dirty="0">
                <a:hlinkClick r:id="rId5"/>
              </a:rPr>
              <a:t>http://</a:t>
            </a:r>
            <a:r>
              <a:rPr lang="sl-SI" sz="2400" dirty="0" smtClean="0">
                <a:hlinkClick r:id="rId5"/>
              </a:rPr>
              <a:t>true-european-voter.eu/sites/default/files/ECCER_Marinova.pdf</a:t>
            </a:r>
            <a:r>
              <a:rPr lang="sl-SI" sz="2400" dirty="0" smtClean="0"/>
              <a:t> )</a:t>
            </a:r>
          </a:p>
          <a:p>
            <a:pPr lvl="1"/>
            <a:endParaRPr lang="en-GB" dirty="0" smtClean="0"/>
          </a:p>
        </p:txBody>
      </p:sp>
    </p:spTree>
    <p:extLst>
      <p:ext uri="{BB962C8B-B14F-4D97-AF65-F5344CB8AC3E}">
        <p14:creationId xmlns:p14="http://schemas.microsoft.com/office/powerpoint/2010/main" val="65162789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sl-SI" noProof="0" dirty="0" smtClean="0"/>
              <a:t>Primer </a:t>
            </a:r>
            <a:r>
              <a:rPr lang="sl-SI" noProof="0" dirty="0" err="1" smtClean="0"/>
              <a:t>večnivojske</a:t>
            </a:r>
            <a:r>
              <a:rPr lang="sl-SI" noProof="0" dirty="0" smtClean="0"/>
              <a:t> analize</a:t>
            </a:r>
            <a:br>
              <a:rPr lang="sl-SI" noProof="0" dirty="0" smtClean="0"/>
            </a:br>
            <a:r>
              <a:rPr lang="en-GB" noProof="0" dirty="0" smtClean="0"/>
              <a:t>Explaining the Lack of Overall Confidence in the Law and Criminal Courts in Slovenia in Comparison to Europe</a:t>
            </a:r>
            <a:endParaRPr lang="en-GB" noProof="0" dirty="0"/>
          </a:p>
        </p:txBody>
      </p:sp>
      <p:sp>
        <p:nvSpPr>
          <p:cNvPr id="4" name="Text Placeholder 3"/>
          <p:cNvSpPr>
            <a:spLocks noGrp="1"/>
          </p:cNvSpPr>
          <p:nvPr>
            <p:ph type="body" sz="quarter" idx="10"/>
          </p:nvPr>
        </p:nvSpPr>
        <p:spPr>
          <a:xfrm>
            <a:off x="250825" y="4509120"/>
            <a:ext cx="8641655" cy="1655762"/>
          </a:xfrm>
        </p:spPr>
        <p:txBody>
          <a:bodyPr/>
          <a:lstStyle/>
          <a:p>
            <a:r>
              <a:rPr lang="en-GB" noProof="0" dirty="0" smtClean="0"/>
              <a:t>Janez Štebe</a:t>
            </a:r>
          </a:p>
          <a:p>
            <a:pPr algn="ctr"/>
            <a:r>
              <a:rPr lang="en-GB" sz="1600" noProof="0" dirty="0" smtClean="0"/>
              <a:t>Criminal Justice and Security in Central and Eastern Europe, </a:t>
            </a:r>
          </a:p>
          <a:p>
            <a:pPr algn="ctr"/>
            <a:r>
              <a:rPr lang="en-GB" sz="1600" noProof="0" dirty="0" smtClean="0"/>
              <a:t>Ljubljana, September 15–17th 2014</a:t>
            </a:r>
            <a:endParaRPr lang="sl-SI" sz="1600" noProof="0" dirty="0" smtClean="0"/>
          </a:p>
          <a:p>
            <a:pPr algn="ctr"/>
            <a:r>
              <a:rPr lang="sl-SI" sz="1600" dirty="0">
                <a:hlinkClick r:id="rId2"/>
              </a:rPr>
              <a:t>http://</a:t>
            </a:r>
            <a:r>
              <a:rPr lang="sl-SI" sz="1600" dirty="0" smtClean="0">
                <a:hlinkClick r:id="rId2"/>
              </a:rPr>
              <a:t>www.fdv.uni-lj.si/docs/default-source/tip/tip_izredna_2016_stebe.pdf?sfvrsn=2</a:t>
            </a:r>
            <a:r>
              <a:rPr lang="sl-SI" sz="1600" dirty="0" smtClean="0"/>
              <a:t> </a:t>
            </a:r>
            <a:endParaRPr lang="sl-SI" sz="1600" noProof="0" dirty="0" smtClean="0"/>
          </a:p>
          <a:p>
            <a:pPr algn="ctr"/>
            <a:endParaRPr lang="sl-SI" sz="1600" dirty="0"/>
          </a:p>
          <a:p>
            <a:pPr algn="ctr"/>
            <a:endParaRPr lang="en-GB" sz="1600" noProof="0" dirty="0"/>
          </a:p>
        </p:txBody>
      </p:sp>
    </p:spTree>
    <p:extLst>
      <p:ext uri="{BB962C8B-B14F-4D97-AF65-F5344CB8AC3E}">
        <p14:creationId xmlns:p14="http://schemas.microsoft.com/office/powerpoint/2010/main" val="22750150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noProof="0" dirty="0" smtClean="0"/>
              <a:t>In addition to micro level indicators we sought to include a set of objective macro level justice system performance indicators and </a:t>
            </a:r>
            <a:r>
              <a:rPr lang="sl-SI" noProof="0" dirty="0" smtClean="0"/>
              <a:t>other </a:t>
            </a:r>
            <a:r>
              <a:rPr lang="en-GB" noProof="0" dirty="0" smtClean="0"/>
              <a:t>contextual factors. </a:t>
            </a:r>
          </a:p>
          <a:p>
            <a:endParaRPr lang="en-GB" noProof="0" dirty="0" smtClean="0"/>
          </a:p>
          <a:p>
            <a:r>
              <a:rPr lang="en-GB" noProof="0" dirty="0" smtClean="0"/>
              <a:t>Sources of indicators: </a:t>
            </a:r>
          </a:p>
          <a:p>
            <a:pPr marL="342900" indent="-342900">
              <a:buFont typeface="Arial" pitchFamily="34" charset="0"/>
              <a:buChar char="•"/>
            </a:pPr>
            <a:r>
              <a:rPr lang="en-GB" noProof="0" dirty="0" smtClean="0"/>
              <a:t>ESS Macro data (a compilation from different sources about economic and welfare conditions)</a:t>
            </a:r>
          </a:p>
          <a:p>
            <a:pPr marL="342900" indent="-342900">
              <a:buFont typeface="Arial" pitchFamily="34" charset="0"/>
              <a:buChar char="•"/>
            </a:pPr>
            <a:r>
              <a:rPr lang="en-GB" noProof="0" dirty="0" smtClean="0"/>
              <a:t>International Statistics on Crime and Justice </a:t>
            </a:r>
          </a:p>
          <a:p>
            <a:pPr marL="342900" indent="-342900">
              <a:buFont typeface="Arial" pitchFamily="34" charset="0"/>
              <a:buChar char="•"/>
            </a:pPr>
            <a:r>
              <a:rPr lang="en-GB" noProof="0" dirty="0" smtClean="0"/>
              <a:t>EURO-JUSTIS project (contextual Justice Indicators compilation)</a:t>
            </a:r>
            <a:endParaRPr lang="sl-SI" noProof="0" dirty="0" smtClean="0"/>
          </a:p>
          <a:p>
            <a:pPr marL="342900" indent="-342900">
              <a:buFont typeface="Arial" pitchFamily="34" charset="0"/>
              <a:buChar char="•"/>
            </a:pPr>
            <a:r>
              <a:rPr lang="sl-SI" dirty="0"/>
              <a:t>EU Justice </a:t>
            </a:r>
            <a:r>
              <a:rPr lang="sl-SI" dirty="0" err="1"/>
              <a:t>scoreboard</a:t>
            </a:r>
            <a:endParaRPr lang="sl-SI" dirty="0"/>
          </a:p>
          <a:p>
            <a:endParaRPr lang="en-GB" noProof="0" dirty="0" smtClean="0"/>
          </a:p>
          <a:p>
            <a:r>
              <a:rPr lang="en-GB" noProof="0" dirty="0" smtClean="0"/>
              <a:t>We analysed multilevel </a:t>
            </a:r>
            <a:r>
              <a:rPr lang="en-GB" b="1" noProof="0" dirty="0" smtClean="0"/>
              <a:t>variance component model, </a:t>
            </a:r>
            <a:r>
              <a:rPr lang="en-GB" noProof="0" dirty="0" smtClean="0"/>
              <a:t>where countries represent level 2 units</a:t>
            </a:r>
            <a:endParaRPr lang="en-GB" noProof="0" dirty="0"/>
          </a:p>
        </p:txBody>
      </p:sp>
      <p:sp>
        <p:nvSpPr>
          <p:cNvPr id="3" name="Title 2"/>
          <p:cNvSpPr>
            <a:spLocks noGrp="1"/>
          </p:cNvSpPr>
          <p:nvPr>
            <p:ph type="title"/>
          </p:nvPr>
        </p:nvSpPr>
        <p:spPr/>
        <p:txBody>
          <a:bodyPr>
            <a:normAutofit fontScale="90000"/>
          </a:bodyPr>
          <a:lstStyle/>
          <a:p>
            <a:r>
              <a:rPr lang="en-GB" noProof="0" dirty="0" smtClean="0"/>
              <a:t>Macro level indicators</a:t>
            </a:r>
            <a:endParaRPr lang="en-GB" noProof="0" dirty="0"/>
          </a:p>
        </p:txBody>
      </p:sp>
      <p:sp>
        <p:nvSpPr>
          <p:cNvPr id="4" name="Text Placeholder 3"/>
          <p:cNvSpPr>
            <a:spLocks noGrp="1"/>
          </p:cNvSpPr>
          <p:nvPr>
            <p:ph type="body" sz="quarter" idx="10"/>
          </p:nvPr>
        </p:nvSpPr>
        <p:spPr/>
        <p:txBody>
          <a:bodyPr/>
          <a:lstStyle/>
          <a:p>
            <a:endParaRPr lang="en-GB" dirty="0"/>
          </a:p>
        </p:txBody>
      </p:sp>
    </p:spTree>
    <p:extLst>
      <p:ext uri="{BB962C8B-B14F-4D97-AF65-F5344CB8AC3E}">
        <p14:creationId xmlns:p14="http://schemas.microsoft.com/office/powerpoint/2010/main" val="18326921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p:cNvPicPr>
            <a:picLocks noGrp="1" noChangeAspect="1"/>
          </p:cNvPicPr>
          <p:nvPr>
            <p:ph idx="1"/>
          </p:nvPr>
        </p:nvPicPr>
        <p:blipFill>
          <a:blip r:embed="rId2"/>
          <a:stretch>
            <a:fillRect/>
          </a:stretch>
        </p:blipFill>
        <p:spPr>
          <a:xfrm>
            <a:off x="802009" y="1213607"/>
            <a:ext cx="7232007" cy="4503810"/>
          </a:xfrm>
          <a:prstGeom prst="rect">
            <a:avLst/>
          </a:prstGeom>
        </p:spPr>
      </p:pic>
      <p:sp>
        <p:nvSpPr>
          <p:cNvPr id="3" name="Title 2"/>
          <p:cNvSpPr>
            <a:spLocks noGrp="1"/>
          </p:cNvSpPr>
          <p:nvPr>
            <p:ph type="title"/>
          </p:nvPr>
        </p:nvSpPr>
        <p:spPr/>
        <p:txBody>
          <a:bodyPr>
            <a:noAutofit/>
          </a:bodyPr>
          <a:lstStyle/>
          <a:p>
            <a:r>
              <a:rPr lang="sl-SI" sz="1800" dirty="0"/>
              <a:t>https://www.cogitatiopress.com/socialinclusion/article/view/2967/0</a:t>
            </a:r>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314707787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l-SI" dirty="0" smtClean="0"/>
              <a:t>Posebnosti enot v </a:t>
            </a:r>
            <a:r>
              <a:rPr lang="sl-SI" dirty="0" err="1" smtClean="0"/>
              <a:t>mikropodatkih</a:t>
            </a:r>
            <a:r>
              <a:rPr lang="sl-SI" dirty="0" smtClean="0"/>
              <a:t> popisa in možnosti analiz</a:t>
            </a:r>
            <a:endParaRPr lang="sl-SI" dirty="0"/>
          </a:p>
        </p:txBody>
      </p:sp>
      <p:sp>
        <p:nvSpPr>
          <p:cNvPr id="3" name="Content Placeholder 2"/>
          <p:cNvSpPr>
            <a:spLocks noGrp="1"/>
          </p:cNvSpPr>
          <p:nvPr>
            <p:ph idx="1"/>
          </p:nvPr>
        </p:nvSpPr>
        <p:spPr/>
        <p:txBody>
          <a:bodyPr>
            <a:normAutofit lnSpcReduction="10000"/>
          </a:bodyPr>
          <a:lstStyle/>
          <a:p>
            <a:r>
              <a:rPr lang="sl-SI" dirty="0" smtClean="0"/>
              <a:t>Npr. Naloga </a:t>
            </a:r>
            <a:r>
              <a:rPr lang="sl-SI" dirty="0" smtClean="0"/>
              <a:t>iz predloga dodatne literature: </a:t>
            </a:r>
            <a:endParaRPr lang="sl-SI" dirty="0" smtClean="0"/>
          </a:p>
          <a:p>
            <a:r>
              <a:rPr lang="en-US" b="1" dirty="0" smtClean="0"/>
              <a:t>Educational </a:t>
            </a:r>
            <a:r>
              <a:rPr lang="en-US" b="1" dirty="0"/>
              <a:t>expansion and assortative mating. </a:t>
            </a:r>
            <a:endParaRPr lang="en-US" dirty="0"/>
          </a:p>
          <a:p>
            <a:r>
              <a:rPr lang="en-US" sz="1600" dirty="0"/>
              <a:t>Goal: The goal of the exercise is to analyze the female educational expansion and the changes overtime in educational assortative mating (who marries whom). </a:t>
            </a:r>
          </a:p>
          <a:p>
            <a:r>
              <a:rPr lang="en-US" sz="1600" dirty="0"/>
              <a:t>Samples: Select one country with at least 3 different samples. </a:t>
            </a:r>
          </a:p>
          <a:p>
            <a:r>
              <a:rPr lang="en-US" sz="1600" dirty="0"/>
              <a:t>Universe: Women 25 to 34 and their partners. </a:t>
            </a:r>
          </a:p>
          <a:p>
            <a:r>
              <a:rPr lang="sl-SI" sz="1600" dirty="0" err="1"/>
              <a:t>Variables</a:t>
            </a:r>
            <a:r>
              <a:rPr lang="sl-SI" sz="1600" dirty="0"/>
              <a:t>: </a:t>
            </a:r>
            <a:r>
              <a:rPr lang="sl-SI" sz="1600" dirty="0" err="1"/>
              <a:t>You</a:t>
            </a:r>
            <a:r>
              <a:rPr lang="sl-SI" sz="1600" dirty="0"/>
              <a:t> </a:t>
            </a:r>
            <a:r>
              <a:rPr lang="sl-SI" sz="1600" dirty="0" err="1"/>
              <a:t>decide</a:t>
            </a:r>
            <a:r>
              <a:rPr lang="sl-SI" sz="1600" dirty="0"/>
              <a:t> </a:t>
            </a:r>
          </a:p>
          <a:p>
            <a:r>
              <a:rPr lang="en-US" sz="1600" dirty="0"/>
              <a:t>Figures and indicators: Produce (</a:t>
            </a:r>
            <a:r>
              <a:rPr lang="en-US" sz="1600" dirty="0" err="1"/>
              <a:t>i</a:t>
            </a:r>
            <a:r>
              <a:rPr lang="en-US" sz="1600" dirty="0"/>
              <a:t>) graph where we the educational expansion can be observed (women’s educational distribution overtime) and (ii) one table with the proportion of women 25-34 in union by educational homogamy, </a:t>
            </a:r>
            <a:r>
              <a:rPr lang="en-US" sz="1600" dirty="0" err="1"/>
              <a:t>hypergamy</a:t>
            </a:r>
            <a:r>
              <a:rPr lang="en-US" sz="1600" dirty="0"/>
              <a:t> and </a:t>
            </a:r>
            <a:r>
              <a:rPr lang="en-US" sz="1600" dirty="0" err="1"/>
              <a:t>hypogamy</a:t>
            </a:r>
            <a:r>
              <a:rPr lang="en-US" sz="1600" dirty="0"/>
              <a:t>. </a:t>
            </a:r>
            <a:endParaRPr lang="sl-SI" dirty="0">
              <a:hlinkClick r:id="rId2"/>
            </a:endParaRPr>
          </a:p>
          <a:p>
            <a:r>
              <a:rPr lang="sl-SI" sz="2400" dirty="0">
                <a:hlinkClick r:id="rId2"/>
              </a:rPr>
              <a:t>http://www.dwbproject.org/export/sites/default/events/doc/dwb_tc5_practical-session_exercises1-3.pdf</a:t>
            </a:r>
            <a:r>
              <a:rPr lang="sl-SI" sz="2400" dirty="0"/>
              <a:t>  </a:t>
            </a:r>
          </a:p>
          <a:p>
            <a:r>
              <a:rPr lang="sl-SI" sz="2400" dirty="0" smtClean="0">
                <a:hlinkClick r:id="rId3"/>
              </a:rPr>
              <a:t>Dodatna </a:t>
            </a:r>
            <a:r>
              <a:rPr lang="sl-SI" sz="2400" dirty="0">
                <a:hlinkClick r:id="rId3"/>
              </a:rPr>
              <a:t>literatura </a:t>
            </a:r>
            <a:r>
              <a:rPr lang="sl-SI" sz="2000" dirty="0">
                <a:hlinkClick r:id="rId3"/>
              </a:rPr>
              <a:t>http://paa2015.princeton.edu/uploads/152053</a:t>
            </a:r>
            <a:r>
              <a:rPr lang="sl-SI" sz="2000" dirty="0"/>
              <a:t> </a:t>
            </a:r>
          </a:p>
          <a:p>
            <a:endParaRPr lang="sl-SI" dirty="0">
              <a:hlinkClick r:id="rId3"/>
            </a:endParaRPr>
          </a:p>
          <a:p>
            <a:endParaRPr lang="sl-SI" dirty="0"/>
          </a:p>
        </p:txBody>
      </p:sp>
    </p:spTree>
    <p:extLst>
      <p:ext uri="{BB962C8B-B14F-4D97-AF65-F5344CB8AC3E}">
        <p14:creationId xmlns:p14="http://schemas.microsoft.com/office/powerpoint/2010/main" val="1894193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pic>
        <p:nvPicPr>
          <p:cNvPr id="4" name="Content Placeholder 3"/>
          <p:cNvPicPr>
            <a:picLocks noGrp="1" noChangeAspect="1"/>
          </p:cNvPicPr>
          <p:nvPr>
            <p:ph idx="1"/>
          </p:nvPr>
        </p:nvPicPr>
        <p:blipFill>
          <a:blip r:embed="rId2"/>
          <a:stretch>
            <a:fillRect/>
          </a:stretch>
        </p:blipFill>
        <p:spPr>
          <a:xfrm>
            <a:off x="399393" y="190795"/>
            <a:ext cx="8914663" cy="6041587"/>
          </a:xfrm>
          <a:prstGeom prst="rect">
            <a:avLst/>
          </a:prstGeom>
        </p:spPr>
      </p:pic>
      <p:sp>
        <p:nvSpPr>
          <p:cNvPr id="5" name="Rectangle 4"/>
          <p:cNvSpPr/>
          <p:nvPr/>
        </p:nvSpPr>
        <p:spPr>
          <a:xfrm>
            <a:off x="246993" y="6179885"/>
            <a:ext cx="8991600" cy="646331"/>
          </a:xfrm>
          <a:prstGeom prst="rect">
            <a:avLst/>
          </a:prstGeom>
        </p:spPr>
        <p:txBody>
          <a:bodyPr wrap="square">
            <a:spAutoFit/>
          </a:bodyPr>
          <a:lstStyle/>
          <a:p>
            <a:r>
              <a:rPr lang="sl-SI" dirty="0">
                <a:hlinkClick r:id="rId3"/>
              </a:rPr>
              <a:t>https://</a:t>
            </a:r>
            <a:r>
              <a:rPr lang="sl-SI" dirty="0" smtClean="0">
                <a:hlinkClick r:id="rId3"/>
              </a:rPr>
              <a:t>www.rd-alliance.org/plenaries/rda-16th-plenary-meeting-costa-rica-virtual/what-information-about-data-do-users-desire</a:t>
            </a:r>
            <a:r>
              <a:rPr lang="sl-SI" dirty="0" smtClean="0"/>
              <a:t> </a:t>
            </a:r>
            <a:endParaRPr lang="sl-SI" dirty="0"/>
          </a:p>
        </p:txBody>
      </p:sp>
    </p:spTree>
    <p:extLst>
      <p:ext uri="{BB962C8B-B14F-4D97-AF65-F5344CB8AC3E}">
        <p14:creationId xmlns:p14="http://schemas.microsoft.com/office/powerpoint/2010/main" val="12854413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Priprava datoteke</a:t>
            </a:r>
            <a:endParaRPr lang="sl-SI" dirty="0"/>
          </a:p>
        </p:txBody>
      </p:sp>
      <p:sp>
        <p:nvSpPr>
          <p:cNvPr id="3" name="Content Placeholder 2"/>
          <p:cNvSpPr>
            <a:spLocks noGrp="1"/>
          </p:cNvSpPr>
          <p:nvPr>
            <p:ph idx="1"/>
          </p:nvPr>
        </p:nvSpPr>
        <p:spPr/>
        <p:txBody>
          <a:bodyPr/>
          <a:lstStyle/>
          <a:p>
            <a:r>
              <a:rPr lang="sl-SI" dirty="0" smtClean="0"/>
              <a:t>Združevanje podatkov zakonca oz. partnerja (uporabimo </a:t>
            </a:r>
            <a:r>
              <a:rPr lang="sl-SI" dirty="0" err="1"/>
              <a:t>id_go</a:t>
            </a:r>
            <a:r>
              <a:rPr lang="sl-SI" dirty="0"/>
              <a:t> </a:t>
            </a:r>
            <a:r>
              <a:rPr lang="sl-SI" b="1" dirty="0" smtClean="0"/>
              <a:t>) </a:t>
            </a:r>
          </a:p>
          <a:p>
            <a:r>
              <a:rPr lang="sl-SI" dirty="0" smtClean="0"/>
              <a:t>Preimenujemo izb v </a:t>
            </a:r>
            <a:r>
              <a:rPr lang="sl-SI" dirty="0" err="1" smtClean="0"/>
              <a:t>izb_z</a:t>
            </a:r>
            <a:r>
              <a:rPr lang="sl-SI" dirty="0" smtClean="0"/>
              <a:t> (za zenske).</a:t>
            </a:r>
          </a:p>
          <a:p>
            <a:r>
              <a:rPr lang="sl-SI" dirty="0" smtClean="0"/>
              <a:t>Priključimo podatke za izb za moške…</a:t>
            </a:r>
          </a:p>
          <a:p>
            <a:endParaRPr lang="sl-SI" dirty="0"/>
          </a:p>
        </p:txBody>
      </p:sp>
    </p:spTree>
    <p:extLst>
      <p:ext uri="{BB962C8B-B14F-4D97-AF65-F5344CB8AC3E}">
        <p14:creationId xmlns:p14="http://schemas.microsoft.com/office/powerpoint/2010/main" val="207766632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Primeri uporabe sekundarnih podatkov</a:t>
            </a:r>
            <a:endParaRPr lang="sl-SI" dirty="0"/>
          </a:p>
        </p:txBody>
      </p:sp>
      <p:sp>
        <p:nvSpPr>
          <p:cNvPr id="3" name="Content Placeholder 2"/>
          <p:cNvSpPr>
            <a:spLocks noGrp="1"/>
          </p:cNvSpPr>
          <p:nvPr>
            <p:ph idx="1"/>
          </p:nvPr>
        </p:nvSpPr>
        <p:spPr/>
        <p:txBody>
          <a:bodyPr/>
          <a:lstStyle/>
          <a:p>
            <a:r>
              <a:rPr lang="sl-SI" dirty="0"/>
              <a:t>Na strani </a:t>
            </a:r>
            <a:r>
              <a:rPr lang="sl-SI" u="sng" dirty="0">
                <a:hlinkClick r:id="rId2"/>
              </a:rPr>
              <a:t>https://www.ukdataservice.ac.uk/use-data/data-in-use</a:t>
            </a:r>
            <a:r>
              <a:rPr lang="sl-SI" dirty="0"/>
              <a:t> </a:t>
            </a:r>
            <a:r>
              <a:rPr lang="en-US" b="1" dirty="0"/>
              <a:t>(Find out what others have done with UK Data Service data and take a look at some selected case studies from researchers and teachers.) </a:t>
            </a:r>
            <a:r>
              <a:rPr lang="sl-SI" dirty="0"/>
              <a:t>si izberite en primer – katerikoli sklop</a:t>
            </a:r>
            <a:r>
              <a:rPr lang="sl-SI" dirty="0" smtClean="0"/>
              <a:t>.</a:t>
            </a:r>
          </a:p>
          <a:p>
            <a:r>
              <a:rPr lang="sl-SI" dirty="0"/>
              <a:t>Npr. </a:t>
            </a:r>
            <a:r>
              <a:rPr lang="sl-SI" dirty="0">
                <a:hlinkClick r:id="rId3"/>
              </a:rPr>
              <a:t>https://</a:t>
            </a:r>
            <a:r>
              <a:rPr lang="sl-SI" dirty="0" smtClean="0">
                <a:hlinkClick r:id="rId3"/>
              </a:rPr>
              <a:t>www.ukdataservice.ac.uk/media/338281/sass_crimeworkbook.pdf</a:t>
            </a:r>
            <a:r>
              <a:rPr lang="sl-SI" dirty="0" smtClean="0"/>
              <a:t> </a:t>
            </a:r>
            <a:endParaRPr lang="sl-SI" dirty="0"/>
          </a:p>
        </p:txBody>
      </p:sp>
    </p:spTree>
    <p:extLst>
      <p:ext uri="{BB962C8B-B14F-4D97-AF65-F5344CB8AC3E}">
        <p14:creationId xmlns:p14="http://schemas.microsoft.com/office/powerpoint/2010/main" val="387498898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sl-SI" smtClean="0"/>
              <a:t>Učenje</a:t>
            </a:r>
            <a:endParaRPr lang="en-GB" smtClean="0"/>
          </a:p>
        </p:txBody>
      </p:sp>
      <p:sp>
        <p:nvSpPr>
          <p:cNvPr id="22531" name="Content Placeholder 2"/>
          <p:cNvSpPr>
            <a:spLocks noGrp="1"/>
          </p:cNvSpPr>
          <p:nvPr>
            <p:ph idx="1"/>
          </p:nvPr>
        </p:nvSpPr>
        <p:spPr/>
        <p:txBody>
          <a:bodyPr>
            <a:normAutofit fontScale="92500" lnSpcReduction="20000"/>
          </a:bodyPr>
          <a:lstStyle/>
          <a:p>
            <a:pPr eaLnBrk="1" hangingPunct="1"/>
            <a:r>
              <a:rPr lang="sl-SI" dirty="0" smtClean="0"/>
              <a:t>Poletne šole, seminarji</a:t>
            </a:r>
          </a:p>
          <a:p>
            <a:pPr lvl="1" eaLnBrk="1" hangingPunct="1"/>
            <a:r>
              <a:rPr lang="sl-SI" dirty="0" smtClean="0">
                <a:hlinkClick r:id="rId2"/>
              </a:rPr>
              <a:t>NCRM seznam</a:t>
            </a:r>
            <a:endParaRPr lang="sl-SI" dirty="0" smtClean="0"/>
          </a:p>
          <a:p>
            <a:pPr lvl="1" eaLnBrk="1" hangingPunct="1"/>
            <a:r>
              <a:rPr lang="sl-SI" dirty="0" smtClean="0">
                <a:hlinkClick r:id="rId3"/>
              </a:rPr>
              <a:t>GESIS</a:t>
            </a:r>
            <a:endParaRPr lang="sl-SI" dirty="0" smtClean="0"/>
          </a:p>
          <a:p>
            <a:pPr lvl="1" eaLnBrk="1" hangingPunct="1"/>
            <a:r>
              <a:rPr lang="sl-SI" dirty="0" smtClean="0">
                <a:hlinkClick r:id="rId4"/>
              </a:rPr>
              <a:t>ICPSR</a:t>
            </a:r>
            <a:r>
              <a:rPr lang="sl-SI" dirty="0" smtClean="0"/>
              <a:t> </a:t>
            </a:r>
            <a:endParaRPr lang="sl-SI" dirty="0" smtClean="0"/>
          </a:p>
          <a:p>
            <a:pPr lvl="1"/>
            <a:r>
              <a:rPr lang="sl-SI" dirty="0">
                <a:hlinkClick r:id="rId5"/>
              </a:rPr>
              <a:t>CESSDA </a:t>
            </a:r>
            <a:r>
              <a:rPr lang="sl-SI" dirty="0" err="1">
                <a:hlinkClick r:id="rId5"/>
              </a:rPr>
              <a:t>Training</a:t>
            </a:r>
            <a:endParaRPr lang="sl-SI" dirty="0"/>
          </a:p>
          <a:p>
            <a:pPr lvl="2"/>
            <a:r>
              <a:rPr lang="en-US" dirty="0"/>
              <a:t>You can find training, advice and educational resources on:</a:t>
            </a:r>
          </a:p>
          <a:p>
            <a:pPr lvl="2"/>
            <a:r>
              <a:rPr lang="en-US" dirty="0">
                <a:hlinkClick r:id="rId6"/>
              </a:rPr>
              <a:t>discovering and using data</a:t>
            </a:r>
            <a:r>
              <a:rPr lang="en-US" dirty="0"/>
              <a:t>,</a:t>
            </a:r>
          </a:p>
          <a:p>
            <a:pPr lvl="2"/>
            <a:r>
              <a:rPr lang="en-US" dirty="0">
                <a:hlinkClick r:id="rId7"/>
              </a:rPr>
              <a:t>managing research data</a:t>
            </a:r>
            <a:r>
              <a:rPr lang="en-US" dirty="0"/>
              <a:t>,</a:t>
            </a:r>
          </a:p>
          <a:p>
            <a:pPr lvl="2"/>
            <a:r>
              <a:rPr lang="en-US" dirty="0">
                <a:hlinkClick r:id="rId8"/>
              </a:rPr>
              <a:t>preserving data and using CESSDA's tools and services</a:t>
            </a:r>
            <a:r>
              <a:rPr lang="en-US" dirty="0"/>
              <a:t>.</a:t>
            </a:r>
          </a:p>
          <a:p>
            <a:pPr lvl="3"/>
            <a:endParaRPr lang="sl-SI" dirty="0" smtClean="0"/>
          </a:p>
          <a:p>
            <a:pPr lvl="3"/>
            <a:endParaRPr lang="sl-SI" dirty="0"/>
          </a:p>
          <a:p>
            <a:pPr lvl="1" eaLnBrk="1" hangingPunct="1"/>
            <a:endParaRPr lang="sl-SI" dirty="0" smtClean="0"/>
          </a:p>
          <a:p>
            <a:r>
              <a:rPr lang="sl-SI" b="1" dirty="0">
                <a:hlinkClick r:id="rId9" tooltip="Home"/>
              </a:rPr>
              <a:t/>
            </a:r>
            <a:br>
              <a:rPr lang="sl-SI" b="1" dirty="0">
                <a:hlinkClick r:id="rId9" tooltip="Home"/>
              </a:rPr>
            </a:br>
            <a:r>
              <a:rPr lang="sl-SI" b="1" dirty="0">
                <a:hlinkClick r:id="rId9" tooltip="Home"/>
              </a:rPr>
              <a:t>SSH </a:t>
            </a:r>
            <a:r>
              <a:rPr lang="sl-SI" b="1" dirty="0" err="1">
                <a:hlinkClick r:id="rId9" tooltip="Home"/>
              </a:rPr>
              <a:t>Training</a:t>
            </a:r>
            <a:r>
              <a:rPr lang="sl-SI" b="1" dirty="0">
                <a:hlinkClick r:id="rId9" tooltip="Home"/>
              </a:rPr>
              <a:t> </a:t>
            </a:r>
            <a:r>
              <a:rPr lang="sl-SI" b="1" dirty="0" err="1">
                <a:hlinkClick r:id="rId9" tooltip="Home"/>
              </a:rPr>
              <a:t>Discovery</a:t>
            </a:r>
            <a:r>
              <a:rPr lang="sl-SI" b="1" dirty="0">
                <a:hlinkClick r:id="rId9" tooltip="Home"/>
              </a:rPr>
              <a:t> </a:t>
            </a:r>
            <a:r>
              <a:rPr lang="sl-SI" b="1" dirty="0" err="1">
                <a:hlinkClick r:id="rId9" tooltip="Home"/>
              </a:rPr>
              <a:t>Toolkit</a:t>
            </a:r>
            <a:endParaRPr lang="sl-SI" dirty="0"/>
          </a:p>
          <a:p>
            <a:r>
              <a:rPr lang="sl-SI" dirty="0"/>
              <a:t/>
            </a:r>
            <a:br>
              <a:rPr lang="sl-SI" dirty="0"/>
            </a:br>
            <a:endParaRPr lang="sl-SI" dirty="0" smtClean="0"/>
          </a:p>
          <a:p>
            <a:pPr marL="914400" lvl="2" indent="0" eaLnBrk="1" hangingPunct="1">
              <a:buNone/>
            </a:pPr>
            <a:endParaRPr lang="sl-SI" dirty="0" smtClean="0"/>
          </a:p>
          <a:p>
            <a:pPr eaLnBrk="1" hangingPunct="1"/>
            <a:endParaRPr lang="en-GB" dirty="0" smtClean="0"/>
          </a:p>
        </p:txBody>
      </p:sp>
    </p:spTree>
    <p:extLst>
      <p:ext uri="{BB962C8B-B14F-4D97-AF65-F5344CB8AC3E}">
        <p14:creationId xmlns:p14="http://schemas.microsoft.com/office/powerpoint/2010/main" val="257904512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sl-SI" b="1" dirty="0">
                <a:hlinkClick r:id="rId2"/>
              </a:rPr>
              <a:t>Učne vsebine za </a:t>
            </a:r>
            <a:r>
              <a:rPr lang="sl-SI" b="1" dirty="0" smtClean="0">
                <a:hlinkClick r:id="rId2"/>
              </a:rPr>
              <a:t>študente in predavatelje</a:t>
            </a:r>
            <a:r>
              <a:rPr lang="sl-SI" b="1" dirty="0" smtClean="0"/>
              <a:t> </a:t>
            </a:r>
            <a:endParaRPr lang="sl-SI" b="1" dirty="0"/>
          </a:p>
          <a:p>
            <a:r>
              <a:rPr lang="sl-SI" dirty="0" smtClean="0"/>
              <a:t>Na </a:t>
            </a:r>
            <a:r>
              <a:rPr lang="sl-SI" dirty="0"/>
              <a:t>ICPSR so pripravili številne uporabne vsebine za vse, ki delajo s podatki, zlasti študente. Zajete so teme: kako brati znanstvene članke, kako pripraviti raziskovalni načrt, kako interpretirati podatke iz statističnih programov, kako citirati podatke in </a:t>
            </a:r>
            <a:r>
              <a:rPr lang="sl-SI" dirty="0" smtClean="0"/>
              <a:t>drugo.</a:t>
            </a:r>
            <a:r>
              <a:rPr lang="sl-SI" dirty="0"/>
              <a:t> </a:t>
            </a:r>
          </a:p>
          <a:p>
            <a:endParaRPr lang="sl-SI" dirty="0"/>
          </a:p>
        </p:txBody>
      </p:sp>
      <p:sp>
        <p:nvSpPr>
          <p:cNvPr id="3" name="Title 2"/>
          <p:cNvSpPr>
            <a:spLocks noGrp="1"/>
          </p:cNvSpPr>
          <p:nvPr>
            <p:ph type="title"/>
          </p:nvPr>
        </p:nvSpPr>
        <p:spPr/>
        <p:txBody>
          <a:bodyPr>
            <a:normAutofit fontScale="90000"/>
          </a:bodyPr>
          <a:lstStyle/>
          <a:p>
            <a:r>
              <a:rPr lang="sl-SI" dirty="0" smtClean="0"/>
              <a:t>Primeri analiz in priročniki </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23378489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sl-SI" dirty="0" smtClean="0"/>
              <a:t>Ponovna uporaba in dostop do kvalitativnih podatkov </a:t>
            </a:r>
            <a:endParaRPr lang="sl-SI" dirty="0"/>
          </a:p>
        </p:txBody>
      </p:sp>
      <p:sp>
        <p:nvSpPr>
          <p:cNvPr id="5" name="Content Placeholder 4"/>
          <p:cNvSpPr>
            <a:spLocks noGrp="1"/>
          </p:cNvSpPr>
          <p:nvPr>
            <p:ph idx="1"/>
          </p:nvPr>
        </p:nvSpPr>
        <p:spPr/>
        <p:txBody>
          <a:bodyPr>
            <a:normAutofit fontScale="70000" lnSpcReduction="20000"/>
          </a:bodyPr>
          <a:lstStyle/>
          <a:p>
            <a:r>
              <a:rPr lang="en-US" b="1" dirty="0"/>
              <a:t>Special Collection - Digital Representations: 'Opportunities for re-using and publishing digital qualitative </a:t>
            </a:r>
            <a:r>
              <a:rPr lang="en-US" b="1" dirty="0" smtClean="0"/>
              <a:t>data‚</a:t>
            </a:r>
            <a:r>
              <a:rPr lang="sl-SI" b="1" dirty="0"/>
              <a:t> </a:t>
            </a:r>
            <a:r>
              <a:rPr lang="sl-SI" b="1" dirty="0">
                <a:hlinkClick r:id="rId2"/>
              </a:rPr>
              <a:t>https://</a:t>
            </a:r>
            <a:r>
              <a:rPr lang="sl-SI" b="1" dirty="0" smtClean="0">
                <a:hlinkClick r:id="rId2"/>
              </a:rPr>
              <a:t>journals.sagepub.com/topic/sgo-subjects/3451/sgoa</a:t>
            </a:r>
            <a:r>
              <a:rPr lang="sl-SI" b="1" dirty="0" smtClean="0"/>
              <a:t> </a:t>
            </a:r>
            <a:endParaRPr lang="en-US" b="1" dirty="0"/>
          </a:p>
          <a:p>
            <a:r>
              <a:rPr lang="en-US" b="1" dirty="0">
                <a:hlinkClick r:id="rId3"/>
              </a:rPr>
              <a:t>Opportunities From the Digital Revolution: Implications for Researching, Publishing, and Consuming Qualitative Research</a:t>
            </a:r>
            <a:endParaRPr lang="en-US" b="1" dirty="0"/>
          </a:p>
          <a:p>
            <a:r>
              <a:rPr lang="en-US" dirty="0">
                <a:hlinkClick r:id="rId2"/>
              </a:rPr>
              <a:t>Louise </a:t>
            </a:r>
            <a:r>
              <a:rPr lang="en-US" dirty="0" err="1">
                <a:hlinkClick r:id="rId2"/>
              </a:rPr>
              <a:t>Corti</a:t>
            </a:r>
            <a:r>
              <a:rPr lang="en-US" dirty="0"/>
              <a:t>, </a:t>
            </a:r>
            <a:r>
              <a:rPr lang="en-US" dirty="0">
                <a:hlinkClick r:id="rId2"/>
              </a:rPr>
              <a:t>Nigel Fielding</a:t>
            </a:r>
            <a:endParaRPr lang="en-US" dirty="0"/>
          </a:p>
          <a:p>
            <a:r>
              <a:rPr lang="en-US" dirty="0"/>
              <a:t>SAGE Open, vol. 6, 4, First Published November 1, 2016</a:t>
            </a:r>
            <a:r>
              <a:rPr lang="en-US" dirty="0" smtClean="0"/>
              <a:t>.</a:t>
            </a:r>
            <a:endParaRPr lang="sl-SI" dirty="0" smtClean="0"/>
          </a:p>
          <a:p>
            <a:r>
              <a:rPr lang="sl-SI" b="1" dirty="0" err="1">
                <a:hlinkClick r:id="rId4"/>
              </a:rPr>
              <a:t>Editorial</a:t>
            </a:r>
            <a:r>
              <a:rPr lang="sl-SI" b="1" dirty="0">
                <a:hlinkClick r:id="rId4"/>
              </a:rPr>
              <a:t> </a:t>
            </a:r>
            <a:r>
              <a:rPr lang="sl-SI" b="1" dirty="0" err="1">
                <a:hlinkClick r:id="rId4"/>
              </a:rPr>
              <a:t>for</a:t>
            </a:r>
            <a:r>
              <a:rPr lang="sl-SI" b="1" dirty="0">
                <a:hlinkClick r:id="rId4"/>
              </a:rPr>
              <a:t> </a:t>
            </a:r>
            <a:r>
              <a:rPr lang="sl-SI" b="1" dirty="0" err="1">
                <a:hlinkClick r:id="rId4"/>
              </a:rPr>
              <a:t>Special</a:t>
            </a:r>
            <a:r>
              <a:rPr lang="sl-SI" b="1" dirty="0">
                <a:hlinkClick r:id="rId4"/>
              </a:rPr>
              <a:t> </a:t>
            </a:r>
            <a:r>
              <a:rPr lang="sl-SI" b="1" dirty="0" err="1">
                <a:hlinkClick r:id="rId4"/>
              </a:rPr>
              <a:t>Edition</a:t>
            </a:r>
            <a:r>
              <a:rPr lang="sl-SI" b="1" dirty="0">
                <a:hlinkClick r:id="rId4"/>
              </a:rPr>
              <a:t>, </a:t>
            </a:r>
            <a:r>
              <a:rPr lang="sl-SI" b="1" dirty="0" err="1">
                <a:hlinkClick r:id="rId4"/>
              </a:rPr>
              <a:t>Digital</a:t>
            </a:r>
            <a:r>
              <a:rPr lang="sl-SI" b="1" dirty="0">
                <a:hlinkClick r:id="rId4"/>
              </a:rPr>
              <a:t> </a:t>
            </a:r>
            <a:r>
              <a:rPr lang="sl-SI" b="1" dirty="0" err="1">
                <a:hlinkClick r:id="rId4"/>
              </a:rPr>
              <a:t>Representations</a:t>
            </a:r>
            <a:r>
              <a:rPr lang="sl-SI" b="1" dirty="0">
                <a:hlinkClick r:id="rId4"/>
              </a:rPr>
              <a:t>: Re-</a:t>
            </a:r>
            <a:r>
              <a:rPr lang="sl-SI" b="1" dirty="0" err="1">
                <a:hlinkClick r:id="rId4"/>
              </a:rPr>
              <a:t>Using</a:t>
            </a:r>
            <a:r>
              <a:rPr lang="sl-SI" b="1" dirty="0">
                <a:hlinkClick r:id="rId4"/>
              </a:rPr>
              <a:t> </a:t>
            </a:r>
            <a:r>
              <a:rPr lang="sl-SI" b="1" dirty="0" err="1">
                <a:hlinkClick r:id="rId4"/>
              </a:rPr>
              <a:t>and</a:t>
            </a:r>
            <a:r>
              <a:rPr lang="sl-SI" b="1" dirty="0">
                <a:hlinkClick r:id="rId4"/>
              </a:rPr>
              <a:t> </a:t>
            </a:r>
            <a:r>
              <a:rPr lang="sl-SI" b="1" dirty="0" err="1">
                <a:hlinkClick r:id="rId4"/>
              </a:rPr>
              <a:t>Publishing</a:t>
            </a:r>
            <a:r>
              <a:rPr lang="sl-SI" b="1" dirty="0">
                <a:hlinkClick r:id="rId4"/>
              </a:rPr>
              <a:t> </a:t>
            </a:r>
            <a:r>
              <a:rPr lang="sl-SI" b="1" dirty="0" err="1">
                <a:hlinkClick r:id="rId4"/>
              </a:rPr>
              <a:t>Digital</a:t>
            </a:r>
            <a:r>
              <a:rPr lang="sl-SI" b="1" dirty="0">
                <a:hlinkClick r:id="rId4"/>
              </a:rPr>
              <a:t> </a:t>
            </a:r>
            <a:r>
              <a:rPr lang="sl-SI" b="1" dirty="0" err="1">
                <a:hlinkClick r:id="rId4"/>
              </a:rPr>
              <a:t>Qualitative</a:t>
            </a:r>
            <a:r>
              <a:rPr lang="sl-SI" b="1" dirty="0">
                <a:hlinkClick r:id="rId4"/>
              </a:rPr>
              <a:t> Data</a:t>
            </a:r>
            <a:endParaRPr lang="sl-SI" b="1" dirty="0"/>
          </a:p>
          <a:p>
            <a:r>
              <a:rPr lang="sl-SI" dirty="0">
                <a:hlinkClick r:id="rId2"/>
              </a:rPr>
              <a:t>Louise </a:t>
            </a:r>
            <a:r>
              <a:rPr lang="sl-SI" dirty="0" err="1">
                <a:hlinkClick r:id="rId2"/>
              </a:rPr>
              <a:t>Corti</a:t>
            </a:r>
            <a:r>
              <a:rPr lang="sl-SI" dirty="0"/>
              <a:t>, </a:t>
            </a:r>
            <a:r>
              <a:rPr lang="sl-SI" dirty="0" err="1">
                <a:hlinkClick r:id="rId2"/>
              </a:rPr>
              <a:t>Nigel</a:t>
            </a:r>
            <a:r>
              <a:rPr lang="sl-SI" dirty="0">
                <a:hlinkClick r:id="rId2"/>
              </a:rPr>
              <a:t> Fielding</a:t>
            </a:r>
            <a:r>
              <a:rPr lang="sl-SI" dirty="0"/>
              <a:t>, </a:t>
            </a:r>
            <a:r>
              <a:rPr lang="sl-SI" dirty="0">
                <a:hlinkClick r:id="rId2"/>
              </a:rPr>
              <a:t>Libby Bishop</a:t>
            </a:r>
            <a:endParaRPr lang="sl-SI" dirty="0"/>
          </a:p>
          <a:p>
            <a:r>
              <a:rPr lang="sl-SI" dirty="0"/>
              <a:t>SAGE Open, vol. 6, 4, First </a:t>
            </a:r>
            <a:r>
              <a:rPr lang="sl-SI" dirty="0" err="1"/>
              <a:t>Published</a:t>
            </a:r>
            <a:r>
              <a:rPr lang="sl-SI" dirty="0"/>
              <a:t> November 1, 2016</a:t>
            </a:r>
            <a:r>
              <a:rPr lang="sl-SI" dirty="0" smtClean="0"/>
              <a:t>.</a:t>
            </a:r>
          </a:p>
          <a:p>
            <a:r>
              <a:rPr lang="sl-SI" b="1" dirty="0" err="1">
                <a:hlinkClick r:id="rId5"/>
              </a:rPr>
              <a:t>Revisiting</a:t>
            </a:r>
            <a:r>
              <a:rPr lang="sl-SI" b="1" dirty="0">
                <a:hlinkClick r:id="rId5"/>
              </a:rPr>
              <a:t> </a:t>
            </a:r>
            <a:r>
              <a:rPr lang="sl-SI" b="1" dirty="0" err="1">
                <a:hlinkClick r:id="rId5"/>
              </a:rPr>
              <a:t>Qualitative</a:t>
            </a:r>
            <a:r>
              <a:rPr lang="sl-SI" b="1" dirty="0">
                <a:hlinkClick r:id="rId5"/>
              </a:rPr>
              <a:t> Data </a:t>
            </a:r>
            <a:r>
              <a:rPr lang="sl-SI" b="1" dirty="0" err="1">
                <a:hlinkClick r:id="rId5"/>
              </a:rPr>
              <a:t>Reuse</a:t>
            </a:r>
            <a:r>
              <a:rPr lang="sl-SI" b="1" dirty="0">
                <a:hlinkClick r:id="rId5"/>
              </a:rPr>
              <a:t>: A </a:t>
            </a:r>
            <a:r>
              <a:rPr lang="sl-SI" b="1" dirty="0" err="1">
                <a:hlinkClick r:id="rId5"/>
              </a:rPr>
              <a:t>Decade</a:t>
            </a:r>
            <a:r>
              <a:rPr lang="sl-SI" b="1" dirty="0">
                <a:hlinkClick r:id="rId5"/>
              </a:rPr>
              <a:t> On</a:t>
            </a:r>
            <a:endParaRPr lang="sl-SI" b="1" dirty="0"/>
          </a:p>
          <a:p>
            <a:r>
              <a:rPr lang="sl-SI" dirty="0">
                <a:hlinkClick r:id="rId2"/>
              </a:rPr>
              <a:t>Libby Bishop</a:t>
            </a:r>
            <a:r>
              <a:rPr lang="sl-SI" dirty="0"/>
              <a:t>, </a:t>
            </a:r>
            <a:r>
              <a:rPr lang="sl-SI" dirty="0">
                <a:hlinkClick r:id="rId2"/>
              </a:rPr>
              <a:t>Arja </a:t>
            </a:r>
            <a:r>
              <a:rPr lang="sl-SI" dirty="0" err="1">
                <a:hlinkClick r:id="rId2"/>
              </a:rPr>
              <a:t>Kuula-Luumi</a:t>
            </a:r>
            <a:endParaRPr lang="sl-SI" dirty="0"/>
          </a:p>
          <a:p>
            <a:r>
              <a:rPr lang="sl-SI" dirty="0"/>
              <a:t>SAGE Open, vol. 7, 1, First </a:t>
            </a:r>
            <a:r>
              <a:rPr lang="sl-SI" dirty="0" err="1"/>
              <a:t>Published</a:t>
            </a:r>
            <a:r>
              <a:rPr lang="sl-SI" dirty="0"/>
              <a:t> </a:t>
            </a:r>
            <a:r>
              <a:rPr lang="sl-SI" dirty="0" err="1"/>
              <a:t>January</a:t>
            </a:r>
            <a:r>
              <a:rPr lang="sl-SI" dirty="0"/>
              <a:t> 1, 2017</a:t>
            </a:r>
            <a:r>
              <a:rPr lang="sl-SI" dirty="0" smtClean="0"/>
              <a:t>.</a:t>
            </a:r>
          </a:p>
          <a:p>
            <a:r>
              <a:rPr lang="en-US" b="1" dirty="0">
                <a:hlinkClick r:id="rId6"/>
              </a:rPr>
              <a:t>Developing Research-Led Teaching: Two Cases of Practical Data Reuse in the Classroom</a:t>
            </a:r>
            <a:endParaRPr lang="en-US" b="1" dirty="0"/>
          </a:p>
          <a:p>
            <a:r>
              <a:rPr lang="en-US" dirty="0">
                <a:hlinkClick r:id="rId2"/>
              </a:rPr>
              <a:t>Maureen </a:t>
            </a:r>
            <a:r>
              <a:rPr lang="en-US" dirty="0" err="1">
                <a:hlinkClick r:id="rId2"/>
              </a:rPr>
              <a:t>Haaker</a:t>
            </a:r>
            <a:r>
              <a:rPr lang="en-US" dirty="0"/>
              <a:t>, </a:t>
            </a:r>
            <a:r>
              <a:rPr lang="en-US" dirty="0">
                <a:hlinkClick r:id="rId2"/>
              </a:rPr>
              <a:t>Bethany Morgan-Brett</a:t>
            </a:r>
            <a:endParaRPr lang="en-US" dirty="0"/>
          </a:p>
          <a:p>
            <a:r>
              <a:rPr lang="en-US" dirty="0"/>
              <a:t>SAGE Open, vol. 7, 2, First Published April 16, 2017.</a:t>
            </a:r>
            <a:endParaRPr lang="sl-SI" dirty="0"/>
          </a:p>
        </p:txBody>
      </p:sp>
    </p:spTree>
    <p:extLst>
      <p:ext uri="{BB962C8B-B14F-4D97-AF65-F5344CB8AC3E}">
        <p14:creationId xmlns:p14="http://schemas.microsoft.com/office/powerpoint/2010/main" val="23669963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14722</TotalTime>
  <Words>7043</Words>
  <Application>Microsoft Office PowerPoint</Application>
  <PresentationFormat>On-screen Show (4:3)</PresentationFormat>
  <Paragraphs>856</Paragraphs>
  <Slides>94</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94</vt:i4>
      </vt:variant>
    </vt:vector>
  </HeadingPairs>
  <TitlesOfParts>
    <vt:vector size="107" baseType="lpstr">
      <vt:lpstr>Arial</vt:lpstr>
      <vt:lpstr>Calibri</vt:lpstr>
      <vt:lpstr>Courier New</vt:lpstr>
      <vt:lpstr>Garamond</vt:lpstr>
      <vt:lpstr>Montserrat</vt:lpstr>
      <vt:lpstr>PTSerifCaption-Regular</vt:lpstr>
      <vt:lpstr>华文新魏</vt:lpstr>
      <vt:lpstr>Tahoma</vt:lpstr>
      <vt:lpstr>Times New Roman</vt:lpstr>
      <vt:lpstr>Trebuchet MS</vt:lpstr>
      <vt:lpstr>Verdana</vt:lpstr>
      <vt:lpstr>Wingdings</vt:lpstr>
      <vt:lpstr>Clarity</vt:lpstr>
      <vt:lpstr>       Arhivi podatkov, ISKANJE, PRESOJA, UPORABA PODATKOV</vt:lpstr>
      <vt:lpstr>Načrt Viri podatkov – 2 *srečanji</vt:lpstr>
      <vt:lpstr>Iskanje</vt:lpstr>
      <vt:lpstr>@Kristina:  11 namigov za iskanje podatkov </vt:lpstr>
      <vt:lpstr>Druge vrste (dostopnih) podatkov</vt:lpstr>
      <vt:lpstr>Izbrati repozitorij za iskanje podatkov</vt:lpstr>
      <vt:lpstr>Kako?</vt:lpstr>
      <vt:lpstr>https://www.youtube.com/watch?v=vcV3FZAWAko (46‘)</vt:lpstr>
      <vt:lpstr>PowerPoint Presentation</vt:lpstr>
      <vt:lpstr>PowerPoint Presentation</vt:lpstr>
      <vt:lpstr>CESSDA: Konzorcij evropskih arhivov družboslovnih podatkov</vt:lpstr>
      <vt:lpstr>CESSDA</vt:lpstr>
      <vt:lpstr>Podatkovna središča za družboslovje  Osnovne možnosti pregledovanja:</vt:lpstr>
      <vt:lpstr>Prikaz možnosti iskanja/pregledovanja podatkov v tipičnem podatkovnem središču</vt:lpstr>
      <vt:lpstr>Posebnosti posameznih družboslovnih arhivov podatkov</vt:lpstr>
      <vt:lpstr>Tipično iskanje določenih podatkov v posameznem podatkovnem središču</vt:lpstr>
      <vt:lpstr>Tipični nameni uporabe obstoječih podatkov</vt:lpstr>
      <vt:lpstr>Iskanje anketnih podatkov </vt:lpstr>
      <vt:lpstr>DDI Data Documentation Initiative</vt:lpstr>
      <vt:lpstr>  Predstavitev problema: Podpora OZN, EU, NATO </vt:lpstr>
      <vt:lpstr>Možnost iskanja podatkov</vt:lpstr>
      <vt:lpstr>Rezultat iskanja: Seznam spremenljivk v posameznih raziskavah</vt:lpstr>
      <vt:lpstr>Metodološki razmislek</vt:lpstr>
      <vt:lpstr>Mednarodni mikropodatki s področja družboslovja</vt:lpstr>
      <vt:lpstr>GESIS – Leibniz Institute for the Social Sciences</vt:lpstr>
      <vt:lpstr>Trematske podatkovne zbirke</vt:lpstr>
      <vt:lpstr>Raziskovalni podatki s področja humanistike: nekaj primerov</vt:lpstr>
      <vt:lpstr>CLARIN iskanje</vt:lpstr>
      <vt:lpstr>Kvalitativni podatki</vt:lpstr>
      <vt:lpstr>Pregledi in dostop do statističnih mikropodatkov</vt:lpstr>
      <vt:lpstr>Dostop (omejitve)</vt:lpstr>
      <vt:lpstr>https://ec.europa.eu/eurostat/documents/203647/771732/Self+study+material/1bc62ccc-c536-4053-bfb3-6d779ad43207 </vt:lpstr>
      <vt:lpstr>https://ec.europa.eu/eurostat/documents/203647/771732/Self+study+material/1bc62ccc-c536-4053-bfb3-6d779ad43207 </vt:lpstr>
      <vt:lpstr>Iskanje in identifikacija mikropodatkov: </vt:lpstr>
      <vt:lpstr>Pri iskanju si lahko pomagamo </vt:lpstr>
      <vt:lpstr>Podpora delu s podatki iz EUROSTAT</vt:lpstr>
      <vt:lpstr>Drugi (odprti vladni) podatki:</vt:lpstr>
      <vt:lpstr>Iskanje podatkov – vodiči CESSDA</vt:lpstr>
      <vt:lpstr>Primer iskanja podatkov</vt:lpstr>
      <vt:lpstr>Standardizacija in združevanje podatkov</vt:lpstr>
      <vt:lpstr>Ob uporabi nacionalnih standardnih demografskih vprašanj:</vt:lpstr>
      <vt:lpstr>Merjenje demografskih spremenljivk WWW.SURVEYCODINGS.ORG </vt:lpstr>
      <vt:lpstr>Survey Codings in the future (Ruud Luijkx) </vt:lpstr>
      <vt:lpstr>Merjenje v mednarodnem kontekstu</vt:lpstr>
      <vt:lpstr>Mednarodni pristopi k harmonizaciji</vt:lpstr>
      <vt:lpstr>Kako meriti poklic</vt:lpstr>
      <vt:lpstr>Primer problema:  Kako digitalizirati in harmonizrati tabele iz prve polovice 20.stoletja na Primorskem</vt:lpstr>
      <vt:lpstr>Zgodovinski poklici</vt:lpstr>
      <vt:lpstr>PowerPoint Presentation</vt:lpstr>
      <vt:lpstr>Zgodovinska imena krajev</vt:lpstr>
      <vt:lpstr>Harmonizacija merjenja izobrazbe</vt:lpstr>
      <vt:lpstr>Primer: Poiskati uradne podatke za primerjavo deležev izobrazbe na vzorcu ISSP 2012</vt:lpstr>
      <vt:lpstr>Namig</vt:lpstr>
      <vt:lpstr>Poklic</vt:lpstr>
      <vt:lpstr>Rezultat standardizacije: Primeri akademskih klasifikacij z dodano vrednostjo (1)</vt:lpstr>
      <vt:lpstr>(2) pomen in merjenje ESEC</vt:lpstr>
      <vt:lpstr>PowerPoint Presentation</vt:lpstr>
      <vt:lpstr>Orodja za pripravo spremenljivke </vt:lpstr>
      <vt:lpstr>Surveycodings vzdržuje poenostavljeno različico ESeG: https://www.surveycodings.org/occupation/socio-economic-status  </vt:lpstr>
      <vt:lpstr>Možnosti časovnega prilagajanja delovnega časa po tipu zaposlitve in razrednem položaju (ADS 2010; Očetje, ki živijo v skupnem gospodinjstvu z otroki, ki so mlajši od 18 let): Poročilo projekta ODA  </vt:lpstr>
      <vt:lpstr>Tabela: Porazdelitev demografskih spremenljivk na vzorcu ankete ODA2015 (abolutne in relativne frekvenca) in primerjava z ADS2010 (relativne frekvence, očetje, ki živijo v skupnem gospodinjstvu z otroki, ki so mlajši od 18 let): Poročilo projekta ODA </vt:lpstr>
      <vt:lpstr>Združevanje in analize podatkov</vt:lpstr>
      <vt:lpstr>Priložnostni webinar: delo z mikorpodati uradnih statistik</vt:lpstr>
      <vt:lpstr>Aktualni projekti za delo na obogatenih združenih podatkih (za informacijo; projekt SSHOC)</vt:lpstr>
      <vt:lpstr>Primeri združevanja podatkov (1)</vt:lpstr>
      <vt:lpstr>(3) CSES https://cses.org/data-download/data-bridging/ </vt:lpstr>
      <vt:lpstr>(2) Ethmig Survey Data Hub</vt:lpstr>
      <vt:lpstr>Primeri analiz dostopnih podatkov </vt:lpstr>
      <vt:lpstr>Primeri analize besedilnih podatkov</vt:lpstr>
      <vt:lpstr>Verbal Agression tool development by ATHENA</vt:lpstr>
      <vt:lpstr>(3) Združevanje kompleksnih podatkov</vt:lpstr>
      <vt:lpstr>6th European User Conference for EU-Microdata</vt:lpstr>
      <vt:lpstr>Na kaj smo pozorni pri analizi sekundarnih podatkov</vt:lpstr>
      <vt:lpstr>LFS (ANP): glej definicije https://ec.europa.eu/eurostat/statistics-explained/index.php/EU_labour_force_survey_-_methodology#EU-LFS_concept_of_labour_force_status </vt:lpstr>
      <vt:lpstr>Uporaba podatkov</vt:lpstr>
      <vt:lpstr>Praktično delo</vt:lpstr>
      <vt:lpstr>Primeri analitičnih pristopov</vt:lpstr>
      <vt:lpstr>Združevanje podatkov z namenom analize malih ciljnih skupin</vt:lpstr>
      <vt:lpstr>COMBINING DATA  https://www.cessda.eu/content/download/4107/41325/file/Data%20on%20migration%20guide.pdf </vt:lpstr>
      <vt:lpstr>Prednosti</vt:lpstr>
      <vt:lpstr>The (im)possibility of separating age, period and cohort effects</vt:lpstr>
      <vt:lpstr>Analize na panelu gospodinjstev</vt:lpstr>
      <vt:lpstr>Wielgoszewska, Bożena, Francis Green and Alissa Goodman (2020): Finances and employment during lockdown Initial findings from the COVID-19 Survey in Five National Longitudinal Studies. London: UCL Centre for Longitudinal Studies in collaboration with the MRC Unit for Lifelong Health and Ageing (LHA).</vt:lpstr>
      <vt:lpstr>Process-Oriented Micro-Macro-Analysis: Mixing Methods in Longitudinal Analysis and Historical Sociology </vt:lpstr>
      <vt:lpstr>Primer uporabe: Večnivojska analiza</vt:lpstr>
      <vt:lpstr>Primer večnivojske analize Explaining the Lack of Overall Confidence in the Law and Criminal Courts in Slovenia in Comparison to Europe</vt:lpstr>
      <vt:lpstr>Macro level indicators</vt:lpstr>
      <vt:lpstr>https://www.cogitatiopress.com/socialinclusion/article/view/2967/0</vt:lpstr>
      <vt:lpstr>Posebnosti enot v mikropodatkih popisa in možnosti analiz</vt:lpstr>
      <vt:lpstr>Priprava datoteke</vt:lpstr>
      <vt:lpstr>Primeri uporabe sekundarnih podatkov</vt:lpstr>
      <vt:lpstr>Učenje</vt:lpstr>
      <vt:lpstr>Primeri analiz in priročniki </vt:lpstr>
      <vt:lpstr>Ponovna uporaba in dostop do kvalitativnih podatkov </vt:lpstr>
    </vt:vector>
  </TitlesOfParts>
  <Company>KMi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Harry</dc:creator>
  <cp:lastModifiedBy>JS</cp:lastModifiedBy>
  <cp:revision>332</cp:revision>
  <cp:lastPrinted>2018-03-02T10:38:43Z</cp:lastPrinted>
  <dcterms:created xsi:type="dcterms:W3CDTF">2014-03-12T14:16:07Z</dcterms:created>
  <dcterms:modified xsi:type="dcterms:W3CDTF">2021-04-02T09:16:29Z</dcterms:modified>
</cp:coreProperties>
</file>