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59" r:id="rId2"/>
    <p:sldId id="562" r:id="rId3"/>
    <p:sldId id="492" r:id="rId4"/>
    <p:sldId id="496" r:id="rId5"/>
    <p:sldId id="497" r:id="rId6"/>
    <p:sldId id="499" r:id="rId7"/>
    <p:sldId id="500" r:id="rId8"/>
    <p:sldId id="502" r:id="rId9"/>
    <p:sldId id="501" r:id="rId10"/>
    <p:sldId id="565" r:id="rId11"/>
    <p:sldId id="503" r:id="rId12"/>
    <p:sldId id="561" r:id="rId13"/>
    <p:sldId id="557" r:id="rId14"/>
    <p:sldId id="504" r:id="rId15"/>
    <p:sldId id="505" r:id="rId16"/>
    <p:sldId id="555" r:id="rId17"/>
    <p:sldId id="507" r:id="rId18"/>
    <p:sldId id="553" r:id="rId19"/>
    <p:sldId id="554" r:id="rId20"/>
    <p:sldId id="508" r:id="rId21"/>
    <p:sldId id="564" r:id="rId22"/>
    <p:sldId id="542" r:id="rId23"/>
    <p:sldId id="543" r:id="rId24"/>
    <p:sldId id="544" r:id="rId25"/>
    <p:sldId id="545" r:id="rId26"/>
    <p:sldId id="546" r:id="rId27"/>
    <p:sldId id="548" r:id="rId28"/>
    <p:sldId id="551" r:id="rId29"/>
    <p:sldId id="552" r:id="rId30"/>
    <p:sldId id="556" r:id="rId31"/>
    <p:sldId id="560" r:id="rId32"/>
    <p:sldId id="559" r:id="rId33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5FF"/>
    <a:srgbClr val="808080"/>
    <a:srgbClr val="544E4C"/>
    <a:srgbClr val="ED7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3" d="100"/>
          <a:sy n="53" d="100"/>
        </p:scale>
        <p:origin x="1339" y="53"/>
      </p:cViewPr>
      <p:guideLst>
        <p:guide orient="horz" pos="2160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9" y="1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r">
              <a:defRPr sz="1200"/>
            </a:lvl1pPr>
          </a:lstStyle>
          <a:p>
            <a:fld id="{B94466BC-BD62-4CC3-BCA6-7CC76F757456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9" y="8772669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r">
              <a:defRPr sz="1200"/>
            </a:lvl1pPr>
          </a:lstStyle>
          <a:p>
            <a:fld id="{5F198621-1C7E-476F-8D31-C1E6A19D1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1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1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/>
          <a:lstStyle>
            <a:lvl1pPr algn="r">
              <a:defRPr sz="1200"/>
            </a:lvl1pPr>
          </a:lstStyle>
          <a:p>
            <a:fld id="{0E975DC6-EFE9-40CE-8A91-B9C4E9F1587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56" tIns="45528" rIns="91056" bIns="455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7"/>
            <a:ext cx="5560060" cy="4156234"/>
          </a:xfrm>
          <a:prstGeom prst="rect">
            <a:avLst/>
          </a:prstGeom>
        </p:spPr>
        <p:txBody>
          <a:bodyPr vert="horz" lIns="91056" tIns="45528" rIns="91056" bIns="45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1804"/>
          </a:xfrm>
          <a:prstGeom prst="rect">
            <a:avLst/>
          </a:prstGeom>
        </p:spPr>
        <p:txBody>
          <a:bodyPr vert="horz" lIns="91056" tIns="45528" rIns="91056" bIns="45528" rtlCol="0" anchor="b"/>
          <a:lstStyle>
            <a:lvl1pPr algn="r">
              <a:defRPr sz="1200"/>
            </a:lvl1pPr>
          </a:lstStyle>
          <a:p>
            <a:fld id="{4C478071-4DF2-442A-8993-4E06A13C2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l-SI" altLang="sl-SI" dirty="0" smtClean="0"/>
          </a:p>
        </p:txBody>
      </p:sp>
    </p:spTree>
    <p:extLst>
      <p:ext uri="{BB962C8B-B14F-4D97-AF65-F5344CB8AC3E}">
        <p14:creationId xmlns:p14="http://schemas.microsoft.com/office/powerpoint/2010/main" val="265040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sl-SI" smtClean="0"/>
          </a:p>
        </p:txBody>
      </p:sp>
    </p:spTree>
    <p:extLst>
      <p:ext uri="{BB962C8B-B14F-4D97-AF65-F5344CB8AC3E}">
        <p14:creationId xmlns:p14="http://schemas.microsoft.com/office/powerpoint/2010/main" val="395314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l-SI" altLang="sl-SI" dirty="0" smtClean="0"/>
          </a:p>
        </p:txBody>
      </p:sp>
    </p:spTree>
    <p:extLst>
      <p:ext uri="{BB962C8B-B14F-4D97-AF65-F5344CB8AC3E}">
        <p14:creationId xmlns:p14="http://schemas.microsoft.com/office/powerpoint/2010/main" val="247799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544E4C"/>
                </a:solidFill>
                <a:latin typeface="Trebuchet MS"/>
                <a:cs typeface="Trebuchet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ED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n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" y="5254699"/>
            <a:ext cx="8473723" cy="1603301"/>
          </a:xfrm>
          <a:prstGeom prst="rect">
            <a:avLst/>
          </a:prstGeom>
        </p:spPr>
      </p:pic>
      <p:pic>
        <p:nvPicPr>
          <p:cNvPr id="9" name="Picture 8" descr="FOSTER-hi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06" y="1609281"/>
            <a:ext cx="3557135" cy="18959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580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+text cess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37189" y="506249"/>
            <a:ext cx="8269624" cy="1363732"/>
          </a:xfrm>
          <a:prstGeom prst="rect">
            <a:avLst/>
          </a:prstGeom>
        </p:spPr>
        <p:txBody>
          <a:bodyPr anchor="t"/>
          <a:lstStyle>
            <a:lvl1pPr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half" idx="1"/>
          </p:nvPr>
        </p:nvSpPr>
        <p:spPr>
          <a:xfrm>
            <a:off x="497322" y="2016070"/>
            <a:ext cx="7358063" cy="2328324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709585"/>
            <a:ext cx="9144000" cy="439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cessda logo solid neg.pdf"/>
          <p:cNvPicPr>
            <a:picLocks noChangeAspect="1"/>
          </p:cNvPicPr>
          <p:nvPr/>
        </p:nvPicPr>
        <p:blipFill>
          <a:blip r:embed="rId3">
            <a:extLst/>
          </a:blip>
          <a:srcRect t="30"/>
          <a:stretch>
            <a:fillRect/>
          </a:stretch>
        </p:blipFill>
        <p:spPr>
          <a:xfrm>
            <a:off x="8090755" y="6329929"/>
            <a:ext cx="825041" cy="260339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4428879" y="6505277"/>
            <a:ext cx="358417" cy="3534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94051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slov in dva stolpca vseb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984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251520" y="764704"/>
            <a:ext cx="4104456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73005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slov in vseb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40" y="764704"/>
            <a:ext cx="8229600" cy="5400600"/>
          </a:xfrm>
          <a:prstGeom prst="rect">
            <a:avLst/>
          </a:prstGeom>
        </p:spPr>
        <p:txBody>
          <a:bodyPr/>
          <a:lstStyle>
            <a:lvl1pPr algn="l"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36512" y="0"/>
            <a:ext cx="84874" cy="6858000"/>
          </a:xfrm>
          <a:prstGeom prst="rect">
            <a:avLst/>
          </a:prstGeom>
          <a:solidFill>
            <a:srgbClr val="FDD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836" y="6381328"/>
            <a:ext cx="629063" cy="44573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432048"/>
          </a:xfrm>
          <a:prstGeom prst="rect">
            <a:avLst/>
          </a:prstGeom>
          <a:solidFill>
            <a:srgbClr val="FDD44F"/>
          </a:solidFill>
        </p:spPr>
        <p:txBody>
          <a:bodyPr anchor="b"/>
          <a:lstStyle>
            <a:lvl1pPr>
              <a:defRPr sz="2200">
                <a:solidFill>
                  <a:srgbClr val="9D0A0E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sl-S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8676456" y="0"/>
            <a:ext cx="468312" cy="6858000"/>
          </a:xfrm>
          <a:prstGeom prst="rect">
            <a:avLst/>
          </a:prstGeom>
          <a:solidFill>
            <a:srgbClr val="767676"/>
          </a:solidFill>
        </p:spPr>
        <p:txBody>
          <a:bodyPr vert="vert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sl-SI" dirty="0" smtClean="0"/>
              <a:t>  Poglavje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7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pic>
        <p:nvPicPr>
          <p:cNvPr id="15" name="Picture 14" descr="FOSTER-hi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" y="6027494"/>
            <a:ext cx="1609995" cy="8581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ED7C00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195F333-0D92-374E-91DF-1E1330C72A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015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695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138034"/>
          </a:xfrm>
          <a:prstGeom prst="rect">
            <a:avLst/>
          </a:prstGeom>
          <a:solidFill>
            <a:srgbClr val="544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" y="0"/>
            <a:ext cx="1932560" cy="138034"/>
          </a:xfrm>
          <a:prstGeom prst="rect">
            <a:avLst/>
          </a:prstGeom>
          <a:solidFill>
            <a:srgbClr val="ED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3658617" y="-1"/>
            <a:ext cx="5485383" cy="138035"/>
          </a:xfrm>
          <a:prstGeom prst="rect">
            <a:avLst/>
          </a:prstGeom>
          <a:solidFill>
            <a:srgbClr val="AB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i="0" kern="1200" spc="-100" baseline="0">
          <a:solidFill>
            <a:srgbClr val="ED7C00"/>
          </a:solidFill>
          <a:latin typeface="Trebuchet MS"/>
          <a:ea typeface="+mj-ea"/>
          <a:cs typeface="Trebuchet M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rgbClr val="808080"/>
          </a:solidFill>
          <a:latin typeface="Trebuchet MS"/>
          <a:ea typeface="+mn-ea"/>
          <a:cs typeface="Trebuchet M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rgbClr val="808080"/>
          </a:solidFill>
          <a:latin typeface="Trebuchet MS"/>
          <a:ea typeface="+mn-ea"/>
          <a:cs typeface="Trebuchet M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rgbClr val="808080"/>
          </a:solidFill>
          <a:latin typeface="Trebuchet MS"/>
          <a:ea typeface="+mn-ea"/>
          <a:cs typeface="Trebuchet M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rgbClr val="808080"/>
          </a:solidFill>
          <a:latin typeface="Trebuchet MS"/>
          <a:ea typeface="+mn-ea"/>
          <a:cs typeface="Trebuchet M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rgbClr val="808080"/>
          </a:solidFill>
          <a:latin typeface="Trebuchet MS"/>
          <a:ea typeface="+mn-ea"/>
          <a:cs typeface="Trebuchet M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thmigsurveydatahub.eu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rlameter.si/" TargetMode="External"/><Relationship Id="rId2" Type="http://schemas.openxmlformats.org/officeDocument/2006/relationships/hyperlink" Target="https://github.com/DARIAH-SI/CLARIN.SI/tree/master/SlovPar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nl.ijs.si/jane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larin.si/repository/xmlui/" TargetMode="External"/><Relationship Id="rId3" Type="http://schemas.openxmlformats.org/officeDocument/2006/relationships/hyperlink" Target="https://www.clarin.si/noske/" TargetMode="External"/><Relationship Id="rId7" Type="http://schemas.openxmlformats.org/officeDocument/2006/relationships/hyperlink" Target="http://www.evroterm.gov.si/evrokorpus/index.php" TargetMode="External"/><Relationship Id="rId2" Type="http://schemas.openxmlformats.org/officeDocument/2006/relationships/hyperlink" Target="https://www.clarin.si/kontex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os.zrc-sazu.si/s_beseda.html" TargetMode="External"/><Relationship Id="rId5" Type="http://schemas.openxmlformats.org/officeDocument/2006/relationships/hyperlink" Target="http://www.korpus-kres.net/" TargetMode="External"/><Relationship Id="rId4" Type="http://schemas.openxmlformats.org/officeDocument/2006/relationships/hyperlink" Target="https://viri.cjvt.si/gigafid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dr.syr.edu/" TargetMode="External"/><Relationship Id="rId2" Type="http://schemas.openxmlformats.org/officeDocument/2006/relationships/hyperlink" Target="http://bigqlr.ncrm.ac.uk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177/2158244016685136" TargetMode="External"/><Relationship Id="rId5" Type="http://schemas.openxmlformats.org/officeDocument/2006/relationships/hyperlink" Target="http://quads.esds.ac.uk/projects/" TargetMode="External"/><Relationship Id="rId4" Type="http://schemas.openxmlformats.org/officeDocument/2006/relationships/hyperlink" Target="https://ukdataservice.ac.uk/get-data/key-data/qualitative-and-mixed-methods-data.as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schungsdatenzentrum.de/en/data_access.asp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p.fdv.uni-lj.si/opisi/ads10p/" TargetMode="External"/><Relationship Id="rId2" Type="http://schemas.openxmlformats.org/officeDocument/2006/relationships/hyperlink" Target="http://www.adp.fdv.uni-lj.si/projekti/uradne-statistike/seznam_mikropodatkov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iecm-project.org/" TargetMode="External"/><Relationship Id="rId4" Type="http://schemas.openxmlformats.org/officeDocument/2006/relationships/hyperlink" Target="https://international.ipums.org/internationa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si/tema_demografsko_prebivalstvo.asp" TargetMode="External"/><Relationship Id="rId2" Type="http://schemas.openxmlformats.org/officeDocument/2006/relationships/hyperlink" Target="http://www.stat.si/metodologija_pojasnila.asp?pod=5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tat.si/metodologija_porocila-kakovost.asp" TargetMode="External"/><Relationship Id="rId4" Type="http://schemas.openxmlformats.org/officeDocument/2006/relationships/hyperlink" Target="http://www.stat.si/metodologija_vpr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sis.org/missy/eu/find-metadata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bproject.org/events/training.html" TargetMode="External"/><Relationship Id="rId2" Type="http://schemas.openxmlformats.org/officeDocument/2006/relationships/hyperlink" Target="http://www.esds.ac.uk/government/docs/workingwithsurveyfile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crm.ac.uk/training/show.php?article=429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si/StatWeb/File/DocSysFile/10277/OBJAVE_RAZISKOVALCEV_objavljene_do_2018_SLO.pdf" TargetMode="External"/><Relationship Id="rId2" Type="http://schemas.openxmlformats.org/officeDocument/2006/relationships/hyperlink" Target="https://www.gesis.org/en/services/events/gesis-conferences/european-user-conference-6/?utm_source=phplist25&amp;utm_medium=email&amp;utm_content=HTML&amp;utm_campaign=Februar+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ssda.eu/skopje2019/presentations/2.EMERY_ODISSEI_CESSDA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cbi.1006038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tudegy.hu/konferencia/administrative-data-workshop/37488/" TargetMode="External"/><Relationship Id="rId2" Type="http://schemas.openxmlformats.org/officeDocument/2006/relationships/hyperlink" Target="https://www.ajpes.si/Registri/Drugi_registri/Register_dejanskih_lastnikov/Splosno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odatki.gov.si/" TargetMode="External"/><Relationship Id="rId4" Type="http://schemas.openxmlformats.org/officeDocument/2006/relationships/hyperlink" Target="http://nio.gov.si/nio/asset/portal+odprti+podatki+slovenije-74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esstar2.adp.fdv.uni-lj.si/webview/" TargetMode="External"/><Relationship Id="rId2" Type="http://schemas.openxmlformats.org/officeDocument/2006/relationships/hyperlink" Target="https://zacat.gesis.org/webview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dp.fdv.uni-lj.si/adp_izobrazevanje_avg2014/presentations/Vodic%20po%20orodjih%20ADP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hyperlink" Target="http://ukdataservice.ac.uk/get-data/key-data/cross-national-survey-data.aspx" TargetMode="External"/><Relationship Id="rId3" Type="http://schemas.openxmlformats.org/officeDocument/2006/relationships/hyperlink" Target="http://www.issp.org/" TargetMode="External"/><Relationship Id="rId7" Type="http://schemas.openxmlformats.org/officeDocument/2006/relationships/hyperlink" Target="http://ec.europa.eu/public_opinion/index_en.htm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hyperlink" Target="http://www.share-project.org/" TargetMode="External"/><Relationship Id="rId5" Type="http://schemas.openxmlformats.org/officeDocument/2006/relationships/hyperlink" Target="http://www.cses.org/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hyperlink" Target="http://www.europeansocialsurvey.org/" TargetMode="External"/><Relationship Id="rId14" Type="http://schemas.openxmlformats.org/officeDocument/2006/relationships/hyperlink" Target="https://www.adp.fdv.uni-lj.si/opisi/mednarodn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peansocialsurvey.org/data/multilevel/" TargetMode="External"/><Relationship Id="rId2" Type="http://schemas.openxmlformats.org/officeDocument/2006/relationships/hyperlink" Target="http://essedunet.nsd.uib.no/cms/topics/multilev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rue-european-voter.eu/sites/default/files/ECCER_Marinova.pdf" TargetMode="External"/><Relationship Id="rId4" Type="http://schemas.openxmlformats.org/officeDocument/2006/relationships/hyperlink" Target="http://www.bristol.ac.uk/cmm/learning/online-course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kdataservice.ac.uk/media/604811/datadiscoverypolitics.pdf" TargetMode="External"/><Relationship Id="rId3" Type="http://schemas.openxmlformats.org/officeDocument/2006/relationships/hyperlink" Target="https://www.cessda.eu/Consortium/Communication/Events/Webinar-How-to-Find-Data-in-Europe" TargetMode="External"/><Relationship Id="rId7" Type="http://schemas.openxmlformats.org/officeDocument/2006/relationships/hyperlink" Target="https://www.ukdataservice.ac.uk/media/604823/datadiscoveryageing.pdf" TargetMode="External"/><Relationship Id="rId2" Type="http://schemas.openxmlformats.org/officeDocument/2006/relationships/hyperlink" Target="https://www.cessda.eu/content/download/1465/20919/file/CESSDA%20DDI%20video_2017.mp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kdataservice.ac.uk/media/604787/findingaccessingdatafromnationaldataservices.pdf" TargetMode="External"/><Relationship Id="rId5" Type="http://schemas.openxmlformats.org/officeDocument/2006/relationships/hyperlink" Target="https://www.cessda.eu/Consortium/Communication/Events/Webinar-Data-in-Europe-Political-Behaviour" TargetMode="External"/><Relationship Id="rId4" Type="http://schemas.openxmlformats.org/officeDocument/2006/relationships/hyperlink" Target="https://www.cessda.eu/Consortium/Communication/Events/Webinar-Data-in-Europe-Age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psr.umich.edu/icpsrweb/content/ICPSR/prize/index.html" TargetMode="External"/><Relationship Id="rId2" Type="http://schemas.openxmlformats.org/officeDocument/2006/relationships/hyperlink" Target="https://www.icpsr.umich.edu/icpsrweb/ICPSR/support/students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cc.ac.uk/resources/how-guides/cite-datasets#sec:unreleased" TargetMode="External"/><Relationship Id="rId2" Type="http://schemas.openxmlformats.org/officeDocument/2006/relationships/hyperlink" Target="https://www.cessda.eu/Training/Training-Resources/Library/Data-Management-Expert-Guide/7.-Discover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talogue.cessda.eu/" TargetMode="External"/><Relationship Id="rId2" Type="http://schemas.openxmlformats.org/officeDocument/2006/relationships/hyperlink" Target="http://cessda.net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ssda.eu/Consortium/CESSDA-Countries/CESSDA-Members/Denmark" TargetMode="External"/><Relationship Id="rId13" Type="http://schemas.openxmlformats.org/officeDocument/2006/relationships/hyperlink" Target="https://www.cessda.eu/Consortium/CESSDA-Countries/CESSDA-Members/Hungary" TargetMode="External"/><Relationship Id="rId18" Type="http://schemas.openxmlformats.org/officeDocument/2006/relationships/hyperlink" Target="https://www.cessda.eu/Consortium/CESSDA-Countries/CESSDA-Members/Slovenia" TargetMode="External"/><Relationship Id="rId3" Type="http://schemas.openxmlformats.org/officeDocument/2006/relationships/hyperlink" Target="https://www.cessda.eu/Consortium#members" TargetMode="External"/><Relationship Id="rId21" Type="http://schemas.openxmlformats.org/officeDocument/2006/relationships/hyperlink" Target="https://www.cessda.eu/Consortium/CESSDA-Countries/CESSDA-Members/United-Kingdom" TargetMode="External"/><Relationship Id="rId7" Type="http://schemas.openxmlformats.org/officeDocument/2006/relationships/hyperlink" Target="https://www.cessda.eu/Consortium/CESSDA-Countries/CESSDA-Members/Czech-Republic" TargetMode="External"/><Relationship Id="rId12" Type="http://schemas.openxmlformats.org/officeDocument/2006/relationships/hyperlink" Target="https://www.cessda.eu/Consortium/CESSDA-Countries/CESSDA-Members/Greece" TargetMode="External"/><Relationship Id="rId17" Type="http://schemas.openxmlformats.org/officeDocument/2006/relationships/hyperlink" Target="https://www.cessda.eu/Consortium/CESSDA-Countries/CESSDA-Members/Slovakia" TargetMode="External"/><Relationship Id="rId2" Type="http://schemas.openxmlformats.org/officeDocument/2006/relationships/image" Target="../media/image9.jpg"/><Relationship Id="rId16" Type="http://schemas.openxmlformats.org/officeDocument/2006/relationships/hyperlink" Target="https://www.cessda.eu/Consortium/CESSDA-Countries/CESSDA-Members/Portugal" TargetMode="External"/><Relationship Id="rId20" Type="http://schemas.openxmlformats.org/officeDocument/2006/relationships/hyperlink" Target="https://www.cessda.eu/Consortium/CESSDA-Countries/CESSDA-Members/Switzerlan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essda.eu/Consortium/CESSDA-Countries/CESSDA-Members/Belgium" TargetMode="External"/><Relationship Id="rId11" Type="http://schemas.openxmlformats.org/officeDocument/2006/relationships/hyperlink" Target="https://www.cessda.eu/Consortium/CESSDA-Countries/CESSDA-Members/Germany" TargetMode="External"/><Relationship Id="rId5" Type="http://schemas.openxmlformats.org/officeDocument/2006/relationships/hyperlink" Target="https://www.cessda.eu/Consortium/CESSDA-Countries/CESSDA-Members/Austria" TargetMode="External"/><Relationship Id="rId15" Type="http://schemas.openxmlformats.org/officeDocument/2006/relationships/hyperlink" Target="https://www.cessda.eu/Consortium/CESSDA-Countries/CESSDA-Members/Norway" TargetMode="External"/><Relationship Id="rId10" Type="http://schemas.openxmlformats.org/officeDocument/2006/relationships/hyperlink" Target="https://www.cessda.eu/Consortium/CESSDA-Countries/CESSDA-Members/France" TargetMode="External"/><Relationship Id="rId19" Type="http://schemas.openxmlformats.org/officeDocument/2006/relationships/hyperlink" Target="https://www.cessda.eu/Consortium/CESSDA-Countries/CESSDA-Members/Sweden" TargetMode="External"/><Relationship Id="rId4" Type="http://schemas.openxmlformats.org/officeDocument/2006/relationships/hyperlink" Target="https://www.cessda.eu/Consortium#other" TargetMode="External"/><Relationship Id="rId9" Type="http://schemas.openxmlformats.org/officeDocument/2006/relationships/hyperlink" Target="https://www.cessda.eu/Consortium/CESSDA-Countries/CESSDA-Members/Finland" TargetMode="External"/><Relationship Id="rId14" Type="http://schemas.openxmlformats.org/officeDocument/2006/relationships/hyperlink" Target="https://www.cessda.eu/Consortium/CESSDA-Countries/CESSDA-Members/Netherlan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rc.ac.uk/" TargetMode="External"/><Relationship Id="rId2" Type="http://schemas.openxmlformats.org/officeDocument/2006/relationships/hyperlink" Target="http://www.adp.fdv.uni-lj.si/opisi/dajalci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dp.fdv.uni-lj.si/opisi/serije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psr.umich.edu/icpsrweb/content/membership/partners/archives.html" TargetMode="External"/><Relationship Id="rId3" Type="http://schemas.openxmlformats.org/officeDocument/2006/relationships/hyperlink" Target="http://www.icpsr.umich.edu/icpsrweb/ICPSR/series" TargetMode="External"/><Relationship Id="rId7" Type="http://schemas.openxmlformats.org/officeDocument/2006/relationships/hyperlink" Target="http://www.icpsr.umich.edu/icpsrweb/ICPSR/studies?permit%5b0%5d=AVAILABLE" TargetMode="External"/><Relationship Id="rId2" Type="http://schemas.openxmlformats.org/officeDocument/2006/relationships/hyperlink" Target="http://www.icpsr.umich.edu/icpsrweb/ICPSR/access/subject.j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icpsr.umich.edu/icpsrweb/ICPSR/international.jsp" TargetMode="External"/><Relationship Id="rId5" Type="http://schemas.openxmlformats.org/officeDocument/2006/relationships/hyperlink" Target="http://www.icpsr.umich.edu/icpsrweb/ICPSR/authors" TargetMode="External"/><Relationship Id="rId10" Type="http://schemas.openxmlformats.org/officeDocument/2006/relationships/hyperlink" Target="http://www.icpsr.umich.edu/icpsrweb/ICPSR/index.jsp" TargetMode="External"/><Relationship Id="rId4" Type="http://schemas.openxmlformats.org/officeDocument/2006/relationships/hyperlink" Target="http://www.icpsr.umich.edu/icpsrweb/ICPSR/geographies" TargetMode="External"/><Relationship Id="rId9" Type="http://schemas.openxmlformats.org/officeDocument/2006/relationships/hyperlink" Target="http://www.icpsr.umich.edu/icpsrweb/ICPSR/citations/index.j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psr.umich.edu/icpsrweb/content/about/thematic-collections.html" TargetMode="External"/><Relationship Id="rId2" Type="http://schemas.openxmlformats.org/officeDocument/2006/relationships/hyperlink" Target="http://ukdataservice.ac.uk/get-data/key-data.aspx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one.org/" TargetMode="External"/><Relationship Id="rId3" Type="http://schemas.openxmlformats.org/officeDocument/2006/relationships/hyperlink" Target="https://fairsharing.org/databases" TargetMode="External"/><Relationship Id="rId7" Type="http://schemas.openxmlformats.org/officeDocument/2006/relationships/hyperlink" Target="http://datasearch.gesis.org/start" TargetMode="External"/><Relationship Id="rId2" Type="http://schemas.openxmlformats.org/officeDocument/2006/relationships/hyperlink" Target="http://www.re3data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atacite.org/search.html" TargetMode="External"/><Relationship Id="rId5" Type="http://schemas.openxmlformats.org/officeDocument/2006/relationships/hyperlink" Target="http://openscience.si/" TargetMode="External"/><Relationship Id="rId10" Type="http://schemas.openxmlformats.org/officeDocument/2006/relationships/hyperlink" Target="https://doi.org/10.1594/PANGAEA.886511" TargetMode="External"/><Relationship Id="rId4" Type="http://schemas.openxmlformats.org/officeDocument/2006/relationships/hyperlink" Target="https://www.openaire.eu/" TargetMode="External"/><Relationship Id="rId9" Type="http://schemas.openxmlformats.org/officeDocument/2006/relationships/hyperlink" Target="https://doi.pangaea.de/10.1594/PANGAEA.8865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150257"/>
          </a:xfrm>
        </p:spPr>
        <p:txBody>
          <a:bodyPr>
            <a:normAutofit fontScale="90000"/>
          </a:bodyPr>
          <a:lstStyle/>
          <a:p>
            <a:r>
              <a:rPr lang="sl-SI" sz="4000" dirty="0" smtClean="0"/>
              <a:t/>
            </a:r>
            <a:br>
              <a:rPr lang="sl-SI" sz="4000" dirty="0" smtClean="0"/>
            </a:br>
            <a:r>
              <a:rPr lang="sl-SI" sz="4000" dirty="0"/>
              <a:t/>
            </a:r>
            <a:br>
              <a:rPr lang="sl-SI" sz="4000" dirty="0"/>
            </a:br>
            <a:r>
              <a:rPr lang="sl-SI" sz="4000" dirty="0" smtClean="0"/>
              <a:t/>
            </a:r>
            <a:br>
              <a:rPr lang="sl-SI" sz="4000" dirty="0" smtClean="0"/>
            </a:br>
            <a:r>
              <a:rPr lang="sl-SI" sz="4000" dirty="0"/>
              <a:t/>
            </a:r>
            <a:br>
              <a:rPr lang="sl-SI" sz="4000" dirty="0"/>
            </a:br>
            <a:r>
              <a:rPr lang="sl-SI" sz="4000" dirty="0" smtClean="0"/>
              <a:t/>
            </a:r>
            <a:br>
              <a:rPr lang="sl-SI" sz="4000" dirty="0" smtClean="0"/>
            </a:br>
            <a:r>
              <a:rPr lang="sl-SI" sz="3100" dirty="0"/>
              <a:t/>
            </a:r>
            <a:br>
              <a:rPr lang="sl-SI" sz="3100" dirty="0"/>
            </a:br>
            <a:r>
              <a:rPr lang="sl-SI" sz="2700" dirty="0"/>
              <a:t/>
            </a:r>
            <a:br>
              <a:rPr lang="sl-SI" sz="2700" dirty="0"/>
            </a:br>
            <a:r>
              <a:rPr lang="sl-SI" sz="2800" b="1" dirty="0" smtClean="0"/>
              <a:t>Arhivi podatkov, ISKANJE, PRESOJA, UPORABA PODATKOV</a:t>
            </a:r>
            <a:endParaRPr lang="sl-SI" sz="3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22733"/>
            <a:ext cx="7772400" cy="560778"/>
          </a:xfrm>
        </p:spPr>
        <p:txBody>
          <a:bodyPr>
            <a:normAutofit fontScale="70000" lnSpcReduction="20000"/>
          </a:bodyPr>
          <a:lstStyle/>
          <a:p>
            <a:r>
              <a:rPr lang="sl-SI" dirty="0" smtClean="0"/>
              <a:t>Janez Štebe</a:t>
            </a:r>
          </a:p>
          <a:p>
            <a:r>
              <a:rPr lang="sl-SI" dirty="0" smtClean="0"/>
              <a:t>marec 2020</a:t>
            </a:r>
            <a:endParaRPr lang="sl-SI" dirty="0"/>
          </a:p>
        </p:txBody>
      </p:sp>
      <p:pic>
        <p:nvPicPr>
          <p:cNvPr id="5" name="Slika 9" descr="cid:image001.png@01CF07BE.FB56477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908" y="573216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659086" y="6027443"/>
            <a:ext cx="4210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sl-SI" sz="1200" u="sng" dirty="0" smtClean="0">
                <a:hlinkClick r:id="rId2"/>
              </a:rPr>
              <a:t>Creative Commons Priznanje avtorstva 4.0 International</a:t>
            </a:r>
            <a:endParaRPr lang="en-US" sz="1200" dirty="0" smtClean="0"/>
          </a:p>
        </p:txBody>
      </p:sp>
      <p:pic>
        <p:nvPicPr>
          <p:cNvPr id="7" name="Picture 2" descr="\\tus2\DFS\Dokumenti\kotarmo\My Documents\Univerza\12 Celostna graficna podoba UL www shranjeno 5.10.2009\Logotipi razlicne velikosti\UL_logo_Sma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91" y="502294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Vsebujejo tudi instrumente, orodja za analizo, učna gradiva + podatke</a:t>
            </a:r>
          </a:p>
          <a:p>
            <a:r>
              <a:rPr lang="sl-SI" dirty="0"/>
              <a:t>Primer: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ethmigsurveydatahub.eu/</a:t>
            </a:r>
            <a:r>
              <a:rPr lang="sl-SI" dirty="0" smtClean="0"/>
              <a:t> </a:t>
            </a:r>
          </a:p>
          <a:p>
            <a:endParaRPr lang="sl-SI" dirty="0"/>
          </a:p>
          <a:p>
            <a:r>
              <a:rPr lang="en-US" b="1" dirty="0"/>
              <a:t>ETHMIGSURVEYDATA  –  The International Ethnic and Immigrant Minorities’ Survey Data Network</a:t>
            </a:r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err="1" smtClean="0"/>
              <a:t>Trematske</a:t>
            </a:r>
            <a:r>
              <a:rPr lang="sl-SI" dirty="0" smtClean="0"/>
              <a:t> podatkovne zbirke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194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 dirty="0" smtClean="0"/>
          </a:p>
          <a:p>
            <a:pPr marL="285750" indent="-285750"/>
            <a:r>
              <a:rPr lang="sl-SI" dirty="0" err="1" smtClean="0"/>
              <a:t>Sistory</a:t>
            </a:r>
            <a:r>
              <a:rPr lang="sl-SI" dirty="0" smtClean="0"/>
              <a:t>: </a:t>
            </a:r>
            <a:r>
              <a:rPr lang="sl-SI" dirty="0" err="1" smtClean="0"/>
              <a:t>SlovParl</a:t>
            </a:r>
            <a:r>
              <a:rPr lang="sl-SI" dirty="0"/>
              <a:t> </a:t>
            </a:r>
            <a:r>
              <a:rPr lang="sl-SI" dirty="0">
                <a:hlinkClick r:id="rId2"/>
              </a:rPr>
              <a:t>https://</a:t>
            </a:r>
            <a:r>
              <a:rPr lang="sl-SI" dirty="0" smtClean="0">
                <a:hlinkClick r:id="rId2"/>
              </a:rPr>
              <a:t>github.com/DARIAH-SI/CLARIN.SI/tree/master/SlovParl</a:t>
            </a:r>
            <a:r>
              <a:rPr lang="sl-SI" dirty="0" smtClean="0"/>
              <a:t> </a:t>
            </a:r>
          </a:p>
          <a:p>
            <a:pPr marL="285750" indent="-285750"/>
            <a:endParaRPr lang="sl-SI" dirty="0"/>
          </a:p>
          <a:p>
            <a:pPr marL="285750" indent="-285750"/>
            <a:r>
              <a:rPr lang="sl-SI" dirty="0" smtClean="0"/>
              <a:t>(primerjaj </a:t>
            </a:r>
            <a:r>
              <a:rPr lang="sl-SI" dirty="0" err="1" smtClean="0"/>
              <a:t>Parlameter</a:t>
            </a:r>
            <a:r>
              <a:rPr lang="sl-SI" dirty="0"/>
              <a:t>: </a:t>
            </a:r>
            <a:r>
              <a:rPr lang="sl-SI" dirty="0">
                <a:hlinkClick r:id="rId3"/>
              </a:rPr>
              <a:t>https://parlameter.si</a:t>
            </a:r>
            <a:r>
              <a:rPr lang="sl-SI" dirty="0" smtClean="0">
                <a:hlinkClick r:id="rId3"/>
              </a:rPr>
              <a:t>/</a:t>
            </a:r>
            <a:r>
              <a:rPr lang="sl-SI" dirty="0" smtClean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dirty="0" smtClean="0"/>
              <a:t>SIDIH (npr. Glasbeno narodopisni inštitut) (Združeni v mednarodni infrastrukturni enoti DARIAH)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  <a:p>
            <a:pPr marL="285750" indent="-285750"/>
            <a:r>
              <a:rPr lang="sl-SI" dirty="0" smtClean="0"/>
              <a:t>Jezikovni viri – CLARIN: Projekt </a:t>
            </a:r>
            <a:r>
              <a:rPr lang="sl-SI" dirty="0" err="1" smtClean="0"/>
              <a:t>Janes</a:t>
            </a:r>
            <a:r>
              <a:rPr lang="sl-SI" dirty="0"/>
              <a:t>: </a:t>
            </a:r>
            <a:r>
              <a:rPr lang="sl-SI" dirty="0">
                <a:hlinkClick r:id="rId4"/>
              </a:rPr>
              <a:t>http://nl.ijs.si/janes</a:t>
            </a:r>
            <a:r>
              <a:rPr lang="sl-SI" dirty="0" smtClean="0">
                <a:hlinkClick r:id="rId4"/>
              </a:rPr>
              <a:t>/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  <a:p>
            <a:endParaRPr lang="sl-SI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47382" cy="968356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Raziskovalni podatki s področja humanistike: nekaj primerov</a:t>
            </a:r>
            <a:endParaRPr lang="sl-SI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82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CLARIN.SI </a:t>
            </a:r>
            <a:r>
              <a:rPr lang="sl-SI" dirty="0"/>
              <a:t>Arhiv 160+ jezikovnih virov in orodij, od tega prek 120 slovenskih: korpusi, slovarji, besedišča, modeli, programi</a:t>
            </a:r>
            <a:endParaRPr lang="sl-SI" cap="all" dirty="0" smtClean="0"/>
          </a:p>
          <a:p>
            <a:r>
              <a:rPr lang="sl-SI" cap="all" dirty="0" smtClean="0"/>
              <a:t>SPLETNI KONKORDANČNIKI:</a:t>
            </a:r>
          </a:p>
          <a:p>
            <a:pPr lvl="1"/>
            <a:r>
              <a:rPr lang="sl-SI" u="sng" dirty="0">
                <a:hlinkClick r:id="rId2"/>
              </a:rPr>
              <a:t>CLARIN.SI </a:t>
            </a:r>
            <a:r>
              <a:rPr lang="sl-SI" u="sng" dirty="0" err="1" smtClean="0">
                <a:hlinkClick r:id="rId2"/>
              </a:rPr>
              <a:t>KonText</a:t>
            </a:r>
            <a:endParaRPr lang="sl-SI" u="sng" dirty="0" smtClean="0"/>
          </a:p>
          <a:p>
            <a:pPr lvl="1"/>
            <a:r>
              <a:rPr lang="sl-SI" u="sng" dirty="0">
                <a:hlinkClick r:id="rId3"/>
              </a:rPr>
              <a:t>CLARIN.SI </a:t>
            </a:r>
            <a:r>
              <a:rPr lang="sl-SI" u="sng" dirty="0" err="1">
                <a:hlinkClick r:id="rId3"/>
              </a:rPr>
              <a:t>noSketch</a:t>
            </a:r>
            <a:r>
              <a:rPr lang="sl-SI" u="sng" dirty="0">
                <a:hlinkClick r:id="rId3"/>
              </a:rPr>
              <a:t> </a:t>
            </a:r>
            <a:r>
              <a:rPr lang="sl-SI" u="sng" dirty="0" err="1">
                <a:hlinkClick r:id="rId3"/>
              </a:rPr>
              <a:t>Engine</a:t>
            </a:r>
            <a:r>
              <a:rPr lang="sl-SI" dirty="0"/>
              <a:t> </a:t>
            </a:r>
          </a:p>
          <a:p>
            <a:pPr lvl="1"/>
            <a:r>
              <a:rPr lang="sl-SI" dirty="0" smtClean="0"/>
              <a:t>Specializirani </a:t>
            </a:r>
            <a:r>
              <a:rPr lang="sl-SI" dirty="0" err="1"/>
              <a:t>konkordančniki</a:t>
            </a:r>
            <a:r>
              <a:rPr lang="sl-SI" dirty="0"/>
              <a:t> referenčnih </a:t>
            </a:r>
            <a:r>
              <a:rPr lang="sl-SI" dirty="0" smtClean="0"/>
              <a:t>korpusov (</a:t>
            </a:r>
            <a:r>
              <a:rPr lang="sl-SI" u="sng" dirty="0">
                <a:hlinkClick r:id="rId4"/>
              </a:rPr>
              <a:t>Korpus </a:t>
            </a:r>
            <a:r>
              <a:rPr lang="sl-SI" u="sng" dirty="0" err="1" smtClean="0">
                <a:hlinkClick r:id="rId4"/>
              </a:rPr>
              <a:t>Gigafida</a:t>
            </a:r>
            <a:r>
              <a:rPr lang="sl-SI" u="sng" dirty="0" smtClean="0"/>
              <a:t> in </a:t>
            </a:r>
            <a:r>
              <a:rPr lang="sl-SI" u="sng" dirty="0">
                <a:hlinkClick r:id="rId5"/>
              </a:rPr>
              <a:t>Korpus Kres</a:t>
            </a:r>
            <a:r>
              <a:rPr lang="sl-SI" dirty="0"/>
              <a:t> </a:t>
            </a:r>
            <a:r>
              <a:rPr lang="sl-SI" dirty="0" smtClean="0"/>
              <a:t>in korpus </a:t>
            </a:r>
            <a:r>
              <a:rPr lang="sl-SI" dirty="0"/>
              <a:t>Gos </a:t>
            </a:r>
            <a:r>
              <a:rPr lang="sl-SI" dirty="0" smtClean="0"/>
              <a:t>- korpus </a:t>
            </a:r>
            <a:r>
              <a:rPr lang="sl-SI" dirty="0"/>
              <a:t>govorjene </a:t>
            </a:r>
            <a:r>
              <a:rPr lang="sl-SI" dirty="0" smtClean="0"/>
              <a:t>slovenščine)</a:t>
            </a:r>
          </a:p>
          <a:p>
            <a:r>
              <a:rPr lang="sl-SI" dirty="0"/>
              <a:t>Drugi </a:t>
            </a:r>
            <a:r>
              <a:rPr lang="sl-SI" dirty="0" err="1" smtClean="0"/>
              <a:t>konkordančniki</a:t>
            </a:r>
            <a:r>
              <a:rPr lang="sl-SI" dirty="0" smtClean="0"/>
              <a:t> (</a:t>
            </a:r>
            <a:r>
              <a:rPr lang="sl-SI" u="sng" dirty="0">
                <a:hlinkClick r:id="rId6" tooltip="Nova beseda"/>
              </a:rPr>
              <a:t>Nova beseda</a:t>
            </a:r>
            <a:r>
              <a:rPr lang="sl-SI" dirty="0"/>
              <a:t> </a:t>
            </a:r>
            <a:r>
              <a:rPr lang="sl-SI" dirty="0" smtClean="0"/>
              <a:t>in </a:t>
            </a:r>
            <a:r>
              <a:rPr lang="sl-SI" u="sng" dirty="0" err="1" smtClean="0">
                <a:hlinkClick r:id="rId7" tooltip="Evrokorpus"/>
              </a:rPr>
              <a:t>Evrokorpus</a:t>
            </a:r>
            <a:r>
              <a:rPr lang="sl-SI" dirty="0" smtClean="0"/>
              <a:t>)</a:t>
            </a:r>
          </a:p>
          <a:p>
            <a:endParaRPr lang="sl-SI" dirty="0"/>
          </a:p>
          <a:p>
            <a:r>
              <a:rPr lang="sl-SI" dirty="0">
                <a:hlinkClick r:id="rId8" tooltip="Repozitorij"/>
              </a:rPr>
              <a:t>CLARIN.SI </a:t>
            </a:r>
            <a:r>
              <a:rPr lang="sl-SI" dirty="0" smtClean="0"/>
              <a:t>podatkovni </a:t>
            </a:r>
            <a:r>
              <a:rPr lang="sl-SI" dirty="0" err="1" smtClean="0"/>
              <a:t>repozitorij</a:t>
            </a:r>
            <a:r>
              <a:rPr lang="sl-SI" dirty="0" smtClean="0"/>
              <a:t> - </a:t>
            </a:r>
            <a:r>
              <a:rPr lang="sl-SI" dirty="0" smtClean="0">
                <a:hlinkClick r:id="rId8"/>
              </a:rPr>
              <a:t>https</a:t>
            </a:r>
            <a:r>
              <a:rPr lang="sl-SI" dirty="0">
                <a:hlinkClick r:id="rId8"/>
              </a:rPr>
              <a:t>://www.clarin.si/repository/xmlui</a:t>
            </a:r>
            <a:r>
              <a:rPr lang="sl-SI" dirty="0" smtClean="0">
                <a:hlinkClick r:id="rId8"/>
              </a:rPr>
              <a:t>/</a:t>
            </a:r>
            <a:r>
              <a:rPr lang="sl-SI" dirty="0" smtClean="0"/>
              <a:t>  </a:t>
            </a:r>
            <a:endParaRPr lang="sl-SI" dirty="0"/>
          </a:p>
          <a:p>
            <a:pPr lvl="1"/>
            <a:endParaRPr lang="sl-SI" dirty="0"/>
          </a:p>
          <a:p>
            <a:pPr lvl="1"/>
            <a:endParaRPr lang="sl-SI" cap="all" dirty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sl-SI" dirty="0"/>
              <a:t>CLARIN </a:t>
            </a:r>
            <a:r>
              <a:rPr lang="sl-SI" dirty="0" smtClean="0"/>
              <a:t>iskanje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215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 smtClean="0"/>
              <a:t>Kaj so?</a:t>
            </a:r>
          </a:p>
          <a:p>
            <a:endParaRPr lang="sl-SI" dirty="0" smtClean="0"/>
          </a:p>
          <a:p>
            <a:r>
              <a:rPr lang="sl-SI" dirty="0" smtClean="0"/>
              <a:t>Arhivi: </a:t>
            </a:r>
          </a:p>
          <a:p>
            <a:endParaRPr lang="sl-SI" dirty="0"/>
          </a:p>
          <a:p>
            <a:pPr lvl="1"/>
            <a:r>
              <a:rPr lang="en-US" b="1" dirty="0"/>
              <a:t>Big </a:t>
            </a:r>
            <a:r>
              <a:rPr lang="en-US" b="1" dirty="0" err="1"/>
              <a:t>Qual</a:t>
            </a:r>
            <a:r>
              <a:rPr lang="en-US" b="1" dirty="0"/>
              <a:t> Analysis Resource </a:t>
            </a:r>
            <a:r>
              <a:rPr lang="en-US" b="1" dirty="0" smtClean="0"/>
              <a:t>Hub</a:t>
            </a:r>
            <a:r>
              <a:rPr lang="sl-SI" b="1" dirty="0" smtClean="0"/>
              <a:t> </a:t>
            </a:r>
            <a:r>
              <a:rPr lang="sl-SI" u="sng" dirty="0" smtClean="0">
                <a:hlinkClick r:id="rId2"/>
              </a:rPr>
              <a:t>http</a:t>
            </a:r>
            <a:r>
              <a:rPr lang="sl-SI" u="sng" dirty="0">
                <a:hlinkClick r:id="rId2"/>
              </a:rPr>
              <a:t>://bigqlr.ncrm.ac.uk</a:t>
            </a:r>
            <a:r>
              <a:rPr lang="sl-SI" u="sng" dirty="0" smtClean="0">
                <a:hlinkClick r:id="rId2"/>
              </a:rPr>
              <a:t>/</a:t>
            </a:r>
            <a:r>
              <a:rPr lang="sl-SI" u="sng" dirty="0" smtClean="0"/>
              <a:t> </a:t>
            </a:r>
          </a:p>
          <a:p>
            <a:pPr lvl="1"/>
            <a:endParaRPr lang="sl-SI" dirty="0"/>
          </a:p>
          <a:p>
            <a:pPr lvl="1"/>
            <a:r>
              <a:rPr lang="sl-SI" dirty="0">
                <a:hlinkClick r:id="rId3"/>
              </a:rPr>
              <a:t>https://qdr.syr.edu</a:t>
            </a:r>
            <a:r>
              <a:rPr lang="sl-SI" dirty="0" smtClean="0">
                <a:hlinkClick r:id="rId3"/>
              </a:rPr>
              <a:t>/</a:t>
            </a:r>
            <a:r>
              <a:rPr lang="sl-SI" dirty="0" smtClean="0"/>
              <a:t> </a:t>
            </a:r>
          </a:p>
          <a:p>
            <a:pPr lvl="1"/>
            <a:endParaRPr lang="sl-SI" dirty="0"/>
          </a:p>
          <a:p>
            <a:pPr lvl="1"/>
            <a:r>
              <a:rPr lang="sl-SI" dirty="0">
                <a:hlinkClick r:id="rId4"/>
              </a:rPr>
              <a:t>https://</a:t>
            </a:r>
            <a:r>
              <a:rPr lang="sl-SI" dirty="0" smtClean="0">
                <a:hlinkClick r:id="rId4"/>
              </a:rPr>
              <a:t>ukdataservice.ac.uk/get-data/key-data/qualitative-and-mixed-methods-data.aspx</a:t>
            </a:r>
            <a:r>
              <a:rPr lang="sl-SI" dirty="0" smtClean="0"/>
              <a:t> </a:t>
            </a:r>
          </a:p>
          <a:p>
            <a:endParaRPr lang="sl-SI" dirty="0"/>
          </a:p>
          <a:p>
            <a:r>
              <a:rPr lang="en-US" dirty="0"/>
              <a:t>Qualitative Archiving and Data Sharing Scheme</a:t>
            </a:r>
            <a:br>
              <a:rPr lang="en-US" dirty="0"/>
            </a:br>
            <a:r>
              <a:rPr lang="en-US" dirty="0"/>
              <a:t>extending the reach and impact of qualitative </a:t>
            </a:r>
            <a:r>
              <a:rPr lang="en-US" dirty="0" smtClean="0"/>
              <a:t>data</a:t>
            </a:r>
            <a:r>
              <a:rPr lang="sl-SI" dirty="0"/>
              <a:t>: </a:t>
            </a:r>
            <a:r>
              <a:rPr lang="sl-SI" dirty="0">
                <a:hlinkClick r:id="rId5"/>
              </a:rPr>
              <a:t>http://quads.esds.ac.uk/projects</a:t>
            </a:r>
            <a:r>
              <a:rPr lang="sl-SI" dirty="0" smtClean="0">
                <a:hlinkClick r:id="rId5"/>
              </a:rPr>
              <a:t>/</a:t>
            </a:r>
            <a:r>
              <a:rPr lang="sl-SI" dirty="0" smtClean="0"/>
              <a:t> </a:t>
            </a:r>
          </a:p>
          <a:p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Razprava </a:t>
            </a:r>
            <a:r>
              <a:rPr lang="sl-SI" dirty="0"/>
              <a:t>o uporabi: </a:t>
            </a:r>
            <a:r>
              <a:rPr lang="sl-SI" dirty="0" err="1"/>
              <a:t>Bishop</a:t>
            </a:r>
            <a:r>
              <a:rPr lang="sl-SI" dirty="0"/>
              <a:t>, L., &amp; </a:t>
            </a:r>
            <a:r>
              <a:rPr lang="sl-SI" dirty="0" err="1"/>
              <a:t>Kuula-Luumi</a:t>
            </a:r>
            <a:r>
              <a:rPr lang="sl-SI" dirty="0"/>
              <a:t>, A. (2017). </a:t>
            </a:r>
            <a:r>
              <a:rPr lang="sl-SI" dirty="0" err="1"/>
              <a:t>Revisiting</a:t>
            </a:r>
            <a:r>
              <a:rPr lang="sl-SI" dirty="0"/>
              <a:t> </a:t>
            </a:r>
            <a:r>
              <a:rPr lang="sl-SI" dirty="0" err="1"/>
              <a:t>Qualitative</a:t>
            </a:r>
            <a:r>
              <a:rPr lang="sl-SI" dirty="0"/>
              <a:t> Data </a:t>
            </a:r>
            <a:r>
              <a:rPr lang="sl-SI" dirty="0" err="1"/>
              <a:t>Reuse</a:t>
            </a:r>
            <a:r>
              <a:rPr lang="sl-SI" dirty="0"/>
              <a:t>: A </a:t>
            </a:r>
            <a:r>
              <a:rPr lang="sl-SI" dirty="0" err="1"/>
              <a:t>Decade</a:t>
            </a:r>
            <a:r>
              <a:rPr lang="sl-SI" dirty="0"/>
              <a:t> On. </a:t>
            </a:r>
            <a:r>
              <a:rPr lang="sl-SI" i="1" dirty="0"/>
              <a:t>SAGE Open</a:t>
            </a:r>
            <a:r>
              <a:rPr lang="sl-SI" dirty="0"/>
              <a:t>. </a:t>
            </a:r>
            <a:r>
              <a:rPr lang="sl-SI" dirty="0">
                <a:hlinkClick r:id="rId6"/>
              </a:rPr>
              <a:t>https://doi.org/10.1177/2158244016685136</a:t>
            </a:r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</a:t>
            </a:r>
            <a:r>
              <a:rPr lang="sl-SI" dirty="0" smtClean="0"/>
              <a:t>valitativni podatki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102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2840" y="1352938"/>
            <a:ext cx="8229600" cy="481236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sl-SI" dirty="0" err="1" smtClean="0"/>
              <a:t>Mikropodatki</a:t>
            </a:r>
            <a:r>
              <a:rPr lang="sl-SI" dirty="0" smtClean="0"/>
              <a:t> so datoteke, ki vsebujejo večje število nižje ravni enot analiziranja podatkov (podjetje, posameznik) in večje število spremenljivk</a:t>
            </a:r>
          </a:p>
          <a:p>
            <a:pPr marL="0" indent="0">
              <a:buFontTx/>
              <a:buChar char="•"/>
              <a:defRPr/>
            </a:pPr>
            <a:endParaRPr lang="sl-SI" dirty="0" smtClean="0">
              <a:latin typeface="Tahoma" pitchFamily="34" charset="0"/>
            </a:endParaRPr>
          </a:p>
          <a:p>
            <a:pPr>
              <a:defRPr/>
            </a:pPr>
            <a:r>
              <a:rPr lang="sl-SI" sz="1800" dirty="0" smtClean="0"/>
              <a:t>Ločimo lahko dostop na določenem mestu</a:t>
            </a:r>
            <a:r>
              <a:rPr lang="en-US" sz="1800" dirty="0" smtClean="0"/>
              <a:t>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l-SI" sz="1800" dirty="0" smtClean="0"/>
              <a:t>Varne sobe, oddaljeni </a:t>
            </a:r>
            <a:r>
              <a:rPr lang="sl-SI" sz="1800" dirty="0"/>
              <a:t>dostop </a:t>
            </a:r>
            <a:r>
              <a:rPr lang="sl-SI" sz="1800" dirty="0" smtClean="0"/>
              <a:t>(ScUF -</a:t>
            </a:r>
            <a:r>
              <a:rPr lang="sl-SI" sz="1800" dirty="0"/>
              <a:t> datoteka za delo v zavarovanih </a:t>
            </a:r>
            <a:r>
              <a:rPr lang="sl-SI" sz="1800" dirty="0" smtClean="0"/>
              <a:t>pogojih)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l-SI" sz="1800" dirty="0" smtClean="0"/>
              <a:t>Izvajanje analiz od daleč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Off-site-use:</a:t>
            </a:r>
          </a:p>
          <a:p>
            <a:pPr>
              <a:defRPr/>
            </a:pPr>
            <a:r>
              <a:rPr lang="sl-SI" sz="1800" dirty="0" smtClean="0"/>
              <a:t>Datoteke za javno </a:t>
            </a:r>
            <a:r>
              <a:rPr lang="sl-SI" sz="1800" dirty="0"/>
              <a:t>rabo PUF</a:t>
            </a:r>
            <a:endParaRPr lang="en-US" sz="1800" dirty="0" smtClean="0"/>
          </a:p>
          <a:p>
            <a:pPr>
              <a:defRPr/>
            </a:pPr>
            <a:r>
              <a:rPr lang="sl-SI" sz="1800" dirty="0" smtClean="0"/>
              <a:t>Datoteke za znanstveno rabo SUF</a:t>
            </a:r>
            <a:endParaRPr lang="en-US" sz="1800" dirty="0" smtClean="0"/>
          </a:p>
          <a:p>
            <a:pPr>
              <a:defRPr/>
            </a:pPr>
            <a:r>
              <a:rPr lang="sl-SI" sz="1800" dirty="0" smtClean="0"/>
              <a:t>Univerzitetne </a:t>
            </a:r>
            <a:r>
              <a:rPr lang="en-US" sz="1800" dirty="0" smtClean="0"/>
              <a:t>CAMPUS </a:t>
            </a:r>
            <a:r>
              <a:rPr lang="sl-SI" sz="1800" dirty="0" smtClean="0"/>
              <a:t>datoteke</a:t>
            </a:r>
            <a:endParaRPr lang="en-US" sz="1800" dirty="0" smtClean="0"/>
          </a:p>
          <a:p>
            <a:pPr marL="0" indent="0">
              <a:defRPr/>
            </a:pPr>
            <a:r>
              <a:rPr lang="sl-SI" sz="1200" dirty="0" smtClean="0">
                <a:latin typeface="Tahoma" pitchFamily="34" charset="0"/>
              </a:rPr>
              <a:t>(Primerjaj </a:t>
            </a:r>
            <a:r>
              <a:rPr lang="sl-SI" sz="1200" dirty="0" smtClean="0">
                <a:latin typeface="Tahoma" pitchFamily="34" charset="0"/>
                <a:hlinkClick r:id="rId2"/>
              </a:rPr>
              <a:t>http://www.forschungsdatenzentrum.de/en/data_access.asp</a:t>
            </a:r>
            <a:r>
              <a:rPr lang="sl-SI" sz="1200" dirty="0" smtClean="0">
                <a:latin typeface="Tahoma" pitchFamily="34" charset="0"/>
              </a:rPr>
              <a:t> )</a:t>
            </a:r>
            <a:endParaRPr lang="sl-SI" sz="1100" dirty="0" smtClean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39"/>
            <a:ext cx="8347382" cy="931033"/>
          </a:xfrm>
        </p:spPr>
        <p:txBody>
          <a:bodyPr>
            <a:normAutofit fontScale="90000"/>
          </a:bodyPr>
          <a:lstStyle/>
          <a:p>
            <a:r>
              <a:rPr lang="sl-SI" dirty="0"/>
              <a:t>Pregledi in dostop do statističnih </a:t>
            </a:r>
            <a:r>
              <a:rPr lang="sl-SI" dirty="0" err="1"/>
              <a:t>mikropodatkov</a:t>
            </a:r>
            <a:endParaRPr lang="sl-SI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02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Tx/>
              <a:buChar char="•"/>
              <a:defRPr/>
            </a:pPr>
            <a:r>
              <a:rPr lang="sl-SI" dirty="0" smtClean="0"/>
              <a:t>SURS: </a:t>
            </a:r>
            <a:r>
              <a:rPr lang="sl-SI" dirty="0" smtClean="0">
                <a:latin typeface="Tahoma" pitchFamily="34" charset="0"/>
              </a:rPr>
              <a:t>Raziskovalci načeloma dostopajo do vseh raziskovanj, načrtovanih v </a:t>
            </a:r>
            <a:r>
              <a:rPr lang="sl-SI" dirty="0" smtClean="0">
                <a:latin typeface="Tahoma" pitchFamily="34" charset="0"/>
                <a:hlinkClick r:id="rId2"/>
              </a:rPr>
              <a:t>letnih programih statističnih raziskovanj</a:t>
            </a:r>
            <a:r>
              <a:rPr lang="sl-SI" dirty="0" smtClean="0">
                <a:latin typeface="Tahoma" pitchFamily="34" charset="0"/>
              </a:rPr>
              <a:t>.</a:t>
            </a:r>
          </a:p>
          <a:p>
            <a:pPr>
              <a:buFontTx/>
              <a:buChar char="•"/>
              <a:defRPr/>
            </a:pPr>
            <a:r>
              <a:rPr lang="sl-SI" dirty="0" smtClean="0">
                <a:latin typeface="Tahoma" pitchFamily="34" charset="0"/>
              </a:rPr>
              <a:t>ADP: metapodatki in podatki nekaterih izbranih statističnih raziskovanj; kadar niso direktno dostopni, so naslovljeni </a:t>
            </a:r>
            <a:r>
              <a:rPr lang="sl-SI" dirty="0" err="1" smtClean="0">
                <a:latin typeface="Tahoma" pitchFamily="34" charset="0"/>
              </a:rPr>
              <a:t>mikropodatki</a:t>
            </a:r>
            <a:r>
              <a:rPr lang="sl-SI" dirty="0" smtClean="0">
                <a:latin typeface="Tahoma" pitchFamily="34" charset="0"/>
              </a:rPr>
              <a:t>, ki so posebej pripravljeni za delo v varni sobi.</a:t>
            </a:r>
          </a:p>
          <a:p>
            <a:pPr marL="0" indent="0" eaLnBrk="1" hangingPunct="1">
              <a:buFontTx/>
              <a:buChar char="•"/>
              <a:defRPr/>
            </a:pPr>
            <a:r>
              <a:rPr lang="sl-SI" sz="2400" dirty="0" smtClean="0">
                <a:latin typeface="Tahoma" pitchFamily="34" charset="0"/>
              </a:rPr>
              <a:t>Primeri virov uporabnih </a:t>
            </a:r>
            <a:r>
              <a:rPr lang="sl-SI" sz="2400" dirty="0" err="1" smtClean="0">
                <a:latin typeface="Tahoma" pitchFamily="34" charset="0"/>
              </a:rPr>
              <a:t>mikropodatkov</a:t>
            </a:r>
            <a:r>
              <a:rPr lang="sl-SI" sz="2400" dirty="0" smtClean="0">
                <a:latin typeface="Tahoma" pitchFamily="34" charset="0"/>
              </a:rPr>
              <a:t>:</a:t>
            </a:r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r>
              <a:rPr lang="sl-SI" sz="2200" i="1" dirty="0" smtClean="0">
                <a:latin typeface="Tahoma" pitchFamily="34" charset="0"/>
              </a:rPr>
              <a:t>Popis 2002 </a:t>
            </a:r>
            <a:r>
              <a:rPr lang="sl-SI" sz="2200" dirty="0" smtClean="0">
                <a:latin typeface="Tahoma" pitchFamily="34" charset="0"/>
              </a:rPr>
              <a:t>– terenski popis</a:t>
            </a:r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r>
              <a:rPr lang="sl-SI" sz="2200" i="1" dirty="0" smtClean="0">
                <a:latin typeface="Tahoma" pitchFamily="34" charset="0"/>
              </a:rPr>
              <a:t>Popis 2011 </a:t>
            </a:r>
            <a:r>
              <a:rPr lang="sl-SI" sz="2200" dirty="0" smtClean="0">
                <a:latin typeface="Tahoma" pitchFamily="34" charset="0"/>
              </a:rPr>
              <a:t>– registrski popis</a:t>
            </a:r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r>
              <a:rPr lang="sl-SI" sz="2200" i="1" dirty="0" err="1" smtClean="0">
                <a:latin typeface="Tahoma" pitchFamily="34" charset="0"/>
              </a:rPr>
              <a:t>mikropodatki</a:t>
            </a:r>
            <a:r>
              <a:rPr lang="sl-SI" sz="2200" i="1" dirty="0" smtClean="0">
                <a:latin typeface="Tahoma" pitchFamily="34" charset="0"/>
              </a:rPr>
              <a:t> registrov</a:t>
            </a:r>
            <a:endParaRPr lang="sl-SI" sz="2200" dirty="0" smtClean="0">
              <a:latin typeface="Tahoma" pitchFamily="34" charset="0"/>
            </a:endParaRPr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r>
              <a:rPr lang="sl-SI" sz="2200" i="1" dirty="0" smtClean="0">
                <a:latin typeface="Tahoma" pitchFamily="34" charset="0"/>
              </a:rPr>
              <a:t>anketni podatki </a:t>
            </a:r>
            <a:r>
              <a:rPr lang="sl-SI" sz="2200" dirty="0" smtClean="0">
                <a:latin typeface="Tahoma" pitchFamily="34" charset="0"/>
              </a:rPr>
              <a:t>– Anketa o delovni sili, </a:t>
            </a:r>
            <a:r>
              <a:rPr lang="sl-SI" sz="2400" dirty="0" smtClean="0">
                <a:latin typeface="Tahoma" pitchFamily="34" charset="0"/>
              </a:rPr>
              <a:t>Anketa o porabi časa</a:t>
            </a:r>
          </a:p>
          <a:p>
            <a:pPr indent="0">
              <a:buFont typeface="Wingdings" pitchFamily="2" charset="2"/>
              <a:buChar char="§"/>
              <a:defRPr/>
            </a:pPr>
            <a:r>
              <a:rPr lang="sl-SI" sz="2800" b="1" dirty="0" smtClean="0">
                <a:hlinkClick r:id="rId3"/>
              </a:rPr>
              <a:t>Primer: Raziskava </a:t>
            </a:r>
            <a:r>
              <a:rPr lang="sl-SI" sz="2800" b="1" dirty="0">
                <a:hlinkClick r:id="rId3"/>
              </a:rPr>
              <a:t>Anketa o delovni sili 2010, </a:t>
            </a:r>
            <a:r>
              <a:rPr lang="sl-SI" sz="2800" b="1" dirty="0" err="1">
                <a:hlinkClick r:id="rId3"/>
              </a:rPr>
              <a:t>anonimizirana</a:t>
            </a:r>
            <a:r>
              <a:rPr lang="sl-SI" sz="2800" b="1" dirty="0">
                <a:hlinkClick r:id="rId3"/>
              </a:rPr>
              <a:t> verzija podatkovne datoteke, dostopna preko ADP</a:t>
            </a:r>
            <a:r>
              <a:rPr lang="sl-SI" sz="2800" dirty="0"/>
              <a:t> - ADP je v sodelovanju s SURS pripravil </a:t>
            </a:r>
            <a:r>
              <a:rPr lang="sl-SI" sz="2800" dirty="0" err="1"/>
              <a:t>anonimizirano</a:t>
            </a:r>
            <a:r>
              <a:rPr lang="sl-SI" sz="2800" dirty="0"/>
              <a:t> verzijo podatkovne datoteke Ankete o delovni sili 2010. </a:t>
            </a:r>
            <a:r>
              <a:rPr lang="sl-SI" sz="2800" dirty="0" err="1"/>
              <a:t>Mikropodatki</a:t>
            </a:r>
            <a:r>
              <a:rPr lang="sl-SI" sz="2800" dirty="0"/>
              <a:t> so namenjeni distribuciji preko ADP. Ohranjenih je bilo kar se da veliko spremenljivk za širok krog uporabnikov, ki zadoščajo za večino preprostih kot tudi bolj zahtevnih raziskovanj na tem področju. Do </a:t>
            </a:r>
            <a:r>
              <a:rPr lang="sl-SI" sz="2800" dirty="0" err="1"/>
              <a:t>anonimizirane</a:t>
            </a:r>
            <a:r>
              <a:rPr lang="sl-SI" sz="2800" dirty="0"/>
              <a:t> verzije </a:t>
            </a:r>
            <a:r>
              <a:rPr lang="sl-SI" sz="2800" dirty="0" err="1"/>
              <a:t>mikropodatkov</a:t>
            </a:r>
            <a:r>
              <a:rPr lang="sl-SI" sz="2800" dirty="0"/>
              <a:t> imajo namreč ob poenostavljeni registraciji preko ADP dostop tudi drugi uporabniki (npr. študentje, laična javnost), ne le registrirani raziskovalci.</a:t>
            </a:r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endParaRPr lang="sl-SI" sz="2400" dirty="0" smtClean="0">
              <a:latin typeface="Tahoma" pitchFamily="34" charset="0"/>
            </a:endParaRPr>
          </a:p>
          <a:p>
            <a:pPr>
              <a:buFontTx/>
              <a:buChar char="•"/>
              <a:defRPr/>
            </a:pPr>
            <a:r>
              <a:rPr lang="sl-SI" sz="2600" dirty="0"/>
              <a:t>Primeri </a:t>
            </a:r>
            <a:r>
              <a:rPr lang="sl-SI" sz="2600" dirty="0" smtClean="0"/>
              <a:t>mednarodnih statističnih mikropodatkov</a:t>
            </a:r>
            <a:r>
              <a:rPr lang="sl-SI" sz="2600" dirty="0"/>
              <a:t>: </a:t>
            </a:r>
          </a:p>
          <a:p>
            <a:pPr marL="457200" lvl="1" indent="0">
              <a:buFont typeface="Wingdings" pitchFamily="2" charset="2"/>
              <a:buChar char="§"/>
              <a:defRPr/>
            </a:pPr>
            <a:r>
              <a:rPr lang="sl-SI" sz="2200" i="1" dirty="0" smtClean="0">
                <a:hlinkClick r:id="rId4"/>
              </a:rPr>
              <a:t>IPUMS </a:t>
            </a:r>
            <a:r>
              <a:rPr lang="sl-SI" sz="2200" i="1" dirty="0">
                <a:hlinkClick r:id="rId4"/>
              </a:rPr>
              <a:t>International </a:t>
            </a:r>
            <a:r>
              <a:rPr lang="sl-SI" sz="2200" dirty="0">
                <a:hlinkClick r:id="rId4"/>
              </a:rPr>
              <a:t>– vzorci popisov, 68 držav</a:t>
            </a:r>
            <a:endParaRPr lang="sl-SI" sz="2200" dirty="0"/>
          </a:p>
          <a:p>
            <a:pPr marL="457200" lvl="1" indent="0">
              <a:buFont typeface="Wingdings" pitchFamily="2" charset="2"/>
              <a:buChar char="§"/>
              <a:defRPr/>
            </a:pPr>
            <a:r>
              <a:rPr lang="sl-SI" sz="2200" i="1" dirty="0">
                <a:hlinkClick r:id="rId5"/>
              </a:rPr>
              <a:t>IECM</a:t>
            </a:r>
            <a:r>
              <a:rPr lang="sl-SI" sz="2200" dirty="0">
                <a:hlinkClick r:id="rId5"/>
              </a:rPr>
              <a:t> – anonimizirani mikropodatki popisov 19 držav</a:t>
            </a:r>
            <a:endParaRPr lang="sl-SI" sz="2200" dirty="0"/>
          </a:p>
          <a:p>
            <a:pPr marL="457200" lvl="1" indent="0" algn="l" eaLnBrk="1" hangingPunct="1">
              <a:buFont typeface="Wingdings" pitchFamily="2" charset="2"/>
              <a:buChar char="§"/>
              <a:defRPr/>
            </a:pPr>
            <a:endParaRPr lang="sl-SI" sz="2200" dirty="0" smtClean="0">
              <a:latin typeface="Tahoma" pitchFamily="34" charset="0"/>
            </a:endParaRPr>
          </a:p>
          <a:p>
            <a:pPr>
              <a:defRPr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Iskanje in identifikacija mikropodatkov: 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75688" y="476672"/>
            <a:ext cx="468312" cy="6858000"/>
          </a:xfrm>
        </p:spPr>
        <p:txBody>
          <a:bodyPr/>
          <a:lstStyle/>
          <a:p>
            <a:pPr marL="0" indent="0"/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466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Char char="•"/>
              <a:defRPr/>
            </a:pPr>
            <a:r>
              <a:rPr lang="sl-SI" sz="2000" dirty="0" smtClean="0"/>
              <a:t>Poročila vsebujejo metodološka pojasnila glede podatkovne osnove, na kateri so pripravljena</a:t>
            </a:r>
          </a:p>
          <a:p>
            <a:pPr marL="0" indent="0">
              <a:buFontTx/>
              <a:buChar char="•"/>
              <a:defRPr/>
            </a:pPr>
            <a:r>
              <a:rPr lang="sl-SI" sz="2000" dirty="0" smtClean="0"/>
              <a:t>Posebej so zanimive metodološke informacije in gradiva:</a:t>
            </a:r>
          </a:p>
          <a:p>
            <a:pPr marL="457200" lvl="1" indent="0" algn="l">
              <a:buFont typeface="Arial" charset="0"/>
              <a:buChar char="•"/>
              <a:defRPr/>
            </a:pPr>
            <a:r>
              <a:rPr lang="sl-SI" sz="2000" b="1" dirty="0" smtClean="0">
                <a:hlinkClick r:id="rId2"/>
              </a:rPr>
              <a:t>Metodološka pojasnila </a:t>
            </a:r>
            <a:r>
              <a:rPr lang="sl-SI" sz="2000" b="1" dirty="0" smtClean="0"/>
              <a:t>v področju '</a:t>
            </a:r>
            <a:r>
              <a:rPr lang="sl-SI" sz="2000" b="1" dirty="0" smtClean="0">
                <a:hlinkClick r:id="rId3" tooltip="Statistično področje: 'Prebivalstvo'"/>
              </a:rPr>
              <a:t>Prebivalstvo</a:t>
            </a:r>
            <a:r>
              <a:rPr lang="sl-SI" sz="2000" b="1" dirty="0" smtClean="0"/>
              <a:t>'</a:t>
            </a:r>
            <a:endParaRPr lang="sl-SI" sz="2000" dirty="0" smtClean="0"/>
          </a:p>
          <a:p>
            <a:pPr marL="857250" lvl="2" indent="0" algn="l">
              <a:buFont typeface="Arial" charset="0"/>
              <a:buChar char="•"/>
              <a:defRPr/>
            </a:pPr>
            <a:r>
              <a:rPr lang="sl-SI" sz="2000" dirty="0" smtClean="0"/>
              <a:t>Npr. Registrski popis prebivalstva, gospodinjstev in stanovanj, Slovenija, 1. januar 2011 </a:t>
            </a:r>
          </a:p>
          <a:p>
            <a:pPr marL="457200" lvl="1" indent="0" algn="l">
              <a:buFont typeface="Arial" charset="0"/>
              <a:buChar char="•"/>
              <a:defRPr/>
            </a:pPr>
            <a:r>
              <a:rPr lang="sl-SI" sz="2000" dirty="0" smtClean="0"/>
              <a:t>Vprašalniki: </a:t>
            </a:r>
            <a:r>
              <a:rPr lang="sl-SI" sz="2000" dirty="0" smtClean="0">
                <a:hlinkClick r:id="rId4"/>
              </a:rPr>
              <a:t>http://www.stat.si/metodologija_vpr.asp</a:t>
            </a:r>
            <a:r>
              <a:rPr lang="sl-SI" sz="2000" dirty="0" smtClean="0"/>
              <a:t> </a:t>
            </a:r>
          </a:p>
          <a:p>
            <a:pPr marL="457200" lvl="1" indent="0" algn="l">
              <a:buFont typeface="Arial" charset="0"/>
              <a:buChar char="•"/>
              <a:defRPr/>
            </a:pPr>
            <a:r>
              <a:rPr lang="sl-SI" sz="2000" dirty="0" smtClean="0">
                <a:hlinkClick r:id="rId5"/>
              </a:rPr>
              <a:t>Poročila o kakovosti: </a:t>
            </a:r>
            <a:r>
              <a:rPr lang="en-GB" sz="2000" dirty="0" smtClean="0">
                <a:hlinkClick r:id="rId5"/>
              </a:rPr>
              <a:t>http://www.stat.si/metodologija_porocila-kakovost.asp</a:t>
            </a:r>
            <a:r>
              <a:rPr lang="sl-SI" sz="20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sl-SI" dirty="0" smtClean="0">
                <a:latin typeface="Tahoma" pitchFamily="34" charset="0"/>
              </a:rPr>
              <a:t>Pri iskanju si lahko pomagamo </a:t>
            </a:r>
            <a:endParaRPr lang="sl-SI" dirty="0"/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 eaLnBrk="1" hangingPunct="1"/>
            <a:endParaRPr lang="sl-SI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5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5400600"/>
          </a:xfrm>
        </p:spPr>
        <p:txBody>
          <a:bodyPr>
            <a:normAutofit/>
          </a:bodyPr>
          <a:lstStyle/>
          <a:p>
            <a:endParaRPr lang="sl-SI" dirty="0" smtClean="0"/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Portal za pregledovanje metapodatkov evropski statističnih mikropodatkov:</a:t>
            </a:r>
          </a:p>
          <a:p>
            <a:endParaRPr lang="sl-SI" dirty="0"/>
          </a:p>
          <a:p>
            <a:r>
              <a:rPr lang="en-GB" dirty="0">
                <a:hlinkClick r:id="rId2"/>
              </a:rPr>
              <a:t>http://www.gesis.org/missy/eu/find-metadata/</a:t>
            </a:r>
            <a:r>
              <a:rPr lang="sl-SI" dirty="0"/>
              <a:t> </a:t>
            </a:r>
            <a:endParaRPr lang="sl-SI" dirty="0" smtClean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Podpora delu s podatki iz EUROSTAT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Upravljanje s kompleksnimi podatki</a:t>
            </a:r>
            <a:endParaRPr lang="en-GB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l-SI" sz="2800" dirty="0" smtClean="0"/>
              <a:t>Glej primer </a:t>
            </a:r>
            <a:r>
              <a:rPr lang="sl-SI" sz="2800" dirty="0" err="1" smtClean="0">
                <a:hlinkClick r:id="rId2"/>
              </a:rPr>
              <a:t>Working</a:t>
            </a:r>
            <a:r>
              <a:rPr lang="sl-SI" sz="2800" dirty="0" smtClean="0">
                <a:hlinkClick r:id="rId2"/>
              </a:rPr>
              <a:t> </a:t>
            </a:r>
            <a:r>
              <a:rPr lang="sl-SI" sz="2800" dirty="0" err="1" smtClean="0">
                <a:hlinkClick r:id="rId2"/>
              </a:rPr>
              <a:t>with</a:t>
            </a:r>
            <a:r>
              <a:rPr lang="sl-SI" sz="2800" dirty="0" smtClean="0">
                <a:hlinkClick r:id="rId2"/>
              </a:rPr>
              <a:t> </a:t>
            </a:r>
            <a:r>
              <a:rPr lang="sl-SI" sz="2800" dirty="0" err="1" smtClean="0">
                <a:hlinkClick r:id="rId2"/>
              </a:rPr>
              <a:t>survey</a:t>
            </a:r>
            <a:r>
              <a:rPr lang="sl-SI" sz="2800" dirty="0" smtClean="0">
                <a:hlinkClick r:id="rId2"/>
              </a:rPr>
              <a:t> </a:t>
            </a:r>
            <a:r>
              <a:rPr lang="sl-SI" sz="2800" dirty="0" err="1" smtClean="0">
                <a:hlinkClick r:id="rId2"/>
              </a:rPr>
              <a:t>files</a:t>
            </a:r>
            <a:r>
              <a:rPr lang="sl-SI" sz="2800" dirty="0" smtClean="0">
                <a:hlinkClick r:id="rId2"/>
              </a:rPr>
              <a:t>…</a:t>
            </a:r>
            <a:endParaRPr lang="sl-SI" sz="2800" dirty="0" smtClean="0"/>
          </a:p>
          <a:p>
            <a:pPr lvl="1" eaLnBrk="1" hangingPunct="1"/>
            <a:r>
              <a:rPr lang="sl-SI" sz="2400" dirty="0" smtClean="0"/>
              <a:t>Kaj je enota analize (posameznik, gospodinjstvo, družina, partnerja)</a:t>
            </a:r>
          </a:p>
          <a:p>
            <a:pPr lvl="1" eaLnBrk="1" hangingPunct="1"/>
            <a:r>
              <a:rPr lang="sl-SI" sz="2400" dirty="0" smtClean="0"/>
              <a:t>Združevanje </a:t>
            </a:r>
            <a:r>
              <a:rPr lang="sl-SI" sz="2400" dirty="0" err="1" smtClean="0"/>
              <a:t>večih</a:t>
            </a:r>
            <a:r>
              <a:rPr lang="sl-SI" sz="2400" dirty="0" smtClean="0"/>
              <a:t> datotek (primer Ankete o delovni sili)</a:t>
            </a:r>
          </a:p>
          <a:p>
            <a:pPr lvl="2" eaLnBrk="1" hangingPunct="1"/>
            <a:r>
              <a:rPr lang="sl-SI" sz="2000" dirty="0" smtClean="0"/>
              <a:t>Spremembe skozi čas</a:t>
            </a:r>
          </a:p>
          <a:p>
            <a:pPr lvl="2" eaLnBrk="1" hangingPunct="1"/>
            <a:r>
              <a:rPr lang="sl-SI" sz="2000" dirty="0" smtClean="0"/>
              <a:t>Regresijska analiza z letnimi (ali </a:t>
            </a:r>
            <a:r>
              <a:rPr lang="sl-SI" sz="2000" dirty="0" err="1" smtClean="0"/>
              <a:t>kohortnimi</a:t>
            </a:r>
            <a:r>
              <a:rPr lang="sl-SI" sz="2000" dirty="0" smtClean="0"/>
              <a:t>) spremenljivkami ter makro podatki za obdobja</a:t>
            </a:r>
          </a:p>
          <a:p>
            <a:pPr lvl="1" eaLnBrk="1" hangingPunct="1"/>
            <a:r>
              <a:rPr lang="sl-SI" sz="2400" dirty="0" smtClean="0"/>
              <a:t>Glej delavnice DWB: </a:t>
            </a:r>
            <a:r>
              <a:rPr lang="sl-SI" sz="2400" dirty="0">
                <a:hlinkClick r:id="rId3"/>
              </a:rPr>
              <a:t>http://</a:t>
            </a:r>
            <a:r>
              <a:rPr lang="sl-SI" sz="2400" dirty="0" smtClean="0">
                <a:hlinkClick r:id="rId3"/>
              </a:rPr>
              <a:t>www.dwbproject.org/events/training.html</a:t>
            </a:r>
            <a:r>
              <a:rPr lang="sl-SI" sz="2400" dirty="0" smtClean="0"/>
              <a:t> </a:t>
            </a:r>
          </a:p>
          <a:p>
            <a:pPr lvl="1" eaLnBrk="1" hangingPunct="1"/>
            <a:r>
              <a:rPr lang="sl-SI" sz="2400" dirty="0" smtClean="0"/>
              <a:t>Primer delavnice: </a:t>
            </a:r>
            <a:r>
              <a:rPr lang="sl-SI" sz="2400" dirty="0" smtClean="0">
                <a:hlinkClick r:id="rId4"/>
              </a:rPr>
              <a:t>12th </a:t>
            </a:r>
            <a:r>
              <a:rPr lang="sl-SI" sz="2400" dirty="0" err="1" smtClean="0">
                <a:hlinkClick r:id="rId4"/>
              </a:rPr>
              <a:t>ess</a:t>
            </a:r>
            <a:r>
              <a:rPr lang="sl-SI" sz="2400" dirty="0" smtClean="0">
                <a:hlinkClick r:id="rId4"/>
              </a:rPr>
              <a:t> </a:t>
            </a:r>
            <a:r>
              <a:rPr lang="sl-SI" sz="2400" dirty="0" err="1" smtClean="0">
                <a:hlinkClick r:id="rId4"/>
              </a:rPr>
              <a:t>train</a:t>
            </a:r>
            <a:endParaRPr lang="sl-SI" dirty="0" smtClean="0"/>
          </a:p>
          <a:p>
            <a:pPr lvl="2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600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6th </a:t>
            </a:r>
            <a:r>
              <a:rPr lang="sl-SI" dirty="0" err="1"/>
              <a:t>European</a:t>
            </a:r>
            <a:r>
              <a:rPr lang="sl-SI" dirty="0"/>
              <a:t> </a:t>
            </a:r>
            <a:r>
              <a:rPr lang="sl-SI" dirty="0" err="1"/>
              <a:t>User</a:t>
            </a:r>
            <a:r>
              <a:rPr lang="sl-SI" dirty="0"/>
              <a:t> </a:t>
            </a:r>
            <a:r>
              <a:rPr lang="sl-SI" dirty="0" err="1"/>
              <a:t>Conference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smtClean="0"/>
              <a:t>EU-</a:t>
            </a:r>
            <a:r>
              <a:rPr lang="sl-SI" dirty="0" err="1" smtClean="0"/>
              <a:t>Microdata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l-SI" b="1" dirty="0" err="1" smtClean="0"/>
              <a:t>Pre-Conference</a:t>
            </a:r>
            <a:r>
              <a:rPr lang="sl-SI" b="1" dirty="0" smtClean="0"/>
              <a:t> </a:t>
            </a:r>
            <a:r>
              <a:rPr lang="sl-SI" b="1" dirty="0" err="1"/>
              <a:t>Workshop</a:t>
            </a:r>
            <a:r>
              <a:rPr lang="sl-SI" b="1" dirty="0"/>
              <a:t>,</a:t>
            </a:r>
            <a:endParaRPr lang="sl-SI" dirty="0"/>
          </a:p>
          <a:p>
            <a:r>
              <a:rPr lang="sl-SI" b="1" dirty="0" err="1"/>
              <a:t>March</a:t>
            </a:r>
            <a:r>
              <a:rPr lang="sl-SI" b="1" dirty="0"/>
              <a:t> 6-8, 2019</a:t>
            </a:r>
            <a:endParaRPr lang="sl-SI" dirty="0"/>
          </a:p>
          <a:p>
            <a:r>
              <a:rPr lang="sl-SI" u="sng" dirty="0">
                <a:hlinkClick r:id="rId2"/>
              </a:rPr>
              <a:t>https://www.gesis.org/en/services/events/gesis-conferences/european-user-conference-6/?</a:t>
            </a:r>
            <a:r>
              <a:rPr lang="sl-SI" u="sng" dirty="0" smtClean="0">
                <a:hlinkClick r:id="rId2"/>
              </a:rPr>
              <a:t>utm_source=phplist25&amp;utm_medium=email&amp;utm_content=HTML&amp;utm_campaign=Februar+2019</a:t>
            </a:r>
            <a:endParaRPr lang="sl-SI" u="sng" dirty="0" smtClean="0"/>
          </a:p>
          <a:p>
            <a:r>
              <a:rPr lang="sl-SI" sz="2200" dirty="0" smtClean="0">
                <a:latin typeface="Tahoma" pitchFamily="34" charset="0"/>
              </a:rPr>
              <a:t>Zanimivosti:</a:t>
            </a:r>
            <a:r>
              <a:rPr lang="sl-SI" dirty="0">
                <a:hlinkClick r:id="rId3"/>
              </a:rPr>
              <a:t/>
            </a:r>
            <a:br>
              <a:rPr lang="sl-SI" dirty="0">
                <a:hlinkClick r:id="rId3"/>
              </a:rPr>
            </a:br>
            <a:r>
              <a:rPr lang="sl-SI" dirty="0">
                <a:hlinkClick r:id="rId3"/>
              </a:rPr>
              <a:t>Izbrani primeri raziskovalnih analiz na </a:t>
            </a:r>
            <a:r>
              <a:rPr lang="sl-SI" dirty="0" err="1">
                <a:hlinkClick r:id="rId3"/>
              </a:rPr>
              <a:t>mikropodatkih</a:t>
            </a:r>
            <a:r>
              <a:rPr lang="sl-SI" dirty="0">
                <a:hlinkClick r:id="rId3"/>
              </a:rPr>
              <a:t> državne statistike 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Primer iz CESSDA seminarja: </a:t>
            </a:r>
            <a:r>
              <a:rPr lang="sl-SI" dirty="0"/>
              <a:t>registri na </a:t>
            </a:r>
            <a:r>
              <a:rPr lang="sl-SI" dirty="0" smtClean="0"/>
              <a:t>Nizozemskem</a:t>
            </a:r>
            <a:r>
              <a:rPr lang="sl-SI" dirty="0"/>
              <a:t>: </a:t>
            </a:r>
            <a:r>
              <a:rPr lang="en-US" u="sng" dirty="0">
                <a:hlinkClick r:id="rId4"/>
              </a:rPr>
              <a:t>Integrating Data Services in the Netherlands – the ODISSEI project</a:t>
            </a:r>
            <a:r>
              <a:rPr lang="en-US" dirty="0"/>
              <a:t> (pdf)</a:t>
            </a:r>
            <a:br>
              <a:rPr lang="en-US" dirty="0"/>
            </a:br>
            <a:r>
              <a:rPr lang="en-US" i="1" dirty="0"/>
              <a:t>Dr. Tom Emery, Executive Director ODISSEI project and Deputy Director of the Generations and Gender </a:t>
            </a:r>
            <a:r>
              <a:rPr lang="en-US" i="1" dirty="0" err="1" smtClean="0"/>
              <a:t>Programme</a:t>
            </a:r>
            <a:endParaRPr lang="sl-SI" sz="2200" dirty="0">
              <a:latin typeface="Tahoma" pitchFamily="34" charset="0"/>
            </a:endParaRP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869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11 namigov za iskanje podatkov</a:t>
            </a:r>
            <a:endParaRPr lang="sl-SI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3931920" cy="52466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sz="2000" dirty="0"/>
              <a:t>Glede na namen, razmisli katere podatke rabiš? (postopno boš verjetno prilagajal zahteve)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000" dirty="0"/>
              <a:t>Izberi najprimernejši </a:t>
            </a:r>
            <a:r>
              <a:rPr lang="sl-SI" sz="2000" dirty="0" err="1" smtClean="0"/>
              <a:t>repozitorij</a:t>
            </a:r>
            <a:r>
              <a:rPr lang="sl-SI" sz="2000" dirty="0" smtClean="0"/>
              <a:t> za iskanje!</a:t>
            </a:r>
            <a:endParaRPr lang="sl-SI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sl-SI" sz="2000" dirty="0" smtClean="0"/>
              <a:t>Upoštevaj posebnosti </a:t>
            </a:r>
            <a:r>
              <a:rPr lang="sl-SI" sz="2000" dirty="0"/>
              <a:t>načina </a:t>
            </a:r>
            <a:r>
              <a:rPr lang="sl-SI" sz="2000" dirty="0" smtClean="0"/>
              <a:t>iskanja in </a:t>
            </a:r>
            <a:r>
              <a:rPr lang="sl-SI" sz="2000" dirty="0" smtClean="0"/>
              <a:t>ustrezen iskalni </a:t>
            </a:r>
            <a:r>
              <a:rPr lang="sl-SI" sz="2000" dirty="0" smtClean="0"/>
              <a:t>izraz 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000" dirty="0" smtClean="0"/>
              <a:t>Možnosti </a:t>
            </a:r>
            <a:r>
              <a:rPr lang="sl-SI" sz="2000" dirty="0" err="1" smtClean="0"/>
              <a:t>repozitorija</a:t>
            </a:r>
            <a:r>
              <a:rPr lang="sl-SI" sz="2000" dirty="0" smtClean="0"/>
              <a:t> za brskanje, tezavre </a:t>
            </a:r>
            <a:r>
              <a:rPr lang="sl-SI" sz="2000" dirty="0" err="1" smtClean="0"/>
              <a:t>etc</a:t>
            </a:r>
            <a:r>
              <a:rPr lang="sl-SI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000" dirty="0" smtClean="0"/>
              <a:t>Zoži obseg zadetkov (glede na tip podatkov, </a:t>
            </a:r>
            <a:r>
              <a:rPr lang="sl-SI" sz="2000" dirty="0" err="1" smtClean="0"/>
              <a:t>etc</a:t>
            </a:r>
            <a:r>
              <a:rPr lang="sl-SI" sz="2000" dirty="0" smtClean="0"/>
              <a:t>.)</a:t>
            </a:r>
          </a:p>
          <a:p>
            <a:pPr marL="457200" indent="-457200">
              <a:buFont typeface="+mj-lt"/>
              <a:buAutoNum type="arabicPeriod"/>
            </a:pPr>
            <a:endParaRPr lang="sl-S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1143000"/>
            <a:ext cx="3931920" cy="52466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Oceni relevantnost podatkov in primernost za uporabo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Shrani iskalni izraz in i in informacije o izvoru podatkov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Pozoren bodi na podatkovne storitve (API ipd. 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Preveri za najbolj sveže podatke </a:t>
            </a:r>
            <a:r>
              <a:rPr lang="sl-SI" sz="2000" dirty="0" smtClean="0"/>
              <a:t>(npr. v </a:t>
            </a:r>
            <a:r>
              <a:rPr lang="sl-SI" sz="2000" dirty="0" smtClean="0"/>
              <a:t>povezavi s publikacijami)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Pazljivo z občutljivimi podatki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sl-SI" sz="2000" dirty="0" smtClean="0"/>
              <a:t>Vrni dobljeno (citiraj, deli) </a:t>
            </a:r>
          </a:p>
          <a:p>
            <a:pPr marL="0" indent="0">
              <a:buNone/>
            </a:pPr>
            <a:endParaRPr lang="sl-SI" sz="2800" dirty="0" smtClean="0"/>
          </a:p>
          <a:p>
            <a:pPr marL="0" indent="0">
              <a:buNone/>
            </a:pPr>
            <a:endParaRPr lang="sl-SI" sz="2800" dirty="0"/>
          </a:p>
        </p:txBody>
      </p:sp>
      <p:sp>
        <p:nvSpPr>
          <p:cNvPr id="6" name="Rectangle 5"/>
          <p:cNvSpPr/>
          <p:nvPr/>
        </p:nvSpPr>
        <p:spPr>
          <a:xfrm>
            <a:off x="170180" y="6316226"/>
            <a:ext cx="916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1400" b="1" dirty="0" err="1"/>
              <a:t>Citation</a:t>
            </a:r>
            <a:r>
              <a:rPr lang="sl-SI" sz="1400" b="1" dirty="0"/>
              <a:t>: </a:t>
            </a:r>
            <a:r>
              <a:rPr lang="sl-SI" sz="1400" dirty="0" err="1"/>
              <a:t>Gregory</a:t>
            </a:r>
            <a:r>
              <a:rPr lang="sl-SI" sz="1400" dirty="0"/>
              <a:t> K, </a:t>
            </a:r>
            <a:r>
              <a:rPr lang="sl-SI" sz="1400" dirty="0" err="1"/>
              <a:t>Khalsa</a:t>
            </a:r>
            <a:r>
              <a:rPr lang="sl-SI" sz="1400" dirty="0"/>
              <a:t> SJ, </a:t>
            </a:r>
            <a:r>
              <a:rPr lang="sl-SI" sz="1400" dirty="0" err="1"/>
              <a:t>Michener</a:t>
            </a:r>
            <a:r>
              <a:rPr lang="sl-SI" sz="1400" dirty="0"/>
              <a:t> WK, </a:t>
            </a:r>
            <a:r>
              <a:rPr lang="sl-SI" sz="1400" dirty="0" err="1"/>
              <a:t>Psomopoulos</a:t>
            </a:r>
            <a:r>
              <a:rPr lang="sl-SI" sz="1400" dirty="0"/>
              <a:t> FE, de </a:t>
            </a:r>
            <a:r>
              <a:rPr lang="sl-SI" sz="1400" dirty="0" err="1"/>
              <a:t>Waard</a:t>
            </a:r>
            <a:r>
              <a:rPr lang="sl-SI" sz="1400" dirty="0"/>
              <a:t> A, </a:t>
            </a:r>
            <a:r>
              <a:rPr lang="sl-SI" sz="1400" dirty="0" err="1"/>
              <a:t>Wu</a:t>
            </a:r>
            <a:r>
              <a:rPr lang="sl-SI" sz="1400" dirty="0"/>
              <a:t> M (2018) </a:t>
            </a:r>
            <a:r>
              <a:rPr lang="sl-SI" sz="1400" dirty="0" err="1"/>
              <a:t>Eleven</a:t>
            </a:r>
            <a:r>
              <a:rPr lang="sl-SI" sz="1400" dirty="0"/>
              <a:t> </a:t>
            </a:r>
            <a:r>
              <a:rPr lang="sl-SI" sz="1400" dirty="0" err="1"/>
              <a:t>quick</a:t>
            </a:r>
            <a:r>
              <a:rPr lang="sl-SI" sz="1400" dirty="0"/>
              <a:t> </a:t>
            </a:r>
            <a:r>
              <a:rPr lang="sl-SI" sz="1400" dirty="0" err="1"/>
              <a:t>tips</a:t>
            </a:r>
            <a:r>
              <a:rPr lang="sl-SI" sz="1400" dirty="0"/>
              <a:t> </a:t>
            </a:r>
            <a:r>
              <a:rPr lang="sl-SI" sz="1400" dirty="0" err="1"/>
              <a:t>for</a:t>
            </a:r>
            <a:r>
              <a:rPr lang="sl-SI" sz="1400" dirty="0"/>
              <a:t> </a:t>
            </a:r>
            <a:r>
              <a:rPr lang="sl-SI" sz="1400" dirty="0" err="1"/>
              <a:t>finding</a:t>
            </a:r>
            <a:r>
              <a:rPr lang="sl-SI" sz="1400" dirty="0"/>
              <a:t> </a:t>
            </a:r>
            <a:r>
              <a:rPr lang="sl-SI" sz="1400" dirty="0" err="1"/>
              <a:t>research</a:t>
            </a:r>
            <a:r>
              <a:rPr lang="sl-SI" sz="1400" dirty="0"/>
              <a:t> data. </a:t>
            </a:r>
            <a:r>
              <a:rPr lang="sl-SI" sz="1400" dirty="0" err="1"/>
              <a:t>PLoS</a:t>
            </a:r>
            <a:r>
              <a:rPr lang="sl-SI" sz="1400" dirty="0"/>
              <a:t> </a:t>
            </a:r>
            <a:r>
              <a:rPr lang="sl-SI" sz="1400" dirty="0" err="1"/>
              <a:t>Comput</a:t>
            </a:r>
            <a:r>
              <a:rPr lang="sl-SI" sz="1400" dirty="0"/>
              <a:t> </a:t>
            </a:r>
            <a:r>
              <a:rPr lang="sl-SI" sz="1400" dirty="0" err="1"/>
              <a:t>Biol</a:t>
            </a:r>
            <a:r>
              <a:rPr lang="sl-SI" sz="1400" dirty="0"/>
              <a:t> 14(4): e1006038. </a:t>
            </a:r>
            <a:r>
              <a:rPr lang="sl-SI" sz="1400" dirty="0">
                <a:hlinkClick r:id="rId2"/>
              </a:rPr>
              <a:t>https://</a:t>
            </a:r>
            <a:r>
              <a:rPr lang="sl-SI" sz="1400" dirty="0" smtClean="0">
                <a:hlinkClick r:id="rId2"/>
              </a:rPr>
              <a:t>doi.org/10.1371/journal.pcbi.1006038</a:t>
            </a:r>
            <a:r>
              <a:rPr lang="sl-SI" sz="1400" dirty="0" smtClean="0"/>
              <a:t> </a:t>
            </a:r>
            <a:endParaRPr lang="sl-SI" sz="1400" dirty="0"/>
          </a:p>
        </p:txBody>
      </p:sp>
    </p:spTree>
    <p:extLst>
      <p:ext uri="{BB962C8B-B14F-4D97-AF65-F5344CB8AC3E}">
        <p14:creationId xmlns:p14="http://schemas.microsoft.com/office/powerpoint/2010/main" val="120292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>
              <a:hlinkClick r:id="rId2"/>
            </a:endParaRPr>
          </a:p>
          <a:p>
            <a:r>
              <a:rPr lang="sl-SI" dirty="0" smtClean="0">
                <a:hlinkClick r:id="rId2"/>
              </a:rPr>
              <a:t>Javni registri: </a:t>
            </a:r>
            <a:endParaRPr lang="sl-SI" dirty="0">
              <a:hlinkClick r:id="rId2"/>
            </a:endParaRPr>
          </a:p>
          <a:p>
            <a:r>
              <a:rPr lang="sl-SI" dirty="0" smtClean="0">
                <a:hlinkClick r:id="rId2"/>
              </a:rPr>
              <a:t>https</a:t>
            </a:r>
            <a:r>
              <a:rPr lang="sl-SI" dirty="0">
                <a:hlinkClick r:id="rId2"/>
              </a:rPr>
              <a:t>://www.ajpes.si/Registri/Drugi_registri/Register_dejanskih_lastnikov/Splosno</a:t>
            </a:r>
            <a:r>
              <a:rPr lang="sl-SI" dirty="0"/>
              <a:t> </a:t>
            </a:r>
            <a:endParaRPr lang="sl-SI" dirty="0" smtClean="0"/>
          </a:p>
          <a:p>
            <a:endParaRPr lang="sl-SI" dirty="0"/>
          </a:p>
          <a:p>
            <a:r>
              <a:rPr lang="sl-SI" u="sng" dirty="0">
                <a:hlinkClick r:id="rId3"/>
              </a:rPr>
              <a:t>http://www.mktudegy.hu/konferencia/administrative-data-workshop/37488/</a:t>
            </a:r>
            <a:r>
              <a:rPr lang="sl-SI" u="sng" dirty="0"/>
              <a:t> (javna naročila ipd. podatki za spremljanje učinkovitosti javnih politik</a:t>
            </a:r>
            <a:r>
              <a:rPr lang="sl-SI" u="sng" dirty="0" smtClean="0"/>
              <a:t>)</a:t>
            </a:r>
          </a:p>
          <a:p>
            <a:endParaRPr lang="sl-SI" u="sng" dirty="0"/>
          </a:p>
          <a:p>
            <a:r>
              <a:rPr lang="sl-SI" u="sng" dirty="0" smtClean="0"/>
              <a:t>Portal NIO </a:t>
            </a:r>
            <a:r>
              <a:rPr lang="sl-SI" u="sng" dirty="0" smtClean="0">
                <a:hlinkClick r:id="rId4"/>
              </a:rPr>
              <a:t>http</a:t>
            </a:r>
            <a:r>
              <a:rPr lang="sl-SI" u="sng" dirty="0">
                <a:hlinkClick r:id="rId4"/>
              </a:rPr>
              <a:t>://</a:t>
            </a:r>
            <a:r>
              <a:rPr lang="sl-SI" u="sng" dirty="0" smtClean="0">
                <a:hlinkClick r:id="rId4"/>
              </a:rPr>
              <a:t>nio.gov.si/nio/asset/portal+odprti+podatki+slovenije-744</a:t>
            </a:r>
            <a:endParaRPr lang="sl-SI" u="sng" dirty="0" smtClean="0"/>
          </a:p>
          <a:p>
            <a:r>
              <a:rPr lang="sl-SI" u="sng" dirty="0"/>
              <a:t>OPSI </a:t>
            </a:r>
            <a:r>
              <a:rPr lang="sl-SI" u="sng" dirty="0">
                <a:hlinkClick r:id="rId5"/>
              </a:rPr>
              <a:t>https://podatki.gov.si</a:t>
            </a:r>
            <a:r>
              <a:rPr lang="sl-SI" u="sng" dirty="0" smtClean="0">
                <a:hlinkClick r:id="rId5"/>
              </a:rPr>
              <a:t>/</a:t>
            </a:r>
            <a:r>
              <a:rPr lang="sl-SI" u="sng" dirty="0" smtClean="0"/>
              <a:t> </a:t>
            </a:r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Drugi (</a:t>
            </a:r>
            <a:r>
              <a:rPr lang="sl-SI" dirty="0" smtClean="0"/>
              <a:t>odprti vladni) </a:t>
            </a:r>
            <a:r>
              <a:rPr lang="sl-SI" dirty="0"/>
              <a:t>podatki</a:t>
            </a:r>
            <a:r>
              <a:rPr lang="sl-SI" dirty="0" smtClean="0"/>
              <a:t>: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4912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 smtClean="0"/>
          </a:p>
          <a:p>
            <a:r>
              <a:rPr lang="sl-SI" dirty="0" smtClean="0"/>
              <a:t>Ponovitev objavljene analize</a:t>
            </a:r>
          </a:p>
          <a:p>
            <a:r>
              <a:rPr lang="sl-SI" dirty="0" smtClean="0"/>
              <a:t>Nov problem, še ne raziskan v objavljeni analizi</a:t>
            </a:r>
          </a:p>
          <a:p>
            <a:r>
              <a:rPr lang="sl-SI" dirty="0" smtClean="0"/>
              <a:t>Primerjalna analiza: medprostorsko ali skozi čas</a:t>
            </a:r>
          </a:p>
          <a:p>
            <a:r>
              <a:rPr lang="sl-SI" dirty="0" smtClean="0"/>
              <a:t>Združevanje podatkov iz različnih virov za povečevanje velikosti vzorca, kombiniranje podatkov znotraj enot ali združevanje več nivojev enot</a:t>
            </a:r>
          </a:p>
          <a:p>
            <a:r>
              <a:rPr lang="sl-SI" dirty="0" smtClean="0"/>
              <a:t>(…)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39"/>
            <a:ext cx="8347382" cy="928961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Tipični nameni uporabe </a:t>
            </a:r>
            <a:r>
              <a:rPr lang="sl-SI" dirty="0" smtClean="0"/>
              <a:t>obstoječih </a:t>
            </a:r>
            <a:r>
              <a:rPr lang="sl-SI" dirty="0" smtClean="0"/>
              <a:t>podatkov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1995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sl-SI" b="1" dirty="0" smtClean="0"/>
              <a:t>Prikaz na primeru: </a:t>
            </a:r>
            <a:r>
              <a:rPr lang="sl-SI" dirty="0">
                <a:hlinkClick r:id="rId2"/>
              </a:rPr>
              <a:t>https://zacat.gesis.org/webview/</a:t>
            </a:r>
            <a:endParaRPr lang="sl-SI" b="1" dirty="0"/>
          </a:p>
          <a:p>
            <a:pPr marL="0" indent="0">
              <a:buNone/>
            </a:pPr>
            <a:endParaRPr lang="sl-SI" b="1" dirty="0" smtClean="0"/>
          </a:p>
          <a:p>
            <a:r>
              <a:rPr lang="sl-SI" b="1" dirty="0" smtClean="0"/>
              <a:t>Preko </a:t>
            </a:r>
            <a:r>
              <a:rPr lang="sl-SI" b="1" dirty="0" smtClean="0"/>
              <a:t>kataloga NESSTAR: enostavno in napredno iskanje (po spremenljivkah, posameznih ostalih poljih znotraj opisa raziskave)</a:t>
            </a:r>
            <a:endParaRPr lang="sl-SI" b="1" dirty="0"/>
          </a:p>
          <a:p>
            <a:r>
              <a:rPr lang="sl-SI" b="1" dirty="0">
                <a:hlinkClick r:id="rId3"/>
              </a:rPr>
              <a:t>http://nesstar2.adp.fdv.uni-lj.si/webview</a:t>
            </a:r>
            <a:r>
              <a:rPr lang="sl-SI" b="1" dirty="0" smtClean="0">
                <a:hlinkClick r:id="rId3"/>
              </a:rPr>
              <a:t>/</a:t>
            </a:r>
            <a:r>
              <a:rPr lang="sl-SI" b="1" dirty="0" smtClean="0"/>
              <a:t> </a:t>
            </a:r>
          </a:p>
          <a:p>
            <a:endParaRPr lang="sl-SI" b="1" dirty="0"/>
          </a:p>
          <a:p>
            <a:endParaRPr lang="sl-SI" b="1" dirty="0" smtClean="0"/>
          </a:p>
          <a:p>
            <a:r>
              <a:rPr lang="sl-SI" b="1" dirty="0" smtClean="0"/>
              <a:t>Glej </a:t>
            </a:r>
            <a:r>
              <a:rPr lang="pl-PL" dirty="0" err="1" smtClean="0"/>
              <a:t>Orodja</a:t>
            </a:r>
            <a:r>
              <a:rPr lang="pl-PL" dirty="0" smtClean="0"/>
              <a:t> za </a:t>
            </a:r>
            <a:r>
              <a:rPr lang="pl-PL" dirty="0" err="1"/>
              <a:t>iskanje</a:t>
            </a:r>
            <a:r>
              <a:rPr lang="pl-PL" dirty="0"/>
              <a:t> in </a:t>
            </a:r>
            <a:r>
              <a:rPr lang="pl-PL" dirty="0" err="1"/>
              <a:t>delo</a:t>
            </a:r>
            <a:r>
              <a:rPr lang="pl-PL" dirty="0"/>
              <a:t> z </a:t>
            </a:r>
            <a:r>
              <a:rPr lang="pl-PL" dirty="0" err="1"/>
              <a:t>raziskovalnimi</a:t>
            </a:r>
            <a:r>
              <a:rPr lang="pl-PL" dirty="0"/>
              <a:t> </a:t>
            </a:r>
            <a:r>
              <a:rPr lang="pl-PL" dirty="0" smtClean="0"/>
              <a:t>podatki </a:t>
            </a:r>
            <a:r>
              <a:rPr lang="pl-PL" dirty="0"/>
              <a:t>v ADP</a:t>
            </a:r>
          </a:p>
          <a:p>
            <a:r>
              <a:rPr lang="sl-SI" b="1" dirty="0" smtClean="0">
                <a:hlinkClick r:id="rId4"/>
              </a:rPr>
              <a:t>http</a:t>
            </a:r>
            <a:r>
              <a:rPr lang="sl-SI" b="1" dirty="0">
                <a:hlinkClick r:id="rId4"/>
              </a:rPr>
              <a:t>://</a:t>
            </a:r>
            <a:r>
              <a:rPr lang="sl-SI" b="1" dirty="0" smtClean="0">
                <a:hlinkClick r:id="rId4"/>
              </a:rPr>
              <a:t>www.adp.fdv.uni-lj.si/adp_izobrazevanje_avg2014/presentations/Vodic%20po%20orodjih%20ADP.pdf</a:t>
            </a:r>
            <a:r>
              <a:rPr lang="sl-SI" b="1" dirty="0" smtClean="0"/>
              <a:t> </a:t>
            </a:r>
          </a:p>
          <a:p>
            <a:endParaRPr lang="sl-SI" b="1" dirty="0"/>
          </a:p>
          <a:p>
            <a:endParaRPr lang="sl-SI" b="1" dirty="0" smtClean="0"/>
          </a:p>
          <a:p>
            <a:endParaRPr lang="sl-SI" b="1" dirty="0"/>
          </a:p>
          <a:p>
            <a:endParaRPr lang="sl-SI" b="1" dirty="0" smtClean="0"/>
          </a:p>
          <a:p>
            <a:endParaRPr lang="sl-SI" b="1" dirty="0"/>
          </a:p>
          <a:p>
            <a:endParaRPr lang="sl-SI" b="1" dirty="0"/>
          </a:p>
          <a:p>
            <a:endParaRPr lang="sl-SI" b="1" dirty="0"/>
          </a:p>
          <a:p>
            <a:endParaRPr lang="en-GB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Iskanje </a:t>
            </a:r>
            <a:r>
              <a:rPr lang="sl-SI" dirty="0" smtClean="0"/>
              <a:t>anketnih podatkov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Merjenje: </a:t>
            </a:r>
          </a:p>
          <a:p>
            <a:r>
              <a:rPr lang="sl-SI" dirty="0" smtClean="0"/>
              <a:t>Mnenja, stališča, prepričanja o mednarodnih ustanovah</a:t>
            </a:r>
          </a:p>
          <a:p>
            <a:pPr marL="342900" indent="-342900">
              <a:buFontTx/>
              <a:buChar char="-"/>
            </a:pPr>
            <a:r>
              <a:rPr lang="sl-SI" dirty="0" smtClean="0"/>
              <a:t>Referendumska </a:t>
            </a:r>
            <a:r>
              <a:rPr lang="sl-SI" dirty="0"/>
              <a:t>vprašanja </a:t>
            </a:r>
            <a:r>
              <a:rPr lang="sl-SI" dirty="0" smtClean="0"/>
              <a:t>(podpora pridruževanju);</a:t>
            </a:r>
          </a:p>
          <a:p>
            <a:pPr marL="342900" indent="-342900">
              <a:buFontTx/>
              <a:buChar char="-"/>
            </a:pPr>
            <a:r>
              <a:rPr lang="sl-SI" dirty="0" smtClean="0"/>
              <a:t>Zaupanje </a:t>
            </a:r>
            <a:r>
              <a:rPr lang="sl-SI" dirty="0"/>
              <a:t>(mednarodnim) </a:t>
            </a:r>
            <a:r>
              <a:rPr lang="sl-SI" dirty="0" smtClean="0"/>
              <a:t>ustanovam – dalj trajajoča podpora; </a:t>
            </a:r>
          </a:p>
          <a:p>
            <a:pPr marL="342900" indent="-342900">
              <a:buFontTx/>
              <a:buChar char="-"/>
            </a:pPr>
            <a:r>
              <a:rPr lang="sl-SI" dirty="0" smtClean="0"/>
              <a:t>Zadovoljstvo </a:t>
            </a:r>
            <a:r>
              <a:rPr lang="sl-SI" dirty="0"/>
              <a:t>z delovanjem </a:t>
            </a:r>
            <a:r>
              <a:rPr lang="sl-SI" dirty="0" smtClean="0"/>
              <a:t>(izpolnjena pričakovanja </a:t>
            </a:r>
            <a:r>
              <a:rPr lang="sl-SI" dirty="0" err="1" smtClean="0"/>
              <a:t>vs</a:t>
            </a:r>
            <a:r>
              <a:rPr lang="sl-SI" dirty="0" smtClean="0"/>
              <a:t>. kritičnost)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l-SI" dirty="0"/>
              <a:t>Primer iskanja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sl-SI" dirty="0" smtClean="0"/>
              <a:t>Moralna podpora: Prepričanja, da so določene ustanove najbolj primerne za družbo in skladne z vrednotami </a:t>
            </a:r>
          </a:p>
          <a:p>
            <a:pPr marL="0" indent="0" algn="ctr">
              <a:buNone/>
            </a:pPr>
            <a:r>
              <a:rPr lang="sl-SI" dirty="0" smtClean="0"/>
              <a:t>=</a:t>
            </a:r>
          </a:p>
          <a:p>
            <a:pPr marL="0" indent="0" algn="ctr">
              <a:buNone/>
            </a:pPr>
            <a:r>
              <a:rPr lang="sl-SI" dirty="0" smtClean="0"/>
              <a:t>Legitimnost</a:t>
            </a:r>
          </a:p>
          <a:p>
            <a:pPr algn="ctr"/>
            <a:endParaRPr lang="sl-SI" dirty="0"/>
          </a:p>
          <a:p>
            <a:pPr marL="342900" indent="-342900">
              <a:buFontTx/>
              <a:buChar char="-"/>
            </a:pPr>
            <a:r>
              <a:rPr lang="sl-SI" dirty="0" smtClean="0"/>
              <a:t>Instrumentalna </a:t>
            </a:r>
            <a:r>
              <a:rPr lang="sl-SI" dirty="0"/>
              <a:t>podpora: </a:t>
            </a:r>
            <a:r>
              <a:rPr lang="sl-SI" dirty="0" smtClean="0"/>
              <a:t>Prepričanja in ocene, </a:t>
            </a:r>
            <a:r>
              <a:rPr lang="sl-SI" dirty="0"/>
              <a:t>da so določene ustanove </a:t>
            </a:r>
            <a:r>
              <a:rPr lang="sl-SI" dirty="0" smtClean="0"/>
              <a:t>izpolnjujejo določene jim naloge</a:t>
            </a:r>
          </a:p>
          <a:p>
            <a:pPr marL="0" indent="0" algn="ctr">
              <a:buNone/>
            </a:pPr>
            <a:r>
              <a:rPr lang="sl-SI" dirty="0"/>
              <a:t>=</a:t>
            </a:r>
          </a:p>
          <a:p>
            <a:pPr marL="0" indent="0" algn="ctr">
              <a:buNone/>
            </a:pPr>
            <a:r>
              <a:rPr lang="sl-SI" dirty="0" smtClean="0"/>
              <a:t>Učinkovitost</a:t>
            </a:r>
            <a:endParaRPr lang="sl-SI" dirty="0"/>
          </a:p>
          <a:p>
            <a:pPr marL="342900" indent="-342900">
              <a:buFontTx/>
              <a:buChar char="-"/>
            </a:pPr>
            <a:endParaRPr lang="sl-SI" dirty="0"/>
          </a:p>
          <a:p>
            <a:pPr marL="0" indent="0" algn="ctr">
              <a:buNone/>
            </a:pPr>
            <a:r>
              <a:rPr lang="sl-SI" dirty="0" smtClean="0"/>
              <a:t>(</a:t>
            </a:r>
            <a:r>
              <a:rPr lang="sl-SI" dirty="0" err="1" smtClean="0"/>
              <a:t>Lipset</a:t>
            </a:r>
            <a:r>
              <a:rPr lang="sl-SI" dirty="0" smtClean="0"/>
              <a:t>, </a:t>
            </a:r>
            <a:r>
              <a:rPr lang="sl-SI" dirty="0" err="1" smtClean="0"/>
              <a:t>Easton</a:t>
            </a:r>
            <a:r>
              <a:rPr lang="sl-SI" dirty="0" smtClean="0"/>
              <a:t>,…)</a:t>
            </a:r>
            <a:endParaRPr lang="sl-SI" dirty="0"/>
          </a:p>
          <a:p>
            <a:pPr algn="ctr"/>
            <a:endParaRPr lang="sl-SI" dirty="0" smtClean="0"/>
          </a:p>
          <a:p>
            <a:r>
              <a:rPr lang="sl-SI" dirty="0" smtClean="0"/>
              <a:t>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smtClean="0"/>
              <a:t>Predstavitev </a:t>
            </a:r>
            <a:r>
              <a:rPr lang="sl-SI" dirty="0"/>
              <a:t>problema: Podpora OZN, EU, NATO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1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l-SI" dirty="0" smtClean="0"/>
              <a:t>Napredno iskanje znotraj kataloga ADP: Iščemo po besedilu vprašanj v opisih spremenljivk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Možnost iskanja podatkov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36824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40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289" y="116632"/>
            <a:ext cx="8347382" cy="764704"/>
          </a:xfrm>
        </p:spPr>
        <p:txBody>
          <a:bodyPr/>
          <a:lstStyle/>
          <a:p>
            <a:r>
              <a:rPr lang="sl-SI" dirty="0" smtClean="0"/>
              <a:t>Rezultat iskanja: Seznam spremenljivk v posameznih raziskavah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1515"/>
            <a:ext cx="7704856" cy="591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67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vsebine 1"/>
          <p:cNvSpPr>
            <a:spLocks noGrp="1"/>
          </p:cNvSpPr>
          <p:nvPr>
            <p:ph idx="1"/>
          </p:nvPr>
        </p:nvSpPr>
        <p:spPr>
          <a:xfrm>
            <a:off x="302840" y="620688"/>
            <a:ext cx="8229600" cy="5544616"/>
          </a:xfrm>
        </p:spPr>
        <p:txBody>
          <a:bodyPr/>
          <a:lstStyle/>
          <a:p>
            <a:r>
              <a:rPr lang="sl-SI" dirty="0" err="1" smtClean="0"/>
              <a:t>Medčasovna</a:t>
            </a:r>
            <a:r>
              <a:rPr lang="sl-SI" dirty="0" smtClean="0"/>
              <a:t> primerljivost - pri izboru spremenljivk smo pozorni na </a:t>
            </a:r>
            <a:r>
              <a:rPr lang="sl-SI" dirty="0" err="1" smtClean="0"/>
              <a:t>metapodatkovne</a:t>
            </a:r>
            <a:r>
              <a:rPr lang="sl-SI" dirty="0" smtClean="0"/>
              <a:t> opise:</a:t>
            </a:r>
          </a:p>
          <a:p>
            <a:pPr lvl="1" algn="l">
              <a:buFont typeface="Arial" pitchFamily="34" charset="0"/>
              <a:buChar char="•"/>
            </a:pPr>
            <a:r>
              <a:rPr lang="sl-SI" sz="1800" dirty="0" smtClean="0"/>
              <a:t>Oblike vprašanj</a:t>
            </a:r>
          </a:p>
          <a:p>
            <a:pPr lvl="1" algn="l">
              <a:buFont typeface="Arial" pitchFamily="34" charset="0"/>
              <a:buChar char="•"/>
            </a:pPr>
            <a:r>
              <a:rPr lang="sl-SI" sz="1800" dirty="0" smtClean="0"/>
              <a:t>Dokumentacijo: Opis metode raziskave (populacija, vzorec, načini anketiranja)</a:t>
            </a:r>
            <a:endParaRPr lang="sl-SI" dirty="0"/>
          </a:p>
          <a:p>
            <a:pPr>
              <a:buFont typeface="Arial" pitchFamily="34" charset="0"/>
              <a:buChar char="•"/>
            </a:pPr>
            <a:endParaRPr lang="sl-SI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Metodološki razmislek</a:t>
            </a:r>
            <a:endParaRPr lang="sl-SI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26003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31337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22" y="2368713"/>
            <a:ext cx="28289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87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8" descr="http://www.library.carleton.ca/sites/default/files/find/data/surveys/issp_logo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9" y="908720"/>
            <a:ext cx="1350962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9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8675" r="71712" b="66780"/>
          <a:stretch>
            <a:fillRect/>
          </a:stretch>
        </p:blipFill>
        <p:spPr bwMode="auto">
          <a:xfrm>
            <a:off x="371265" y="2348880"/>
            <a:ext cx="14636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7" name="Picture 11" descr="http://capreform.eu/wp-content/uploads/2011/09/eblogo_new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822200"/>
            <a:ext cx="12858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8" descr="http://www.europeansocialsurvey.org/templates/rt_pixel/images/light/pixel_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01588"/>
            <a:ext cx="16414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3" name="Picture 20" descr="SHARE - Survey of Health, Ageing and Retirement in Europe - Logo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868416"/>
            <a:ext cx="1866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>
            <a:spLocks noGrp="1"/>
          </p:cNvSpPr>
          <p:nvPr>
            <p:ph type="title"/>
          </p:nvPr>
        </p:nvSpPr>
        <p:spPr bwMode="auto">
          <a:xfrm>
            <a:off x="251520" y="188640"/>
            <a:ext cx="8347382" cy="36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sl-SI" altLang="sl-SI" sz="2400" dirty="0"/>
              <a:t>M</a:t>
            </a:r>
            <a:r>
              <a:rPr lang="sl-SI" altLang="sl-SI" sz="2400" dirty="0" smtClean="0"/>
              <a:t>ednarodni </a:t>
            </a:r>
            <a:r>
              <a:rPr lang="sl-SI" altLang="sl-SI" sz="2400" dirty="0" err="1" smtClean="0"/>
              <a:t>mikropodatki</a:t>
            </a:r>
            <a:r>
              <a:rPr lang="sl-SI" altLang="sl-SI" sz="2400" dirty="0" smtClean="0"/>
              <a:t> s področja družboslovja</a:t>
            </a:r>
            <a:endParaRPr lang="sl-SI" altLang="sl-SI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l-SI" altLang="sl-SI" sz="2200" dirty="0" smtClean="0"/>
              <a:t>   </a:t>
            </a:r>
            <a:endParaRPr lang="sl-SI" altLang="sl-SI" sz="2200" dirty="0"/>
          </a:p>
        </p:txBody>
      </p:sp>
      <p:sp>
        <p:nvSpPr>
          <p:cNvPr id="2" name="Rectangle 1"/>
          <p:cNvSpPr/>
          <p:nvPr/>
        </p:nvSpPr>
        <p:spPr>
          <a:xfrm>
            <a:off x="332469" y="3538895"/>
            <a:ext cx="81359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/>
              <a:t>Pregled pomembnejših mednarodnih raziskav na UK Data </a:t>
            </a:r>
            <a:r>
              <a:rPr lang="sl-SI" dirty="0" err="1"/>
              <a:t>Service</a:t>
            </a:r>
            <a:endParaRPr lang="sl-SI" dirty="0"/>
          </a:p>
          <a:p>
            <a:r>
              <a:rPr lang="en-GB" dirty="0">
                <a:hlinkClick r:id="rId13"/>
              </a:rPr>
              <a:t>http://</a:t>
            </a:r>
            <a:r>
              <a:rPr lang="en-GB" dirty="0" smtClean="0">
                <a:hlinkClick r:id="rId13"/>
              </a:rPr>
              <a:t>ukdataservice.ac.uk/get-data/key-data/cross-national-survey-data.aspx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r>
              <a:rPr lang="sl-SI" b="1" cap="all" dirty="0"/>
              <a:t>KATALOG ADP</a:t>
            </a:r>
            <a:endParaRPr lang="sl-SI" cap="all" dirty="0"/>
          </a:p>
          <a:p>
            <a:r>
              <a:rPr lang="sl-SI" dirty="0">
                <a:hlinkClick r:id="rId14"/>
              </a:rPr>
              <a:t>https://www.adp.fdv.uni-lj.si/opisi/mednarodne</a:t>
            </a:r>
            <a:r>
              <a:rPr lang="sl-SI" dirty="0" smtClean="0">
                <a:hlinkClick r:id="rId14"/>
              </a:rPr>
              <a:t>/</a:t>
            </a:r>
            <a:r>
              <a:rPr lang="sl-SI" dirty="0" smtClean="0"/>
              <a:t> </a:t>
            </a:r>
            <a:endParaRPr lang="sl-SI" dirty="0"/>
          </a:p>
          <a:p>
            <a:r>
              <a:rPr lang="sl-SI" dirty="0" smtClean="0"/>
              <a:t>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048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l-SI" altLang="sl-SI" sz="2400" dirty="0" smtClean="0"/>
              <a:t>   </a:t>
            </a:r>
            <a:r>
              <a:rPr lang="sl-SI" altLang="sl-SI" sz="2200" dirty="0" smtClean="0"/>
              <a:t>Mednarodne </a:t>
            </a:r>
            <a:r>
              <a:rPr lang="sl-SI" altLang="sl-SI" sz="2200" dirty="0"/>
              <a:t>podatkovne </a:t>
            </a:r>
            <a:r>
              <a:rPr lang="sl-SI" altLang="sl-SI" sz="2200" dirty="0" smtClean="0"/>
              <a:t>baze</a:t>
            </a:r>
            <a:endParaRPr lang="sl-SI" altLang="sl-SI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sz="2400" dirty="0"/>
              <a:t>GESIS – Leibniz Institute </a:t>
            </a:r>
            <a:r>
              <a:rPr lang="sl-SI" sz="2400" dirty="0" err="1"/>
              <a:t>for</a:t>
            </a:r>
            <a:r>
              <a:rPr lang="sl-SI" sz="2400" dirty="0"/>
              <a:t> </a:t>
            </a:r>
            <a:r>
              <a:rPr lang="sl-SI" sz="2400" dirty="0" err="1"/>
              <a:t>the</a:t>
            </a:r>
            <a:r>
              <a:rPr lang="sl-SI" sz="2400" dirty="0"/>
              <a:t> Social </a:t>
            </a:r>
            <a:r>
              <a:rPr lang="sl-SI" sz="2400" dirty="0" err="1"/>
              <a:t>Sciences</a:t>
            </a:r>
            <a:endParaRPr lang="sl-SI" sz="2400" dirty="0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8367"/>
          <a:stretch/>
        </p:blipFill>
        <p:spPr bwMode="auto">
          <a:xfrm>
            <a:off x="186706" y="720080"/>
            <a:ext cx="7728829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9388" y="3141663"/>
            <a:ext cx="2305050" cy="213201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l-SI" altLang="sl-SI" sz="1200" b="1" dirty="0">
                <a:solidFill>
                  <a:srgbClr val="CC0000"/>
                </a:solidFill>
              </a:rPr>
              <a:t>Mednarodna splošna družboslovna anketa (ISSP)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l-SI" altLang="sl-SI" sz="1200" b="1" dirty="0">
                <a:solidFill>
                  <a:srgbClr val="CC0000"/>
                </a:solidFill>
              </a:rPr>
              <a:t>Evrobarometer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l-SI" altLang="sl-SI" sz="1200" b="1" dirty="0">
                <a:solidFill>
                  <a:srgbClr val="CC0000"/>
                </a:solidFill>
              </a:rPr>
              <a:t>Evrobarometer držav kandidatk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l-SI" altLang="sl-SI" sz="1200" b="1" dirty="0">
                <a:solidFill>
                  <a:srgbClr val="CC0000"/>
                </a:solidFill>
              </a:rPr>
              <a:t>Evrobarometer srednje in vzhodne Evrope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sl-SI" altLang="sl-SI" sz="1200" b="1" dirty="0">
                <a:solidFill>
                  <a:srgbClr val="CC0000"/>
                </a:solidFill>
              </a:rPr>
              <a:t>Evropska raziskava vrednot (EVS)</a:t>
            </a:r>
          </a:p>
        </p:txBody>
      </p:sp>
    </p:spTree>
    <p:extLst>
      <p:ext uri="{BB962C8B-B14F-4D97-AF65-F5344CB8AC3E}">
        <p14:creationId xmlns:p14="http://schemas.microsoft.com/office/powerpoint/2010/main" val="5183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Primer uporabe: </a:t>
            </a:r>
            <a:r>
              <a:rPr lang="sl-SI" dirty="0" err="1" smtClean="0"/>
              <a:t>Večnivojska</a:t>
            </a:r>
            <a:r>
              <a:rPr lang="sl-SI" dirty="0" smtClean="0"/>
              <a:t> analiza</a:t>
            </a:r>
            <a:endParaRPr lang="en-GB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400" dirty="0" smtClean="0"/>
              <a:t>Primeri poučevanja </a:t>
            </a:r>
            <a:r>
              <a:rPr lang="sl-SI" sz="2400" dirty="0" err="1" smtClean="0"/>
              <a:t>večnivojske</a:t>
            </a:r>
            <a:r>
              <a:rPr lang="sl-SI" sz="2400" dirty="0" smtClean="0"/>
              <a:t> analize:</a:t>
            </a:r>
          </a:p>
          <a:p>
            <a:r>
              <a:rPr lang="sl-SI" sz="2400" dirty="0" smtClean="0">
                <a:hlinkClick r:id="rId2"/>
              </a:rPr>
              <a:t>http://essedunet.nsd.uib.no/cms/topics/multilevel/</a:t>
            </a:r>
            <a:r>
              <a:rPr lang="sl-SI" sz="2400" dirty="0" smtClean="0"/>
              <a:t> </a:t>
            </a:r>
          </a:p>
          <a:p>
            <a:r>
              <a:rPr lang="sl-SI" sz="2400" dirty="0" smtClean="0"/>
              <a:t>Primerjaj </a:t>
            </a:r>
            <a:r>
              <a:rPr lang="sl-SI" sz="2400" dirty="0" err="1" smtClean="0"/>
              <a:t>večnivojske</a:t>
            </a:r>
            <a:r>
              <a:rPr lang="sl-SI" sz="2400" dirty="0" smtClean="0"/>
              <a:t> podatke ESS </a:t>
            </a:r>
            <a:r>
              <a:rPr lang="sl-SI" sz="2400" dirty="0" smtClean="0">
                <a:hlinkClick r:id="rId3"/>
              </a:rPr>
              <a:t>http://www.europeansocialsurvey.org/data/multilevel/</a:t>
            </a:r>
            <a:r>
              <a:rPr lang="sl-SI" sz="2400" dirty="0" smtClean="0"/>
              <a:t> </a:t>
            </a:r>
            <a:endParaRPr lang="sl-SI" sz="2400" dirty="0"/>
          </a:p>
          <a:p>
            <a:r>
              <a:rPr lang="sl-SI" sz="2400" dirty="0" smtClean="0">
                <a:hlinkClick r:id="rId4"/>
              </a:rPr>
              <a:t>http://www.bristol.ac.uk/cmm/learning/online-course/index.html</a:t>
            </a:r>
            <a:r>
              <a:rPr lang="sl-SI" sz="2400" dirty="0" smtClean="0"/>
              <a:t> </a:t>
            </a:r>
          </a:p>
          <a:p>
            <a:r>
              <a:rPr lang="sl-SI" sz="2400" dirty="0" smtClean="0"/>
              <a:t>Primerjaj Dani Marinova: </a:t>
            </a:r>
            <a:r>
              <a:rPr lang="en-US" sz="2400" dirty="0"/>
              <a:t>Retrospective voting, accountability and party instability in European elections: Codebook for Party Instability Categories </a:t>
            </a:r>
            <a:r>
              <a:rPr lang="sl-SI" sz="2400" dirty="0"/>
              <a:t> (</a:t>
            </a:r>
            <a:r>
              <a:rPr lang="sl-SI" sz="2400" dirty="0">
                <a:hlinkClick r:id="rId5"/>
              </a:rPr>
              <a:t>http://</a:t>
            </a:r>
            <a:r>
              <a:rPr lang="sl-SI" sz="2400" dirty="0" smtClean="0">
                <a:hlinkClick r:id="rId5"/>
              </a:rPr>
              <a:t>true-european-voter.eu/sites/default/files/ECCER_Marinova.pdf</a:t>
            </a:r>
            <a:r>
              <a:rPr lang="sl-SI" sz="2400" dirty="0" smtClean="0"/>
              <a:t> )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97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/>
          </p:cNvSpPr>
          <p:nvPr/>
        </p:nvSpPr>
        <p:spPr bwMode="auto">
          <a:xfrm>
            <a:off x="8610600" y="381000"/>
            <a:ext cx="53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sl-SI" altLang="sl-SI" sz="2000" dirty="0">
                <a:solidFill>
                  <a:schemeClr val="bg1"/>
                </a:solidFill>
              </a:rPr>
              <a:t>ADP</a:t>
            </a:r>
          </a:p>
        </p:txBody>
      </p:sp>
      <p:sp>
        <p:nvSpPr>
          <p:cNvPr id="8195" name="Text Placeholder 3"/>
          <p:cNvSpPr>
            <a:spLocks/>
          </p:cNvSpPr>
          <p:nvPr/>
        </p:nvSpPr>
        <p:spPr bwMode="auto">
          <a:xfrm>
            <a:off x="304800" y="381000"/>
            <a:ext cx="8077200" cy="360363"/>
          </a:xfrm>
          <a:prstGeom prst="rect">
            <a:avLst/>
          </a:prstGeom>
          <a:solidFill>
            <a:srgbClr val="FDD4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sl-SI" altLang="sl-SI" sz="2400" b="1" dirty="0">
                <a:solidFill>
                  <a:srgbClr val="9D0A0E"/>
                </a:solidFill>
                <a:latin typeface="Tahoma" pitchFamily="34" charset="0"/>
              </a:rPr>
              <a:t>Arhiv družboslovnih podatkov</a:t>
            </a:r>
            <a:endParaRPr lang="sl-SI" altLang="sl-SI" sz="2400" b="1" dirty="0">
              <a:solidFill>
                <a:srgbClr val="9D0A0E"/>
              </a:solidFill>
            </a:endParaRPr>
          </a:p>
        </p:txBody>
      </p:sp>
      <p:sp>
        <p:nvSpPr>
          <p:cNvPr id="8197" name="Rectangle 3"/>
          <p:cNvSpPr txBox="1">
            <a:spLocks noChangeArrowheads="1"/>
          </p:cNvSpPr>
          <p:nvPr/>
        </p:nvSpPr>
        <p:spPr bwMode="auto">
          <a:xfrm>
            <a:off x="468313" y="981075"/>
            <a:ext cx="807878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sl-SI" sz="2400" dirty="0"/>
              <a:t>S</a:t>
            </a:r>
            <a:r>
              <a:rPr lang="sl-SI" sz="2400" dirty="0" smtClean="0"/>
              <a:t>e </a:t>
            </a:r>
            <a:r>
              <a:rPr lang="sl-SI" sz="2400" dirty="0"/>
              <a:t>vzpostavlja kot </a:t>
            </a:r>
            <a:r>
              <a:rPr lang="sl-SI" sz="2400" dirty="0" smtClean="0"/>
              <a:t>nacionalno področno podatkovno središče</a:t>
            </a:r>
          </a:p>
          <a:p>
            <a:pPr>
              <a:spcBef>
                <a:spcPct val="20000"/>
              </a:spcBef>
            </a:pPr>
            <a:r>
              <a:rPr lang="sl-SI" altLang="sl-SI" sz="2200" b="1" dirty="0" smtClean="0">
                <a:latin typeface="Tahoma" pitchFamily="34" charset="0"/>
              </a:rPr>
              <a:t>Naloge</a:t>
            </a:r>
            <a:r>
              <a:rPr lang="sl-SI" altLang="sl-SI" sz="2200" b="1" dirty="0">
                <a:latin typeface="Tahoma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sl-SI" altLang="sl-SI" sz="1000" b="1" dirty="0">
              <a:latin typeface="Tahoma" pitchFamily="34" charset="0"/>
            </a:endParaRPr>
          </a:p>
          <a:p>
            <a:pPr fontAlgn="base"/>
            <a:r>
              <a:rPr lang="sl-SI" sz="2400" dirty="0"/>
              <a:t>Pridobivanje pomembnih raziskovalnih </a:t>
            </a:r>
            <a:r>
              <a:rPr lang="sl-SI" sz="2400" dirty="0" smtClean="0"/>
              <a:t>podatkov, </a:t>
            </a:r>
            <a:r>
              <a:rPr lang="sl-SI" sz="2400" dirty="0"/>
              <a:t>ki so zanimivi za proučevanje slovenske družbe. </a:t>
            </a:r>
          </a:p>
          <a:p>
            <a:pPr fontAlgn="base"/>
            <a:r>
              <a:rPr lang="sl-SI" sz="2400" dirty="0"/>
              <a:t>Ovrednotenje ponujenih raziskovalnih podatkov in </a:t>
            </a:r>
            <a:r>
              <a:rPr lang="sl-SI" sz="2400" dirty="0" smtClean="0"/>
              <a:t>izbor. </a:t>
            </a:r>
            <a:endParaRPr lang="sl-SI" sz="2400" dirty="0"/>
          </a:p>
          <a:p>
            <a:pPr fontAlgn="base"/>
            <a:r>
              <a:rPr lang="sl-SI" sz="2400" dirty="0"/>
              <a:t>Prevzem in procesiranje podatkov in dokumentacije ter ustvarjanje </a:t>
            </a:r>
            <a:r>
              <a:rPr lang="sl-SI" sz="2400" dirty="0" smtClean="0"/>
              <a:t>metapodatkov, dolgotrajna hramba</a:t>
            </a:r>
            <a:r>
              <a:rPr lang="sl-SI" sz="2400" dirty="0"/>
              <a:t>. </a:t>
            </a:r>
          </a:p>
          <a:p>
            <a:pPr fontAlgn="base"/>
            <a:r>
              <a:rPr lang="sl-SI" sz="2400" dirty="0"/>
              <a:t>Zagotavljanje dostopa do raziskovalnih podatkov </a:t>
            </a:r>
            <a:r>
              <a:rPr lang="sl-SI" sz="2400" dirty="0" smtClean="0"/>
              <a:t>za </a:t>
            </a:r>
            <a:r>
              <a:rPr lang="sl-SI" sz="2400" dirty="0"/>
              <a:t>različne namene. </a:t>
            </a:r>
          </a:p>
          <a:p>
            <a:pPr fontAlgn="base"/>
            <a:r>
              <a:rPr lang="sl-SI" sz="2400" dirty="0"/>
              <a:t>Usposabljanje </a:t>
            </a:r>
            <a:r>
              <a:rPr lang="sl-SI" sz="2400" dirty="0" smtClean="0"/>
              <a:t>o pripravi </a:t>
            </a:r>
            <a:r>
              <a:rPr lang="sl-SI" sz="2400" dirty="0"/>
              <a:t>podatkov za izročanje v odprtem </a:t>
            </a:r>
            <a:r>
              <a:rPr lang="sl-SI" sz="2400" dirty="0" smtClean="0"/>
              <a:t>dostopu, promocija </a:t>
            </a:r>
            <a:r>
              <a:rPr lang="sl-SI" sz="2400" dirty="0"/>
              <a:t>druge rabe </a:t>
            </a:r>
            <a:r>
              <a:rPr lang="sl-SI" sz="2400" dirty="0" smtClean="0"/>
              <a:t>podatkov. </a:t>
            </a:r>
            <a:endParaRPr lang="sl-SI" sz="2400" dirty="0"/>
          </a:p>
          <a:p>
            <a:pPr>
              <a:spcBef>
                <a:spcPct val="20000"/>
              </a:spcBef>
            </a:pPr>
            <a:r>
              <a:rPr lang="sl-SI" altLang="sl-SI" sz="2400" dirty="0"/>
              <a:t>Nosilec CTS certifikata.</a:t>
            </a:r>
            <a:r>
              <a:rPr lang="sl-SI" altLang="sl-SI" sz="2000" dirty="0" smtClean="0">
                <a:latin typeface="Verdana" pitchFamily="34" charset="0"/>
              </a:rPr>
              <a:t> </a:t>
            </a:r>
            <a:endParaRPr lang="sl-SI" altLang="sl-SI" sz="2000" dirty="0" smtClean="0">
              <a:latin typeface="Verdana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l-SI" altLang="sl-SI" sz="2400" dirty="0" smtClean="0"/>
              <a:t>    Splošno </a:t>
            </a:r>
            <a:r>
              <a:rPr lang="sl-SI" altLang="sl-SI" sz="2400" dirty="0"/>
              <a:t>o arhivu</a:t>
            </a:r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31302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Video</a:t>
            </a:r>
          </a:p>
          <a:p>
            <a:r>
              <a:rPr lang="en-US" u="sng" dirty="0">
                <a:hlinkClick r:id="rId2"/>
              </a:rPr>
              <a:t>How to find and access data from European social science data services</a:t>
            </a:r>
            <a:endParaRPr lang="en-US" dirty="0"/>
          </a:p>
          <a:p>
            <a:r>
              <a:rPr lang="en-US" b="1" dirty="0"/>
              <a:t>Webinars</a:t>
            </a:r>
          </a:p>
          <a:p>
            <a:r>
              <a:rPr lang="en-US" dirty="0"/>
              <a:t>Data in Europe 2017</a:t>
            </a:r>
          </a:p>
          <a:p>
            <a:r>
              <a:rPr lang="en-US" u="sng" dirty="0">
                <a:hlinkClick r:id="rId3"/>
              </a:rPr>
              <a:t>How to Find Data in Europe</a:t>
            </a:r>
            <a:r>
              <a:rPr lang="en-US" dirty="0"/>
              <a:t> - introductory webinar introducing European social science data services and how to find, access and understand data</a:t>
            </a:r>
          </a:p>
          <a:p>
            <a:r>
              <a:rPr lang="en-US" u="sng" dirty="0">
                <a:hlinkClick r:id="rId4"/>
              </a:rPr>
              <a:t>Data in Europe: Ageing</a:t>
            </a:r>
            <a:r>
              <a:rPr lang="en-US" dirty="0"/>
              <a:t> - webinar on data for researching ageing with speakers from SHARE, TILDA and Gateway to Global Aging Data</a:t>
            </a:r>
          </a:p>
          <a:p>
            <a:r>
              <a:rPr lang="en-US" u="sng" dirty="0">
                <a:hlinkClick r:id="rId5"/>
              </a:rPr>
              <a:t>Data in Europe: Political </a:t>
            </a:r>
            <a:r>
              <a:rPr lang="en-US" u="sng" dirty="0" err="1">
                <a:hlinkClick r:id="rId5"/>
              </a:rPr>
              <a:t>Behaviour</a:t>
            </a:r>
            <a:r>
              <a:rPr lang="en-US" dirty="0"/>
              <a:t> - webinar introducing data across Europe for researching political </a:t>
            </a:r>
            <a:r>
              <a:rPr lang="en-US" dirty="0" err="1"/>
              <a:t>behaviour</a:t>
            </a:r>
            <a:r>
              <a:rPr lang="en-US" dirty="0"/>
              <a:t> with a spotlight on the Comparative Study of Electoral Systems (CSES).</a:t>
            </a:r>
          </a:p>
          <a:p>
            <a:r>
              <a:rPr lang="en-US" b="1" dirty="0"/>
              <a:t>User guides</a:t>
            </a:r>
          </a:p>
          <a:p>
            <a:r>
              <a:rPr lang="en-US" u="sng" dirty="0">
                <a:hlinkClick r:id="rId6"/>
              </a:rPr>
              <a:t>Finding and Accessing data from national data services</a:t>
            </a:r>
            <a:endParaRPr lang="en-US" dirty="0"/>
          </a:p>
          <a:p>
            <a:r>
              <a:rPr lang="en-US" u="sng" dirty="0">
                <a:hlinkClick r:id="rId7"/>
              </a:rPr>
              <a:t>Data Discovery: Ageing</a:t>
            </a:r>
            <a:endParaRPr lang="en-US" dirty="0"/>
          </a:p>
          <a:p>
            <a:r>
              <a:rPr lang="en-US" u="sng" dirty="0">
                <a:hlinkClick r:id="rId8"/>
              </a:rPr>
              <a:t>Data Discovery: Political </a:t>
            </a:r>
            <a:r>
              <a:rPr lang="en-US" u="sng" dirty="0" err="1">
                <a:hlinkClick r:id="rId8"/>
              </a:rPr>
              <a:t>Behaviour</a:t>
            </a:r>
            <a:endParaRPr lang="en-US" dirty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Iskanje podatkov – vodiči CESSDA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54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>
                <a:hlinkClick r:id="rId2"/>
              </a:rPr>
              <a:t>Učne vsebine za študente</a:t>
            </a:r>
            <a:r>
              <a:rPr lang="sl-SI" b="1" dirty="0"/>
              <a:t> </a:t>
            </a:r>
          </a:p>
          <a:p>
            <a:r>
              <a:rPr lang="sl-SI" dirty="0"/>
              <a:t>10. 10. 2019 </a:t>
            </a:r>
          </a:p>
          <a:p>
            <a:r>
              <a:rPr lang="sl-SI" dirty="0"/>
              <a:t>Na ICPSR so pripravili številne uporabne vsebine za vse, ki delajo s podatki, zlasti študente. Zajete so teme: kako brati znanstvene članke, kako pripraviti raziskovalni načrt, kako interpretirati podatke iz statističnih programov, kako citirati podatke in </a:t>
            </a:r>
            <a:r>
              <a:rPr lang="sl-SI" dirty="0" smtClean="0"/>
              <a:t>drugo.</a:t>
            </a:r>
            <a:r>
              <a:rPr lang="sl-SI" dirty="0"/>
              <a:t> </a:t>
            </a:r>
            <a:r>
              <a:rPr lang="sl-SI" dirty="0" smtClean="0"/>
              <a:t>Vsebine </a:t>
            </a:r>
            <a:r>
              <a:rPr lang="sl-SI" dirty="0"/>
              <a:t>so dostopne na </a:t>
            </a:r>
            <a:r>
              <a:rPr lang="sl-SI" dirty="0" err="1">
                <a:hlinkClick r:id="rId2"/>
              </a:rPr>
              <a:t>na</a:t>
            </a:r>
            <a:r>
              <a:rPr lang="sl-SI" dirty="0">
                <a:hlinkClick r:id="rId2"/>
              </a:rPr>
              <a:t> povezavi</a:t>
            </a:r>
            <a:r>
              <a:rPr lang="sl-SI" dirty="0"/>
              <a:t>. </a:t>
            </a:r>
            <a:endParaRPr lang="sl-SI" dirty="0" smtClean="0"/>
          </a:p>
          <a:p>
            <a:endParaRPr lang="sl-SI" dirty="0" smtClean="0"/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ICPSR Research Paper Competition</a:t>
            </a:r>
            <a:r>
              <a:rPr lang="en-US" dirty="0"/>
              <a:t> 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Primeri analiz in priročniki 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0499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l-SI" dirty="0" smtClean="0"/>
              <a:t>Za praktično </a:t>
            </a:r>
            <a:r>
              <a:rPr lang="sl-SI" dirty="0"/>
              <a:t>delo poišči enega ali več </a:t>
            </a:r>
            <a:r>
              <a:rPr lang="sl-SI" dirty="0" smtClean="0"/>
              <a:t>virov podatkov! Pomagaj si z 11. namigi in </a:t>
            </a:r>
            <a:r>
              <a:rPr lang="sl-SI" dirty="0"/>
              <a:t>CESSDA vodičem (</a:t>
            </a:r>
            <a:r>
              <a:rPr lang="sl-SI" dirty="0">
                <a:hlinkClick r:id="rId2"/>
              </a:rPr>
              <a:t>https://www.cessda.eu/Training/Training-Resources/Library/Data-Management-Expert-Guide/7.-</a:t>
            </a:r>
            <a:r>
              <a:rPr lang="sl-SI" dirty="0" smtClean="0">
                <a:hlinkClick r:id="rId2"/>
              </a:rPr>
              <a:t>Discover</a:t>
            </a:r>
            <a:r>
              <a:rPr lang="sl-SI" dirty="0" smtClean="0"/>
              <a:t> )!</a:t>
            </a:r>
          </a:p>
          <a:p>
            <a:pPr marL="0" indent="0">
              <a:buNone/>
            </a:pPr>
            <a:r>
              <a:rPr lang="sl-SI" dirty="0"/>
              <a:t>O</a:t>
            </a:r>
            <a:r>
              <a:rPr lang="sl-SI" dirty="0" smtClean="0"/>
              <a:t>predeli hipotetični problem, opiši </a:t>
            </a:r>
            <a:r>
              <a:rPr lang="sl-SI" dirty="0" smtClean="0"/>
              <a:t>mesto in strategijo </a:t>
            </a:r>
            <a:r>
              <a:rPr lang="sl-SI" dirty="0" smtClean="0"/>
              <a:t>iskanja, </a:t>
            </a:r>
            <a:r>
              <a:rPr lang="sl-SI" dirty="0" smtClean="0"/>
              <a:t>tip podatkov, nakaži </a:t>
            </a:r>
            <a:r>
              <a:rPr lang="sl-SI" dirty="0" smtClean="0"/>
              <a:t>možno analizo z navedbo spremenljivk oz. lastnosti.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Pomagaj si z opisom </a:t>
            </a:r>
            <a:r>
              <a:rPr lang="sl-SI" dirty="0" smtClean="0"/>
              <a:t>raziskave izvora podatkov </a:t>
            </a:r>
            <a:r>
              <a:rPr lang="sl-SI" dirty="0" smtClean="0"/>
              <a:t>in </a:t>
            </a:r>
            <a:r>
              <a:rPr lang="sl-SI" dirty="0" smtClean="0"/>
              <a:t>podrobnega opisa samih podatkov </a:t>
            </a:r>
            <a:r>
              <a:rPr lang="sl-SI" dirty="0" smtClean="0"/>
              <a:t>ter oceni uporabnost glede na kakovost, izvor in vsebino! 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smtClean="0"/>
              <a:t>Kako citirati podatke?</a:t>
            </a:r>
          </a:p>
          <a:p>
            <a:pPr marL="0" indent="0">
              <a:buNone/>
            </a:pPr>
            <a:r>
              <a:rPr lang="sl-SI" dirty="0">
                <a:hlinkClick r:id="rId3"/>
              </a:rPr>
              <a:t>http://www.dcc.ac.uk/resources/how-guides/cite-datasets#sec:unreleased</a:t>
            </a:r>
            <a:r>
              <a:rPr lang="sl-SI" dirty="0"/>
              <a:t> </a:t>
            </a:r>
          </a:p>
          <a:p>
            <a:pPr marL="0" indent="0">
              <a:buNone/>
            </a:pPr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Praktično delo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233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>
                <a:hlinkClick r:id="rId2"/>
              </a:rPr>
              <a:t>CESSDA</a:t>
            </a:r>
            <a:r>
              <a:rPr lang="sl-SI" dirty="0" smtClean="0"/>
              <a:t>: Konzorcij evropskih arhivov družboslovnih podatkov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7452" y="1542187"/>
            <a:ext cx="8149361" cy="47964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dirty="0" smtClean="0"/>
              <a:t>Republika Slovenija članica v CESSDA ERIC (področna znanstvena infrastrukturna enota), pri katerem je ADP izvajalec nacionalnih storitev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Poslanstvo CESSDA:</a:t>
            </a:r>
            <a:endParaRPr dirty="0"/>
          </a:p>
          <a:p>
            <a:r>
              <a:rPr lang="sl-SI" dirty="0" smtClean="0"/>
              <a:t>Raziskovalcem, ne glede na njihovo lokacijo ali lokacijo podatkov, lajšati dostop do družboslovnih podatkov (in podatkov sorodnih področij).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/>
              <a:t>CESSDA Data </a:t>
            </a:r>
            <a:r>
              <a:rPr lang="sl-SI" dirty="0" err="1"/>
              <a:t>Catalogue</a:t>
            </a:r>
            <a:endParaRPr lang="sl-SI" dirty="0"/>
          </a:p>
          <a:p>
            <a:pPr marL="285750" indent="-285750"/>
            <a:r>
              <a:rPr lang="sl-SI" dirty="0">
                <a:hlinkClick r:id="rId3"/>
              </a:rPr>
              <a:t>https://datacatalogue.cessda.eu/</a:t>
            </a:r>
            <a:r>
              <a:rPr lang="sl-SI" dirty="0"/>
              <a:t> 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357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6165770" cy="54006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489" y="180797"/>
            <a:ext cx="8347382" cy="432048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CESSDA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Rectangle 5"/>
          <p:cNvSpPr/>
          <p:nvPr/>
        </p:nvSpPr>
        <p:spPr>
          <a:xfrm>
            <a:off x="6390456" y="620688"/>
            <a:ext cx="2286000" cy="569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b="1" dirty="0"/>
              <a:t>CESSDA </a:t>
            </a:r>
            <a:r>
              <a:rPr lang="sl-SI" b="1" dirty="0" err="1"/>
              <a:t>Countries</a:t>
            </a:r>
            <a:r>
              <a:rPr lang="sl-SI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3"/>
              </a:rPr>
              <a:t>Members</a:t>
            </a:r>
            <a:endParaRPr lang="sl-SI" dirty="0"/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4"/>
              </a:rPr>
              <a:t>Partners</a:t>
            </a:r>
            <a:endParaRPr lang="sl-SI" dirty="0"/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5"/>
              </a:rPr>
              <a:t>Austria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6"/>
              </a:rPr>
              <a:t>Belgium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7"/>
              </a:rPr>
              <a:t>Czech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Republic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8"/>
              </a:rPr>
              <a:t>Denmark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9"/>
              </a:rPr>
              <a:t>Finland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>
                <a:hlinkClick r:id="rId10"/>
              </a:rPr>
              <a:t>France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1"/>
              </a:rPr>
              <a:t>Germany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2"/>
              </a:rPr>
              <a:t>Greece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3"/>
              </a:rPr>
              <a:t>Hungary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4"/>
              </a:rPr>
              <a:t>Netherlands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5"/>
              </a:rPr>
              <a:t>Norway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6"/>
              </a:rPr>
              <a:t>Portugal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7"/>
              </a:rPr>
              <a:t>Slovakia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8"/>
              </a:rPr>
              <a:t>Slovenia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19"/>
              </a:rPr>
              <a:t>Sweden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20"/>
              </a:rPr>
              <a:t>Switzerland</a:t>
            </a:r>
            <a:r>
              <a:rPr lang="sl-SI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l-SI" dirty="0" err="1">
                <a:hlinkClick r:id="rId21"/>
              </a:rPr>
              <a:t>United</a:t>
            </a:r>
            <a:r>
              <a:rPr lang="sl-SI" dirty="0">
                <a:hlinkClick r:id="rId21"/>
              </a:rPr>
              <a:t> </a:t>
            </a:r>
            <a:r>
              <a:rPr lang="sl-SI" dirty="0" err="1">
                <a:hlinkClick r:id="rId21"/>
              </a:rPr>
              <a:t>Kingdom</a:t>
            </a:r>
            <a:r>
              <a:rPr lang="sl-S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58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017036"/>
            <a:ext cx="8373616" cy="5505062"/>
          </a:xfrm>
        </p:spPr>
        <p:txBody>
          <a:bodyPr>
            <a:normAutofit fontScale="85000" lnSpcReduction="20000"/>
          </a:bodyPr>
          <a:lstStyle/>
          <a:p>
            <a:r>
              <a:rPr lang="sl-SI" b="1" dirty="0" smtClean="0"/>
              <a:t>Glede </a:t>
            </a:r>
            <a:r>
              <a:rPr lang="sl-SI" b="1" dirty="0"/>
              <a:t>na izvor podatkov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Prevladujejo raziskovalni </a:t>
            </a:r>
            <a:r>
              <a:rPr lang="sl-SI" dirty="0"/>
              <a:t>projekti, skupine 	</a:t>
            </a:r>
            <a:endParaRPr lang="sl-S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/>
              <a:t>	</a:t>
            </a:r>
            <a:r>
              <a:rPr lang="sl-SI" dirty="0" smtClean="0"/>
              <a:t>glej </a:t>
            </a:r>
            <a:r>
              <a:rPr lang="sl-SI" dirty="0" smtClean="0">
                <a:hlinkClick r:id="rId2"/>
              </a:rPr>
              <a:t>http</a:t>
            </a:r>
            <a:r>
              <a:rPr lang="sl-SI" dirty="0">
                <a:hlinkClick r:id="rId2"/>
              </a:rPr>
              <a:t>://www.adp.fdv.uni-lj.si/opisi/dajalci</a:t>
            </a:r>
            <a:r>
              <a:rPr lang="sl-SI" dirty="0" smtClean="0">
                <a:hlinkClick r:id="rId2"/>
              </a:rPr>
              <a:t>/</a:t>
            </a:r>
            <a:r>
              <a:rPr lang="sl-SI" dirty="0" smtClean="0"/>
              <a:t> </a:t>
            </a:r>
            <a:endParaRPr lang="sl-SI" dirty="0"/>
          </a:p>
          <a:p>
            <a:pPr marL="285750" indent="-285750">
              <a:buFont typeface="Arial" pitchFamily="34" charset="0"/>
              <a:buChar char="•"/>
            </a:pPr>
            <a:endParaRPr lang="sl-S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Izbrani </a:t>
            </a:r>
            <a:r>
              <a:rPr lang="sl-SI" b="1" dirty="0" err="1" smtClean="0"/>
              <a:t>mikropodatki</a:t>
            </a:r>
            <a:r>
              <a:rPr lang="sl-SI" dirty="0" smtClean="0"/>
              <a:t> uradne statistike: kaj so MIKROPODATKI?!!!!</a:t>
            </a:r>
          </a:p>
          <a:p>
            <a:pPr marL="285750" indent="-285750">
              <a:buFont typeface="Arial" pitchFamily="34" charset="0"/>
              <a:buChar char="•"/>
            </a:pPr>
            <a:endParaRPr lang="sl-SI" dirty="0"/>
          </a:p>
          <a:p>
            <a:pPr marL="285750" indent="-285750"/>
            <a:r>
              <a:rPr lang="sl-SI" dirty="0" smtClean="0"/>
              <a:t>Marketinški podatki / podatki za raziskave potrošnje - so tudi posvečeni centri </a:t>
            </a:r>
            <a:r>
              <a:rPr lang="sl-SI" dirty="0" smtClean="0">
                <a:hlinkClick r:id="rId3"/>
              </a:rPr>
              <a:t>https</a:t>
            </a:r>
            <a:r>
              <a:rPr lang="sl-SI" dirty="0">
                <a:hlinkClick r:id="rId3"/>
              </a:rPr>
              <a:t>://www.cdrc.ac.uk</a:t>
            </a:r>
            <a:r>
              <a:rPr lang="sl-SI" dirty="0" smtClean="0">
                <a:hlinkClick r:id="rId3"/>
              </a:rPr>
              <a:t>/</a:t>
            </a:r>
            <a:r>
              <a:rPr lang="sl-SI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endParaRPr lang="sl-SI" dirty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Posredovanje pri dostopu do mednarodnih podatkov (Največkrat metapodatki o raziskavi – izvorno mesto dostopa drugje)</a:t>
            </a:r>
          </a:p>
          <a:p>
            <a:endParaRPr lang="sl-SI" b="1" dirty="0"/>
          </a:p>
          <a:p>
            <a:r>
              <a:rPr lang="sl-SI" b="1" dirty="0" smtClean="0"/>
              <a:t>Serije raziskav, pomembne študije</a:t>
            </a:r>
          </a:p>
          <a:p>
            <a:endParaRPr lang="sl-SI" b="1" dirty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Zanimive za raziskovanje trendov (ponovljene raziskave v časovnem preseku) </a:t>
            </a:r>
            <a:r>
              <a:rPr lang="sl-SI" dirty="0"/>
              <a:t>(glej </a:t>
            </a:r>
            <a:r>
              <a:rPr lang="sl-SI" dirty="0">
                <a:hlinkClick r:id="rId4"/>
              </a:rPr>
              <a:t>http://www.adp.fdv.uni-lj.si/opisi/serije</a:t>
            </a:r>
            <a:r>
              <a:rPr lang="sl-SI" dirty="0" smtClean="0">
                <a:hlinkClick r:id="rId4"/>
              </a:rPr>
              <a:t>/</a:t>
            </a:r>
            <a:r>
              <a:rPr lang="sl-SI" dirty="0" smtClean="0"/>
              <a:t> )</a:t>
            </a:r>
          </a:p>
          <a:p>
            <a:r>
              <a:rPr lang="sl-SI" dirty="0" smtClean="0"/>
              <a:t>	- nacionalne / mednarodne</a:t>
            </a:r>
          </a:p>
          <a:p>
            <a:pPr marL="285750" indent="-285750">
              <a:buFont typeface="Arial" pitchFamily="34" charset="0"/>
              <a:buChar char="•"/>
            </a:pPr>
            <a:endParaRPr lang="sl-SI" dirty="0"/>
          </a:p>
          <a:p>
            <a:pPr marL="285750" indent="-285750">
              <a:buFont typeface="Arial" pitchFamily="34" charset="0"/>
              <a:buChar char="•"/>
            </a:pPr>
            <a:endParaRPr lang="sl-SI" dirty="0" smtClean="0"/>
          </a:p>
          <a:p>
            <a:pPr lvl="1" indent="0">
              <a:buNone/>
            </a:pPr>
            <a:endParaRPr lang="sl-SI" dirty="0" smtClean="0"/>
          </a:p>
          <a:p>
            <a:endParaRPr lang="sl-SI" b="1" dirty="0"/>
          </a:p>
          <a:p>
            <a:endParaRPr lang="sl-SI" b="1" dirty="0" smtClean="0"/>
          </a:p>
          <a:p>
            <a:endParaRPr lang="sl-SI" b="1" dirty="0"/>
          </a:p>
          <a:p>
            <a:endParaRPr lang="sl-SI" b="1" dirty="0" smtClean="0"/>
          </a:p>
          <a:p>
            <a:endParaRPr lang="sl-SI" b="1" dirty="0" smtClean="0"/>
          </a:p>
          <a:p>
            <a:endParaRPr lang="sl-SI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-1"/>
            <a:ext cx="8347382" cy="1017037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Podatkovna središča </a:t>
            </a:r>
            <a:r>
              <a:rPr lang="sl-SI" dirty="0"/>
              <a:t>za družboslovje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Osnovne možnosti pregledovanja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sl-S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Tematsko, prostorsko, časovno iskanje, pregledovanje</a:t>
            </a:r>
          </a:p>
          <a:p>
            <a:pPr marL="285750" indent="-285750">
              <a:buFont typeface="Arial" pitchFamily="34" charset="0"/>
              <a:buChar char="•"/>
            </a:pPr>
            <a:endParaRPr lang="sl-SI" dirty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Iskanje po določenih spremenljivkah</a:t>
            </a:r>
            <a:endParaRPr lang="sl-SI" dirty="0"/>
          </a:p>
          <a:p>
            <a:pPr marL="285750" indent="-285750">
              <a:buFont typeface="Arial" pitchFamily="34" charset="0"/>
              <a:buChar char="•"/>
            </a:pPr>
            <a:endParaRPr lang="sl-SI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sl-SI" dirty="0" smtClean="0"/>
              <a:t>Pregledovanje najpomembnejših referenčnih podatkov</a:t>
            </a:r>
          </a:p>
          <a:p>
            <a:endParaRPr lang="sl-SI" dirty="0"/>
          </a:p>
          <a:p>
            <a:r>
              <a:rPr lang="sl-SI" sz="3800" b="1" dirty="0" smtClean="0"/>
              <a:t>Primer ICPSR</a:t>
            </a:r>
            <a:r>
              <a:rPr lang="sl-SI" dirty="0" smtClean="0"/>
              <a:t>: </a:t>
            </a:r>
          </a:p>
          <a:p>
            <a:r>
              <a:rPr lang="en-US" b="1" dirty="0"/>
              <a:t>Find Data</a:t>
            </a:r>
          </a:p>
          <a:p>
            <a:r>
              <a:rPr lang="en-US" b="1" dirty="0" smtClean="0"/>
              <a:t>More </a:t>
            </a:r>
            <a:r>
              <a:rPr lang="en-US" b="1" dirty="0"/>
              <a:t>Search Options</a:t>
            </a:r>
          </a:p>
          <a:p>
            <a:r>
              <a:rPr lang="en-US" dirty="0">
                <a:hlinkClick r:id="rId2"/>
              </a:rPr>
              <a:t>Browse by topic</a:t>
            </a:r>
            <a:endParaRPr lang="en-US" dirty="0"/>
          </a:p>
          <a:p>
            <a:r>
              <a:rPr lang="en-US" dirty="0">
                <a:hlinkClick r:id="rId3"/>
              </a:rPr>
              <a:t>Browse by series</a:t>
            </a:r>
            <a:endParaRPr lang="en-US" dirty="0"/>
          </a:p>
          <a:p>
            <a:r>
              <a:rPr lang="en-US" dirty="0">
                <a:hlinkClick r:id="rId4"/>
              </a:rPr>
              <a:t>Browse by geography</a:t>
            </a:r>
            <a:endParaRPr lang="en-US" dirty="0"/>
          </a:p>
          <a:p>
            <a:r>
              <a:rPr lang="en-US" dirty="0">
                <a:hlinkClick r:id="rId5"/>
              </a:rPr>
              <a:t>Browse by investigator</a:t>
            </a:r>
            <a:endParaRPr lang="en-US" dirty="0"/>
          </a:p>
          <a:p>
            <a:r>
              <a:rPr lang="en-US" dirty="0">
                <a:hlinkClick r:id="rId6"/>
              </a:rPr>
              <a:t>Browse international data</a:t>
            </a:r>
            <a:endParaRPr lang="en-US" dirty="0"/>
          </a:p>
          <a:p>
            <a:r>
              <a:rPr lang="en-US" dirty="0">
                <a:hlinkClick r:id="rId7"/>
              </a:rPr>
              <a:t>View all studies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8"/>
              </a:rPr>
              <a:t>Browse </a:t>
            </a:r>
            <a:r>
              <a:rPr lang="en-US" dirty="0">
                <a:hlinkClick r:id="rId8"/>
              </a:rPr>
              <a:t>by thematic collection</a:t>
            </a:r>
            <a:endParaRPr lang="en-US" dirty="0"/>
          </a:p>
          <a:p>
            <a:endParaRPr lang="sl-SI" b="1" dirty="0" smtClean="0"/>
          </a:p>
          <a:p>
            <a:endParaRPr lang="sl-SI" b="1" dirty="0" smtClean="0"/>
          </a:p>
          <a:p>
            <a:endParaRPr lang="sl-SI" b="1" dirty="0" smtClean="0"/>
          </a:p>
          <a:p>
            <a:r>
              <a:rPr lang="sl-SI" sz="2900" b="1" dirty="0" smtClean="0"/>
              <a:t>Iskanje </a:t>
            </a:r>
            <a:r>
              <a:rPr lang="sl-SI" sz="2900" b="1" dirty="0"/>
              <a:t>publikacij v povezavi s </a:t>
            </a:r>
            <a:r>
              <a:rPr lang="sl-SI" sz="2900" b="1" dirty="0" smtClean="0"/>
              <a:t>podatki</a:t>
            </a:r>
            <a:endParaRPr lang="sl-SI" sz="2900" b="1" dirty="0"/>
          </a:p>
          <a:p>
            <a:r>
              <a:rPr lang="sl-SI" b="1" dirty="0">
                <a:hlinkClick r:id="rId9"/>
              </a:rPr>
              <a:t>http://www.icpsr.umich.edu/icpsrweb/ICPSR/citations/index.jsp</a:t>
            </a:r>
            <a:r>
              <a:rPr lang="sl-SI" b="1" dirty="0"/>
              <a:t> </a:t>
            </a:r>
          </a:p>
          <a:p>
            <a:endParaRPr lang="sl-SI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39"/>
            <a:ext cx="8347382" cy="828397"/>
          </a:xfrm>
        </p:spPr>
        <p:txBody>
          <a:bodyPr>
            <a:noAutofit/>
          </a:bodyPr>
          <a:lstStyle/>
          <a:p>
            <a:r>
              <a:rPr lang="sl-SI" sz="2800" dirty="0" smtClean="0"/>
              <a:t>Prikaz možnosti iskanja/pregledovanja podatkov v tipičnem podatkovnem središču</a:t>
            </a:r>
            <a:endParaRPr lang="en-GB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757194" y="2033843"/>
            <a:ext cx="5081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Tips</a:t>
            </a:r>
          </a:p>
          <a:p>
            <a:r>
              <a:rPr lang="en-US" dirty="0"/>
              <a:t>Select a link below to reveal search tips relevant to your search.</a:t>
            </a:r>
          </a:p>
          <a:p>
            <a:r>
              <a:rPr lang="en-US" dirty="0">
                <a:hlinkClick r:id="rId10"/>
              </a:rPr>
              <a:t>I'm looking for datasets related to a specific topic.</a:t>
            </a:r>
            <a:endParaRPr lang="en-US" dirty="0"/>
          </a:p>
          <a:p>
            <a:r>
              <a:rPr lang="en-US" dirty="0">
                <a:hlinkClick r:id="rId10"/>
              </a:rPr>
              <a:t>I'm looking for datasets that contain specific variables.</a:t>
            </a:r>
            <a:endParaRPr lang="en-US" dirty="0"/>
          </a:p>
          <a:p>
            <a:r>
              <a:rPr lang="en-US" dirty="0">
                <a:hlinkClick r:id="rId10"/>
              </a:rPr>
              <a:t>I'm looking for datasets that answer a particular research question.</a:t>
            </a:r>
            <a:endParaRPr lang="en-US" dirty="0"/>
          </a:p>
          <a:p>
            <a:r>
              <a:rPr lang="en-US" dirty="0">
                <a:hlinkClick r:id="rId10"/>
              </a:rPr>
              <a:t>I'm looking for a specific dataset; I know the title and/or principal investigator.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9302" y="2220686"/>
            <a:ext cx="8229600" cy="3944618"/>
          </a:xfrm>
        </p:spPr>
        <p:txBody>
          <a:bodyPr>
            <a:normAutofit/>
          </a:bodyPr>
          <a:lstStyle/>
          <a:p>
            <a:pPr marL="285750" indent="-285750"/>
            <a:r>
              <a:rPr lang="sl-SI" dirty="0"/>
              <a:t>Primerjaj UK Data </a:t>
            </a:r>
            <a:r>
              <a:rPr lang="sl-SI" dirty="0" err="1"/>
              <a:t>Service</a:t>
            </a:r>
            <a:r>
              <a:rPr lang="sl-SI" dirty="0"/>
              <a:t>: osrednji podatki: </a:t>
            </a:r>
            <a:r>
              <a:rPr lang="sl-SI" dirty="0">
                <a:hlinkClick r:id="rId2"/>
              </a:rPr>
              <a:t>http://ukdataservice.ac.uk/get-data/key-data.aspx</a:t>
            </a:r>
            <a:r>
              <a:rPr lang="sl-SI" dirty="0"/>
              <a:t> </a:t>
            </a:r>
          </a:p>
          <a:p>
            <a:pPr marL="285750" indent="-285750"/>
            <a:endParaRPr lang="sl-SI" dirty="0" smtClean="0"/>
          </a:p>
          <a:p>
            <a:pPr marL="285750" indent="-285750"/>
            <a:r>
              <a:rPr lang="sl-SI" dirty="0" smtClean="0"/>
              <a:t>Tematske </a:t>
            </a:r>
            <a:r>
              <a:rPr lang="sl-SI" dirty="0"/>
              <a:t>zbirke (pooblaščeni podatkovni center za posamezne organizacije): primerjaj </a:t>
            </a:r>
            <a:r>
              <a:rPr lang="sl-SI" dirty="0" smtClean="0"/>
              <a:t>ICPSR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://www.icpsr.umich.edu/icpsrweb/content/about/thematic-collections.html</a:t>
            </a:r>
            <a:r>
              <a:rPr lang="sl-SI" dirty="0"/>
              <a:t> </a:t>
            </a:r>
            <a:endParaRPr lang="sl-SI" dirty="0" smtClean="0"/>
          </a:p>
          <a:p>
            <a:pPr marL="285750" indent="-285750"/>
            <a:endParaRPr lang="en-US" dirty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75939"/>
            <a:ext cx="8347382" cy="1195661"/>
          </a:xfrm>
        </p:spPr>
        <p:txBody>
          <a:bodyPr>
            <a:normAutofit/>
          </a:bodyPr>
          <a:lstStyle/>
          <a:p>
            <a:r>
              <a:rPr lang="sl-SI" dirty="0" smtClean="0"/>
              <a:t>Posebnosti posameznih družboslovnih arhivov podatkov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79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l-SI" dirty="0"/>
              <a:t>Zbirniki</a:t>
            </a:r>
            <a:r>
              <a:rPr lang="en-US" dirty="0"/>
              <a:t> </a:t>
            </a:r>
            <a:r>
              <a:rPr lang="sl-SI" dirty="0" smtClean="0"/>
              <a:t>kot so </a:t>
            </a:r>
            <a:r>
              <a:rPr lang="en-US" dirty="0" smtClean="0">
                <a:hlinkClick r:id="rId2" tooltip="re3data.org registry"/>
              </a:rPr>
              <a:t>re3data.org</a:t>
            </a:r>
            <a:r>
              <a:rPr lang="sl-SI" dirty="0" smtClean="0"/>
              <a:t> ali </a:t>
            </a:r>
            <a:r>
              <a:rPr lang="sl-SI" dirty="0">
                <a:hlinkClick r:id="rId3"/>
              </a:rPr>
              <a:t>https://</a:t>
            </a:r>
            <a:r>
              <a:rPr lang="sl-SI" dirty="0" smtClean="0">
                <a:hlinkClick r:id="rId3"/>
              </a:rPr>
              <a:t>fairsharing.org/databases</a:t>
            </a:r>
            <a:r>
              <a:rPr lang="sl-SI" dirty="0" smtClean="0"/>
              <a:t> nudijo </a:t>
            </a:r>
            <a:r>
              <a:rPr lang="sl-SI" dirty="0"/>
              <a:t>pregled različnih tematskih in drugih repozitorijev podatkov.</a:t>
            </a:r>
          </a:p>
          <a:p>
            <a:endParaRPr lang="sl-SI" dirty="0"/>
          </a:p>
          <a:p>
            <a:r>
              <a:rPr lang="sl-SI" dirty="0"/>
              <a:t>Splošni, </a:t>
            </a:r>
            <a:r>
              <a:rPr lang="sl-SI" dirty="0" smtClean="0"/>
              <a:t>institucionalni </a:t>
            </a:r>
            <a:r>
              <a:rPr lang="sl-SI" dirty="0"/>
              <a:t>repozitoriji, ki prevzemajo podatke </a:t>
            </a:r>
            <a:r>
              <a:rPr lang="sl-SI" dirty="0" smtClean="0"/>
              <a:t>(npr. projekt </a:t>
            </a:r>
            <a:r>
              <a:rPr lang="sl-SI" dirty="0" smtClean="0">
                <a:hlinkClick r:id="rId4"/>
              </a:rPr>
              <a:t>openair</a:t>
            </a:r>
            <a:r>
              <a:rPr lang="sl-SI" dirty="0"/>
              <a:t>, </a:t>
            </a:r>
            <a:r>
              <a:rPr lang="sl-SI" dirty="0" smtClean="0">
                <a:hlinkClick r:id="rId5"/>
              </a:rPr>
              <a:t>Nacionalni portal odprte znanosti</a:t>
            </a:r>
            <a:r>
              <a:rPr lang="sl-SI" dirty="0" smtClean="0"/>
              <a:t>)</a:t>
            </a:r>
            <a:endParaRPr lang="sl-SI" dirty="0"/>
          </a:p>
          <a:p>
            <a:endParaRPr lang="sl-SI" dirty="0"/>
          </a:p>
          <a:p>
            <a:r>
              <a:rPr lang="sl-SI" dirty="0"/>
              <a:t>Zakaj ne združevati iskanje na enem mestu? </a:t>
            </a:r>
          </a:p>
          <a:p>
            <a:pPr lvl="1"/>
            <a:r>
              <a:rPr lang="sl-SI" dirty="0" err="1" smtClean="0"/>
              <a:t>Agregatorji</a:t>
            </a:r>
            <a:r>
              <a:rPr lang="sl-SI" dirty="0" smtClean="0"/>
              <a:t>: npr</a:t>
            </a:r>
            <a:r>
              <a:rPr lang="sl-SI" dirty="0"/>
              <a:t>. </a:t>
            </a:r>
            <a:r>
              <a:rPr lang="sl-SI" dirty="0">
                <a:hlinkClick r:id="rId6"/>
              </a:rPr>
              <a:t>https://</a:t>
            </a:r>
            <a:r>
              <a:rPr lang="sl-SI" dirty="0" smtClean="0">
                <a:hlinkClick r:id="rId6"/>
              </a:rPr>
              <a:t>datacite.org/search.html</a:t>
            </a:r>
            <a:r>
              <a:rPr lang="sl-SI" dirty="0" smtClean="0"/>
              <a:t> </a:t>
            </a:r>
          </a:p>
          <a:p>
            <a:pPr lvl="1"/>
            <a:r>
              <a:rPr lang="en-GB" dirty="0" err="1"/>
              <a:t>gesisDataSeach</a:t>
            </a:r>
            <a:r>
              <a:rPr lang="en-GB" dirty="0"/>
              <a:t> (</a:t>
            </a:r>
            <a:r>
              <a:rPr lang="en-US" dirty="0">
                <a:hlinkClick r:id="rId7"/>
              </a:rPr>
              <a:t>http://datasearch.gesis.org/start</a:t>
            </a:r>
            <a:r>
              <a:rPr lang="en-US" dirty="0"/>
              <a:t>) </a:t>
            </a:r>
            <a:r>
              <a:rPr lang="en-GB" dirty="0"/>
              <a:t>aims at the development of a central search index on the basis of </a:t>
            </a:r>
            <a:r>
              <a:rPr lang="en-GB" dirty="0" err="1"/>
              <a:t>da|ra</a:t>
            </a:r>
            <a:r>
              <a:rPr lang="en-GB" dirty="0"/>
              <a:t> metadata and additional external </a:t>
            </a:r>
            <a:r>
              <a:rPr lang="en-GB" dirty="0" smtClean="0"/>
              <a:t>sources</a:t>
            </a:r>
            <a:endParaRPr lang="sl-SI" dirty="0" smtClean="0"/>
          </a:p>
          <a:p>
            <a:pPr lvl="1"/>
            <a:r>
              <a:rPr lang="sl-SI" dirty="0" err="1"/>
              <a:t>DataONE</a:t>
            </a:r>
            <a:r>
              <a:rPr lang="sl-SI" dirty="0"/>
              <a:t> (</a:t>
            </a:r>
            <a:r>
              <a:rPr lang="sl-SI" dirty="0">
                <a:hlinkClick r:id="rId8"/>
              </a:rPr>
              <a:t>https://www.dataone.org</a:t>
            </a:r>
            <a:r>
              <a:rPr lang="sl-SI" dirty="0" smtClean="0"/>
              <a:t>)</a:t>
            </a:r>
          </a:p>
          <a:p>
            <a:pPr marL="274320" lvl="1" indent="0">
              <a:buNone/>
            </a:pPr>
            <a:endParaRPr lang="sl-SI" b="1" dirty="0" smtClean="0">
              <a:hlinkClick r:id="rId9"/>
            </a:endParaRPr>
          </a:p>
          <a:p>
            <a:pPr marL="274320" lvl="1" indent="0">
              <a:buNone/>
            </a:pPr>
            <a:r>
              <a:rPr lang="sl-SI" b="1" dirty="0" smtClean="0">
                <a:hlinkClick r:id="rId9"/>
              </a:rPr>
              <a:t>Primer: </a:t>
            </a:r>
          </a:p>
          <a:p>
            <a:pPr marL="274320" lvl="1" indent="0">
              <a:buNone/>
            </a:pPr>
            <a:r>
              <a:rPr lang="sl-SI" b="1" dirty="0" smtClean="0">
                <a:hlinkClick r:id="rId9"/>
              </a:rPr>
              <a:t>Ashcroft</a:t>
            </a:r>
            <a:r>
              <a:rPr lang="sl-SI" b="1" dirty="0">
                <a:hlinkClick r:id="rId9"/>
              </a:rPr>
              <a:t>, </a:t>
            </a:r>
            <a:r>
              <a:rPr lang="sl-SI" b="1" dirty="0" err="1">
                <a:hlinkClick r:id="rId9"/>
              </a:rPr>
              <a:t>Linden</a:t>
            </a:r>
            <a:r>
              <a:rPr lang="sl-SI" b="1" dirty="0"/>
              <a:t>; </a:t>
            </a:r>
            <a:r>
              <a:rPr lang="sl-SI" b="1" dirty="0" err="1">
                <a:hlinkClick r:id="rId9"/>
              </a:rPr>
              <a:t>Coll</a:t>
            </a:r>
            <a:r>
              <a:rPr lang="sl-SI" b="1" dirty="0">
                <a:hlinkClick r:id="rId9"/>
              </a:rPr>
              <a:t>, Joan Ramon</a:t>
            </a:r>
            <a:r>
              <a:rPr lang="sl-SI" b="1" dirty="0"/>
              <a:t>; </a:t>
            </a:r>
            <a:r>
              <a:rPr lang="sl-SI" b="1" dirty="0" err="1"/>
              <a:t>Gilabert</a:t>
            </a:r>
            <a:r>
              <a:rPr lang="sl-SI" b="1" dirty="0"/>
              <a:t>, Alba; </a:t>
            </a:r>
            <a:r>
              <a:rPr lang="sl-SI" b="1" dirty="0" err="1"/>
              <a:t>Domonkos</a:t>
            </a:r>
            <a:r>
              <a:rPr lang="sl-SI" b="1" dirty="0"/>
              <a:t>, Peter; </a:t>
            </a:r>
            <a:r>
              <a:rPr lang="sl-SI" b="1" dirty="0" err="1">
                <a:hlinkClick r:id="rId9"/>
              </a:rPr>
              <a:t>Aguilar</a:t>
            </a:r>
            <a:r>
              <a:rPr lang="sl-SI" b="1" dirty="0">
                <a:hlinkClick r:id="rId9"/>
              </a:rPr>
              <a:t>, </a:t>
            </a:r>
            <a:r>
              <a:rPr lang="sl-SI" b="1" dirty="0" err="1">
                <a:hlinkClick r:id="rId9"/>
              </a:rPr>
              <a:t>Enric</a:t>
            </a:r>
            <a:r>
              <a:rPr lang="sl-SI" b="1" dirty="0"/>
              <a:t>; </a:t>
            </a:r>
            <a:r>
              <a:rPr lang="sl-SI" b="1" dirty="0" err="1">
                <a:hlinkClick r:id="rId9"/>
              </a:rPr>
              <a:t>Sigro</a:t>
            </a:r>
            <a:r>
              <a:rPr lang="sl-SI" b="1" dirty="0">
                <a:hlinkClick r:id="rId9"/>
              </a:rPr>
              <a:t>, Javier</a:t>
            </a:r>
            <a:r>
              <a:rPr lang="sl-SI" b="1" dirty="0"/>
              <a:t>; </a:t>
            </a:r>
            <a:r>
              <a:rPr lang="sl-SI" b="1" dirty="0" err="1"/>
              <a:t>Castella</a:t>
            </a:r>
            <a:r>
              <a:rPr lang="sl-SI" b="1" dirty="0"/>
              <a:t>, Merce; </a:t>
            </a:r>
            <a:r>
              <a:rPr lang="sl-SI" b="1" dirty="0" err="1"/>
              <a:t>Unden</a:t>
            </a:r>
            <a:r>
              <a:rPr lang="sl-SI" b="1" dirty="0"/>
              <a:t>, Per; Harris, Ian; Jones, Phil; </a:t>
            </a:r>
            <a:r>
              <a:rPr lang="sl-SI" b="1" dirty="0" err="1"/>
              <a:t>Brunet</a:t>
            </a:r>
            <a:r>
              <a:rPr lang="sl-SI" b="1" dirty="0"/>
              <a:t>, </a:t>
            </a:r>
            <a:r>
              <a:rPr lang="sl-SI" b="1" dirty="0" err="1"/>
              <a:t>Manola</a:t>
            </a:r>
            <a:r>
              <a:rPr lang="sl-SI" b="1" dirty="0"/>
              <a:t> (2018):</a:t>
            </a:r>
            <a:r>
              <a:rPr lang="sl-SI" dirty="0"/>
              <a:t> </a:t>
            </a:r>
            <a:r>
              <a:rPr lang="sl-SI" dirty="0" err="1"/>
              <a:t>Meteorological</a:t>
            </a:r>
            <a:r>
              <a:rPr lang="sl-SI" dirty="0"/>
              <a:t> </a:t>
            </a:r>
            <a:r>
              <a:rPr lang="sl-SI" dirty="0" err="1"/>
              <a:t>observations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Europe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southern</a:t>
            </a:r>
            <a:r>
              <a:rPr lang="sl-SI" dirty="0"/>
              <a:t> </a:t>
            </a:r>
            <a:r>
              <a:rPr lang="sl-SI" dirty="0" err="1"/>
              <a:t>Mediterranean</a:t>
            </a:r>
            <a:r>
              <a:rPr lang="sl-SI" dirty="0"/>
              <a:t> </a:t>
            </a:r>
            <a:r>
              <a:rPr lang="sl-SI" dirty="0" err="1"/>
              <a:t>region</a:t>
            </a:r>
            <a:r>
              <a:rPr lang="sl-SI" dirty="0"/>
              <a:t>, 1877-2012. </a:t>
            </a:r>
            <a:r>
              <a:rPr lang="sl-SI" i="1" dirty="0"/>
              <a:t>PANGAEA</a:t>
            </a:r>
            <a:r>
              <a:rPr lang="sl-SI" dirty="0"/>
              <a:t>, </a:t>
            </a:r>
            <a:r>
              <a:rPr lang="sl-SI" dirty="0">
                <a:hlinkClick r:id="rId10"/>
              </a:rPr>
              <a:t>https://doi.org/10.1594/PANGAEA.886511</a:t>
            </a:r>
            <a:r>
              <a:rPr lang="sl-SI" dirty="0"/>
              <a:t>,</a:t>
            </a:r>
          </a:p>
          <a:p>
            <a:pPr marL="274320" lvl="1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 smtClean="0"/>
              <a:t>Druge vrste (dostopnih) podatkov</a:t>
            </a:r>
            <a:endParaRPr lang="sl-SI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53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4457</TotalTime>
  <Words>2115</Words>
  <Application>Microsoft Office PowerPoint</Application>
  <PresentationFormat>On-screen Show (4:3)</PresentationFormat>
  <Paragraphs>331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Tahoma</vt:lpstr>
      <vt:lpstr>Trebuchet MS</vt:lpstr>
      <vt:lpstr>Verdana</vt:lpstr>
      <vt:lpstr>Wingdings</vt:lpstr>
      <vt:lpstr>Clarity</vt:lpstr>
      <vt:lpstr>       Arhivi podatkov, ISKANJE, PRESOJA, UPORABA PODATKOV</vt:lpstr>
      <vt:lpstr>11 namigov za iskanje podatkov</vt:lpstr>
      <vt:lpstr>PowerPoint Presentation</vt:lpstr>
      <vt:lpstr>CESSDA: Konzorcij evropskih arhivov družboslovnih podatkov</vt:lpstr>
      <vt:lpstr>CESSDA</vt:lpstr>
      <vt:lpstr>Podatkovna središča za družboslovje  Osnovne možnosti pregledovanja:</vt:lpstr>
      <vt:lpstr>Prikaz možnosti iskanja/pregledovanja podatkov v tipičnem podatkovnem središču</vt:lpstr>
      <vt:lpstr>Posebnosti posameznih družboslovnih arhivov podatkov</vt:lpstr>
      <vt:lpstr>Druge vrste (dostopnih) podatkov</vt:lpstr>
      <vt:lpstr>Trematske podatkovne zbirke</vt:lpstr>
      <vt:lpstr>Raziskovalni podatki s področja humanistike: nekaj primerov</vt:lpstr>
      <vt:lpstr>CLARIN iskanje</vt:lpstr>
      <vt:lpstr>Kvalitativni podatki</vt:lpstr>
      <vt:lpstr>Pregledi in dostop do statističnih mikropodatkov</vt:lpstr>
      <vt:lpstr>Iskanje in identifikacija mikropodatkov: </vt:lpstr>
      <vt:lpstr>Pri iskanju si lahko pomagamo </vt:lpstr>
      <vt:lpstr>Podpora delu s podatki iz EUROSTAT</vt:lpstr>
      <vt:lpstr>Upravljanje s kompleksnimi podatki</vt:lpstr>
      <vt:lpstr>6th European User Conference for EU-Microdata</vt:lpstr>
      <vt:lpstr>Drugi (odprti vladni) podatki:</vt:lpstr>
      <vt:lpstr>Tipični nameni uporabe obstoječih podatkov</vt:lpstr>
      <vt:lpstr>Iskanje anketnih podatkov </vt:lpstr>
      <vt:lpstr>  Predstavitev problema: Podpora OZN, EU, NATO </vt:lpstr>
      <vt:lpstr>Možnost iskanja podatkov</vt:lpstr>
      <vt:lpstr>Rezultat iskanja: Seznam spremenljivk v posameznih raziskavah</vt:lpstr>
      <vt:lpstr>Metodološki razmislek</vt:lpstr>
      <vt:lpstr>Mednarodni mikropodatki s področja družboslovja</vt:lpstr>
      <vt:lpstr>GESIS – Leibniz Institute for the Social Sciences</vt:lpstr>
      <vt:lpstr>Primer uporabe: Večnivojska analiza</vt:lpstr>
      <vt:lpstr>Iskanje podatkov – vodiči CESSDA</vt:lpstr>
      <vt:lpstr>Primeri analiz in priročniki </vt:lpstr>
      <vt:lpstr>Praktično delo</vt:lpstr>
    </vt:vector>
  </TitlesOfParts>
  <Company>KMi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</dc:creator>
  <cp:lastModifiedBy>Štebe, Janez</cp:lastModifiedBy>
  <cp:revision>229</cp:revision>
  <cp:lastPrinted>2018-03-02T10:38:43Z</cp:lastPrinted>
  <dcterms:created xsi:type="dcterms:W3CDTF">2014-03-12T14:16:07Z</dcterms:created>
  <dcterms:modified xsi:type="dcterms:W3CDTF">2020-03-26T16:14:06Z</dcterms:modified>
</cp:coreProperties>
</file>