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92" r:id="rId4"/>
    <p:sldId id="259" r:id="rId5"/>
    <p:sldId id="260" r:id="rId6"/>
    <p:sldId id="261" r:id="rId7"/>
    <p:sldId id="263" r:id="rId8"/>
    <p:sldId id="264" r:id="rId9"/>
    <p:sldId id="265" r:id="rId10"/>
    <p:sldId id="266" r:id="rId11"/>
    <p:sldId id="267" r:id="rId12"/>
    <p:sldId id="269" r:id="rId13"/>
    <p:sldId id="298" r:id="rId14"/>
    <p:sldId id="272" r:id="rId15"/>
    <p:sldId id="273" r:id="rId16"/>
    <p:sldId id="274" r:id="rId17"/>
    <p:sldId id="275" r:id="rId18"/>
    <p:sldId id="295" r:id="rId19"/>
    <p:sldId id="276" r:id="rId20"/>
    <p:sldId id="277" r:id="rId21"/>
    <p:sldId id="278" r:id="rId22"/>
    <p:sldId id="279" r:id="rId23"/>
    <p:sldId id="299" r:id="rId24"/>
    <p:sldId id="280" r:id="rId25"/>
    <p:sldId id="300" r:id="rId26"/>
    <p:sldId id="284" r:id="rId27"/>
    <p:sldId id="285" r:id="rId28"/>
    <p:sldId id="286" r:id="rId29"/>
    <p:sldId id="287" r:id="rId30"/>
    <p:sldId id="288" r:id="rId31"/>
    <p:sldId id="289" r:id="rId32"/>
    <p:sldId id="290" r:id="rId33"/>
    <p:sldId id="268" r:id="rId34"/>
    <p:sldId id="291" r:id="rId35"/>
    <p:sldId id="301" r:id="rId36"/>
  </p:sldIdLst>
  <p:sldSz cx="12192000" cy="6858000"/>
  <p:notesSz cx="6858000" cy="91440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44535D-5992-4F61-A478-6AD2E704B3A2}" type="doc">
      <dgm:prSet loTypeId="urn:microsoft.com/office/officeart/2005/8/layout/vList3" loCatId="list" qsTypeId="urn:microsoft.com/office/officeart/2005/8/quickstyle/simple1" qsCatId="simple" csTypeId="urn:microsoft.com/office/officeart/2005/8/colors/accent2_2" csCatId="accent2" phldr="1"/>
      <dgm:spPr/>
      <dgm:t>
        <a:bodyPr/>
        <a:lstStyle/>
        <a:p>
          <a:endParaRPr lang="en-GB"/>
        </a:p>
      </dgm:t>
    </dgm:pt>
    <dgm:pt modelId="{CD8A7154-B113-4D9C-8A2C-B61DD7CFF904}">
      <dgm:prSet/>
      <dgm:spPr/>
      <dgm:t>
        <a:bodyPr/>
        <a:lstStyle/>
        <a:p>
          <a:pPr rtl="0"/>
          <a:r>
            <a:rPr lang="sl-SI" dirty="0" smtClean="0"/>
            <a:t>Koristi za ustvarjalca podatkov; ga navajajo, dobi točke, ugled, dobi povratno informacijo o kakovosti podatkov, da so podatki zanimivi še za koga…</a:t>
          </a:r>
          <a:endParaRPr lang="sl-SI" dirty="0"/>
        </a:p>
      </dgm:t>
    </dgm:pt>
    <dgm:pt modelId="{427083B3-9553-49DB-A10E-4B0D85465DBF}" type="parTrans" cxnId="{D96AEC09-6E4E-44BC-A86F-6BC3A2FBD9E1}">
      <dgm:prSet/>
      <dgm:spPr/>
      <dgm:t>
        <a:bodyPr/>
        <a:lstStyle/>
        <a:p>
          <a:endParaRPr lang="en-GB"/>
        </a:p>
      </dgm:t>
    </dgm:pt>
    <dgm:pt modelId="{708E694F-521E-4F71-837A-26403BFC3F71}" type="sibTrans" cxnId="{D96AEC09-6E4E-44BC-A86F-6BC3A2FBD9E1}">
      <dgm:prSet/>
      <dgm:spPr/>
      <dgm:t>
        <a:bodyPr/>
        <a:lstStyle/>
        <a:p>
          <a:endParaRPr lang="en-GB"/>
        </a:p>
      </dgm:t>
    </dgm:pt>
    <dgm:pt modelId="{AB4EF4FE-AD0C-4892-B4B3-A4820722691C}">
      <dgm:prSet/>
      <dgm:spPr/>
      <dgm:t>
        <a:bodyPr/>
        <a:lstStyle/>
        <a:p>
          <a:pPr rtl="0"/>
          <a:r>
            <a:rPr lang="sl-SI" dirty="0" smtClean="0"/>
            <a:t>Znanstvena skupnosti: Odprta znanost, možnost sodelovanja, npr. državljanska znanost, preverjanja, preglednost, odgovornost, napredek znanosti (metod, spoznanj), kumulativnost spoznanj</a:t>
          </a:r>
          <a:endParaRPr lang="sl-SI" dirty="0"/>
        </a:p>
      </dgm:t>
    </dgm:pt>
    <dgm:pt modelId="{18C57DEF-3C26-490A-9FFC-EC78C2673FD2}" type="parTrans" cxnId="{BE5866F7-C824-4E47-BBF7-0C206A08263F}">
      <dgm:prSet/>
      <dgm:spPr/>
      <dgm:t>
        <a:bodyPr/>
        <a:lstStyle/>
        <a:p>
          <a:endParaRPr lang="en-GB"/>
        </a:p>
      </dgm:t>
    </dgm:pt>
    <dgm:pt modelId="{EE516E15-902F-4E85-BDAD-695A24E88F59}" type="sibTrans" cxnId="{BE5866F7-C824-4E47-BBF7-0C206A08263F}">
      <dgm:prSet/>
      <dgm:spPr/>
      <dgm:t>
        <a:bodyPr/>
        <a:lstStyle/>
        <a:p>
          <a:endParaRPr lang="en-GB"/>
        </a:p>
      </dgm:t>
    </dgm:pt>
    <dgm:pt modelId="{B0EC0740-39EE-466B-80DF-708F5A4C17DC}">
      <dgm:prSet/>
      <dgm:spPr/>
      <dgm:t>
        <a:bodyPr/>
        <a:lstStyle/>
        <a:p>
          <a:pPr rtl="0"/>
          <a:r>
            <a:rPr lang="sl-SI" dirty="0" smtClean="0"/>
            <a:t>Prihranek pri stroških porabe javnega denarja (če širimo drugo rabo): Izobraževanje, uporabni rezultati (skozi analize podatkov, ki so enkratni), ni dvojnega zbiranja istih podatkov, koncentracija in specializacija ustvarjanja kakovostnih podatkovnih virov…</a:t>
          </a:r>
          <a:endParaRPr lang="sl-SI" dirty="0"/>
        </a:p>
      </dgm:t>
    </dgm:pt>
    <dgm:pt modelId="{1C471D2C-1B1C-4387-A416-8E6A54BC4F51}" type="parTrans" cxnId="{A7700B58-CC85-4861-B179-8464CAA9B982}">
      <dgm:prSet/>
      <dgm:spPr/>
      <dgm:t>
        <a:bodyPr/>
        <a:lstStyle/>
        <a:p>
          <a:endParaRPr lang="en-GB"/>
        </a:p>
      </dgm:t>
    </dgm:pt>
    <dgm:pt modelId="{6530ED49-765D-4A71-AD14-B1440CB63BA6}" type="sibTrans" cxnId="{A7700B58-CC85-4861-B179-8464CAA9B982}">
      <dgm:prSet/>
      <dgm:spPr/>
      <dgm:t>
        <a:bodyPr/>
        <a:lstStyle/>
        <a:p>
          <a:endParaRPr lang="en-GB"/>
        </a:p>
      </dgm:t>
    </dgm:pt>
    <dgm:pt modelId="{2C7D0879-F21C-462D-AADD-FF691124BD8A}" type="pres">
      <dgm:prSet presAssocID="{DA44535D-5992-4F61-A478-6AD2E704B3A2}" presName="linearFlow" presStyleCnt="0">
        <dgm:presLayoutVars>
          <dgm:dir/>
          <dgm:resizeHandles val="exact"/>
        </dgm:presLayoutVars>
      </dgm:prSet>
      <dgm:spPr/>
      <dgm:t>
        <a:bodyPr/>
        <a:lstStyle/>
        <a:p>
          <a:endParaRPr lang="sl-SI"/>
        </a:p>
      </dgm:t>
    </dgm:pt>
    <dgm:pt modelId="{E674E244-19C5-479E-B73B-606AEF1F1A11}" type="pres">
      <dgm:prSet presAssocID="{CD8A7154-B113-4D9C-8A2C-B61DD7CFF904}" presName="composite" presStyleCnt="0"/>
      <dgm:spPr/>
      <dgm:t>
        <a:bodyPr/>
        <a:lstStyle/>
        <a:p>
          <a:endParaRPr lang="en-US"/>
        </a:p>
      </dgm:t>
    </dgm:pt>
    <dgm:pt modelId="{F29498D5-E090-4126-A0A3-6890A6C6FD7C}" type="pres">
      <dgm:prSet presAssocID="{CD8A7154-B113-4D9C-8A2C-B61DD7CFF904}" presName="imgShp" presStyleLbl="fgImgPlace1" presStyleIdx="0" presStyleCnt="3"/>
      <dgm:spPr/>
      <dgm:t>
        <a:bodyPr/>
        <a:lstStyle/>
        <a:p>
          <a:endParaRPr lang="en-US"/>
        </a:p>
      </dgm:t>
    </dgm:pt>
    <dgm:pt modelId="{C743072B-FD09-4F39-9F85-B360FDBD9F03}" type="pres">
      <dgm:prSet presAssocID="{CD8A7154-B113-4D9C-8A2C-B61DD7CFF904}" presName="txShp" presStyleLbl="node1" presStyleIdx="0" presStyleCnt="3" custScaleX="102868" custScaleY="145112" custLinFactNeighborX="152" custLinFactNeighborY="-394">
        <dgm:presLayoutVars>
          <dgm:bulletEnabled val="1"/>
        </dgm:presLayoutVars>
      </dgm:prSet>
      <dgm:spPr/>
      <dgm:t>
        <a:bodyPr/>
        <a:lstStyle/>
        <a:p>
          <a:endParaRPr lang="sl-SI"/>
        </a:p>
      </dgm:t>
    </dgm:pt>
    <dgm:pt modelId="{2DD857AB-E9C4-4DD6-8827-A99DDCCC1FF0}" type="pres">
      <dgm:prSet presAssocID="{708E694F-521E-4F71-837A-26403BFC3F71}" presName="spacing" presStyleCnt="0"/>
      <dgm:spPr/>
      <dgm:t>
        <a:bodyPr/>
        <a:lstStyle/>
        <a:p>
          <a:endParaRPr lang="en-US"/>
        </a:p>
      </dgm:t>
    </dgm:pt>
    <dgm:pt modelId="{55A436FA-EBD6-4E59-B75D-7EFADDECBCDE}" type="pres">
      <dgm:prSet presAssocID="{AB4EF4FE-AD0C-4892-B4B3-A4820722691C}" presName="composite" presStyleCnt="0"/>
      <dgm:spPr/>
      <dgm:t>
        <a:bodyPr/>
        <a:lstStyle/>
        <a:p>
          <a:endParaRPr lang="en-US"/>
        </a:p>
      </dgm:t>
    </dgm:pt>
    <dgm:pt modelId="{3A585B7F-B983-4445-ABB6-3E741DB787A7}" type="pres">
      <dgm:prSet presAssocID="{AB4EF4FE-AD0C-4892-B4B3-A4820722691C}" presName="imgShp" presStyleLbl="fgImgPlace1" presStyleIdx="1" presStyleCnt="3"/>
      <dgm:spPr/>
      <dgm:t>
        <a:bodyPr/>
        <a:lstStyle/>
        <a:p>
          <a:endParaRPr lang="en-US"/>
        </a:p>
      </dgm:t>
    </dgm:pt>
    <dgm:pt modelId="{60D6362D-F9B7-466E-945E-5BEF92858CAB}" type="pres">
      <dgm:prSet presAssocID="{AB4EF4FE-AD0C-4892-B4B3-A4820722691C}" presName="txShp" presStyleLbl="node1" presStyleIdx="1" presStyleCnt="3" custLinFactNeighborX="152" custLinFactNeighborY="-394">
        <dgm:presLayoutVars>
          <dgm:bulletEnabled val="1"/>
        </dgm:presLayoutVars>
      </dgm:prSet>
      <dgm:spPr/>
      <dgm:t>
        <a:bodyPr/>
        <a:lstStyle/>
        <a:p>
          <a:endParaRPr lang="sl-SI"/>
        </a:p>
      </dgm:t>
    </dgm:pt>
    <dgm:pt modelId="{F576F7A5-70F8-453A-9B4B-A2EB352408BA}" type="pres">
      <dgm:prSet presAssocID="{EE516E15-902F-4E85-BDAD-695A24E88F59}" presName="spacing" presStyleCnt="0"/>
      <dgm:spPr/>
      <dgm:t>
        <a:bodyPr/>
        <a:lstStyle/>
        <a:p>
          <a:endParaRPr lang="en-US"/>
        </a:p>
      </dgm:t>
    </dgm:pt>
    <dgm:pt modelId="{B831FF77-A2C0-4899-B40C-D846359D8CEB}" type="pres">
      <dgm:prSet presAssocID="{B0EC0740-39EE-466B-80DF-708F5A4C17DC}" presName="composite" presStyleCnt="0"/>
      <dgm:spPr/>
      <dgm:t>
        <a:bodyPr/>
        <a:lstStyle/>
        <a:p>
          <a:endParaRPr lang="en-US"/>
        </a:p>
      </dgm:t>
    </dgm:pt>
    <dgm:pt modelId="{0EDBFE64-7BF5-4846-8AF7-664247960BD1}" type="pres">
      <dgm:prSet presAssocID="{B0EC0740-39EE-466B-80DF-708F5A4C17DC}" presName="imgShp" presStyleLbl="fgImgPlace1" presStyleIdx="2" presStyleCnt="3"/>
      <dgm:spPr/>
      <dgm:t>
        <a:bodyPr/>
        <a:lstStyle/>
        <a:p>
          <a:endParaRPr lang="en-US"/>
        </a:p>
      </dgm:t>
    </dgm:pt>
    <dgm:pt modelId="{7CC1AECF-568D-4DF3-A02B-64E67F691985}" type="pres">
      <dgm:prSet presAssocID="{B0EC0740-39EE-466B-80DF-708F5A4C17DC}" presName="txShp" presStyleLbl="node1" presStyleIdx="2" presStyleCnt="3">
        <dgm:presLayoutVars>
          <dgm:bulletEnabled val="1"/>
        </dgm:presLayoutVars>
      </dgm:prSet>
      <dgm:spPr/>
      <dgm:t>
        <a:bodyPr/>
        <a:lstStyle/>
        <a:p>
          <a:endParaRPr lang="sl-SI"/>
        </a:p>
      </dgm:t>
    </dgm:pt>
  </dgm:ptLst>
  <dgm:cxnLst>
    <dgm:cxn modelId="{5C3D704B-C0B2-448E-A57D-175C7B4A0C42}" type="presOf" srcId="{DA44535D-5992-4F61-A478-6AD2E704B3A2}" destId="{2C7D0879-F21C-462D-AADD-FF691124BD8A}" srcOrd="0" destOrd="0" presId="urn:microsoft.com/office/officeart/2005/8/layout/vList3"/>
    <dgm:cxn modelId="{539830F4-1121-47D5-B60A-512AE55FC122}" type="presOf" srcId="{B0EC0740-39EE-466B-80DF-708F5A4C17DC}" destId="{7CC1AECF-568D-4DF3-A02B-64E67F691985}" srcOrd="0" destOrd="0" presId="urn:microsoft.com/office/officeart/2005/8/layout/vList3"/>
    <dgm:cxn modelId="{3B5D2E1D-186C-4E0B-A1AF-05DCADACFF16}" type="presOf" srcId="{AB4EF4FE-AD0C-4892-B4B3-A4820722691C}" destId="{60D6362D-F9B7-466E-945E-5BEF92858CAB}" srcOrd="0" destOrd="0" presId="urn:microsoft.com/office/officeart/2005/8/layout/vList3"/>
    <dgm:cxn modelId="{D96AEC09-6E4E-44BC-A86F-6BC3A2FBD9E1}" srcId="{DA44535D-5992-4F61-A478-6AD2E704B3A2}" destId="{CD8A7154-B113-4D9C-8A2C-B61DD7CFF904}" srcOrd="0" destOrd="0" parTransId="{427083B3-9553-49DB-A10E-4B0D85465DBF}" sibTransId="{708E694F-521E-4F71-837A-26403BFC3F71}"/>
    <dgm:cxn modelId="{BE5866F7-C824-4E47-BBF7-0C206A08263F}" srcId="{DA44535D-5992-4F61-A478-6AD2E704B3A2}" destId="{AB4EF4FE-AD0C-4892-B4B3-A4820722691C}" srcOrd="1" destOrd="0" parTransId="{18C57DEF-3C26-490A-9FFC-EC78C2673FD2}" sibTransId="{EE516E15-902F-4E85-BDAD-695A24E88F59}"/>
    <dgm:cxn modelId="{A7700B58-CC85-4861-B179-8464CAA9B982}" srcId="{DA44535D-5992-4F61-A478-6AD2E704B3A2}" destId="{B0EC0740-39EE-466B-80DF-708F5A4C17DC}" srcOrd="2" destOrd="0" parTransId="{1C471D2C-1B1C-4387-A416-8E6A54BC4F51}" sibTransId="{6530ED49-765D-4A71-AD14-B1440CB63BA6}"/>
    <dgm:cxn modelId="{0C5847E2-318C-4526-9AA1-C8EFCB0F78B8}" type="presOf" srcId="{CD8A7154-B113-4D9C-8A2C-B61DD7CFF904}" destId="{C743072B-FD09-4F39-9F85-B360FDBD9F03}" srcOrd="0" destOrd="0" presId="urn:microsoft.com/office/officeart/2005/8/layout/vList3"/>
    <dgm:cxn modelId="{8409DEB5-5CA7-4173-B065-5231514792B2}" type="presParOf" srcId="{2C7D0879-F21C-462D-AADD-FF691124BD8A}" destId="{E674E244-19C5-479E-B73B-606AEF1F1A11}" srcOrd="0" destOrd="0" presId="urn:microsoft.com/office/officeart/2005/8/layout/vList3"/>
    <dgm:cxn modelId="{6EF023A5-D5AD-40A8-87E8-F49484F7773D}" type="presParOf" srcId="{E674E244-19C5-479E-B73B-606AEF1F1A11}" destId="{F29498D5-E090-4126-A0A3-6890A6C6FD7C}" srcOrd="0" destOrd="0" presId="urn:microsoft.com/office/officeart/2005/8/layout/vList3"/>
    <dgm:cxn modelId="{81C11184-0F79-475F-A78A-C978EC70DBFB}" type="presParOf" srcId="{E674E244-19C5-479E-B73B-606AEF1F1A11}" destId="{C743072B-FD09-4F39-9F85-B360FDBD9F03}" srcOrd="1" destOrd="0" presId="urn:microsoft.com/office/officeart/2005/8/layout/vList3"/>
    <dgm:cxn modelId="{531EC769-DEDE-4B67-BEDE-51166B7246D6}" type="presParOf" srcId="{2C7D0879-F21C-462D-AADD-FF691124BD8A}" destId="{2DD857AB-E9C4-4DD6-8827-A99DDCCC1FF0}" srcOrd="1" destOrd="0" presId="urn:microsoft.com/office/officeart/2005/8/layout/vList3"/>
    <dgm:cxn modelId="{03F4247A-3118-4F40-80F9-2F8485FF7D7A}" type="presParOf" srcId="{2C7D0879-F21C-462D-AADD-FF691124BD8A}" destId="{55A436FA-EBD6-4E59-B75D-7EFADDECBCDE}" srcOrd="2" destOrd="0" presId="urn:microsoft.com/office/officeart/2005/8/layout/vList3"/>
    <dgm:cxn modelId="{A18FB9DD-45A7-41EC-9A4B-7DCB180454EE}" type="presParOf" srcId="{55A436FA-EBD6-4E59-B75D-7EFADDECBCDE}" destId="{3A585B7F-B983-4445-ABB6-3E741DB787A7}" srcOrd="0" destOrd="0" presId="urn:microsoft.com/office/officeart/2005/8/layout/vList3"/>
    <dgm:cxn modelId="{5A6C50B1-2395-478C-A4C0-731EAFC81C24}" type="presParOf" srcId="{55A436FA-EBD6-4E59-B75D-7EFADDECBCDE}" destId="{60D6362D-F9B7-466E-945E-5BEF92858CAB}" srcOrd="1" destOrd="0" presId="urn:microsoft.com/office/officeart/2005/8/layout/vList3"/>
    <dgm:cxn modelId="{BB18095E-4B2C-4FFD-A7F7-11A03EDD95EC}" type="presParOf" srcId="{2C7D0879-F21C-462D-AADD-FF691124BD8A}" destId="{F576F7A5-70F8-453A-9B4B-A2EB352408BA}" srcOrd="3" destOrd="0" presId="urn:microsoft.com/office/officeart/2005/8/layout/vList3"/>
    <dgm:cxn modelId="{1C50C4AA-8E59-44BE-9E2D-8C183AA6028E}" type="presParOf" srcId="{2C7D0879-F21C-462D-AADD-FF691124BD8A}" destId="{B831FF77-A2C0-4899-B40C-D846359D8CEB}" srcOrd="4" destOrd="0" presId="urn:microsoft.com/office/officeart/2005/8/layout/vList3"/>
    <dgm:cxn modelId="{08987169-F816-4491-8AB7-076ACE7EA7D1}" type="presParOf" srcId="{B831FF77-A2C0-4899-B40C-D846359D8CEB}" destId="{0EDBFE64-7BF5-4846-8AF7-664247960BD1}" srcOrd="0" destOrd="0" presId="urn:microsoft.com/office/officeart/2005/8/layout/vList3"/>
    <dgm:cxn modelId="{E7873FAF-3DA7-4A0D-8E49-380B07BBF959}" type="presParOf" srcId="{B831FF77-A2C0-4899-B40C-D846359D8CEB}" destId="{7CC1AECF-568D-4DF3-A02B-64E67F69198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3072B-FD09-4F39-9F85-B360FDBD9F03}">
      <dsp:nvSpPr>
        <dsp:cNvPr id="0" name=""/>
        <dsp:cNvSpPr/>
      </dsp:nvSpPr>
      <dsp:spPr>
        <a:xfrm rot="10800000">
          <a:off x="1669738" y="0"/>
          <a:ext cx="5927846" cy="1935542"/>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181" tIns="64770" rIns="120904" bIns="64770" numCol="1" spcCol="1270" anchor="ctr" anchorCtr="0">
          <a:noAutofit/>
        </a:bodyPr>
        <a:lstStyle/>
        <a:p>
          <a:pPr lvl="0" algn="ctr" defTabSz="755650" rtl="0">
            <a:lnSpc>
              <a:spcPct val="90000"/>
            </a:lnSpc>
            <a:spcBef>
              <a:spcPct val="0"/>
            </a:spcBef>
            <a:spcAft>
              <a:spcPct val="35000"/>
            </a:spcAft>
          </a:pPr>
          <a:r>
            <a:rPr lang="sl-SI" sz="1700" kern="1200" dirty="0" smtClean="0"/>
            <a:t>Koristi za ustvarjalca podatkov; ga navajajo, dobi točke, ugled, dobi povratno informacijo o kakovosti podatkov, da so podatki zanimivi še za koga…</a:t>
          </a:r>
          <a:endParaRPr lang="sl-SI" sz="1700" kern="1200" dirty="0"/>
        </a:p>
      </dsp:txBody>
      <dsp:txXfrm rot="10800000">
        <a:off x="2153623" y="0"/>
        <a:ext cx="5443961" cy="1935542"/>
      </dsp:txXfrm>
    </dsp:sp>
    <dsp:sp modelId="{F29498D5-E090-4126-A0A3-6890A6C6FD7C}">
      <dsp:nvSpPr>
        <dsp:cNvPr id="0" name=""/>
        <dsp:cNvSpPr/>
      </dsp:nvSpPr>
      <dsp:spPr>
        <a:xfrm>
          <a:off x="1076701" y="301439"/>
          <a:ext cx="1333826" cy="1333826"/>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D6362D-F9B7-466E-945E-5BEF92858CAB}">
      <dsp:nvSpPr>
        <dsp:cNvPr id="0" name=""/>
        <dsp:cNvSpPr/>
      </dsp:nvSpPr>
      <dsp:spPr>
        <a:xfrm rot="10800000">
          <a:off x="1793691" y="2329026"/>
          <a:ext cx="5762575" cy="133382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181" tIns="64770" rIns="120904" bIns="64770" numCol="1" spcCol="1270" anchor="ctr" anchorCtr="0">
          <a:noAutofit/>
        </a:bodyPr>
        <a:lstStyle/>
        <a:p>
          <a:pPr lvl="0" algn="ctr" defTabSz="755650" rtl="0">
            <a:lnSpc>
              <a:spcPct val="90000"/>
            </a:lnSpc>
            <a:spcBef>
              <a:spcPct val="0"/>
            </a:spcBef>
            <a:spcAft>
              <a:spcPct val="35000"/>
            </a:spcAft>
          </a:pPr>
          <a:r>
            <a:rPr lang="sl-SI" sz="1700" kern="1200" dirty="0" smtClean="0"/>
            <a:t>Znanstvena skupnosti: Odprta znanost, možnost sodelovanja, npr. državljanska znanost, preverjanja, preglednost, odgovornost, napredek znanosti (metod, spoznanj), kumulativnost spoznanj</a:t>
          </a:r>
          <a:endParaRPr lang="sl-SI" sz="1700" kern="1200" dirty="0"/>
        </a:p>
      </dsp:txBody>
      <dsp:txXfrm rot="10800000">
        <a:off x="2127147" y="2329026"/>
        <a:ext cx="5429119" cy="1333826"/>
      </dsp:txXfrm>
    </dsp:sp>
    <dsp:sp modelId="{3A585B7F-B983-4445-ABB6-3E741DB787A7}">
      <dsp:nvSpPr>
        <dsp:cNvPr id="0" name=""/>
        <dsp:cNvSpPr/>
      </dsp:nvSpPr>
      <dsp:spPr>
        <a:xfrm>
          <a:off x="1118019" y="2334282"/>
          <a:ext cx="1333826" cy="1333826"/>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C1AECF-568D-4DF3-A02B-64E67F691985}">
      <dsp:nvSpPr>
        <dsp:cNvPr id="0" name=""/>
        <dsp:cNvSpPr/>
      </dsp:nvSpPr>
      <dsp:spPr>
        <a:xfrm rot="10800000">
          <a:off x="1784932" y="4066266"/>
          <a:ext cx="5762575" cy="1333826"/>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181" tIns="64770" rIns="120904" bIns="64770" numCol="1" spcCol="1270" anchor="ctr" anchorCtr="0">
          <a:noAutofit/>
        </a:bodyPr>
        <a:lstStyle/>
        <a:p>
          <a:pPr lvl="0" algn="ctr" defTabSz="755650" rtl="0">
            <a:lnSpc>
              <a:spcPct val="90000"/>
            </a:lnSpc>
            <a:spcBef>
              <a:spcPct val="0"/>
            </a:spcBef>
            <a:spcAft>
              <a:spcPct val="35000"/>
            </a:spcAft>
          </a:pPr>
          <a:r>
            <a:rPr lang="sl-SI" sz="1700" kern="1200" dirty="0" smtClean="0"/>
            <a:t>Prihranek pri stroških porabe javnega denarja (če širimo drugo rabo): Izobraževanje, uporabni rezultati (skozi analize podatkov, ki so enkratni), ni dvojnega zbiranja istih podatkov, koncentracija in specializacija ustvarjanja kakovostnih podatkovnih virov…</a:t>
          </a:r>
          <a:endParaRPr lang="sl-SI" sz="1700" kern="1200" dirty="0"/>
        </a:p>
      </dsp:txBody>
      <dsp:txXfrm rot="10800000">
        <a:off x="2118388" y="4066266"/>
        <a:ext cx="5429119" cy="1333826"/>
      </dsp:txXfrm>
    </dsp:sp>
    <dsp:sp modelId="{0EDBFE64-7BF5-4846-8AF7-664247960BD1}">
      <dsp:nvSpPr>
        <dsp:cNvPr id="0" name=""/>
        <dsp:cNvSpPr/>
      </dsp:nvSpPr>
      <dsp:spPr>
        <a:xfrm>
          <a:off x="1118019" y="4066266"/>
          <a:ext cx="1333826" cy="1333826"/>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2B374-F872-4571-BD17-C441A7E34474}" type="datetimeFigureOut">
              <a:rPr lang="sl-SI" smtClean="0"/>
              <a:t>2. 04. 2020</a:t>
            </a:fld>
            <a:endParaRPr lang="sl-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D27F6-344A-4D97-AE3F-4881D0A506EB}" type="slidenum">
              <a:rPr lang="sl-SI" smtClean="0"/>
              <a:t>‹#›</a:t>
            </a:fld>
            <a:endParaRPr lang="sl-SI"/>
          </a:p>
        </p:txBody>
      </p:sp>
    </p:spTree>
    <p:extLst>
      <p:ext uri="{BB962C8B-B14F-4D97-AF65-F5344CB8AC3E}">
        <p14:creationId xmlns:p14="http://schemas.microsoft.com/office/powerpoint/2010/main" val="347084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smtClean="0"/>
          </a:p>
        </p:txBody>
      </p:sp>
    </p:spTree>
    <p:extLst>
      <p:ext uri="{BB962C8B-B14F-4D97-AF65-F5344CB8AC3E}">
        <p14:creationId xmlns:p14="http://schemas.microsoft.com/office/powerpoint/2010/main" val="2119438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xfrm>
            <a:off x="1366838" y="641350"/>
            <a:ext cx="4276725" cy="3208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smtClean="0"/>
          </a:p>
        </p:txBody>
      </p:sp>
    </p:spTree>
    <p:extLst>
      <p:ext uri="{BB962C8B-B14F-4D97-AF65-F5344CB8AC3E}">
        <p14:creationId xmlns:p14="http://schemas.microsoft.com/office/powerpoint/2010/main" val="67123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10"/>
          </p:nvPr>
        </p:nvSpPr>
        <p:spPr/>
        <p:txBody>
          <a:bodyPr/>
          <a:lstStyle/>
          <a:p>
            <a:fld id="{CE3D27F6-344A-4D97-AE3F-4881D0A506EB}" type="slidenum">
              <a:rPr lang="sl-SI" smtClean="0"/>
              <a:t>28</a:t>
            </a:fld>
            <a:endParaRPr lang="sl-SI"/>
          </a:p>
        </p:txBody>
      </p:sp>
    </p:spTree>
    <p:extLst>
      <p:ext uri="{BB962C8B-B14F-4D97-AF65-F5344CB8AC3E}">
        <p14:creationId xmlns:p14="http://schemas.microsoft.com/office/powerpoint/2010/main" val="274851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l-SI"/>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l-SI"/>
          </a:p>
        </p:txBody>
      </p:sp>
      <p:sp>
        <p:nvSpPr>
          <p:cNvPr id="4" name="Date Placeholder 3"/>
          <p:cNvSpPr>
            <a:spLocks noGrp="1"/>
          </p:cNvSpPr>
          <p:nvPr>
            <p:ph type="dt" sz="half" idx="10"/>
          </p:nvPr>
        </p:nvSpPr>
        <p:spPr/>
        <p:txBody>
          <a:bodyPr/>
          <a:lstStyle/>
          <a:p>
            <a:fld id="{50B2FF3C-C532-4A56-8EFA-96CFBDAFD234}" type="datetimeFigureOut">
              <a:rPr lang="sl-SI" smtClean="0"/>
              <a:t>2. 04. 2020</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362445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50B2FF3C-C532-4A56-8EFA-96CFBDAFD234}" type="datetimeFigureOut">
              <a:rPr lang="sl-SI" smtClean="0"/>
              <a:t>2. 04. 2020</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43754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l-SI"/>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50B2FF3C-C532-4A56-8EFA-96CFBDAFD234}" type="datetimeFigureOut">
              <a:rPr lang="sl-SI" smtClean="0"/>
              <a:t>2. 04. 2020</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3514684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787" y="764704"/>
            <a:ext cx="109728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48683" y="0"/>
            <a:ext cx="113165"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sz="180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49" y="6381329"/>
            <a:ext cx="838751" cy="445739"/>
          </a:xfrm>
          <a:prstGeom prst="rect">
            <a:avLst/>
          </a:prstGeom>
        </p:spPr>
      </p:pic>
      <p:sp>
        <p:nvSpPr>
          <p:cNvPr id="11" name="Title 1"/>
          <p:cNvSpPr>
            <a:spLocks noGrp="1"/>
          </p:cNvSpPr>
          <p:nvPr>
            <p:ph type="title"/>
          </p:nvPr>
        </p:nvSpPr>
        <p:spPr>
          <a:xfrm>
            <a:off x="335360" y="188640"/>
            <a:ext cx="11129843"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11568608" y="0"/>
            <a:ext cx="624416"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4031334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787" y="764704"/>
            <a:ext cx="109728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userDrawn="1"/>
        </p:nvSpPr>
        <p:spPr>
          <a:xfrm>
            <a:off x="-48683" y="0"/>
            <a:ext cx="113165"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sz="18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46449" y="6381329"/>
            <a:ext cx="838751" cy="445739"/>
          </a:xfrm>
          <a:prstGeom prst="rect">
            <a:avLst/>
          </a:prstGeom>
        </p:spPr>
      </p:pic>
      <p:sp>
        <p:nvSpPr>
          <p:cNvPr id="11" name="Title 1"/>
          <p:cNvSpPr>
            <a:spLocks noGrp="1"/>
          </p:cNvSpPr>
          <p:nvPr>
            <p:ph type="title"/>
          </p:nvPr>
        </p:nvSpPr>
        <p:spPr>
          <a:xfrm>
            <a:off x="335360" y="188640"/>
            <a:ext cx="11129843" cy="432048"/>
          </a:xfrm>
          <a:prstGeom prst="rect">
            <a:avLst/>
          </a:prstGeom>
          <a:solidFill>
            <a:srgbClr val="FDD44F"/>
          </a:solidFill>
        </p:spPr>
        <p:txBody>
          <a:bodyPr anchor="b"/>
          <a:lstStyle>
            <a:lvl1pPr>
              <a:defRPr sz="2200">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11568608" y="0"/>
            <a:ext cx="624416"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2384516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_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8003902"/>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10"/>
          </p:nvPr>
        </p:nvSpPr>
        <p:spPr/>
        <p:txBody>
          <a:bodyPr/>
          <a:lstStyle/>
          <a:p>
            <a:fld id="{50B2FF3C-C532-4A56-8EFA-96CFBDAFD234}" type="datetimeFigureOut">
              <a:rPr lang="sl-SI" smtClean="0"/>
              <a:t>2. 04. 2020</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172466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l-SI"/>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B2FF3C-C532-4A56-8EFA-96CFBDAFD234}" type="datetimeFigureOut">
              <a:rPr lang="sl-SI" smtClean="0"/>
              <a:t>2. 04. 2020</a:t>
            </a:fld>
            <a:endParaRPr lang="sl-SI"/>
          </a:p>
        </p:txBody>
      </p:sp>
      <p:sp>
        <p:nvSpPr>
          <p:cNvPr id="5" name="Footer Placeholder 4"/>
          <p:cNvSpPr>
            <a:spLocks noGrp="1"/>
          </p:cNvSpPr>
          <p:nvPr>
            <p:ph type="ftr" sz="quarter" idx="11"/>
          </p:nvPr>
        </p:nvSpPr>
        <p:spPr/>
        <p:txBody>
          <a:bodyPr/>
          <a:lstStyle/>
          <a:p>
            <a:endParaRPr lang="sl-SI"/>
          </a:p>
        </p:txBody>
      </p:sp>
      <p:sp>
        <p:nvSpPr>
          <p:cNvPr id="6" name="Slide Number Placeholder 5"/>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151184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p:txBody>
          <a:bodyPr/>
          <a:lstStyle/>
          <a:p>
            <a:fld id="{50B2FF3C-C532-4A56-8EFA-96CFBDAFD234}" type="datetimeFigureOut">
              <a:rPr lang="sl-SI" smtClean="0"/>
              <a:t>2. 04. 2020</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63687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l-SI"/>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7" name="Date Placeholder 6"/>
          <p:cNvSpPr>
            <a:spLocks noGrp="1"/>
          </p:cNvSpPr>
          <p:nvPr>
            <p:ph type="dt" sz="half" idx="10"/>
          </p:nvPr>
        </p:nvSpPr>
        <p:spPr/>
        <p:txBody>
          <a:bodyPr/>
          <a:lstStyle/>
          <a:p>
            <a:fld id="{50B2FF3C-C532-4A56-8EFA-96CFBDAFD234}" type="datetimeFigureOut">
              <a:rPr lang="sl-SI" smtClean="0"/>
              <a:t>2. 04. 2020</a:t>
            </a:fld>
            <a:endParaRPr lang="sl-SI"/>
          </a:p>
        </p:txBody>
      </p:sp>
      <p:sp>
        <p:nvSpPr>
          <p:cNvPr id="8" name="Footer Placeholder 7"/>
          <p:cNvSpPr>
            <a:spLocks noGrp="1"/>
          </p:cNvSpPr>
          <p:nvPr>
            <p:ph type="ftr" sz="quarter" idx="11"/>
          </p:nvPr>
        </p:nvSpPr>
        <p:spPr/>
        <p:txBody>
          <a:bodyPr/>
          <a:lstStyle/>
          <a:p>
            <a:endParaRPr lang="sl-SI"/>
          </a:p>
        </p:txBody>
      </p:sp>
      <p:sp>
        <p:nvSpPr>
          <p:cNvPr id="9" name="Slide Number Placeholder 8"/>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191014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l-SI"/>
          </a:p>
        </p:txBody>
      </p:sp>
      <p:sp>
        <p:nvSpPr>
          <p:cNvPr id="3" name="Date Placeholder 2"/>
          <p:cNvSpPr>
            <a:spLocks noGrp="1"/>
          </p:cNvSpPr>
          <p:nvPr>
            <p:ph type="dt" sz="half" idx="10"/>
          </p:nvPr>
        </p:nvSpPr>
        <p:spPr/>
        <p:txBody>
          <a:bodyPr/>
          <a:lstStyle/>
          <a:p>
            <a:fld id="{50B2FF3C-C532-4A56-8EFA-96CFBDAFD234}" type="datetimeFigureOut">
              <a:rPr lang="sl-SI" smtClean="0"/>
              <a:t>2. 04. 2020</a:t>
            </a:fld>
            <a:endParaRPr lang="sl-SI"/>
          </a:p>
        </p:txBody>
      </p:sp>
      <p:sp>
        <p:nvSpPr>
          <p:cNvPr id="4" name="Footer Placeholder 3"/>
          <p:cNvSpPr>
            <a:spLocks noGrp="1"/>
          </p:cNvSpPr>
          <p:nvPr>
            <p:ph type="ftr" sz="quarter" idx="11"/>
          </p:nvPr>
        </p:nvSpPr>
        <p:spPr/>
        <p:txBody>
          <a:bodyPr/>
          <a:lstStyle/>
          <a:p>
            <a:endParaRPr lang="sl-SI"/>
          </a:p>
        </p:txBody>
      </p:sp>
      <p:sp>
        <p:nvSpPr>
          <p:cNvPr id="5" name="Slide Number Placeholder 4"/>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281425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FF3C-C532-4A56-8EFA-96CFBDAFD234}" type="datetimeFigureOut">
              <a:rPr lang="sl-SI" smtClean="0"/>
              <a:t>2. 04. 2020</a:t>
            </a:fld>
            <a:endParaRPr lang="sl-SI"/>
          </a:p>
        </p:txBody>
      </p:sp>
      <p:sp>
        <p:nvSpPr>
          <p:cNvPr id="3" name="Footer Placeholder 2"/>
          <p:cNvSpPr>
            <a:spLocks noGrp="1"/>
          </p:cNvSpPr>
          <p:nvPr>
            <p:ph type="ftr" sz="quarter" idx="11"/>
          </p:nvPr>
        </p:nvSpPr>
        <p:spPr/>
        <p:txBody>
          <a:bodyPr/>
          <a:lstStyle/>
          <a:p>
            <a:endParaRPr lang="sl-SI"/>
          </a:p>
        </p:txBody>
      </p:sp>
      <p:sp>
        <p:nvSpPr>
          <p:cNvPr id="4" name="Slide Number Placeholder 3"/>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359306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l-SI"/>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B2FF3C-C532-4A56-8EFA-96CFBDAFD234}" type="datetimeFigureOut">
              <a:rPr lang="sl-SI" smtClean="0"/>
              <a:t>2. 04. 2020</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298462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l-SI"/>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B2FF3C-C532-4A56-8EFA-96CFBDAFD234}" type="datetimeFigureOut">
              <a:rPr lang="sl-SI" smtClean="0"/>
              <a:t>2. 04. 2020</a:t>
            </a:fld>
            <a:endParaRPr lang="sl-SI"/>
          </a:p>
        </p:txBody>
      </p:sp>
      <p:sp>
        <p:nvSpPr>
          <p:cNvPr id="6" name="Footer Placeholder 5"/>
          <p:cNvSpPr>
            <a:spLocks noGrp="1"/>
          </p:cNvSpPr>
          <p:nvPr>
            <p:ph type="ftr" sz="quarter" idx="11"/>
          </p:nvPr>
        </p:nvSpPr>
        <p:spPr/>
        <p:txBody>
          <a:bodyPr/>
          <a:lstStyle/>
          <a:p>
            <a:endParaRPr lang="sl-SI"/>
          </a:p>
        </p:txBody>
      </p:sp>
      <p:sp>
        <p:nvSpPr>
          <p:cNvPr id="7" name="Slide Number Placeholder 6"/>
          <p:cNvSpPr>
            <a:spLocks noGrp="1"/>
          </p:cNvSpPr>
          <p:nvPr>
            <p:ph type="sldNum" sz="quarter" idx="12"/>
          </p:nvPr>
        </p:nvSpPr>
        <p:spPr/>
        <p:txBody>
          <a:bodyPr/>
          <a:lstStyle/>
          <a:p>
            <a:fld id="{4FBB0469-CA94-4035-8D85-C73156CD4405}" type="slidenum">
              <a:rPr lang="sl-SI" smtClean="0"/>
              <a:t>‹#›</a:t>
            </a:fld>
            <a:endParaRPr lang="sl-SI"/>
          </a:p>
        </p:txBody>
      </p:sp>
    </p:spTree>
    <p:extLst>
      <p:ext uri="{BB962C8B-B14F-4D97-AF65-F5344CB8AC3E}">
        <p14:creationId xmlns:p14="http://schemas.microsoft.com/office/powerpoint/2010/main" val="409648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l-SI"/>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2FF3C-C532-4A56-8EFA-96CFBDAFD234}" type="datetimeFigureOut">
              <a:rPr lang="sl-SI" smtClean="0"/>
              <a:t>2. 04. 2020</a:t>
            </a:fld>
            <a:endParaRPr lang="sl-S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B0469-CA94-4035-8D85-C73156CD4405}" type="slidenum">
              <a:rPr lang="sl-SI" smtClean="0"/>
              <a:t>‹#›</a:t>
            </a:fld>
            <a:endParaRPr lang="sl-SI"/>
          </a:p>
        </p:txBody>
      </p:sp>
    </p:spTree>
    <p:extLst>
      <p:ext uri="{BB962C8B-B14F-4D97-AF65-F5344CB8AC3E}">
        <p14:creationId xmlns:p14="http://schemas.microsoft.com/office/powerpoint/2010/main" val="393580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datadryad.org/" TargetMode="External"/><Relationship Id="rId2" Type="http://schemas.openxmlformats.org/officeDocument/2006/relationships/hyperlink" Target="http://www.uk.sagepub.com/journalsProdDesc.nav?prodId=Journal201969#tabview=manuscriptSubmission" TargetMode="External"/><Relationship Id="rId1" Type="http://schemas.openxmlformats.org/officeDocument/2006/relationships/slideLayout" Target="../slideLayouts/slideLayout2.xml"/><Relationship Id="rId4" Type="http://schemas.openxmlformats.org/officeDocument/2006/relationships/hyperlink" Target="http://www.nature.com/sdata/"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osf.io/pfdyw/" TargetMode="External"/><Relationship Id="rId2" Type="http://schemas.openxmlformats.org/officeDocument/2006/relationships/hyperlink" Target="https://osf.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taverna.org.uk/introduction/why-use-workflows/" TargetMode="External"/><Relationship Id="rId2" Type="http://schemas.openxmlformats.org/officeDocument/2006/relationships/hyperlink" Target="http://www.taverna.org.uk/introduction/what-is-a-workflow-management-system" TargetMode="External"/><Relationship Id="rId1" Type="http://schemas.openxmlformats.org/officeDocument/2006/relationships/slideLayout" Target="../slideLayouts/slideLayout2.xml"/><Relationship Id="rId4" Type="http://schemas.openxmlformats.org/officeDocument/2006/relationships/hyperlink" Target="http://www.taverna.org.uk/introduction/what-is-in-silico-experimentation"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adp.fdv.uni-lj.si/dogodki/znanstvene-revije-slovenije-raziskovalni-podatki/progra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creativecommons.org/about/cc0" TargetMode="External"/><Relationship Id="rId2" Type="http://schemas.openxmlformats.org/officeDocument/2006/relationships/hyperlink" Target="http://creativecommons.org/licenses/"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www.arrs.gov.si/sl/akti/prav-znan-strok-uspesn-maj07.asp"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www.data-archive.ac.uk/create-manage/planning-for-sharing/how-to-share-dat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dp.fdv.uni-lj.si/publikacije_adp/publikacija/329/" TargetMode="External"/><Relationship Id="rId2" Type="http://schemas.openxmlformats.org/officeDocument/2006/relationships/hyperlink" Target="http://www.dcc.ac.uk/resources/how-guides/five-steps-decide-what-data-keep"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www.data-archive.ac.uk/media/2894/managingsharing.pdf" TargetMode="Externa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dp.fdv.uni-lj.si/adp_delavnica_jan2017/presentations/2_VsebineNRRP.pdf" TargetMode="External"/><Relationship Id="rId2" Type="http://schemas.openxmlformats.org/officeDocument/2006/relationships/hyperlink" Target="https://www.adp.fdv.uni-lj.si/adp_delavnica_jan2017/presentations/2_NRRP.pdf" TargetMode="External"/><Relationship Id="rId1" Type="http://schemas.openxmlformats.org/officeDocument/2006/relationships/slideLayout" Target="../slideLayouts/slideLayout12.xml"/><Relationship Id="rId6" Type="http://schemas.openxmlformats.org/officeDocument/2006/relationships/hyperlink" Target="http://www.adp.fdv.uni-lj.si/media/publikacije/predavanja/2020/DMPExpertGuide_SI_v1.docx" TargetMode="External"/><Relationship Id="rId5" Type="http://schemas.openxmlformats.org/officeDocument/2006/relationships/hyperlink" Target="https://www.adp.fdv.uni-lj.si/media/publikacije/predavanja/2020/DMPExpertGuide_SI_v1.pdf" TargetMode="External"/><Relationship Id="rId4" Type="http://schemas.openxmlformats.org/officeDocument/2006/relationships/hyperlink" Target="https://www.adp.fdv.uni-lj.si/usposobi/ZKG/nacrtovanje/"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library.leeds.ac.uk/research-data-manage" TargetMode="External"/><Relationship Id="rId3" Type="http://schemas.openxmlformats.org/officeDocument/2006/relationships/hyperlink" Target="http://ec.europa.eu/research/participants/data/ref/h2020/grants_manual/hi/oa_pilot/h2020-hi-oa-data-mgt_en.pdf" TargetMode="External"/><Relationship Id="rId7" Type="http://schemas.openxmlformats.org/officeDocument/2006/relationships/hyperlink" Target="http://www.data-archive.ac.uk/create-manage/planning-for-sharing/data-management-checklist" TargetMode="External"/><Relationship Id="rId2" Type="http://schemas.openxmlformats.org/officeDocument/2006/relationships/hyperlink" Target="http://ec.europa.eu/research/participants/data/ref/h2020/grants_manual/hi/oa_pilot/h2020-hi-oa-pilot-guide_en.pdf" TargetMode="External"/><Relationship Id="rId1" Type="http://schemas.openxmlformats.org/officeDocument/2006/relationships/slideLayout" Target="../slideLayouts/slideLayout12.xml"/><Relationship Id="rId6" Type="http://schemas.openxmlformats.org/officeDocument/2006/relationships/hyperlink" Target="http://www.dcc.ac.uk/resources/data-management-plans" TargetMode="External"/><Relationship Id="rId5" Type="http://schemas.openxmlformats.org/officeDocument/2006/relationships/hyperlink" Target="http://www.adp.fdv.uni-lj.si/za_dajalce/izjava_o_izrocitvi/" TargetMode="External"/><Relationship Id="rId4" Type="http://schemas.openxmlformats.org/officeDocument/2006/relationships/hyperlink" Target="http://www.adp.fdv.uni-lj.si/evidentiranje/"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doi.org/10.5281/zenodo.3718969" TargetMode="External"/><Relationship Id="rId3" Type="http://schemas.openxmlformats.org/officeDocument/2006/relationships/hyperlink" Target="https://www.cessda.eu/skopje2019/presentations/5.BISHOP_NewData_Skopje_05Nov2019_v2.pdf" TargetMode="External"/><Relationship Id="rId7" Type="http://schemas.openxmlformats.org/officeDocument/2006/relationships/hyperlink" Target="https://youtu.be/-fd3yJyFxDw" TargetMode="External"/><Relationship Id="rId12" Type="http://schemas.openxmlformats.org/officeDocument/2006/relationships/hyperlink" Target="https://youtu.be/vq7WW_ELFck" TargetMode="External"/><Relationship Id="rId2" Type="http://schemas.openxmlformats.org/officeDocument/2006/relationships/hyperlink" Target="https://youtu.be/07CtB7ATTIU" TargetMode="External"/><Relationship Id="rId1" Type="http://schemas.openxmlformats.org/officeDocument/2006/relationships/slideLayout" Target="../slideLayouts/slideLayout12.xml"/><Relationship Id="rId6" Type="http://schemas.openxmlformats.org/officeDocument/2006/relationships/hyperlink" Target="https://youtu.be/dQUjVMzAzGY" TargetMode="External"/><Relationship Id="rId11" Type="http://schemas.openxmlformats.org/officeDocument/2006/relationships/hyperlink" Target="https://www.youtube.com/watch?v=CychFwyHWLQ" TargetMode="External"/><Relationship Id="rId5" Type="http://schemas.openxmlformats.org/officeDocument/2006/relationships/hyperlink" Target="https://zenodo.org/record/3715231#.XnI-zaj0mM8" TargetMode="External"/><Relationship Id="rId10" Type="http://schemas.openxmlformats.org/officeDocument/2006/relationships/hyperlink" Target="https://doi.org/10.5281/zenodo.3715621" TargetMode="External"/><Relationship Id="rId4" Type="http://schemas.openxmlformats.org/officeDocument/2006/relationships/hyperlink" Target="https://youtu.be/Ys0mc0GKhUI" TargetMode="External"/><Relationship Id="rId9" Type="http://schemas.openxmlformats.org/officeDocument/2006/relationships/hyperlink" Target="https://www.youtube.com/watch?v=9H4tkUHL8f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www.ddialliance.org/"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hyperlink" Target="http://www.cessda.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dasish.eu/publications/projectreports/DASISH-D5.2_AB_final__25nov-R.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rd-alliance.org/group/metadata-standards-catalog-wg/outcomes/metadata-standards-directory-wg-recommedations.html" TargetMode="External"/><Relationship Id="rId4" Type="http://schemas.openxmlformats.org/officeDocument/2006/relationships/hyperlink" Target="http://datalib.edina.ac.uk/mantra/documentation_metadata_citat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cc.ac.uk/how-discover-requirements" TargetMode="External"/><Relationship Id="rId2" Type="http://schemas.openxmlformats.org/officeDocument/2006/relationships/hyperlink" Target="http://www.dcc.ac.uk/resources/how-guides/how-develop-rdm-services"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www.data-archive.ac.uk/media/369163/managing_research_data14sept2012b.pdf" TargetMode="External"/><Relationship Id="rId2" Type="http://schemas.openxmlformats.org/officeDocument/2006/relationships/hyperlink" Target="http://www.fsd.uta.fi/aineistonhallinta/en/processing-qualitative-data-files.html"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www.adp.fdv.uni-lj.si/seeds_workshop2_lj2016/presentations/SPSS%20and%20Stata%20commands%20v3.docx" TargetMode="External"/><Relationship Id="rId7" Type="http://schemas.openxmlformats.org/officeDocument/2006/relationships/hyperlink" Target="https://www.ukdataservice.ac.uk/about-us/our-rd/qamydata.aspx" TargetMode="External"/><Relationship Id="rId2" Type="http://schemas.openxmlformats.org/officeDocument/2006/relationships/hyperlink" Target="https://www.adp.fdv.uni-lj.si/media/img/datoteke/PriporocilaZaPodatkovnoDatoteko2.pdf" TargetMode="External"/><Relationship Id="rId1" Type="http://schemas.openxmlformats.org/officeDocument/2006/relationships/slideLayout" Target="../slideLayouts/slideLayout12.xml"/><Relationship Id="rId6" Type="http://schemas.openxmlformats.org/officeDocument/2006/relationships/hyperlink" Target="https://www.ukdataservice.ac.uk/manage-data/format/quality.aspx" TargetMode="External"/><Relationship Id="rId5" Type="http://schemas.openxmlformats.org/officeDocument/2006/relationships/hyperlink" Target="https://datacarpentry.org/openrefine-socialsci/" TargetMode="External"/><Relationship Id="rId4" Type="http://schemas.openxmlformats.org/officeDocument/2006/relationships/hyperlink" Target="http://www.icpsr.umich.edu/files/ICPSR/access/dataprep.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adp.fdv.uni-lj.si/media/publikacije/predavanja/2017/2017_predadp_upor1_bezjak_vipavc.pdf" TargetMode="External"/><Relationship Id="rId2" Type="http://schemas.openxmlformats.org/officeDocument/2006/relationships/hyperlink" Target="http://www.data-archive.ac.uk/create-manage/document/resources" TargetMode="External"/><Relationship Id="rId1" Type="http://schemas.openxmlformats.org/officeDocument/2006/relationships/slideLayout" Target="../slideLayouts/slideLayout12.xml"/><Relationship Id="rId5" Type="http://schemas.openxmlformats.org/officeDocument/2006/relationships/hyperlink" Target="https://www.dataone.org/best-practices" TargetMode="External"/><Relationship Id="rId4" Type="http://schemas.openxmlformats.org/officeDocument/2006/relationships/hyperlink" Target="https://www.adp.fdv.uni-lj.si/seeds_workshop2_lj2016/presentations/SEEDS_WS2_KUULA_AIP_hands-on.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www.socialsciencespace.com/2016/08/good-replication-standards-start-with-the-data/" TargetMode="External"/><Relationship Id="rId2" Type="http://schemas.openxmlformats.org/officeDocument/2006/relationships/hyperlink" Target="http://science.sciencemag.org/content/349/6251/aac4716" TargetMode="External"/><Relationship Id="rId1" Type="http://schemas.openxmlformats.org/officeDocument/2006/relationships/slideLayout" Target="../slideLayouts/slideLayout2.xml"/><Relationship Id="rId6" Type="http://schemas.openxmlformats.org/officeDocument/2006/relationships/hyperlink" Target="http://www.edawax.de/" TargetMode="External"/><Relationship Id="rId5" Type="http://schemas.openxmlformats.org/officeDocument/2006/relationships/hyperlink" Target="https://politicalsciencereplication.wordpress.com/2016/04/19/coding-errors-can-be-avoided/#more-3250" TargetMode="External"/><Relationship Id="rId4" Type="http://schemas.openxmlformats.org/officeDocument/2006/relationships/hyperlink" Target="http://www.socialsciencespace.com/2014/07/statistics-crisis-of-reproducibilit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ww.adp.fdv.uni-lj.si/media/publikacije/predavanja/2020/DMPExpertGuide_SI_v1.docx" TargetMode="External"/><Relationship Id="rId2" Type="http://schemas.openxmlformats.org/officeDocument/2006/relationships/hyperlink" Target="https://www.adp.fdv.uni-lj.si/media/publikacije/predavanja/2020/DMPExpertGuide_SI_v1.pdf"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aire.eu/opendatapilot" TargetMode="External"/><Relationship Id="rId2" Type="http://schemas.openxmlformats.org/officeDocument/2006/relationships/hyperlink" Target="http://www.mizs.gov.si/si/delovna_podrocja/direktorat_za_znanost/sektor_za_znanost/strategije_s_podrocja_znanosti/nacionalna_strategija_odprtega_dostopa_do_znanstvenih_objav_in_raziskovalnih_podatkov_v_sloveniji_2015_2020/" TargetMode="External"/><Relationship Id="rId1" Type="http://schemas.openxmlformats.org/officeDocument/2006/relationships/slideLayout" Target="../slideLayouts/slideLayout2.xml"/><Relationship Id="rId4" Type="http://schemas.openxmlformats.org/officeDocument/2006/relationships/hyperlink" Target="http://www.scienceeurope.org/wp-content/uploads/2014/05/ScienceEurope_Roadmap.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replicationnetwork.com/2016/10/27/goldstein-more-replication-in-economics/" TargetMode="External"/><Relationship Id="rId2" Type="http://schemas.openxmlformats.org/officeDocument/2006/relationships/hyperlink" Target="http://www.cgdev.org/sites/default/files/CGD-Working-Paper-399-Clemens-Meaning-Failed-Replication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artstatement.org/2014-journal-editors-statement-jets" TargetMode="External"/><Relationship Id="rId2" Type="http://schemas.openxmlformats.org/officeDocument/2006/relationships/hyperlink" Target="http://www.nature.com/news/over-half-of-psychology-studies-fail-reproducibility-test-1.1824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6313" y="2362201"/>
            <a:ext cx="7772400" cy="1150257"/>
          </a:xfrm>
        </p:spPr>
        <p:txBody>
          <a:bodyPr>
            <a:normAutofit fontScale="90000"/>
          </a:bodyPr>
          <a:lstStyle/>
          <a:p>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3100" dirty="0"/>
              <a:t/>
            </a:r>
            <a:br>
              <a:rPr lang="sl-SI" sz="3100" dirty="0"/>
            </a:br>
            <a:r>
              <a:rPr lang="sl-SI" sz="2700" dirty="0"/>
              <a:t/>
            </a:r>
            <a:br>
              <a:rPr lang="sl-SI" sz="2700" dirty="0"/>
            </a:br>
            <a:r>
              <a:rPr lang="sl-SI" sz="2700" dirty="0"/>
              <a:t>Nekatere teme s področja načrtovanja ravnanja s podatki, priprave podatkov in predaje v odprti dostop</a:t>
            </a:r>
            <a:endParaRPr lang="sl-SI" sz="3100" dirty="0"/>
          </a:p>
        </p:txBody>
      </p:sp>
      <p:sp>
        <p:nvSpPr>
          <p:cNvPr id="3" name="Text Placeholder 2"/>
          <p:cNvSpPr>
            <a:spLocks noGrp="1"/>
          </p:cNvSpPr>
          <p:nvPr>
            <p:ph type="body" idx="1"/>
          </p:nvPr>
        </p:nvSpPr>
        <p:spPr>
          <a:xfrm>
            <a:off x="2246313" y="3522733"/>
            <a:ext cx="7772400" cy="560778"/>
          </a:xfrm>
        </p:spPr>
        <p:txBody>
          <a:bodyPr>
            <a:normAutofit/>
          </a:bodyPr>
          <a:lstStyle/>
          <a:p>
            <a:r>
              <a:rPr lang="sl-SI" dirty="0" smtClean="0"/>
              <a:t>J.Š., </a:t>
            </a:r>
            <a:r>
              <a:rPr lang="sl-SI" dirty="0" smtClean="0"/>
              <a:t>2020</a:t>
            </a:r>
            <a:endParaRPr lang="sl-SI" dirty="0"/>
          </a:p>
        </p:txBody>
      </p:sp>
    </p:spTree>
    <p:extLst>
      <p:ext uri="{BB962C8B-B14F-4D97-AF65-F5344CB8AC3E}">
        <p14:creationId xmlns:p14="http://schemas.microsoft.com/office/powerpoint/2010/main" val="64522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l-SI" sz="2200" dirty="0"/>
              <a:t>Novosti pri politikah revij – zahteva po dostopu do raziskovalnih podatkov, ki spremlja objavo znanstvenega članka</a:t>
            </a:r>
            <a:r>
              <a:rPr lang="sl-SI" dirty="0"/>
              <a:t/>
            </a:r>
            <a:br>
              <a:rPr lang="sl-SI" dirty="0"/>
            </a:br>
            <a:endParaRPr lang="en-GB" dirty="0"/>
          </a:p>
        </p:txBody>
      </p:sp>
      <p:sp>
        <p:nvSpPr>
          <p:cNvPr id="3" name="Content Placeholder 2"/>
          <p:cNvSpPr>
            <a:spLocks noGrp="1"/>
          </p:cNvSpPr>
          <p:nvPr>
            <p:ph idx="1"/>
          </p:nvPr>
        </p:nvSpPr>
        <p:spPr/>
        <p:txBody>
          <a:bodyPr/>
          <a:lstStyle/>
          <a:p>
            <a:endParaRPr lang="en-GB"/>
          </a:p>
        </p:txBody>
      </p:sp>
      <p:sp>
        <p:nvSpPr>
          <p:cNvPr id="4" name="Rectangle 3"/>
          <p:cNvSpPr/>
          <p:nvPr/>
        </p:nvSpPr>
        <p:spPr>
          <a:xfrm>
            <a:off x="0" y="1330758"/>
            <a:ext cx="11353800" cy="4893647"/>
          </a:xfrm>
          <a:prstGeom prst="rect">
            <a:avLst/>
          </a:prstGeom>
        </p:spPr>
        <p:txBody>
          <a:bodyPr wrap="square">
            <a:spAutoFit/>
          </a:bodyPr>
          <a:lstStyle/>
          <a:p>
            <a:pPr lvl="1"/>
            <a:r>
              <a:rPr lang="en-US" sz="2400" b="1" dirty="0"/>
              <a:t>Ethics: </a:t>
            </a:r>
            <a:r>
              <a:rPr lang="en-US" sz="2400" dirty="0"/>
              <a:t>All persons who publish in ASA journals are required to abide by ASA guidelines and ethics codes regarding plagiarism and other ethical issues. This requirement includes adhering to ASA’s stated policy on data-sharing: “Sociologists make their data available after completion of the project or its major publications, except where proprietary agreements with employers, contractors, or clients preclude such accessibility or when it is impossible to share data and protect the confidentiality of the data or the anonymity of research participants (e.g., raw field notes or detailed information from ethnographic interviews)” (ASA Code of Ethics, 1997).</a:t>
            </a:r>
            <a:r>
              <a:rPr lang="sl-SI" sz="2400" dirty="0"/>
              <a:t> (vir: </a:t>
            </a:r>
            <a:r>
              <a:rPr lang="sl-SI" sz="2400" dirty="0">
                <a:hlinkClick r:id="rId2"/>
              </a:rPr>
              <a:t>http://www.uk.sagepub.com/journalsProdDesc.nav?prodId=Journal201969#tabview=manuscriptSubmission</a:t>
            </a:r>
            <a:r>
              <a:rPr lang="sl-SI" sz="2400" dirty="0"/>
              <a:t> )</a:t>
            </a:r>
          </a:p>
          <a:p>
            <a:pPr lvl="1"/>
            <a:endParaRPr lang="sl-SI" sz="2400" dirty="0"/>
          </a:p>
          <a:p>
            <a:r>
              <a:rPr lang="sl-SI" sz="2400" dirty="0" err="1">
                <a:hlinkClick r:id="rId3"/>
              </a:rPr>
              <a:t>Dryad</a:t>
            </a:r>
            <a:r>
              <a:rPr lang="sl-SI" sz="2400" dirty="0"/>
              <a:t>: </a:t>
            </a:r>
            <a:r>
              <a:rPr lang="sl-SI" sz="2400" dirty="0" err="1"/>
              <a:t>repozitorij</a:t>
            </a:r>
            <a:r>
              <a:rPr lang="sl-SI" sz="2400" dirty="0"/>
              <a:t> za ad hoc odložišče za podatke, ki spremljajo objavo članka</a:t>
            </a:r>
          </a:p>
          <a:p>
            <a:r>
              <a:rPr lang="sl-SI" sz="2400" dirty="0"/>
              <a:t>Hibridno založništvo: primer Nature’s podatkovna revija </a:t>
            </a:r>
            <a:r>
              <a:rPr lang="sl-SI" sz="2400" dirty="0" err="1">
                <a:hlinkClick r:id="rId4"/>
              </a:rPr>
              <a:t>Scientific</a:t>
            </a:r>
            <a:r>
              <a:rPr lang="sl-SI" sz="2400" dirty="0">
                <a:hlinkClick r:id="rId4"/>
              </a:rPr>
              <a:t> </a:t>
            </a:r>
            <a:r>
              <a:rPr lang="sl-SI" sz="2400" dirty="0" err="1">
                <a:hlinkClick r:id="rId4"/>
              </a:rPr>
              <a:t>Data</a:t>
            </a:r>
            <a:r>
              <a:rPr lang="sl-SI" sz="2400" dirty="0"/>
              <a:t>.</a:t>
            </a:r>
          </a:p>
        </p:txBody>
      </p:sp>
    </p:spTree>
    <p:extLst>
      <p:ext uri="{BB962C8B-B14F-4D97-AF65-F5344CB8AC3E}">
        <p14:creationId xmlns:p14="http://schemas.microsoft.com/office/powerpoint/2010/main" val="102184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l-SI" dirty="0" smtClean="0"/>
              <a:t>Primer orodja: open </a:t>
            </a:r>
            <a:r>
              <a:rPr lang="sl-SI" dirty="0" err="1" smtClean="0"/>
              <a:t>science</a:t>
            </a:r>
            <a:r>
              <a:rPr lang="sl-SI" dirty="0" smtClean="0"/>
              <a:t> </a:t>
            </a:r>
            <a:r>
              <a:rPr lang="sl-SI" dirty="0" err="1" smtClean="0"/>
              <a:t>framework</a:t>
            </a:r>
            <a:r>
              <a:rPr lang="sl-SI" dirty="0" smtClean="0"/>
              <a:t> </a:t>
            </a:r>
            <a:endParaRPr lang="en-GB" dirty="0"/>
          </a:p>
        </p:txBody>
      </p:sp>
      <p:sp>
        <p:nvSpPr>
          <p:cNvPr id="3" name="Content Placeholder 2"/>
          <p:cNvSpPr>
            <a:spLocks noGrp="1"/>
          </p:cNvSpPr>
          <p:nvPr>
            <p:ph idx="1"/>
          </p:nvPr>
        </p:nvSpPr>
        <p:spPr/>
        <p:txBody>
          <a:bodyPr>
            <a:normAutofit fontScale="92500" lnSpcReduction="10000"/>
          </a:bodyPr>
          <a:lstStyle/>
          <a:p>
            <a:r>
              <a:rPr lang="en-GB" dirty="0">
                <a:hlinkClick r:id="rId2"/>
              </a:rPr>
              <a:t>https://osf.io</a:t>
            </a:r>
            <a:r>
              <a:rPr lang="en-GB" dirty="0" smtClean="0">
                <a:hlinkClick r:id="rId2"/>
              </a:rPr>
              <a:t>/</a:t>
            </a:r>
            <a:r>
              <a:rPr lang="sl-SI" dirty="0" smtClean="0"/>
              <a:t> </a:t>
            </a:r>
          </a:p>
          <a:p>
            <a:r>
              <a:rPr lang="sl-SI" dirty="0">
                <a:hlinkClick r:id="rId3"/>
              </a:rPr>
              <a:t>https://osf.io/pfdyw</a:t>
            </a:r>
            <a:r>
              <a:rPr lang="sl-SI" dirty="0" smtClean="0">
                <a:hlinkClick r:id="rId3"/>
              </a:rPr>
              <a:t>/</a:t>
            </a:r>
            <a:r>
              <a:rPr lang="sl-SI" dirty="0" smtClean="0"/>
              <a:t> (</a:t>
            </a:r>
            <a:r>
              <a:rPr lang="sl-SI" b="1" dirty="0"/>
              <a:t>Social </a:t>
            </a:r>
            <a:r>
              <a:rPr lang="sl-SI" b="1" dirty="0" err="1"/>
              <a:t>Sciences</a:t>
            </a:r>
            <a:r>
              <a:rPr lang="sl-SI" b="1" dirty="0"/>
              <a:t> </a:t>
            </a:r>
            <a:r>
              <a:rPr lang="sl-SI" b="1" dirty="0" err="1"/>
              <a:t>Replication</a:t>
            </a:r>
            <a:r>
              <a:rPr lang="sl-SI" b="1" dirty="0"/>
              <a:t> </a:t>
            </a:r>
            <a:r>
              <a:rPr lang="sl-SI" b="1" dirty="0" smtClean="0"/>
              <a:t>Project)</a:t>
            </a:r>
            <a:endParaRPr lang="sl-SI" dirty="0"/>
          </a:p>
          <a:p>
            <a:r>
              <a:rPr lang="sl-SI" b="1" dirty="0" smtClean="0"/>
              <a:t>Še en drug zanimiv projekt: </a:t>
            </a:r>
            <a:r>
              <a:rPr lang="en-US" b="1" dirty="0" smtClean="0"/>
              <a:t>Crowdsourcing </a:t>
            </a:r>
            <a:r>
              <a:rPr lang="en-US" b="1" dirty="0"/>
              <a:t>a Dataset</a:t>
            </a:r>
          </a:p>
          <a:p>
            <a:r>
              <a:rPr lang="en-US" dirty="0"/>
              <a:t>Crowdsourcing a dataset is a method of data analysis in which multiple independent analysts investigate the same research question on the same data set in whatever manner they consider to be best. This approach should be particularly useful for complex data sets in which a variety of analytic approaches could be used, and when dealing with controversial issues about which researchers and others have very different priors. This first crowdsourcing project establishes a protocol for independent simultaneous analysis of a single dataset by multiple teams, and resolution of the variation in analytic strategies and effect estimates among them. </a:t>
            </a:r>
          </a:p>
          <a:p>
            <a:endParaRPr lang="en-GB" dirty="0"/>
          </a:p>
        </p:txBody>
      </p:sp>
    </p:spTree>
    <p:extLst>
      <p:ext uri="{BB962C8B-B14F-4D97-AF65-F5344CB8AC3E}">
        <p14:creationId xmlns:p14="http://schemas.microsoft.com/office/powerpoint/2010/main" val="184243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l-SI" dirty="0" smtClean="0"/>
              <a:t>Dokumentacija procesa raziskovanja in analize</a:t>
            </a:r>
            <a:endParaRPr lang="en-GB" dirty="0"/>
          </a:p>
        </p:txBody>
      </p:sp>
      <p:sp>
        <p:nvSpPr>
          <p:cNvPr id="3" name="Content Placeholder 2"/>
          <p:cNvSpPr>
            <a:spLocks noGrp="1"/>
          </p:cNvSpPr>
          <p:nvPr>
            <p:ph idx="1"/>
          </p:nvPr>
        </p:nvSpPr>
        <p:spPr/>
        <p:txBody>
          <a:bodyPr/>
          <a:lstStyle/>
          <a:p>
            <a:r>
              <a:rPr lang="sl-SI" b="1" dirty="0" smtClean="0"/>
              <a:t>Primer orodij: </a:t>
            </a:r>
            <a:r>
              <a:rPr lang="en-US" b="1" dirty="0" err="1" smtClean="0"/>
              <a:t>Taverna</a:t>
            </a:r>
            <a:r>
              <a:rPr lang="en-US" dirty="0" smtClean="0"/>
              <a:t> </a:t>
            </a:r>
            <a:r>
              <a:rPr lang="en-US" dirty="0"/>
              <a:t>is an open source and domain-independent </a:t>
            </a:r>
            <a:r>
              <a:rPr lang="en-US" dirty="0">
                <a:hlinkClick r:id="rId2"/>
              </a:rPr>
              <a:t>Workflow Management System</a:t>
            </a:r>
            <a:r>
              <a:rPr lang="en-US" dirty="0"/>
              <a:t> – a suite of tools used to design and execute </a:t>
            </a:r>
            <a:r>
              <a:rPr lang="en-US" dirty="0">
                <a:hlinkClick r:id="rId3"/>
              </a:rPr>
              <a:t>scientific workflows</a:t>
            </a:r>
            <a:r>
              <a:rPr lang="en-US" dirty="0"/>
              <a:t> and aid </a:t>
            </a:r>
            <a:r>
              <a:rPr lang="en-US" i="1" dirty="0">
                <a:hlinkClick r:id="rId4"/>
              </a:rPr>
              <a:t>in </a:t>
            </a:r>
            <a:r>
              <a:rPr lang="en-US" i="1" dirty="0" err="1">
                <a:hlinkClick r:id="rId4"/>
              </a:rPr>
              <a:t>silico</a:t>
            </a:r>
            <a:r>
              <a:rPr lang="en-US" dirty="0">
                <a:hlinkClick r:id="rId4"/>
              </a:rPr>
              <a:t> experimentation</a:t>
            </a:r>
            <a:r>
              <a:rPr lang="en-US" dirty="0" smtClean="0"/>
              <a:t>.</a:t>
            </a:r>
            <a:endParaRPr lang="sl-SI" dirty="0" smtClean="0"/>
          </a:p>
          <a:p>
            <a:r>
              <a:rPr lang="sl-SI" dirty="0" err="1" smtClean="0"/>
              <a:t>RunMyCode.Org</a:t>
            </a:r>
            <a:r>
              <a:rPr lang="sl-SI" dirty="0" smtClean="0"/>
              <a:t>, </a:t>
            </a:r>
            <a:r>
              <a:rPr lang="sl-SI" dirty="0" err="1" smtClean="0"/>
              <a:t>Myexperiment</a:t>
            </a:r>
            <a:r>
              <a:rPr lang="sl-SI" dirty="0" smtClean="0"/>
              <a:t>, …</a:t>
            </a:r>
            <a:endParaRPr lang="en-GB" dirty="0"/>
          </a:p>
        </p:txBody>
      </p:sp>
    </p:spTree>
    <p:extLst>
      <p:ext uri="{BB962C8B-B14F-4D97-AF65-F5344CB8AC3E}">
        <p14:creationId xmlns:p14="http://schemas.microsoft.com/office/powerpoint/2010/main" val="42556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RDA vozlišče Slovenija: primer Pilot Revij</a:t>
            </a:r>
            <a:endParaRPr lang="sl-SI" dirty="0"/>
          </a:p>
        </p:txBody>
      </p:sp>
      <p:sp>
        <p:nvSpPr>
          <p:cNvPr id="3" name="Content Placeholder 2"/>
          <p:cNvSpPr>
            <a:spLocks noGrp="1"/>
          </p:cNvSpPr>
          <p:nvPr>
            <p:ph idx="1"/>
          </p:nvPr>
        </p:nvSpPr>
        <p:spPr/>
        <p:txBody>
          <a:bodyPr/>
          <a:lstStyle/>
          <a:p>
            <a:r>
              <a:rPr lang="sl-SI" b="1" dirty="0" smtClean="0"/>
              <a:t>Znanstvene </a:t>
            </a:r>
            <a:r>
              <a:rPr lang="sl-SI" b="1" dirty="0"/>
              <a:t>revije Slovenije in raziskovalni </a:t>
            </a:r>
            <a:r>
              <a:rPr lang="sl-SI" b="1" dirty="0" smtClean="0"/>
              <a:t>podatki</a:t>
            </a:r>
          </a:p>
          <a:p>
            <a:r>
              <a:rPr lang="sl-SI" dirty="0">
                <a:hlinkClick r:id="rId2"/>
              </a:rPr>
              <a:t>https://www.adp.fdv.uni-lj.si/dogodki/znanstvene-revije-slovenije-raziskovalni-podatki/program/</a:t>
            </a:r>
            <a:endParaRPr lang="sl-SI" dirty="0"/>
          </a:p>
        </p:txBody>
      </p:sp>
    </p:spTree>
    <p:extLst>
      <p:ext uri="{BB962C8B-B14F-4D97-AF65-F5344CB8AC3E}">
        <p14:creationId xmlns:p14="http://schemas.microsoft.com/office/powerpoint/2010/main" val="264225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3" y="2362201"/>
            <a:ext cx="7772400" cy="1150257"/>
          </a:xfrm>
        </p:spPr>
        <p:txBody>
          <a:bodyPr>
            <a:normAutofit fontScale="90000"/>
          </a:bodyPr>
          <a:lstStyle/>
          <a:p>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4000" dirty="0"/>
              <a:t/>
            </a:r>
            <a:br>
              <a:rPr lang="sl-SI" sz="4000" dirty="0"/>
            </a:br>
            <a:r>
              <a:rPr lang="sl-SI" sz="3100" dirty="0"/>
              <a:t/>
            </a:r>
            <a:br>
              <a:rPr lang="sl-SI" sz="3100" dirty="0"/>
            </a:br>
            <a:r>
              <a:rPr lang="sl-SI" sz="2700" dirty="0"/>
              <a:t/>
            </a:r>
            <a:br>
              <a:rPr lang="sl-SI" sz="2700" dirty="0"/>
            </a:br>
            <a:r>
              <a:rPr lang="sl-SI" sz="2800" b="1" dirty="0"/>
              <a:t>Prevzem in priprava raziskovalnih podatkov za odprti dostop</a:t>
            </a:r>
            <a:endParaRPr lang="sl-SI" sz="3100" dirty="0"/>
          </a:p>
        </p:txBody>
      </p:sp>
      <p:sp>
        <p:nvSpPr>
          <p:cNvPr id="3" name="Text Placeholder 2"/>
          <p:cNvSpPr>
            <a:spLocks noGrp="1"/>
          </p:cNvSpPr>
          <p:nvPr>
            <p:ph type="body" idx="1"/>
          </p:nvPr>
        </p:nvSpPr>
        <p:spPr>
          <a:xfrm>
            <a:off x="2246313" y="3522733"/>
            <a:ext cx="7772400" cy="560778"/>
          </a:xfrm>
        </p:spPr>
        <p:txBody>
          <a:bodyPr>
            <a:normAutofit/>
          </a:bodyPr>
          <a:lstStyle/>
          <a:p>
            <a:endParaRPr lang="sl-SI" dirty="0"/>
          </a:p>
        </p:txBody>
      </p:sp>
    </p:spTree>
    <p:extLst>
      <p:ext uri="{BB962C8B-B14F-4D97-AF65-F5344CB8AC3E}">
        <p14:creationId xmlns:p14="http://schemas.microsoft.com/office/powerpoint/2010/main" val="1117549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endParaRPr lang="sl-SI" sz="2800" dirty="0"/>
          </a:p>
          <a:p>
            <a:pPr>
              <a:lnSpc>
                <a:spcPct val="120000"/>
              </a:lnSpc>
            </a:pPr>
            <a:r>
              <a:rPr lang="sl-SI" sz="2800" dirty="0"/>
              <a:t>…</a:t>
            </a:r>
            <a:r>
              <a:rPr lang="en-US" sz="2800" dirty="0"/>
              <a:t> </a:t>
            </a:r>
            <a:r>
              <a:rPr lang="sl-SI" sz="2800" dirty="0"/>
              <a:t>opiše </a:t>
            </a:r>
            <a:r>
              <a:rPr lang="sl-SI" sz="2800" b="1" dirty="0"/>
              <a:t>strategije</a:t>
            </a:r>
            <a:r>
              <a:rPr lang="sl-SI" sz="2800" dirty="0"/>
              <a:t> zbiranja, hrambe, potrditve, varnosti in deljenja podatkov, kjer je to mogoče, znotraj celotnega življenjskega kroga podatkov</a:t>
            </a:r>
            <a:r>
              <a:rPr lang="en-US" sz="2800" dirty="0"/>
              <a:t>.</a:t>
            </a:r>
            <a:endParaRPr lang="sl-SI" sz="2800" dirty="0"/>
          </a:p>
          <a:p>
            <a:pPr>
              <a:lnSpc>
                <a:spcPct val="120000"/>
              </a:lnSpc>
            </a:pPr>
            <a:endParaRPr lang="sl-SI" sz="2800" dirty="0"/>
          </a:p>
          <a:p>
            <a:pPr algn="r">
              <a:lnSpc>
                <a:spcPct val="120000"/>
              </a:lnSpc>
            </a:pPr>
            <a:r>
              <a:rPr lang="sl-SI" sz="1800" dirty="0"/>
              <a:t>)</a:t>
            </a:r>
            <a:endParaRPr lang="sl-SI" sz="1400" dirty="0"/>
          </a:p>
        </p:txBody>
      </p:sp>
      <p:sp>
        <p:nvSpPr>
          <p:cNvPr id="3" name="Title 2"/>
          <p:cNvSpPr>
            <a:spLocks noGrp="1"/>
          </p:cNvSpPr>
          <p:nvPr>
            <p:ph type="title"/>
          </p:nvPr>
        </p:nvSpPr>
        <p:spPr/>
        <p:txBody>
          <a:bodyPr/>
          <a:lstStyle/>
          <a:p>
            <a:r>
              <a:rPr lang="sl-SI" dirty="0" smtClean="0"/>
              <a:t>Načrt ravnanja z raziskovalnimi podatki</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802757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847528" y="836712"/>
            <a:ext cx="8229600" cy="5400600"/>
          </a:xfrm>
        </p:spPr>
        <p:txBody>
          <a:bodyPr>
            <a:normAutofit/>
          </a:bodyPr>
          <a:lstStyle/>
          <a:p>
            <a:r>
              <a:rPr lang="sl-SI" dirty="0" smtClean="0"/>
              <a:t>Da se predvidi morebitne ovire pri izročanju podatkov v podatkovno središče in da se načrtuje njihovo premagovanje: </a:t>
            </a:r>
          </a:p>
          <a:p>
            <a:pPr lvl="1" algn="l">
              <a:buFont typeface="Arial" pitchFamily="34" charset="0"/>
              <a:buChar char="•"/>
            </a:pPr>
            <a:r>
              <a:rPr lang="sl-SI" sz="2000" dirty="0"/>
              <a:t>Npr. Seznani se s kriterije za sprejem podatkov v podatkovno središče</a:t>
            </a:r>
          </a:p>
          <a:p>
            <a:pPr lvl="1" algn="l">
              <a:buFont typeface="Arial" pitchFamily="34" charset="0"/>
              <a:buChar char="•"/>
            </a:pPr>
            <a:r>
              <a:rPr lang="sl-SI" sz="2000" dirty="0"/>
              <a:t>Zagotovi izpolnjevanje etičnih in zakonskih obveznosti, ob tem pa narediti podatke kar se da dostopne </a:t>
            </a:r>
          </a:p>
          <a:p>
            <a:pPr lvl="2" algn="l">
              <a:buFont typeface="Arial" pitchFamily="34" charset="0"/>
              <a:buChar char="•"/>
            </a:pPr>
            <a:r>
              <a:rPr lang="sl-SI" sz="1800" dirty="0"/>
              <a:t>varovanje zasebnosti, toda zagotovilo dostopa</a:t>
            </a:r>
          </a:p>
          <a:p>
            <a:pPr lvl="2" algn="l">
              <a:buFont typeface="Arial" pitchFamily="34" charset="0"/>
              <a:buChar char="•"/>
            </a:pPr>
            <a:r>
              <a:rPr lang="sl-SI" sz="1800" dirty="0"/>
              <a:t>avtorske pravice, licence, npr. uporaba </a:t>
            </a:r>
            <a:r>
              <a:rPr lang="en-GB" sz="1800" dirty="0"/>
              <a:t>Creative Commons Licence (CC-BY </a:t>
            </a:r>
            <a:r>
              <a:rPr lang="sl-SI" sz="1800" dirty="0"/>
              <a:t>ali</a:t>
            </a:r>
            <a:r>
              <a:rPr lang="en-GB" sz="1800" dirty="0"/>
              <a:t> CC0) (</a:t>
            </a:r>
            <a:r>
              <a:rPr lang="en-GB" sz="1800" u="sng" dirty="0">
                <a:hlinkClick r:id="rId2"/>
              </a:rPr>
              <a:t>http://creativecommons.org/licenses/</a:t>
            </a:r>
            <a:r>
              <a:rPr lang="en-GB" sz="1800" dirty="0"/>
              <a:t>, </a:t>
            </a:r>
            <a:r>
              <a:rPr lang="en-GB" sz="1800" dirty="0">
                <a:hlinkClick r:id="rId3"/>
              </a:rPr>
              <a:t>http://creativecommons.org/about/cc0</a:t>
            </a:r>
            <a:r>
              <a:rPr lang="en-GB" sz="1800" dirty="0"/>
              <a:t>).</a:t>
            </a:r>
          </a:p>
          <a:p>
            <a:pPr lvl="1" algn="l">
              <a:buFont typeface="Arial" pitchFamily="34" charset="0"/>
              <a:buChar char="•"/>
            </a:pPr>
            <a:r>
              <a:rPr lang="sl-SI" sz="2000" dirty="0"/>
              <a:t>Zagotovi širšo kakovost in uporabnost podatkov preko ozkih okvirov </a:t>
            </a:r>
            <a:r>
              <a:rPr lang="sl-SI" sz="2000" dirty="0" smtClean="0"/>
              <a:t>projekta</a:t>
            </a:r>
            <a:endParaRPr lang="sl-SI" sz="2000" dirty="0" smtClean="0"/>
          </a:p>
        </p:txBody>
      </p:sp>
      <p:sp>
        <p:nvSpPr>
          <p:cNvPr id="2" name="Title 1"/>
          <p:cNvSpPr>
            <a:spLocks noGrp="1"/>
          </p:cNvSpPr>
          <p:nvPr>
            <p:ph type="title"/>
          </p:nvPr>
        </p:nvSpPr>
        <p:spPr/>
        <p:txBody>
          <a:bodyPr>
            <a:normAutofit fontScale="90000"/>
          </a:bodyPr>
          <a:lstStyle/>
          <a:p>
            <a:r>
              <a:rPr lang="sl-SI" dirty="0"/>
              <a:t>Poanta </a:t>
            </a:r>
            <a:r>
              <a:rPr lang="sl-SI" dirty="0" smtClean="0"/>
              <a:t>je</a:t>
            </a:r>
            <a:endParaRPr lang="en-US" dirty="0"/>
          </a:p>
        </p:txBody>
      </p:sp>
      <p:sp>
        <p:nvSpPr>
          <p:cNvPr id="9" name="Text Placeholder 8"/>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3962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2"/>
          <p:cNvSpPr txBox="1">
            <a:spLocks noGrp="1"/>
          </p:cNvSpPr>
          <p:nvPr/>
        </p:nvSpPr>
        <p:spPr bwMode="auto">
          <a:xfrm>
            <a:off x="1703388" y="650875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sl-SI" sz="1200">
              <a:solidFill>
                <a:srgbClr val="000000"/>
              </a:solidFill>
              <a:latin typeface="Tahoma" pitchFamily="34" charset="0"/>
            </a:endParaRPr>
          </a:p>
        </p:txBody>
      </p:sp>
      <p:sp>
        <p:nvSpPr>
          <p:cNvPr id="24581" name="Content Placeholder 32"/>
          <p:cNvSpPr>
            <a:spLocks noGrp="1"/>
          </p:cNvSpPr>
          <p:nvPr>
            <p:ph idx="1"/>
          </p:nvPr>
        </p:nvSpPr>
        <p:spPr>
          <a:prstGeom prst="rect">
            <a:avLst/>
          </a:prstGeom>
        </p:spPr>
        <p:txBody>
          <a:bodyPr>
            <a:normAutofit fontScale="85000" lnSpcReduction="20000"/>
          </a:bodyPr>
          <a:lstStyle/>
          <a:p>
            <a:pPr marL="0" indent="0"/>
            <a:r>
              <a:rPr lang="sl-SI" dirty="0" smtClean="0"/>
              <a:t>Opravlja vrednotenje podatkov (podobno kot revija za članke), potrditev kakovosti</a:t>
            </a:r>
          </a:p>
          <a:p>
            <a:pPr marL="0" indent="0"/>
            <a:r>
              <a:rPr lang="sl-SI" dirty="0" smtClean="0"/>
              <a:t>Svetuje pri pripravi podatkov in pri izročanju</a:t>
            </a:r>
          </a:p>
          <a:p>
            <a:pPr marL="0" indent="0"/>
            <a:r>
              <a:rPr lang="sl-SI" dirty="0" smtClean="0"/>
              <a:t>Prevzem podatkov po protokolu in dodana vrednost (</a:t>
            </a:r>
            <a:r>
              <a:rPr lang="sl-SI" dirty="0" err="1" smtClean="0"/>
              <a:t>verziranje</a:t>
            </a:r>
            <a:r>
              <a:rPr lang="sl-SI" dirty="0" smtClean="0"/>
              <a:t> </a:t>
            </a:r>
            <a:r>
              <a:rPr lang="sl-SI" dirty="0"/>
              <a:t>podatkov, </a:t>
            </a:r>
            <a:r>
              <a:rPr lang="sl-SI" dirty="0" smtClean="0"/>
              <a:t>metapodatki DDI v katalogu, dostopna dokumentacija</a:t>
            </a:r>
            <a:r>
              <a:rPr lang="sl-SI" dirty="0"/>
              <a:t>, </a:t>
            </a:r>
            <a:r>
              <a:rPr lang="sl-SI" dirty="0" smtClean="0"/>
              <a:t>po potrebi čiščenje in pomoč pri </a:t>
            </a:r>
            <a:r>
              <a:rPr lang="sl-SI" dirty="0" err="1" smtClean="0"/>
              <a:t>anonimizaciji</a:t>
            </a:r>
            <a:r>
              <a:rPr lang="sl-SI" dirty="0" smtClean="0"/>
              <a:t>)</a:t>
            </a:r>
          </a:p>
          <a:p>
            <a:pPr marL="0" indent="0"/>
            <a:r>
              <a:rPr lang="sl-SI" dirty="0" smtClean="0"/>
              <a:t>Dolgotrajna dostopnost podatkov (tudi za primarnega raziskovalca) </a:t>
            </a:r>
          </a:p>
          <a:p>
            <a:pPr marL="0" indent="0">
              <a:buFontTx/>
              <a:buChar char="•"/>
            </a:pPr>
            <a:r>
              <a:rPr lang="sl-SI" dirty="0" smtClean="0"/>
              <a:t>Dostopnost preko kataloga, iskanje</a:t>
            </a:r>
          </a:p>
          <a:p>
            <a:pPr marL="0" indent="0"/>
            <a:r>
              <a:rPr lang="sl-SI" dirty="0" smtClean="0"/>
              <a:t>Vrednoteno v bibliografiji, šteje kot </a:t>
            </a:r>
            <a:r>
              <a:rPr lang="sl-SI" dirty="0">
                <a:hlinkClick r:id="rId3"/>
              </a:rPr>
              <a:t>znanstvena objava po merilih ARRS.</a:t>
            </a:r>
            <a:r>
              <a:rPr lang="sl-SI" dirty="0"/>
              <a:t> </a:t>
            </a:r>
          </a:p>
          <a:p>
            <a:pPr marL="400050" lvl="1" indent="0">
              <a:buNone/>
            </a:pPr>
            <a:r>
              <a:rPr lang="sl-SI" dirty="0" smtClean="0">
                <a:sym typeface="Wingdings" pitchFamily="2" charset="2"/>
              </a:rPr>
              <a:t>Kategorija 2.20 podatkovna zbirka... </a:t>
            </a:r>
            <a:r>
              <a:rPr lang="sl-SI" dirty="0">
                <a:sym typeface="Wingdings" pitchFamily="2" charset="2"/>
              </a:rPr>
              <a:t>k</a:t>
            </a:r>
            <a:r>
              <a:rPr lang="sl-SI" dirty="0" smtClean="0">
                <a:sym typeface="Wingdings" pitchFamily="2" charset="2"/>
              </a:rPr>
              <a:t>i ima znanstveno veljavo</a:t>
            </a:r>
          </a:p>
          <a:p>
            <a:pPr marL="0" indent="0"/>
            <a:r>
              <a:rPr lang="sl-SI" dirty="0" smtClean="0"/>
              <a:t>Sledenje rabi, </a:t>
            </a:r>
          </a:p>
          <a:p>
            <a:pPr marL="0" indent="0"/>
            <a:r>
              <a:rPr lang="sl-SI" dirty="0" smtClean="0"/>
              <a:t>Promocija uporabe</a:t>
            </a:r>
          </a:p>
          <a:p>
            <a:pPr marL="0" indent="0"/>
            <a:r>
              <a:rPr lang="sl-SI" dirty="0" smtClean="0"/>
              <a:t>Podatki se ob uporabi navajajo v seznamu literature! Ustrezno opredeljene licence in pravice.</a:t>
            </a:r>
          </a:p>
          <a:p>
            <a:r>
              <a:rPr lang="sl-SI" sz="1800" dirty="0" smtClean="0">
                <a:hlinkClick r:id="rId4"/>
              </a:rPr>
              <a:t>Primerjaj</a:t>
            </a:r>
            <a:r>
              <a:rPr lang="sl-SI" sz="1800" dirty="0">
                <a:hlinkClick r:id="rId4"/>
              </a:rPr>
              <a:t>: http://www.data-archive.ac.uk/create-manage/planning-for-sharing/how-to-share-data</a:t>
            </a:r>
            <a:r>
              <a:rPr lang="sl-SI" sz="1800" dirty="0"/>
              <a:t> </a:t>
            </a:r>
          </a:p>
          <a:p>
            <a:endParaRPr lang="sl-SI" sz="1800" dirty="0"/>
          </a:p>
          <a:p>
            <a:pPr marL="400050" lvl="1" indent="0">
              <a:buFontTx/>
              <a:buChar char="•"/>
            </a:pPr>
            <a:endParaRPr lang="sl-SI" sz="2200" dirty="0"/>
          </a:p>
          <a:p>
            <a:pPr marL="0" indent="0">
              <a:buFontTx/>
              <a:buChar char="•"/>
            </a:pPr>
            <a:endParaRPr lang="sl-SI" sz="2400" dirty="0"/>
          </a:p>
          <a:p>
            <a:pPr marL="0" indent="0"/>
            <a:endParaRPr lang="sl-SI" dirty="0" smtClean="0">
              <a:latin typeface="Arial" charset="0"/>
            </a:endParaRPr>
          </a:p>
          <a:p>
            <a:pPr marL="0" indent="0"/>
            <a:endParaRPr lang="sl-SI" sz="3200" dirty="0"/>
          </a:p>
          <a:p>
            <a:pPr marL="0" indent="0"/>
            <a:endParaRPr lang="sl-SI" sz="2000" dirty="0"/>
          </a:p>
          <a:p>
            <a:pPr marL="0" indent="0"/>
            <a:endParaRPr lang="sl-SI" sz="2000" dirty="0"/>
          </a:p>
        </p:txBody>
      </p:sp>
      <p:sp>
        <p:nvSpPr>
          <p:cNvPr id="2" name="Title 1"/>
          <p:cNvSpPr>
            <a:spLocks noGrp="1"/>
          </p:cNvSpPr>
          <p:nvPr>
            <p:ph type="title"/>
          </p:nvPr>
        </p:nvSpPr>
        <p:spPr/>
        <p:txBody>
          <a:bodyPr/>
          <a:lstStyle/>
          <a:p>
            <a:r>
              <a:rPr lang="sl-SI" sz="2000" dirty="0"/>
              <a:t>Prednosti izročanja podatkov v ADP, vključen v CESSDA</a:t>
            </a:r>
            <a:endParaRPr lang="en-US" sz="2000"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2384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l-SI" u="sng" dirty="0" smtClean="0">
              <a:hlinkClick r:id="rId2"/>
            </a:endParaRPr>
          </a:p>
          <a:p>
            <a:endParaRPr lang="sl-SI" u="sng" dirty="0" smtClean="0">
              <a:hlinkClick r:id="rId2"/>
            </a:endParaRPr>
          </a:p>
          <a:p>
            <a:r>
              <a:rPr lang="sl-SI" u="sng" dirty="0" smtClean="0"/>
              <a:t>FAIR podatki…</a:t>
            </a:r>
          </a:p>
          <a:p>
            <a:endParaRPr lang="sl-SI" u="sng" dirty="0"/>
          </a:p>
          <a:p>
            <a:r>
              <a:rPr lang="sl-SI" u="sng" dirty="0" smtClean="0"/>
              <a:t>Primer: </a:t>
            </a:r>
            <a:r>
              <a:rPr lang="en-US" b="1" dirty="0" err="1"/>
              <a:t>FAIRness</a:t>
            </a:r>
            <a:r>
              <a:rPr lang="en-US" b="1" dirty="0"/>
              <a:t> of (Linked) Social Media Data </a:t>
            </a:r>
          </a:p>
          <a:p>
            <a:r>
              <a:rPr lang="en-US" i="1" dirty="0" smtClean="0"/>
              <a:t>Pre</a:t>
            </a:r>
            <a:r>
              <a:rPr lang="sl-SI" i="1" dirty="0" err="1" smtClean="0"/>
              <a:t>dstavitev</a:t>
            </a:r>
            <a:r>
              <a:rPr lang="en-US" i="1" dirty="0" smtClean="0"/>
              <a:t> </a:t>
            </a:r>
            <a:r>
              <a:rPr lang="sl-SI" i="1" dirty="0" smtClean="0"/>
              <a:t>na </a:t>
            </a:r>
            <a:r>
              <a:rPr lang="en-US" i="1" dirty="0" smtClean="0"/>
              <a:t>"ESRA </a:t>
            </a:r>
            <a:r>
              <a:rPr lang="en-US" i="1" dirty="0"/>
              <a:t>2019 Conference, Highlighting the contribution of survey research in the changing data </a:t>
            </a:r>
            <a:r>
              <a:rPr lang="en-US" i="1" dirty="0" err="1"/>
              <a:t>environmen</a:t>
            </a:r>
            <a:r>
              <a:rPr lang="en-US" i="1" dirty="0"/>
              <a:t>, 15.-19.7.2019", European Survey Research Association (ESRA), Zagreb, Croatia (2019) </a:t>
            </a:r>
            <a:r>
              <a:rPr lang="sl-SI" i="1" dirty="0">
                <a:hlinkClick r:id="rId3"/>
              </a:rPr>
              <a:t>https://www.adp.fdv.uni-lj.si/publikacije_adp/publikacija/329</a:t>
            </a:r>
            <a:r>
              <a:rPr lang="sl-SI" i="1" dirty="0" smtClean="0">
                <a:hlinkClick r:id="rId3"/>
              </a:rPr>
              <a:t>/</a:t>
            </a:r>
            <a:r>
              <a:rPr lang="sl-SI" i="1" dirty="0" smtClean="0"/>
              <a:t> </a:t>
            </a:r>
            <a:endParaRPr lang="en-US" dirty="0"/>
          </a:p>
          <a:p>
            <a:endParaRPr lang="sl-SI" dirty="0"/>
          </a:p>
        </p:txBody>
      </p:sp>
      <p:sp>
        <p:nvSpPr>
          <p:cNvPr id="3" name="Title 2"/>
          <p:cNvSpPr>
            <a:spLocks noGrp="1"/>
          </p:cNvSpPr>
          <p:nvPr>
            <p:ph type="title"/>
          </p:nvPr>
        </p:nvSpPr>
        <p:spPr>
          <a:xfrm>
            <a:off x="335360" y="188640"/>
            <a:ext cx="11129843" cy="1146174"/>
          </a:xfrm>
        </p:spPr>
        <p:txBody>
          <a:bodyPr>
            <a:normAutofit fontScale="90000"/>
          </a:bodyPr>
          <a:lstStyle/>
          <a:p>
            <a:r>
              <a:rPr lang="sl-SI" dirty="0" smtClean="0"/>
              <a:t>Kriteriji za sprejem podatkov v podatkovno središče</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42372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47528" y="1114549"/>
            <a:ext cx="8229600" cy="5400600"/>
          </a:xfrm>
        </p:spPr>
        <p:txBody>
          <a:bodyPr/>
          <a:lstStyle/>
          <a:p>
            <a:pPr lvl="0"/>
            <a:r>
              <a:rPr lang="sl-SI" sz="2400" u="sng" dirty="0"/>
              <a:t>Kakšne podatke boš zbral oz. ustvaril?</a:t>
            </a:r>
          </a:p>
          <a:p>
            <a:pPr marL="457200" indent="-457200"/>
            <a:r>
              <a:rPr lang="sl-SI" dirty="0" smtClean="0"/>
              <a:t>Tip</a:t>
            </a:r>
            <a:r>
              <a:rPr lang="en-GB" dirty="0" smtClean="0"/>
              <a:t>, </a:t>
            </a:r>
            <a:r>
              <a:rPr lang="en-GB" dirty="0"/>
              <a:t>format </a:t>
            </a:r>
            <a:r>
              <a:rPr lang="sl-SI" dirty="0" smtClean="0"/>
              <a:t>in</a:t>
            </a:r>
            <a:r>
              <a:rPr lang="en-GB" dirty="0" smtClean="0"/>
              <a:t> </a:t>
            </a:r>
            <a:r>
              <a:rPr lang="sl-SI" dirty="0" smtClean="0"/>
              <a:t>obseg podatkov</a:t>
            </a:r>
            <a:r>
              <a:rPr lang="en-GB" dirty="0" smtClean="0"/>
              <a:t>?</a:t>
            </a:r>
            <a:endParaRPr lang="sl-SI" dirty="0"/>
          </a:p>
          <a:p>
            <a:pPr marL="457200" indent="-457200"/>
            <a:r>
              <a:rPr lang="sl-SI" dirty="0" smtClean="0"/>
              <a:t>Ali izbrani formati in programska oprema omogočajo deljenje in dolgotrajen dostop do podatkov</a:t>
            </a:r>
            <a:r>
              <a:rPr lang="en-GB" dirty="0" smtClean="0"/>
              <a:t>?</a:t>
            </a:r>
            <a:endParaRPr lang="sl-SI" dirty="0"/>
          </a:p>
          <a:p>
            <a:pPr marL="457200" indent="-457200"/>
            <a:r>
              <a:rPr lang="sl-SI" dirty="0" smtClean="0"/>
              <a:t>Ali si preveril, če so na voljo podatki, ki bi zadoščali tvojim raziskovalnim potrebam</a:t>
            </a:r>
            <a:r>
              <a:rPr lang="en-GB" dirty="0" smtClean="0"/>
              <a:t>?</a:t>
            </a:r>
            <a:endParaRPr lang="sl-SI" dirty="0" smtClean="0"/>
          </a:p>
          <a:p>
            <a:pPr lvl="0"/>
            <a:endParaRPr lang="sl-SI" sz="2400" u="sng" dirty="0"/>
          </a:p>
          <a:p>
            <a:pPr lvl="0"/>
            <a:r>
              <a:rPr lang="sl-SI" sz="2400" u="sng" dirty="0"/>
              <a:t>Na kakšen način boš zbral oz. ustvaril podatke</a:t>
            </a:r>
            <a:r>
              <a:rPr lang="en-GB" sz="2400" u="sng" dirty="0"/>
              <a:t>?</a:t>
            </a:r>
            <a:endParaRPr lang="sl-SI" sz="2400" u="sng" dirty="0"/>
          </a:p>
          <a:p>
            <a:pPr marL="457200" indent="-457200"/>
            <a:r>
              <a:rPr lang="sl-SI" dirty="0" smtClean="0"/>
              <a:t>Kakšne standarde oz. metodologije boš uporabil</a:t>
            </a:r>
            <a:r>
              <a:rPr lang="en-GB" dirty="0" smtClean="0"/>
              <a:t>?</a:t>
            </a:r>
            <a:endParaRPr lang="sl-SI" dirty="0"/>
          </a:p>
          <a:p>
            <a:pPr marL="457200" indent="-457200"/>
            <a:r>
              <a:rPr lang="sl-SI" dirty="0" smtClean="0"/>
              <a:t>Kako boš uredil in imenoval mape in dokumente</a:t>
            </a:r>
            <a:r>
              <a:rPr lang="en-GB" dirty="0" smtClean="0"/>
              <a:t>?</a:t>
            </a:r>
            <a:endParaRPr lang="sl-SI" dirty="0"/>
          </a:p>
          <a:p>
            <a:pPr marL="457200" indent="-457200"/>
            <a:r>
              <a:rPr lang="sl-SI" dirty="0" smtClean="0"/>
              <a:t>Kako boš sledil različnim verzijam</a:t>
            </a:r>
            <a:r>
              <a:rPr lang="en-GB" dirty="0" smtClean="0"/>
              <a:t>?</a:t>
            </a:r>
            <a:endParaRPr lang="sl-SI" dirty="0"/>
          </a:p>
          <a:p>
            <a:pPr marL="457200" indent="-457200"/>
            <a:r>
              <a:rPr lang="sl-SI" dirty="0" smtClean="0"/>
              <a:t>Na kak način boš zagotovil kakovost raziskovalnega postopka</a:t>
            </a:r>
            <a:r>
              <a:rPr lang="en-GB" dirty="0" smtClean="0"/>
              <a:t>?</a:t>
            </a:r>
            <a:endParaRPr lang="sl-SI" dirty="0"/>
          </a:p>
          <a:p>
            <a:pPr lvl="0"/>
            <a:endParaRPr lang="sl-SI" sz="2400" dirty="0"/>
          </a:p>
          <a:p>
            <a:endParaRPr lang="sl-SI" dirty="0"/>
          </a:p>
        </p:txBody>
      </p:sp>
      <p:sp>
        <p:nvSpPr>
          <p:cNvPr id="3" name="Title 2"/>
          <p:cNvSpPr>
            <a:spLocks noGrp="1"/>
          </p:cNvSpPr>
          <p:nvPr>
            <p:ph type="title"/>
          </p:nvPr>
        </p:nvSpPr>
        <p:spPr>
          <a:xfrm>
            <a:off x="1775520" y="188641"/>
            <a:ext cx="8347382" cy="500401"/>
          </a:xfrm>
        </p:spPr>
        <p:txBody>
          <a:bodyPr/>
          <a:lstStyle/>
          <a:p>
            <a:r>
              <a:rPr lang="sl-SI" sz="2000" dirty="0"/>
              <a:t>1 Načrtovanje ustvarjanja podatkov: pomembna vprašanja</a:t>
            </a:r>
          </a:p>
        </p:txBody>
      </p:sp>
      <p:sp>
        <p:nvSpPr>
          <p:cNvPr id="4" name="Text Placeholder 3"/>
          <p:cNvSpPr>
            <a:spLocks noGrp="1"/>
          </p:cNvSpPr>
          <p:nvPr>
            <p:ph type="body" sz="quarter" idx="10"/>
          </p:nvPr>
        </p:nvSpPr>
        <p:spPr/>
        <p:txBody>
          <a:bodyPr/>
          <a:lstStyle/>
          <a:p>
            <a:r>
              <a:rPr lang="sl-SI" sz="1800" dirty="0"/>
              <a:t>Obveznosti in podpora v življenjskem krogu podatkov</a:t>
            </a:r>
          </a:p>
        </p:txBody>
      </p:sp>
      <p:pic>
        <p:nvPicPr>
          <p:cNvPr id="5" name="Picture 4"/>
          <p:cNvPicPr>
            <a:picLocks noChangeAspect="1"/>
          </p:cNvPicPr>
          <p:nvPr/>
        </p:nvPicPr>
        <p:blipFill>
          <a:blip r:embed="rId2"/>
          <a:stretch>
            <a:fillRect/>
          </a:stretch>
        </p:blipFill>
        <p:spPr>
          <a:xfrm>
            <a:off x="1775520" y="6288932"/>
            <a:ext cx="466724" cy="452437"/>
          </a:xfrm>
          <a:prstGeom prst="rect">
            <a:avLst/>
          </a:prstGeom>
        </p:spPr>
      </p:pic>
      <p:sp>
        <p:nvSpPr>
          <p:cNvPr id="6" name="TextBox 5"/>
          <p:cNvSpPr txBox="1"/>
          <p:nvPr/>
        </p:nvSpPr>
        <p:spPr>
          <a:xfrm>
            <a:off x="5975959" y="5690866"/>
            <a:ext cx="3960440" cy="461665"/>
          </a:xfrm>
          <a:prstGeom prst="rect">
            <a:avLst/>
          </a:prstGeom>
          <a:noFill/>
        </p:spPr>
        <p:txBody>
          <a:bodyPr wrap="square" rtlCol="0">
            <a:spAutoFit/>
          </a:bodyPr>
          <a:lstStyle/>
          <a:p>
            <a:r>
              <a:rPr lang="sl-SI" sz="2400" b="1" dirty="0">
                <a:solidFill>
                  <a:srgbClr val="FF0000"/>
                </a:solidFill>
              </a:rPr>
              <a:t>Ali bodo vključene osebe!!!!!</a:t>
            </a:r>
          </a:p>
        </p:txBody>
      </p:sp>
      <p:sp>
        <p:nvSpPr>
          <p:cNvPr id="8" name="Oval Callout 7"/>
          <p:cNvSpPr/>
          <p:nvPr/>
        </p:nvSpPr>
        <p:spPr>
          <a:xfrm>
            <a:off x="8446858" y="915260"/>
            <a:ext cx="1465312" cy="936104"/>
          </a:xfrm>
          <a:prstGeom prst="wedgeEllipse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2800" dirty="0"/>
              <a:t>NRRP</a:t>
            </a:r>
          </a:p>
        </p:txBody>
      </p:sp>
      <p:sp>
        <p:nvSpPr>
          <p:cNvPr id="7" name="TextBox 6"/>
          <p:cNvSpPr txBox="1"/>
          <p:nvPr/>
        </p:nvSpPr>
        <p:spPr>
          <a:xfrm>
            <a:off x="2423592" y="6433591"/>
            <a:ext cx="6264696" cy="261610"/>
          </a:xfrm>
          <a:prstGeom prst="rect">
            <a:avLst/>
          </a:prstGeom>
          <a:noFill/>
        </p:spPr>
        <p:txBody>
          <a:bodyPr wrap="square" rtlCol="0">
            <a:spAutoFit/>
          </a:bodyPr>
          <a:lstStyle/>
          <a:p>
            <a:r>
              <a:rPr lang="sl-SI" sz="1100" dirty="0"/>
              <a:t>Vir:  </a:t>
            </a:r>
            <a:r>
              <a:rPr lang="sl-SI" sz="1100" dirty="0" err="1"/>
              <a:t>Digital</a:t>
            </a:r>
            <a:r>
              <a:rPr lang="sl-SI" sz="1100" dirty="0"/>
              <a:t> </a:t>
            </a:r>
            <a:r>
              <a:rPr lang="sl-SI" sz="1100" dirty="0" err="1"/>
              <a:t>Curation</a:t>
            </a:r>
            <a:r>
              <a:rPr lang="sl-SI" sz="1100" dirty="0"/>
              <a:t> Centre: </a:t>
            </a:r>
            <a:r>
              <a:rPr lang="sl-SI" sz="1100" dirty="0" err="1">
                <a:hlinkClick r:id="rId3"/>
              </a:rPr>
              <a:t>DMPonline</a:t>
            </a:r>
            <a:r>
              <a:rPr lang="sl-SI" sz="1100" dirty="0">
                <a:hlinkClick r:id="rId3"/>
              </a:rPr>
              <a:t> </a:t>
            </a:r>
            <a:r>
              <a:rPr lang="sl-SI" sz="1100" dirty="0" err="1">
                <a:hlinkClick r:id="rId3"/>
              </a:rPr>
              <a:t>Tool</a:t>
            </a:r>
            <a:r>
              <a:rPr lang="sl-SI" sz="1100" dirty="0"/>
              <a:t>. (12. 1. 2016)</a:t>
            </a:r>
          </a:p>
        </p:txBody>
      </p:sp>
    </p:spTree>
    <p:extLst>
      <p:ext uri="{BB962C8B-B14F-4D97-AF65-F5344CB8AC3E}">
        <p14:creationId xmlns:p14="http://schemas.microsoft.com/office/powerpoint/2010/main" val="1050861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294224202"/>
              </p:ext>
            </p:extLst>
          </p:nvPr>
        </p:nvGraphicFramePr>
        <p:xfrm>
          <a:off x="1827212" y="765176"/>
          <a:ext cx="8665527" cy="540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a:xfrm>
            <a:off x="868680" y="1"/>
            <a:ext cx="9829800" cy="914399"/>
          </a:xfrm>
        </p:spPr>
        <p:txBody>
          <a:bodyPr>
            <a:noAutofit/>
          </a:bodyPr>
          <a:lstStyle/>
          <a:p>
            <a:r>
              <a:rPr lang="sl-SI" sz="2400" dirty="0"/>
              <a:t>Zakaj odprti dostop do raziskovalnih podatkov</a:t>
            </a:r>
            <a:br>
              <a:rPr lang="sl-SI" sz="2400" dirty="0"/>
            </a:br>
            <a:r>
              <a:rPr lang="sl-SI" sz="2400" dirty="0"/>
              <a:t>Primerjaj: </a:t>
            </a:r>
            <a:r>
              <a:rPr lang="sl-SI" sz="1400" dirty="0">
                <a:hlinkClick r:id="rId7"/>
              </a:rPr>
              <a:t>http://www.data-archive.ac.uk/media/2894/managingsharing.pdf</a:t>
            </a:r>
            <a:r>
              <a:rPr lang="sl-SI" sz="1400" dirty="0"/>
              <a:t> </a:t>
            </a:r>
            <a:endParaRPr lang="en-US" sz="1400" dirty="0"/>
          </a:p>
        </p:txBody>
      </p:sp>
      <p:sp>
        <p:nvSpPr>
          <p:cNvPr id="7171" name="Text Placeholder 2"/>
          <p:cNvSpPr>
            <a:spLocks noGrp="1"/>
          </p:cNvSpPr>
          <p:nvPr>
            <p:ph type="body" sz="quarter" idx="10"/>
          </p:nvPr>
        </p:nvSpPr>
        <p:spPr/>
        <p:txBody>
          <a:bodyPr/>
          <a:lstStyle/>
          <a:p>
            <a:pPr marL="0" indent="0"/>
            <a:endParaRPr lang="en-GB" dirty="0" smtClean="0"/>
          </a:p>
        </p:txBody>
      </p:sp>
    </p:spTree>
    <p:extLst>
      <p:ext uri="{BB962C8B-B14F-4D97-AF65-F5344CB8AC3E}">
        <p14:creationId xmlns:p14="http://schemas.microsoft.com/office/powerpoint/2010/main" val="4179898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sl-SI" sz="2200" dirty="0"/>
              <a:t>Že pred začetkom raziskovanja razmisliti, kdo bo imel dostop do raziskovalnih podatkov in temu primerno pripraviti pripadajočo dokumentacijo.</a:t>
            </a:r>
          </a:p>
          <a:p>
            <a:pPr lvl="0" algn="just"/>
            <a:endParaRPr lang="sl-SI" sz="2200" dirty="0"/>
          </a:p>
          <a:p>
            <a:pPr lvl="0" algn="just"/>
            <a:r>
              <a:rPr lang="sl-SI" sz="2200" b="1" dirty="0">
                <a:solidFill>
                  <a:srgbClr val="FF0000"/>
                </a:solidFill>
              </a:rPr>
              <a:t>Dostop </a:t>
            </a:r>
            <a:r>
              <a:rPr lang="sl-SI" sz="2200" dirty="0"/>
              <a:t>do raziskovalnih podatkov </a:t>
            </a:r>
            <a:r>
              <a:rPr lang="sl-SI" sz="2200" b="1" dirty="0">
                <a:solidFill>
                  <a:srgbClr val="FF0000"/>
                </a:solidFill>
              </a:rPr>
              <a:t>bodo mogoče imeli</a:t>
            </a:r>
            <a:r>
              <a:rPr lang="sl-SI" sz="2200" dirty="0"/>
              <a:t>:</a:t>
            </a:r>
          </a:p>
          <a:p>
            <a:pPr marL="342900" indent="-342900" algn="just">
              <a:buFontTx/>
              <a:buChar char="-"/>
            </a:pPr>
            <a:r>
              <a:rPr lang="sl-SI" sz="2200" dirty="0"/>
              <a:t>primarni raziskovalec / raziskovalna skupina,</a:t>
            </a:r>
          </a:p>
          <a:p>
            <a:pPr marL="342900" indent="-342900" algn="just">
              <a:buFontTx/>
              <a:buChar char="-"/>
            </a:pPr>
            <a:r>
              <a:rPr lang="sl-SI" sz="2200" dirty="0"/>
              <a:t>drugi raziskovalci na primarni instituciji,</a:t>
            </a:r>
          </a:p>
          <a:p>
            <a:pPr marL="342900" indent="-342900" algn="just">
              <a:buFontTx/>
              <a:buChar char="-"/>
            </a:pPr>
            <a:r>
              <a:rPr lang="sl-SI" sz="2200" dirty="0"/>
              <a:t>sekundarni uporabniki (zunaj raziskovalne sfere?),</a:t>
            </a:r>
          </a:p>
          <a:p>
            <a:pPr marL="342900" indent="-342900" algn="just">
              <a:buFontTx/>
              <a:buChar char="-"/>
            </a:pPr>
            <a:r>
              <a:rPr lang="sl-SI" sz="2200" dirty="0"/>
              <a:t>širši dostop: a) vezan na objavo članka,</a:t>
            </a:r>
          </a:p>
          <a:p>
            <a:pPr lvl="0" algn="just"/>
            <a:r>
              <a:rPr lang="sl-SI" sz="2200" dirty="0"/>
              <a:t>                      b) arhiviranje raziskovalnih podatkov.</a:t>
            </a:r>
          </a:p>
          <a:p>
            <a:pPr lvl="0" algn="just"/>
            <a:endParaRPr lang="sl-SI" sz="2200" dirty="0"/>
          </a:p>
          <a:p>
            <a:pPr lvl="0" algn="just"/>
            <a:r>
              <a:rPr lang="sl-SI" sz="2200" dirty="0"/>
              <a:t>Pa tudi financer, sodelujoči v raziskavi, mediji, vladni uradi in podobno.</a:t>
            </a:r>
          </a:p>
          <a:p>
            <a:endParaRPr lang="sl-SI" dirty="0"/>
          </a:p>
        </p:txBody>
      </p:sp>
      <p:sp>
        <p:nvSpPr>
          <p:cNvPr id="3" name="Title 2"/>
          <p:cNvSpPr>
            <a:spLocks noGrp="1"/>
          </p:cNvSpPr>
          <p:nvPr>
            <p:ph type="title"/>
          </p:nvPr>
        </p:nvSpPr>
        <p:spPr/>
        <p:txBody>
          <a:bodyPr>
            <a:noAutofit/>
          </a:bodyPr>
          <a:lstStyle/>
          <a:p>
            <a:r>
              <a:rPr lang="sl-SI" sz="2400" dirty="0"/>
              <a:t>1 Pristanek na sodelovanje kot del načrtovanja </a:t>
            </a:r>
          </a:p>
        </p:txBody>
      </p:sp>
      <p:sp>
        <p:nvSpPr>
          <p:cNvPr id="4" name="Text Placeholder 3"/>
          <p:cNvSpPr>
            <a:spLocks noGrp="1"/>
          </p:cNvSpPr>
          <p:nvPr>
            <p:ph type="body" sz="quarter" idx="10"/>
          </p:nvPr>
        </p:nvSpPr>
        <p:spPr/>
        <p:txBody>
          <a:bodyPr/>
          <a:lstStyle/>
          <a:p>
            <a:r>
              <a:rPr lang="sl-SI" sz="1800" dirty="0"/>
              <a:t>Obveznosti in podpora v življenjskem krogu podatkov</a:t>
            </a:r>
          </a:p>
        </p:txBody>
      </p:sp>
    </p:spTree>
    <p:extLst>
      <p:ext uri="{BB962C8B-B14F-4D97-AF65-F5344CB8AC3E}">
        <p14:creationId xmlns:p14="http://schemas.microsoft.com/office/powerpoint/2010/main" val="2531622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87313" lvl="1" indent="0" algn="just">
              <a:buNone/>
            </a:pPr>
            <a:r>
              <a:rPr lang="sl-SI" sz="2200" dirty="0"/>
              <a:t>Potencialni </a:t>
            </a:r>
            <a:r>
              <a:rPr lang="sl-SI" sz="2200" dirty="0" err="1"/>
              <a:t>respondenti</a:t>
            </a:r>
            <a:r>
              <a:rPr lang="sl-SI" sz="2200" dirty="0"/>
              <a:t> morajo imeti </a:t>
            </a:r>
            <a:r>
              <a:rPr lang="sl-SI" sz="2200" b="1" dirty="0">
                <a:solidFill>
                  <a:srgbClr val="FF0000"/>
                </a:solidFill>
              </a:rPr>
              <a:t>zadostne informacije</a:t>
            </a:r>
            <a:r>
              <a:rPr lang="sl-SI" sz="2200" dirty="0"/>
              <a:t>, da se lahko zavestno odločijo za sodelovanje. </a:t>
            </a:r>
          </a:p>
          <a:p>
            <a:pPr marL="87313" lvl="1" indent="0" algn="just">
              <a:buNone/>
            </a:pPr>
            <a:endParaRPr lang="sl-SI" sz="2200" dirty="0"/>
          </a:p>
          <a:p>
            <a:pPr marL="87313" lvl="1" indent="0" algn="just">
              <a:buNone/>
            </a:pPr>
            <a:r>
              <a:rPr lang="sl-SI" sz="2200" dirty="0"/>
              <a:t>Učinkovite in skrbno pripravljene informacije povečajo </a:t>
            </a:r>
            <a:r>
              <a:rPr lang="sl-SI" sz="2200" b="1" dirty="0">
                <a:solidFill>
                  <a:srgbClr val="FF0000"/>
                </a:solidFill>
              </a:rPr>
              <a:t>transparentnost raziskovanja</a:t>
            </a:r>
            <a:r>
              <a:rPr lang="sl-SI" sz="2200" dirty="0"/>
              <a:t>, kot tudi </a:t>
            </a:r>
            <a:r>
              <a:rPr lang="sl-SI" sz="2200" dirty="0" err="1"/>
              <a:t>respondentovo</a:t>
            </a:r>
            <a:r>
              <a:rPr lang="sl-SI" sz="2200" dirty="0"/>
              <a:t> </a:t>
            </a:r>
            <a:r>
              <a:rPr lang="sl-SI" sz="2200" b="1" dirty="0">
                <a:solidFill>
                  <a:srgbClr val="FF0000"/>
                </a:solidFill>
              </a:rPr>
              <a:t>zaupanje</a:t>
            </a:r>
            <a:r>
              <a:rPr lang="sl-SI" sz="2200" dirty="0"/>
              <a:t>, da se bo s posredovanimi podatki ravnalo odgovorno v celotnem življenjskem krogu podatkov.</a:t>
            </a:r>
          </a:p>
          <a:p>
            <a:pPr marL="87313" lvl="1" indent="0" algn="just">
              <a:buNone/>
            </a:pPr>
            <a:endParaRPr lang="sl-SI" sz="2200" dirty="0"/>
          </a:p>
          <a:p>
            <a:pPr marL="87313" lvl="1" indent="0" algn="just">
              <a:buNone/>
            </a:pPr>
            <a:r>
              <a:rPr lang="sl-SI" sz="2200" dirty="0"/>
              <a:t>… če respondenti ne bodo zaupali anketirancu in raziskovalcem, se bodo skušali zaščititi </a:t>
            </a:r>
            <a:r>
              <a:rPr lang="sl-SI" sz="2200" dirty="0">
                <a:sym typeface="Wingdings" panose="05000000000000000000" pitchFamily="2" charset="2"/>
              </a:rPr>
              <a:t> podajanje neustreznih podatkov  slabši podatki.</a:t>
            </a:r>
            <a:endParaRPr lang="sl-SI" sz="2200" dirty="0"/>
          </a:p>
          <a:p>
            <a:endParaRPr lang="sl-SI" dirty="0"/>
          </a:p>
        </p:txBody>
      </p:sp>
      <p:sp>
        <p:nvSpPr>
          <p:cNvPr id="3" name="Title 2"/>
          <p:cNvSpPr>
            <a:spLocks noGrp="1"/>
          </p:cNvSpPr>
          <p:nvPr>
            <p:ph type="title"/>
          </p:nvPr>
        </p:nvSpPr>
        <p:spPr/>
        <p:txBody>
          <a:bodyPr>
            <a:normAutofit fontScale="90000"/>
          </a:bodyPr>
          <a:lstStyle/>
          <a:p>
            <a:r>
              <a:rPr lang="sl-SI" dirty="0" smtClean="0"/>
              <a:t>2 Pristanek </a:t>
            </a:r>
            <a:r>
              <a:rPr lang="sl-SI" dirty="0"/>
              <a:t>na sodelovanje </a:t>
            </a:r>
            <a:r>
              <a:rPr lang="sl-SI" dirty="0" smtClean="0"/>
              <a:t>v raziskavi</a:t>
            </a:r>
            <a:endParaRPr lang="sl-SI" dirty="0"/>
          </a:p>
        </p:txBody>
      </p:sp>
      <p:sp>
        <p:nvSpPr>
          <p:cNvPr id="4" name="Text Placeholder 3"/>
          <p:cNvSpPr>
            <a:spLocks noGrp="1"/>
          </p:cNvSpPr>
          <p:nvPr>
            <p:ph type="body" sz="quarter" idx="10"/>
          </p:nvPr>
        </p:nvSpPr>
        <p:spPr/>
        <p:txBody>
          <a:bodyPr/>
          <a:lstStyle/>
          <a:p>
            <a:r>
              <a:rPr lang="sl-SI" dirty="0" smtClean="0"/>
              <a:t>2 </a:t>
            </a:r>
            <a:r>
              <a:rPr lang="sl-SI" sz="1800" dirty="0"/>
              <a:t>Zbiranje / Ustvarjanje podatkov </a:t>
            </a:r>
          </a:p>
        </p:txBody>
      </p:sp>
    </p:spTree>
    <p:extLst>
      <p:ext uri="{BB962C8B-B14F-4D97-AF65-F5344CB8AC3E}">
        <p14:creationId xmlns:p14="http://schemas.microsoft.com/office/powerpoint/2010/main" val="125416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sl-SI" sz="2200" dirty="0"/>
              <a:t>Informirati posameznika, da se bodo </a:t>
            </a:r>
            <a:r>
              <a:rPr lang="sl-SI" sz="2200" b="1" dirty="0"/>
              <a:t>po zaključku projekta raziskovalni podatki arhivirali in bodo dostopni drugim raziskovalcem za potrebe sekundarne analize v raziskovalne in izobraževalne namene:</a:t>
            </a:r>
          </a:p>
          <a:p>
            <a:pPr algn="just"/>
            <a:endParaRPr lang="sl-SI" sz="2200" b="1" dirty="0"/>
          </a:p>
          <a:p>
            <a:pPr marL="342900" indent="-342900" algn="just"/>
            <a:r>
              <a:rPr lang="sl-SI" sz="2200" dirty="0"/>
              <a:t>Strinjam se, da so posredovani podatki arhivirani v Arhivu družboslovnih podatkov.</a:t>
            </a:r>
          </a:p>
          <a:p>
            <a:pPr marL="342900" indent="-342900" algn="just"/>
            <a:r>
              <a:rPr lang="sl-SI" sz="2200" dirty="0"/>
              <a:t>Razumem, da bodo drugi registrirani raziskovalci imeli dostop do teh podatkov, vendar le kadar se bodo strinjali z zaščito zaupnosti prejetih podatkov.</a:t>
            </a:r>
          </a:p>
          <a:p>
            <a:pPr marL="342900" indent="-342900" algn="just"/>
            <a:r>
              <a:rPr lang="sl-SI" sz="2200" dirty="0"/>
              <a:t>Razumem, da lahko drugi raziskovalci uporabijo podatke v publikacijah, poročilih in spletnih straneh ter v drugih raziskovalnih rezultatih, seveda samo v primeru, da se bodo strinjali z zaščito zaupnosti prejetih podatkov.</a:t>
            </a:r>
          </a:p>
          <a:p>
            <a:endParaRPr lang="sl-SI" dirty="0"/>
          </a:p>
        </p:txBody>
      </p:sp>
      <p:sp>
        <p:nvSpPr>
          <p:cNvPr id="3" name="Title 2"/>
          <p:cNvSpPr>
            <a:spLocks noGrp="1"/>
          </p:cNvSpPr>
          <p:nvPr>
            <p:ph type="title"/>
          </p:nvPr>
        </p:nvSpPr>
        <p:spPr/>
        <p:txBody>
          <a:bodyPr>
            <a:normAutofit fontScale="90000"/>
          </a:bodyPr>
          <a:lstStyle/>
          <a:p>
            <a:r>
              <a:rPr lang="sl-SI" dirty="0" smtClean="0"/>
              <a:t>2 Pomembno </a:t>
            </a:r>
            <a:r>
              <a:rPr lang="sl-SI" dirty="0"/>
              <a:t>za ohranjanje in drugo rabo</a:t>
            </a:r>
          </a:p>
        </p:txBody>
      </p:sp>
      <p:sp>
        <p:nvSpPr>
          <p:cNvPr id="4" name="Text Placeholder 3"/>
          <p:cNvSpPr>
            <a:spLocks noGrp="1"/>
          </p:cNvSpPr>
          <p:nvPr>
            <p:ph type="body" sz="quarter" idx="10"/>
          </p:nvPr>
        </p:nvSpPr>
        <p:spPr/>
        <p:txBody>
          <a:bodyPr/>
          <a:lstStyle/>
          <a:p>
            <a:r>
              <a:rPr lang="sl-SI" sz="1800" dirty="0"/>
              <a:t>2 Zbiranje / Ustvarjanje podatkov </a:t>
            </a:r>
          </a:p>
        </p:txBody>
      </p:sp>
    </p:spTree>
    <p:extLst>
      <p:ext uri="{BB962C8B-B14F-4D97-AF65-F5344CB8AC3E}">
        <p14:creationId xmlns:p14="http://schemas.microsoft.com/office/powerpoint/2010/main" val="4006318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1"/>
            <a:r>
              <a:rPr lang="sl-SI" sz="2000" dirty="0" smtClean="0">
                <a:hlinkClick r:id="rId2"/>
              </a:rPr>
              <a:t>Predstavitev: </a:t>
            </a:r>
            <a:r>
              <a:rPr lang="en-GB" sz="2000" dirty="0" smtClean="0">
                <a:hlinkClick r:id="rId2"/>
              </a:rPr>
              <a:t>https</a:t>
            </a:r>
            <a:r>
              <a:rPr lang="en-GB" sz="2000" dirty="0">
                <a:hlinkClick r:id="rId2"/>
              </a:rPr>
              <a:t>://www.adp.fdv.uni-lj.si/adp_delavnica_jan2017/presentations/2_NRRP.pdf</a:t>
            </a:r>
            <a:endParaRPr lang="sl-SI" sz="2000" dirty="0"/>
          </a:p>
          <a:p>
            <a:pPr lvl="1"/>
            <a:r>
              <a:rPr lang="pl-PL" dirty="0"/>
              <a:t>VSEBINE NAČRTARAVNANJA Z RAZISKOVALNIMI </a:t>
            </a:r>
            <a:r>
              <a:rPr lang="pl-PL" dirty="0" smtClean="0"/>
              <a:t>PODATKOV: </a:t>
            </a:r>
            <a:r>
              <a:rPr lang="en-GB" sz="2000" dirty="0" smtClean="0">
                <a:hlinkClick r:id="rId3"/>
              </a:rPr>
              <a:t>https</a:t>
            </a:r>
            <a:r>
              <a:rPr lang="en-GB" sz="2000" dirty="0">
                <a:hlinkClick r:id="rId3"/>
              </a:rPr>
              <a:t>://</a:t>
            </a:r>
            <a:r>
              <a:rPr lang="en-GB" sz="2000" dirty="0" smtClean="0">
                <a:hlinkClick r:id="rId3"/>
              </a:rPr>
              <a:t>www.adp.fdv.uni-lj.si/adp_delavnica_jan2017/presentations/2_VsebineNRRP.pdf</a:t>
            </a:r>
            <a:endParaRPr lang="sl-SI" sz="2000" dirty="0" smtClean="0"/>
          </a:p>
          <a:p>
            <a:pPr lvl="1"/>
            <a:endParaRPr lang="sl-SI" sz="2000" dirty="0"/>
          </a:p>
          <a:p>
            <a:r>
              <a:rPr lang="en-GB" u="sng" dirty="0">
                <a:hlinkClick r:id="rId4"/>
              </a:rPr>
              <a:t>https://www.adp.fdv.uni-lj.si/usposobi/ZKG/nacrtovanje/</a:t>
            </a:r>
            <a:endParaRPr lang="sl-SI" dirty="0"/>
          </a:p>
          <a:p>
            <a:r>
              <a:rPr lang="en-GB" dirty="0" err="1"/>
              <a:t>listič</a:t>
            </a:r>
            <a:r>
              <a:rPr lang="en-GB" dirty="0"/>
              <a:t> “</a:t>
            </a:r>
            <a:r>
              <a:rPr lang="en-GB" dirty="0" err="1"/>
              <a:t>načtrovanje</a:t>
            </a:r>
            <a:r>
              <a:rPr lang="en-GB" dirty="0"/>
              <a:t> </a:t>
            </a:r>
            <a:r>
              <a:rPr lang="en-GB" dirty="0" err="1"/>
              <a:t>ravnanja</a:t>
            </a:r>
            <a:r>
              <a:rPr lang="en-GB" dirty="0"/>
              <a:t> s </a:t>
            </a:r>
            <a:r>
              <a:rPr lang="en-GB" dirty="0" err="1"/>
              <a:t>podati</a:t>
            </a:r>
            <a:r>
              <a:rPr lang="en-GB" dirty="0"/>
              <a:t>”</a:t>
            </a:r>
            <a:endParaRPr lang="sl-SI" dirty="0"/>
          </a:p>
          <a:p>
            <a:pPr marL="0" indent="0">
              <a:buNone/>
            </a:pPr>
            <a:r>
              <a:rPr lang="en-GB" dirty="0"/>
              <a:t> </a:t>
            </a:r>
            <a:endParaRPr lang="sl-SI" dirty="0"/>
          </a:p>
          <a:p>
            <a:pPr marL="0" indent="0">
              <a:buNone/>
            </a:pPr>
            <a:r>
              <a:rPr lang="sl-SI" dirty="0" smtClean="0"/>
              <a:t>Obrazec za NRRP:</a:t>
            </a:r>
          </a:p>
          <a:p>
            <a:r>
              <a:rPr lang="en-GB" dirty="0" smtClean="0"/>
              <a:t>PDF</a:t>
            </a:r>
            <a:endParaRPr lang="sl-SI" dirty="0"/>
          </a:p>
          <a:p>
            <a:r>
              <a:rPr lang="en-GB" u="sng" dirty="0">
                <a:hlinkClick r:id="rId5"/>
              </a:rPr>
              <a:t>https://www.adp.fdv.uni-lj.si/media/publikacije/predavanja/2020/DMPExpertGuide_SI_v1.pdf</a:t>
            </a:r>
            <a:endParaRPr lang="sl-SI" dirty="0"/>
          </a:p>
          <a:p>
            <a:r>
              <a:rPr lang="en-GB" dirty="0"/>
              <a:t>in word</a:t>
            </a:r>
            <a:endParaRPr lang="sl-SI" dirty="0"/>
          </a:p>
          <a:p>
            <a:r>
              <a:rPr lang="en-GB" u="sng" dirty="0">
                <a:hlinkClick r:id="rId6"/>
              </a:rPr>
              <a:t>http://www.adp.fdv.uni-lj.si/media/publikacije/predavanja/2020/DMPExpertGuide_SI_v1.docx</a:t>
            </a:r>
            <a:r>
              <a:rPr lang="en-GB" dirty="0"/>
              <a:t> </a:t>
            </a:r>
            <a:endParaRPr lang="sl-SI" dirty="0"/>
          </a:p>
          <a:p>
            <a:pPr lvl="1"/>
            <a:r>
              <a:rPr lang="sl-SI" sz="2000" dirty="0" smtClean="0"/>
              <a:t> </a:t>
            </a:r>
            <a:endParaRPr lang="en-GB" sz="2000" dirty="0"/>
          </a:p>
        </p:txBody>
      </p:sp>
      <p:sp>
        <p:nvSpPr>
          <p:cNvPr id="3" name="Title 2"/>
          <p:cNvSpPr>
            <a:spLocks noGrp="1"/>
          </p:cNvSpPr>
          <p:nvPr>
            <p:ph type="title"/>
          </p:nvPr>
        </p:nvSpPr>
        <p:spPr>
          <a:xfrm>
            <a:off x="335360" y="188640"/>
            <a:ext cx="11129843" cy="576064"/>
          </a:xfrm>
        </p:spPr>
        <p:txBody>
          <a:bodyPr>
            <a:normAutofit fontScale="90000"/>
          </a:bodyPr>
          <a:lstStyle/>
          <a:p>
            <a:r>
              <a:rPr lang="sl-SI" dirty="0"/>
              <a:t>Glej </a:t>
            </a:r>
            <a:r>
              <a:rPr lang="sl-SI" dirty="0" smtClean="0"/>
              <a:t>delavnice</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768502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hlinkClick r:id="rId2"/>
              </a:rPr>
              <a:t>Guidelines </a:t>
            </a:r>
            <a:r>
              <a:rPr lang="en-US" dirty="0">
                <a:hlinkClick r:id="rId2"/>
              </a:rPr>
              <a:t>on Open Access to Scientific Publications and Research Data in Horizon </a:t>
            </a:r>
            <a:r>
              <a:rPr lang="en-US" dirty="0" smtClean="0">
                <a:hlinkClick r:id="rId2"/>
              </a:rPr>
              <a:t>2020</a:t>
            </a:r>
            <a:endParaRPr lang="sl-SI" dirty="0" smtClean="0"/>
          </a:p>
          <a:p>
            <a:r>
              <a:rPr lang="en-US" dirty="0">
                <a:hlinkClick r:id="rId3"/>
              </a:rPr>
              <a:t>Guidelines on Data </a:t>
            </a:r>
            <a:r>
              <a:rPr lang="en-US" dirty="0" smtClean="0">
                <a:hlinkClick r:id="rId3"/>
              </a:rPr>
              <a:t>Management </a:t>
            </a:r>
            <a:r>
              <a:rPr lang="en-US" dirty="0">
                <a:hlinkClick r:id="rId3"/>
              </a:rPr>
              <a:t>in Horizon </a:t>
            </a:r>
            <a:r>
              <a:rPr lang="en-US" dirty="0" smtClean="0">
                <a:hlinkClick r:id="rId3"/>
              </a:rPr>
              <a:t>2020</a:t>
            </a:r>
            <a:endParaRPr lang="sl-SI" dirty="0" smtClean="0"/>
          </a:p>
          <a:p>
            <a:r>
              <a:rPr lang="sl-SI" dirty="0" smtClean="0">
                <a:hlinkClick r:id="rId4"/>
              </a:rPr>
              <a:t>Obrazec Evidentiraj raziskavo pri ADP </a:t>
            </a:r>
            <a:endParaRPr lang="sl-SI" dirty="0" smtClean="0"/>
          </a:p>
          <a:p>
            <a:r>
              <a:rPr lang="sl-SI" dirty="0" smtClean="0">
                <a:hlinkClick r:id="rId5"/>
              </a:rPr>
              <a:t>Obrazec Izjava o izročitvi v ADP</a:t>
            </a:r>
            <a:endParaRPr lang="sl-SI" dirty="0" smtClean="0"/>
          </a:p>
          <a:p>
            <a:endParaRPr lang="sl-SI" dirty="0"/>
          </a:p>
          <a:p>
            <a:r>
              <a:rPr lang="sl-SI" dirty="0">
                <a:hlinkClick r:id="rId6"/>
              </a:rPr>
              <a:t>DCC </a:t>
            </a:r>
            <a:r>
              <a:rPr lang="sl-SI" dirty="0" err="1">
                <a:hlinkClick r:id="rId6"/>
              </a:rPr>
              <a:t>Data</a:t>
            </a:r>
            <a:r>
              <a:rPr lang="sl-SI" dirty="0">
                <a:hlinkClick r:id="rId6"/>
              </a:rPr>
              <a:t> </a:t>
            </a:r>
            <a:r>
              <a:rPr lang="sl-SI" dirty="0" err="1">
                <a:hlinkClick r:id="rId6"/>
              </a:rPr>
              <a:t>Management</a:t>
            </a:r>
            <a:r>
              <a:rPr lang="sl-SI" dirty="0">
                <a:hlinkClick r:id="rId6"/>
              </a:rPr>
              <a:t> </a:t>
            </a:r>
            <a:r>
              <a:rPr lang="sl-SI" dirty="0" err="1" smtClean="0">
                <a:hlinkClick r:id="rId6"/>
              </a:rPr>
              <a:t>Plans</a:t>
            </a:r>
            <a:endParaRPr lang="sl-SI" dirty="0" smtClean="0"/>
          </a:p>
          <a:p>
            <a:r>
              <a:rPr lang="sl-SI" dirty="0">
                <a:hlinkClick r:id="rId7"/>
              </a:rPr>
              <a:t>UK </a:t>
            </a:r>
            <a:r>
              <a:rPr lang="sl-SI" dirty="0" err="1">
                <a:hlinkClick r:id="rId7"/>
              </a:rPr>
              <a:t>Data</a:t>
            </a:r>
            <a:r>
              <a:rPr lang="sl-SI" dirty="0">
                <a:hlinkClick r:id="rId7"/>
              </a:rPr>
              <a:t> </a:t>
            </a:r>
            <a:r>
              <a:rPr lang="sl-SI" dirty="0" err="1">
                <a:hlinkClick r:id="rId7"/>
              </a:rPr>
              <a:t>Archive</a:t>
            </a:r>
            <a:r>
              <a:rPr lang="sl-SI" dirty="0">
                <a:hlinkClick r:id="rId7"/>
              </a:rPr>
              <a:t> </a:t>
            </a:r>
            <a:r>
              <a:rPr lang="sl-SI" dirty="0" err="1">
                <a:hlinkClick r:id="rId7"/>
              </a:rPr>
              <a:t>Data</a:t>
            </a:r>
            <a:r>
              <a:rPr lang="sl-SI" dirty="0">
                <a:hlinkClick r:id="rId7"/>
              </a:rPr>
              <a:t> </a:t>
            </a:r>
            <a:r>
              <a:rPr lang="sl-SI" dirty="0" err="1">
                <a:hlinkClick r:id="rId7"/>
              </a:rPr>
              <a:t>Management</a:t>
            </a:r>
            <a:r>
              <a:rPr lang="sl-SI" dirty="0">
                <a:hlinkClick r:id="rId7"/>
              </a:rPr>
              <a:t> </a:t>
            </a:r>
            <a:r>
              <a:rPr lang="sl-SI" dirty="0" err="1" smtClean="0">
                <a:hlinkClick r:id="rId7"/>
              </a:rPr>
              <a:t>Checklist</a:t>
            </a:r>
            <a:endParaRPr lang="sl-SI" dirty="0" smtClean="0"/>
          </a:p>
          <a:p>
            <a:r>
              <a:rPr lang="en-US" dirty="0">
                <a:hlinkClick r:id="rId8"/>
              </a:rPr>
              <a:t>University of Leeds Data Management Planning</a:t>
            </a:r>
            <a:endParaRPr lang="sl-SI" dirty="0" smtClean="0"/>
          </a:p>
        </p:txBody>
      </p:sp>
      <p:sp>
        <p:nvSpPr>
          <p:cNvPr id="4" name="Title 3"/>
          <p:cNvSpPr>
            <a:spLocks noGrp="1"/>
          </p:cNvSpPr>
          <p:nvPr>
            <p:ph type="title"/>
          </p:nvPr>
        </p:nvSpPr>
        <p:spPr/>
        <p:txBody>
          <a:bodyPr>
            <a:normAutofit fontScale="90000"/>
          </a:bodyPr>
          <a:lstStyle/>
          <a:p>
            <a:r>
              <a:rPr lang="sl-SI" dirty="0" smtClean="0"/>
              <a:t>Dodatne povezave v pomoč</a:t>
            </a:r>
            <a:endParaRPr lang="en-US" dirty="0"/>
          </a:p>
        </p:txBody>
      </p:sp>
      <p:sp>
        <p:nvSpPr>
          <p:cNvPr id="2" name="Text Placeholder 1"/>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2517358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dirty="0"/>
              <a:t>Planning Data Archiving (and Reuse) with RWJF’s Health &amp; Medical Care Archive at ICPSR:</a:t>
            </a:r>
            <a:r>
              <a:rPr lang="en-US" b="1" dirty="0"/>
              <a:t> </a:t>
            </a:r>
            <a:r>
              <a:rPr lang="sl-SI" u="sng" dirty="0">
                <a:hlinkClick r:id="rId2"/>
              </a:rPr>
              <a:t>https://youtu.be/07CtB7ATTIU</a:t>
            </a:r>
            <a:r>
              <a:rPr lang="sl-SI" dirty="0"/>
              <a:t> </a:t>
            </a:r>
          </a:p>
          <a:p>
            <a:pPr lvl="0"/>
            <a:r>
              <a:rPr lang="sl-SI" u="sng" dirty="0">
                <a:hlinkClick r:id="rId3"/>
              </a:rPr>
              <a:t>New Data </a:t>
            </a:r>
            <a:r>
              <a:rPr lang="sl-SI" u="sng" dirty="0" err="1">
                <a:hlinkClick r:id="rId3"/>
              </a:rPr>
              <a:t>Types</a:t>
            </a:r>
            <a:r>
              <a:rPr lang="sl-SI" u="sng" dirty="0">
                <a:hlinkClick r:id="rId3"/>
              </a:rPr>
              <a:t> in Social Science </a:t>
            </a:r>
            <a:r>
              <a:rPr lang="sl-SI" u="sng" dirty="0" err="1">
                <a:hlinkClick r:id="rId3"/>
              </a:rPr>
              <a:t>Research</a:t>
            </a:r>
            <a:r>
              <a:rPr lang="sl-SI" dirty="0"/>
              <a:t> (</a:t>
            </a:r>
            <a:r>
              <a:rPr lang="sl-SI" dirty="0" err="1"/>
              <a:t>pdf</a:t>
            </a:r>
            <a:r>
              <a:rPr lang="sl-SI" dirty="0"/>
              <a:t>) - </a:t>
            </a:r>
            <a:r>
              <a:rPr lang="sl-SI" u="sng" dirty="0" err="1">
                <a:hlinkClick r:id="rId4"/>
              </a:rPr>
              <a:t>also</a:t>
            </a:r>
            <a:r>
              <a:rPr lang="sl-SI" u="sng" dirty="0">
                <a:hlinkClick r:id="rId4"/>
              </a:rPr>
              <a:t> </a:t>
            </a:r>
            <a:r>
              <a:rPr lang="sl-SI" u="sng" dirty="0" err="1">
                <a:hlinkClick r:id="rId4"/>
              </a:rPr>
              <a:t>see</a:t>
            </a:r>
            <a:r>
              <a:rPr lang="sl-SI" u="sng" dirty="0">
                <a:hlinkClick r:id="rId4"/>
              </a:rPr>
              <a:t> video</a:t>
            </a:r>
            <a:r>
              <a:rPr lang="sl-SI" u="sng" dirty="0"/>
              <a:t> https://youtu.be/Ys0mc0GKhUI</a:t>
            </a:r>
            <a:r>
              <a:rPr lang="sl-SI" dirty="0"/>
              <a:t/>
            </a:r>
            <a:br>
              <a:rPr lang="sl-SI" dirty="0"/>
            </a:br>
            <a:r>
              <a:rPr lang="sl-SI" i="1" dirty="0"/>
              <a:t>Dr. </a:t>
            </a:r>
            <a:r>
              <a:rPr lang="sl-SI" i="1" dirty="0" err="1"/>
              <a:t>Libby</a:t>
            </a:r>
            <a:r>
              <a:rPr lang="sl-SI" i="1" dirty="0"/>
              <a:t> </a:t>
            </a:r>
            <a:r>
              <a:rPr lang="sl-SI" i="1" dirty="0" err="1"/>
              <a:t>Bishop</a:t>
            </a:r>
            <a:r>
              <a:rPr lang="sl-SI" i="1" dirty="0"/>
              <a:t>, GESIS </a:t>
            </a:r>
            <a:r>
              <a:rPr lang="sl-SI" i="1" dirty="0" err="1"/>
              <a:t>International</a:t>
            </a:r>
            <a:r>
              <a:rPr lang="sl-SI" i="1" dirty="0"/>
              <a:t> Data </a:t>
            </a:r>
            <a:r>
              <a:rPr lang="sl-SI" i="1" dirty="0" err="1"/>
              <a:t>Infrastructures</a:t>
            </a:r>
            <a:r>
              <a:rPr lang="sl-SI" i="1" dirty="0"/>
              <a:t> </a:t>
            </a:r>
            <a:r>
              <a:rPr lang="sl-SI" i="1" dirty="0" err="1"/>
              <a:t>Head</a:t>
            </a:r>
            <a:r>
              <a:rPr lang="sl-SI" i="1" dirty="0"/>
              <a:t> of team - video </a:t>
            </a:r>
            <a:r>
              <a:rPr lang="sl-SI" i="1" dirty="0" err="1"/>
              <a:t>presentation</a:t>
            </a:r>
            <a:endParaRPr lang="sl-SI" dirty="0"/>
          </a:p>
          <a:p>
            <a:pPr lvl="0"/>
            <a:r>
              <a:rPr lang="sl-SI" b="1" u="sng" dirty="0">
                <a:hlinkClick r:id="rId5"/>
              </a:rPr>
              <a:t>Arhiv družboslovnih podatkov - nacionalna podatkovna infrastruktura za področje družboslovja</a:t>
            </a:r>
            <a:r>
              <a:rPr lang="sl-SI" b="1" dirty="0"/>
              <a:t> </a:t>
            </a:r>
            <a:r>
              <a:rPr lang="sl-SI" dirty="0"/>
              <a:t>(Sergeja Masten in Brigita Bočkaj, Arhiv družboslovnih podatkov) </a:t>
            </a:r>
            <a:r>
              <a:rPr lang="sl-SI" i="1" u="sng" dirty="0">
                <a:hlinkClick r:id="rId6"/>
              </a:rPr>
              <a:t>Posnetek &gt;&gt;</a:t>
            </a:r>
            <a:r>
              <a:rPr lang="sl-SI" i="1" u="sng" dirty="0"/>
              <a:t> https://youtu.be/dQUjVMzAzGY</a:t>
            </a:r>
            <a:r>
              <a:rPr lang="sl-SI" i="1" u="sng" dirty="0">
                <a:hlinkClick r:id="rId7"/>
              </a:rPr>
              <a:t> </a:t>
            </a:r>
            <a:endParaRPr lang="sl-SI" dirty="0"/>
          </a:p>
          <a:p>
            <a:pPr lvl="0"/>
            <a:r>
              <a:rPr lang="sl-SI" b="1" u="sng" dirty="0">
                <a:hlinkClick r:id="rId8"/>
              </a:rPr>
              <a:t>Splošni NRRP – Obzorje 2020, Science </a:t>
            </a:r>
            <a:r>
              <a:rPr lang="sl-SI" b="1" u="sng" dirty="0" err="1">
                <a:hlinkClick r:id="rId8"/>
              </a:rPr>
              <a:t>Europe</a:t>
            </a:r>
            <a:r>
              <a:rPr lang="sl-SI" b="1" dirty="0"/>
              <a:t> </a:t>
            </a:r>
            <a:r>
              <a:rPr lang="sl-SI" dirty="0"/>
              <a:t>(mag. Irena Vipavc Brvar, Arhiv družboslovnih podatkov) </a:t>
            </a:r>
            <a:r>
              <a:rPr lang="sl-SI" i="1" u="sng" dirty="0">
                <a:hlinkClick r:id="rId9"/>
              </a:rPr>
              <a:t>Posnetek &gt;&gt;</a:t>
            </a:r>
            <a:r>
              <a:rPr lang="sl-SI" i="1" u="sng" dirty="0"/>
              <a:t> https://www.youtube.com/watch?v=9H4tkUHL8fg</a:t>
            </a:r>
            <a:r>
              <a:rPr lang="sl-SI" i="1" u="sng" dirty="0">
                <a:hlinkClick r:id="rId9"/>
              </a:rPr>
              <a:t> </a:t>
            </a:r>
            <a:endParaRPr lang="sl-SI" dirty="0"/>
          </a:p>
          <a:p>
            <a:pPr lvl="0"/>
            <a:r>
              <a:rPr lang="sl-SI" b="1" u="sng" dirty="0">
                <a:hlinkClick r:id="rId10"/>
              </a:rPr>
              <a:t>CESSDA: Data Management </a:t>
            </a:r>
            <a:r>
              <a:rPr lang="sl-SI" b="1" u="sng" dirty="0" err="1">
                <a:hlinkClick r:id="rId10"/>
              </a:rPr>
              <a:t>Expert</a:t>
            </a:r>
            <a:r>
              <a:rPr lang="sl-SI" b="1" u="sng" dirty="0">
                <a:hlinkClick r:id="rId10"/>
              </a:rPr>
              <a:t> </a:t>
            </a:r>
            <a:r>
              <a:rPr lang="sl-SI" b="1" u="sng" dirty="0" err="1">
                <a:hlinkClick r:id="rId10"/>
              </a:rPr>
              <a:t>Guide</a:t>
            </a:r>
            <a:r>
              <a:rPr lang="sl-SI" b="1" dirty="0"/>
              <a:t> </a:t>
            </a:r>
            <a:r>
              <a:rPr lang="sl-SI" dirty="0"/>
              <a:t>(mag. Irena Vipavc Brvar, Arhiv družboslovnih podatkov) </a:t>
            </a:r>
            <a:r>
              <a:rPr lang="sl-SI" i="1" u="sng" dirty="0">
                <a:hlinkClick r:id="rId11"/>
              </a:rPr>
              <a:t>Posnetek &gt;&gt;</a:t>
            </a:r>
            <a:r>
              <a:rPr lang="sl-SI" i="1" u="sng" dirty="0">
                <a:hlinkClick r:id="rId9"/>
              </a:rPr>
              <a:t> </a:t>
            </a:r>
            <a:r>
              <a:rPr lang="sl-SI" i="1" u="sng" dirty="0"/>
              <a:t>https://www.youtube.com/watch?v=CychFwyHWLQ</a:t>
            </a:r>
            <a:endParaRPr lang="sl-SI" dirty="0"/>
          </a:p>
          <a:p>
            <a:r>
              <a:rPr lang="sl-SI" dirty="0" err="1"/>
              <a:t>Restricted</a:t>
            </a:r>
            <a:r>
              <a:rPr lang="sl-SI" dirty="0"/>
              <a:t> Data: </a:t>
            </a:r>
            <a:r>
              <a:rPr lang="sl-SI" dirty="0" err="1"/>
              <a:t>Depositing</a:t>
            </a:r>
            <a:r>
              <a:rPr lang="sl-SI" dirty="0"/>
              <a:t>, </a:t>
            </a:r>
            <a:r>
              <a:rPr lang="sl-SI" dirty="0" err="1"/>
              <a:t>Accessing</a:t>
            </a:r>
            <a:r>
              <a:rPr lang="sl-SI" dirty="0"/>
              <a:t> </a:t>
            </a:r>
            <a:r>
              <a:rPr lang="sl-SI" dirty="0" err="1"/>
              <a:t>and</a:t>
            </a:r>
            <a:r>
              <a:rPr lang="sl-SI" dirty="0"/>
              <a:t> </a:t>
            </a:r>
            <a:r>
              <a:rPr lang="sl-SI" dirty="0" err="1"/>
              <a:t>Sharing</a:t>
            </a:r>
            <a:r>
              <a:rPr lang="sl-SI" dirty="0"/>
              <a:t>: </a:t>
            </a:r>
            <a:r>
              <a:rPr lang="sl-SI" u="sng" dirty="0">
                <a:hlinkClick r:id="rId12"/>
              </a:rPr>
              <a:t>https://youtu.be/vq7WW_ELFck</a:t>
            </a:r>
            <a:endParaRPr lang="sl-SI" dirty="0"/>
          </a:p>
        </p:txBody>
      </p:sp>
      <p:sp>
        <p:nvSpPr>
          <p:cNvPr id="3" name="Title 2"/>
          <p:cNvSpPr>
            <a:spLocks noGrp="1"/>
          </p:cNvSpPr>
          <p:nvPr>
            <p:ph type="title"/>
          </p:nvPr>
        </p:nvSpPr>
        <p:spPr/>
        <p:txBody>
          <a:bodyPr>
            <a:normAutofit fontScale="90000"/>
          </a:bodyPr>
          <a:lstStyle/>
          <a:p>
            <a:endParaRPr lang="sl-SI"/>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35651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sl-SI" sz="2000" dirty="0"/>
              <a:t>Dolgotrajno shranjevanje podatkov zahteva </a:t>
            </a:r>
            <a:r>
              <a:rPr lang="sl-SI" sz="2000" dirty="0">
                <a:solidFill>
                  <a:srgbClr val="ED7C00"/>
                </a:solidFill>
              </a:rPr>
              <a:t>dodatne napore in stroške </a:t>
            </a:r>
            <a:r>
              <a:rPr lang="sl-SI" sz="2000" dirty="0"/>
              <a:t>za pripravo v obliki, ki omogoča njihovo nadaljnjo uporabo. Ti so </a:t>
            </a:r>
            <a:r>
              <a:rPr lang="sl-SI" sz="2000" dirty="0">
                <a:solidFill>
                  <a:srgbClr val="ED7C00"/>
                </a:solidFill>
              </a:rPr>
              <a:t>upravičeni ob prihranku</a:t>
            </a:r>
            <a:r>
              <a:rPr lang="sl-SI" sz="2000" dirty="0"/>
              <a:t>, ki ga predstavlja večkratna uporaba podatkov. </a:t>
            </a:r>
            <a:endParaRPr lang="sl-SI" sz="3200" dirty="0"/>
          </a:p>
          <a:p>
            <a:pPr marL="0" indent="0">
              <a:buNone/>
            </a:pPr>
            <a:endParaRPr lang="sl-SI" sz="2000" dirty="0">
              <a:solidFill>
                <a:srgbClr val="ED7C00"/>
              </a:solidFill>
            </a:endParaRPr>
          </a:p>
          <a:p>
            <a:r>
              <a:rPr lang="sl-SI" sz="2000" dirty="0">
                <a:solidFill>
                  <a:srgbClr val="ED7C00"/>
                </a:solidFill>
              </a:rPr>
              <a:t>vsebinsko bogastvo</a:t>
            </a:r>
            <a:r>
              <a:rPr lang="sl-SI" sz="2000" dirty="0"/>
              <a:t> podatkov v smislu ustreznosti </a:t>
            </a:r>
            <a:r>
              <a:rPr lang="sl-SI" sz="2000" dirty="0" err="1"/>
              <a:t>konceptualizacije</a:t>
            </a:r>
            <a:r>
              <a:rPr lang="sl-SI" sz="2000" dirty="0"/>
              <a:t> in tematskega dopolnjevanja zbirke ADP,</a:t>
            </a:r>
          </a:p>
          <a:p>
            <a:r>
              <a:rPr lang="sl-SI" sz="2000" dirty="0"/>
              <a:t>izpopolnjenost uporabljenih metod, celovitost in ustreznost </a:t>
            </a:r>
            <a:r>
              <a:rPr lang="sl-SI" sz="2000" dirty="0">
                <a:solidFill>
                  <a:srgbClr val="ED7C00"/>
                </a:solidFill>
              </a:rPr>
              <a:t>podatkov in dokumentacije </a:t>
            </a:r>
            <a:r>
              <a:rPr lang="sl-SI" sz="2000" dirty="0"/>
              <a:t>za nadaljnje analize,</a:t>
            </a:r>
          </a:p>
          <a:p>
            <a:r>
              <a:rPr lang="sl-SI" sz="2000" dirty="0">
                <a:solidFill>
                  <a:srgbClr val="ED7C00"/>
                </a:solidFill>
              </a:rPr>
              <a:t>dajalec avtorsko razpolaga s podatki </a:t>
            </a:r>
            <a:r>
              <a:rPr lang="sl-SI" sz="2000" dirty="0"/>
              <a:t>in je pripravljen podatke izročiti arhivu za razširjanje.</a:t>
            </a:r>
          </a:p>
          <a:p>
            <a:endParaRPr lang="sl-SI" sz="2000" dirty="0"/>
          </a:p>
          <a:p>
            <a:pPr marL="0" indent="0">
              <a:buNone/>
            </a:pPr>
            <a:endParaRPr lang="sl-SI" sz="2000" dirty="0"/>
          </a:p>
          <a:p>
            <a:pPr marL="0" indent="0" algn="r">
              <a:buNone/>
            </a:pPr>
            <a:r>
              <a:rPr lang="sl-SI" sz="1100" dirty="0"/>
              <a:t>(http://www.adp.fdv.uni-lj.si/za_uporabnike/izrocanje_podatkov/)</a:t>
            </a:r>
          </a:p>
        </p:txBody>
      </p:sp>
      <p:sp>
        <p:nvSpPr>
          <p:cNvPr id="2" name="Title 1"/>
          <p:cNvSpPr>
            <a:spLocks noGrp="1"/>
          </p:cNvSpPr>
          <p:nvPr>
            <p:ph type="title"/>
          </p:nvPr>
        </p:nvSpPr>
        <p:spPr/>
        <p:txBody>
          <a:bodyPr>
            <a:normAutofit fontScale="90000"/>
          </a:bodyPr>
          <a:lstStyle/>
          <a:p>
            <a:r>
              <a:rPr lang="sl-SI" dirty="0" smtClean="0"/>
              <a:t>Kriteriji za sprejem v ADP</a:t>
            </a:r>
            <a:endParaRPr lang="en-US"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588383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bwMode="auto">
          <a:xfrm>
            <a:off x="10134600" y="381000"/>
            <a:ext cx="533400" cy="5867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91440" tIns="45720" rIns="91440" bIns="45720" numCol="1" rtlCol="0" anchor="ctr" anchorCtr="0" compatLnSpc="1">
            <a:prstTxWarp prst="textNoShape">
              <a:avLst/>
            </a:prstTxWarp>
            <a:normAutofit fontScale="90000"/>
          </a:bodyPr>
          <a:lstStyle/>
          <a:p>
            <a:pPr eaLnBrk="1" hangingPunct="1"/>
            <a:r>
              <a:rPr lang="sl-SI" cap="none" smtClean="0">
                <a:latin typeface="Arial" charset="0"/>
              </a:rPr>
              <a:t>Sprejem podatkov (SIP)</a:t>
            </a:r>
          </a:p>
        </p:txBody>
      </p:sp>
      <p:sp>
        <p:nvSpPr>
          <p:cNvPr id="19459" name="Text Placeholder 2"/>
          <p:cNvSpPr>
            <a:spLocks noGrp="1"/>
          </p:cNvSpPr>
          <p:nvPr>
            <p:ph type="body" sz="quarter" idx="4294967295"/>
          </p:nvPr>
        </p:nvSpPr>
        <p:spPr>
          <a:xfrm>
            <a:off x="1524000" y="404813"/>
            <a:ext cx="8077200" cy="360362"/>
          </a:xfrm>
          <a:prstGeom prst="rect">
            <a:avLst/>
          </a:prstGeom>
          <a:solidFill>
            <a:srgbClr val="FDD44F"/>
          </a:solidFill>
        </p:spPr>
        <p:txBody>
          <a:bodyPr anchor="ctr"/>
          <a:lstStyle/>
          <a:p>
            <a:pPr marL="0" indent="0">
              <a:lnSpc>
                <a:spcPct val="80000"/>
              </a:lnSpc>
            </a:pPr>
            <a:r>
              <a:rPr lang="sl-SI" sz="2200" b="1">
                <a:solidFill>
                  <a:srgbClr val="9D0A0E"/>
                </a:solidFill>
                <a:latin typeface="Tahoma" pitchFamily="34" charset="0"/>
              </a:rPr>
              <a:t>Sprejem podatkov (SIP)</a:t>
            </a:r>
          </a:p>
        </p:txBody>
      </p:sp>
      <p:sp>
        <p:nvSpPr>
          <p:cNvPr id="19460" name="Content Placeholder 3"/>
          <p:cNvSpPr>
            <a:spLocks noGrp="1"/>
          </p:cNvSpPr>
          <p:nvPr>
            <p:ph sz="quarter" idx="4294967295"/>
          </p:nvPr>
        </p:nvSpPr>
        <p:spPr>
          <a:xfrm>
            <a:off x="1524000" y="908050"/>
            <a:ext cx="8077200" cy="5619750"/>
          </a:xfrm>
          <a:prstGeom prst="rect">
            <a:avLst/>
          </a:prstGeom>
        </p:spPr>
        <p:txBody>
          <a:bodyPr/>
          <a:lstStyle/>
          <a:p>
            <a:pPr marL="0" indent="0"/>
            <a:r>
              <a:rPr lang="sl-SI" sz="2400" dirty="0">
                <a:latin typeface="Tahoma" pitchFamily="34" charset="0"/>
              </a:rPr>
              <a:t>Ko raziskava pride v ADP:</a:t>
            </a:r>
          </a:p>
          <a:p>
            <a:pPr marL="0" indent="0">
              <a:buFontTx/>
              <a:buChar char="-"/>
            </a:pPr>
            <a:r>
              <a:rPr lang="sl-SI" sz="2400" dirty="0">
                <a:latin typeface="Tahoma" pitchFamily="34" charset="0"/>
              </a:rPr>
              <a:t> Podatkovne datoteke se obogatijo z obsežnim </a:t>
            </a:r>
            <a:r>
              <a:rPr lang="sl-SI" sz="2400" b="1" dirty="0">
                <a:latin typeface="Tahoma" pitchFamily="34" charset="0"/>
              </a:rPr>
              <a:t>metapodatkovnim zapisom</a:t>
            </a:r>
            <a:r>
              <a:rPr lang="sl-SI" sz="2400" dirty="0">
                <a:latin typeface="Tahoma" pitchFamily="34" charset="0"/>
              </a:rPr>
              <a:t> </a:t>
            </a:r>
          </a:p>
          <a:p>
            <a:pPr marL="2000250" lvl="4" indent="-171450">
              <a:buFontTx/>
              <a:buChar char="-"/>
            </a:pPr>
            <a:r>
              <a:rPr lang="sl-SI" sz="2000" dirty="0">
                <a:latin typeface="Tahoma" pitchFamily="34" charset="0"/>
              </a:rPr>
              <a:t>(avtor, metodologija zbiranja podatkov, ključne besede, vsebinska področje, povezane raziskave in informacija o seriji, itd..)</a:t>
            </a:r>
          </a:p>
          <a:p>
            <a:pPr marL="0" indent="0"/>
            <a:r>
              <a:rPr lang="sl-SI" sz="2000" dirty="0">
                <a:latin typeface="Tahoma" pitchFamily="34" charset="0"/>
              </a:rPr>
              <a:t>		- frekvenčni izpis rezultatov iz datoteke</a:t>
            </a:r>
          </a:p>
          <a:p>
            <a:pPr marL="0" indent="0"/>
            <a:r>
              <a:rPr lang="sl-SI" sz="2000" dirty="0">
                <a:latin typeface="Tahoma" pitchFamily="34" charset="0"/>
              </a:rPr>
              <a:t>		- povezava na publikacije nastale na podatkih</a:t>
            </a:r>
          </a:p>
          <a:p>
            <a:pPr marL="0" indent="0"/>
            <a:r>
              <a:rPr lang="sl-SI" sz="2000" dirty="0">
                <a:latin typeface="Tahoma" pitchFamily="34" charset="0"/>
              </a:rPr>
              <a:t>		(COBISS)</a:t>
            </a:r>
          </a:p>
          <a:p>
            <a:pPr marL="0" indent="0"/>
            <a:endParaRPr lang="sl-SI" sz="800" dirty="0">
              <a:latin typeface="Tahoma" pitchFamily="34" charset="0"/>
            </a:endParaRPr>
          </a:p>
          <a:p>
            <a:pPr marL="0" indent="0"/>
            <a:r>
              <a:rPr lang="sl-SI" sz="2400" dirty="0">
                <a:latin typeface="Tahoma" pitchFamily="34" charset="0"/>
              </a:rPr>
              <a:t>Celoten metapodatkovni sistem je zapisan v </a:t>
            </a:r>
            <a:r>
              <a:rPr lang="sl-SI" sz="2400" b="1" dirty="0">
                <a:latin typeface="Tahoma" pitchFamily="34" charset="0"/>
                <a:hlinkClick r:id="rId3"/>
              </a:rPr>
              <a:t>DDI standardu</a:t>
            </a:r>
            <a:r>
              <a:rPr lang="sl-SI" sz="2400" dirty="0">
                <a:latin typeface="Tahoma" pitchFamily="34" charset="0"/>
              </a:rPr>
              <a:t>, ki v celoti vsebuje več sto polj. Znotraj združenja evropskih arhivov – organizaciji </a:t>
            </a:r>
            <a:r>
              <a:rPr lang="sl-SI" sz="2400" dirty="0">
                <a:latin typeface="Tahoma" pitchFamily="34" charset="0"/>
                <a:hlinkClick r:id="rId4"/>
              </a:rPr>
              <a:t>CESSDA</a:t>
            </a:r>
            <a:r>
              <a:rPr lang="sl-SI" sz="2400" dirty="0">
                <a:latin typeface="Tahoma" pitchFamily="34" charset="0"/>
              </a:rPr>
              <a:t> – je določen sklop priporočenih in obveznih polj.</a:t>
            </a:r>
          </a:p>
          <a:p>
            <a:pPr marL="0" indent="0"/>
            <a:r>
              <a:rPr lang="sl-SI" sz="2400" dirty="0">
                <a:latin typeface="Tahoma" pitchFamily="34" charset="0"/>
              </a:rPr>
              <a:t>		Mednarodna primerljivost in izmenjava</a:t>
            </a:r>
          </a:p>
        </p:txBody>
      </p:sp>
      <p:sp>
        <p:nvSpPr>
          <p:cNvPr id="19461" name="Line 7"/>
          <p:cNvSpPr>
            <a:spLocks noChangeShapeType="1"/>
          </p:cNvSpPr>
          <p:nvPr/>
        </p:nvSpPr>
        <p:spPr bwMode="auto">
          <a:xfrm>
            <a:off x="2279650" y="5949950"/>
            <a:ext cx="0" cy="215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2" name="Line 8"/>
          <p:cNvSpPr>
            <a:spLocks noChangeShapeType="1"/>
          </p:cNvSpPr>
          <p:nvPr/>
        </p:nvSpPr>
        <p:spPr bwMode="auto">
          <a:xfrm>
            <a:off x="2279650" y="6165850"/>
            <a:ext cx="863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3" name="Oval 10"/>
          <p:cNvSpPr>
            <a:spLocks noChangeArrowheads="1"/>
          </p:cNvSpPr>
          <p:nvPr/>
        </p:nvSpPr>
        <p:spPr bwMode="auto">
          <a:xfrm>
            <a:off x="8328025" y="3933825"/>
            <a:ext cx="12954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464" name="Text Box 11"/>
          <p:cNvSpPr txBox="1">
            <a:spLocks noChangeArrowheads="1"/>
          </p:cNvSpPr>
          <p:nvPr/>
        </p:nvSpPr>
        <p:spPr bwMode="auto">
          <a:xfrm>
            <a:off x="8543925" y="4005263"/>
            <a:ext cx="865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sl-SI" b="1"/>
              <a:t>XML</a:t>
            </a:r>
            <a:endParaRPr lang="en-GB" b="1"/>
          </a:p>
        </p:txBody>
      </p:sp>
    </p:spTree>
    <p:extLst>
      <p:ext uri="{BB962C8B-B14F-4D97-AF65-F5344CB8AC3E}">
        <p14:creationId xmlns:p14="http://schemas.microsoft.com/office/powerpoint/2010/main" val="3114562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Kaj so metapodatki?</a:t>
            </a:r>
            <a:endParaRPr lang="en-GB" dirty="0"/>
          </a:p>
        </p:txBody>
      </p:sp>
      <p:sp>
        <p:nvSpPr>
          <p:cNvPr id="3" name="Content Placeholder 2"/>
          <p:cNvSpPr>
            <a:spLocks noGrp="1"/>
          </p:cNvSpPr>
          <p:nvPr>
            <p:ph idx="1"/>
          </p:nvPr>
        </p:nvSpPr>
        <p:spPr/>
        <p:txBody>
          <a:bodyPr>
            <a:normAutofit fontScale="92500" lnSpcReduction="10000"/>
          </a:bodyPr>
          <a:lstStyle/>
          <a:p>
            <a:r>
              <a:rPr lang="sl-SI" dirty="0" smtClean="0"/>
              <a:t>Z namenom opisa raziskovalnih podatkov ločujemo: </a:t>
            </a:r>
          </a:p>
          <a:p>
            <a:pPr lvl="1"/>
            <a:r>
              <a:rPr lang="sl-SI" dirty="0" smtClean="0"/>
              <a:t>Dokumentacija raziskave in podatkov: v obliki besedil in dokumentov, ki so namenjeni branju za ljudi</a:t>
            </a:r>
          </a:p>
          <a:p>
            <a:pPr lvl="1"/>
            <a:r>
              <a:rPr lang="sl-SI" dirty="0" smtClean="0"/>
              <a:t>Metapodatki: strukturirani zapis informacij, ki zagotavlja strojno berljivo računalniško obravnavo podatkov (‚</a:t>
            </a:r>
            <a:r>
              <a:rPr lang="sl-SI" dirty="0" err="1" smtClean="0"/>
              <a:t>actionable</a:t>
            </a:r>
            <a:r>
              <a:rPr lang="sl-SI" dirty="0" smtClean="0"/>
              <a:t>‘) in konteksta njihovega nastanka in procesiranja, po možnosti tudi </a:t>
            </a:r>
            <a:r>
              <a:rPr lang="sl-SI" dirty="0" err="1" smtClean="0"/>
              <a:t>interoperabilnosti</a:t>
            </a:r>
            <a:r>
              <a:rPr lang="sl-SI" dirty="0" smtClean="0"/>
              <a:t> med različnimi sistemi. </a:t>
            </a:r>
          </a:p>
          <a:p>
            <a:pPr lvl="1"/>
            <a:r>
              <a:rPr lang="sl-SI" dirty="0"/>
              <a:t>(glej </a:t>
            </a:r>
            <a:r>
              <a:rPr lang="sl-SI" dirty="0">
                <a:hlinkClick r:id="rId3"/>
              </a:rPr>
              <a:t>http://dasish.eu/publications/projectreports/DASISH-D5.2_AB_final__25nov-R.PDF</a:t>
            </a:r>
            <a:r>
              <a:rPr lang="sl-SI" dirty="0"/>
              <a:t> ; dodatek a in b</a:t>
            </a:r>
            <a:r>
              <a:rPr lang="sl-SI" dirty="0" smtClean="0"/>
              <a:t>)</a:t>
            </a:r>
          </a:p>
          <a:p>
            <a:pPr lvl="1"/>
            <a:r>
              <a:rPr lang="sl-SI" dirty="0">
                <a:hlinkClick r:id="rId4"/>
              </a:rPr>
              <a:t>Mantra (modul za poučevanje o podatkih): http://datalib.edina.ac.uk/mantra/documentation_metadata_citation/</a:t>
            </a:r>
            <a:r>
              <a:rPr lang="sl-SI" dirty="0"/>
              <a:t>  </a:t>
            </a:r>
            <a:endParaRPr lang="sl-SI" dirty="0" smtClean="0"/>
          </a:p>
          <a:p>
            <a:pPr lvl="1"/>
            <a:r>
              <a:rPr lang="en-US" b="1" dirty="0"/>
              <a:t>Metadata Standards Directory Working Group </a:t>
            </a:r>
            <a:r>
              <a:rPr lang="en-US" b="1" dirty="0" smtClean="0"/>
              <a:t>Recommendations</a:t>
            </a:r>
            <a:r>
              <a:rPr lang="sl-SI" b="1" dirty="0" smtClean="0"/>
              <a:t>: </a:t>
            </a:r>
          </a:p>
          <a:p>
            <a:pPr marL="457200" lvl="1" indent="0">
              <a:buNone/>
            </a:pPr>
            <a:r>
              <a:rPr lang="sl-SI" b="1" dirty="0">
                <a:hlinkClick r:id="rId5"/>
              </a:rPr>
              <a:t>https://</a:t>
            </a:r>
            <a:r>
              <a:rPr lang="sl-SI" b="1" dirty="0" smtClean="0">
                <a:hlinkClick r:id="rId5"/>
              </a:rPr>
              <a:t>www.rd-alliance.org/group/metadata-standards-catalog-wg/outcomes/metadata-standards-directory-wg-recommedations.html</a:t>
            </a:r>
            <a:r>
              <a:rPr lang="sl-SI" b="1" dirty="0" smtClean="0"/>
              <a:t> </a:t>
            </a:r>
            <a:endParaRPr lang="sl-SI" b="1" dirty="0"/>
          </a:p>
          <a:p>
            <a:pPr lvl="1"/>
            <a:endParaRPr lang="en-US" b="1" dirty="0"/>
          </a:p>
          <a:p>
            <a:pPr marL="457200" lvl="1" indent="0">
              <a:buNone/>
            </a:pPr>
            <a:endParaRPr lang="sl-SI" dirty="0"/>
          </a:p>
          <a:p>
            <a:pPr lvl="1"/>
            <a:endParaRPr lang="en-US" dirty="0"/>
          </a:p>
          <a:p>
            <a:pPr lvl="1"/>
            <a:endParaRPr lang="en-GB" dirty="0"/>
          </a:p>
        </p:txBody>
      </p:sp>
    </p:spTree>
    <p:extLst>
      <p:ext uri="{BB962C8B-B14F-4D97-AF65-F5344CB8AC3E}">
        <p14:creationId xmlns:p14="http://schemas.microsoft.com/office/powerpoint/2010/main" val="1372204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l-SI" dirty="0"/>
              <a:t>Kaj so metapodatki v </a:t>
            </a:r>
            <a:r>
              <a:rPr lang="sl-SI" dirty="0" smtClean="0"/>
              <a:t>ADP?</a:t>
            </a:r>
            <a:endParaRPr lang="sl-SI" dirty="0"/>
          </a:p>
        </p:txBody>
      </p:sp>
      <p:sp>
        <p:nvSpPr>
          <p:cNvPr id="8" name="Text Placeholder 7"/>
          <p:cNvSpPr>
            <a:spLocks noGrp="1"/>
          </p:cNvSpPr>
          <p:nvPr>
            <p:ph type="body" sz="quarter" idx="10"/>
          </p:nvPr>
        </p:nvSpPr>
        <p:spPr/>
        <p:txBody>
          <a:bodyPr/>
          <a:lstStyle/>
          <a:p>
            <a:r>
              <a:rPr lang="sl-SI" dirty="0" smtClean="0"/>
              <a:t>    </a:t>
            </a:r>
            <a:r>
              <a:rPr lang="sl-SI" dirty="0"/>
              <a:t>Priprava na spravilo</a:t>
            </a:r>
            <a:endParaRPr lang="en-US" dirty="0"/>
          </a:p>
        </p:txBody>
      </p:sp>
      <p:sp>
        <p:nvSpPr>
          <p:cNvPr id="3" name="TextBox 2"/>
          <p:cNvSpPr txBox="1"/>
          <p:nvPr/>
        </p:nvSpPr>
        <p:spPr>
          <a:xfrm>
            <a:off x="2120757" y="980729"/>
            <a:ext cx="7783181" cy="5279415"/>
          </a:xfrm>
          <a:prstGeom prst="rect">
            <a:avLst/>
          </a:prstGeom>
          <a:noFill/>
        </p:spPr>
        <p:txBody>
          <a:bodyPr wrap="square" numCol="3" rtlCol="0">
            <a:spAutoFit/>
          </a:bodyPr>
          <a:lstStyle/>
          <a:p>
            <a:pPr marL="285750" indent="-285750">
              <a:buFont typeface="Wingdings" panose="05000000000000000000" pitchFamily="2" charset="2"/>
              <a:buChar char="ü"/>
            </a:pPr>
            <a:r>
              <a:rPr lang="sl-SI" b="1" dirty="0"/>
              <a:t>Avtor</a:t>
            </a:r>
          </a:p>
          <a:p>
            <a:pPr marL="285750" indent="-285750">
              <a:buFont typeface="Wingdings" panose="05000000000000000000" pitchFamily="2" charset="2"/>
              <a:buChar char="ü"/>
            </a:pPr>
            <a:r>
              <a:rPr lang="sl-SI" dirty="0"/>
              <a:t>Producent</a:t>
            </a:r>
          </a:p>
          <a:p>
            <a:pPr marL="285750" indent="-285750">
              <a:buFont typeface="Wingdings" panose="05000000000000000000" pitchFamily="2" charset="2"/>
              <a:buChar char="ü"/>
            </a:pPr>
            <a:r>
              <a:rPr lang="sl-SI" dirty="0"/>
              <a:t>Finančna podpora</a:t>
            </a:r>
          </a:p>
          <a:p>
            <a:pPr marL="285750" indent="-285750">
              <a:buFont typeface="Wingdings" panose="05000000000000000000" pitchFamily="2" charset="2"/>
              <a:buChar char="ü"/>
            </a:pPr>
            <a:r>
              <a:rPr lang="sl-SI" dirty="0"/>
              <a:t>Serija</a:t>
            </a:r>
          </a:p>
          <a:p>
            <a:pPr marL="285750" indent="-285750">
              <a:buFont typeface="Wingdings" panose="05000000000000000000" pitchFamily="2" charset="2"/>
              <a:buChar char="ü"/>
            </a:pPr>
            <a:r>
              <a:rPr lang="sl-SI" dirty="0"/>
              <a:t>Vsebinska področja</a:t>
            </a:r>
          </a:p>
          <a:p>
            <a:pPr marL="285750" indent="-285750">
              <a:buFont typeface="Wingdings" panose="05000000000000000000" pitchFamily="2" charset="2"/>
              <a:buChar char="ü"/>
            </a:pPr>
            <a:r>
              <a:rPr lang="sl-SI" dirty="0"/>
              <a:t>Povzetek</a:t>
            </a:r>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endParaRPr lang="sl-SI" dirty="0"/>
          </a:p>
          <a:p>
            <a:pPr marL="285750" indent="-285750">
              <a:buFont typeface="Wingdings" panose="05000000000000000000" pitchFamily="2" charset="2"/>
              <a:buChar char="ü"/>
            </a:pPr>
            <a:r>
              <a:rPr lang="sl-SI" b="1" dirty="0"/>
              <a:t>Čas zbiranja podatkov</a:t>
            </a:r>
          </a:p>
          <a:p>
            <a:pPr marL="285750" indent="-285750">
              <a:buFont typeface="Wingdings" panose="05000000000000000000" pitchFamily="2" charset="2"/>
              <a:buChar char="ü"/>
            </a:pPr>
            <a:r>
              <a:rPr lang="sl-SI" b="1" dirty="0"/>
              <a:t>Časovno pokritje</a:t>
            </a:r>
          </a:p>
          <a:p>
            <a:pPr marL="285750" indent="-285750">
              <a:buFont typeface="Wingdings" panose="05000000000000000000" pitchFamily="2" charset="2"/>
              <a:buChar char="ü"/>
            </a:pPr>
            <a:r>
              <a:rPr lang="sl-SI" dirty="0"/>
              <a:t>Geografsko pokritje</a:t>
            </a:r>
          </a:p>
          <a:p>
            <a:pPr marL="285750" indent="-285750">
              <a:buFont typeface="Wingdings" panose="05000000000000000000" pitchFamily="2" charset="2"/>
              <a:buChar char="ü"/>
            </a:pPr>
            <a:r>
              <a:rPr lang="sl-SI" b="1" dirty="0"/>
              <a:t>Enota za analizo</a:t>
            </a:r>
          </a:p>
          <a:p>
            <a:pPr marL="285750" indent="-285750">
              <a:buFont typeface="Wingdings" panose="05000000000000000000" pitchFamily="2" charset="2"/>
              <a:buChar char="ü"/>
            </a:pPr>
            <a:r>
              <a:rPr lang="sl-SI" b="1" dirty="0"/>
              <a:t>Populacija</a:t>
            </a:r>
          </a:p>
          <a:p>
            <a:pPr marL="285750" indent="-285750">
              <a:buFont typeface="Wingdings" panose="05000000000000000000" pitchFamily="2" charset="2"/>
              <a:buChar char="ü"/>
            </a:pPr>
            <a:r>
              <a:rPr lang="sl-SI" dirty="0"/>
              <a:t>Kdo je opravil zbiranje podatkov</a:t>
            </a:r>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endParaRPr lang="sl-SI" dirty="0"/>
          </a:p>
          <a:p>
            <a:pPr marL="285750" indent="-285750">
              <a:buFont typeface="Wingdings" panose="05000000000000000000" pitchFamily="2" charset="2"/>
              <a:buChar char="ü"/>
            </a:pPr>
            <a:r>
              <a:rPr lang="sl-SI" b="1" dirty="0"/>
              <a:t>Tip vzorca</a:t>
            </a:r>
          </a:p>
          <a:p>
            <a:pPr marL="285750" indent="-285750">
              <a:buFont typeface="Wingdings" panose="05000000000000000000" pitchFamily="2" charset="2"/>
              <a:buChar char="ü"/>
            </a:pPr>
            <a:r>
              <a:rPr lang="sl-SI" dirty="0" err="1"/>
              <a:t>Uteževanje</a:t>
            </a:r>
            <a:endParaRPr lang="sl-SI" dirty="0"/>
          </a:p>
          <a:p>
            <a:pPr marL="285750" indent="-285750">
              <a:buFont typeface="Wingdings" panose="05000000000000000000" pitchFamily="2" charset="2"/>
              <a:buChar char="ü"/>
            </a:pPr>
            <a:r>
              <a:rPr lang="sl-SI" b="1" dirty="0"/>
              <a:t>Citiranje</a:t>
            </a:r>
          </a:p>
          <a:p>
            <a:pPr marL="285750" indent="-285750">
              <a:buFont typeface="Wingdings" panose="05000000000000000000" pitchFamily="2" charset="2"/>
              <a:buChar char="ü"/>
            </a:pPr>
            <a:r>
              <a:rPr lang="sl-SI" dirty="0"/>
              <a:t>Sorodne raziskave</a:t>
            </a:r>
          </a:p>
          <a:p>
            <a:pPr marL="285750" indent="-285750">
              <a:buFont typeface="Wingdings" panose="05000000000000000000" pitchFamily="2" charset="2"/>
              <a:buChar char="ü"/>
            </a:pPr>
            <a:r>
              <a:rPr lang="sl-SI" dirty="0"/>
              <a:t>Vprašalniki in povezano gradivo</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3140968"/>
            <a:ext cx="6011773" cy="32858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Curved Right Arrow 4"/>
          <p:cNvSpPr/>
          <p:nvPr/>
        </p:nvSpPr>
        <p:spPr>
          <a:xfrm>
            <a:off x="1868622" y="1924048"/>
            <a:ext cx="266939" cy="3648331"/>
          </a:xfrm>
          <a:prstGeom prst="curvedRightArrow">
            <a:avLst>
              <a:gd name="adj1" fmla="val 27050"/>
              <a:gd name="adj2" fmla="val 96176"/>
              <a:gd name="adj3" fmla="val 20663"/>
            </a:avLst>
          </a:prstGeom>
          <a:solidFill>
            <a:srgbClr val="ED7C00"/>
          </a:solidFill>
          <a:ln>
            <a:solidFill>
              <a:srgbClr val="ED7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schemeClr val="tx1"/>
              </a:soli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67939">
            <a:off x="7036618" y="3922527"/>
            <a:ext cx="3550022" cy="1441099"/>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p:cNvSpPr txBox="1">
            <a:spLocks/>
          </p:cNvSpPr>
          <p:nvPr/>
        </p:nvSpPr>
        <p:spPr>
          <a:xfrm>
            <a:off x="1703388" y="6580584"/>
            <a:ext cx="3733800" cy="304800"/>
          </a:xfrm>
          <a:prstGeom prst="rect">
            <a:avLst/>
          </a:prstGeom>
        </p:spPr>
        <p:txBody>
          <a:bodyPr/>
          <a:ls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sl-SI" sz="1050" dirty="0">
                <a:latin typeface="Tahoma" panose="020B0604030504040204" pitchFamily="34" charset="0"/>
                <a:ea typeface="Tahoma" panose="020B0604030504040204" pitchFamily="34" charset="0"/>
                <a:cs typeface="Tahoma" panose="020B0604030504040204" pitchFamily="34" charset="0"/>
              </a:rPr>
              <a:t>Predstavitev ADP, 5.11.2014</a:t>
            </a:r>
          </a:p>
        </p:txBody>
      </p:sp>
    </p:spTree>
    <p:extLst>
      <p:ext uri="{BB962C8B-B14F-4D97-AF65-F5344CB8AC3E}">
        <p14:creationId xmlns:p14="http://schemas.microsoft.com/office/powerpoint/2010/main" val="1073632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sl-SI" dirty="0" smtClean="0"/>
          </a:p>
          <a:p>
            <a:r>
              <a:rPr lang="sl-SI" dirty="0" smtClean="0"/>
              <a:t>Kaj so to raziskovalni podatki </a:t>
            </a:r>
          </a:p>
          <a:p>
            <a:r>
              <a:rPr lang="sl-SI" dirty="0" smtClean="0"/>
              <a:t>Kdo so deležniki</a:t>
            </a:r>
          </a:p>
          <a:p>
            <a:endParaRPr lang="sl-SI" dirty="0"/>
          </a:p>
          <a:p>
            <a:r>
              <a:rPr lang="sl-SI" u="sng" dirty="0" err="1">
                <a:hlinkClick r:id="rId2"/>
              </a:rPr>
              <a:t>Develop</a:t>
            </a:r>
            <a:r>
              <a:rPr lang="sl-SI" u="sng" dirty="0">
                <a:hlinkClick r:id="rId2"/>
              </a:rPr>
              <a:t> </a:t>
            </a:r>
            <a:r>
              <a:rPr lang="sl-SI" u="sng" dirty="0" smtClean="0">
                <a:hlinkClick r:id="rId2"/>
              </a:rPr>
              <a:t>RDM </a:t>
            </a:r>
            <a:r>
              <a:rPr lang="sl-SI" u="sng" dirty="0" err="1">
                <a:hlinkClick r:id="rId2"/>
              </a:rPr>
              <a:t>Services</a:t>
            </a:r>
            <a:r>
              <a:rPr lang="sl-SI" dirty="0"/>
              <a:t> </a:t>
            </a:r>
            <a:r>
              <a:rPr lang="sl-SI" dirty="0" err="1"/>
              <a:t>Vratanar</a:t>
            </a:r>
            <a:r>
              <a:rPr lang="sl-SI" dirty="0"/>
              <a:t> razvoj </a:t>
            </a:r>
            <a:r>
              <a:rPr lang="sl-SI" dirty="0" smtClean="0"/>
              <a:t>RDM</a:t>
            </a:r>
          </a:p>
          <a:p>
            <a:endParaRPr lang="sl-SI" dirty="0"/>
          </a:p>
          <a:p>
            <a:r>
              <a:rPr lang="sl-SI" dirty="0"/>
              <a:t>Kakšne potrebe imamo po </a:t>
            </a:r>
            <a:r>
              <a:rPr lang="sl-SI" dirty="0" smtClean="0"/>
              <a:t>storitvah</a:t>
            </a:r>
          </a:p>
          <a:p>
            <a:endParaRPr lang="sl-SI" dirty="0"/>
          </a:p>
          <a:p>
            <a:endParaRPr lang="sl-SI" dirty="0"/>
          </a:p>
        </p:txBody>
      </p:sp>
      <p:sp>
        <p:nvSpPr>
          <p:cNvPr id="3" name="Title 2"/>
          <p:cNvSpPr>
            <a:spLocks noGrp="1"/>
          </p:cNvSpPr>
          <p:nvPr>
            <p:ph type="title"/>
          </p:nvPr>
        </p:nvSpPr>
        <p:spPr>
          <a:xfrm>
            <a:off x="335360" y="188640"/>
            <a:ext cx="11129843" cy="741526"/>
          </a:xfrm>
        </p:spPr>
        <p:txBody>
          <a:bodyPr>
            <a:normAutofit/>
          </a:bodyPr>
          <a:lstStyle/>
          <a:p>
            <a:r>
              <a:rPr lang="sl-SI" u="sng" dirty="0" err="1">
                <a:hlinkClick r:id="rId3"/>
              </a:rPr>
              <a:t>Discover</a:t>
            </a:r>
            <a:r>
              <a:rPr lang="sl-SI" u="sng" dirty="0">
                <a:hlinkClick r:id="rId3"/>
              </a:rPr>
              <a:t> </a:t>
            </a:r>
            <a:r>
              <a:rPr lang="sl-SI" u="sng" dirty="0" err="1" smtClean="0">
                <a:hlinkClick r:id="rId3"/>
              </a:rPr>
              <a:t>Requirements</a:t>
            </a:r>
            <a:r>
              <a:rPr lang="sl-SI" u="sng" dirty="0" smtClean="0"/>
              <a:t> </a:t>
            </a:r>
            <a:r>
              <a:rPr lang="sl-SI" dirty="0"/>
              <a:t>Svetličič </a:t>
            </a:r>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91193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6840" y="1101012"/>
            <a:ext cx="8229600" cy="5064292"/>
          </a:xfrm>
        </p:spPr>
        <p:txBody>
          <a:bodyPr>
            <a:normAutofit fontScale="70000" lnSpcReduction="20000"/>
          </a:bodyPr>
          <a:lstStyle/>
          <a:p>
            <a:r>
              <a:rPr lang="sl-SI" dirty="0" smtClean="0"/>
              <a:t>Da ne pride do pretirano </a:t>
            </a:r>
            <a:r>
              <a:rPr lang="sl-SI" dirty="0" err="1" smtClean="0"/>
              <a:t>anonimiziranih</a:t>
            </a:r>
            <a:r>
              <a:rPr lang="sl-SI" dirty="0" smtClean="0"/>
              <a:t> podatkov: izguba koristnih informacij</a:t>
            </a:r>
          </a:p>
          <a:p>
            <a:r>
              <a:rPr lang="sl-SI" dirty="0" smtClean="0"/>
              <a:t>Da imajo posamezni intervjuji enoten izgled (če so na začetku dana navodila glede oblikovanja)</a:t>
            </a:r>
          </a:p>
          <a:p>
            <a:r>
              <a:rPr lang="sl-SI" dirty="0" smtClean="0"/>
              <a:t>Prepisi (kako podrobni?)</a:t>
            </a:r>
          </a:p>
          <a:p>
            <a:r>
              <a:rPr lang="sl-SI" dirty="0" smtClean="0"/>
              <a:t>Organizacija podatkovnih datotek (vključno z dokumenti in navodili, ki so vodili zbiranje podatkov in pripravo prepisov)</a:t>
            </a:r>
          </a:p>
          <a:p>
            <a:r>
              <a:rPr lang="sl-SI" dirty="0" smtClean="0"/>
              <a:t>Poimenovanje datotek, direktorijev</a:t>
            </a:r>
          </a:p>
          <a:p>
            <a:r>
              <a:rPr lang="sl-SI" dirty="0" smtClean="0"/>
              <a:t>Demografske informacije</a:t>
            </a:r>
          </a:p>
          <a:p>
            <a:r>
              <a:rPr lang="sl-SI" dirty="0" smtClean="0"/>
              <a:t>Seznam vseh intervjujev</a:t>
            </a:r>
          </a:p>
          <a:p>
            <a:endParaRPr lang="sl-SI" dirty="0" smtClean="0"/>
          </a:p>
          <a:p>
            <a:r>
              <a:rPr lang="sl-SI" dirty="0">
                <a:hlinkClick r:id="rId2"/>
              </a:rPr>
              <a:t>http://</a:t>
            </a:r>
            <a:r>
              <a:rPr lang="sl-SI" dirty="0" smtClean="0">
                <a:hlinkClick r:id="rId2"/>
              </a:rPr>
              <a:t>www.fsd.uta.fi/aineistonhallinta/en/processing-qualitative-data-files.html</a:t>
            </a:r>
            <a:r>
              <a:rPr lang="sl-SI" dirty="0" smtClean="0"/>
              <a:t> </a:t>
            </a:r>
          </a:p>
          <a:p>
            <a:endParaRPr lang="sl-SI" dirty="0"/>
          </a:p>
          <a:p>
            <a:r>
              <a:rPr lang="sl-SI" dirty="0">
                <a:hlinkClick r:id="rId3"/>
              </a:rPr>
              <a:t>http://</a:t>
            </a:r>
            <a:r>
              <a:rPr lang="sl-SI" dirty="0" smtClean="0">
                <a:hlinkClick r:id="rId3"/>
              </a:rPr>
              <a:t>www.data-archive.ac.uk/media/369163/managing_research_data14sept2012b.pdf</a:t>
            </a:r>
            <a:r>
              <a:rPr lang="sl-SI" dirty="0" smtClean="0"/>
              <a:t> </a:t>
            </a:r>
            <a:endParaRPr lang="sl-SI" dirty="0"/>
          </a:p>
        </p:txBody>
      </p:sp>
      <p:sp>
        <p:nvSpPr>
          <p:cNvPr id="3" name="Title 2"/>
          <p:cNvSpPr>
            <a:spLocks noGrp="1"/>
          </p:cNvSpPr>
          <p:nvPr>
            <p:ph type="title"/>
          </p:nvPr>
        </p:nvSpPr>
        <p:spPr>
          <a:xfrm>
            <a:off x="1775520" y="188640"/>
            <a:ext cx="8347382" cy="912372"/>
          </a:xfrm>
        </p:spPr>
        <p:txBody>
          <a:bodyPr>
            <a:normAutofit fontScale="90000"/>
          </a:bodyPr>
          <a:lstStyle/>
          <a:p>
            <a:r>
              <a:rPr lang="sl-SI" dirty="0" smtClean="0"/>
              <a:t>Na kaj smo pozorni pri procesiranju QUALYDATA</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9018732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4303" y="1388533"/>
            <a:ext cx="8732137" cy="4776771"/>
          </a:xfrm>
        </p:spPr>
        <p:txBody>
          <a:bodyPr>
            <a:normAutofit fontScale="92500"/>
          </a:bodyPr>
          <a:lstStyle/>
          <a:p>
            <a:r>
              <a:rPr lang="sl-SI" sz="2000" u="sng" dirty="0">
                <a:hlinkClick r:id="rId2"/>
              </a:rPr>
              <a:t>https://www.adp.fdv.uni-lj.si//media/img/datoteke/PriporocilaZaPodatkovnoDatoteko2.pdf</a:t>
            </a:r>
            <a:r>
              <a:rPr lang="sl-SI" sz="2000" dirty="0"/>
              <a:t>​ </a:t>
            </a:r>
          </a:p>
          <a:p>
            <a:r>
              <a:rPr lang="nn-NO" b="1" dirty="0" smtClean="0">
                <a:hlinkClick r:id="rId3"/>
              </a:rPr>
              <a:t>- </a:t>
            </a:r>
            <a:r>
              <a:rPr lang="nn-NO" b="1" dirty="0">
                <a:hlinkClick r:id="rId3"/>
              </a:rPr>
              <a:t>Syntax for managing data files [docx</a:t>
            </a:r>
            <a:r>
              <a:rPr lang="nn-NO" b="1" dirty="0" smtClean="0">
                <a:hlinkClick r:id="rId3"/>
              </a:rPr>
              <a:t>]</a:t>
            </a:r>
            <a:r>
              <a:rPr lang="sl-SI" b="1" dirty="0" smtClean="0"/>
              <a:t> </a:t>
            </a:r>
          </a:p>
          <a:p>
            <a:r>
              <a:rPr lang="en-US" dirty="0" smtClean="0">
                <a:hlinkClick r:id="rId4"/>
              </a:rPr>
              <a:t>http</a:t>
            </a:r>
            <a:r>
              <a:rPr lang="en-US" dirty="0">
                <a:hlinkClick r:id="rId4"/>
              </a:rPr>
              <a:t>://www.icpsr.umich.edu/files/ICPSR/access/dataprep.pdf</a:t>
            </a:r>
            <a:r>
              <a:rPr lang="sl-SI" dirty="0"/>
              <a:t> </a:t>
            </a:r>
            <a:r>
              <a:rPr lang="sl-SI" dirty="0" smtClean="0"/>
              <a:t>(poglavje o spremenljivkah in kategorijah odgovorov </a:t>
            </a:r>
            <a:r>
              <a:rPr lang="sl-SI" dirty="0" err="1" smtClean="0"/>
              <a:t>mankajočih</a:t>
            </a:r>
            <a:r>
              <a:rPr lang="sl-SI" dirty="0" smtClean="0"/>
              <a:t> vrednosti)</a:t>
            </a:r>
          </a:p>
          <a:p>
            <a:r>
              <a:rPr lang="sl-SI" dirty="0" smtClean="0"/>
              <a:t>Ostala orodja: </a:t>
            </a:r>
            <a:r>
              <a:rPr lang="sl-SI" dirty="0"/>
              <a:t>NESSTAR Publisher; Colectica </a:t>
            </a:r>
            <a:r>
              <a:rPr lang="sl-SI" dirty="0" err="1"/>
              <a:t>for</a:t>
            </a:r>
            <a:r>
              <a:rPr lang="sl-SI" dirty="0"/>
              <a:t> Excel</a:t>
            </a:r>
          </a:p>
          <a:p>
            <a:r>
              <a:rPr lang="sl-SI" dirty="0" smtClean="0"/>
              <a:t>Glej tudi </a:t>
            </a:r>
            <a:endParaRPr lang="sl-SI" dirty="0" smtClean="0"/>
          </a:p>
          <a:p>
            <a:pPr lvl="1"/>
            <a:r>
              <a:rPr lang="en-US" b="1" dirty="0" err="1" smtClean="0">
                <a:hlinkClick r:id="rId5"/>
              </a:rPr>
              <a:t>OpenRefine</a:t>
            </a:r>
            <a:r>
              <a:rPr lang="en-US" b="1" dirty="0" smtClean="0">
                <a:hlinkClick r:id="rId5"/>
              </a:rPr>
              <a:t> </a:t>
            </a:r>
            <a:r>
              <a:rPr lang="en-US" b="1" dirty="0">
                <a:hlinkClick r:id="rId5"/>
              </a:rPr>
              <a:t>for Social Science </a:t>
            </a:r>
            <a:r>
              <a:rPr lang="en-US" b="1" dirty="0" smtClean="0">
                <a:hlinkClick r:id="rId5"/>
              </a:rPr>
              <a:t>Data</a:t>
            </a:r>
            <a:r>
              <a:rPr lang="sl-SI" b="1" dirty="0" smtClean="0"/>
              <a:t> </a:t>
            </a:r>
          </a:p>
          <a:p>
            <a:pPr lvl="1"/>
            <a:r>
              <a:rPr lang="sl-SI" sz="1900" dirty="0">
                <a:hlinkClick r:id="rId6"/>
              </a:rPr>
              <a:t>https://</a:t>
            </a:r>
            <a:r>
              <a:rPr lang="sl-SI" sz="1900" dirty="0" smtClean="0">
                <a:hlinkClick r:id="rId6"/>
              </a:rPr>
              <a:t>www.ukdataservice.ac.uk/manage-data/format/quality.aspx</a:t>
            </a:r>
            <a:r>
              <a:rPr lang="sl-SI" dirty="0" smtClean="0"/>
              <a:t> </a:t>
            </a:r>
          </a:p>
          <a:p>
            <a:pPr lvl="1"/>
            <a:r>
              <a:rPr lang="sl-SI" sz="2200" dirty="0">
                <a:hlinkClick r:id="rId7"/>
              </a:rPr>
              <a:t>https://</a:t>
            </a:r>
            <a:r>
              <a:rPr lang="sl-SI" sz="2200" dirty="0" smtClean="0">
                <a:hlinkClick r:id="rId7"/>
              </a:rPr>
              <a:t>www.ukdataservice.ac.uk/about-us/our-rd/qamydata.aspx</a:t>
            </a:r>
            <a:r>
              <a:rPr lang="sl-SI" sz="2200" dirty="0" smtClean="0"/>
              <a:t> Orodje in skripta za preverjanje konzistence podatkov </a:t>
            </a:r>
            <a:endParaRPr lang="sl-SI" sz="2200" dirty="0" smtClean="0"/>
          </a:p>
          <a:p>
            <a:endParaRPr lang="en-US" dirty="0"/>
          </a:p>
          <a:p>
            <a:endParaRPr lang="sl-SI" b="1" dirty="0" smtClean="0"/>
          </a:p>
          <a:p>
            <a:endParaRPr lang="sl-SI" b="1" dirty="0" smtClean="0"/>
          </a:p>
          <a:p>
            <a:pPr marL="0" indent="0">
              <a:buNone/>
            </a:pPr>
            <a:endParaRPr lang="sl-SI" b="1" dirty="0"/>
          </a:p>
          <a:p>
            <a:pPr marL="0" indent="0">
              <a:buNone/>
            </a:pPr>
            <a:endParaRPr lang="sl-SI" b="1" dirty="0" smtClean="0"/>
          </a:p>
          <a:p>
            <a:endParaRPr lang="sl-SI" dirty="0"/>
          </a:p>
        </p:txBody>
      </p:sp>
      <p:sp>
        <p:nvSpPr>
          <p:cNvPr id="3" name="Title 2"/>
          <p:cNvSpPr>
            <a:spLocks noGrp="1"/>
          </p:cNvSpPr>
          <p:nvPr>
            <p:ph type="title"/>
          </p:nvPr>
        </p:nvSpPr>
        <p:spPr>
          <a:xfrm>
            <a:off x="819807" y="188639"/>
            <a:ext cx="10152993" cy="1025305"/>
          </a:xfrm>
        </p:spPr>
        <p:txBody>
          <a:bodyPr>
            <a:normAutofit fontScale="90000"/>
          </a:bodyPr>
          <a:lstStyle/>
          <a:p>
            <a:r>
              <a:rPr lang="sl-SI" dirty="0" smtClean="0"/>
              <a:t>Procesiranje in kontrola kakovosti kvantitativnih podatkov</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208167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hlinkClick r:id="rId2"/>
              </a:rPr>
              <a:t>http://</a:t>
            </a:r>
            <a:r>
              <a:rPr lang="en-GB" dirty="0" smtClean="0">
                <a:hlinkClick r:id="rId2"/>
              </a:rPr>
              <a:t>www.data-archive.ac.uk/create-manage/document/resources</a:t>
            </a:r>
            <a:r>
              <a:rPr lang="sl-SI" dirty="0" smtClean="0"/>
              <a:t> </a:t>
            </a:r>
          </a:p>
          <a:p>
            <a:r>
              <a:rPr lang="sl-SI" dirty="0" smtClean="0">
                <a:hlinkClick r:id="rId3"/>
              </a:rPr>
              <a:t>http</a:t>
            </a:r>
            <a:r>
              <a:rPr lang="sl-SI" dirty="0">
                <a:hlinkClick r:id="rId3"/>
              </a:rPr>
              <a:t>://</a:t>
            </a:r>
            <a:r>
              <a:rPr lang="sl-SI" dirty="0" smtClean="0">
                <a:hlinkClick r:id="rId3"/>
              </a:rPr>
              <a:t>www.adp.fdv.uni-lj.si/media/publikacije/predavanja/2017/2017_predadp_upor1_bezjak_vipavc.pdf</a:t>
            </a:r>
            <a:r>
              <a:rPr lang="sl-SI" dirty="0" smtClean="0"/>
              <a:t>  </a:t>
            </a:r>
          </a:p>
          <a:p>
            <a:r>
              <a:rPr lang="sl-SI" dirty="0">
                <a:hlinkClick r:id="rId4"/>
              </a:rPr>
              <a:t>https://</a:t>
            </a:r>
            <a:r>
              <a:rPr lang="sl-SI" dirty="0" smtClean="0">
                <a:hlinkClick r:id="rId4"/>
              </a:rPr>
              <a:t>www.adp.fdv.uni-lj.si/seeds_workshop2_lj2016/presentations/SEEDS_WS2_KUULA_AIP_hands-on.pdf</a:t>
            </a:r>
            <a:r>
              <a:rPr lang="sl-SI" dirty="0" smtClean="0"/>
              <a:t> </a:t>
            </a:r>
          </a:p>
          <a:p>
            <a:r>
              <a:rPr lang="en-GB" dirty="0">
                <a:hlinkClick r:id="rId5"/>
              </a:rPr>
              <a:t>https://</a:t>
            </a:r>
            <a:r>
              <a:rPr lang="en-GB" dirty="0" smtClean="0">
                <a:hlinkClick r:id="rId5"/>
              </a:rPr>
              <a:t>www.dataone.org/best-practices</a:t>
            </a:r>
            <a:r>
              <a:rPr lang="sl-SI" dirty="0" smtClean="0"/>
              <a:t> </a:t>
            </a:r>
          </a:p>
          <a:p>
            <a:endParaRPr lang="en-GB" dirty="0"/>
          </a:p>
        </p:txBody>
      </p:sp>
      <p:sp>
        <p:nvSpPr>
          <p:cNvPr id="3" name="Title 2"/>
          <p:cNvSpPr>
            <a:spLocks noGrp="1"/>
          </p:cNvSpPr>
          <p:nvPr>
            <p:ph type="title"/>
          </p:nvPr>
        </p:nvSpPr>
        <p:spPr>
          <a:xfrm>
            <a:off x="335360" y="188640"/>
            <a:ext cx="11129843" cy="576064"/>
          </a:xfrm>
        </p:spPr>
        <p:txBody>
          <a:bodyPr>
            <a:normAutofit fontScale="90000"/>
          </a:bodyPr>
          <a:lstStyle/>
          <a:p>
            <a:r>
              <a:rPr lang="sl-SI" dirty="0" smtClean="0"/>
              <a:t>Viri (poleg že </a:t>
            </a:r>
            <a:r>
              <a:rPr lang="sl-SI" dirty="0" err="1" smtClean="0"/>
              <a:t>dosedaj</a:t>
            </a:r>
            <a:r>
              <a:rPr lang="sl-SI" dirty="0" smtClean="0"/>
              <a:t> omenjenih):</a:t>
            </a:r>
            <a:endParaRPr lang="en-GB" dirty="0"/>
          </a:p>
        </p:txBody>
      </p:sp>
      <p:sp>
        <p:nvSpPr>
          <p:cNvPr id="4" name="Text Placeholder 3"/>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416297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l-SI" dirty="0" smtClean="0"/>
              <a:t>Razne zanimive povezave na temo </a:t>
            </a:r>
            <a:r>
              <a:rPr lang="sl-SI" dirty="0" err="1" smtClean="0"/>
              <a:t>reproduktibilnosti</a:t>
            </a:r>
            <a:endParaRPr lang="en-GB" dirty="0"/>
          </a:p>
        </p:txBody>
      </p:sp>
      <p:sp>
        <p:nvSpPr>
          <p:cNvPr id="3" name="Content Placeholder 2"/>
          <p:cNvSpPr>
            <a:spLocks noGrp="1"/>
          </p:cNvSpPr>
          <p:nvPr>
            <p:ph idx="1"/>
          </p:nvPr>
        </p:nvSpPr>
        <p:spPr/>
        <p:txBody>
          <a:bodyPr>
            <a:normAutofit/>
          </a:bodyPr>
          <a:lstStyle/>
          <a:p>
            <a:r>
              <a:rPr lang="en-GB" dirty="0">
                <a:hlinkClick r:id="rId2"/>
              </a:rPr>
              <a:t>http://</a:t>
            </a:r>
            <a:r>
              <a:rPr lang="en-GB" dirty="0" smtClean="0">
                <a:hlinkClick r:id="rId2"/>
              </a:rPr>
              <a:t>science.sciencemag.org/content/349/6251/aac4716</a:t>
            </a:r>
            <a:r>
              <a:rPr lang="sl-SI" dirty="0" smtClean="0"/>
              <a:t> </a:t>
            </a:r>
          </a:p>
          <a:p>
            <a:r>
              <a:rPr lang="en-GB" dirty="0" smtClean="0">
                <a:hlinkClick r:id="rId3"/>
              </a:rPr>
              <a:t>http</a:t>
            </a:r>
            <a:r>
              <a:rPr lang="en-GB" dirty="0">
                <a:hlinkClick r:id="rId3"/>
              </a:rPr>
              <a:t>://www.socialsciencespace.com/2016/08/good-replication-standards-start-with-the-data</a:t>
            </a:r>
            <a:r>
              <a:rPr lang="en-GB" dirty="0" smtClean="0">
                <a:hlinkClick r:id="rId3"/>
              </a:rPr>
              <a:t>/</a:t>
            </a:r>
            <a:r>
              <a:rPr lang="sl-SI" dirty="0" smtClean="0"/>
              <a:t> </a:t>
            </a:r>
          </a:p>
          <a:p>
            <a:r>
              <a:rPr lang="en-GB" dirty="0">
                <a:hlinkClick r:id="rId4"/>
              </a:rPr>
              <a:t>http://www.socialsciencespace.com/2014/07/statistics-crisis-of-reproducibility/</a:t>
            </a:r>
            <a:r>
              <a:rPr lang="sl-SI" dirty="0"/>
              <a:t> </a:t>
            </a:r>
          </a:p>
          <a:p>
            <a:r>
              <a:rPr lang="sl-SI" dirty="0" smtClean="0">
                <a:hlinkClick r:id="rId5"/>
              </a:rPr>
              <a:t>https</a:t>
            </a:r>
            <a:r>
              <a:rPr lang="sl-SI" dirty="0">
                <a:hlinkClick r:id="rId5"/>
              </a:rPr>
              <a:t>://politicalsciencereplication.wordpress.com/2016/04/19/coding-errors-can-be-avoided/#</a:t>
            </a:r>
            <a:r>
              <a:rPr lang="sl-SI" dirty="0" smtClean="0">
                <a:hlinkClick r:id="rId5"/>
              </a:rPr>
              <a:t>more-3250</a:t>
            </a:r>
            <a:r>
              <a:rPr lang="sl-SI" dirty="0" smtClean="0"/>
              <a:t> </a:t>
            </a:r>
          </a:p>
          <a:p>
            <a:r>
              <a:rPr lang="sl-SI" dirty="0">
                <a:hlinkClick r:id="rId6"/>
              </a:rPr>
              <a:t>http://www.edawax.de</a:t>
            </a:r>
            <a:r>
              <a:rPr lang="sl-SI" dirty="0" smtClean="0">
                <a:hlinkClick r:id="rId6"/>
              </a:rPr>
              <a:t>/</a:t>
            </a:r>
            <a:r>
              <a:rPr lang="sl-SI" dirty="0" smtClean="0"/>
              <a:t> </a:t>
            </a:r>
          </a:p>
          <a:p>
            <a:endParaRPr lang="sl-SI" dirty="0"/>
          </a:p>
          <a:p>
            <a:endParaRPr lang="en-GB" dirty="0"/>
          </a:p>
        </p:txBody>
      </p:sp>
    </p:spTree>
    <p:extLst>
      <p:ext uri="{BB962C8B-B14F-4D97-AF65-F5344CB8AC3E}">
        <p14:creationId xmlns:p14="http://schemas.microsoft.com/office/powerpoint/2010/main" val="1404574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sl-SI" sz="2800" dirty="0"/>
              <a:t>RAZISKOVALNI PODATKI</a:t>
            </a:r>
          </a:p>
          <a:p>
            <a:pPr>
              <a:lnSpc>
                <a:spcPct val="120000"/>
              </a:lnSpc>
            </a:pPr>
            <a:r>
              <a:rPr lang="sl-SI" sz="2800" dirty="0"/>
              <a:t>ODPRTI PODATKI / ODPRTI VLADNI PODATKI</a:t>
            </a:r>
          </a:p>
          <a:p>
            <a:pPr>
              <a:lnSpc>
                <a:spcPct val="120000"/>
              </a:lnSpc>
            </a:pPr>
            <a:r>
              <a:rPr lang="sl-SI" sz="2800" dirty="0"/>
              <a:t>METAPODATKI</a:t>
            </a:r>
          </a:p>
          <a:p>
            <a:pPr>
              <a:lnSpc>
                <a:spcPct val="120000"/>
              </a:lnSpc>
            </a:pPr>
            <a:r>
              <a:rPr lang="sl-SI" sz="2800" dirty="0"/>
              <a:t>FAIR PODATKI</a:t>
            </a:r>
          </a:p>
          <a:p>
            <a:pPr>
              <a:lnSpc>
                <a:spcPct val="120000"/>
              </a:lnSpc>
            </a:pPr>
            <a:r>
              <a:rPr lang="sl-SI" sz="2800" dirty="0"/>
              <a:t>DIGITALNO SHRANJEVANJE</a:t>
            </a:r>
          </a:p>
          <a:p>
            <a:pPr>
              <a:lnSpc>
                <a:spcPct val="120000"/>
              </a:lnSpc>
            </a:pPr>
            <a:r>
              <a:rPr lang="sl-SI" sz="2800" dirty="0"/>
              <a:t>ODPRTA ZNANOST</a:t>
            </a:r>
          </a:p>
          <a:p>
            <a:pPr>
              <a:lnSpc>
                <a:spcPct val="120000"/>
              </a:lnSpc>
            </a:pPr>
            <a:r>
              <a:rPr lang="sl-SI" sz="2800" dirty="0"/>
              <a:t>(NAČRTOVANJE) RAVNANJA Z RAZISKOVALNIMI PODATKI</a:t>
            </a:r>
          </a:p>
          <a:p>
            <a:pPr>
              <a:lnSpc>
                <a:spcPct val="120000"/>
              </a:lnSpc>
            </a:pPr>
            <a:endParaRPr lang="sl-SI" sz="2800" dirty="0"/>
          </a:p>
        </p:txBody>
      </p:sp>
      <p:sp>
        <p:nvSpPr>
          <p:cNvPr id="3" name="Title 2"/>
          <p:cNvSpPr>
            <a:spLocks noGrp="1"/>
          </p:cNvSpPr>
          <p:nvPr>
            <p:ph type="title"/>
          </p:nvPr>
        </p:nvSpPr>
        <p:spPr/>
        <p:txBody>
          <a:bodyPr/>
          <a:lstStyle/>
          <a:p>
            <a:r>
              <a:rPr lang="sl-SI" dirty="0" smtClean="0"/>
              <a:t>OSNOVNI POJMI</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12032198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sl-SI" dirty="0"/>
              <a:t>Obrazec za NRRP</a:t>
            </a:r>
            <a:r>
              <a:rPr lang="sl-SI" dirty="0" smtClean="0"/>
              <a:t>:</a:t>
            </a:r>
          </a:p>
          <a:p>
            <a:pPr marL="0" indent="0">
              <a:buNone/>
            </a:pPr>
            <a:endParaRPr lang="sl-SI" dirty="0"/>
          </a:p>
          <a:p>
            <a:pPr marL="0" indent="0">
              <a:buNone/>
            </a:pPr>
            <a:endParaRPr lang="sl-SI" dirty="0"/>
          </a:p>
          <a:p>
            <a:r>
              <a:rPr lang="en-GB" dirty="0"/>
              <a:t>PDF</a:t>
            </a:r>
            <a:endParaRPr lang="sl-SI" dirty="0"/>
          </a:p>
          <a:p>
            <a:r>
              <a:rPr lang="en-GB" u="sng" dirty="0">
                <a:hlinkClick r:id="rId2"/>
              </a:rPr>
              <a:t>https://www.adp.fdv.uni-lj.si/media/publikacije/predavanja/2020/DMPExpertGuide_SI_v1.pdf</a:t>
            </a:r>
            <a:endParaRPr lang="sl-SI" dirty="0"/>
          </a:p>
          <a:p>
            <a:r>
              <a:rPr lang="en-GB" dirty="0"/>
              <a:t>in word</a:t>
            </a:r>
            <a:endParaRPr lang="sl-SI" dirty="0"/>
          </a:p>
          <a:p>
            <a:r>
              <a:rPr lang="en-GB" u="sng" dirty="0">
                <a:hlinkClick r:id="rId3"/>
              </a:rPr>
              <a:t>http://www.adp.fdv.uni-lj.si/media/publikacije/predavanja/2020/DMPExpertGuide_SI_v1.docx</a:t>
            </a:r>
            <a:r>
              <a:rPr lang="en-GB" dirty="0"/>
              <a:t> </a:t>
            </a:r>
            <a:endParaRPr lang="sl-SI" dirty="0"/>
          </a:p>
          <a:p>
            <a:pPr marL="457200" lvl="1" indent="0">
              <a:buNone/>
            </a:pPr>
            <a:r>
              <a:rPr lang="sl-SI" dirty="0" smtClean="0"/>
              <a:t>Na podlagi primera podatkov iz prejšnje naloge (Iskanje) rekonstruiraj, kakšni bi bili naslednji NRRP poglavji:</a:t>
            </a:r>
          </a:p>
          <a:p>
            <a:pPr lvl="1"/>
            <a:r>
              <a:rPr lang="sl-SI" dirty="0" smtClean="0"/>
              <a:t> </a:t>
            </a:r>
            <a:r>
              <a:rPr lang="sl-SI" b="1" dirty="0"/>
              <a:t>Varstvo </a:t>
            </a:r>
            <a:r>
              <a:rPr lang="sl-SI" b="1" dirty="0" smtClean="0"/>
              <a:t>podatkov</a:t>
            </a:r>
          </a:p>
          <a:p>
            <a:pPr lvl="1"/>
            <a:r>
              <a:rPr lang="sl-SI" b="1" dirty="0"/>
              <a:t>Arhiviranje in objava podatkov</a:t>
            </a:r>
            <a:endParaRPr lang="sl-SI" dirty="0"/>
          </a:p>
          <a:p>
            <a:pPr marL="457200" lvl="1" indent="0">
              <a:buNone/>
            </a:pPr>
            <a:endParaRPr lang="sl-SI" b="1" dirty="0" smtClean="0"/>
          </a:p>
          <a:p>
            <a:pPr marL="457200" lvl="1" indent="0">
              <a:buNone/>
            </a:pPr>
            <a:endParaRPr lang="en-GB" dirty="0"/>
          </a:p>
          <a:p>
            <a:pPr marL="0" indent="0">
              <a:buNone/>
            </a:pPr>
            <a:endParaRPr lang="sl-SI" dirty="0"/>
          </a:p>
        </p:txBody>
      </p:sp>
      <p:sp>
        <p:nvSpPr>
          <p:cNvPr id="3" name="Title 2"/>
          <p:cNvSpPr>
            <a:spLocks noGrp="1"/>
          </p:cNvSpPr>
          <p:nvPr>
            <p:ph type="title"/>
          </p:nvPr>
        </p:nvSpPr>
        <p:spPr/>
        <p:txBody>
          <a:bodyPr/>
          <a:lstStyle/>
          <a:p>
            <a:r>
              <a:rPr lang="sl-SI" dirty="0" smtClean="0"/>
              <a:t>Naloga za sproti:</a:t>
            </a:r>
            <a:endParaRPr lang="sl-SI" dirty="0"/>
          </a:p>
        </p:txBody>
      </p:sp>
      <p:sp>
        <p:nvSpPr>
          <p:cNvPr id="4" name="Text Placeholder 3"/>
          <p:cNvSpPr>
            <a:spLocks noGrp="1"/>
          </p:cNvSpPr>
          <p:nvPr>
            <p:ph type="body" sz="quarter" idx="10"/>
          </p:nvPr>
        </p:nvSpPr>
        <p:spPr/>
        <p:txBody>
          <a:bodyPr/>
          <a:lstStyle/>
          <a:p>
            <a:endParaRPr lang="sl-SI"/>
          </a:p>
        </p:txBody>
      </p:sp>
    </p:spTree>
    <p:extLst>
      <p:ext uri="{BB962C8B-B14F-4D97-AF65-F5344CB8AC3E}">
        <p14:creationId xmlns:p14="http://schemas.microsoft.com/office/powerpoint/2010/main" val="3802422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stretch>
            <a:fillRect/>
          </a:stretch>
        </p:blipFill>
        <p:spPr>
          <a:xfrm>
            <a:off x="599090" y="-362607"/>
            <a:ext cx="10480081" cy="7398869"/>
          </a:xfrm>
          <a:prstGeom prst="rect">
            <a:avLst/>
          </a:prstGeom>
        </p:spPr>
      </p:pic>
      <p:sp>
        <p:nvSpPr>
          <p:cNvPr id="2" name="Rectangle 1"/>
          <p:cNvSpPr/>
          <p:nvPr/>
        </p:nvSpPr>
        <p:spPr>
          <a:xfrm>
            <a:off x="8986345" y="6127530"/>
            <a:ext cx="4761186" cy="738664"/>
          </a:xfrm>
          <a:prstGeom prst="rect">
            <a:avLst/>
          </a:prstGeom>
        </p:spPr>
        <p:txBody>
          <a:bodyPr wrap="square">
            <a:spAutoFit/>
          </a:bodyPr>
          <a:lstStyle/>
          <a:p>
            <a:r>
              <a:rPr lang="en-US" sz="1400" dirty="0">
                <a:solidFill>
                  <a:srgbClr val="313131"/>
                </a:solidFill>
                <a:latin typeface="Tate regular"/>
              </a:rPr>
              <a:t>Danny Kingsley and Sarah Brown</a:t>
            </a:r>
            <a:r>
              <a:rPr lang="en-US" sz="1400" dirty="0"/>
              <a:t/>
            </a:r>
            <a:br>
              <a:rPr lang="en-US" sz="1400" dirty="0"/>
            </a:br>
            <a:r>
              <a:rPr lang="en-US" sz="1400" i="1" dirty="0">
                <a:solidFill>
                  <a:srgbClr val="313131"/>
                </a:solidFill>
                <a:latin typeface="Tate regular"/>
              </a:rPr>
              <a:t>The Benefits of Open Access</a:t>
            </a:r>
            <a:r>
              <a:rPr lang="en-US" sz="1400" dirty="0"/>
              <a:t/>
            </a:r>
            <a:br>
              <a:rPr lang="en-US" sz="1400" dirty="0"/>
            </a:br>
            <a:r>
              <a:rPr lang="en-US" sz="1400" dirty="0">
                <a:solidFill>
                  <a:srgbClr val="313131"/>
                </a:solidFill>
                <a:latin typeface="Tate regular"/>
              </a:rPr>
              <a:t>Australasian Open Access Strategy Group</a:t>
            </a:r>
            <a:endParaRPr lang="sl-SI" sz="1400" dirty="0"/>
          </a:p>
        </p:txBody>
      </p:sp>
    </p:spTree>
    <p:extLst>
      <p:ext uri="{BB962C8B-B14F-4D97-AF65-F5344CB8AC3E}">
        <p14:creationId xmlns:p14="http://schemas.microsoft.com/office/powerpoint/2010/main" val="4093126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0158"/>
            <a:ext cx="8425543" cy="990600"/>
          </a:xfrm>
        </p:spPr>
        <p:txBody>
          <a:bodyPr>
            <a:normAutofit fontScale="90000"/>
          </a:bodyPr>
          <a:lstStyle/>
          <a:p>
            <a:r>
              <a:rPr lang="sl-SI" dirty="0" smtClean="0"/>
              <a:t>Financerji znanosti: politike odprtega dostopa</a:t>
            </a:r>
            <a:endParaRPr lang="en-GB"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sl-SI" dirty="0"/>
              <a:t>Nacionalna </a:t>
            </a:r>
            <a:r>
              <a:rPr lang="sl-SI" dirty="0" smtClean="0"/>
              <a:t>strategija:</a:t>
            </a:r>
          </a:p>
          <a:p>
            <a:r>
              <a:rPr lang="en-GB" dirty="0" smtClean="0">
                <a:hlinkClick r:id="rId2"/>
              </a:rPr>
              <a:t>http</a:t>
            </a:r>
            <a:r>
              <a:rPr lang="en-GB" dirty="0">
                <a:hlinkClick r:id="rId2"/>
              </a:rPr>
              <a:t>://www.mizs.gov.si/si/delovna_podrocja/direktorat_za_znanost/sektor_za_znanost/strategije_s_podrocja_znanosti/nacionalna_strategija_odprtega_dostopa_do_znanstvenih_objav_in_raziskovalnih_podatkov_v_sloveniji_2015_2020</a:t>
            </a:r>
            <a:r>
              <a:rPr lang="en-GB" dirty="0" smtClean="0">
                <a:hlinkClick r:id="rId2"/>
              </a:rPr>
              <a:t>/</a:t>
            </a:r>
            <a:r>
              <a:rPr lang="sl-SI" dirty="0" smtClean="0"/>
              <a:t> </a:t>
            </a:r>
          </a:p>
          <a:p>
            <a:pPr marL="457200" indent="-457200">
              <a:buFont typeface="+mj-lt"/>
              <a:buAutoNum type="arabicPeriod" startAt="2"/>
            </a:pPr>
            <a:r>
              <a:rPr lang="en-US" dirty="0" smtClean="0"/>
              <a:t>EU</a:t>
            </a:r>
            <a:r>
              <a:rPr lang="sl-SI" dirty="0" smtClean="0"/>
              <a:t> Obzorje</a:t>
            </a:r>
            <a:r>
              <a:rPr lang="en-US" dirty="0" smtClean="0"/>
              <a:t> </a:t>
            </a:r>
            <a:r>
              <a:rPr lang="en-US" dirty="0"/>
              <a:t>2020 </a:t>
            </a:r>
            <a:r>
              <a:rPr lang="sl-SI" dirty="0" smtClean="0"/>
              <a:t>: </a:t>
            </a:r>
            <a:r>
              <a:rPr lang="en-US" dirty="0" smtClean="0">
                <a:hlinkClick r:id="rId3"/>
              </a:rPr>
              <a:t>(Open </a:t>
            </a:r>
            <a:r>
              <a:rPr lang="en-US" dirty="0">
                <a:hlinkClick r:id="rId3"/>
              </a:rPr>
              <a:t>Research </a:t>
            </a:r>
            <a:r>
              <a:rPr lang="en-US" dirty="0" smtClean="0">
                <a:hlinkClick r:id="rId3"/>
              </a:rPr>
              <a:t>Data Pilot)</a:t>
            </a:r>
            <a:endParaRPr lang="sl-SI" dirty="0" smtClean="0"/>
          </a:p>
          <a:p>
            <a:pPr marL="457200" indent="-457200">
              <a:buFont typeface="+mj-lt"/>
              <a:buAutoNum type="arabicPeriod" startAt="2"/>
            </a:pPr>
            <a:r>
              <a:rPr lang="sl-SI" dirty="0"/>
              <a:t>SE, 2013. </a:t>
            </a:r>
            <a:r>
              <a:rPr lang="en-GB" dirty="0"/>
              <a:t>Science Europe Roadmap</a:t>
            </a:r>
            <a:r>
              <a:rPr lang="sl-SI" dirty="0"/>
              <a:t>. </a:t>
            </a:r>
            <a:r>
              <a:rPr lang="en-GB" u="sng" dirty="0">
                <a:hlinkClick r:id="rId4"/>
              </a:rPr>
              <a:t>http://www.scienceeurope.org/wp-content/uploads/2014/05/ScienceEurope_Roadmap.pdf</a:t>
            </a:r>
            <a:endParaRPr lang="sl-SI" dirty="0"/>
          </a:p>
          <a:p>
            <a:pPr marL="457200" indent="-457200">
              <a:buFont typeface="+mj-lt"/>
              <a:buAutoNum type="arabicPeriod" startAt="2"/>
            </a:pPr>
            <a:endParaRPr lang="en-US" dirty="0"/>
          </a:p>
          <a:p>
            <a:pPr marL="0" indent="0">
              <a:buNone/>
            </a:pPr>
            <a:endParaRPr lang="en-US" sz="3600" b="1" spc="-100" dirty="0">
              <a:solidFill>
                <a:srgbClr val="ED7C00"/>
              </a:solidFill>
              <a:ea typeface="+mj-ea"/>
            </a:endParaRPr>
          </a:p>
          <a:p>
            <a:endParaRPr lang="en-GB" sz="3600" b="1" spc="-100" dirty="0">
              <a:solidFill>
                <a:srgbClr val="ED7C00"/>
              </a:solidFill>
              <a:ea typeface="+mj-ea"/>
            </a:endParaRPr>
          </a:p>
        </p:txBody>
      </p:sp>
    </p:spTree>
    <p:extLst>
      <p:ext uri="{BB962C8B-B14F-4D97-AF65-F5344CB8AC3E}">
        <p14:creationId xmlns:p14="http://schemas.microsoft.com/office/powerpoint/2010/main" val="2580958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0158"/>
            <a:ext cx="8612155" cy="990600"/>
          </a:xfrm>
        </p:spPr>
        <p:txBody>
          <a:bodyPr>
            <a:normAutofit fontScale="90000"/>
          </a:bodyPr>
          <a:lstStyle/>
          <a:p>
            <a:r>
              <a:rPr lang="sl-SI" dirty="0"/>
              <a:t>G8 Science Minister </a:t>
            </a:r>
            <a:r>
              <a:rPr lang="sl-SI" dirty="0" err="1"/>
              <a:t>Statement</a:t>
            </a:r>
            <a:r>
              <a:rPr lang="sl-SI" dirty="0"/>
              <a:t>, EU </a:t>
            </a:r>
            <a:r>
              <a:rPr lang="sl-SI" dirty="0" err="1"/>
              <a:t>Commission</a:t>
            </a:r>
            <a:r>
              <a:rPr lang="sl-SI" dirty="0"/>
              <a:t> Open science </a:t>
            </a:r>
            <a:r>
              <a:rPr lang="sl-SI" dirty="0" err="1"/>
              <a:t>policies</a:t>
            </a:r>
            <a:r>
              <a:rPr lang="sl-SI" dirty="0"/>
              <a:t> </a:t>
            </a:r>
            <a:r>
              <a:rPr lang="sl-SI" dirty="0" err="1"/>
              <a:t>recommendations</a:t>
            </a:r>
            <a:r>
              <a:rPr lang="sl-SI" dirty="0" smtClean="0"/>
              <a:t>, </a:t>
            </a:r>
            <a:r>
              <a:rPr lang="sl-SI" dirty="0" err="1"/>
              <a:t>and</a:t>
            </a:r>
            <a:r>
              <a:rPr lang="sl-SI" dirty="0"/>
              <a:t> </a:t>
            </a:r>
            <a:r>
              <a:rPr lang="sl-SI" dirty="0" err="1"/>
              <a:t>the</a:t>
            </a:r>
            <a:r>
              <a:rPr lang="sl-SI" dirty="0"/>
              <a:t> RECODE</a:t>
            </a:r>
          </a:p>
        </p:txBody>
      </p:sp>
      <p:sp>
        <p:nvSpPr>
          <p:cNvPr id="3" name="Content Placeholder 2"/>
          <p:cNvSpPr>
            <a:spLocks noGrp="1"/>
          </p:cNvSpPr>
          <p:nvPr>
            <p:ph idx="1"/>
          </p:nvPr>
        </p:nvSpPr>
        <p:spPr/>
        <p:txBody>
          <a:bodyPr>
            <a:normAutofit fontScale="92500" lnSpcReduction="20000"/>
          </a:bodyPr>
          <a:lstStyle/>
          <a:p>
            <a:pPr lvl="0"/>
            <a:r>
              <a:rPr lang="en-GB" dirty="0"/>
              <a:t>giving incentives for scientists to archive and share their data, by promoting data management plans and support for proper research data management, </a:t>
            </a:r>
            <a:endParaRPr lang="sl-SI" dirty="0"/>
          </a:p>
          <a:p>
            <a:pPr lvl="0"/>
            <a:r>
              <a:rPr lang="en-GB" dirty="0"/>
              <a:t>open access to research data as default principle, </a:t>
            </a:r>
            <a:endParaRPr lang="sl-SI" dirty="0"/>
          </a:p>
          <a:p>
            <a:pPr lvl="0"/>
            <a:r>
              <a:rPr lang="en-GB" dirty="0"/>
              <a:t>recommendations about appropriate place of deposit, </a:t>
            </a:r>
            <a:endParaRPr lang="sl-SI" dirty="0"/>
          </a:p>
          <a:p>
            <a:pPr lvl="0"/>
            <a:r>
              <a:rPr lang="en-GB" dirty="0"/>
              <a:t>policy about selection of data based on quality and reuse potential for long-term curation, giving financial and other incentives to promote data sharing, including importance of legal and ethical guidelines to attain clarity on the legal conditions framing the envisaged re-use of research data, </a:t>
            </a:r>
            <a:endParaRPr lang="sl-SI" dirty="0"/>
          </a:p>
          <a:p>
            <a:pPr lvl="0"/>
            <a:r>
              <a:rPr lang="en-GB" dirty="0"/>
              <a:t>develop data-intensive research skills, </a:t>
            </a:r>
            <a:endParaRPr lang="sl-SI" dirty="0"/>
          </a:p>
          <a:p>
            <a:pPr lvl="0"/>
            <a:r>
              <a:rPr lang="en-GB" dirty="0"/>
              <a:t>advocate data and scientific software contributions.  </a:t>
            </a:r>
            <a:endParaRPr lang="sl-SI" dirty="0"/>
          </a:p>
          <a:p>
            <a:endParaRPr lang="sl-SI" dirty="0"/>
          </a:p>
        </p:txBody>
      </p:sp>
    </p:spTree>
    <p:extLst>
      <p:ext uri="{BB962C8B-B14F-4D97-AF65-F5344CB8AC3E}">
        <p14:creationId xmlns:p14="http://schemas.microsoft.com/office/powerpoint/2010/main" val="298949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Font typeface="Arial" pitchFamily="34" charset="0"/>
              <a:buChar char="•"/>
            </a:pPr>
            <a:r>
              <a:rPr lang="sl-SI" dirty="0" smtClean="0"/>
              <a:t> Etični kodeks za raziskovalce UL z dne 25. 11. 2014: </a:t>
            </a:r>
          </a:p>
          <a:p>
            <a:pPr>
              <a:buFont typeface="Arial" pitchFamily="34" charset="0"/>
              <a:buChar char="•"/>
            </a:pPr>
            <a:endParaRPr lang="sl-SI" sz="1100" dirty="0"/>
          </a:p>
          <a:p>
            <a:pPr lvl="1" algn="l">
              <a:buFont typeface="Arial" pitchFamily="34" charset="0"/>
              <a:buChar char="•"/>
            </a:pPr>
            <a:r>
              <a:rPr lang="sl-SI" dirty="0" smtClean="0"/>
              <a:t>Zagotovi možnost ponovitve</a:t>
            </a:r>
          </a:p>
          <a:p>
            <a:pPr lvl="1" algn="l">
              <a:buFont typeface="Arial" pitchFamily="34" charset="0"/>
              <a:buChar char="•"/>
            </a:pPr>
            <a:endParaRPr lang="sl-SI" sz="1000" dirty="0"/>
          </a:p>
          <a:p>
            <a:pPr lvl="1" algn="l">
              <a:buFont typeface="Arial" pitchFamily="34" charset="0"/>
              <a:buChar char="•"/>
            </a:pPr>
            <a:r>
              <a:rPr lang="sl-SI" dirty="0" smtClean="0"/>
              <a:t>Čim prejšnja objava rezultatov raziskav</a:t>
            </a:r>
          </a:p>
          <a:p>
            <a:pPr lvl="1" algn="l">
              <a:buFont typeface="Arial" pitchFamily="34" charset="0"/>
              <a:buChar char="•"/>
            </a:pPr>
            <a:endParaRPr lang="sl-SI" dirty="0"/>
          </a:p>
          <a:p>
            <a:pPr>
              <a:buFont typeface="Arial" pitchFamily="34" charset="0"/>
              <a:buChar char="•"/>
            </a:pPr>
            <a:r>
              <a:rPr lang="sl-SI" dirty="0" smtClean="0"/>
              <a:t> Evropski kodeksa ravnanja za ohranjanje raziskovalne </a:t>
            </a:r>
            <a:r>
              <a:rPr lang="sl-SI" dirty="0"/>
              <a:t>poštenosti (</a:t>
            </a:r>
            <a:r>
              <a:rPr lang="sl-SI" dirty="0" smtClean="0"/>
              <a:t>Prevod od jeseni leta 2014 dostopen </a:t>
            </a:r>
            <a:r>
              <a:rPr lang="sl-SI" dirty="0"/>
              <a:t>na </a:t>
            </a:r>
            <a:r>
              <a:rPr lang="sl-SI" dirty="0" smtClean="0"/>
              <a:t>ARRS):</a:t>
            </a:r>
          </a:p>
          <a:p>
            <a:pPr lvl="1" algn="l">
              <a:buFont typeface="Arial" pitchFamily="34" charset="0"/>
              <a:buChar char="•"/>
            </a:pPr>
            <a:r>
              <a:rPr lang="sl-SI" dirty="0" smtClean="0"/>
              <a:t>„…morajo </a:t>
            </a:r>
            <a:r>
              <a:rPr lang="sl-SI" dirty="0"/>
              <a:t>podatkovne prakse ohranjati izvorne podatke in kolegom omogočiti dostop do njih</a:t>
            </a:r>
            <a:r>
              <a:rPr lang="en-GB" dirty="0"/>
              <a:t>”</a:t>
            </a:r>
            <a:r>
              <a:rPr lang="sl-SI" dirty="0"/>
              <a:t>, če „… želijo preveriti ponovljivost študije ali dodelati njene izsledke</a:t>
            </a:r>
            <a:r>
              <a:rPr lang="en-GB" dirty="0"/>
              <a:t>”</a:t>
            </a:r>
            <a:endParaRPr lang="sl-SI" dirty="0"/>
          </a:p>
          <a:p>
            <a:pPr lvl="1" algn="l">
              <a:buFont typeface="Arial" pitchFamily="34" charset="0"/>
              <a:buChar char="•"/>
            </a:pPr>
            <a:r>
              <a:rPr lang="sl-SI" dirty="0"/>
              <a:t>„… shranjeni in dostopni za daljše obdobje</a:t>
            </a:r>
            <a:r>
              <a:rPr lang="en-GB" dirty="0"/>
              <a:t>”</a:t>
            </a:r>
            <a:endParaRPr lang="sl-SI" dirty="0"/>
          </a:p>
          <a:p>
            <a:pPr lvl="1" algn="l">
              <a:buFont typeface="Arial" pitchFamily="34" charset="0"/>
              <a:buChar char="•"/>
            </a:pPr>
            <a:r>
              <a:rPr lang="sl-SI" dirty="0"/>
              <a:t>„… arhivirat in dokumentirati za daljše obdobje</a:t>
            </a:r>
            <a:r>
              <a:rPr lang="en-GB" dirty="0"/>
              <a:t>”</a:t>
            </a:r>
            <a:endParaRPr lang="sl-SI" dirty="0"/>
          </a:p>
          <a:p>
            <a:pPr lvl="1">
              <a:buFont typeface="Arial" pitchFamily="34" charset="0"/>
              <a:buChar char="•"/>
            </a:pPr>
            <a:endParaRPr lang="en-GB" dirty="0"/>
          </a:p>
        </p:txBody>
      </p:sp>
      <p:sp>
        <p:nvSpPr>
          <p:cNvPr id="5" name="Title 4"/>
          <p:cNvSpPr>
            <a:spLocks noGrp="1"/>
          </p:cNvSpPr>
          <p:nvPr>
            <p:ph type="title"/>
          </p:nvPr>
        </p:nvSpPr>
        <p:spPr/>
        <p:txBody>
          <a:bodyPr>
            <a:normAutofit fontScale="90000"/>
          </a:bodyPr>
          <a:lstStyle/>
          <a:p>
            <a:r>
              <a:rPr lang="sl-SI" dirty="0"/>
              <a:t>Etični </a:t>
            </a:r>
            <a:r>
              <a:rPr lang="sl-SI" dirty="0" smtClean="0"/>
              <a:t>kodeksi</a:t>
            </a:r>
            <a:endParaRPr lang="en-US" dirty="0"/>
          </a:p>
        </p:txBody>
      </p:sp>
      <p:sp>
        <p:nvSpPr>
          <p:cNvPr id="3" name="Text Placeholder 2"/>
          <p:cNvSpPr>
            <a:spLocks noGrp="1"/>
          </p:cNvSpPr>
          <p:nvPr>
            <p:ph type="body" sz="quarter" idx="10"/>
          </p:nvPr>
        </p:nvSpPr>
        <p:spPr/>
        <p:txBody>
          <a:bodyPr/>
          <a:lstStyle/>
          <a:p>
            <a:endParaRPr lang="en-GB" dirty="0"/>
          </a:p>
        </p:txBody>
      </p:sp>
    </p:spTree>
    <p:extLst>
      <p:ext uri="{BB962C8B-B14F-4D97-AF65-F5344CB8AC3E}">
        <p14:creationId xmlns:p14="http://schemas.microsoft.com/office/powerpoint/2010/main" val="541350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l-SI" dirty="0" smtClean="0"/>
              <a:t>Ponovljivost – zlati standard</a:t>
            </a:r>
            <a:endParaRPr lang="en-GB" dirty="0"/>
          </a:p>
        </p:txBody>
      </p:sp>
      <p:sp>
        <p:nvSpPr>
          <p:cNvPr id="3" name="Content Placeholder 2"/>
          <p:cNvSpPr>
            <a:spLocks noGrp="1"/>
          </p:cNvSpPr>
          <p:nvPr>
            <p:ph idx="1"/>
          </p:nvPr>
        </p:nvSpPr>
        <p:spPr/>
        <p:txBody>
          <a:bodyPr>
            <a:normAutofit fontScale="85000" lnSpcReduction="20000"/>
          </a:bodyPr>
          <a:lstStyle/>
          <a:p>
            <a:r>
              <a:rPr lang="en-US" b="1" i="1" dirty="0"/>
              <a:t>Replication</a:t>
            </a:r>
            <a:r>
              <a:rPr lang="en-US" b="1" dirty="0"/>
              <a:t> </a:t>
            </a:r>
            <a:r>
              <a:rPr lang="en-US" b="1" dirty="0" smtClean="0"/>
              <a:t>(discrepancies </a:t>
            </a:r>
            <a:r>
              <a:rPr lang="en-US" b="1" dirty="0"/>
              <a:t>that come from random chance, error, or fraud</a:t>
            </a:r>
            <a:r>
              <a:rPr lang="en-US" b="1" dirty="0" smtClean="0"/>
              <a:t>)</a:t>
            </a:r>
            <a:r>
              <a:rPr lang="sl-SI" b="1" dirty="0" smtClean="0"/>
              <a:t>:</a:t>
            </a:r>
            <a:endParaRPr lang="en-US" b="1" dirty="0"/>
          </a:p>
          <a:p>
            <a:r>
              <a:rPr lang="en-US" b="1" dirty="0"/>
              <a:t>– </a:t>
            </a:r>
            <a:r>
              <a:rPr lang="en-US" b="1" i="1" dirty="0"/>
              <a:t>Verification</a:t>
            </a:r>
            <a:r>
              <a:rPr lang="en-US" b="1" dirty="0"/>
              <a:t> – uses the same specification, same population and same sample</a:t>
            </a:r>
          </a:p>
          <a:p>
            <a:r>
              <a:rPr lang="en-US" b="1" dirty="0"/>
              <a:t>– </a:t>
            </a:r>
            <a:r>
              <a:rPr lang="en-US" b="1" i="1" dirty="0"/>
              <a:t>Reproduction</a:t>
            </a:r>
            <a:r>
              <a:rPr lang="en-US" b="1" dirty="0"/>
              <a:t> – uses the same specification, same population but not the same sample</a:t>
            </a:r>
          </a:p>
          <a:p>
            <a:r>
              <a:rPr lang="en-US" b="1" i="1" dirty="0"/>
              <a:t>Robustness</a:t>
            </a:r>
            <a:r>
              <a:rPr lang="en-US" b="1" dirty="0"/>
              <a:t> (uses different sampling distribution for parameter estimates and is looking for discrepancies that come from changes in the sampling </a:t>
            </a:r>
            <a:r>
              <a:rPr lang="en-US" b="1" dirty="0" smtClean="0"/>
              <a:t>distribution):</a:t>
            </a:r>
            <a:endParaRPr lang="en-US" b="1" dirty="0"/>
          </a:p>
          <a:p>
            <a:r>
              <a:rPr lang="en-US" b="1" dirty="0"/>
              <a:t>– </a:t>
            </a:r>
            <a:r>
              <a:rPr lang="en-US" b="1" i="1" dirty="0"/>
              <a:t>Reanalysis</a:t>
            </a:r>
            <a:r>
              <a:rPr lang="en-US" b="1" dirty="0"/>
              <a:t> – uses a different specification, the same population and not necessarily the same sample</a:t>
            </a:r>
          </a:p>
          <a:p>
            <a:r>
              <a:rPr lang="en-US" b="1" dirty="0"/>
              <a:t>– </a:t>
            </a:r>
            <a:r>
              <a:rPr lang="en-US" b="1" i="1" dirty="0"/>
              <a:t>Extension</a:t>
            </a:r>
            <a:r>
              <a:rPr lang="en-US" b="1" dirty="0"/>
              <a:t> – uses the same specification, different population and a different sample. </a:t>
            </a:r>
            <a:endParaRPr lang="sl-SI" b="1" dirty="0" smtClean="0"/>
          </a:p>
          <a:p>
            <a:pPr marL="0" indent="0">
              <a:buNone/>
            </a:pPr>
            <a:r>
              <a:rPr lang="en-US" b="1" dirty="0"/>
              <a:t>Michael </a:t>
            </a:r>
            <a:r>
              <a:rPr lang="en-US" b="1" dirty="0" smtClean="0"/>
              <a:t>Clemens</a:t>
            </a:r>
            <a:r>
              <a:rPr lang="en-US" b="1" i="1" u="sng" dirty="0"/>
              <a:t> </a:t>
            </a:r>
            <a:r>
              <a:rPr lang="en-US" b="1" i="1" u="sng" dirty="0">
                <a:hlinkClick r:id="rId2"/>
              </a:rPr>
              <a:t>paper</a:t>
            </a:r>
            <a:r>
              <a:rPr lang="en-US" b="1" dirty="0"/>
              <a:t> </a:t>
            </a:r>
            <a:r>
              <a:rPr lang="sl-SI" b="1" dirty="0"/>
              <a:t>(iz </a:t>
            </a:r>
            <a:r>
              <a:rPr lang="sl-SI" b="1" dirty="0">
                <a:hlinkClick r:id="rId3"/>
              </a:rPr>
              <a:t>https://replicationnetwork.com/2016/10/27/goldstein-more-replication-in-economics</a:t>
            </a:r>
            <a:r>
              <a:rPr lang="sl-SI" b="1" dirty="0" smtClean="0">
                <a:hlinkClick r:id="rId3"/>
              </a:rPr>
              <a:t>/</a:t>
            </a:r>
            <a:r>
              <a:rPr lang="sl-SI" b="1" dirty="0" smtClean="0"/>
              <a:t> )</a:t>
            </a:r>
            <a:endParaRPr lang="en-US" b="1" dirty="0"/>
          </a:p>
          <a:p>
            <a:endParaRPr lang="en-US" b="1" dirty="0"/>
          </a:p>
          <a:p>
            <a:endParaRPr lang="en-GB" dirty="0"/>
          </a:p>
        </p:txBody>
      </p:sp>
    </p:spTree>
    <p:extLst>
      <p:ext uri="{BB962C8B-B14F-4D97-AF65-F5344CB8AC3E}">
        <p14:creationId xmlns:p14="http://schemas.microsoft.com/office/powerpoint/2010/main" val="172209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l-SI" dirty="0" smtClean="0"/>
              <a:t>Problem krize ponovljivosti raziskovanja</a:t>
            </a:r>
            <a:endParaRPr lang="en-GB" dirty="0"/>
          </a:p>
        </p:txBody>
      </p:sp>
      <p:sp>
        <p:nvSpPr>
          <p:cNvPr id="3" name="Content Placeholder 2"/>
          <p:cNvSpPr>
            <a:spLocks noGrp="1"/>
          </p:cNvSpPr>
          <p:nvPr>
            <p:ph idx="1"/>
          </p:nvPr>
        </p:nvSpPr>
        <p:spPr/>
        <p:txBody>
          <a:bodyPr>
            <a:normAutofit lnSpcReduction="10000"/>
          </a:bodyPr>
          <a:lstStyle/>
          <a:p>
            <a:r>
              <a:rPr lang="en-US" b="1" dirty="0"/>
              <a:t>Over half of psychology studies fail reproducibility test</a:t>
            </a:r>
          </a:p>
          <a:p>
            <a:r>
              <a:rPr lang="sl-SI" dirty="0">
                <a:hlinkClick r:id="rId2"/>
              </a:rPr>
              <a:t>http://</a:t>
            </a:r>
            <a:r>
              <a:rPr lang="sl-SI" dirty="0" smtClean="0">
                <a:hlinkClick r:id="rId2"/>
              </a:rPr>
              <a:t>www.nature.com/news/over-half-of-psychology-studies-fail-reproducibility-test-1.18248</a:t>
            </a:r>
            <a:r>
              <a:rPr lang="sl-SI" dirty="0" smtClean="0"/>
              <a:t> </a:t>
            </a:r>
          </a:p>
          <a:p>
            <a:endParaRPr lang="sl-SI" dirty="0"/>
          </a:p>
          <a:p>
            <a:r>
              <a:rPr lang="en-US" b="1" dirty="0"/>
              <a:t>Data Access and Research Transparency (DA-RT): A Joint </a:t>
            </a:r>
            <a:r>
              <a:rPr lang="en-US" b="1" dirty="0" smtClean="0"/>
              <a:t>Statement </a:t>
            </a:r>
            <a:r>
              <a:rPr lang="en-US" b="1" dirty="0"/>
              <a:t>by Political Science Journal </a:t>
            </a:r>
            <a:r>
              <a:rPr lang="en-US" b="1" dirty="0" smtClean="0"/>
              <a:t>Editors</a:t>
            </a:r>
            <a:endParaRPr lang="sl-SI" b="1" dirty="0" smtClean="0"/>
          </a:p>
          <a:p>
            <a:r>
              <a:rPr lang="en-GB" dirty="0">
                <a:hlinkClick r:id="rId3"/>
              </a:rPr>
              <a:t>http://</a:t>
            </a:r>
            <a:r>
              <a:rPr lang="en-GB" dirty="0" smtClean="0">
                <a:hlinkClick r:id="rId3"/>
              </a:rPr>
              <a:t>www.dartstatement.org/2014-journal-editors-statement-jets</a:t>
            </a:r>
            <a:r>
              <a:rPr lang="sl-SI" dirty="0" smtClean="0"/>
              <a:t> </a:t>
            </a:r>
          </a:p>
          <a:p>
            <a:r>
              <a:rPr lang="en-US" dirty="0"/>
              <a:t>Ensure that journal style guides, codes of ethics, publication manuals, and other forms of guidance are updated and expanded to include improved data access and research transparency requirements.</a:t>
            </a:r>
            <a:endParaRPr lang="en-GB" dirty="0"/>
          </a:p>
        </p:txBody>
      </p:sp>
    </p:spTree>
    <p:extLst>
      <p:ext uri="{BB962C8B-B14F-4D97-AF65-F5344CB8AC3E}">
        <p14:creationId xmlns:p14="http://schemas.microsoft.com/office/powerpoint/2010/main" val="1613779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2466</Words>
  <Application>Microsoft Office PowerPoint</Application>
  <PresentationFormat>Widescreen</PresentationFormat>
  <Paragraphs>307</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Tahoma</vt:lpstr>
      <vt:lpstr>Tate regular</vt:lpstr>
      <vt:lpstr>Wingdings</vt:lpstr>
      <vt:lpstr>Office Theme</vt:lpstr>
      <vt:lpstr>       Nekatere teme s področja načrtovanja ravnanja s podatki, priprave podatkov in predaje v odprti dostop</vt:lpstr>
      <vt:lpstr>Zakaj odprti dostop do raziskovalnih podatkov Primerjaj: http://www.data-archive.ac.uk/media/2894/managingsharing.pdf </vt:lpstr>
      <vt:lpstr>Discover Requirements Svetličič </vt:lpstr>
      <vt:lpstr>PowerPoint Presentation</vt:lpstr>
      <vt:lpstr>Financerji znanosti: politike odprtega dostopa</vt:lpstr>
      <vt:lpstr>G8 Science Minister Statement, EU Commission Open science policies recommendations, and the RECODE</vt:lpstr>
      <vt:lpstr>Etični kodeksi</vt:lpstr>
      <vt:lpstr>Ponovljivost – zlati standard</vt:lpstr>
      <vt:lpstr>Problem krize ponovljivosti raziskovanja</vt:lpstr>
      <vt:lpstr>Novosti pri politikah revij – zahteva po dostopu do raziskovalnih podatkov, ki spremlja objavo znanstvenega članka </vt:lpstr>
      <vt:lpstr>Primer orodja: open science framework </vt:lpstr>
      <vt:lpstr>Dokumentacija procesa raziskovanja in analize</vt:lpstr>
      <vt:lpstr>RDA vozlišče Slovenija: primer Pilot Revij</vt:lpstr>
      <vt:lpstr>       Prevzem in priprava raziskovalnih podatkov za odprti dostop</vt:lpstr>
      <vt:lpstr>Načrt ravnanja z raziskovalnimi podatki</vt:lpstr>
      <vt:lpstr>Poanta je</vt:lpstr>
      <vt:lpstr>Prednosti izročanja podatkov v ADP, vključen v CESSDA</vt:lpstr>
      <vt:lpstr>Kriteriji za sprejem podatkov v podatkovno središče</vt:lpstr>
      <vt:lpstr>1 Načrtovanje ustvarjanja podatkov: pomembna vprašanja</vt:lpstr>
      <vt:lpstr>1 Pristanek na sodelovanje kot del načrtovanja </vt:lpstr>
      <vt:lpstr>2 Pristanek na sodelovanje v raziskavi</vt:lpstr>
      <vt:lpstr>2 Pomembno za ohranjanje in drugo rabo</vt:lpstr>
      <vt:lpstr>Glej delavnice</vt:lpstr>
      <vt:lpstr>Dodatne povezave v pomoč</vt:lpstr>
      <vt:lpstr>PowerPoint Presentation</vt:lpstr>
      <vt:lpstr>Kriteriji za sprejem v ADP</vt:lpstr>
      <vt:lpstr>Sprejem podatkov (SIP)</vt:lpstr>
      <vt:lpstr>Kaj so metapodatki?</vt:lpstr>
      <vt:lpstr>Kaj so metapodatki v ADP?</vt:lpstr>
      <vt:lpstr>Na kaj smo pozorni pri procesiranju QUALYDATA</vt:lpstr>
      <vt:lpstr>Procesiranje in kontrola kakovosti kvantitativnih podatkov</vt:lpstr>
      <vt:lpstr>Viri (poleg že dosedaj omenjenih):</vt:lpstr>
      <vt:lpstr>Razne zanimive povezave na temo reproduktibilnosti</vt:lpstr>
      <vt:lpstr>OSNOVNI POJMI</vt:lpstr>
      <vt:lpstr>Naloga za sproti: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Nekatere teme s področja načrtovanja ravnanja s podatki, priprave podatkov in predaje v odprti dostop</dc:title>
  <dc:creator>Štebe, Janez</dc:creator>
  <cp:lastModifiedBy>Štebe, Janez</cp:lastModifiedBy>
  <cp:revision>25</cp:revision>
  <dcterms:created xsi:type="dcterms:W3CDTF">2019-03-14T12:09:57Z</dcterms:created>
  <dcterms:modified xsi:type="dcterms:W3CDTF">2020-04-02T15:44:20Z</dcterms:modified>
</cp:coreProperties>
</file>