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Bree Serif"/>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reeSerif-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facebook.com"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3schools.com/html/" TargetMode="External"/><Relationship Id="rId4" Type="http://schemas.openxmlformats.org/officeDocument/2006/relationships/hyperlink" Target="https://www.w3schools.com/css/" TargetMode="External"/><Relationship Id="rId5" Type="http://schemas.openxmlformats.org/officeDocument/2006/relationships/hyperlink" Target="https://www.google.co.id/search?q=color+chooser" TargetMode="External"/><Relationship Id="rId6" Type="http://schemas.openxmlformats.org/officeDocument/2006/relationships/hyperlink" Target="https://www.google.co.id/search?q=color+choos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A9B0"/>
        </a:solidFill>
      </p:bgPr>
    </p:bg>
    <p:spTree>
      <p:nvGrpSpPr>
        <p:cNvPr id="53" name="Shape 53"/>
        <p:cNvGrpSpPr/>
        <p:nvPr/>
      </p:nvGrpSpPr>
      <p:grpSpPr>
        <a:xfrm>
          <a:off x="0" y="0"/>
          <a:ext cx="0" cy="0"/>
          <a:chOff x="0" y="0"/>
          <a:chExt cx="0" cy="0"/>
        </a:xfrm>
      </p:grpSpPr>
      <p:sp>
        <p:nvSpPr>
          <p:cNvPr id="54" name="Shape 54"/>
          <p:cNvSpPr txBox="1"/>
          <p:nvPr/>
        </p:nvSpPr>
        <p:spPr>
          <a:xfrm>
            <a:off x="0" y="733525"/>
            <a:ext cx="9144000" cy="1252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id" sz="4400">
                <a:solidFill>
                  <a:srgbClr val="000000"/>
                </a:solidFill>
                <a:latin typeface="Bree Serif"/>
                <a:ea typeface="Bree Serif"/>
                <a:cs typeface="Bree Serif"/>
                <a:sym typeface="Bree Serif"/>
              </a:rPr>
              <a:t>LESSON </a:t>
            </a:r>
            <a:r>
              <a:rPr lang="id" sz="4400">
                <a:latin typeface="Bree Serif"/>
                <a:ea typeface="Bree Serif"/>
                <a:cs typeface="Bree Serif"/>
                <a:sym typeface="Bree Serif"/>
              </a:rPr>
              <a:t>2</a:t>
            </a:r>
            <a:endParaRPr sz="5200">
              <a:solidFill>
                <a:srgbClr val="000000"/>
              </a:solidFill>
              <a:latin typeface="Bree Serif"/>
              <a:ea typeface="Bree Serif"/>
              <a:cs typeface="Bree Serif"/>
              <a:sym typeface="Bree Serif"/>
            </a:endParaRPr>
          </a:p>
        </p:txBody>
      </p:sp>
      <p:sp>
        <p:nvSpPr>
          <p:cNvPr id="55" name="Shape 55"/>
          <p:cNvSpPr txBox="1"/>
          <p:nvPr/>
        </p:nvSpPr>
        <p:spPr>
          <a:xfrm>
            <a:off x="0" y="2214950"/>
            <a:ext cx="9144000" cy="10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800"/>
              <a:buFont typeface="Arial"/>
              <a:buNone/>
            </a:pPr>
            <a:r>
              <a:rPr lang="id" sz="3200">
                <a:solidFill>
                  <a:schemeClr val="dk1"/>
                </a:solidFill>
                <a:latin typeface="Calibri"/>
                <a:ea typeface="Calibri"/>
                <a:cs typeface="Calibri"/>
                <a:sym typeface="Calibri"/>
              </a:rPr>
              <a:t>Pengenalan HTML dan CSS</a:t>
            </a:r>
            <a:endParaRPr sz="3200">
              <a:solidFill>
                <a:srgbClr val="000000"/>
              </a:solidFill>
              <a:latin typeface="Cambria"/>
              <a:ea typeface="Cambria"/>
              <a:cs typeface="Cambria"/>
              <a:sym typeface="Cambria"/>
            </a:endParaRPr>
          </a:p>
          <a:p>
            <a:pPr indent="0" lvl="0" marL="0" rtl="0" algn="ctr">
              <a:spcBef>
                <a:spcPts val="0"/>
              </a:spcBef>
              <a:spcAft>
                <a:spcPts val="0"/>
              </a:spcAft>
              <a:buClr>
                <a:schemeClr val="dk1"/>
              </a:buClr>
              <a:buSzPts val="600"/>
              <a:buFont typeface="Arial"/>
              <a:buNone/>
            </a:pPr>
            <a:r>
              <a:rPr lang="id" sz="1800">
                <a:solidFill>
                  <a:schemeClr val="dk1"/>
                </a:solidFill>
                <a:latin typeface="Calibri"/>
                <a:ea typeface="Calibri"/>
                <a:cs typeface="Calibri"/>
                <a:sym typeface="Calibri"/>
              </a:rPr>
              <a:t>Pengenalan Struktur HTML dan Cara Menyisipkan CSS</a:t>
            </a:r>
            <a:endParaRPr sz="1800">
              <a:solidFill>
                <a:srgbClr val="000000"/>
              </a:solidFill>
              <a:latin typeface="Cambria"/>
              <a:ea typeface="Cambria"/>
              <a:cs typeface="Cambria"/>
              <a:sym typeface="Cambria"/>
            </a:endParaRPr>
          </a:p>
          <a:p>
            <a:pPr indent="0" lvl="0" marL="0" rtl="0" algn="ctr">
              <a:spcBef>
                <a:spcPts val="0"/>
              </a:spcBef>
              <a:spcAft>
                <a:spcPts val="0"/>
              </a:spcAft>
              <a:buNone/>
            </a:pPr>
            <a:r>
              <a:t/>
            </a:r>
            <a:endParaRPr sz="2800">
              <a:solidFill>
                <a:srgbClr val="595959"/>
              </a:solidFill>
              <a:latin typeface="Bree Serif"/>
              <a:ea typeface="Bree Serif"/>
              <a:cs typeface="Bree Serif"/>
              <a:sym typeface="Bree Serif"/>
            </a:endParaRPr>
          </a:p>
        </p:txBody>
      </p:sp>
      <p:pic>
        <p:nvPicPr>
          <p:cNvPr descr="C:\Users\ATEJASUK\Pictures\logo_bekraf.png" id="56" name="Shape 56"/>
          <p:cNvPicPr preferRelativeResize="0"/>
          <p:nvPr/>
        </p:nvPicPr>
        <p:blipFill rotWithShape="1">
          <a:blip r:embed="rId3">
            <a:alphaModFix/>
          </a:blip>
          <a:srcRect b="0" l="0" r="0" t="0"/>
          <a:stretch/>
        </p:blipFill>
        <p:spPr>
          <a:xfrm>
            <a:off x="7729375" y="93600"/>
            <a:ext cx="1224965" cy="1020300"/>
          </a:xfrm>
          <a:prstGeom prst="rect">
            <a:avLst/>
          </a:prstGeom>
          <a:noFill/>
          <a:ln>
            <a:noFill/>
          </a:ln>
        </p:spPr>
      </p:pic>
      <p:pic>
        <p:nvPicPr>
          <p:cNvPr descr="C:\Users\ATEJASUK\Pictures\logo.png" id="57" name="Shape 57"/>
          <p:cNvPicPr preferRelativeResize="0"/>
          <p:nvPr/>
        </p:nvPicPr>
        <p:blipFill rotWithShape="1">
          <a:blip r:embed="rId4">
            <a:alphaModFix/>
          </a:blip>
          <a:srcRect b="0" l="0" r="0" t="0"/>
          <a:stretch/>
        </p:blipFill>
        <p:spPr>
          <a:xfrm>
            <a:off x="221554" y="159838"/>
            <a:ext cx="1496534" cy="1160300"/>
          </a:xfrm>
          <a:prstGeom prst="rect">
            <a:avLst/>
          </a:prstGeom>
          <a:noFill/>
          <a:ln>
            <a:noFill/>
          </a:ln>
        </p:spPr>
      </p:pic>
      <p:pic>
        <p:nvPicPr>
          <p:cNvPr id="58" name="Shape 58"/>
          <p:cNvPicPr preferRelativeResize="0"/>
          <p:nvPr/>
        </p:nvPicPr>
        <p:blipFill>
          <a:blip r:embed="rId5">
            <a:alphaModFix/>
          </a:blip>
          <a:stretch>
            <a:fillRect/>
          </a:stretch>
        </p:blipFill>
        <p:spPr>
          <a:xfrm>
            <a:off x="5908246" y="537291"/>
            <a:ext cx="1675201" cy="40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Images</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sp>
        <p:nvSpPr>
          <p:cNvPr id="117" name="Shape 117"/>
          <p:cNvSpPr txBox="1"/>
          <p:nvPr/>
        </p:nvSpPr>
        <p:spPr>
          <a:xfrm>
            <a:off x="173250" y="1019850"/>
            <a:ext cx="8797500" cy="3103800"/>
          </a:xfrm>
          <a:prstGeom prst="rect">
            <a:avLst/>
          </a:prstGeom>
          <a:noFill/>
          <a:ln>
            <a:noFill/>
          </a:ln>
        </p:spPr>
        <p:txBody>
          <a:bodyPr anchorCtr="0" anchor="t" bIns="91425" lIns="91425" spcFirstLastPara="1" rIns="91425" wrap="square" tIns="91425">
            <a:noAutofit/>
          </a:bodyPr>
          <a:lstStyle/>
          <a:p>
            <a:pPr indent="-293763" lvl="0" marL="391685" rtl="0">
              <a:spcBef>
                <a:spcPts val="640"/>
              </a:spcBef>
              <a:spcAft>
                <a:spcPts val="0"/>
              </a:spcAft>
              <a:buNone/>
            </a:pPr>
            <a:r>
              <a:rPr lang="id" sz="1100">
                <a:solidFill>
                  <a:srgbClr val="0000C2"/>
                </a:solidFill>
                <a:latin typeface="Courier"/>
                <a:ea typeface="Courier"/>
                <a:cs typeface="Courier"/>
                <a:sym typeface="Courier"/>
              </a:rPr>
              <a:t>&lt;html&gt;</a:t>
            </a:r>
            <a:endParaRPr sz="1100">
              <a:solidFill>
                <a:srgbClr val="0000C2"/>
              </a:solidFill>
              <a:latin typeface="Courier"/>
              <a:ea typeface="Courier"/>
              <a:cs typeface="Courier"/>
              <a:sym typeface="Courier"/>
            </a:endParaRPr>
          </a:p>
          <a:p>
            <a:pPr indent="-293763" lvl="0" marL="391685" rtl="0" algn="just">
              <a:spcBef>
                <a:spcPts val="640"/>
              </a:spcBef>
              <a:spcAft>
                <a:spcPts val="0"/>
              </a:spcAft>
              <a:buNone/>
            </a:pPr>
            <a:r>
              <a:rPr lang="id" sz="1100">
                <a:solidFill>
                  <a:srgbClr val="0000C2"/>
                </a:solidFill>
                <a:latin typeface="Courier"/>
                <a:ea typeface="Courier"/>
                <a:cs typeface="Courier"/>
                <a:sym typeface="Courier"/>
              </a:rPr>
              <a:t>	&lt;head&gt;</a:t>
            </a:r>
            <a:endParaRPr sz="1100">
              <a:solidFill>
                <a:srgbClr val="0000C2"/>
              </a:solidFill>
              <a:latin typeface="Courier"/>
              <a:ea typeface="Courier"/>
              <a:cs typeface="Courier"/>
              <a:sym typeface="Courier"/>
            </a:endParaRPr>
          </a:p>
          <a:p>
            <a:pPr indent="-293763" lvl="0" marL="391685" rtl="0" algn="just">
              <a:spcBef>
                <a:spcPts val="640"/>
              </a:spcBef>
              <a:spcAft>
                <a:spcPts val="0"/>
              </a:spcAft>
              <a:buNone/>
            </a:pPr>
            <a:r>
              <a:rPr lang="id" sz="1100">
                <a:solidFill>
                  <a:srgbClr val="0000C2"/>
                </a:solidFill>
                <a:latin typeface="Courier"/>
                <a:ea typeface="Courier"/>
                <a:cs typeface="Courier"/>
                <a:sym typeface="Courier"/>
              </a:rPr>
              <a:t>			&lt;title&gt;</a:t>
            </a:r>
            <a:r>
              <a:rPr lang="id" sz="1100">
                <a:solidFill>
                  <a:schemeClr val="dk1"/>
                </a:solidFill>
                <a:latin typeface="Courier"/>
                <a:ea typeface="Courier"/>
                <a:cs typeface="Courier"/>
                <a:sym typeface="Courier"/>
              </a:rPr>
              <a:t>Belajar Menyisipkan Gambar</a:t>
            </a:r>
            <a:r>
              <a:rPr lang="id" sz="1100">
                <a:solidFill>
                  <a:srgbClr val="0000C2"/>
                </a:solidFill>
                <a:latin typeface="Courier"/>
                <a:ea typeface="Courier"/>
                <a:cs typeface="Courier"/>
                <a:sym typeface="Courier"/>
              </a:rPr>
              <a:t>&lt;/title&gt;</a:t>
            </a:r>
            <a:endParaRPr sz="1100">
              <a:solidFill>
                <a:srgbClr val="0000C2"/>
              </a:solidFill>
              <a:latin typeface="Courier"/>
              <a:ea typeface="Courier"/>
              <a:cs typeface="Courier"/>
              <a:sym typeface="Courier"/>
            </a:endParaRPr>
          </a:p>
          <a:p>
            <a:pPr indent="-293763" lvl="0" marL="391685" rtl="0" algn="just">
              <a:spcBef>
                <a:spcPts val="640"/>
              </a:spcBef>
              <a:spcAft>
                <a:spcPts val="0"/>
              </a:spcAft>
              <a:buNone/>
            </a:pPr>
            <a:r>
              <a:rPr lang="id" sz="1100">
                <a:solidFill>
                  <a:srgbClr val="0000C2"/>
                </a:solidFill>
                <a:latin typeface="Courier"/>
                <a:ea typeface="Courier"/>
                <a:cs typeface="Courier"/>
                <a:sym typeface="Courier"/>
              </a:rPr>
              <a:t>	&lt;/head&gt;</a:t>
            </a:r>
            <a:endParaRPr sz="1100">
              <a:solidFill>
                <a:srgbClr val="0000C2"/>
              </a:solidFill>
              <a:latin typeface="Courier"/>
              <a:ea typeface="Courier"/>
              <a:cs typeface="Courier"/>
              <a:sym typeface="Courier"/>
            </a:endParaRPr>
          </a:p>
          <a:p>
            <a:pPr indent="-293763" lvl="0" marL="391685" rtl="0">
              <a:spcBef>
                <a:spcPts val="640"/>
              </a:spcBef>
              <a:spcAft>
                <a:spcPts val="0"/>
              </a:spcAft>
              <a:buNone/>
            </a:pPr>
            <a:r>
              <a:rPr lang="id" sz="1100">
                <a:solidFill>
                  <a:srgbClr val="0000C2"/>
                </a:solidFill>
                <a:latin typeface="Courier"/>
                <a:ea typeface="Courier"/>
                <a:cs typeface="Courier"/>
                <a:sym typeface="Courier"/>
              </a:rPr>
              <a:t>	&lt;body&gt;</a:t>
            </a:r>
            <a:endParaRPr sz="1100">
              <a:solidFill>
                <a:srgbClr val="0000C2"/>
              </a:solidFill>
              <a:latin typeface="Courier"/>
              <a:ea typeface="Courier"/>
              <a:cs typeface="Courier"/>
              <a:sym typeface="Courier"/>
            </a:endParaRPr>
          </a:p>
          <a:p>
            <a:pPr indent="457200" lvl="0" marL="457200" rtl="0">
              <a:lnSpc>
                <a:spcPct val="150000"/>
              </a:lnSpc>
              <a:spcBef>
                <a:spcPts val="1282"/>
              </a:spcBef>
              <a:spcAft>
                <a:spcPts val="0"/>
              </a:spcAft>
              <a:buNone/>
            </a:pPr>
            <a:r>
              <a:rPr lang="id" sz="1100">
                <a:solidFill>
                  <a:srgbClr val="0000C2"/>
                </a:solidFill>
                <a:latin typeface="Courier"/>
                <a:ea typeface="Courier"/>
                <a:cs typeface="Courier"/>
                <a:sym typeface="Courier"/>
              </a:rPr>
              <a:t>&lt;</a:t>
            </a:r>
            <a:r>
              <a:rPr lang="id" sz="1100">
                <a:solidFill>
                  <a:srgbClr val="921A20"/>
                </a:solidFill>
                <a:latin typeface="Courier"/>
                <a:ea typeface="Courier"/>
                <a:cs typeface="Courier"/>
                <a:sym typeface="Courier"/>
              </a:rPr>
              <a:t>img</a:t>
            </a:r>
            <a:r>
              <a:rPr lang="id" sz="1100">
                <a:solidFill>
                  <a:srgbClr val="FB0007"/>
                </a:solidFill>
                <a:latin typeface="Courier"/>
                <a:ea typeface="Courier"/>
                <a:cs typeface="Courier"/>
                <a:sym typeface="Courier"/>
              </a:rPr>
              <a:t> src</a:t>
            </a:r>
            <a:r>
              <a:rPr lang="id" sz="1100">
                <a:solidFill>
                  <a:srgbClr val="0000C2"/>
                </a:solidFill>
                <a:latin typeface="Courier"/>
                <a:ea typeface="Courier"/>
                <a:cs typeface="Courier"/>
                <a:sym typeface="Courier"/>
              </a:rPr>
              <a:t>="images/doraemon.jpg"</a:t>
            </a:r>
            <a:r>
              <a:rPr lang="id" sz="1100">
                <a:solidFill>
                  <a:srgbClr val="FB0007"/>
                </a:solidFill>
                <a:latin typeface="Courier"/>
                <a:ea typeface="Courier"/>
                <a:cs typeface="Courier"/>
                <a:sym typeface="Courier"/>
              </a:rPr>
              <a:t> alt</a:t>
            </a:r>
            <a:r>
              <a:rPr lang="id" sz="1100">
                <a:solidFill>
                  <a:srgbClr val="0000C2"/>
                </a:solidFill>
                <a:latin typeface="Courier"/>
                <a:ea typeface="Courier"/>
                <a:cs typeface="Courier"/>
                <a:sym typeface="Courier"/>
              </a:rPr>
              <a:t>="Gambar Doraemon JPG"</a:t>
            </a:r>
            <a:r>
              <a:rPr lang="id" sz="1100">
                <a:solidFill>
                  <a:srgbClr val="FB0007"/>
                </a:solidFill>
                <a:latin typeface="Courier"/>
                <a:ea typeface="Courier"/>
                <a:cs typeface="Courier"/>
                <a:sym typeface="Courier"/>
              </a:rPr>
              <a:t> width</a:t>
            </a:r>
            <a:r>
              <a:rPr lang="id" sz="1100">
                <a:solidFill>
                  <a:srgbClr val="0000C2"/>
                </a:solidFill>
                <a:latin typeface="Courier"/>
                <a:ea typeface="Courier"/>
                <a:cs typeface="Courier"/>
                <a:sym typeface="Courier"/>
              </a:rPr>
              <a:t>="104"</a:t>
            </a:r>
            <a:r>
              <a:rPr lang="id" sz="1100">
                <a:solidFill>
                  <a:srgbClr val="FB0007"/>
                </a:solidFill>
                <a:latin typeface="Courier"/>
                <a:ea typeface="Courier"/>
                <a:cs typeface="Courier"/>
                <a:sym typeface="Courier"/>
              </a:rPr>
              <a:t> height</a:t>
            </a:r>
            <a:r>
              <a:rPr lang="id" sz="1100">
                <a:solidFill>
                  <a:srgbClr val="0000C2"/>
                </a:solidFill>
                <a:latin typeface="Courier"/>
                <a:ea typeface="Courier"/>
                <a:cs typeface="Courier"/>
                <a:sym typeface="Courier"/>
              </a:rPr>
              <a:t>="142"&gt;</a:t>
            </a:r>
            <a:endParaRPr sz="1100">
              <a:solidFill>
                <a:srgbClr val="0000C2"/>
              </a:solidFill>
              <a:latin typeface="Courier"/>
              <a:ea typeface="Courier"/>
              <a:cs typeface="Courier"/>
              <a:sym typeface="Courier"/>
            </a:endParaRPr>
          </a:p>
          <a:p>
            <a:pPr indent="457200" lvl="0" marL="457200" rtl="0">
              <a:lnSpc>
                <a:spcPct val="150000"/>
              </a:lnSpc>
              <a:spcBef>
                <a:spcPts val="1282"/>
              </a:spcBef>
              <a:spcAft>
                <a:spcPts val="0"/>
              </a:spcAft>
              <a:buNone/>
            </a:pPr>
            <a:r>
              <a:rPr lang="id" sz="1100">
                <a:solidFill>
                  <a:srgbClr val="0000C2"/>
                </a:solidFill>
                <a:latin typeface="Courier"/>
                <a:ea typeface="Courier"/>
                <a:cs typeface="Courier"/>
                <a:sym typeface="Courier"/>
              </a:rPr>
              <a:t>&lt;</a:t>
            </a:r>
            <a:r>
              <a:rPr lang="id" sz="1100">
                <a:solidFill>
                  <a:srgbClr val="921A20"/>
                </a:solidFill>
                <a:latin typeface="Courier"/>
                <a:ea typeface="Courier"/>
                <a:cs typeface="Courier"/>
                <a:sym typeface="Courier"/>
              </a:rPr>
              <a:t>img</a:t>
            </a:r>
            <a:r>
              <a:rPr lang="id" sz="1100">
                <a:solidFill>
                  <a:srgbClr val="FB0007"/>
                </a:solidFill>
                <a:latin typeface="Courier"/>
                <a:ea typeface="Courier"/>
                <a:cs typeface="Courier"/>
                <a:sym typeface="Courier"/>
              </a:rPr>
              <a:t> src</a:t>
            </a:r>
            <a:r>
              <a:rPr lang="id" sz="1100">
                <a:solidFill>
                  <a:srgbClr val="0000C2"/>
                </a:solidFill>
                <a:latin typeface="Courier"/>
                <a:ea typeface="Courier"/>
                <a:cs typeface="Courier"/>
                <a:sym typeface="Courier"/>
              </a:rPr>
              <a:t>="images/doraemon.gif"</a:t>
            </a:r>
            <a:r>
              <a:rPr lang="id" sz="1100">
                <a:solidFill>
                  <a:srgbClr val="FB0007"/>
                </a:solidFill>
                <a:latin typeface="Courier"/>
                <a:ea typeface="Courier"/>
                <a:cs typeface="Courier"/>
                <a:sym typeface="Courier"/>
              </a:rPr>
              <a:t> alt</a:t>
            </a:r>
            <a:r>
              <a:rPr lang="id" sz="1100">
                <a:solidFill>
                  <a:srgbClr val="0000C2"/>
                </a:solidFill>
                <a:latin typeface="Courier"/>
                <a:ea typeface="Courier"/>
                <a:cs typeface="Courier"/>
                <a:sym typeface="Courier"/>
              </a:rPr>
              <a:t>="Gambar Doraemon GIF"</a:t>
            </a:r>
            <a:r>
              <a:rPr lang="id" sz="1100">
                <a:solidFill>
                  <a:srgbClr val="FB0007"/>
                </a:solidFill>
                <a:latin typeface="Courier"/>
                <a:ea typeface="Courier"/>
                <a:cs typeface="Courier"/>
                <a:sym typeface="Courier"/>
              </a:rPr>
              <a:t> width</a:t>
            </a:r>
            <a:r>
              <a:rPr lang="id" sz="1100">
                <a:solidFill>
                  <a:srgbClr val="0000C2"/>
                </a:solidFill>
                <a:latin typeface="Courier"/>
                <a:ea typeface="Courier"/>
                <a:cs typeface="Courier"/>
                <a:sym typeface="Courier"/>
              </a:rPr>
              <a:t>="104"</a:t>
            </a:r>
            <a:r>
              <a:rPr lang="id" sz="1100">
                <a:solidFill>
                  <a:srgbClr val="FB0007"/>
                </a:solidFill>
                <a:latin typeface="Courier"/>
                <a:ea typeface="Courier"/>
                <a:cs typeface="Courier"/>
                <a:sym typeface="Courier"/>
              </a:rPr>
              <a:t> height</a:t>
            </a:r>
            <a:r>
              <a:rPr lang="id" sz="1100">
                <a:solidFill>
                  <a:srgbClr val="0000C2"/>
                </a:solidFill>
                <a:latin typeface="Courier"/>
                <a:ea typeface="Courier"/>
                <a:cs typeface="Courier"/>
                <a:sym typeface="Courier"/>
              </a:rPr>
              <a:t>="142"&gt;</a:t>
            </a:r>
            <a:endParaRPr sz="1100">
              <a:solidFill>
                <a:srgbClr val="0000C2"/>
              </a:solidFill>
              <a:latin typeface="Courier"/>
              <a:ea typeface="Courier"/>
              <a:cs typeface="Courier"/>
              <a:sym typeface="Courier"/>
            </a:endParaRPr>
          </a:p>
          <a:p>
            <a:pPr indent="457200" lvl="0" marL="457200" rtl="0">
              <a:lnSpc>
                <a:spcPct val="150000"/>
              </a:lnSpc>
              <a:spcBef>
                <a:spcPts val="1282"/>
              </a:spcBef>
              <a:spcAft>
                <a:spcPts val="0"/>
              </a:spcAft>
              <a:buNone/>
            </a:pPr>
            <a:r>
              <a:rPr lang="id" sz="1100">
                <a:solidFill>
                  <a:srgbClr val="0000C2"/>
                </a:solidFill>
                <a:latin typeface="Courier"/>
                <a:ea typeface="Courier"/>
                <a:cs typeface="Courier"/>
                <a:sym typeface="Courier"/>
              </a:rPr>
              <a:t>&lt;</a:t>
            </a:r>
            <a:r>
              <a:rPr lang="id" sz="1100">
                <a:solidFill>
                  <a:srgbClr val="921A20"/>
                </a:solidFill>
                <a:latin typeface="Courier"/>
                <a:ea typeface="Courier"/>
                <a:cs typeface="Courier"/>
                <a:sym typeface="Courier"/>
              </a:rPr>
              <a:t>img</a:t>
            </a:r>
            <a:r>
              <a:rPr lang="id" sz="1100">
                <a:solidFill>
                  <a:srgbClr val="FB0007"/>
                </a:solidFill>
                <a:latin typeface="Courier"/>
                <a:ea typeface="Courier"/>
                <a:cs typeface="Courier"/>
                <a:sym typeface="Courier"/>
              </a:rPr>
              <a:t> src</a:t>
            </a:r>
            <a:r>
              <a:rPr lang="id" sz="1100">
                <a:solidFill>
                  <a:srgbClr val="0000C2"/>
                </a:solidFill>
                <a:latin typeface="Courier"/>
                <a:ea typeface="Courier"/>
                <a:cs typeface="Courier"/>
                <a:sym typeface="Courier"/>
              </a:rPr>
              <a:t>="images/doraemon.png"</a:t>
            </a:r>
            <a:r>
              <a:rPr lang="id" sz="1100">
                <a:solidFill>
                  <a:srgbClr val="FB0007"/>
                </a:solidFill>
                <a:latin typeface="Courier"/>
                <a:ea typeface="Courier"/>
                <a:cs typeface="Courier"/>
                <a:sym typeface="Courier"/>
              </a:rPr>
              <a:t> alt</a:t>
            </a:r>
            <a:r>
              <a:rPr lang="id" sz="1100">
                <a:solidFill>
                  <a:srgbClr val="0000C2"/>
                </a:solidFill>
                <a:latin typeface="Courier"/>
                <a:ea typeface="Courier"/>
                <a:cs typeface="Courier"/>
                <a:sym typeface="Courier"/>
              </a:rPr>
              <a:t>="Gambar Doraemon PNG"</a:t>
            </a:r>
            <a:r>
              <a:rPr lang="id" sz="1100">
                <a:solidFill>
                  <a:srgbClr val="FB0007"/>
                </a:solidFill>
                <a:latin typeface="Courier"/>
                <a:ea typeface="Courier"/>
                <a:cs typeface="Courier"/>
                <a:sym typeface="Courier"/>
              </a:rPr>
              <a:t> width</a:t>
            </a:r>
            <a:r>
              <a:rPr lang="id" sz="1100">
                <a:solidFill>
                  <a:srgbClr val="0000C2"/>
                </a:solidFill>
                <a:latin typeface="Courier"/>
                <a:ea typeface="Courier"/>
                <a:cs typeface="Courier"/>
                <a:sym typeface="Courier"/>
              </a:rPr>
              <a:t>="104"</a:t>
            </a:r>
            <a:r>
              <a:rPr lang="id" sz="1100">
                <a:solidFill>
                  <a:srgbClr val="FB0007"/>
                </a:solidFill>
                <a:latin typeface="Courier"/>
                <a:ea typeface="Courier"/>
                <a:cs typeface="Courier"/>
                <a:sym typeface="Courier"/>
              </a:rPr>
              <a:t> height</a:t>
            </a:r>
            <a:r>
              <a:rPr lang="id" sz="1100">
                <a:solidFill>
                  <a:srgbClr val="0000C2"/>
                </a:solidFill>
                <a:latin typeface="Courier"/>
                <a:ea typeface="Courier"/>
                <a:cs typeface="Courier"/>
                <a:sym typeface="Courier"/>
              </a:rPr>
              <a:t>="142"&gt;</a:t>
            </a:r>
            <a:endParaRPr sz="1100">
              <a:solidFill>
                <a:srgbClr val="0000C2"/>
              </a:solidFill>
              <a:latin typeface="Courier"/>
              <a:ea typeface="Courier"/>
              <a:cs typeface="Courier"/>
              <a:sym typeface="Courier"/>
            </a:endParaRPr>
          </a:p>
          <a:p>
            <a:pPr indent="-293763" lvl="0" marL="391685" rtl="0">
              <a:spcBef>
                <a:spcPts val="640"/>
              </a:spcBef>
              <a:spcAft>
                <a:spcPts val="0"/>
              </a:spcAft>
              <a:buNone/>
            </a:pPr>
            <a:r>
              <a:rPr lang="id" sz="1100">
                <a:solidFill>
                  <a:srgbClr val="0000C2"/>
                </a:solidFill>
                <a:latin typeface="Courier"/>
                <a:ea typeface="Courier"/>
                <a:cs typeface="Courier"/>
                <a:sym typeface="Courier"/>
              </a:rPr>
              <a:t>	&lt;/body&gt;</a:t>
            </a:r>
            <a:endParaRPr sz="1100">
              <a:solidFill>
                <a:srgbClr val="0000C2"/>
              </a:solidFill>
              <a:latin typeface="Courier"/>
              <a:ea typeface="Courier"/>
              <a:cs typeface="Courier"/>
              <a:sym typeface="Courier"/>
            </a:endParaRPr>
          </a:p>
          <a:p>
            <a:pPr indent="-293763" lvl="0" marL="391685" rtl="0">
              <a:spcBef>
                <a:spcPts val="640"/>
              </a:spcBef>
              <a:spcAft>
                <a:spcPts val="0"/>
              </a:spcAft>
              <a:buNone/>
            </a:pPr>
            <a:r>
              <a:rPr lang="id" sz="1100">
                <a:solidFill>
                  <a:srgbClr val="0000C2"/>
                </a:solidFill>
                <a:latin typeface="Courier"/>
                <a:ea typeface="Courier"/>
                <a:cs typeface="Courier"/>
                <a:sym typeface="Courier"/>
              </a:rPr>
              <a:t>&lt;/html&gt;</a:t>
            </a:r>
            <a:endParaRPr sz="1100">
              <a:solidFill>
                <a:srgbClr val="0000C2"/>
              </a:solidFill>
              <a:latin typeface="Courier"/>
              <a:ea typeface="Courier"/>
              <a:cs typeface="Courier"/>
              <a:sym typeface="Courier"/>
            </a:endParaRPr>
          </a:p>
          <a:p>
            <a:pPr indent="0" lvl="0" marL="0" rtl="0">
              <a:lnSpc>
                <a:spcPct val="150000"/>
              </a:lnSpc>
              <a:spcBef>
                <a:spcPts val="1282"/>
              </a:spcBef>
              <a:spcAft>
                <a:spcPts val="0"/>
              </a:spcAft>
              <a:buNone/>
            </a:pPr>
            <a:r>
              <a:t/>
            </a:r>
            <a:endParaRPr sz="1100">
              <a:solidFill>
                <a:schemeClr val="dk1"/>
              </a:solidFill>
              <a:latin typeface="Calibri"/>
              <a:ea typeface="Calibri"/>
              <a:cs typeface="Calibri"/>
              <a:sym typeface="Calibri"/>
            </a:endParaRPr>
          </a:p>
        </p:txBody>
      </p:sp>
      <p:sp>
        <p:nvSpPr>
          <p:cNvPr id="118" name="Shape 118"/>
          <p:cNvSpPr txBox="1"/>
          <p:nvPr/>
        </p:nvSpPr>
        <p:spPr>
          <a:xfrm>
            <a:off x="0" y="4293300"/>
            <a:ext cx="9144000" cy="850200"/>
          </a:xfrm>
          <a:prstGeom prst="rect">
            <a:avLst/>
          </a:prstGeom>
          <a:noFill/>
          <a:ln>
            <a:noFill/>
          </a:ln>
        </p:spPr>
        <p:txBody>
          <a:bodyPr anchorCtr="0" anchor="ctr" bIns="91425" lIns="91425" spcFirstLastPara="1" rIns="91425" wrap="square" tIns="91425">
            <a:noAutofit/>
          </a:bodyPr>
          <a:lstStyle/>
          <a:p>
            <a:pPr indent="0" lvl="0" marL="0" rtl="0" algn="r">
              <a:lnSpc>
                <a:spcPct val="150000"/>
              </a:lnSpc>
              <a:spcBef>
                <a:spcPts val="1282"/>
              </a:spcBef>
              <a:spcAft>
                <a:spcPts val="0"/>
              </a:spcAft>
              <a:buNone/>
            </a:pPr>
            <a:r>
              <a:rPr b="1" lang="id" sz="1800">
                <a:solidFill>
                  <a:schemeClr val="dk1"/>
                </a:solidFill>
                <a:latin typeface="Times New Roman"/>
                <a:ea typeface="Times New Roman"/>
                <a:cs typeface="Times New Roman"/>
                <a:sym typeface="Times New Roman"/>
              </a:rPr>
              <a:t>Tampilan pada browser ada pada slide selanjutnya</a:t>
            </a:r>
            <a:endParaRPr b="1" sz="1800">
              <a:solidFill>
                <a:schemeClr val="dk1"/>
              </a:solidFill>
              <a:latin typeface="Times New Roman"/>
              <a:ea typeface="Times New Roman"/>
              <a:cs typeface="Times New Roman"/>
              <a:sym typeface="Times New Roman"/>
            </a:endParaRPr>
          </a:p>
        </p:txBody>
      </p:sp>
      <p:sp>
        <p:nvSpPr>
          <p:cNvPr id="119" name="Shape 119"/>
          <p:cNvSpPr txBox="1"/>
          <p:nvPr/>
        </p:nvSpPr>
        <p:spPr>
          <a:xfrm>
            <a:off x="6790950" y="591675"/>
            <a:ext cx="2179800" cy="18456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1200">
                <a:solidFill>
                  <a:schemeClr val="dk1"/>
                </a:solidFill>
                <a:latin typeface="Bree Serif"/>
                <a:ea typeface="Bree Serif"/>
                <a:cs typeface="Bree Serif"/>
                <a:sym typeface="Bree Serif"/>
              </a:rPr>
              <a:t>Struktur Folder Project Yang Digunakan</a:t>
            </a:r>
            <a:endParaRPr sz="1200">
              <a:solidFill>
                <a:schemeClr val="dk1"/>
              </a:solidFill>
              <a:latin typeface="Bree Serif"/>
              <a:ea typeface="Bree Serif"/>
              <a:cs typeface="Bree Serif"/>
              <a:sym typeface="Bree Serif"/>
            </a:endParaRPr>
          </a:p>
        </p:txBody>
      </p:sp>
      <p:pic>
        <p:nvPicPr>
          <p:cNvPr id="120" name="Shape 120"/>
          <p:cNvPicPr preferRelativeResize="0"/>
          <p:nvPr/>
        </p:nvPicPr>
        <p:blipFill>
          <a:blip r:embed="rId3">
            <a:alphaModFix/>
          </a:blip>
          <a:stretch>
            <a:fillRect/>
          </a:stretch>
        </p:blipFill>
        <p:spPr>
          <a:xfrm>
            <a:off x="7000350" y="1127950"/>
            <a:ext cx="1761000" cy="121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Images</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pic>
        <p:nvPicPr>
          <p:cNvPr id="126" name="Shape 126"/>
          <p:cNvPicPr preferRelativeResize="0"/>
          <p:nvPr/>
        </p:nvPicPr>
        <p:blipFill>
          <a:blip r:embed="rId3">
            <a:alphaModFix/>
          </a:blip>
          <a:stretch>
            <a:fillRect/>
          </a:stretch>
        </p:blipFill>
        <p:spPr>
          <a:xfrm>
            <a:off x="527800" y="965325"/>
            <a:ext cx="8092999" cy="3988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latin typeface="Bree Serif"/>
                <a:ea typeface="Bree Serif"/>
                <a:cs typeface="Bree Serif"/>
                <a:sym typeface="Bree Serif"/>
              </a:rPr>
              <a:t>HTML - Paragraphs</a:t>
            </a:r>
            <a:endParaRPr sz="3600">
              <a:latin typeface="Bree Serif"/>
              <a:ea typeface="Bree Serif"/>
              <a:cs typeface="Bree Serif"/>
              <a:sym typeface="Bree Serif"/>
            </a:endParaRPr>
          </a:p>
        </p:txBody>
      </p:sp>
      <p:sp>
        <p:nvSpPr>
          <p:cNvPr id="132" name="Shape 132"/>
          <p:cNvSpPr txBox="1"/>
          <p:nvPr/>
        </p:nvSpPr>
        <p:spPr>
          <a:xfrm>
            <a:off x="501325" y="643725"/>
            <a:ext cx="8201400" cy="4473900"/>
          </a:xfrm>
          <a:prstGeom prst="rect">
            <a:avLst/>
          </a:prstGeom>
          <a:noFill/>
          <a:ln>
            <a:noFill/>
          </a:ln>
        </p:spPr>
        <p:txBody>
          <a:bodyPr anchorCtr="0" anchor="t" bIns="91425" lIns="91425" spcFirstLastPara="1" rIns="91425" wrap="square" tIns="91425">
            <a:noAutofit/>
          </a:bodyPr>
          <a:lstStyle/>
          <a:p>
            <a:pPr indent="97920" lvl="0" marL="0" rtl="0">
              <a:lnSpc>
                <a:spcPct val="102000"/>
              </a:lnSpc>
              <a:spcBef>
                <a:spcPts val="1282"/>
              </a:spcBef>
              <a:spcAft>
                <a:spcPts val="0"/>
              </a:spcAft>
              <a:buNone/>
            </a:pPr>
            <a:r>
              <a:rPr b="1" lang="id" sz="1800">
                <a:latin typeface="Times New Roman"/>
                <a:ea typeface="Times New Roman"/>
                <a:cs typeface="Times New Roman"/>
                <a:sym typeface="Times New Roman"/>
              </a:rPr>
              <a:t>HTML paragraphs</a:t>
            </a:r>
            <a:r>
              <a:rPr lang="id" sz="1800">
                <a:latin typeface="Times New Roman"/>
                <a:ea typeface="Times New Roman"/>
                <a:cs typeface="Times New Roman"/>
                <a:sym typeface="Times New Roman"/>
              </a:rPr>
              <a:t> ditulis dengan menggnakan </a:t>
            </a:r>
            <a:r>
              <a:rPr b="1" lang="id" sz="1800">
                <a:latin typeface="Times New Roman"/>
                <a:ea typeface="Times New Roman"/>
                <a:cs typeface="Times New Roman"/>
                <a:sym typeface="Times New Roman"/>
              </a:rPr>
              <a:t>&lt;p&gt;</a:t>
            </a:r>
            <a:r>
              <a:rPr lang="id" sz="1800">
                <a:latin typeface="Times New Roman"/>
                <a:ea typeface="Times New Roman"/>
                <a:cs typeface="Times New Roman"/>
                <a:sym typeface="Times New Roman"/>
              </a:rPr>
              <a:t> tag:</a:t>
            </a:r>
            <a:endParaRPr sz="1800">
              <a:latin typeface="Times New Roman"/>
              <a:ea typeface="Times New Roman"/>
              <a:cs typeface="Times New Roman"/>
              <a:sym typeface="Times New Roman"/>
            </a:endParaRPr>
          </a:p>
          <a:p>
            <a:pPr indent="-293763" lvl="0" marL="391685" rtl="0">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&lt;html&gt;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&lt;head&gt;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&lt;title&gt;</a:t>
            </a:r>
            <a:r>
              <a:rPr lang="id" sz="1800">
                <a:solidFill>
                  <a:schemeClr val="dk1"/>
                </a:solidFill>
                <a:latin typeface="Courier"/>
                <a:ea typeface="Courier"/>
                <a:cs typeface="Courier"/>
                <a:sym typeface="Courier"/>
              </a:rPr>
              <a:t>Belajar Membuat Paragraf</a:t>
            </a:r>
            <a:r>
              <a:rPr lang="id" sz="1800">
                <a:solidFill>
                  <a:srgbClr val="0000C2"/>
                </a:solidFill>
                <a:latin typeface="Courier"/>
                <a:ea typeface="Courier"/>
                <a:cs typeface="Courier"/>
                <a:sym typeface="Courier"/>
              </a:rPr>
              <a:t>&lt;/title&gt;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&lt;/head&gt;</a:t>
            </a:r>
            <a:endParaRPr sz="18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&lt;body&gt;</a:t>
            </a:r>
            <a:endParaRPr sz="1800">
              <a:solidFill>
                <a:srgbClr val="0000C2"/>
              </a:solidFill>
              <a:latin typeface="Courier"/>
              <a:ea typeface="Courier"/>
              <a:cs typeface="Courier"/>
              <a:sym typeface="Courier"/>
            </a:endParaRPr>
          </a:p>
          <a:p>
            <a:pPr indent="97920" lvl="0" marL="914400" rtl="0">
              <a:lnSpc>
                <a:spcPct val="94000"/>
              </a:lnSpc>
              <a:spcBef>
                <a:spcPts val="1282"/>
              </a:spcBef>
              <a:spcAft>
                <a:spcPts val="0"/>
              </a:spcAft>
              <a:buClr>
                <a:schemeClr val="dk1"/>
              </a:buClr>
              <a:buSzPts val="1100"/>
              <a:buFont typeface="Arial"/>
              <a:buNone/>
            </a:pPr>
            <a:r>
              <a:rPr lang="id" sz="1800">
                <a:solidFill>
                  <a:srgbClr val="0000C2"/>
                </a:solidFill>
                <a:latin typeface="Courier"/>
                <a:ea typeface="Courier"/>
                <a:cs typeface="Courier"/>
                <a:sym typeface="Courier"/>
              </a:rPr>
              <a:t>&lt;</a:t>
            </a:r>
            <a:r>
              <a:rPr lang="id" sz="1800">
                <a:solidFill>
                  <a:srgbClr val="921A20"/>
                </a:solidFill>
                <a:latin typeface="Courier"/>
                <a:ea typeface="Courier"/>
                <a:cs typeface="Courier"/>
                <a:sym typeface="Courier"/>
              </a:rPr>
              <a:t>p</a:t>
            </a:r>
            <a:r>
              <a:rPr lang="id" sz="1800">
                <a:solidFill>
                  <a:srgbClr val="0000C2"/>
                </a:solidFill>
                <a:latin typeface="Courier"/>
                <a:ea typeface="Courier"/>
                <a:cs typeface="Courier"/>
                <a:sym typeface="Courier"/>
              </a:rPr>
              <a:t>&gt;Ini adalah paragraf satu.&lt;</a:t>
            </a:r>
            <a:r>
              <a:rPr lang="id" sz="1800">
                <a:solidFill>
                  <a:srgbClr val="921A20"/>
                </a:solidFill>
                <a:latin typeface="Courier"/>
                <a:ea typeface="Courier"/>
                <a:cs typeface="Courier"/>
                <a:sym typeface="Courier"/>
              </a:rPr>
              <a:t>/p</a:t>
            </a:r>
            <a:r>
              <a:rPr lang="id" sz="1800">
                <a:solidFill>
                  <a:srgbClr val="0000C2"/>
                </a:solidFill>
                <a:latin typeface="Courier"/>
                <a:ea typeface="Courier"/>
                <a:cs typeface="Courier"/>
                <a:sym typeface="Courier"/>
              </a:rPr>
              <a:t>&gt;</a:t>
            </a:r>
            <a:endParaRPr sz="1800">
              <a:solidFill>
                <a:schemeClr val="dk1"/>
              </a:solidFill>
              <a:latin typeface="Calibri"/>
              <a:ea typeface="Calibri"/>
              <a:cs typeface="Calibri"/>
              <a:sym typeface="Calibri"/>
            </a:endParaRPr>
          </a:p>
          <a:p>
            <a:pPr indent="97920" lvl="0" marL="914400" rtl="0">
              <a:lnSpc>
                <a:spcPct val="94000"/>
              </a:lnSpc>
              <a:spcBef>
                <a:spcPts val="1282"/>
              </a:spcBef>
              <a:spcAft>
                <a:spcPts val="0"/>
              </a:spcAft>
              <a:buClr>
                <a:schemeClr val="dk1"/>
              </a:buClr>
              <a:buSzPts val="1100"/>
              <a:buFont typeface="Arial"/>
              <a:buNone/>
            </a:pPr>
            <a:r>
              <a:rPr lang="id" sz="1800">
                <a:solidFill>
                  <a:srgbClr val="0000C2"/>
                </a:solidFill>
                <a:latin typeface="Courier"/>
                <a:ea typeface="Courier"/>
                <a:cs typeface="Courier"/>
                <a:sym typeface="Courier"/>
              </a:rPr>
              <a:t>&lt;</a:t>
            </a:r>
            <a:r>
              <a:rPr lang="id" sz="1800">
                <a:solidFill>
                  <a:srgbClr val="921A20"/>
                </a:solidFill>
                <a:latin typeface="Courier"/>
                <a:ea typeface="Courier"/>
                <a:cs typeface="Courier"/>
                <a:sym typeface="Courier"/>
              </a:rPr>
              <a:t>p</a:t>
            </a:r>
            <a:r>
              <a:rPr lang="id" sz="1800">
                <a:solidFill>
                  <a:srgbClr val="0000C2"/>
                </a:solidFill>
                <a:latin typeface="Courier"/>
                <a:ea typeface="Courier"/>
                <a:cs typeface="Courier"/>
                <a:sym typeface="Courier"/>
              </a:rPr>
              <a:t>&gt;Ini adalah paragraf dua.&lt;</a:t>
            </a:r>
            <a:r>
              <a:rPr lang="id" sz="1800">
                <a:solidFill>
                  <a:srgbClr val="921A20"/>
                </a:solidFill>
                <a:latin typeface="Courier"/>
                <a:ea typeface="Courier"/>
                <a:cs typeface="Courier"/>
                <a:sym typeface="Courier"/>
              </a:rPr>
              <a:t>/p</a:t>
            </a:r>
            <a:r>
              <a:rPr lang="id" sz="1800">
                <a:solidFill>
                  <a:srgbClr val="0000C2"/>
                </a:solidFill>
                <a:latin typeface="Courier"/>
                <a:ea typeface="Courier"/>
                <a:cs typeface="Courier"/>
                <a:sym typeface="Courier"/>
              </a:rPr>
              <a:t>&gt;</a:t>
            </a:r>
            <a:endParaRPr sz="18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&lt;/body&gt;</a:t>
            </a:r>
            <a:endParaRPr sz="1800">
              <a:solidFill>
                <a:srgbClr val="0000C2"/>
              </a:solidFill>
              <a:latin typeface="Courier"/>
              <a:ea typeface="Courier"/>
              <a:cs typeface="Courier"/>
              <a:sym typeface="Courier"/>
            </a:endParaRPr>
          </a:p>
          <a:p>
            <a:pPr indent="-293763" lvl="0" marL="391685" rtl="0">
              <a:spcBef>
                <a:spcPts val="640"/>
              </a:spcBef>
              <a:spcAft>
                <a:spcPts val="0"/>
              </a:spcAft>
              <a:buNone/>
            </a:pPr>
            <a:r>
              <a:rPr lang="id" sz="1800">
                <a:solidFill>
                  <a:srgbClr val="0000C2"/>
                </a:solidFill>
                <a:latin typeface="Courier"/>
                <a:ea typeface="Courier"/>
                <a:cs typeface="Courier"/>
                <a:sym typeface="Courier"/>
              </a:rPr>
              <a:t>&lt;/html&gt;</a:t>
            </a:r>
            <a:endParaRPr sz="1800">
              <a:solidFill>
                <a:srgbClr val="0000C2"/>
              </a:solidFill>
              <a:latin typeface="Courier"/>
              <a:ea typeface="Courier"/>
              <a:cs typeface="Courier"/>
              <a:sym typeface="Courier"/>
            </a:endParaRPr>
          </a:p>
          <a:p>
            <a:pPr indent="0" lvl="0" marL="0" rtl="0" algn="r">
              <a:lnSpc>
                <a:spcPct val="150000"/>
              </a:lnSpc>
              <a:spcBef>
                <a:spcPts val="1282"/>
              </a:spcBef>
              <a:spcAft>
                <a:spcPts val="0"/>
              </a:spcAft>
              <a:buClr>
                <a:schemeClr val="dk1"/>
              </a:buClr>
              <a:buSzPts val="1100"/>
              <a:buFont typeface="Arial"/>
              <a:buNone/>
            </a:pPr>
            <a:r>
              <a:rPr b="1" lang="id" sz="1800">
                <a:solidFill>
                  <a:schemeClr val="dk1"/>
                </a:solidFill>
                <a:latin typeface="Times New Roman"/>
                <a:ea typeface="Times New Roman"/>
                <a:cs typeface="Times New Roman"/>
                <a:sym typeface="Times New Roman"/>
              </a:rPr>
              <a:t>Tampilan pada browser ada pada slide selanjutnya</a:t>
            </a:r>
            <a:endParaRPr b="1" sz="1800">
              <a:solidFill>
                <a:schemeClr val="dk1"/>
              </a:solidFill>
              <a:latin typeface="Times New Roman"/>
              <a:ea typeface="Times New Roman"/>
              <a:cs typeface="Times New Roman"/>
              <a:sym typeface="Times New Roman"/>
            </a:endParaRPr>
          </a:p>
          <a:p>
            <a:pPr indent="-293763" lvl="0" marL="391685" rtl="0">
              <a:spcBef>
                <a:spcPts val="640"/>
              </a:spcBef>
              <a:spcAft>
                <a:spcPts val="0"/>
              </a:spcAft>
              <a:buNone/>
            </a:pPr>
            <a:r>
              <a:t/>
            </a:r>
            <a:endParaRPr sz="1800">
              <a:solidFill>
                <a:srgbClr val="0000C2"/>
              </a:solidFill>
              <a:latin typeface="Courier"/>
              <a:ea typeface="Courier"/>
              <a:cs typeface="Courier"/>
              <a:sym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latin typeface="Bree Serif"/>
                <a:ea typeface="Bree Serif"/>
                <a:cs typeface="Bree Serif"/>
                <a:sym typeface="Bree Serif"/>
              </a:rPr>
              <a:t>HTML - </a:t>
            </a:r>
            <a:r>
              <a:rPr lang="id" sz="3600">
                <a:latin typeface="Bree Serif"/>
                <a:ea typeface="Bree Serif"/>
                <a:cs typeface="Bree Serif"/>
                <a:sym typeface="Bree Serif"/>
              </a:rPr>
              <a:t>Paragraphs</a:t>
            </a:r>
            <a:endParaRPr sz="3600">
              <a:latin typeface="Bree Serif"/>
              <a:ea typeface="Bree Serif"/>
              <a:cs typeface="Bree Serif"/>
              <a:sym typeface="Bree Serif"/>
            </a:endParaRPr>
          </a:p>
        </p:txBody>
      </p:sp>
      <p:pic>
        <p:nvPicPr>
          <p:cNvPr id="138" name="Shape 138"/>
          <p:cNvPicPr preferRelativeResize="0"/>
          <p:nvPr/>
        </p:nvPicPr>
        <p:blipFill>
          <a:blip r:embed="rId3">
            <a:alphaModFix/>
          </a:blip>
          <a:stretch>
            <a:fillRect/>
          </a:stretch>
        </p:blipFill>
        <p:spPr>
          <a:xfrm>
            <a:off x="1915400" y="946675"/>
            <a:ext cx="5313200" cy="3988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id" sz="3600">
                <a:solidFill>
                  <a:schemeClr val="dk1"/>
                </a:solidFill>
                <a:latin typeface="Bree Serif"/>
                <a:ea typeface="Bree Serif"/>
                <a:cs typeface="Bree Serif"/>
                <a:sym typeface="Bree Serif"/>
              </a:rPr>
              <a:t>HTML - Links</a:t>
            </a:r>
            <a:endParaRPr sz="3600">
              <a:solidFill>
                <a:schemeClr val="dk1"/>
              </a:solidFill>
              <a:latin typeface="Bree Serif"/>
              <a:ea typeface="Bree Serif"/>
              <a:cs typeface="Bree Serif"/>
              <a:sym typeface="Bree Serif"/>
            </a:endParaRPr>
          </a:p>
        </p:txBody>
      </p:sp>
      <p:sp>
        <p:nvSpPr>
          <p:cNvPr id="144" name="Shape 144"/>
          <p:cNvSpPr txBox="1"/>
          <p:nvPr/>
        </p:nvSpPr>
        <p:spPr>
          <a:xfrm>
            <a:off x="370975" y="1076825"/>
            <a:ext cx="8352300" cy="39294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1282"/>
              </a:spcBef>
              <a:spcAft>
                <a:spcPts val="0"/>
              </a:spcAft>
              <a:buClr>
                <a:schemeClr val="dk1"/>
              </a:buClr>
              <a:buSzPts val="2000"/>
              <a:buFont typeface="Verdana"/>
              <a:buChar char="●"/>
            </a:pPr>
            <a:r>
              <a:rPr lang="id" sz="2000">
                <a:solidFill>
                  <a:schemeClr val="dk1"/>
                </a:solidFill>
                <a:latin typeface="Verdana"/>
                <a:ea typeface="Verdana"/>
                <a:cs typeface="Verdana"/>
                <a:sym typeface="Verdana"/>
              </a:rPr>
              <a:t>HTML links ditulis dengan menggunakan tag </a:t>
            </a:r>
            <a:r>
              <a:rPr b="1" lang="id" sz="2000">
                <a:solidFill>
                  <a:schemeClr val="dk1"/>
                </a:solidFill>
                <a:latin typeface="Verdana"/>
                <a:ea typeface="Verdana"/>
                <a:cs typeface="Verdana"/>
                <a:sym typeface="Verdana"/>
              </a:rPr>
              <a:t>&lt;a&gt;</a:t>
            </a:r>
            <a:r>
              <a:rPr lang="id" sz="2000">
                <a:solidFill>
                  <a:schemeClr val="dk1"/>
                </a:solidFill>
                <a:latin typeface="Verdana"/>
                <a:ea typeface="Verdana"/>
                <a:cs typeface="Verdana"/>
                <a:sym typeface="Verdana"/>
              </a:rPr>
              <a:t>.</a:t>
            </a:r>
            <a:endParaRPr sz="2000">
              <a:solidFill>
                <a:schemeClr val="dk1"/>
              </a:solidFill>
              <a:latin typeface="Verdana"/>
              <a:ea typeface="Verdana"/>
              <a:cs typeface="Verdana"/>
              <a:sym typeface="Verdana"/>
            </a:endParaRPr>
          </a:p>
          <a:p>
            <a:pPr indent="-355600" lvl="0" marL="457200" rtl="0" algn="just">
              <a:lnSpc>
                <a:spcPct val="150000"/>
              </a:lnSpc>
              <a:spcBef>
                <a:spcPts val="0"/>
              </a:spcBef>
              <a:spcAft>
                <a:spcPts val="0"/>
              </a:spcAft>
              <a:buClr>
                <a:schemeClr val="dk1"/>
              </a:buClr>
              <a:buSzPts val="2000"/>
              <a:buFont typeface="Verdana"/>
              <a:buChar char="●"/>
            </a:pPr>
            <a:r>
              <a:rPr lang="id" sz="2000">
                <a:solidFill>
                  <a:schemeClr val="dk1"/>
                </a:solidFill>
                <a:latin typeface="Verdana"/>
                <a:ea typeface="Verdana"/>
                <a:cs typeface="Verdana"/>
                <a:sym typeface="Verdana"/>
              </a:rPr>
              <a:t>Tag </a:t>
            </a:r>
            <a:r>
              <a:rPr b="1" lang="id" sz="2000">
                <a:solidFill>
                  <a:schemeClr val="dk1"/>
                </a:solidFill>
                <a:latin typeface="Verdana"/>
                <a:ea typeface="Verdana"/>
                <a:cs typeface="Verdana"/>
                <a:sym typeface="Verdana"/>
              </a:rPr>
              <a:t>&lt;a&gt;</a:t>
            </a:r>
            <a:r>
              <a:rPr lang="id" sz="2000">
                <a:solidFill>
                  <a:schemeClr val="dk1"/>
                </a:solidFill>
                <a:latin typeface="Verdana"/>
                <a:ea typeface="Verdana"/>
                <a:cs typeface="Verdana"/>
                <a:sym typeface="Verdana"/>
              </a:rPr>
              <a:t> ini digunakan untuk merujuk ke satu halaman web lainnya atau halaman web yang ada dalam satu folder web (HTML internal link) atau berdasarkan dari alamat url yang di sisipkan (HTML eksternal link).</a:t>
            </a:r>
            <a:endParaRPr sz="20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Links</a:t>
            </a:r>
            <a:endParaRPr sz="3600">
              <a:solidFill>
                <a:schemeClr val="dk1"/>
              </a:solidFill>
              <a:latin typeface="Bree Serif"/>
              <a:ea typeface="Bree Serif"/>
              <a:cs typeface="Bree Serif"/>
              <a:sym typeface="Bree Serif"/>
            </a:endParaRPr>
          </a:p>
        </p:txBody>
      </p:sp>
      <p:sp>
        <p:nvSpPr>
          <p:cNvPr id="150" name="Shape 150"/>
          <p:cNvSpPr txBox="1"/>
          <p:nvPr/>
        </p:nvSpPr>
        <p:spPr>
          <a:xfrm>
            <a:off x="311525" y="990750"/>
            <a:ext cx="7923000" cy="4028400"/>
          </a:xfrm>
          <a:prstGeom prst="rect">
            <a:avLst/>
          </a:prstGeom>
          <a:noFill/>
          <a:ln>
            <a:noFill/>
          </a:ln>
        </p:spPr>
        <p:txBody>
          <a:bodyPr anchorCtr="0" anchor="t" bIns="91425" lIns="91425" spcFirstLastPara="1" rIns="91425" wrap="square" tIns="91425">
            <a:noAutofit/>
          </a:bodyPr>
          <a:lstStyle/>
          <a:p>
            <a:pPr indent="-293763" lvl="0" marL="391685" rtl="0">
              <a:spcBef>
                <a:spcPts val="640"/>
              </a:spcBef>
              <a:spcAft>
                <a:spcPts val="0"/>
              </a:spcAft>
              <a:buClr>
                <a:schemeClr val="dk1"/>
              </a:buClr>
              <a:buSzPts val="1100"/>
              <a:buFont typeface="Arial"/>
              <a:buNone/>
            </a:pPr>
            <a:r>
              <a:rPr lang="id" sz="1600">
                <a:solidFill>
                  <a:srgbClr val="0000C2"/>
                </a:solidFill>
                <a:latin typeface="Courier"/>
                <a:ea typeface="Courier"/>
                <a:cs typeface="Courier"/>
                <a:sym typeface="Courier"/>
              </a:rPr>
              <a:t>&lt;html&gt;</a:t>
            </a:r>
            <a:endParaRPr>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a:solidFill>
                  <a:srgbClr val="0000C2"/>
                </a:solidFill>
                <a:latin typeface="Courier"/>
                <a:ea typeface="Courier"/>
                <a:cs typeface="Courier"/>
                <a:sym typeface="Courier"/>
              </a:rPr>
              <a:t>	&lt;head&gt;</a:t>
            </a:r>
            <a:endParaRPr>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a:solidFill>
                  <a:srgbClr val="0000C2"/>
                </a:solidFill>
                <a:latin typeface="Courier"/>
                <a:ea typeface="Courier"/>
                <a:cs typeface="Courier"/>
                <a:sym typeface="Courier"/>
              </a:rPr>
              <a:t>			&lt;title&gt;</a:t>
            </a:r>
            <a:r>
              <a:rPr lang="id">
                <a:solidFill>
                  <a:schemeClr val="dk1"/>
                </a:solidFill>
                <a:latin typeface="Courier"/>
                <a:ea typeface="Courier"/>
                <a:cs typeface="Courier"/>
                <a:sym typeface="Courier"/>
              </a:rPr>
              <a:t>Belajar Membuat Links</a:t>
            </a:r>
            <a:r>
              <a:rPr lang="id">
                <a:solidFill>
                  <a:srgbClr val="0000C2"/>
                </a:solidFill>
                <a:latin typeface="Courier"/>
                <a:ea typeface="Courier"/>
                <a:cs typeface="Courier"/>
                <a:sym typeface="Courier"/>
              </a:rPr>
              <a:t>&lt;/title&gt;</a:t>
            </a:r>
            <a:endParaRPr>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a:solidFill>
                  <a:srgbClr val="0000C2"/>
                </a:solidFill>
                <a:latin typeface="Courier"/>
                <a:ea typeface="Courier"/>
                <a:cs typeface="Courier"/>
                <a:sym typeface="Courier"/>
              </a:rPr>
              <a:t>	&lt;/head&gt;</a:t>
            </a:r>
            <a:endParaRPr sz="16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600">
                <a:solidFill>
                  <a:srgbClr val="0000C2"/>
                </a:solidFill>
                <a:latin typeface="Courier"/>
                <a:ea typeface="Courier"/>
                <a:cs typeface="Courier"/>
                <a:sym typeface="Courier"/>
              </a:rPr>
              <a:t>	&lt;body&gt;</a:t>
            </a:r>
            <a:endParaRPr sz="16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600">
                <a:solidFill>
                  <a:srgbClr val="0000C2"/>
                </a:solidFill>
                <a:latin typeface="Courier"/>
                <a:ea typeface="Courier"/>
                <a:cs typeface="Courier"/>
                <a:sym typeface="Courier"/>
              </a:rPr>
              <a:t>			</a:t>
            </a:r>
            <a:r>
              <a:rPr lang="id" sz="1600">
                <a:solidFill>
                  <a:srgbClr val="999999"/>
                </a:solidFill>
                <a:latin typeface="Courier"/>
                <a:ea typeface="Courier"/>
                <a:cs typeface="Courier"/>
                <a:sym typeface="Courier"/>
              </a:rPr>
              <a:t>&lt;!--Eksternal link--&gt;</a:t>
            </a:r>
            <a:endParaRPr sz="1600">
              <a:solidFill>
                <a:srgbClr val="999999"/>
              </a:solidFill>
              <a:latin typeface="Courier"/>
              <a:ea typeface="Courier"/>
              <a:cs typeface="Courier"/>
              <a:sym typeface="Courier"/>
            </a:endParaRPr>
          </a:p>
          <a:p>
            <a:pPr indent="457200" lvl="0" marL="457200" rtl="0">
              <a:lnSpc>
                <a:spcPct val="150000"/>
              </a:lnSpc>
              <a:spcBef>
                <a:spcPts val="1282"/>
              </a:spcBef>
              <a:spcAft>
                <a:spcPts val="0"/>
              </a:spcAft>
              <a:buClr>
                <a:schemeClr val="dk1"/>
              </a:buClr>
              <a:buSzPts val="1361"/>
              <a:buFont typeface="Calibri"/>
              <a:buNone/>
            </a:pPr>
            <a:r>
              <a:rPr lang="id" sz="1600">
                <a:solidFill>
                  <a:srgbClr val="0000C2"/>
                </a:solidFill>
                <a:latin typeface="Courier"/>
                <a:ea typeface="Courier"/>
                <a:cs typeface="Courier"/>
                <a:sym typeface="Courier"/>
              </a:rPr>
              <a:t>&lt;</a:t>
            </a:r>
            <a:r>
              <a:rPr lang="id" sz="1600">
                <a:solidFill>
                  <a:srgbClr val="921A20"/>
                </a:solidFill>
                <a:latin typeface="Courier"/>
                <a:ea typeface="Courier"/>
                <a:cs typeface="Courier"/>
                <a:sym typeface="Courier"/>
              </a:rPr>
              <a:t>a</a:t>
            </a:r>
            <a:r>
              <a:rPr lang="id" sz="1600">
                <a:solidFill>
                  <a:srgbClr val="FB0007"/>
                </a:solidFill>
                <a:latin typeface="Courier"/>
                <a:ea typeface="Courier"/>
                <a:cs typeface="Courier"/>
                <a:sym typeface="Courier"/>
              </a:rPr>
              <a:t> href</a:t>
            </a:r>
            <a:r>
              <a:rPr lang="id" sz="1600">
                <a:solidFill>
                  <a:srgbClr val="0000C2"/>
                </a:solidFill>
                <a:latin typeface="Courier"/>
                <a:ea typeface="Courier"/>
                <a:cs typeface="Courier"/>
                <a:sym typeface="Courier"/>
              </a:rPr>
              <a:t>="</a:t>
            </a:r>
            <a:r>
              <a:rPr lang="id" sz="1600" u="sng">
                <a:solidFill>
                  <a:schemeClr val="accent5"/>
                </a:solidFill>
                <a:latin typeface="Courier"/>
                <a:ea typeface="Courier"/>
                <a:cs typeface="Courier"/>
                <a:sym typeface="Courier"/>
                <a:hlinkClick r:id="rId3"/>
              </a:rPr>
              <a:t>https://www.facebook.com</a:t>
            </a:r>
            <a:r>
              <a:rPr lang="id" sz="1600">
                <a:solidFill>
                  <a:srgbClr val="0000C2"/>
                </a:solidFill>
                <a:latin typeface="Courier"/>
                <a:ea typeface="Courier"/>
                <a:cs typeface="Courier"/>
                <a:sym typeface="Courier"/>
              </a:rPr>
              <a:t>"&gt;</a:t>
            </a:r>
            <a:r>
              <a:rPr lang="id" sz="1600">
                <a:solidFill>
                  <a:schemeClr val="dk1"/>
                </a:solidFill>
                <a:latin typeface="Courier"/>
                <a:ea typeface="Courier"/>
                <a:cs typeface="Courier"/>
                <a:sym typeface="Courier"/>
              </a:rPr>
              <a:t>Link ke facebook</a:t>
            </a:r>
            <a:r>
              <a:rPr lang="id" sz="1600">
                <a:solidFill>
                  <a:srgbClr val="0000C2"/>
                </a:solidFill>
                <a:latin typeface="Courier"/>
                <a:ea typeface="Courier"/>
                <a:cs typeface="Courier"/>
                <a:sym typeface="Courier"/>
              </a:rPr>
              <a:t>&lt;</a:t>
            </a:r>
            <a:r>
              <a:rPr lang="id" sz="1600">
                <a:solidFill>
                  <a:srgbClr val="921A20"/>
                </a:solidFill>
                <a:latin typeface="Courier"/>
                <a:ea typeface="Courier"/>
                <a:cs typeface="Courier"/>
                <a:sym typeface="Courier"/>
              </a:rPr>
              <a:t>/a</a:t>
            </a:r>
            <a:r>
              <a:rPr lang="id" sz="1600">
                <a:solidFill>
                  <a:srgbClr val="0000C2"/>
                </a:solidFill>
                <a:latin typeface="Courier"/>
                <a:ea typeface="Courier"/>
                <a:cs typeface="Courier"/>
                <a:sym typeface="Courier"/>
              </a:rPr>
              <a:t>&gt;</a:t>
            </a:r>
            <a:endParaRPr sz="16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600">
                <a:solidFill>
                  <a:srgbClr val="0000C2"/>
                </a:solidFill>
                <a:latin typeface="Courier"/>
                <a:ea typeface="Courier"/>
                <a:cs typeface="Courier"/>
                <a:sym typeface="Courier"/>
              </a:rPr>
              <a:t>			</a:t>
            </a:r>
            <a:r>
              <a:rPr lang="id" sz="1600">
                <a:solidFill>
                  <a:srgbClr val="999999"/>
                </a:solidFill>
                <a:latin typeface="Courier"/>
                <a:ea typeface="Courier"/>
                <a:cs typeface="Courier"/>
                <a:sym typeface="Courier"/>
              </a:rPr>
              <a:t>&lt;!--Internal link--&gt;</a:t>
            </a:r>
            <a:endParaRPr sz="1600">
              <a:solidFill>
                <a:srgbClr val="0000C2"/>
              </a:solidFill>
              <a:latin typeface="Courier"/>
              <a:ea typeface="Courier"/>
              <a:cs typeface="Courier"/>
              <a:sym typeface="Courier"/>
            </a:endParaRPr>
          </a:p>
          <a:p>
            <a:pPr indent="457200" lvl="0" marL="457200" rtl="0">
              <a:lnSpc>
                <a:spcPct val="150000"/>
              </a:lnSpc>
              <a:spcBef>
                <a:spcPts val="1282"/>
              </a:spcBef>
              <a:spcAft>
                <a:spcPts val="0"/>
              </a:spcAft>
              <a:buClr>
                <a:schemeClr val="dk1"/>
              </a:buClr>
              <a:buSzPts val="1361"/>
              <a:buFont typeface="Calibri"/>
              <a:buNone/>
            </a:pPr>
            <a:r>
              <a:rPr lang="id" sz="1600">
                <a:solidFill>
                  <a:srgbClr val="0000C2"/>
                </a:solidFill>
                <a:latin typeface="Courier"/>
                <a:ea typeface="Courier"/>
                <a:cs typeface="Courier"/>
                <a:sym typeface="Courier"/>
              </a:rPr>
              <a:t>&lt;</a:t>
            </a:r>
            <a:r>
              <a:rPr lang="id" sz="1600">
                <a:solidFill>
                  <a:srgbClr val="921A20"/>
                </a:solidFill>
                <a:latin typeface="Courier"/>
                <a:ea typeface="Courier"/>
                <a:cs typeface="Courier"/>
                <a:sym typeface="Courier"/>
              </a:rPr>
              <a:t>a</a:t>
            </a:r>
            <a:r>
              <a:rPr lang="id" sz="1600">
                <a:solidFill>
                  <a:srgbClr val="FB0007"/>
                </a:solidFill>
                <a:latin typeface="Courier"/>
                <a:ea typeface="Courier"/>
                <a:cs typeface="Courier"/>
                <a:sym typeface="Courier"/>
              </a:rPr>
              <a:t> href</a:t>
            </a:r>
            <a:r>
              <a:rPr lang="id" sz="1600">
                <a:solidFill>
                  <a:srgbClr val="0000C2"/>
                </a:solidFill>
                <a:latin typeface="Courier"/>
                <a:ea typeface="Courier"/>
                <a:cs typeface="Courier"/>
                <a:sym typeface="Courier"/>
              </a:rPr>
              <a:t>="kontak.html"&gt;</a:t>
            </a:r>
            <a:r>
              <a:rPr lang="id" sz="1600">
                <a:solidFill>
                  <a:schemeClr val="dk1"/>
                </a:solidFill>
                <a:latin typeface="Courier"/>
                <a:ea typeface="Courier"/>
                <a:cs typeface="Courier"/>
                <a:sym typeface="Courier"/>
              </a:rPr>
              <a:t>Halaman Kontak</a:t>
            </a:r>
            <a:r>
              <a:rPr lang="id" sz="1600">
                <a:solidFill>
                  <a:srgbClr val="0000C2"/>
                </a:solidFill>
                <a:latin typeface="Courier"/>
                <a:ea typeface="Courier"/>
                <a:cs typeface="Courier"/>
                <a:sym typeface="Courier"/>
              </a:rPr>
              <a:t>&lt;</a:t>
            </a:r>
            <a:r>
              <a:rPr lang="id" sz="1600">
                <a:solidFill>
                  <a:srgbClr val="921A20"/>
                </a:solidFill>
                <a:latin typeface="Courier"/>
                <a:ea typeface="Courier"/>
                <a:cs typeface="Courier"/>
                <a:sym typeface="Courier"/>
              </a:rPr>
              <a:t>/a</a:t>
            </a:r>
            <a:r>
              <a:rPr lang="id" sz="1600">
                <a:solidFill>
                  <a:srgbClr val="0000C2"/>
                </a:solidFill>
                <a:latin typeface="Courier"/>
                <a:ea typeface="Courier"/>
                <a:cs typeface="Courier"/>
                <a:sym typeface="Courier"/>
              </a:rPr>
              <a:t>&gt;</a:t>
            </a:r>
            <a:endParaRPr sz="16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600">
                <a:solidFill>
                  <a:srgbClr val="0000C2"/>
                </a:solidFill>
                <a:latin typeface="Courier"/>
                <a:ea typeface="Courier"/>
                <a:cs typeface="Courier"/>
                <a:sym typeface="Courier"/>
              </a:rPr>
              <a:t>	&lt;/body&gt;</a:t>
            </a:r>
            <a:endParaRPr sz="16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600">
                <a:solidFill>
                  <a:srgbClr val="0000C2"/>
                </a:solidFill>
                <a:latin typeface="Courier"/>
                <a:ea typeface="Courier"/>
                <a:cs typeface="Courier"/>
                <a:sym typeface="Courier"/>
              </a:rPr>
              <a:t>&lt;/html&gt;</a:t>
            </a:r>
            <a:endParaRPr sz="1600">
              <a:solidFill>
                <a:schemeClr val="dk1"/>
              </a:solidFill>
              <a:latin typeface="Calibri"/>
              <a:ea typeface="Calibri"/>
              <a:cs typeface="Calibri"/>
              <a:sym typeface="Calibri"/>
            </a:endParaRPr>
          </a:p>
        </p:txBody>
      </p:sp>
      <p:sp>
        <p:nvSpPr>
          <p:cNvPr id="151" name="Shape 151"/>
          <p:cNvSpPr txBox="1"/>
          <p:nvPr/>
        </p:nvSpPr>
        <p:spPr>
          <a:xfrm>
            <a:off x="5930300" y="958600"/>
            <a:ext cx="2485800" cy="17280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a:solidFill>
                  <a:schemeClr val="dk1"/>
                </a:solidFill>
                <a:latin typeface="Bree Serif"/>
                <a:ea typeface="Bree Serif"/>
                <a:cs typeface="Bree Serif"/>
                <a:sym typeface="Bree Serif"/>
              </a:rPr>
              <a:t>Struktur File Project</a:t>
            </a:r>
            <a:endParaRPr>
              <a:solidFill>
                <a:schemeClr val="dk1"/>
              </a:solidFill>
              <a:latin typeface="Bree Serif"/>
              <a:ea typeface="Bree Serif"/>
              <a:cs typeface="Bree Serif"/>
              <a:sym typeface="Bree Serif"/>
            </a:endParaRPr>
          </a:p>
        </p:txBody>
      </p:sp>
      <p:pic>
        <p:nvPicPr>
          <p:cNvPr id="152" name="Shape 152"/>
          <p:cNvPicPr preferRelativeResize="0"/>
          <p:nvPr/>
        </p:nvPicPr>
        <p:blipFill>
          <a:blip r:embed="rId4">
            <a:alphaModFix/>
          </a:blip>
          <a:stretch>
            <a:fillRect/>
          </a:stretch>
        </p:blipFill>
        <p:spPr>
          <a:xfrm>
            <a:off x="6031475" y="1368575"/>
            <a:ext cx="2292725" cy="12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Links</a:t>
            </a:r>
            <a:endParaRPr sz="3600">
              <a:solidFill>
                <a:schemeClr val="dk1"/>
              </a:solidFill>
              <a:latin typeface="Bree Serif"/>
              <a:ea typeface="Bree Serif"/>
              <a:cs typeface="Bree Serif"/>
              <a:sym typeface="Bree Serif"/>
            </a:endParaRPr>
          </a:p>
        </p:txBody>
      </p:sp>
      <p:pic>
        <p:nvPicPr>
          <p:cNvPr id="158" name="Shape 158"/>
          <p:cNvPicPr preferRelativeResize="0"/>
          <p:nvPr/>
        </p:nvPicPr>
        <p:blipFill>
          <a:blip r:embed="rId3">
            <a:alphaModFix/>
          </a:blip>
          <a:stretch>
            <a:fillRect/>
          </a:stretch>
        </p:blipFill>
        <p:spPr>
          <a:xfrm>
            <a:off x="1905000" y="1011925"/>
            <a:ext cx="5334000" cy="366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nvSpPr>
        <p:spPr>
          <a:xfrm>
            <a:off x="0" y="0"/>
            <a:ext cx="9144000" cy="837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Latihan 01</a:t>
            </a:r>
            <a:endParaRPr sz="3600">
              <a:latin typeface="Bree Serif"/>
              <a:ea typeface="Bree Serif"/>
              <a:cs typeface="Bree Serif"/>
              <a:sym typeface="Bree Serif"/>
            </a:endParaRPr>
          </a:p>
        </p:txBody>
      </p:sp>
      <p:pic>
        <p:nvPicPr>
          <p:cNvPr id="164" name="Shape 164"/>
          <p:cNvPicPr preferRelativeResize="0"/>
          <p:nvPr/>
        </p:nvPicPr>
        <p:blipFill>
          <a:blip r:embed="rId3">
            <a:alphaModFix/>
          </a:blip>
          <a:stretch>
            <a:fillRect/>
          </a:stretch>
        </p:blipFill>
        <p:spPr>
          <a:xfrm>
            <a:off x="286925" y="959250"/>
            <a:ext cx="3189171" cy="4000800"/>
          </a:xfrm>
          <a:prstGeom prst="rect">
            <a:avLst/>
          </a:prstGeom>
          <a:noFill/>
          <a:ln>
            <a:noFill/>
          </a:ln>
        </p:spPr>
      </p:pic>
      <p:sp>
        <p:nvSpPr>
          <p:cNvPr id="165" name="Shape 165"/>
          <p:cNvSpPr txBox="1"/>
          <p:nvPr/>
        </p:nvSpPr>
        <p:spPr>
          <a:xfrm>
            <a:off x="3891250" y="959250"/>
            <a:ext cx="5071200" cy="4158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1282"/>
              </a:spcBef>
              <a:spcAft>
                <a:spcPts val="0"/>
              </a:spcAft>
              <a:buNone/>
            </a:pPr>
            <a:r>
              <a:rPr lang="id" sz="2400">
                <a:solidFill>
                  <a:schemeClr val="dk1"/>
                </a:solidFill>
                <a:latin typeface="Verdana"/>
                <a:ea typeface="Verdana"/>
                <a:cs typeface="Verdana"/>
                <a:sym typeface="Verdana"/>
              </a:rPr>
              <a:t>Buatlah sebuah halaman seperti pada gambar di samping ini dengan menggunakan tag HTML yang sudah diajarkan pada slide materi sebelumya.</a:t>
            </a:r>
            <a:endParaRPr sz="24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nvSpPr>
        <p:spPr>
          <a:xfrm>
            <a:off x="0" y="1592175"/>
            <a:ext cx="9144000" cy="1754700"/>
          </a:xfrm>
          <a:prstGeom prst="rect">
            <a:avLst/>
          </a:prstGeom>
          <a:solidFill>
            <a:srgbClr val="F4CCCC"/>
          </a:solidFill>
          <a:ln>
            <a:noFill/>
          </a:ln>
        </p:spPr>
        <p:txBody>
          <a:bodyPr anchorCtr="0" anchor="t" bIns="91425" lIns="91425" spcFirstLastPara="1" rIns="91425" wrap="square" tIns="91425">
            <a:noAutofit/>
          </a:bodyPr>
          <a:lstStyle/>
          <a:p>
            <a:pPr indent="97920" lvl="0" marL="0" rtl="0" algn="ctr">
              <a:lnSpc>
                <a:spcPct val="94000"/>
              </a:lnSpc>
              <a:spcBef>
                <a:spcPts val="1282"/>
              </a:spcBef>
              <a:spcAft>
                <a:spcPts val="0"/>
              </a:spcAft>
              <a:buClr>
                <a:schemeClr val="dk1"/>
              </a:buClr>
              <a:buSzPts val="1100"/>
              <a:buFont typeface="Arial"/>
              <a:buNone/>
            </a:pPr>
            <a:r>
              <a:rPr b="1" lang="id" sz="3600">
                <a:solidFill>
                  <a:schemeClr val="dk1"/>
                </a:solidFill>
                <a:latin typeface="Bree Serif"/>
                <a:ea typeface="Bree Serif"/>
                <a:cs typeface="Bree Serif"/>
                <a:sym typeface="Bree Serif"/>
              </a:rPr>
              <a:t>Pembahasan lebih rinci mengenai HTML akan dibahas dipertemuan ke-3</a:t>
            </a:r>
            <a:endParaRPr sz="3600">
              <a:solidFill>
                <a:schemeClr val="dk1"/>
              </a:solidFill>
              <a:latin typeface="Bree Serif"/>
              <a:ea typeface="Bree Serif"/>
              <a:cs typeface="Bree Serif"/>
              <a:sym typeface="Bree Serif"/>
            </a:endParaRPr>
          </a:p>
          <a:p>
            <a:pPr indent="97920" lvl="0" marL="0" rtl="0">
              <a:lnSpc>
                <a:spcPct val="94000"/>
              </a:lnSpc>
              <a:spcBef>
                <a:spcPts val="1282"/>
              </a:spcBef>
              <a:spcAft>
                <a:spcPts val="0"/>
              </a:spcAft>
              <a:buClr>
                <a:schemeClr val="dk1"/>
              </a:buClr>
              <a:buSzPts val="1100"/>
              <a:buFont typeface="Arial"/>
              <a:buNone/>
            </a:pPr>
            <a:r>
              <a:t/>
            </a:r>
            <a:endParaRPr sz="3600">
              <a:solidFill>
                <a:schemeClr val="dk1"/>
              </a:solidFill>
              <a:latin typeface="Bree Serif"/>
              <a:ea typeface="Bree Serif"/>
              <a:cs typeface="Bree Serif"/>
              <a:sym typeface="Bree Serif"/>
            </a:endParaRPr>
          </a:p>
          <a:p>
            <a:pPr indent="0" lvl="0" marL="0" rtl="0" algn="ctr">
              <a:spcBef>
                <a:spcPts val="0"/>
              </a:spcBef>
              <a:spcAft>
                <a:spcPts val="0"/>
              </a:spcAft>
              <a:buNone/>
            </a:pPr>
            <a:r>
              <a:t/>
            </a:r>
            <a:endParaRPr sz="3600">
              <a:latin typeface="Bree Serif"/>
              <a:ea typeface="Bree Serif"/>
              <a:cs typeface="Bree Serif"/>
              <a:sym typeface="Bree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000">
                <a:solidFill>
                  <a:schemeClr val="dk1"/>
                </a:solidFill>
                <a:latin typeface="Bree Serif"/>
                <a:ea typeface="Bree Serif"/>
                <a:cs typeface="Bree Serif"/>
                <a:sym typeface="Bree Serif"/>
              </a:rPr>
              <a:t>Apa itu CSS?</a:t>
            </a:r>
            <a:endParaRPr sz="3000">
              <a:latin typeface="Bree Serif"/>
              <a:ea typeface="Bree Serif"/>
              <a:cs typeface="Bree Serif"/>
              <a:sym typeface="Bree Serif"/>
            </a:endParaRPr>
          </a:p>
        </p:txBody>
      </p:sp>
      <p:sp>
        <p:nvSpPr>
          <p:cNvPr id="176" name="Shape 176"/>
          <p:cNvSpPr txBox="1"/>
          <p:nvPr/>
        </p:nvSpPr>
        <p:spPr>
          <a:xfrm>
            <a:off x="511350" y="848225"/>
            <a:ext cx="8311800" cy="3210300"/>
          </a:xfrm>
          <a:prstGeom prst="rect">
            <a:avLst/>
          </a:prstGeom>
          <a:noFill/>
          <a:ln>
            <a:noFill/>
          </a:ln>
        </p:spPr>
        <p:txBody>
          <a:bodyPr anchorCtr="0" anchor="t" bIns="91425" lIns="91425" spcFirstLastPara="1" rIns="91425" wrap="square" tIns="91425">
            <a:noAutofit/>
          </a:bodyPr>
          <a:lstStyle/>
          <a:p>
            <a:pPr indent="-419100" lvl="0" marL="457200" rtl="0" algn="just">
              <a:lnSpc>
                <a:spcPct val="150000"/>
              </a:lnSpc>
              <a:spcBef>
                <a:spcPts val="640"/>
              </a:spcBef>
              <a:spcAft>
                <a:spcPts val="0"/>
              </a:spcAft>
              <a:buClr>
                <a:schemeClr val="dk1"/>
              </a:buClr>
              <a:buSzPts val="3000"/>
              <a:buFont typeface="Times New Roman"/>
              <a:buChar char="●"/>
            </a:pPr>
            <a:r>
              <a:rPr lang="id" sz="3000">
                <a:solidFill>
                  <a:schemeClr val="dk1"/>
                </a:solidFill>
                <a:latin typeface="Times New Roman"/>
                <a:ea typeface="Times New Roman"/>
                <a:cs typeface="Times New Roman"/>
                <a:sym typeface="Times New Roman"/>
              </a:rPr>
              <a:t>CSS singkatan dari Cascading Style Sheets.</a:t>
            </a:r>
            <a:endParaRPr sz="3000">
              <a:solidFill>
                <a:schemeClr val="dk1"/>
              </a:solidFill>
              <a:latin typeface="Times New Roman"/>
              <a:ea typeface="Times New Roman"/>
              <a:cs typeface="Times New Roman"/>
              <a:sym typeface="Times New Roman"/>
            </a:endParaRPr>
          </a:p>
          <a:p>
            <a:pPr indent="-419100" lvl="0" marL="457200" rtl="0" algn="just">
              <a:lnSpc>
                <a:spcPct val="150000"/>
              </a:lnSpc>
              <a:spcBef>
                <a:spcPts val="0"/>
              </a:spcBef>
              <a:spcAft>
                <a:spcPts val="0"/>
              </a:spcAft>
              <a:buClr>
                <a:schemeClr val="dk1"/>
              </a:buClr>
              <a:buSzPts val="3000"/>
              <a:buFont typeface="Times New Roman"/>
              <a:buChar char="●"/>
            </a:pPr>
            <a:r>
              <a:rPr lang="id" sz="3000">
                <a:solidFill>
                  <a:schemeClr val="dk1"/>
                </a:solidFill>
                <a:latin typeface="Times New Roman"/>
                <a:ea typeface="Times New Roman"/>
                <a:cs typeface="Times New Roman"/>
                <a:sym typeface="Times New Roman"/>
              </a:rPr>
              <a:t>Jadi dengan kata lain  CSS digunakan untuk memperindah (Make up) website yg akan kita buat.</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1" type="body"/>
          </p:nvPr>
        </p:nvSpPr>
        <p:spPr>
          <a:xfrm>
            <a:off x="311700" y="1078800"/>
            <a:ext cx="8520600" cy="38049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64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Pengenalan Struktur HTML</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Pengenalan beberapa tag HTML</a:t>
            </a:r>
            <a:endParaRPr>
              <a:solidFill>
                <a:schemeClr val="dk1"/>
              </a:solidFill>
              <a:latin typeface="Times New Roman"/>
              <a:ea typeface="Times New Roman"/>
              <a:cs typeface="Times New Roman"/>
              <a:sym typeface="Times New Roman"/>
            </a:endParaRPr>
          </a:p>
          <a:p>
            <a:pPr indent="-342900" lvl="1" marL="914400" rtl="0">
              <a:lnSpc>
                <a:spcPct val="150000"/>
              </a:lnSpc>
              <a:spcBef>
                <a:spcPts val="0"/>
              </a:spcBef>
              <a:spcAft>
                <a:spcPts val="0"/>
              </a:spcAft>
              <a:buClr>
                <a:schemeClr val="dk1"/>
              </a:buClr>
              <a:buSzPts val="1800"/>
              <a:buFont typeface="Times New Roman"/>
              <a:buChar char="○"/>
            </a:pPr>
            <a:r>
              <a:rPr lang="id" sz="1800">
                <a:solidFill>
                  <a:schemeClr val="dk1"/>
                </a:solidFill>
                <a:latin typeface="Times New Roman"/>
                <a:ea typeface="Times New Roman"/>
                <a:cs typeface="Times New Roman"/>
                <a:sym typeface="Times New Roman"/>
              </a:rPr>
              <a:t>Title</a:t>
            </a:r>
            <a:endParaRPr sz="1800">
              <a:solidFill>
                <a:schemeClr val="dk1"/>
              </a:solidFill>
              <a:latin typeface="Times New Roman"/>
              <a:ea typeface="Times New Roman"/>
              <a:cs typeface="Times New Roman"/>
              <a:sym typeface="Times New Roman"/>
            </a:endParaRPr>
          </a:p>
          <a:p>
            <a:pPr indent="-342900" lvl="1" marL="914400" rtl="0">
              <a:lnSpc>
                <a:spcPct val="150000"/>
              </a:lnSpc>
              <a:spcBef>
                <a:spcPts val="0"/>
              </a:spcBef>
              <a:spcAft>
                <a:spcPts val="0"/>
              </a:spcAft>
              <a:buClr>
                <a:schemeClr val="dk1"/>
              </a:buClr>
              <a:buSzPts val="1800"/>
              <a:buFont typeface="Times New Roman"/>
              <a:buChar char="○"/>
            </a:pPr>
            <a:r>
              <a:rPr lang="id" sz="1800">
                <a:solidFill>
                  <a:schemeClr val="dk1"/>
                </a:solidFill>
                <a:latin typeface="Times New Roman"/>
                <a:ea typeface="Times New Roman"/>
                <a:cs typeface="Times New Roman"/>
                <a:sym typeface="Times New Roman"/>
              </a:rPr>
              <a:t>Heading</a:t>
            </a:r>
            <a:endParaRPr sz="1800">
              <a:solidFill>
                <a:schemeClr val="dk1"/>
              </a:solidFill>
              <a:latin typeface="Times New Roman"/>
              <a:ea typeface="Times New Roman"/>
              <a:cs typeface="Times New Roman"/>
              <a:sym typeface="Times New Roman"/>
            </a:endParaRPr>
          </a:p>
          <a:p>
            <a:pPr indent="-342900" lvl="1" marL="914400" rtl="0">
              <a:lnSpc>
                <a:spcPct val="150000"/>
              </a:lnSpc>
              <a:spcBef>
                <a:spcPts val="0"/>
              </a:spcBef>
              <a:spcAft>
                <a:spcPts val="0"/>
              </a:spcAft>
              <a:buClr>
                <a:schemeClr val="dk1"/>
              </a:buClr>
              <a:buSzPts val="1800"/>
              <a:buFont typeface="Times New Roman"/>
              <a:buChar char="○"/>
            </a:pPr>
            <a:r>
              <a:rPr lang="id" sz="1800">
                <a:solidFill>
                  <a:schemeClr val="dk1"/>
                </a:solidFill>
                <a:latin typeface="Times New Roman"/>
                <a:ea typeface="Times New Roman"/>
                <a:cs typeface="Times New Roman"/>
                <a:sym typeface="Times New Roman"/>
              </a:rPr>
              <a:t>Image</a:t>
            </a:r>
            <a:endParaRPr sz="1800">
              <a:solidFill>
                <a:schemeClr val="dk1"/>
              </a:solidFill>
              <a:latin typeface="Times New Roman"/>
              <a:ea typeface="Times New Roman"/>
              <a:cs typeface="Times New Roman"/>
              <a:sym typeface="Times New Roman"/>
            </a:endParaRPr>
          </a:p>
          <a:p>
            <a:pPr indent="-342900" lvl="1" marL="914400" rtl="0">
              <a:lnSpc>
                <a:spcPct val="150000"/>
              </a:lnSpc>
              <a:spcBef>
                <a:spcPts val="0"/>
              </a:spcBef>
              <a:spcAft>
                <a:spcPts val="0"/>
              </a:spcAft>
              <a:buClr>
                <a:schemeClr val="dk1"/>
              </a:buClr>
              <a:buSzPts val="1800"/>
              <a:buFont typeface="Times New Roman"/>
              <a:buChar char="○"/>
            </a:pPr>
            <a:r>
              <a:rPr lang="id" sz="1800">
                <a:solidFill>
                  <a:schemeClr val="dk1"/>
                </a:solidFill>
                <a:latin typeface="Times New Roman"/>
                <a:ea typeface="Times New Roman"/>
                <a:cs typeface="Times New Roman"/>
                <a:sym typeface="Times New Roman"/>
              </a:rPr>
              <a:t>Paragraph</a:t>
            </a:r>
            <a:endParaRPr sz="1800">
              <a:solidFill>
                <a:schemeClr val="dk1"/>
              </a:solidFill>
              <a:latin typeface="Times New Roman"/>
              <a:ea typeface="Times New Roman"/>
              <a:cs typeface="Times New Roman"/>
              <a:sym typeface="Times New Roman"/>
            </a:endParaRPr>
          </a:p>
          <a:p>
            <a:pPr indent="-342900" lvl="1" marL="914400" rtl="0">
              <a:lnSpc>
                <a:spcPct val="150000"/>
              </a:lnSpc>
              <a:spcBef>
                <a:spcPts val="0"/>
              </a:spcBef>
              <a:spcAft>
                <a:spcPts val="0"/>
              </a:spcAft>
              <a:buClr>
                <a:schemeClr val="dk1"/>
              </a:buClr>
              <a:buSzPts val="1800"/>
              <a:buFont typeface="Times New Roman"/>
              <a:buChar char="○"/>
            </a:pPr>
            <a:r>
              <a:rPr lang="id" sz="1800">
                <a:solidFill>
                  <a:schemeClr val="dk1"/>
                </a:solidFill>
                <a:latin typeface="Times New Roman"/>
                <a:ea typeface="Times New Roman"/>
                <a:cs typeface="Times New Roman"/>
                <a:sym typeface="Times New Roman"/>
              </a:rPr>
              <a:t>Links</a:t>
            </a:r>
            <a:endParaRPr sz="1800">
              <a:solidFill>
                <a:schemeClr val="dk1"/>
              </a:solidFill>
              <a:latin typeface="Times New Roman"/>
              <a:ea typeface="Times New Roman"/>
              <a:cs typeface="Times New Roman"/>
              <a:sym typeface="Times New Roman"/>
            </a:endParaRPr>
          </a:p>
          <a:p>
            <a:pPr indent="-342900" lvl="0" marL="457200" rtl="0">
              <a:lnSpc>
                <a:spcPct val="150000"/>
              </a:lnSpc>
              <a:spcBef>
                <a:spcPts val="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Cara menyisipkan CSS pada halaman HTML</a:t>
            </a:r>
            <a:endParaRPr>
              <a:solidFill>
                <a:schemeClr val="dk1"/>
              </a:solidFill>
              <a:latin typeface="Times New Roman"/>
              <a:ea typeface="Times New Roman"/>
              <a:cs typeface="Times New Roman"/>
              <a:sym typeface="Times New Roman"/>
            </a:endParaRPr>
          </a:p>
        </p:txBody>
      </p:sp>
      <p:sp>
        <p:nvSpPr>
          <p:cNvPr id="64" name="Shape 64"/>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rgbClr val="000000"/>
                </a:solidFill>
                <a:latin typeface="Bree Serif"/>
                <a:ea typeface="Bree Serif"/>
                <a:cs typeface="Bree Serif"/>
                <a:sym typeface="Bree Serif"/>
              </a:rPr>
              <a:t>Yang Akan Dipelajari Hari Ini</a:t>
            </a:r>
            <a:endParaRPr sz="3600">
              <a:solidFill>
                <a:srgbClr val="000000"/>
              </a:solidFill>
              <a:latin typeface="Bree Serif"/>
              <a:ea typeface="Bree Serif"/>
              <a:cs typeface="Bree Serif"/>
              <a:sym typeface="Bree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id" sz="3000">
                <a:solidFill>
                  <a:schemeClr val="dk1"/>
                </a:solidFill>
                <a:latin typeface="Bree Serif"/>
                <a:ea typeface="Bree Serif"/>
                <a:cs typeface="Bree Serif"/>
                <a:sym typeface="Bree Serif"/>
              </a:rPr>
              <a:t>Cara Menyisipkan CSS pada halaman HTML</a:t>
            </a:r>
            <a:endParaRPr sz="3000">
              <a:solidFill>
                <a:schemeClr val="dk1"/>
              </a:solidFill>
              <a:latin typeface="Bree Serif"/>
              <a:ea typeface="Bree Serif"/>
              <a:cs typeface="Bree Serif"/>
              <a:sym typeface="Bree Serif"/>
            </a:endParaRPr>
          </a:p>
          <a:p>
            <a:pPr indent="0" lvl="0" marL="0" rtl="0" algn="ctr">
              <a:spcBef>
                <a:spcPts val="0"/>
              </a:spcBef>
              <a:spcAft>
                <a:spcPts val="0"/>
              </a:spcAft>
              <a:buNone/>
            </a:pPr>
            <a:r>
              <a:t/>
            </a:r>
            <a:endParaRPr b="1" sz="3600">
              <a:solidFill>
                <a:schemeClr val="dk1"/>
              </a:solidFill>
              <a:latin typeface="Bree Serif"/>
              <a:ea typeface="Bree Serif"/>
              <a:cs typeface="Bree Serif"/>
              <a:sym typeface="Bree Serif"/>
            </a:endParaRPr>
          </a:p>
        </p:txBody>
      </p:sp>
      <p:sp>
        <p:nvSpPr>
          <p:cNvPr id="182" name="Shape 182"/>
          <p:cNvSpPr txBox="1"/>
          <p:nvPr/>
        </p:nvSpPr>
        <p:spPr>
          <a:xfrm>
            <a:off x="242625" y="924425"/>
            <a:ext cx="8672700" cy="41931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640"/>
              </a:spcBef>
              <a:spcAft>
                <a:spcPts val="0"/>
              </a:spcAft>
              <a:buNone/>
            </a:pPr>
            <a:r>
              <a:rPr lang="id" sz="2400">
                <a:solidFill>
                  <a:schemeClr val="dk1"/>
                </a:solidFill>
                <a:latin typeface="Times New Roman"/>
                <a:ea typeface="Times New Roman"/>
                <a:cs typeface="Times New Roman"/>
                <a:sym typeface="Times New Roman"/>
              </a:rPr>
              <a:t>CSS bisa di tambahkan di HTML elements dalam 3 cara:</a:t>
            </a:r>
            <a:endParaRPr sz="2400">
              <a:solidFill>
                <a:schemeClr val="dk1"/>
              </a:solidFill>
              <a:latin typeface="Times New Roman"/>
              <a:ea typeface="Times New Roman"/>
              <a:cs typeface="Times New Roman"/>
              <a:sym typeface="Times New Roman"/>
            </a:endParaRPr>
          </a:p>
          <a:p>
            <a:pPr indent="-381000" lvl="0" marL="457200" rtl="0">
              <a:lnSpc>
                <a:spcPct val="150000"/>
              </a:lnSpc>
              <a:spcBef>
                <a:spcPts val="640"/>
              </a:spcBef>
              <a:spcAft>
                <a:spcPts val="0"/>
              </a:spcAft>
              <a:buClr>
                <a:schemeClr val="dk1"/>
              </a:buClr>
              <a:buSzPts val="2400"/>
              <a:buFont typeface="Times New Roman"/>
              <a:buChar char="●"/>
            </a:pPr>
            <a:r>
              <a:rPr b="1" lang="id" sz="2400">
                <a:solidFill>
                  <a:schemeClr val="dk1"/>
                </a:solidFill>
                <a:latin typeface="Times New Roman"/>
                <a:ea typeface="Times New Roman"/>
                <a:cs typeface="Times New Roman"/>
                <a:sym typeface="Times New Roman"/>
              </a:rPr>
              <a:t>Inline</a:t>
            </a:r>
            <a:r>
              <a:rPr lang="id" sz="2400">
                <a:solidFill>
                  <a:schemeClr val="dk1"/>
                </a:solidFill>
                <a:latin typeface="Times New Roman"/>
                <a:ea typeface="Times New Roman"/>
                <a:cs typeface="Times New Roman"/>
                <a:sym typeface="Times New Roman"/>
              </a:rPr>
              <a:t> – dengan menggunakan style attribute langsung di HTML elements</a:t>
            </a:r>
            <a:endParaRPr sz="2400">
              <a:solidFill>
                <a:schemeClr val="dk1"/>
              </a:solidFill>
              <a:latin typeface="Times New Roman"/>
              <a:ea typeface="Times New Roman"/>
              <a:cs typeface="Times New Roman"/>
              <a:sym typeface="Times New Roman"/>
            </a:endParaRPr>
          </a:p>
          <a:p>
            <a:pPr indent="-381000" lvl="0" marL="457200" rtl="0">
              <a:lnSpc>
                <a:spcPct val="150000"/>
              </a:lnSpc>
              <a:spcBef>
                <a:spcPts val="0"/>
              </a:spcBef>
              <a:spcAft>
                <a:spcPts val="0"/>
              </a:spcAft>
              <a:buClr>
                <a:schemeClr val="dk1"/>
              </a:buClr>
              <a:buSzPts val="2400"/>
              <a:buFont typeface="Times New Roman"/>
              <a:buChar char="●"/>
            </a:pPr>
            <a:r>
              <a:rPr b="1" lang="id" sz="2400">
                <a:solidFill>
                  <a:schemeClr val="dk1"/>
                </a:solidFill>
                <a:latin typeface="Times New Roman"/>
                <a:ea typeface="Times New Roman"/>
                <a:cs typeface="Times New Roman"/>
                <a:sym typeface="Times New Roman"/>
              </a:rPr>
              <a:t>Internal</a:t>
            </a:r>
            <a:r>
              <a:rPr lang="id" sz="2400">
                <a:solidFill>
                  <a:schemeClr val="dk1"/>
                </a:solidFill>
                <a:latin typeface="Times New Roman"/>
                <a:ea typeface="Times New Roman"/>
                <a:cs typeface="Times New Roman"/>
                <a:sym typeface="Times New Roman"/>
              </a:rPr>
              <a:t> – dengan menempatkan &lt;style&gt; element di bagian &lt;head&gt; section</a:t>
            </a:r>
            <a:endParaRPr sz="2400">
              <a:solidFill>
                <a:schemeClr val="dk1"/>
              </a:solidFill>
              <a:latin typeface="Times New Roman"/>
              <a:ea typeface="Times New Roman"/>
              <a:cs typeface="Times New Roman"/>
              <a:sym typeface="Times New Roman"/>
            </a:endParaRPr>
          </a:p>
          <a:p>
            <a:pPr indent="-381000" lvl="0" marL="457200" rtl="0">
              <a:lnSpc>
                <a:spcPct val="150000"/>
              </a:lnSpc>
              <a:spcBef>
                <a:spcPts val="0"/>
              </a:spcBef>
              <a:spcAft>
                <a:spcPts val="0"/>
              </a:spcAft>
              <a:buClr>
                <a:schemeClr val="dk1"/>
              </a:buClr>
              <a:buSzPts val="2400"/>
              <a:buFont typeface="Times New Roman"/>
              <a:buChar char="●"/>
            </a:pPr>
            <a:r>
              <a:rPr b="1" lang="id" sz="2400">
                <a:solidFill>
                  <a:schemeClr val="dk1"/>
                </a:solidFill>
                <a:latin typeface="Times New Roman"/>
                <a:ea typeface="Times New Roman"/>
                <a:cs typeface="Times New Roman"/>
                <a:sym typeface="Times New Roman"/>
              </a:rPr>
              <a:t>External</a:t>
            </a:r>
            <a:r>
              <a:rPr lang="id" sz="2400">
                <a:solidFill>
                  <a:schemeClr val="dk1"/>
                </a:solidFill>
                <a:latin typeface="Times New Roman"/>
                <a:ea typeface="Times New Roman"/>
                <a:cs typeface="Times New Roman"/>
                <a:sym typeface="Times New Roman"/>
              </a:rPr>
              <a:t> – dengan menggunakan external CSS file</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Inline CSS</a:t>
            </a:r>
            <a:endParaRPr sz="3600">
              <a:latin typeface="Bree Serif"/>
              <a:ea typeface="Bree Serif"/>
              <a:cs typeface="Bree Serif"/>
              <a:sym typeface="Bree Serif"/>
            </a:endParaRPr>
          </a:p>
        </p:txBody>
      </p:sp>
      <p:sp>
        <p:nvSpPr>
          <p:cNvPr id="188" name="Shape 188"/>
          <p:cNvSpPr txBox="1"/>
          <p:nvPr/>
        </p:nvSpPr>
        <p:spPr>
          <a:xfrm>
            <a:off x="491300" y="924425"/>
            <a:ext cx="8191500" cy="3825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40"/>
              </a:spcBef>
              <a:spcAft>
                <a:spcPts val="0"/>
              </a:spcAft>
              <a:buNone/>
            </a:pPr>
            <a:r>
              <a:rPr lang="id" sz="2000">
                <a:solidFill>
                  <a:schemeClr val="dk1"/>
                </a:solidFill>
                <a:latin typeface="Times New Roman"/>
                <a:ea typeface="Times New Roman"/>
                <a:cs typeface="Times New Roman"/>
                <a:sym typeface="Times New Roman"/>
              </a:rPr>
              <a:t>Inline CSS digunakan sebagai unik style pada satu HTML element.</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640"/>
              </a:spcBef>
              <a:spcAft>
                <a:spcPts val="0"/>
              </a:spcAft>
              <a:buNone/>
            </a:pPr>
            <a:r>
              <a:rPr lang="id" sz="2000">
                <a:solidFill>
                  <a:schemeClr val="dk1"/>
                </a:solidFill>
                <a:latin typeface="Times New Roman"/>
                <a:ea typeface="Times New Roman"/>
                <a:cs typeface="Times New Roman"/>
                <a:sym typeface="Times New Roman"/>
              </a:rPr>
              <a:t>Contoh dibawah adalah dimana kita memeberikan warna biru pada element html &lt;h1&gt;:</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64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640"/>
              </a:spcBef>
              <a:spcAft>
                <a:spcPts val="0"/>
              </a:spcAft>
              <a:buNone/>
            </a:pPr>
            <a:r>
              <a:rPr lang="id" sz="2000">
                <a:solidFill>
                  <a:srgbClr val="0000C2"/>
                </a:solidFill>
                <a:latin typeface="Times New Roman"/>
                <a:ea typeface="Times New Roman"/>
                <a:cs typeface="Times New Roman"/>
                <a:sym typeface="Times New Roman"/>
              </a:rPr>
              <a:t>&lt;</a:t>
            </a:r>
            <a:r>
              <a:rPr lang="id" sz="2000">
                <a:solidFill>
                  <a:srgbClr val="921A20"/>
                </a:solidFill>
                <a:latin typeface="Times New Roman"/>
                <a:ea typeface="Times New Roman"/>
                <a:cs typeface="Times New Roman"/>
                <a:sym typeface="Times New Roman"/>
              </a:rPr>
              <a:t>h1</a:t>
            </a:r>
            <a:r>
              <a:rPr lang="id" sz="2000">
                <a:solidFill>
                  <a:srgbClr val="FB0007"/>
                </a:solidFill>
                <a:latin typeface="Times New Roman"/>
                <a:ea typeface="Times New Roman"/>
                <a:cs typeface="Times New Roman"/>
                <a:sym typeface="Times New Roman"/>
              </a:rPr>
              <a:t> style</a:t>
            </a:r>
            <a:r>
              <a:rPr lang="id" sz="2000">
                <a:solidFill>
                  <a:srgbClr val="0000C2"/>
                </a:solidFill>
                <a:latin typeface="Times New Roman"/>
                <a:ea typeface="Times New Roman"/>
                <a:cs typeface="Times New Roman"/>
                <a:sym typeface="Times New Roman"/>
              </a:rPr>
              <a:t>="color:blue;"&gt;</a:t>
            </a:r>
            <a:r>
              <a:rPr lang="id" sz="2000">
                <a:solidFill>
                  <a:schemeClr val="dk1"/>
                </a:solidFill>
                <a:latin typeface="Times New Roman"/>
                <a:ea typeface="Times New Roman"/>
                <a:cs typeface="Times New Roman"/>
                <a:sym typeface="Times New Roman"/>
              </a:rPr>
              <a:t>This is a Blue Heading</a:t>
            </a:r>
            <a:r>
              <a:rPr lang="id" sz="2000">
                <a:solidFill>
                  <a:srgbClr val="0000C2"/>
                </a:solidFill>
                <a:latin typeface="Times New Roman"/>
                <a:ea typeface="Times New Roman"/>
                <a:cs typeface="Times New Roman"/>
                <a:sym typeface="Times New Roman"/>
              </a:rPr>
              <a:t>&lt;</a:t>
            </a:r>
            <a:r>
              <a:rPr lang="id" sz="2000">
                <a:solidFill>
                  <a:srgbClr val="921A20"/>
                </a:solidFill>
                <a:latin typeface="Times New Roman"/>
                <a:ea typeface="Times New Roman"/>
                <a:cs typeface="Times New Roman"/>
                <a:sym typeface="Times New Roman"/>
              </a:rPr>
              <a:t>/h1</a:t>
            </a:r>
            <a:r>
              <a:rPr lang="id" sz="2000">
                <a:solidFill>
                  <a:srgbClr val="0000C2"/>
                </a:solidFill>
                <a:latin typeface="Times New Roman"/>
                <a:ea typeface="Times New Roman"/>
                <a:cs typeface="Times New Roman"/>
                <a:sym typeface="Times New Roman"/>
              </a:rPr>
              <a:t>&gt;</a:t>
            </a:r>
            <a:endParaRPr sz="2000">
              <a:solidFill>
                <a:srgbClr val="0000C2"/>
              </a:solidFill>
              <a:latin typeface="Times New Roman"/>
              <a:ea typeface="Times New Roman"/>
              <a:cs typeface="Times New Roman"/>
              <a:sym typeface="Times New Roman"/>
            </a:endParaRPr>
          </a:p>
          <a:p>
            <a:pPr indent="0" lvl="0" marL="0" rtl="0" algn="just">
              <a:lnSpc>
                <a:spcPct val="150000"/>
              </a:lnSpc>
              <a:spcBef>
                <a:spcPts val="640"/>
              </a:spcBef>
              <a:spcAft>
                <a:spcPts val="0"/>
              </a:spcAft>
              <a:buNone/>
            </a:pPr>
            <a:r>
              <a:t/>
            </a:r>
            <a:endParaRPr sz="2000">
              <a:solidFill>
                <a:srgbClr val="0000C2"/>
              </a:solidFill>
              <a:latin typeface="Times New Roman"/>
              <a:ea typeface="Times New Roman"/>
              <a:cs typeface="Times New Roman"/>
              <a:sym typeface="Times New Roman"/>
            </a:endParaRPr>
          </a:p>
          <a:p>
            <a:pPr indent="0" lvl="0" marL="0" rtl="0" algn="r">
              <a:lnSpc>
                <a:spcPct val="150000"/>
              </a:lnSpc>
              <a:spcBef>
                <a:spcPts val="1282"/>
              </a:spcBef>
              <a:spcAft>
                <a:spcPts val="0"/>
              </a:spcAft>
              <a:buClr>
                <a:schemeClr val="dk1"/>
              </a:buClr>
              <a:buSzPts val="1100"/>
              <a:buFont typeface="Arial"/>
              <a:buNone/>
            </a:pPr>
            <a:r>
              <a:rPr b="1" lang="id" sz="1800">
                <a:solidFill>
                  <a:schemeClr val="dk1"/>
                </a:solidFill>
                <a:latin typeface="Times New Roman"/>
                <a:ea typeface="Times New Roman"/>
                <a:cs typeface="Times New Roman"/>
                <a:sym typeface="Times New Roman"/>
              </a:rPr>
              <a:t>Contoh ada pada slide selanjutnya</a:t>
            </a:r>
            <a:endParaRPr b="1" sz="1800">
              <a:solidFill>
                <a:schemeClr val="dk1"/>
              </a:solidFill>
              <a:latin typeface="Times New Roman"/>
              <a:ea typeface="Times New Roman"/>
              <a:cs typeface="Times New Roman"/>
              <a:sym typeface="Times New Roman"/>
            </a:endParaRPr>
          </a:p>
          <a:p>
            <a:pPr indent="0" lvl="0" marL="0" rtl="0" algn="just">
              <a:lnSpc>
                <a:spcPct val="150000"/>
              </a:lnSpc>
              <a:spcBef>
                <a:spcPts val="640"/>
              </a:spcBef>
              <a:spcAft>
                <a:spcPts val="0"/>
              </a:spcAft>
              <a:buNone/>
            </a:pPr>
            <a:r>
              <a:t/>
            </a:r>
            <a:endParaRPr sz="2000">
              <a:solidFill>
                <a:srgbClr val="0000C2"/>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Inline CSS</a:t>
            </a:r>
            <a:endParaRPr sz="3600">
              <a:latin typeface="Bree Serif"/>
              <a:ea typeface="Bree Serif"/>
              <a:cs typeface="Bree Serif"/>
              <a:sym typeface="Bree Serif"/>
            </a:endParaRPr>
          </a:p>
        </p:txBody>
      </p:sp>
      <p:sp>
        <p:nvSpPr>
          <p:cNvPr id="194" name="Shape 194"/>
          <p:cNvSpPr txBox="1"/>
          <p:nvPr/>
        </p:nvSpPr>
        <p:spPr>
          <a:xfrm>
            <a:off x="491300" y="924425"/>
            <a:ext cx="8191500" cy="3874200"/>
          </a:xfrm>
          <a:prstGeom prst="rect">
            <a:avLst/>
          </a:prstGeom>
          <a:noFill/>
          <a:ln>
            <a:noFill/>
          </a:ln>
        </p:spPr>
        <p:txBody>
          <a:bodyPr anchorCtr="0" anchor="t" bIns="91425" lIns="91425" spcFirstLastPara="1" rIns="91425" wrap="square" tIns="91425">
            <a:noAutofit/>
          </a:bodyPr>
          <a:lstStyle/>
          <a:p>
            <a:pPr indent="-293763" lvl="0" marL="391685" rtl="0">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&lt;html&gt;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&lt;head&gt;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&lt;title&gt;</a:t>
            </a:r>
            <a:r>
              <a:rPr lang="id" sz="1800">
                <a:solidFill>
                  <a:schemeClr val="dk1"/>
                </a:solidFill>
                <a:latin typeface="Courier"/>
                <a:ea typeface="Courier"/>
                <a:cs typeface="Courier"/>
                <a:sym typeface="Courier"/>
              </a:rPr>
              <a:t>Belajar Membuat Links</a:t>
            </a:r>
            <a:r>
              <a:rPr lang="id" sz="1800">
                <a:solidFill>
                  <a:srgbClr val="0000C2"/>
                </a:solidFill>
                <a:latin typeface="Courier"/>
                <a:ea typeface="Courier"/>
                <a:cs typeface="Courier"/>
                <a:sym typeface="Courier"/>
              </a:rPr>
              <a:t>&lt;/title&gt;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&lt;/head&gt;</a:t>
            </a:r>
            <a:endParaRPr sz="18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&lt;body&gt;</a:t>
            </a:r>
            <a:endParaRPr sz="1800">
              <a:solidFill>
                <a:srgbClr val="0000C2"/>
              </a:solidFill>
              <a:latin typeface="Courier"/>
              <a:ea typeface="Courier"/>
              <a:cs typeface="Courier"/>
              <a:sym typeface="Courier"/>
            </a:endParaRPr>
          </a:p>
          <a:p>
            <a:pPr indent="457200" lvl="0" marL="457200" rtl="0" algn="just">
              <a:lnSpc>
                <a:spcPct val="150000"/>
              </a:lnSpc>
              <a:spcBef>
                <a:spcPts val="640"/>
              </a:spcBef>
              <a:spcAft>
                <a:spcPts val="0"/>
              </a:spcAft>
              <a:buNone/>
            </a:pPr>
            <a:r>
              <a:rPr lang="id" sz="1800">
                <a:solidFill>
                  <a:srgbClr val="0000C2"/>
                </a:solidFill>
                <a:latin typeface="Times New Roman"/>
                <a:ea typeface="Times New Roman"/>
                <a:cs typeface="Times New Roman"/>
                <a:sym typeface="Times New Roman"/>
              </a:rPr>
              <a:t>&lt;</a:t>
            </a:r>
            <a:r>
              <a:rPr lang="id" sz="1800">
                <a:solidFill>
                  <a:srgbClr val="921A20"/>
                </a:solidFill>
                <a:latin typeface="Times New Roman"/>
                <a:ea typeface="Times New Roman"/>
                <a:cs typeface="Times New Roman"/>
                <a:sym typeface="Times New Roman"/>
              </a:rPr>
              <a:t>h1</a:t>
            </a:r>
            <a:r>
              <a:rPr lang="id" sz="1800">
                <a:solidFill>
                  <a:srgbClr val="FB0007"/>
                </a:solidFill>
                <a:latin typeface="Times New Roman"/>
                <a:ea typeface="Times New Roman"/>
                <a:cs typeface="Times New Roman"/>
                <a:sym typeface="Times New Roman"/>
              </a:rPr>
              <a:t> style</a:t>
            </a:r>
            <a:r>
              <a:rPr lang="id" sz="1800">
                <a:solidFill>
                  <a:srgbClr val="0000C2"/>
                </a:solidFill>
                <a:latin typeface="Times New Roman"/>
                <a:ea typeface="Times New Roman"/>
                <a:cs typeface="Times New Roman"/>
                <a:sym typeface="Times New Roman"/>
              </a:rPr>
              <a:t>="color:blue;"&gt;</a:t>
            </a:r>
            <a:r>
              <a:rPr lang="id" sz="1800">
                <a:solidFill>
                  <a:schemeClr val="dk1"/>
                </a:solidFill>
                <a:latin typeface="Times New Roman"/>
                <a:ea typeface="Times New Roman"/>
                <a:cs typeface="Times New Roman"/>
                <a:sym typeface="Times New Roman"/>
              </a:rPr>
              <a:t>Ini warna biru</a:t>
            </a:r>
            <a:r>
              <a:rPr lang="id" sz="1800">
                <a:solidFill>
                  <a:srgbClr val="0000C2"/>
                </a:solidFill>
                <a:latin typeface="Times New Roman"/>
                <a:ea typeface="Times New Roman"/>
                <a:cs typeface="Times New Roman"/>
                <a:sym typeface="Times New Roman"/>
              </a:rPr>
              <a:t>&lt;</a:t>
            </a:r>
            <a:r>
              <a:rPr lang="id" sz="1800">
                <a:solidFill>
                  <a:srgbClr val="921A20"/>
                </a:solidFill>
                <a:latin typeface="Times New Roman"/>
                <a:ea typeface="Times New Roman"/>
                <a:cs typeface="Times New Roman"/>
                <a:sym typeface="Times New Roman"/>
              </a:rPr>
              <a:t>/h1</a:t>
            </a:r>
            <a:r>
              <a:rPr lang="id" sz="1800">
                <a:solidFill>
                  <a:srgbClr val="0000C2"/>
                </a:solidFill>
                <a:latin typeface="Times New Roman"/>
                <a:ea typeface="Times New Roman"/>
                <a:cs typeface="Times New Roman"/>
                <a:sym typeface="Times New Roman"/>
              </a:rPr>
              <a:t>&gt;</a:t>
            </a:r>
            <a:endParaRPr sz="1800">
              <a:solidFill>
                <a:srgbClr val="0000C2"/>
              </a:solidFill>
              <a:latin typeface="Courier"/>
              <a:ea typeface="Courier"/>
              <a:cs typeface="Courier"/>
              <a:sym typeface="Courier"/>
            </a:endParaRPr>
          </a:p>
          <a:p>
            <a:pPr indent="457200" lvl="0" marL="457200" rtl="0" algn="just">
              <a:lnSpc>
                <a:spcPct val="150000"/>
              </a:lnSpc>
              <a:spcBef>
                <a:spcPts val="640"/>
              </a:spcBef>
              <a:spcAft>
                <a:spcPts val="0"/>
              </a:spcAft>
              <a:buClr>
                <a:schemeClr val="dk1"/>
              </a:buClr>
              <a:buSzPts val="1100"/>
              <a:buFont typeface="Arial"/>
              <a:buNone/>
            </a:pPr>
            <a:r>
              <a:rPr lang="id" sz="1800">
                <a:solidFill>
                  <a:srgbClr val="0000C2"/>
                </a:solidFill>
                <a:latin typeface="Times New Roman"/>
                <a:ea typeface="Times New Roman"/>
                <a:cs typeface="Times New Roman"/>
                <a:sym typeface="Times New Roman"/>
              </a:rPr>
              <a:t>&lt;</a:t>
            </a:r>
            <a:r>
              <a:rPr lang="id" sz="1800">
                <a:solidFill>
                  <a:srgbClr val="921A20"/>
                </a:solidFill>
                <a:latin typeface="Times New Roman"/>
                <a:ea typeface="Times New Roman"/>
                <a:cs typeface="Times New Roman"/>
                <a:sym typeface="Times New Roman"/>
              </a:rPr>
              <a:t>h1</a:t>
            </a:r>
            <a:r>
              <a:rPr lang="id" sz="1800">
                <a:solidFill>
                  <a:srgbClr val="FB0007"/>
                </a:solidFill>
                <a:latin typeface="Times New Roman"/>
                <a:ea typeface="Times New Roman"/>
                <a:cs typeface="Times New Roman"/>
                <a:sym typeface="Times New Roman"/>
              </a:rPr>
              <a:t> style</a:t>
            </a:r>
            <a:r>
              <a:rPr lang="id" sz="1800">
                <a:solidFill>
                  <a:srgbClr val="0000C2"/>
                </a:solidFill>
                <a:latin typeface="Times New Roman"/>
                <a:ea typeface="Times New Roman"/>
                <a:cs typeface="Times New Roman"/>
                <a:sym typeface="Times New Roman"/>
              </a:rPr>
              <a:t>="color:green;"&gt;</a:t>
            </a:r>
            <a:r>
              <a:rPr lang="id" sz="1800">
                <a:solidFill>
                  <a:schemeClr val="dk1"/>
                </a:solidFill>
                <a:latin typeface="Times New Roman"/>
                <a:ea typeface="Times New Roman"/>
                <a:cs typeface="Times New Roman"/>
                <a:sym typeface="Times New Roman"/>
              </a:rPr>
              <a:t>Ini warna hijau</a:t>
            </a:r>
            <a:r>
              <a:rPr lang="id" sz="1800">
                <a:solidFill>
                  <a:srgbClr val="0000C2"/>
                </a:solidFill>
                <a:latin typeface="Times New Roman"/>
                <a:ea typeface="Times New Roman"/>
                <a:cs typeface="Times New Roman"/>
                <a:sym typeface="Times New Roman"/>
              </a:rPr>
              <a:t>&lt;</a:t>
            </a:r>
            <a:r>
              <a:rPr lang="id" sz="1800">
                <a:solidFill>
                  <a:srgbClr val="921A20"/>
                </a:solidFill>
                <a:latin typeface="Times New Roman"/>
                <a:ea typeface="Times New Roman"/>
                <a:cs typeface="Times New Roman"/>
                <a:sym typeface="Times New Roman"/>
              </a:rPr>
              <a:t>/h1</a:t>
            </a:r>
            <a:r>
              <a:rPr lang="id" sz="1800">
                <a:solidFill>
                  <a:srgbClr val="0000C2"/>
                </a:solidFill>
                <a:latin typeface="Times New Roman"/>
                <a:ea typeface="Times New Roman"/>
                <a:cs typeface="Times New Roman"/>
                <a:sym typeface="Times New Roman"/>
              </a:rPr>
              <a:t>&gt;</a:t>
            </a:r>
            <a:endParaRPr sz="1800">
              <a:solidFill>
                <a:srgbClr val="0000C2"/>
              </a:solidFill>
              <a:latin typeface="Times New Roman"/>
              <a:ea typeface="Times New Roman"/>
              <a:cs typeface="Times New Roman"/>
              <a:sym typeface="Times New Roman"/>
            </a:endParaRPr>
          </a:p>
          <a:p>
            <a:pPr indent="-293763" lvl="0" marL="391685" rtl="0">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&lt;/body&gt;</a:t>
            </a:r>
            <a:endParaRPr sz="1800">
              <a:solidFill>
                <a:srgbClr val="0000C2"/>
              </a:solidFill>
              <a:latin typeface="Courier"/>
              <a:ea typeface="Courier"/>
              <a:cs typeface="Courier"/>
              <a:sym typeface="Courier"/>
            </a:endParaRPr>
          </a:p>
          <a:p>
            <a:pPr indent="-293763" lvl="0" marL="391685" rtl="0">
              <a:spcBef>
                <a:spcPts val="640"/>
              </a:spcBef>
              <a:spcAft>
                <a:spcPts val="0"/>
              </a:spcAft>
              <a:buNone/>
            </a:pPr>
            <a:r>
              <a:rPr lang="id" sz="1800">
                <a:solidFill>
                  <a:srgbClr val="0000C2"/>
                </a:solidFill>
                <a:latin typeface="Courier"/>
                <a:ea typeface="Courier"/>
                <a:cs typeface="Courier"/>
                <a:sym typeface="Courier"/>
              </a:rPr>
              <a:t>&lt;/html</a:t>
            </a:r>
            <a:r>
              <a:rPr lang="id" sz="1800">
                <a:solidFill>
                  <a:schemeClr val="dk1"/>
                </a:solidFill>
                <a:latin typeface="Times New Roman"/>
                <a:ea typeface="Times New Roman"/>
                <a:cs typeface="Times New Roman"/>
                <a:sym typeface="Times New Roman"/>
              </a:rPr>
              <a:t>&gt;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Inline CSS</a:t>
            </a:r>
            <a:endParaRPr sz="3600">
              <a:latin typeface="Bree Serif"/>
              <a:ea typeface="Bree Serif"/>
              <a:cs typeface="Bree Serif"/>
              <a:sym typeface="Bree Serif"/>
            </a:endParaRPr>
          </a:p>
        </p:txBody>
      </p:sp>
      <p:pic>
        <p:nvPicPr>
          <p:cNvPr id="200" name="Shape 200"/>
          <p:cNvPicPr preferRelativeResize="0"/>
          <p:nvPr/>
        </p:nvPicPr>
        <p:blipFill>
          <a:blip r:embed="rId3">
            <a:alphaModFix/>
          </a:blip>
          <a:stretch>
            <a:fillRect/>
          </a:stretch>
        </p:blipFill>
        <p:spPr>
          <a:xfrm>
            <a:off x="1857375" y="974650"/>
            <a:ext cx="5429250" cy="392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Internal CSS</a:t>
            </a:r>
            <a:endParaRPr sz="3600">
              <a:latin typeface="Bree Serif"/>
              <a:ea typeface="Bree Serif"/>
              <a:cs typeface="Bree Serif"/>
              <a:sym typeface="Bree Serif"/>
            </a:endParaRPr>
          </a:p>
        </p:txBody>
      </p:sp>
      <p:sp>
        <p:nvSpPr>
          <p:cNvPr id="206" name="Shape 206"/>
          <p:cNvSpPr txBox="1"/>
          <p:nvPr/>
        </p:nvSpPr>
        <p:spPr>
          <a:xfrm>
            <a:off x="481275" y="924425"/>
            <a:ext cx="8271600" cy="4026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82"/>
              </a:spcBef>
              <a:spcAft>
                <a:spcPts val="0"/>
              </a:spcAft>
              <a:buNone/>
            </a:pPr>
            <a:r>
              <a:rPr lang="id" sz="2400">
                <a:solidFill>
                  <a:schemeClr val="dk1"/>
                </a:solidFill>
                <a:latin typeface="Times New Roman"/>
                <a:ea typeface="Times New Roman"/>
                <a:cs typeface="Times New Roman"/>
                <a:sym typeface="Times New Roman"/>
              </a:rPr>
              <a:t>Internal CSS digunakan untuk mendefinisikan style pada satu  HTML page. Dimana kita mendefinisikannya pada bagian &lt;head&gt; section dari satu html page, dalam &lt;style&gt; element.</a:t>
            </a:r>
            <a:endParaRPr sz="2400">
              <a:solidFill>
                <a:schemeClr val="dk1"/>
              </a:solidFill>
              <a:latin typeface="Times New Roman"/>
              <a:ea typeface="Times New Roman"/>
              <a:cs typeface="Times New Roman"/>
              <a:sym typeface="Times New Roman"/>
            </a:endParaRPr>
          </a:p>
          <a:p>
            <a:pPr indent="0" lvl="0" marL="0" rtl="0">
              <a:lnSpc>
                <a:spcPct val="150000"/>
              </a:lnSpc>
              <a:spcBef>
                <a:spcPts val="1282"/>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nSpc>
                <a:spcPct val="150000"/>
              </a:lnSpc>
              <a:spcBef>
                <a:spcPts val="1282"/>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r">
              <a:lnSpc>
                <a:spcPct val="150000"/>
              </a:lnSpc>
              <a:spcBef>
                <a:spcPts val="1282"/>
              </a:spcBef>
              <a:spcAft>
                <a:spcPts val="0"/>
              </a:spcAft>
              <a:buNone/>
            </a:pPr>
            <a:r>
              <a:rPr b="1" lang="id" sz="1800">
                <a:solidFill>
                  <a:schemeClr val="dk1"/>
                </a:solidFill>
                <a:latin typeface="Times New Roman"/>
                <a:ea typeface="Times New Roman"/>
                <a:cs typeface="Times New Roman"/>
                <a:sym typeface="Times New Roman"/>
              </a:rPr>
              <a:t>Contoh ada pada slide selanjutnya</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Internal CSS</a:t>
            </a:r>
            <a:endParaRPr sz="3600">
              <a:latin typeface="Bree Serif"/>
              <a:ea typeface="Bree Serif"/>
              <a:cs typeface="Bree Serif"/>
              <a:sym typeface="Bree Serif"/>
            </a:endParaRPr>
          </a:p>
        </p:txBody>
      </p:sp>
      <p:pic>
        <p:nvPicPr>
          <p:cNvPr id="212" name="Shape 212"/>
          <p:cNvPicPr preferRelativeResize="0"/>
          <p:nvPr/>
        </p:nvPicPr>
        <p:blipFill>
          <a:blip r:embed="rId3">
            <a:alphaModFix/>
          </a:blip>
          <a:stretch>
            <a:fillRect/>
          </a:stretch>
        </p:blipFill>
        <p:spPr>
          <a:xfrm>
            <a:off x="1147763" y="952450"/>
            <a:ext cx="6848475" cy="359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Internal CSS</a:t>
            </a:r>
            <a:endParaRPr sz="3600">
              <a:latin typeface="Bree Serif"/>
              <a:ea typeface="Bree Serif"/>
              <a:cs typeface="Bree Serif"/>
              <a:sym typeface="Bree Serif"/>
            </a:endParaRPr>
          </a:p>
        </p:txBody>
      </p:sp>
      <p:pic>
        <p:nvPicPr>
          <p:cNvPr id="218" name="Shape 218"/>
          <p:cNvPicPr preferRelativeResize="0"/>
          <p:nvPr/>
        </p:nvPicPr>
        <p:blipFill>
          <a:blip r:embed="rId3">
            <a:alphaModFix/>
          </a:blip>
          <a:stretch>
            <a:fillRect/>
          </a:stretch>
        </p:blipFill>
        <p:spPr>
          <a:xfrm>
            <a:off x="1311900" y="942450"/>
            <a:ext cx="6520207" cy="3988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nvSpPr>
        <p:spPr>
          <a:xfrm>
            <a:off x="0" y="0"/>
            <a:ext cx="9144000" cy="837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Latihan 02</a:t>
            </a:r>
            <a:endParaRPr sz="3600">
              <a:latin typeface="Bree Serif"/>
              <a:ea typeface="Bree Serif"/>
              <a:cs typeface="Bree Serif"/>
              <a:sym typeface="Bree Serif"/>
            </a:endParaRPr>
          </a:p>
        </p:txBody>
      </p:sp>
      <p:sp>
        <p:nvSpPr>
          <p:cNvPr id="224" name="Shape 224"/>
          <p:cNvSpPr txBox="1"/>
          <p:nvPr/>
        </p:nvSpPr>
        <p:spPr>
          <a:xfrm>
            <a:off x="3891250" y="959250"/>
            <a:ext cx="5071200" cy="4158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1282"/>
              </a:spcBef>
              <a:spcAft>
                <a:spcPts val="0"/>
              </a:spcAft>
              <a:buNone/>
            </a:pPr>
            <a:r>
              <a:rPr lang="id" sz="2200">
                <a:solidFill>
                  <a:schemeClr val="dk1"/>
                </a:solidFill>
                <a:latin typeface="Verdana"/>
                <a:ea typeface="Verdana"/>
                <a:cs typeface="Verdana"/>
                <a:sym typeface="Verdana"/>
              </a:rPr>
              <a:t>Buatlah sebuah halaman seperti pada gambar di samping ini dengan menggunakan tag HTML dan CSS (baik itu inline atau internal) seperti yang sudah diajarkan pada slide materi sebelumya.</a:t>
            </a:r>
            <a:endParaRPr sz="2200">
              <a:solidFill>
                <a:schemeClr val="dk1"/>
              </a:solidFill>
              <a:latin typeface="Verdana"/>
              <a:ea typeface="Verdana"/>
              <a:cs typeface="Verdana"/>
              <a:sym typeface="Verdana"/>
            </a:endParaRPr>
          </a:p>
        </p:txBody>
      </p:sp>
      <p:pic>
        <p:nvPicPr>
          <p:cNvPr id="225" name="Shape 225"/>
          <p:cNvPicPr preferRelativeResize="0"/>
          <p:nvPr/>
        </p:nvPicPr>
        <p:blipFill>
          <a:blip r:embed="rId3">
            <a:alphaModFix/>
          </a:blip>
          <a:stretch>
            <a:fillRect/>
          </a:stretch>
        </p:blipFill>
        <p:spPr>
          <a:xfrm>
            <a:off x="328325" y="959250"/>
            <a:ext cx="3200639" cy="40007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nvSpPr>
        <p:spPr>
          <a:xfrm>
            <a:off x="0" y="1592175"/>
            <a:ext cx="9144000" cy="2207700"/>
          </a:xfrm>
          <a:prstGeom prst="rect">
            <a:avLst/>
          </a:prstGeom>
          <a:solidFill>
            <a:srgbClr val="F4CCCC"/>
          </a:solidFill>
          <a:ln>
            <a:noFill/>
          </a:ln>
        </p:spPr>
        <p:txBody>
          <a:bodyPr anchorCtr="0" anchor="t" bIns="91425" lIns="91425" spcFirstLastPara="1" rIns="91425" wrap="square" tIns="91425">
            <a:noAutofit/>
          </a:bodyPr>
          <a:lstStyle/>
          <a:p>
            <a:pPr indent="97920" lvl="0" marL="0" rtl="0" algn="ctr">
              <a:lnSpc>
                <a:spcPct val="94000"/>
              </a:lnSpc>
              <a:spcBef>
                <a:spcPts val="1282"/>
              </a:spcBef>
              <a:spcAft>
                <a:spcPts val="0"/>
              </a:spcAft>
              <a:buClr>
                <a:schemeClr val="dk1"/>
              </a:buClr>
              <a:buSzPts val="1100"/>
              <a:buFont typeface="Arial"/>
              <a:buNone/>
            </a:pPr>
            <a:r>
              <a:rPr b="1" lang="id" sz="3600">
                <a:solidFill>
                  <a:schemeClr val="dk1"/>
                </a:solidFill>
                <a:latin typeface="Bree Serif"/>
                <a:ea typeface="Bree Serif"/>
                <a:cs typeface="Bree Serif"/>
                <a:sym typeface="Bree Serif"/>
              </a:rPr>
              <a:t>Pembahasan lebih rinci tentang CSS dan eksternal CSS akan dibahas di pertemuan ke-4</a:t>
            </a:r>
            <a:endParaRPr sz="3600">
              <a:solidFill>
                <a:schemeClr val="dk1"/>
              </a:solidFill>
              <a:latin typeface="Bree Serif"/>
              <a:ea typeface="Bree Serif"/>
              <a:cs typeface="Bree Serif"/>
              <a:sym typeface="Bree Serif"/>
            </a:endParaRPr>
          </a:p>
          <a:p>
            <a:pPr indent="97920" lvl="0" marL="0" rtl="0">
              <a:lnSpc>
                <a:spcPct val="94000"/>
              </a:lnSpc>
              <a:spcBef>
                <a:spcPts val="1282"/>
              </a:spcBef>
              <a:spcAft>
                <a:spcPts val="0"/>
              </a:spcAft>
              <a:buClr>
                <a:schemeClr val="dk1"/>
              </a:buClr>
              <a:buSzPts val="1100"/>
              <a:buFont typeface="Arial"/>
              <a:buNone/>
            </a:pPr>
            <a:r>
              <a:t/>
            </a:r>
            <a:endParaRPr sz="3600">
              <a:solidFill>
                <a:schemeClr val="dk1"/>
              </a:solidFill>
              <a:latin typeface="Bree Serif"/>
              <a:ea typeface="Bree Serif"/>
              <a:cs typeface="Bree Serif"/>
              <a:sym typeface="Bree Serif"/>
            </a:endParaRPr>
          </a:p>
          <a:p>
            <a:pPr indent="0" lvl="0" marL="0" rtl="0" algn="ctr">
              <a:spcBef>
                <a:spcPts val="0"/>
              </a:spcBef>
              <a:spcAft>
                <a:spcPts val="0"/>
              </a:spcAft>
              <a:buNone/>
            </a:pPr>
            <a:r>
              <a:t/>
            </a:r>
            <a:endParaRPr sz="3600">
              <a:latin typeface="Bree Serif"/>
              <a:ea typeface="Bree Serif"/>
              <a:cs typeface="Bree Serif"/>
              <a:sym typeface="Bree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nvSpPr>
        <p:spPr>
          <a:xfrm>
            <a:off x="0" y="0"/>
            <a:ext cx="9144000" cy="825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d" sz="3600">
                <a:solidFill>
                  <a:schemeClr val="dk1"/>
                </a:solidFill>
                <a:latin typeface="Bree Serif"/>
                <a:ea typeface="Bree Serif"/>
                <a:cs typeface="Bree Serif"/>
                <a:sym typeface="Bree Serif"/>
              </a:rPr>
              <a:t>Link Referensi Untuk Belajar di Rumah</a:t>
            </a:r>
            <a:endParaRPr sz="3600">
              <a:latin typeface="Bree Serif"/>
              <a:ea typeface="Bree Serif"/>
              <a:cs typeface="Bree Serif"/>
              <a:sym typeface="Bree Serif"/>
            </a:endParaRPr>
          </a:p>
        </p:txBody>
      </p:sp>
      <p:sp>
        <p:nvSpPr>
          <p:cNvPr id="236" name="Shape 236"/>
          <p:cNvSpPr txBox="1"/>
          <p:nvPr/>
        </p:nvSpPr>
        <p:spPr>
          <a:xfrm>
            <a:off x="536325" y="1032450"/>
            <a:ext cx="8229600" cy="2763600"/>
          </a:xfrm>
          <a:prstGeom prst="rect">
            <a:avLst/>
          </a:prstGeom>
          <a:noFill/>
          <a:ln>
            <a:noFill/>
          </a:ln>
        </p:spPr>
        <p:txBody>
          <a:bodyPr anchorCtr="0" anchor="t" bIns="45700" lIns="91425" spcFirstLastPara="1" rIns="91425" wrap="square" tIns="45700">
            <a:noAutofit/>
          </a:bodyPr>
          <a:lstStyle/>
          <a:p>
            <a:pPr indent="-342900" lvl="0" marL="342900" rtl="0">
              <a:spcBef>
                <a:spcPts val="0"/>
              </a:spcBef>
              <a:spcAft>
                <a:spcPts val="0"/>
              </a:spcAft>
              <a:buClr>
                <a:srgbClr val="000000"/>
              </a:buClr>
              <a:buSzPts val="2000"/>
              <a:buChar char="•"/>
            </a:pPr>
            <a:r>
              <a:rPr b="1" lang="id" sz="2000">
                <a:latin typeface="Calibri"/>
                <a:ea typeface="Calibri"/>
                <a:cs typeface="Calibri"/>
                <a:sym typeface="Calibri"/>
              </a:rPr>
              <a:t>HTML</a:t>
            </a:r>
            <a:r>
              <a:rPr b="1" lang="id" sz="2000">
                <a:solidFill>
                  <a:srgbClr val="000000"/>
                </a:solidFill>
                <a:latin typeface="Calibri"/>
                <a:ea typeface="Calibri"/>
                <a:cs typeface="Calibri"/>
                <a:sym typeface="Calibri"/>
              </a:rPr>
              <a:t>:</a:t>
            </a:r>
            <a:r>
              <a:rPr lang="id" sz="2000">
                <a:solidFill>
                  <a:srgbClr val="000000"/>
                </a:solidFill>
                <a:latin typeface="Calibri"/>
                <a:ea typeface="Calibri"/>
                <a:cs typeface="Calibri"/>
                <a:sym typeface="Calibri"/>
              </a:rPr>
              <a:t> </a:t>
            </a:r>
            <a:endParaRPr sz="3200">
              <a:solidFill>
                <a:srgbClr val="000000"/>
              </a:solidFill>
              <a:latin typeface="Calibri"/>
              <a:ea typeface="Calibri"/>
              <a:cs typeface="Calibri"/>
              <a:sym typeface="Calibri"/>
            </a:endParaRPr>
          </a:p>
          <a:p>
            <a:pPr indent="-342900" lvl="0" marL="342900" rtl="0">
              <a:spcBef>
                <a:spcPts val="0"/>
              </a:spcBef>
              <a:spcAft>
                <a:spcPts val="0"/>
              </a:spcAft>
              <a:buNone/>
            </a:pPr>
            <a:r>
              <a:rPr lang="id" sz="2000">
                <a:solidFill>
                  <a:srgbClr val="000000"/>
                </a:solidFill>
                <a:latin typeface="Calibri"/>
                <a:ea typeface="Calibri"/>
                <a:cs typeface="Calibri"/>
                <a:sym typeface="Calibri"/>
              </a:rPr>
              <a:t>	</a:t>
            </a:r>
            <a:r>
              <a:rPr lang="id" sz="2000" u="sng">
                <a:solidFill>
                  <a:schemeClr val="hlink"/>
                </a:solidFill>
                <a:latin typeface="Calibri"/>
                <a:ea typeface="Calibri"/>
                <a:cs typeface="Calibri"/>
                <a:sym typeface="Calibri"/>
                <a:hlinkClick r:id="rId3"/>
              </a:rPr>
              <a:t>https://www.w3schools.com/html</a:t>
            </a:r>
            <a:endParaRPr sz="3200">
              <a:solidFill>
                <a:srgbClr val="000000"/>
              </a:solidFill>
              <a:latin typeface="Calibri"/>
              <a:ea typeface="Calibri"/>
              <a:cs typeface="Calibri"/>
              <a:sym typeface="Calibri"/>
            </a:endParaRPr>
          </a:p>
          <a:p>
            <a:pPr indent="-215900" lvl="0" marL="342900" rtl="0">
              <a:spcBef>
                <a:spcPts val="0"/>
              </a:spcBef>
              <a:spcAft>
                <a:spcPts val="0"/>
              </a:spcAft>
              <a:buNone/>
            </a:pPr>
            <a:r>
              <a:t/>
            </a:r>
            <a:endParaRPr sz="2000">
              <a:solidFill>
                <a:srgbClr val="000000"/>
              </a:solidFill>
              <a:latin typeface="Calibri"/>
              <a:ea typeface="Calibri"/>
              <a:cs typeface="Calibri"/>
              <a:sym typeface="Calibri"/>
            </a:endParaRPr>
          </a:p>
          <a:p>
            <a:pPr indent="-342900" lvl="0" marL="342900" rtl="0">
              <a:spcBef>
                <a:spcPts val="0"/>
              </a:spcBef>
              <a:spcAft>
                <a:spcPts val="0"/>
              </a:spcAft>
              <a:buClr>
                <a:srgbClr val="000000"/>
              </a:buClr>
              <a:buSzPts val="2000"/>
              <a:buChar char="•"/>
            </a:pPr>
            <a:r>
              <a:rPr b="1" lang="id" sz="2000">
                <a:latin typeface="Calibri"/>
                <a:ea typeface="Calibri"/>
                <a:cs typeface="Calibri"/>
                <a:sym typeface="Calibri"/>
              </a:rPr>
              <a:t>CSS</a:t>
            </a:r>
            <a:r>
              <a:rPr b="1" lang="id" sz="2000">
                <a:solidFill>
                  <a:srgbClr val="000000"/>
                </a:solidFill>
                <a:latin typeface="Calibri"/>
                <a:ea typeface="Calibri"/>
                <a:cs typeface="Calibri"/>
                <a:sym typeface="Calibri"/>
              </a:rPr>
              <a:t>:</a:t>
            </a:r>
            <a:endParaRPr sz="3200">
              <a:solidFill>
                <a:srgbClr val="000000"/>
              </a:solidFill>
              <a:latin typeface="Calibri"/>
              <a:ea typeface="Calibri"/>
              <a:cs typeface="Calibri"/>
              <a:sym typeface="Calibri"/>
            </a:endParaRPr>
          </a:p>
          <a:p>
            <a:pPr indent="-342900" lvl="0" marL="342900" rtl="0">
              <a:spcBef>
                <a:spcPts val="0"/>
              </a:spcBef>
              <a:spcAft>
                <a:spcPts val="0"/>
              </a:spcAft>
              <a:buNone/>
            </a:pPr>
            <a:r>
              <a:rPr lang="id" sz="2000">
                <a:solidFill>
                  <a:srgbClr val="000000"/>
                </a:solidFill>
                <a:latin typeface="Calibri"/>
                <a:ea typeface="Calibri"/>
                <a:cs typeface="Calibri"/>
                <a:sym typeface="Calibri"/>
              </a:rPr>
              <a:t>	</a:t>
            </a:r>
            <a:r>
              <a:rPr lang="id" sz="2000" u="sng">
                <a:solidFill>
                  <a:schemeClr val="hlink"/>
                </a:solidFill>
                <a:latin typeface="Calibri"/>
                <a:ea typeface="Calibri"/>
                <a:cs typeface="Calibri"/>
                <a:sym typeface="Calibri"/>
                <a:hlinkClick r:id="rId4"/>
              </a:rPr>
              <a:t>https://www.w3schools.com/css</a:t>
            </a:r>
            <a:endParaRPr sz="2000">
              <a:latin typeface="Calibri"/>
              <a:ea typeface="Calibri"/>
              <a:cs typeface="Calibri"/>
              <a:sym typeface="Calibri"/>
            </a:endParaRPr>
          </a:p>
          <a:p>
            <a:pPr indent="-342900" lvl="0" marL="342900" rtl="0">
              <a:spcBef>
                <a:spcPts val="0"/>
              </a:spcBef>
              <a:spcAft>
                <a:spcPts val="0"/>
              </a:spcAft>
              <a:buNone/>
            </a:pPr>
            <a:r>
              <a:t/>
            </a:r>
            <a:endParaRPr sz="2000">
              <a:latin typeface="Calibri"/>
              <a:ea typeface="Calibri"/>
              <a:cs typeface="Calibri"/>
              <a:sym typeface="Calibri"/>
            </a:endParaRPr>
          </a:p>
          <a:p>
            <a:pPr indent="-342900" lvl="0" marL="342900" rtl="0">
              <a:spcBef>
                <a:spcPts val="0"/>
              </a:spcBef>
              <a:spcAft>
                <a:spcPts val="0"/>
              </a:spcAft>
              <a:buClr>
                <a:schemeClr val="dk1"/>
              </a:buClr>
              <a:buSzPts val="2000"/>
              <a:buChar char="•"/>
            </a:pPr>
            <a:r>
              <a:rPr b="1" lang="id" sz="2000">
                <a:solidFill>
                  <a:schemeClr val="dk1"/>
                </a:solidFill>
                <a:latin typeface="Calibri"/>
                <a:ea typeface="Calibri"/>
                <a:cs typeface="Calibri"/>
                <a:sym typeface="Calibri"/>
              </a:rPr>
              <a:t>Color Chooser:</a:t>
            </a:r>
            <a:endParaRPr b="1" sz="2000">
              <a:solidFill>
                <a:schemeClr val="dk1"/>
              </a:solidFill>
              <a:latin typeface="Calibri"/>
              <a:ea typeface="Calibri"/>
              <a:cs typeface="Calibri"/>
              <a:sym typeface="Calibri"/>
            </a:endParaRPr>
          </a:p>
          <a:p>
            <a:pPr indent="0" lvl="0" marL="0" rtl="0">
              <a:spcBef>
                <a:spcPts val="0"/>
              </a:spcBef>
              <a:spcAft>
                <a:spcPts val="0"/>
              </a:spcAft>
              <a:buNone/>
            </a:pPr>
            <a:r>
              <a:rPr lang="id" sz="2000">
                <a:solidFill>
                  <a:schemeClr val="hlink"/>
                </a:solidFill>
                <a:uFill>
                  <a:noFill/>
                </a:uFill>
                <a:latin typeface="Calibri"/>
                <a:ea typeface="Calibri"/>
                <a:cs typeface="Calibri"/>
                <a:sym typeface="Calibri"/>
                <a:hlinkClick r:id="rId5"/>
              </a:rPr>
              <a:t>      </a:t>
            </a:r>
            <a:r>
              <a:rPr lang="id" sz="2000" u="sng">
                <a:solidFill>
                  <a:schemeClr val="hlink"/>
                </a:solidFill>
                <a:latin typeface="Calibri"/>
                <a:ea typeface="Calibri"/>
                <a:cs typeface="Calibri"/>
                <a:sym typeface="Calibri"/>
                <a:hlinkClick r:id="rId6"/>
              </a:rPr>
              <a:t>https://www.google.co.id/search?q=color+chooser</a:t>
            </a:r>
            <a:endParaRPr sz="2000">
              <a:solidFill>
                <a:schemeClr val="dk1"/>
              </a:solidFill>
              <a:latin typeface="Calibri"/>
              <a:ea typeface="Calibri"/>
              <a:cs typeface="Calibri"/>
              <a:sym typeface="Calibri"/>
            </a:endParaRPr>
          </a:p>
          <a:p>
            <a:pPr indent="0" lvl="2" marL="0" rtl="0">
              <a:spcBef>
                <a:spcPts val="0"/>
              </a:spcBef>
              <a:spcAft>
                <a:spcPts val="0"/>
              </a:spcAft>
              <a:buNone/>
            </a:pPr>
            <a:r>
              <a:t/>
            </a:r>
            <a:endParaRPr sz="1800">
              <a:solidFill>
                <a:srgbClr val="000000"/>
              </a:solidFill>
              <a:latin typeface="Calibri"/>
              <a:ea typeface="Calibri"/>
              <a:cs typeface="Calibri"/>
              <a:sym typeface="Calibri"/>
            </a:endParaRPr>
          </a:p>
          <a:p>
            <a:pPr indent="-228600" lvl="2" marL="1143000" rtl="0">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Pengenalan Struktur HTML</a:t>
            </a:r>
            <a:endParaRPr sz="3600">
              <a:latin typeface="Bree Serif"/>
              <a:ea typeface="Bree Serif"/>
              <a:cs typeface="Bree Serif"/>
              <a:sym typeface="Bree Serif"/>
            </a:endParaRPr>
          </a:p>
        </p:txBody>
      </p:sp>
      <p:pic>
        <p:nvPicPr>
          <p:cNvPr id="70" name="Shape 70"/>
          <p:cNvPicPr preferRelativeResize="0"/>
          <p:nvPr/>
        </p:nvPicPr>
        <p:blipFill>
          <a:blip r:embed="rId3">
            <a:alphaModFix/>
          </a:blip>
          <a:stretch>
            <a:fillRect/>
          </a:stretch>
        </p:blipFill>
        <p:spPr>
          <a:xfrm>
            <a:off x="0" y="950850"/>
            <a:ext cx="5318001" cy="3988500"/>
          </a:xfrm>
          <a:prstGeom prst="rect">
            <a:avLst/>
          </a:prstGeom>
          <a:noFill/>
          <a:ln>
            <a:noFill/>
          </a:ln>
        </p:spPr>
      </p:pic>
      <p:sp>
        <p:nvSpPr>
          <p:cNvPr id="71" name="Shape 71"/>
          <p:cNvSpPr txBox="1"/>
          <p:nvPr>
            <p:ph idx="1" type="body"/>
          </p:nvPr>
        </p:nvSpPr>
        <p:spPr>
          <a:xfrm>
            <a:off x="5443625" y="850200"/>
            <a:ext cx="3388800" cy="42933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id" sz="1300">
                <a:solidFill>
                  <a:schemeClr val="dk1"/>
                </a:solidFill>
                <a:latin typeface="Times New Roman"/>
                <a:ea typeface="Times New Roman"/>
                <a:cs typeface="Times New Roman"/>
                <a:sym typeface="Times New Roman"/>
              </a:rPr>
              <a:t>HTML memiliki 2 jenis tag </a:t>
            </a:r>
            <a:r>
              <a:rPr b="1" lang="id" sz="1300">
                <a:solidFill>
                  <a:schemeClr val="dk1"/>
                </a:solidFill>
                <a:latin typeface="Times New Roman"/>
                <a:ea typeface="Times New Roman"/>
                <a:cs typeface="Times New Roman"/>
                <a:sym typeface="Times New Roman"/>
              </a:rPr>
              <a:t>&lt;&gt;</a:t>
            </a:r>
            <a:r>
              <a:rPr lang="id" sz="1300">
                <a:solidFill>
                  <a:schemeClr val="dk1"/>
                </a:solidFill>
                <a:latin typeface="Times New Roman"/>
                <a:ea typeface="Times New Roman"/>
                <a:cs typeface="Times New Roman"/>
                <a:sym typeface="Times New Roman"/>
              </a:rPr>
              <a:t>. Ada tag yang memiliki pasangan ada tag yang sendiri.</a:t>
            </a:r>
            <a:endParaRPr sz="1300">
              <a:solidFill>
                <a:schemeClr val="dk1"/>
              </a:solidFill>
              <a:latin typeface="Times New Roman"/>
              <a:ea typeface="Times New Roman"/>
              <a:cs typeface="Times New Roman"/>
              <a:sym typeface="Times New Roman"/>
            </a:endParaRPr>
          </a:p>
          <a:p>
            <a:pPr indent="0" lvl="0" marL="0" rtl="0">
              <a:lnSpc>
                <a:spcPct val="15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nSpc>
                <a:spcPct val="150000"/>
              </a:lnSpc>
              <a:spcBef>
                <a:spcPts val="0"/>
              </a:spcBef>
              <a:spcAft>
                <a:spcPts val="0"/>
              </a:spcAft>
              <a:buNone/>
            </a:pPr>
            <a:r>
              <a:rPr lang="id" sz="1300">
                <a:solidFill>
                  <a:schemeClr val="dk1"/>
                </a:solidFill>
                <a:latin typeface="Times New Roman"/>
                <a:ea typeface="Times New Roman"/>
                <a:cs typeface="Times New Roman"/>
                <a:sym typeface="Times New Roman"/>
              </a:rPr>
              <a:t>Pada gambar di samping,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DOCTYPE</a:t>
            </a:r>
            <a:r>
              <a:rPr b="1" lang="id" sz="1300">
                <a:solidFill>
                  <a:schemeClr val="dk1"/>
                </a:solidFill>
                <a:latin typeface="Times New Roman"/>
                <a:ea typeface="Times New Roman"/>
                <a:cs typeface="Times New Roman"/>
                <a:sym typeface="Times New Roman"/>
              </a:rPr>
              <a:t> html&gt;</a:t>
            </a:r>
            <a:r>
              <a:rPr lang="id" sz="1300">
                <a:solidFill>
                  <a:schemeClr val="dk1"/>
                </a:solidFill>
                <a:latin typeface="Times New Roman"/>
                <a:ea typeface="Times New Roman"/>
                <a:cs typeface="Times New Roman"/>
                <a:sym typeface="Times New Roman"/>
              </a:rPr>
              <a:t> merupakan contoh tag sendiri. Tag ini digunakan untuk menginformasikan bahwa file index.html berisi perintah HTML.</a:t>
            </a:r>
            <a:endParaRPr sz="1300">
              <a:solidFill>
                <a:schemeClr val="dk1"/>
              </a:solidFill>
              <a:latin typeface="Times New Roman"/>
              <a:ea typeface="Times New Roman"/>
              <a:cs typeface="Times New Roman"/>
              <a:sym typeface="Times New Roman"/>
            </a:endParaRPr>
          </a:p>
          <a:p>
            <a:pPr indent="0" lvl="0" marL="0" rtl="0">
              <a:lnSpc>
                <a:spcPct val="15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nSpc>
                <a:spcPct val="150000"/>
              </a:lnSpc>
              <a:spcBef>
                <a:spcPts val="0"/>
              </a:spcBef>
              <a:spcAft>
                <a:spcPts val="0"/>
              </a:spcAft>
              <a:buNone/>
            </a:pPr>
            <a:r>
              <a:rPr lang="id" sz="1300">
                <a:solidFill>
                  <a:schemeClr val="dk1"/>
                </a:solidFill>
                <a:latin typeface="Times New Roman"/>
                <a:ea typeface="Times New Roman"/>
                <a:cs typeface="Times New Roman"/>
                <a:sym typeface="Times New Roman"/>
              </a:rPr>
              <a:t>Tag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html</a:t>
            </a:r>
            <a:r>
              <a:rPr b="1" lang="id" sz="1300">
                <a:solidFill>
                  <a:schemeClr val="dk1"/>
                </a:solidFill>
                <a:latin typeface="Times New Roman"/>
                <a:ea typeface="Times New Roman"/>
                <a:cs typeface="Times New Roman"/>
                <a:sym typeface="Times New Roman"/>
              </a:rPr>
              <a:t>&gt;</a:t>
            </a:r>
            <a:r>
              <a:rPr lang="id" sz="1300">
                <a:solidFill>
                  <a:schemeClr val="dk1"/>
                </a:solidFill>
                <a:latin typeface="Times New Roman"/>
                <a:ea typeface="Times New Roman"/>
                <a:cs typeface="Times New Roman"/>
                <a:sym typeface="Times New Roman"/>
              </a:rPr>
              <a:t>,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head</a:t>
            </a:r>
            <a:r>
              <a:rPr b="1" lang="id" sz="1300">
                <a:solidFill>
                  <a:schemeClr val="dk1"/>
                </a:solidFill>
                <a:latin typeface="Times New Roman"/>
                <a:ea typeface="Times New Roman"/>
                <a:cs typeface="Times New Roman"/>
                <a:sym typeface="Times New Roman"/>
              </a:rPr>
              <a:t>&gt;</a:t>
            </a:r>
            <a:r>
              <a:rPr lang="id" sz="1300">
                <a:solidFill>
                  <a:schemeClr val="dk1"/>
                </a:solidFill>
                <a:latin typeface="Times New Roman"/>
                <a:ea typeface="Times New Roman"/>
                <a:cs typeface="Times New Roman"/>
                <a:sym typeface="Times New Roman"/>
              </a:rPr>
              <a:t>, dan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body</a:t>
            </a:r>
            <a:r>
              <a:rPr b="1" lang="id" sz="1300">
                <a:solidFill>
                  <a:schemeClr val="dk1"/>
                </a:solidFill>
                <a:latin typeface="Times New Roman"/>
                <a:ea typeface="Times New Roman"/>
                <a:cs typeface="Times New Roman"/>
                <a:sym typeface="Times New Roman"/>
              </a:rPr>
              <a:t>&gt;</a:t>
            </a:r>
            <a:r>
              <a:rPr lang="id" sz="1300">
                <a:solidFill>
                  <a:schemeClr val="dk1"/>
                </a:solidFill>
                <a:latin typeface="Times New Roman"/>
                <a:ea typeface="Times New Roman"/>
                <a:cs typeface="Times New Roman"/>
                <a:sym typeface="Times New Roman"/>
              </a:rPr>
              <a:t> merupakan contoh tag yang memiliki pasangan.</a:t>
            </a:r>
            <a:endParaRPr sz="1300">
              <a:solidFill>
                <a:schemeClr val="dk1"/>
              </a:solidFill>
              <a:latin typeface="Times New Roman"/>
              <a:ea typeface="Times New Roman"/>
              <a:cs typeface="Times New Roman"/>
              <a:sym typeface="Times New Roman"/>
            </a:endParaRPr>
          </a:p>
          <a:p>
            <a:pPr indent="0" lvl="0" marL="0" rtl="0">
              <a:lnSpc>
                <a:spcPct val="15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nSpc>
                <a:spcPct val="150000"/>
              </a:lnSpc>
              <a:spcBef>
                <a:spcPts val="0"/>
              </a:spcBef>
              <a:spcAft>
                <a:spcPts val="0"/>
              </a:spcAft>
              <a:buClr>
                <a:schemeClr val="dk1"/>
              </a:buClr>
              <a:buSzPts val="1100"/>
              <a:buFont typeface="Arial"/>
              <a:buNone/>
            </a:pPr>
            <a:r>
              <a:rPr lang="id" sz="1300">
                <a:solidFill>
                  <a:schemeClr val="dk1"/>
                </a:solidFill>
                <a:latin typeface="Times New Roman"/>
                <a:ea typeface="Times New Roman"/>
                <a:cs typeface="Times New Roman"/>
                <a:sym typeface="Times New Roman"/>
              </a:rPr>
              <a:t>Di dalam tag pembuka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html</a:t>
            </a:r>
            <a:r>
              <a:rPr b="1" lang="id" sz="1300">
                <a:solidFill>
                  <a:schemeClr val="dk1"/>
                </a:solidFill>
                <a:latin typeface="Times New Roman"/>
                <a:ea typeface="Times New Roman"/>
                <a:cs typeface="Times New Roman"/>
                <a:sym typeface="Times New Roman"/>
              </a:rPr>
              <a:t>&gt; </a:t>
            </a:r>
            <a:r>
              <a:rPr lang="id" sz="1300">
                <a:solidFill>
                  <a:schemeClr val="dk1"/>
                </a:solidFill>
                <a:latin typeface="Times New Roman"/>
                <a:ea typeface="Times New Roman"/>
                <a:cs typeface="Times New Roman"/>
                <a:sym typeface="Times New Roman"/>
              </a:rPr>
              <a:t>dan tag penutup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html</a:t>
            </a:r>
            <a:r>
              <a:rPr b="1" lang="id" sz="1300">
                <a:solidFill>
                  <a:schemeClr val="dk1"/>
                </a:solidFill>
                <a:latin typeface="Times New Roman"/>
                <a:ea typeface="Times New Roman"/>
                <a:cs typeface="Times New Roman"/>
                <a:sym typeface="Times New Roman"/>
              </a:rPr>
              <a:t>&gt;</a:t>
            </a:r>
            <a:r>
              <a:rPr lang="id" sz="1300">
                <a:solidFill>
                  <a:schemeClr val="dk1"/>
                </a:solidFill>
                <a:latin typeface="Times New Roman"/>
                <a:ea typeface="Times New Roman"/>
                <a:cs typeface="Times New Roman"/>
                <a:sym typeface="Times New Roman"/>
              </a:rPr>
              <a:t> (section html) selalu terdapat dua tag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head</a:t>
            </a:r>
            <a:r>
              <a:rPr b="1" lang="id" sz="1300">
                <a:solidFill>
                  <a:schemeClr val="dk1"/>
                </a:solidFill>
                <a:latin typeface="Times New Roman"/>
                <a:ea typeface="Times New Roman"/>
                <a:cs typeface="Times New Roman"/>
                <a:sym typeface="Times New Roman"/>
              </a:rPr>
              <a:t>&gt;</a:t>
            </a:r>
            <a:r>
              <a:rPr lang="id" sz="1300">
                <a:solidFill>
                  <a:schemeClr val="dk1"/>
                </a:solidFill>
                <a:latin typeface="Times New Roman"/>
                <a:ea typeface="Times New Roman"/>
                <a:cs typeface="Times New Roman"/>
                <a:sym typeface="Times New Roman"/>
              </a:rPr>
              <a:t> dan </a:t>
            </a:r>
            <a:r>
              <a:rPr b="1" lang="id" sz="1300">
                <a:solidFill>
                  <a:schemeClr val="dk1"/>
                </a:solidFill>
                <a:latin typeface="Times New Roman"/>
                <a:ea typeface="Times New Roman"/>
                <a:cs typeface="Times New Roman"/>
                <a:sym typeface="Times New Roman"/>
              </a:rPr>
              <a:t>&lt;</a:t>
            </a:r>
            <a:r>
              <a:rPr b="1" lang="id" sz="1300">
                <a:solidFill>
                  <a:srgbClr val="FF0000"/>
                </a:solidFill>
                <a:latin typeface="Times New Roman"/>
                <a:ea typeface="Times New Roman"/>
                <a:cs typeface="Times New Roman"/>
                <a:sym typeface="Times New Roman"/>
              </a:rPr>
              <a:t>body</a:t>
            </a:r>
            <a:r>
              <a:rPr b="1" lang="id" sz="1300">
                <a:solidFill>
                  <a:schemeClr val="dk1"/>
                </a:solidFill>
                <a:latin typeface="Times New Roman"/>
                <a:ea typeface="Times New Roman"/>
                <a:cs typeface="Times New Roman"/>
                <a:sym typeface="Times New Roman"/>
              </a:rPr>
              <a:t>&gt;</a:t>
            </a:r>
            <a:r>
              <a:rPr lang="id"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p:txBody>
      </p:sp>
      <p:sp>
        <p:nvSpPr>
          <p:cNvPr id="72" name="Shape 72"/>
          <p:cNvSpPr txBox="1"/>
          <p:nvPr/>
        </p:nvSpPr>
        <p:spPr>
          <a:xfrm>
            <a:off x="0" y="4448100"/>
            <a:ext cx="5961000" cy="69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id" sz="1200">
                <a:solidFill>
                  <a:srgbClr val="FF0000"/>
                </a:solidFill>
              </a:rPr>
              <a:t>*</a:t>
            </a:r>
            <a:r>
              <a:rPr b="1" lang="id" sz="1200">
                <a:solidFill>
                  <a:srgbClr val="FF0000"/>
                </a:solidFill>
              </a:rPr>
              <a:t>Selalu perhatikan tag penutup dalam penulisan code HTML</a:t>
            </a:r>
            <a:endParaRPr b="1" sz="12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Title </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sp>
        <p:nvSpPr>
          <p:cNvPr id="78" name="Shape 78"/>
          <p:cNvSpPr txBox="1"/>
          <p:nvPr/>
        </p:nvSpPr>
        <p:spPr>
          <a:xfrm>
            <a:off x="320850" y="924425"/>
            <a:ext cx="8600100" cy="410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id" sz="1800">
                <a:solidFill>
                  <a:schemeClr val="dk1"/>
                </a:solidFill>
                <a:latin typeface="Calibri"/>
                <a:ea typeface="Calibri"/>
                <a:cs typeface="Calibri"/>
                <a:sym typeface="Calibri"/>
              </a:rPr>
              <a:t>Title --&gt;</a:t>
            </a:r>
            <a:r>
              <a:rPr lang="id" sz="1800">
                <a:solidFill>
                  <a:schemeClr val="dk1"/>
                </a:solidFill>
                <a:latin typeface="Calibri"/>
                <a:ea typeface="Calibri"/>
                <a:cs typeface="Calibri"/>
                <a:sym typeface="Calibri"/>
              </a:rPr>
              <a:t> html element digunakan untuk memberikan Judul/Tema dari website kita. </a:t>
            </a:r>
            <a:endParaRPr sz="1800">
              <a:solidFill>
                <a:schemeClr val="dk1"/>
              </a:solidFill>
              <a:latin typeface="Calibri"/>
              <a:ea typeface="Calibri"/>
              <a:cs typeface="Calibri"/>
              <a:sym typeface="Calibri"/>
            </a:endParaRPr>
          </a:p>
          <a:p>
            <a:pPr indent="0" lvl="0" marL="0" rtl="0" algn="just">
              <a:spcBef>
                <a:spcPts val="640"/>
              </a:spcBef>
              <a:spcAft>
                <a:spcPts val="0"/>
              </a:spcAft>
              <a:buNone/>
            </a:pPr>
            <a:r>
              <a:rPr lang="id" sz="1800">
                <a:solidFill>
                  <a:schemeClr val="dk1"/>
                </a:solidFill>
                <a:latin typeface="Calibri"/>
                <a:ea typeface="Calibri"/>
                <a:cs typeface="Calibri"/>
                <a:sym typeface="Calibri"/>
              </a:rPr>
              <a:t>Tag </a:t>
            </a:r>
            <a:r>
              <a:rPr b="1" lang="id" sz="1800">
                <a:solidFill>
                  <a:schemeClr val="dk1"/>
                </a:solidFill>
                <a:latin typeface="Calibri"/>
                <a:ea typeface="Calibri"/>
                <a:cs typeface="Calibri"/>
                <a:sym typeface="Calibri"/>
              </a:rPr>
              <a:t>&lt;</a:t>
            </a:r>
            <a:r>
              <a:rPr b="1" lang="id" sz="1800">
                <a:solidFill>
                  <a:srgbClr val="FF0000"/>
                </a:solidFill>
                <a:latin typeface="Calibri"/>
                <a:ea typeface="Calibri"/>
                <a:cs typeface="Calibri"/>
                <a:sym typeface="Calibri"/>
              </a:rPr>
              <a:t>title</a:t>
            </a:r>
            <a:r>
              <a:rPr b="1" lang="id" sz="1800">
                <a:solidFill>
                  <a:schemeClr val="dk1"/>
                </a:solidFill>
                <a:latin typeface="Calibri"/>
                <a:ea typeface="Calibri"/>
                <a:cs typeface="Calibri"/>
                <a:sym typeface="Calibri"/>
              </a:rPr>
              <a:t>&gt;</a:t>
            </a:r>
            <a:r>
              <a:rPr lang="id" sz="1800">
                <a:solidFill>
                  <a:schemeClr val="dk1"/>
                </a:solidFill>
                <a:latin typeface="Calibri"/>
                <a:ea typeface="Calibri"/>
                <a:cs typeface="Calibri"/>
                <a:sym typeface="Calibri"/>
              </a:rPr>
              <a:t> berada di dalam section head dengan penulisan sbb:</a:t>
            </a:r>
            <a:endParaRPr sz="1800">
              <a:solidFill>
                <a:schemeClr val="dk1"/>
              </a:solidFill>
              <a:latin typeface="Calibri"/>
              <a:ea typeface="Calibri"/>
              <a:cs typeface="Calibri"/>
              <a:sym typeface="Calibri"/>
            </a:endParaRPr>
          </a:p>
          <a:p>
            <a:pPr indent="0" lvl="0" marL="0" rtl="0" algn="just">
              <a:spcBef>
                <a:spcPts val="640"/>
              </a:spcBef>
              <a:spcAft>
                <a:spcPts val="0"/>
              </a:spcAft>
              <a:buNone/>
            </a:pPr>
            <a:r>
              <a:rPr b="1" lang="id" sz="1800">
                <a:solidFill>
                  <a:schemeClr val="dk1"/>
                </a:solidFill>
                <a:latin typeface="Calibri"/>
                <a:ea typeface="Calibri"/>
                <a:cs typeface="Calibri"/>
                <a:sym typeface="Calibri"/>
              </a:rPr>
              <a:t>&lt;</a:t>
            </a:r>
            <a:r>
              <a:rPr b="1" lang="id" sz="1800">
                <a:solidFill>
                  <a:srgbClr val="FF0000"/>
                </a:solidFill>
                <a:latin typeface="Calibri"/>
                <a:ea typeface="Calibri"/>
                <a:cs typeface="Calibri"/>
                <a:sym typeface="Calibri"/>
              </a:rPr>
              <a:t>title</a:t>
            </a:r>
            <a:r>
              <a:rPr b="1" lang="id" sz="1800">
                <a:solidFill>
                  <a:schemeClr val="dk1"/>
                </a:solidFill>
                <a:latin typeface="Calibri"/>
                <a:ea typeface="Calibri"/>
                <a:cs typeface="Calibri"/>
                <a:sym typeface="Calibri"/>
              </a:rPr>
              <a:t>&gt;</a:t>
            </a:r>
            <a:r>
              <a:rPr lang="id" sz="1800">
                <a:solidFill>
                  <a:schemeClr val="dk1"/>
                </a:solidFill>
                <a:latin typeface="Calibri"/>
                <a:ea typeface="Calibri"/>
                <a:cs typeface="Calibri"/>
                <a:sym typeface="Calibri"/>
              </a:rPr>
              <a:t>Judul Website</a:t>
            </a:r>
            <a:r>
              <a:rPr b="1" lang="id" sz="1800">
                <a:solidFill>
                  <a:schemeClr val="dk1"/>
                </a:solidFill>
                <a:latin typeface="Calibri"/>
                <a:ea typeface="Calibri"/>
                <a:cs typeface="Calibri"/>
                <a:sym typeface="Calibri"/>
              </a:rPr>
              <a:t>&lt;/</a:t>
            </a:r>
            <a:r>
              <a:rPr b="1" lang="id" sz="1800">
                <a:solidFill>
                  <a:srgbClr val="FF0000"/>
                </a:solidFill>
                <a:latin typeface="Calibri"/>
                <a:ea typeface="Calibri"/>
                <a:cs typeface="Calibri"/>
                <a:sym typeface="Calibri"/>
              </a:rPr>
              <a:t>title</a:t>
            </a:r>
            <a:r>
              <a:rPr b="1" lang="id" sz="1800">
                <a:solidFill>
                  <a:schemeClr val="dk1"/>
                </a:solidFill>
                <a:latin typeface="Calibri"/>
                <a:ea typeface="Calibri"/>
                <a:cs typeface="Calibri"/>
                <a:sym typeface="Calibri"/>
              </a:rPr>
              <a:t>&gt;</a:t>
            </a:r>
            <a:endParaRPr b="1" sz="1800">
              <a:solidFill>
                <a:schemeClr val="dk1"/>
              </a:solidFill>
              <a:latin typeface="Calibri"/>
              <a:ea typeface="Calibri"/>
              <a:cs typeface="Calibri"/>
              <a:sym typeface="Calibri"/>
            </a:endParaRPr>
          </a:p>
          <a:p>
            <a:pPr indent="0" lvl="0" marL="97922" rtl="0" algn="just">
              <a:spcBef>
                <a:spcPts val="640"/>
              </a:spcBef>
              <a:spcAft>
                <a:spcPts val="0"/>
              </a:spcAft>
              <a:buNone/>
            </a:pPr>
            <a:r>
              <a:t/>
            </a:r>
            <a:endParaRPr sz="1800">
              <a:solidFill>
                <a:schemeClr val="dk1"/>
              </a:solidFill>
              <a:latin typeface="Calibri"/>
              <a:ea typeface="Calibri"/>
              <a:cs typeface="Calibri"/>
              <a:sym typeface="Calibri"/>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&lt;html&gt;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&lt;head&gt;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&lt;title&gt;</a:t>
            </a:r>
            <a:r>
              <a:rPr lang="id" sz="1800">
                <a:latin typeface="Courier"/>
                <a:ea typeface="Courier"/>
                <a:cs typeface="Courier"/>
                <a:sym typeface="Courier"/>
              </a:rPr>
              <a:t>Belajar Membuat Title</a:t>
            </a:r>
            <a:r>
              <a:rPr lang="id" sz="1800">
                <a:solidFill>
                  <a:srgbClr val="0000C2"/>
                </a:solidFill>
                <a:latin typeface="Courier"/>
                <a:ea typeface="Courier"/>
                <a:cs typeface="Courier"/>
                <a:sym typeface="Courier"/>
              </a:rPr>
              <a:t>&lt;/title&gt;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	&lt;/head&gt;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800">
                <a:solidFill>
                  <a:srgbClr val="0000C2"/>
                </a:solidFill>
                <a:latin typeface="Courier"/>
                <a:ea typeface="Courier"/>
                <a:cs typeface="Courier"/>
                <a:sym typeface="Courier"/>
              </a:rPr>
              <a:t>&lt;/html&gt;</a:t>
            </a:r>
            <a:endParaRPr sz="1800">
              <a:solidFill>
                <a:srgbClr val="0000C2"/>
              </a:solidFill>
              <a:latin typeface="Courier"/>
              <a:ea typeface="Courier"/>
              <a:cs typeface="Courier"/>
              <a:sym typeface="Courier"/>
            </a:endParaRPr>
          </a:p>
          <a:p>
            <a:pPr indent="-293763" lvl="0" marL="391685" rtl="0" algn="just">
              <a:spcBef>
                <a:spcPts val="640"/>
              </a:spcBef>
              <a:spcAft>
                <a:spcPts val="0"/>
              </a:spcAft>
              <a:buNone/>
            </a:pPr>
            <a:r>
              <a:t/>
            </a:r>
            <a:endParaRPr sz="1800">
              <a:solidFill>
                <a:schemeClr val="dk1"/>
              </a:solidFill>
              <a:latin typeface="Calibri"/>
              <a:ea typeface="Calibri"/>
              <a:cs typeface="Calibri"/>
              <a:sym typeface="Calibri"/>
            </a:endParaRPr>
          </a:p>
          <a:p>
            <a:pPr indent="0" lvl="0" marL="0" rtl="0" algn="r">
              <a:lnSpc>
                <a:spcPct val="150000"/>
              </a:lnSpc>
              <a:spcBef>
                <a:spcPts val="1282"/>
              </a:spcBef>
              <a:spcAft>
                <a:spcPts val="0"/>
              </a:spcAft>
              <a:buClr>
                <a:schemeClr val="dk1"/>
              </a:buClr>
              <a:buSzPts val="1100"/>
              <a:buFont typeface="Arial"/>
              <a:buNone/>
            </a:pPr>
            <a:r>
              <a:rPr b="1" lang="id" sz="1800">
                <a:solidFill>
                  <a:schemeClr val="dk1"/>
                </a:solidFill>
                <a:latin typeface="Times New Roman"/>
                <a:ea typeface="Times New Roman"/>
                <a:cs typeface="Times New Roman"/>
                <a:sym typeface="Times New Roman"/>
              </a:rPr>
              <a:t>Tampilan pada browser ada pada slide selanjutnya</a:t>
            </a:r>
            <a:endParaRPr b="1" sz="1800">
              <a:solidFill>
                <a:schemeClr val="dk1"/>
              </a:solidFill>
              <a:latin typeface="Times New Roman"/>
              <a:ea typeface="Times New Roman"/>
              <a:cs typeface="Times New Roman"/>
              <a:sym typeface="Times New Roman"/>
            </a:endParaRPr>
          </a:p>
          <a:p>
            <a:pPr indent="-293763" lvl="0" marL="391685" rtl="0" algn="just">
              <a:spcBef>
                <a:spcPts val="64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Title </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pic>
        <p:nvPicPr>
          <p:cNvPr id="84" name="Shape 84"/>
          <p:cNvPicPr preferRelativeResize="0"/>
          <p:nvPr/>
        </p:nvPicPr>
        <p:blipFill>
          <a:blip r:embed="rId3">
            <a:alphaModFix/>
          </a:blip>
          <a:stretch>
            <a:fillRect/>
          </a:stretch>
        </p:blipFill>
        <p:spPr>
          <a:xfrm>
            <a:off x="479000" y="937350"/>
            <a:ext cx="8186004" cy="3988500"/>
          </a:xfrm>
          <a:prstGeom prst="rect">
            <a:avLst/>
          </a:prstGeom>
          <a:noFill/>
          <a:ln>
            <a:noFill/>
          </a:ln>
        </p:spPr>
      </p:pic>
      <p:sp>
        <p:nvSpPr>
          <p:cNvPr id="85" name="Shape 85"/>
          <p:cNvSpPr/>
          <p:nvPr/>
        </p:nvSpPr>
        <p:spPr>
          <a:xfrm>
            <a:off x="403625" y="639575"/>
            <a:ext cx="2152500" cy="9003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6" name="Shape 86"/>
          <p:cNvCxnSpPr>
            <a:stCxn id="85" idx="5"/>
          </p:cNvCxnSpPr>
          <p:nvPr/>
        </p:nvCxnSpPr>
        <p:spPr>
          <a:xfrm>
            <a:off x="2240899" y="1408029"/>
            <a:ext cx="1526100" cy="1260000"/>
          </a:xfrm>
          <a:prstGeom prst="straightConnector1">
            <a:avLst/>
          </a:prstGeom>
          <a:noFill/>
          <a:ln cap="flat" cmpd="sng" w="38100">
            <a:solidFill>
              <a:srgbClr val="FF0000"/>
            </a:solidFill>
            <a:prstDash val="solid"/>
            <a:round/>
            <a:headEnd len="med" w="med" type="none"/>
            <a:tailEnd len="med" w="med" type="none"/>
          </a:ln>
        </p:spPr>
      </p:cxnSp>
      <p:sp>
        <p:nvSpPr>
          <p:cNvPr id="87" name="Shape 87"/>
          <p:cNvSpPr txBox="1"/>
          <p:nvPr/>
        </p:nvSpPr>
        <p:spPr>
          <a:xfrm>
            <a:off x="3767000" y="2668025"/>
            <a:ext cx="3208200" cy="900300"/>
          </a:xfrm>
          <a:prstGeom prst="rect">
            <a:avLst/>
          </a:prstGeom>
          <a:solidFill>
            <a:srgbClr val="FCE5CD"/>
          </a:solidFill>
          <a:ln>
            <a:noFill/>
          </a:ln>
        </p:spPr>
        <p:txBody>
          <a:bodyPr anchorCtr="0" anchor="t" bIns="91425" lIns="91425" spcFirstLastPara="1" rIns="91425" wrap="square" tIns="91425">
            <a:noAutofit/>
          </a:bodyPr>
          <a:lstStyle/>
          <a:p>
            <a:pPr indent="0" lvl="0" marL="0">
              <a:spcBef>
                <a:spcPts val="0"/>
              </a:spcBef>
              <a:spcAft>
                <a:spcPts val="0"/>
              </a:spcAft>
              <a:buNone/>
            </a:pPr>
            <a:r>
              <a:rPr lang="id"/>
              <a:t>Penulisan kode sebelumnya akan menampilkan judul web pada tab browser.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a:t>
            </a:r>
            <a:r>
              <a:rPr lang="id" sz="3600">
                <a:solidFill>
                  <a:schemeClr val="dk1"/>
                </a:solidFill>
                <a:latin typeface="Bree Serif"/>
                <a:ea typeface="Bree Serif"/>
                <a:cs typeface="Bree Serif"/>
                <a:sym typeface="Bree Serif"/>
              </a:rPr>
              <a:t>Heading</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sp>
        <p:nvSpPr>
          <p:cNvPr id="93" name="Shape 93"/>
          <p:cNvSpPr txBox="1"/>
          <p:nvPr/>
        </p:nvSpPr>
        <p:spPr>
          <a:xfrm>
            <a:off x="360950" y="920425"/>
            <a:ext cx="8435700" cy="4140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40"/>
              </a:spcBef>
              <a:spcAft>
                <a:spcPts val="0"/>
              </a:spcAft>
              <a:buNone/>
            </a:pPr>
            <a:r>
              <a:rPr b="1" lang="id" sz="2400">
                <a:solidFill>
                  <a:schemeClr val="dk1"/>
                </a:solidFill>
                <a:latin typeface="Calibri"/>
                <a:ea typeface="Calibri"/>
                <a:cs typeface="Calibri"/>
                <a:sym typeface="Calibri"/>
              </a:rPr>
              <a:t>HTML Heading --&gt;</a:t>
            </a:r>
            <a:r>
              <a:rPr lang="id" sz="2400">
                <a:solidFill>
                  <a:schemeClr val="dk1"/>
                </a:solidFill>
                <a:latin typeface="Calibri"/>
                <a:ea typeface="Calibri"/>
                <a:cs typeface="Calibri"/>
                <a:sym typeface="Calibri"/>
              </a:rPr>
              <a:t> </a:t>
            </a:r>
            <a:r>
              <a:rPr lang="id" sz="2400">
                <a:solidFill>
                  <a:schemeClr val="dk1"/>
                </a:solidFill>
                <a:latin typeface="Verdana"/>
                <a:ea typeface="Verdana"/>
                <a:cs typeface="Verdana"/>
                <a:sym typeface="Verdana"/>
              </a:rPr>
              <a:t>HTML headings menggunakan tag </a:t>
            </a:r>
            <a:r>
              <a:rPr b="1" lang="id" sz="2400">
                <a:solidFill>
                  <a:schemeClr val="dk1"/>
                </a:solidFill>
                <a:latin typeface="Verdana"/>
                <a:ea typeface="Verdana"/>
                <a:cs typeface="Verdana"/>
                <a:sym typeface="Verdana"/>
              </a:rPr>
              <a:t>&lt;h1&gt;</a:t>
            </a:r>
            <a:r>
              <a:rPr lang="id" sz="2400">
                <a:solidFill>
                  <a:schemeClr val="dk1"/>
                </a:solidFill>
                <a:latin typeface="Verdana"/>
                <a:ea typeface="Verdana"/>
                <a:cs typeface="Verdana"/>
                <a:sym typeface="Verdana"/>
              </a:rPr>
              <a:t> sampai </a:t>
            </a:r>
            <a:r>
              <a:rPr b="1" lang="id" sz="2400">
                <a:solidFill>
                  <a:schemeClr val="dk1"/>
                </a:solidFill>
                <a:latin typeface="Verdana"/>
                <a:ea typeface="Verdana"/>
                <a:cs typeface="Verdana"/>
                <a:sym typeface="Verdana"/>
              </a:rPr>
              <a:t>&lt;h6&gt;</a:t>
            </a:r>
            <a:r>
              <a:rPr lang="id" sz="2400">
                <a:solidFill>
                  <a:schemeClr val="dk1"/>
                </a:solidFill>
                <a:latin typeface="Verdana"/>
                <a:ea typeface="Verdana"/>
                <a:cs typeface="Verdana"/>
                <a:sym typeface="Verdana"/>
              </a:rPr>
              <a:t>.</a:t>
            </a:r>
            <a:endParaRPr sz="2400">
              <a:solidFill>
                <a:schemeClr val="dk1"/>
              </a:solidFill>
              <a:latin typeface="Calibri"/>
              <a:ea typeface="Calibri"/>
              <a:cs typeface="Calibri"/>
              <a:sym typeface="Calibri"/>
            </a:endParaRPr>
          </a:p>
          <a:p>
            <a:pPr indent="0" lvl="0" marL="0" rtl="0" algn="just">
              <a:lnSpc>
                <a:spcPct val="150000"/>
              </a:lnSpc>
              <a:spcBef>
                <a:spcPts val="640"/>
              </a:spcBef>
              <a:spcAft>
                <a:spcPts val="0"/>
              </a:spcAft>
              <a:buNone/>
            </a:pPr>
            <a:r>
              <a:rPr lang="id" sz="2400">
                <a:solidFill>
                  <a:schemeClr val="dk1"/>
                </a:solidFill>
                <a:latin typeface="Verdana"/>
                <a:ea typeface="Verdana"/>
                <a:cs typeface="Verdana"/>
                <a:sym typeface="Verdana"/>
              </a:rPr>
              <a:t>Tag ini b</a:t>
            </a:r>
            <a:r>
              <a:rPr lang="id" sz="2400">
                <a:solidFill>
                  <a:schemeClr val="dk1"/>
                </a:solidFill>
                <a:latin typeface="Verdana"/>
                <a:ea typeface="Verdana"/>
                <a:cs typeface="Verdana"/>
                <a:sym typeface="Verdana"/>
              </a:rPr>
              <a:t>erada di dalam section body dari HTML</a:t>
            </a:r>
            <a:endParaRPr sz="2400">
              <a:solidFill>
                <a:schemeClr val="dk1"/>
              </a:solidFill>
              <a:latin typeface="Calibri"/>
              <a:ea typeface="Calibri"/>
              <a:cs typeface="Calibri"/>
              <a:sym typeface="Calibri"/>
            </a:endParaRPr>
          </a:p>
          <a:p>
            <a:pPr indent="0" lvl="0" marL="0" rtl="0" algn="just">
              <a:lnSpc>
                <a:spcPct val="150000"/>
              </a:lnSpc>
              <a:spcBef>
                <a:spcPts val="640"/>
              </a:spcBef>
              <a:spcAft>
                <a:spcPts val="0"/>
              </a:spcAft>
              <a:buNone/>
            </a:pPr>
            <a:r>
              <a:rPr b="1" lang="id" sz="2400">
                <a:solidFill>
                  <a:schemeClr val="dk1"/>
                </a:solidFill>
                <a:latin typeface="Verdana"/>
                <a:ea typeface="Verdana"/>
                <a:cs typeface="Verdana"/>
                <a:sym typeface="Verdana"/>
              </a:rPr>
              <a:t>&lt;h1&gt;</a:t>
            </a:r>
            <a:r>
              <a:rPr lang="id" sz="2400">
                <a:solidFill>
                  <a:schemeClr val="dk1"/>
                </a:solidFill>
                <a:latin typeface="Verdana"/>
                <a:ea typeface="Verdana"/>
                <a:cs typeface="Verdana"/>
                <a:sym typeface="Verdana"/>
              </a:rPr>
              <a:t> heading dengan ukuran paling besar </a:t>
            </a:r>
            <a:r>
              <a:rPr b="1" lang="id" sz="2400">
                <a:solidFill>
                  <a:schemeClr val="dk1"/>
                </a:solidFill>
                <a:latin typeface="Verdana"/>
                <a:ea typeface="Verdana"/>
                <a:cs typeface="Verdana"/>
                <a:sym typeface="Verdana"/>
              </a:rPr>
              <a:t>&lt;h6&gt;</a:t>
            </a:r>
            <a:r>
              <a:rPr lang="id" sz="2400">
                <a:solidFill>
                  <a:schemeClr val="dk1"/>
                </a:solidFill>
                <a:latin typeface="Verdana"/>
                <a:ea typeface="Verdana"/>
                <a:cs typeface="Verdana"/>
                <a:sym typeface="Verdana"/>
              </a:rPr>
              <a:t> heading dengan ukuran paling kecil.</a:t>
            </a:r>
            <a:endParaRPr sz="2400">
              <a:solidFill>
                <a:schemeClr val="dk1"/>
              </a:solidFill>
              <a:latin typeface="Verdana"/>
              <a:ea typeface="Verdana"/>
              <a:cs typeface="Verdana"/>
              <a:sym typeface="Verdana"/>
            </a:endParaRPr>
          </a:p>
          <a:p>
            <a:pPr indent="0" lvl="0" marL="0" rtl="0">
              <a:lnSpc>
                <a:spcPct val="150000"/>
              </a:lnSpc>
              <a:spcBef>
                <a:spcPts val="640"/>
              </a:spcBef>
              <a:spcAft>
                <a:spcPts val="0"/>
              </a:spcAft>
              <a:buNone/>
            </a:pPr>
            <a:r>
              <a:t/>
            </a:r>
            <a:endParaRPr sz="2400">
              <a:solidFill>
                <a:schemeClr val="dk1"/>
              </a:solidFill>
              <a:latin typeface="Verdana"/>
              <a:ea typeface="Verdana"/>
              <a:cs typeface="Verdana"/>
              <a:sym typeface="Verdana"/>
            </a:endParaRPr>
          </a:p>
          <a:p>
            <a:pPr indent="0" lvl="0" marL="0" rtl="0" algn="r">
              <a:lnSpc>
                <a:spcPct val="150000"/>
              </a:lnSpc>
              <a:spcBef>
                <a:spcPts val="1282"/>
              </a:spcBef>
              <a:spcAft>
                <a:spcPts val="0"/>
              </a:spcAft>
              <a:buClr>
                <a:schemeClr val="dk1"/>
              </a:buClr>
              <a:buSzPts val="1100"/>
              <a:buFont typeface="Arial"/>
              <a:buNone/>
            </a:pPr>
            <a:r>
              <a:rPr b="1" lang="id" sz="1800">
                <a:solidFill>
                  <a:schemeClr val="dk1"/>
                </a:solidFill>
                <a:latin typeface="Times New Roman"/>
                <a:ea typeface="Times New Roman"/>
                <a:cs typeface="Times New Roman"/>
                <a:sym typeface="Times New Roman"/>
              </a:rPr>
              <a:t>Contoh code ada pada slide selanjutnya</a:t>
            </a:r>
            <a:endParaRPr b="1" sz="1800">
              <a:solidFill>
                <a:schemeClr val="dk1"/>
              </a:solidFill>
              <a:latin typeface="Times New Roman"/>
              <a:ea typeface="Times New Roman"/>
              <a:cs typeface="Times New Roman"/>
              <a:sym typeface="Times New Roman"/>
            </a:endParaRPr>
          </a:p>
          <a:p>
            <a:pPr indent="0" lvl="0" marL="0" rtl="0">
              <a:lnSpc>
                <a:spcPct val="150000"/>
              </a:lnSpc>
              <a:spcBef>
                <a:spcPts val="640"/>
              </a:spcBef>
              <a:spcAft>
                <a:spcPts val="0"/>
              </a:spcAft>
              <a:buNone/>
            </a:pPr>
            <a:r>
              <a:t/>
            </a:r>
            <a:endParaRPr sz="2400">
              <a:solidFill>
                <a:schemeClr val="dk1"/>
              </a:solidFill>
              <a:latin typeface="Verdana"/>
              <a:ea typeface="Verdana"/>
              <a:cs typeface="Verdana"/>
              <a:sym typeface="Verdana"/>
            </a:endParaRPr>
          </a:p>
          <a:p>
            <a:pPr indent="-293763" lvl="0" marL="391685" rtl="0">
              <a:lnSpc>
                <a:spcPct val="150000"/>
              </a:lnSpc>
              <a:spcBef>
                <a:spcPts val="640"/>
              </a:spcBef>
              <a:spcAft>
                <a:spcPts val="0"/>
              </a:spcAft>
              <a:buNone/>
            </a:pPr>
            <a:r>
              <a:t/>
            </a:r>
            <a:endParaRPr sz="2400">
              <a:solidFill>
                <a:srgbClr val="0000C2"/>
              </a:solidFill>
              <a:latin typeface="Courier"/>
              <a:ea typeface="Courier"/>
              <a:cs typeface="Courier"/>
              <a:sym typeface="Couri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Heading</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sp>
        <p:nvSpPr>
          <p:cNvPr id="99" name="Shape 99"/>
          <p:cNvSpPr txBox="1"/>
          <p:nvPr/>
        </p:nvSpPr>
        <p:spPr>
          <a:xfrm>
            <a:off x="360950" y="850200"/>
            <a:ext cx="8611800" cy="4293300"/>
          </a:xfrm>
          <a:prstGeom prst="rect">
            <a:avLst/>
          </a:prstGeom>
          <a:noFill/>
          <a:ln>
            <a:noFill/>
          </a:ln>
        </p:spPr>
        <p:txBody>
          <a:bodyPr anchorCtr="0" anchor="t" bIns="91425" lIns="91425" spcFirstLastPara="1" rIns="91425" wrap="square" tIns="91425">
            <a:noAutofit/>
          </a:bodyPr>
          <a:lstStyle/>
          <a:p>
            <a:pPr indent="-293763" lvl="0" marL="391685" rtl="0">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&lt;html&gt;</a:t>
            </a:r>
            <a:endParaRPr sz="12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	&lt;head&gt;</a:t>
            </a:r>
            <a:endParaRPr sz="12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			&lt;title&gt;</a:t>
            </a:r>
            <a:r>
              <a:rPr lang="id" sz="1200">
                <a:solidFill>
                  <a:schemeClr val="dk1"/>
                </a:solidFill>
                <a:latin typeface="Courier"/>
                <a:ea typeface="Courier"/>
                <a:cs typeface="Courier"/>
                <a:sym typeface="Courier"/>
              </a:rPr>
              <a:t>Belajar Membuat Heading</a:t>
            </a:r>
            <a:r>
              <a:rPr lang="id" sz="1200">
                <a:solidFill>
                  <a:srgbClr val="0000C2"/>
                </a:solidFill>
                <a:latin typeface="Courier"/>
                <a:ea typeface="Courier"/>
                <a:cs typeface="Courier"/>
                <a:sym typeface="Courier"/>
              </a:rPr>
              <a:t>&lt;/title&gt;</a:t>
            </a:r>
            <a:endParaRPr sz="1200">
              <a:solidFill>
                <a:srgbClr val="0000C2"/>
              </a:solidFill>
              <a:latin typeface="Courier"/>
              <a:ea typeface="Courier"/>
              <a:cs typeface="Courier"/>
              <a:sym typeface="Courier"/>
            </a:endParaRPr>
          </a:p>
          <a:p>
            <a:pPr indent="-293763" lvl="0" marL="391685" rtl="0" algn="just">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	&lt;/head&gt;</a:t>
            </a:r>
            <a:endParaRPr sz="12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	&lt;body&gt;</a:t>
            </a:r>
            <a:endParaRPr sz="1200">
              <a:solidFill>
                <a:srgbClr val="0000C2"/>
              </a:solidFill>
              <a:latin typeface="Courier"/>
              <a:ea typeface="Courier"/>
              <a:cs typeface="Courier"/>
              <a:sym typeface="Courier"/>
            </a:endParaRPr>
          </a:p>
          <a:p>
            <a:pPr indent="457200" lvl="0" marL="457200" rtl="0">
              <a:lnSpc>
                <a:spcPct val="102000"/>
              </a:lnSpc>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Hallo</a:t>
            </a:r>
            <a:endParaRPr sz="1200">
              <a:solidFill>
                <a:srgbClr val="0000C2"/>
              </a:solidFill>
              <a:latin typeface="Courier"/>
              <a:ea typeface="Courier"/>
              <a:cs typeface="Courier"/>
              <a:sym typeface="Courier"/>
            </a:endParaRPr>
          </a:p>
          <a:p>
            <a:pPr indent="0" lvl="0" marL="914400" rtl="0">
              <a:lnSpc>
                <a:spcPct val="102000"/>
              </a:lnSpc>
              <a:spcBef>
                <a:spcPts val="640"/>
              </a:spcBef>
              <a:spcAft>
                <a:spcPts val="0"/>
              </a:spcAft>
              <a:buNone/>
            </a:pPr>
            <a:r>
              <a:rPr lang="id" sz="1200">
                <a:solidFill>
                  <a:srgbClr val="0000C2"/>
                </a:solidFill>
                <a:latin typeface="Courier"/>
                <a:ea typeface="Courier"/>
                <a:cs typeface="Courier"/>
                <a:sym typeface="Courier"/>
              </a:rPr>
              <a:t>&lt;h1&gt;</a:t>
            </a:r>
            <a:r>
              <a:rPr lang="id" sz="1200">
                <a:latin typeface="Courier"/>
                <a:ea typeface="Courier"/>
                <a:cs typeface="Courier"/>
                <a:sym typeface="Courier"/>
              </a:rPr>
              <a:t>Heading 1</a:t>
            </a:r>
            <a:r>
              <a:rPr lang="id" sz="1200">
                <a:solidFill>
                  <a:srgbClr val="0000C2"/>
                </a:solidFill>
                <a:latin typeface="Courier"/>
                <a:ea typeface="Courier"/>
                <a:cs typeface="Courier"/>
                <a:sym typeface="Courier"/>
              </a:rPr>
              <a:t>&lt;/h1&gt;</a:t>
            </a:r>
            <a:endParaRPr sz="1200">
              <a:solidFill>
                <a:srgbClr val="0000C2"/>
              </a:solidFill>
              <a:latin typeface="Courier"/>
              <a:ea typeface="Courier"/>
              <a:cs typeface="Courier"/>
              <a:sym typeface="Courier"/>
            </a:endParaRPr>
          </a:p>
          <a:p>
            <a:pPr indent="0" lvl="0" marL="914400" rtl="0">
              <a:lnSpc>
                <a:spcPct val="102000"/>
              </a:lnSpc>
              <a:spcBef>
                <a:spcPts val="640"/>
              </a:spcBef>
              <a:spcAft>
                <a:spcPts val="0"/>
              </a:spcAft>
              <a:buNone/>
            </a:pPr>
            <a:r>
              <a:rPr lang="id" sz="1200">
                <a:solidFill>
                  <a:srgbClr val="0000C2"/>
                </a:solidFill>
                <a:latin typeface="Courier"/>
                <a:ea typeface="Courier"/>
                <a:cs typeface="Courier"/>
                <a:sym typeface="Courier"/>
              </a:rPr>
              <a:t>&lt;h2&gt;</a:t>
            </a:r>
            <a:r>
              <a:rPr lang="id" sz="1200">
                <a:latin typeface="Courier"/>
                <a:ea typeface="Courier"/>
                <a:cs typeface="Courier"/>
                <a:sym typeface="Courier"/>
              </a:rPr>
              <a:t>Heading 2</a:t>
            </a:r>
            <a:r>
              <a:rPr lang="id" sz="1200">
                <a:solidFill>
                  <a:srgbClr val="0000C2"/>
                </a:solidFill>
                <a:latin typeface="Courier"/>
                <a:ea typeface="Courier"/>
                <a:cs typeface="Courier"/>
                <a:sym typeface="Courier"/>
              </a:rPr>
              <a:t>&lt;/h2&gt;</a:t>
            </a:r>
            <a:endParaRPr sz="1200">
              <a:solidFill>
                <a:srgbClr val="0000C2"/>
              </a:solidFill>
              <a:latin typeface="Courier"/>
              <a:ea typeface="Courier"/>
              <a:cs typeface="Courier"/>
              <a:sym typeface="Courier"/>
            </a:endParaRPr>
          </a:p>
          <a:p>
            <a:pPr indent="0" lvl="0" marL="914400" rtl="0">
              <a:lnSpc>
                <a:spcPct val="102000"/>
              </a:lnSpc>
              <a:spcBef>
                <a:spcPts val="640"/>
              </a:spcBef>
              <a:spcAft>
                <a:spcPts val="0"/>
              </a:spcAft>
              <a:buNone/>
            </a:pPr>
            <a:r>
              <a:rPr lang="id" sz="1200">
                <a:solidFill>
                  <a:srgbClr val="0000C2"/>
                </a:solidFill>
                <a:latin typeface="Courier"/>
                <a:ea typeface="Courier"/>
                <a:cs typeface="Courier"/>
                <a:sym typeface="Courier"/>
              </a:rPr>
              <a:t>&lt;h3&gt;</a:t>
            </a:r>
            <a:r>
              <a:rPr lang="id" sz="1200">
                <a:latin typeface="Courier"/>
                <a:ea typeface="Courier"/>
                <a:cs typeface="Courier"/>
                <a:sym typeface="Courier"/>
              </a:rPr>
              <a:t>Heading 3</a:t>
            </a:r>
            <a:r>
              <a:rPr lang="id" sz="1200">
                <a:solidFill>
                  <a:srgbClr val="0000C2"/>
                </a:solidFill>
                <a:latin typeface="Courier"/>
                <a:ea typeface="Courier"/>
                <a:cs typeface="Courier"/>
                <a:sym typeface="Courier"/>
              </a:rPr>
              <a:t>&lt;/h3&gt;</a:t>
            </a:r>
            <a:endParaRPr sz="1200">
              <a:solidFill>
                <a:srgbClr val="0000C2"/>
              </a:solidFill>
              <a:latin typeface="Courier"/>
              <a:ea typeface="Courier"/>
              <a:cs typeface="Courier"/>
              <a:sym typeface="Courier"/>
            </a:endParaRPr>
          </a:p>
          <a:p>
            <a:pPr indent="0" lvl="0" marL="914400" rtl="0">
              <a:lnSpc>
                <a:spcPct val="102000"/>
              </a:lnSpc>
              <a:spcBef>
                <a:spcPts val="640"/>
              </a:spcBef>
              <a:spcAft>
                <a:spcPts val="0"/>
              </a:spcAft>
              <a:buNone/>
            </a:pPr>
            <a:r>
              <a:rPr lang="id" sz="1200">
                <a:solidFill>
                  <a:srgbClr val="0000C2"/>
                </a:solidFill>
                <a:latin typeface="Courier"/>
                <a:ea typeface="Courier"/>
                <a:cs typeface="Courier"/>
                <a:sym typeface="Courier"/>
              </a:rPr>
              <a:t>&lt;h4&gt;</a:t>
            </a:r>
            <a:r>
              <a:rPr lang="id" sz="1200">
                <a:latin typeface="Courier"/>
                <a:ea typeface="Courier"/>
                <a:cs typeface="Courier"/>
                <a:sym typeface="Courier"/>
              </a:rPr>
              <a:t>Heading 4</a:t>
            </a:r>
            <a:r>
              <a:rPr lang="id" sz="1200">
                <a:solidFill>
                  <a:srgbClr val="0000C2"/>
                </a:solidFill>
                <a:latin typeface="Courier"/>
                <a:ea typeface="Courier"/>
                <a:cs typeface="Courier"/>
                <a:sym typeface="Courier"/>
              </a:rPr>
              <a:t>&lt;/h4&gt;</a:t>
            </a:r>
            <a:endParaRPr sz="1200">
              <a:solidFill>
                <a:srgbClr val="0000C2"/>
              </a:solidFill>
              <a:latin typeface="Courier"/>
              <a:ea typeface="Courier"/>
              <a:cs typeface="Courier"/>
              <a:sym typeface="Courier"/>
            </a:endParaRPr>
          </a:p>
          <a:p>
            <a:pPr indent="0" lvl="0" marL="914400" rtl="0">
              <a:lnSpc>
                <a:spcPct val="102000"/>
              </a:lnSpc>
              <a:spcBef>
                <a:spcPts val="640"/>
              </a:spcBef>
              <a:spcAft>
                <a:spcPts val="0"/>
              </a:spcAft>
              <a:buNone/>
            </a:pPr>
            <a:r>
              <a:rPr lang="id" sz="1200">
                <a:solidFill>
                  <a:srgbClr val="0000C2"/>
                </a:solidFill>
                <a:latin typeface="Courier"/>
                <a:ea typeface="Courier"/>
                <a:cs typeface="Courier"/>
                <a:sym typeface="Courier"/>
              </a:rPr>
              <a:t>&lt;h5&gt;</a:t>
            </a:r>
            <a:r>
              <a:rPr lang="id" sz="1200">
                <a:latin typeface="Courier"/>
                <a:ea typeface="Courier"/>
                <a:cs typeface="Courier"/>
                <a:sym typeface="Courier"/>
              </a:rPr>
              <a:t>Heading 5</a:t>
            </a:r>
            <a:r>
              <a:rPr lang="id" sz="1200">
                <a:solidFill>
                  <a:srgbClr val="0000C2"/>
                </a:solidFill>
                <a:latin typeface="Courier"/>
                <a:ea typeface="Courier"/>
                <a:cs typeface="Courier"/>
                <a:sym typeface="Courier"/>
              </a:rPr>
              <a:t>&lt;/h5&gt;</a:t>
            </a:r>
            <a:endParaRPr sz="1200">
              <a:solidFill>
                <a:srgbClr val="0000C2"/>
              </a:solidFill>
              <a:latin typeface="Courier"/>
              <a:ea typeface="Courier"/>
              <a:cs typeface="Courier"/>
              <a:sym typeface="Courier"/>
            </a:endParaRPr>
          </a:p>
          <a:p>
            <a:pPr indent="0" lvl="0" marL="914400" rtl="0">
              <a:lnSpc>
                <a:spcPct val="102000"/>
              </a:lnSpc>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&lt;h6&gt;</a:t>
            </a:r>
            <a:r>
              <a:rPr lang="id" sz="1200">
                <a:latin typeface="Courier"/>
                <a:ea typeface="Courier"/>
                <a:cs typeface="Courier"/>
                <a:sym typeface="Courier"/>
              </a:rPr>
              <a:t>Heading 6</a:t>
            </a:r>
            <a:r>
              <a:rPr lang="id" sz="1200">
                <a:solidFill>
                  <a:srgbClr val="0000C2"/>
                </a:solidFill>
                <a:latin typeface="Courier"/>
                <a:ea typeface="Courier"/>
                <a:cs typeface="Courier"/>
                <a:sym typeface="Courier"/>
              </a:rPr>
              <a:t>&lt;/h6&gt;</a:t>
            </a:r>
            <a:endParaRPr sz="1200">
              <a:solidFill>
                <a:srgbClr val="0000C2"/>
              </a:solidFill>
              <a:latin typeface="Courier"/>
              <a:ea typeface="Courier"/>
              <a:cs typeface="Courier"/>
              <a:sym typeface="Courier"/>
            </a:endParaRPr>
          </a:p>
          <a:p>
            <a:pPr indent="-293763" lvl="0" marL="391685" rtl="0">
              <a:spcBef>
                <a:spcPts val="640"/>
              </a:spcBef>
              <a:spcAft>
                <a:spcPts val="0"/>
              </a:spcAft>
              <a:buClr>
                <a:schemeClr val="dk1"/>
              </a:buClr>
              <a:buSzPts val="1100"/>
              <a:buFont typeface="Arial"/>
              <a:buNone/>
            </a:pPr>
            <a:r>
              <a:rPr lang="id" sz="1200">
                <a:solidFill>
                  <a:srgbClr val="0000C2"/>
                </a:solidFill>
                <a:latin typeface="Courier"/>
                <a:ea typeface="Courier"/>
                <a:cs typeface="Courier"/>
                <a:sym typeface="Courier"/>
              </a:rPr>
              <a:t>	&lt;/body&gt;</a:t>
            </a:r>
            <a:endParaRPr sz="1200">
              <a:solidFill>
                <a:srgbClr val="0000C2"/>
              </a:solidFill>
              <a:latin typeface="Courier"/>
              <a:ea typeface="Courier"/>
              <a:cs typeface="Courier"/>
              <a:sym typeface="Courier"/>
            </a:endParaRPr>
          </a:p>
          <a:p>
            <a:pPr indent="-293763" lvl="0" marL="391685" rtl="0">
              <a:spcBef>
                <a:spcPts val="640"/>
              </a:spcBef>
              <a:spcAft>
                <a:spcPts val="0"/>
              </a:spcAft>
              <a:buNone/>
            </a:pPr>
            <a:r>
              <a:rPr lang="id" sz="1200">
                <a:solidFill>
                  <a:srgbClr val="0000C2"/>
                </a:solidFill>
                <a:latin typeface="Courier"/>
                <a:ea typeface="Courier"/>
                <a:cs typeface="Courier"/>
                <a:sym typeface="Courier"/>
              </a:rPr>
              <a:t>&lt;/html&gt;</a:t>
            </a:r>
            <a:endParaRPr sz="1200">
              <a:solidFill>
                <a:srgbClr val="0000C2"/>
              </a:solidFill>
              <a:latin typeface="Courier"/>
              <a:ea typeface="Courier"/>
              <a:cs typeface="Courier"/>
              <a:sym typeface="Courier"/>
            </a:endParaRPr>
          </a:p>
          <a:p>
            <a:pPr indent="0" lvl="0" marL="0" rtl="0" algn="r">
              <a:lnSpc>
                <a:spcPct val="150000"/>
              </a:lnSpc>
              <a:spcBef>
                <a:spcPts val="1282"/>
              </a:spcBef>
              <a:spcAft>
                <a:spcPts val="0"/>
              </a:spcAft>
              <a:buNone/>
            </a:pPr>
            <a:r>
              <a:rPr b="1" lang="id" sz="1800">
                <a:solidFill>
                  <a:schemeClr val="dk1"/>
                </a:solidFill>
                <a:latin typeface="Times New Roman"/>
                <a:ea typeface="Times New Roman"/>
                <a:cs typeface="Times New Roman"/>
                <a:sym typeface="Times New Roman"/>
              </a:rPr>
              <a:t>Tampilan pada browser ada pada slide selanjutnya</a:t>
            </a:r>
            <a:endParaRPr b="1" sz="1800">
              <a:solidFill>
                <a:schemeClr val="dk1"/>
              </a:solidFill>
              <a:latin typeface="Times New Roman"/>
              <a:ea typeface="Times New Roman"/>
              <a:cs typeface="Times New Roman"/>
              <a:sym typeface="Times New Roman"/>
            </a:endParaRPr>
          </a:p>
          <a:p>
            <a:pPr indent="-293763" lvl="0" marL="391685" rtl="0">
              <a:spcBef>
                <a:spcPts val="640"/>
              </a:spcBef>
              <a:spcAft>
                <a:spcPts val="0"/>
              </a:spcAft>
              <a:buNone/>
            </a:pPr>
            <a:r>
              <a:t/>
            </a:r>
            <a:endParaRPr>
              <a:solidFill>
                <a:srgbClr val="0000C2"/>
              </a:solidFill>
              <a:latin typeface="Courier"/>
              <a:ea typeface="Courier"/>
              <a:cs typeface="Courier"/>
              <a:sym typeface="Couri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Heading</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pic>
        <p:nvPicPr>
          <p:cNvPr id="105" name="Shape 105"/>
          <p:cNvPicPr preferRelativeResize="0"/>
          <p:nvPr/>
        </p:nvPicPr>
        <p:blipFill>
          <a:blip r:embed="rId3">
            <a:alphaModFix/>
          </a:blip>
          <a:stretch>
            <a:fillRect/>
          </a:stretch>
        </p:blipFill>
        <p:spPr>
          <a:xfrm>
            <a:off x="1854875" y="1039850"/>
            <a:ext cx="5362575" cy="38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nvSpPr>
        <p:spPr>
          <a:xfrm>
            <a:off x="0" y="0"/>
            <a:ext cx="9144000" cy="8502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chemeClr val="dk1"/>
                </a:solidFill>
                <a:latin typeface="Bree Serif"/>
                <a:ea typeface="Bree Serif"/>
                <a:cs typeface="Bree Serif"/>
                <a:sym typeface="Bree Serif"/>
              </a:rPr>
              <a:t>HTML - Images</a:t>
            </a:r>
            <a:endParaRPr sz="3600">
              <a:solidFill>
                <a:schemeClr val="dk1"/>
              </a:solidFill>
              <a:latin typeface="Bree Serif"/>
              <a:ea typeface="Bree Serif"/>
              <a:cs typeface="Bree Serif"/>
              <a:sym typeface="Bree Serif"/>
            </a:endParaRPr>
          </a:p>
          <a:p>
            <a:pPr indent="0" lvl="0" marL="0" rtl="0" algn="l">
              <a:spcBef>
                <a:spcPts val="0"/>
              </a:spcBef>
              <a:spcAft>
                <a:spcPts val="0"/>
              </a:spcAft>
              <a:buNone/>
            </a:pPr>
            <a:r>
              <a:t/>
            </a:r>
            <a:endParaRPr sz="3600">
              <a:solidFill>
                <a:schemeClr val="dk1"/>
              </a:solidFill>
              <a:latin typeface="Bree Serif"/>
              <a:ea typeface="Bree Serif"/>
              <a:cs typeface="Bree Serif"/>
              <a:sym typeface="Bree Serif"/>
            </a:endParaRPr>
          </a:p>
        </p:txBody>
      </p:sp>
      <p:sp>
        <p:nvSpPr>
          <p:cNvPr id="111" name="Shape 111"/>
          <p:cNvSpPr txBox="1"/>
          <p:nvPr/>
        </p:nvSpPr>
        <p:spPr>
          <a:xfrm>
            <a:off x="411075" y="924425"/>
            <a:ext cx="8375400" cy="3854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82"/>
              </a:spcBef>
              <a:spcAft>
                <a:spcPts val="0"/>
              </a:spcAft>
              <a:buNone/>
            </a:pPr>
            <a:r>
              <a:rPr b="1" lang="id" sz="2400">
                <a:latin typeface="Times New Roman"/>
                <a:ea typeface="Times New Roman"/>
                <a:cs typeface="Times New Roman"/>
                <a:sym typeface="Times New Roman"/>
              </a:rPr>
              <a:t>HTML images</a:t>
            </a:r>
            <a:r>
              <a:rPr lang="id" sz="2400">
                <a:latin typeface="Times New Roman"/>
                <a:ea typeface="Times New Roman"/>
                <a:cs typeface="Times New Roman"/>
                <a:sym typeface="Times New Roman"/>
              </a:rPr>
              <a:t> ditulis dengan menggunakan </a:t>
            </a:r>
            <a:r>
              <a:rPr b="1" lang="id" sz="2400">
                <a:latin typeface="Times New Roman"/>
                <a:ea typeface="Times New Roman"/>
                <a:cs typeface="Times New Roman"/>
                <a:sym typeface="Times New Roman"/>
              </a:rPr>
              <a:t>&lt;img&gt;</a:t>
            </a:r>
            <a:r>
              <a:rPr lang="id" sz="2400">
                <a:latin typeface="Times New Roman"/>
                <a:ea typeface="Times New Roman"/>
                <a:cs typeface="Times New Roman"/>
                <a:sym typeface="Times New Roman"/>
              </a:rPr>
              <a:t> tag. Tag ini merupakan salah satu tag sendiri dalam HTML. Tag &lt;</a:t>
            </a:r>
            <a:r>
              <a:rPr b="1" lang="id" sz="2400">
                <a:latin typeface="Times New Roman"/>
                <a:ea typeface="Times New Roman"/>
                <a:cs typeface="Times New Roman"/>
                <a:sym typeface="Times New Roman"/>
              </a:rPr>
              <a:t>img</a:t>
            </a:r>
            <a:r>
              <a:rPr lang="id" sz="2400">
                <a:latin typeface="Times New Roman"/>
                <a:ea typeface="Times New Roman"/>
                <a:cs typeface="Times New Roman"/>
                <a:sym typeface="Times New Roman"/>
              </a:rPr>
              <a:t>&gt; tidak memiliki tag penutup.</a:t>
            </a:r>
            <a:endParaRPr sz="2400">
              <a:latin typeface="Times New Roman"/>
              <a:ea typeface="Times New Roman"/>
              <a:cs typeface="Times New Roman"/>
              <a:sym typeface="Times New Roman"/>
            </a:endParaRPr>
          </a:p>
          <a:p>
            <a:pPr indent="0" lvl="0" marL="0" rtl="0" algn="just">
              <a:lnSpc>
                <a:spcPct val="150000"/>
              </a:lnSpc>
              <a:spcBef>
                <a:spcPts val="1282"/>
              </a:spcBef>
              <a:spcAft>
                <a:spcPts val="0"/>
              </a:spcAft>
              <a:buNone/>
            </a:pPr>
            <a:r>
              <a:rPr lang="id" sz="2400">
                <a:latin typeface="Times New Roman"/>
                <a:ea typeface="Times New Roman"/>
                <a:cs typeface="Times New Roman"/>
                <a:sym typeface="Times New Roman"/>
              </a:rPr>
              <a:t>Pada tag </a:t>
            </a:r>
            <a:r>
              <a:rPr b="1" lang="id" sz="2400">
                <a:latin typeface="Times New Roman"/>
                <a:ea typeface="Times New Roman"/>
                <a:cs typeface="Times New Roman"/>
                <a:sym typeface="Times New Roman"/>
              </a:rPr>
              <a:t>&lt;img&gt;</a:t>
            </a:r>
            <a:r>
              <a:rPr lang="id" sz="2400">
                <a:latin typeface="Times New Roman"/>
                <a:ea typeface="Times New Roman"/>
                <a:cs typeface="Times New Roman"/>
                <a:sym typeface="Times New Roman"/>
              </a:rPr>
              <a:t> terdapat atribut tambahan seperti </a:t>
            </a:r>
            <a:r>
              <a:rPr b="1" lang="id" sz="2400">
                <a:latin typeface="Times New Roman"/>
                <a:ea typeface="Times New Roman"/>
                <a:cs typeface="Times New Roman"/>
                <a:sym typeface="Times New Roman"/>
              </a:rPr>
              <a:t>s</a:t>
            </a:r>
            <a:r>
              <a:rPr b="1" lang="id" sz="2400">
                <a:latin typeface="Times New Roman"/>
                <a:ea typeface="Times New Roman"/>
                <a:cs typeface="Times New Roman"/>
                <a:sym typeface="Times New Roman"/>
              </a:rPr>
              <a:t>ource file</a:t>
            </a:r>
            <a:r>
              <a:rPr lang="id" sz="2400">
                <a:latin typeface="Times New Roman"/>
                <a:ea typeface="Times New Roman"/>
                <a:cs typeface="Times New Roman"/>
                <a:sym typeface="Times New Roman"/>
              </a:rPr>
              <a:t> (src), </a:t>
            </a:r>
            <a:r>
              <a:rPr b="1" lang="id" sz="2400">
                <a:latin typeface="Times New Roman"/>
                <a:ea typeface="Times New Roman"/>
                <a:cs typeface="Times New Roman"/>
                <a:sym typeface="Times New Roman"/>
              </a:rPr>
              <a:t>alternative text</a:t>
            </a:r>
            <a:r>
              <a:rPr lang="id" sz="2400">
                <a:latin typeface="Times New Roman"/>
                <a:ea typeface="Times New Roman"/>
                <a:cs typeface="Times New Roman"/>
                <a:sym typeface="Times New Roman"/>
              </a:rPr>
              <a:t> (alt), </a:t>
            </a:r>
            <a:r>
              <a:rPr b="1" lang="id" sz="2400">
                <a:latin typeface="Times New Roman"/>
                <a:ea typeface="Times New Roman"/>
                <a:cs typeface="Times New Roman"/>
                <a:sym typeface="Times New Roman"/>
              </a:rPr>
              <a:t>width</a:t>
            </a:r>
            <a:r>
              <a:rPr lang="id" sz="2400">
                <a:latin typeface="Times New Roman"/>
                <a:ea typeface="Times New Roman"/>
                <a:cs typeface="Times New Roman"/>
                <a:sym typeface="Times New Roman"/>
              </a:rPr>
              <a:t>, dan </a:t>
            </a:r>
            <a:r>
              <a:rPr b="1" lang="id" sz="2400">
                <a:latin typeface="Times New Roman"/>
                <a:ea typeface="Times New Roman"/>
                <a:cs typeface="Times New Roman"/>
                <a:sym typeface="Times New Roman"/>
              </a:rPr>
              <a:t>height</a:t>
            </a:r>
            <a:r>
              <a:rPr lang="id" sz="24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