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0" r:id="rId1"/>
  </p:sldMasterIdLst>
  <p:sldIdLst>
    <p:sldId id="256" r:id="rId2"/>
    <p:sldId id="277" r:id="rId3"/>
    <p:sldId id="275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78" r:id="rId12"/>
    <p:sldId id="265" r:id="rId13"/>
    <p:sldId id="266" r:id="rId14"/>
    <p:sldId id="267" r:id="rId15"/>
    <p:sldId id="270" r:id="rId16"/>
    <p:sldId id="279" r:id="rId17"/>
    <p:sldId id="280" r:id="rId18"/>
  </p:sldIdLst>
  <p:sldSz cx="9144000" cy="6858000" type="screen4x3"/>
  <p:notesSz cx="6858000" cy="9144000"/>
  <p:embeddedFontLst>
    <p:embeddedFont>
      <p:font typeface="微軟正黑體" pitchFamily="34" charset="-120"/>
      <p:regular r:id="rId19"/>
      <p:bold r:id="rId20"/>
    </p:embeddedFont>
    <p:embeddedFont>
      <p:font typeface="Lucida Sans Typewriter" pitchFamily="49" charset="0"/>
      <p:regular r:id="rId21"/>
      <p:bold r:id="rId22"/>
      <p:italic r:id="rId23"/>
      <p:boldItalic r:id="rId24"/>
    </p:embeddedFont>
    <p:embeddedFont>
      <p:font typeface="Arial Narrow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Wednesday, 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Wednesday, 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Wednesday, 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Wednesday, 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Wednesday, 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Wednesday, December 25,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Wednesday, December 25,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Wednesday, December 25,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Wednesday, 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Wednesday, December 25,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Wednesday, December 25,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Wednesday, December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udn.com/img/lotto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zh-TW" altLang="en-US" dirty="0" smtClean="0"/>
              <a:t>常用元素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錢達智</a:t>
            </a:r>
            <a:endParaRPr lang="en-US" altLang="zh-TW" dirty="0" smtClean="0"/>
          </a:p>
          <a:p>
            <a:r>
              <a:rPr lang="en-US" altLang="zh-TW" dirty="0" smtClean="0"/>
              <a:t>MCT</a:t>
            </a:r>
            <a:r>
              <a:rPr lang="en-US" altLang="zh-TW" sz="1800" dirty="0" smtClean="0"/>
              <a:t>(ex)</a:t>
            </a:r>
            <a:r>
              <a:rPr lang="zh-TW" altLang="en-US" dirty="0" smtClean="0"/>
              <a:t> </a:t>
            </a:r>
            <a:r>
              <a:rPr lang="en-US" altLang="zh-TW" dirty="0" smtClean="0"/>
              <a:t>/ MCSE / MCSD / MCDBA / MCPD</a:t>
            </a:r>
            <a:br>
              <a:rPr lang="en-US" altLang="zh-TW" dirty="0" smtClean="0"/>
            </a:br>
            <a:r>
              <a:rPr lang="en-US" altLang="zh-TW" dirty="0" smtClean="0"/>
              <a:t>wolfgang.chien@gmail.com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050" y="5436285"/>
            <a:ext cx="971550" cy="971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5466472"/>
            <a:ext cx="66294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zh-TW" altLang="en-US" dirty="0"/>
              <a:t>本投影片簡報內容按 </a:t>
            </a:r>
            <a:r>
              <a:rPr lang="en-US" altLang="zh-TW" dirty="0"/>
              <a:t>Apache-2.0 </a:t>
            </a:r>
            <a:r>
              <a:rPr lang="zh-TW" altLang="en-US" dirty="0"/>
              <a:t>授權。所提及或者引用的公司名稱、產品名稱以及所引用的文字、商標</a:t>
            </a:r>
            <a:r>
              <a:rPr lang="zh-TW" altLang="en-US" dirty="0" smtClean="0"/>
              <a:t>、影片</a:t>
            </a:r>
            <a:r>
              <a:rPr lang="zh-TW" altLang="en-US" dirty="0"/>
              <a:t>、產品相片或者網站頁面，均為其所屬公司所擁有。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56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連結到其他網站</a:t>
            </a:r>
            <a:endParaRPr lang="en-US" altLang="en-US" smtClean="0"/>
          </a:p>
        </p:txBody>
      </p:sp>
      <p:sp>
        <p:nvSpPr>
          <p:cNvPr id="10243" name="AutoShape 5"/>
          <p:cNvSpPr>
            <a:spLocks noChangeArrowheads="1"/>
          </p:cNvSpPr>
          <p:nvPr/>
        </p:nvSpPr>
        <p:spPr bwMode="auto">
          <a:xfrm>
            <a:off x="533400" y="1663700"/>
            <a:ext cx="7577138" cy="2755900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 dirty="0">
                <a:latin typeface="+mn-ea"/>
                <a:ea typeface="+mn-ea"/>
              </a:rPr>
              <a:t>&lt;a </a:t>
            </a:r>
            <a:r>
              <a:rPr lang="en-US" altLang="zh-TW" sz="2400" b="0" dirty="0" err="1">
                <a:latin typeface="+mn-ea"/>
                <a:ea typeface="+mn-ea"/>
              </a:rPr>
              <a:t>href</a:t>
            </a:r>
            <a:r>
              <a:rPr lang="en-US" altLang="zh-TW" sz="2400" b="0" dirty="0">
                <a:latin typeface="+mn-ea"/>
                <a:ea typeface="+mn-ea"/>
              </a:rPr>
              <a:t>=“http://</a:t>
            </a:r>
            <a:r>
              <a:rPr lang="zh-TW" altLang="en-US" sz="2400" b="0" dirty="0">
                <a:latin typeface="+mn-ea"/>
                <a:ea typeface="+mn-ea"/>
              </a:rPr>
              <a:t>其他網站的網址</a:t>
            </a:r>
            <a:r>
              <a:rPr lang="en-US" altLang="zh-TW" sz="2400" b="0" dirty="0">
                <a:latin typeface="+mn-ea"/>
                <a:ea typeface="+mn-ea"/>
              </a:rPr>
              <a:t>”&gt;</a:t>
            </a:r>
            <a:r>
              <a:rPr lang="zh-TW" altLang="en-US" sz="2400" b="0" dirty="0">
                <a:latin typeface="+mn-ea"/>
                <a:ea typeface="+mn-ea"/>
              </a:rPr>
              <a:t>提示</a:t>
            </a:r>
            <a:r>
              <a:rPr lang="en-US" altLang="zh-TW" sz="2400" b="0" dirty="0">
                <a:latin typeface="+mn-ea"/>
                <a:ea typeface="+mn-ea"/>
              </a:rPr>
              <a:t>&lt;/a&gt;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US" altLang="zh-TW" sz="2400" b="0" dirty="0" smtClean="0">
              <a:latin typeface="+mn-ea"/>
              <a:ea typeface="+mn-ea"/>
            </a:endParaRP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zh-TW" altLang="en-US" sz="2400" b="0" dirty="0" smtClean="0">
                <a:latin typeface="+mn-ea"/>
                <a:ea typeface="+mn-ea"/>
              </a:rPr>
              <a:t>例如</a:t>
            </a:r>
            <a:r>
              <a:rPr lang="en-US" altLang="zh-TW" sz="2400" b="0" dirty="0">
                <a:latin typeface="+mn-ea"/>
                <a:ea typeface="+mn-ea"/>
              </a:rPr>
              <a:t>: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 dirty="0">
                <a:latin typeface="+mn-ea"/>
                <a:ea typeface="+mn-ea"/>
              </a:rPr>
              <a:t>&lt;a</a:t>
            </a:r>
            <a:r>
              <a:rPr lang="zh-TW" altLang="en-US" sz="2400" b="0" dirty="0">
                <a:latin typeface="+mn-ea"/>
                <a:ea typeface="+mn-ea"/>
              </a:rPr>
              <a:t> </a:t>
            </a:r>
            <a:r>
              <a:rPr lang="en-US" altLang="zh-TW" sz="2400" b="0" dirty="0" err="1">
                <a:latin typeface="+mn-ea"/>
                <a:ea typeface="+mn-ea"/>
              </a:rPr>
              <a:t>href</a:t>
            </a:r>
            <a:r>
              <a:rPr lang="en-US" altLang="zh-TW" sz="2400" b="0" dirty="0" smtClean="0">
                <a:latin typeface="+mn-ea"/>
                <a:ea typeface="+mn-ea"/>
              </a:rPr>
              <a:t>=“http</a:t>
            </a:r>
            <a:r>
              <a:rPr lang="en-US" altLang="zh-TW" sz="2400" b="0" dirty="0">
                <a:latin typeface="+mn-ea"/>
                <a:ea typeface="+mn-ea"/>
              </a:rPr>
              <a:t>://www.udn.com</a:t>
            </a:r>
            <a:r>
              <a:rPr lang="en-US" altLang="zh-TW" sz="2400" b="0" dirty="0" smtClean="0">
                <a:latin typeface="+mn-ea"/>
                <a:ea typeface="+mn-ea"/>
              </a:rPr>
              <a:t>/”&gt;</a:t>
            </a:r>
            <a:r>
              <a:rPr lang="zh-TW" altLang="en-US" sz="2400" b="0" dirty="0" smtClean="0">
                <a:latin typeface="+mn-ea"/>
                <a:ea typeface="+mn-ea"/>
              </a:rPr>
              <a:t>聯合報</a:t>
            </a:r>
            <a:r>
              <a:rPr lang="en-US" altLang="zh-TW" sz="2400" b="0" dirty="0" smtClean="0">
                <a:latin typeface="+mn-ea"/>
                <a:ea typeface="+mn-ea"/>
              </a:rPr>
              <a:t>&lt;/a&gt;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 dirty="0" smtClean="0">
                <a:latin typeface="+mn-ea"/>
                <a:ea typeface="+mn-ea"/>
              </a:rPr>
              <a:t>   </a:t>
            </a:r>
            <a:endParaRPr lang="en-US" altLang="zh-TW" sz="2400" b="0" dirty="0">
              <a:latin typeface="+mn-ea"/>
              <a:ea typeface="+mn-ea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320800" y="4946650"/>
            <a:ext cx="6789738" cy="102711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457200" anchor="ctr"/>
          <a:lstStyle/>
          <a:p>
            <a:pPr algn="l">
              <a:defRPr/>
            </a:pPr>
            <a:r>
              <a:rPr lang="zh-TW" altLang="en-US" sz="2400" b="0" dirty="0">
                <a:latin typeface="+mn-ea"/>
                <a:ea typeface="+mn-ea"/>
              </a:rPr>
              <a:t>加上 </a:t>
            </a:r>
            <a:r>
              <a:rPr lang="en-US" altLang="zh-TW" sz="2400" b="0" dirty="0">
                <a:latin typeface="+mn-ea"/>
                <a:ea typeface="+mn-ea"/>
              </a:rPr>
              <a:t>target =“_blank”</a:t>
            </a:r>
            <a:r>
              <a:rPr lang="zh-TW" altLang="en-US" sz="2400" b="0" dirty="0">
                <a:latin typeface="+mn-ea"/>
                <a:ea typeface="+mn-ea"/>
              </a:rPr>
              <a:t>屬性，網頁會開在另一個新的頁籤</a:t>
            </a:r>
            <a:r>
              <a:rPr lang="zh-TW" altLang="en-US" sz="2400" b="0" dirty="0">
                <a:solidFill>
                  <a:schemeClr val="tx2"/>
                </a:solidFill>
                <a:latin typeface="+mn-ea"/>
                <a:ea typeface="+mn-ea"/>
              </a:rPr>
              <a:t>。</a:t>
            </a:r>
            <a:endParaRPr lang="en-US" altLang="zh-TW" sz="2400" dirty="0">
              <a:latin typeface="+mn-ea"/>
              <a:ea typeface="+mn-ea"/>
            </a:endParaRPr>
          </a:p>
        </p:txBody>
      </p:sp>
      <p:pic>
        <p:nvPicPr>
          <p:cNvPr id="10245" name="Picture 6" descr="Ev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613" y="4724400"/>
            <a:ext cx="968375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6022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多媒體標籤</a:t>
            </a:r>
            <a:endParaRPr lang="en-US" altLang="en-US" smtClean="0"/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1050925" y="4256087"/>
            <a:ext cx="7026275" cy="2220913"/>
          </a:xfrm>
        </p:spPr>
        <p:txBody>
          <a:bodyPr>
            <a:normAutofit fontScale="92500"/>
          </a:bodyPr>
          <a:lstStyle/>
          <a:p>
            <a:r>
              <a:rPr lang="en-US" altLang="en-US" smtClean="0"/>
              <a:t>HTML5 </a:t>
            </a:r>
            <a:r>
              <a:rPr lang="zh-TW" altLang="en-US" smtClean="0"/>
              <a:t>新增不少聲光影像的標籤，先介紹其中一個</a:t>
            </a:r>
            <a:endParaRPr lang="en-US" altLang="zh-TW" smtClean="0"/>
          </a:p>
          <a:p>
            <a:r>
              <a:rPr lang="zh-TW" altLang="en-US" smtClean="0"/>
              <a:t>指定  </a:t>
            </a:r>
            <a:r>
              <a:rPr lang="en-US" altLang="zh-TW" smtClean="0"/>
              <a:t>c</a:t>
            </a:r>
            <a:r>
              <a:rPr lang="en-US" altLang="en-US" smtClean="0"/>
              <a:t>ontrols </a:t>
            </a:r>
            <a:r>
              <a:rPr lang="zh-TW" altLang="en-US" smtClean="0"/>
              <a:t>，表示會出現「播放」、「音量」等操作面版</a:t>
            </a:r>
            <a:endParaRPr lang="en-US" altLang="zh-TW" smtClean="0"/>
          </a:p>
          <a:p>
            <a:r>
              <a:rPr lang="en-US" altLang="en-US" smtClean="0"/>
              <a:t>type </a:t>
            </a:r>
            <a:r>
              <a:rPr lang="zh-TW" altLang="en-US" smtClean="0"/>
              <a:t>屬性用 </a:t>
            </a:r>
            <a:r>
              <a:rPr lang="en-US" altLang="zh-TW" smtClean="0"/>
              <a:t>MIME</a:t>
            </a:r>
            <a:r>
              <a:rPr lang="zh-TW" altLang="en-US" smtClean="0"/>
              <a:t> 格式指定檔案類型</a:t>
            </a:r>
            <a:endParaRPr lang="en-US" altLang="zh-TW" smtClean="0"/>
          </a:p>
          <a:p>
            <a:r>
              <a:rPr lang="zh-TW" altLang="en-US" smtClean="0"/>
              <a:t>將 </a:t>
            </a:r>
            <a:r>
              <a:rPr lang="en-US" altLang="zh-TW" smtClean="0"/>
              <a:t>audio </a:t>
            </a:r>
            <a:r>
              <a:rPr lang="zh-TW" altLang="en-US" smtClean="0"/>
              <a:t>換成 </a:t>
            </a:r>
            <a:r>
              <a:rPr lang="en-US" altLang="zh-TW" smtClean="0"/>
              <a:t>video</a:t>
            </a:r>
            <a:r>
              <a:rPr lang="zh-TW" altLang="en-US" smtClean="0"/>
              <a:t>，就變成播放影片</a:t>
            </a:r>
            <a:endParaRPr lang="en-US" altLang="en-US" smtClean="0"/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955675" y="1568450"/>
            <a:ext cx="7154863" cy="2576512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>
                <a:solidFill>
                  <a:schemeClr val="tx2"/>
                </a:solidFill>
                <a:latin typeface="Lucida Sans Typewriter" pitchFamily="49" charset="0"/>
                <a:ea typeface="新細明體" pitchFamily="18" charset="-120"/>
              </a:rPr>
              <a:t>&lt;audio controls&gt;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>
                <a:solidFill>
                  <a:schemeClr val="tx2"/>
                </a:solidFill>
                <a:latin typeface="Lucida Sans Typewriter" pitchFamily="49" charset="0"/>
                <a:ea typeface="新細明體" pitchFamily="18" charset="-120"/>
              </a:rPr>
              <a:t>  &lt;source  src="Windchimes.ogg" </a:t>
            </a:r>
            <a:br>
              <a:rPr lang="en-US" altLang="zh-TW" sz="2400" b="0">
                <a:solidFill>
                  <a:schemeClr val="tx2"/>
                </a:solidFill>
                <a:latin typeface="Lucida Sans Typewriter" pitchFamily="49" charset="0"/>
                <a:ea typeface="新細明體" pitchFamily="18" charset="-120"/>
              </a:rPr>
            </a:br>
            <a:r>
              <a:rPr lang="en-US" altLang="zh-TW" sz="2400" b="0">
                <a:solidFill>
                  <a:schemeClr val="tx2"/>
                </a:solidFill>
                <a:latin typeface="Lucida Sans Typewriter" pitchFamily="49" charset="0"/>
                <a:ea typeface="新細明體" pitchFamily="18" charset="-120"/>
              </a:rPr>
              <a:t>         type="audio/ogg"&gt;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>
                <a:solidFill>
                  <a:schemeClr val="tx2"/>
                </a:solidFill>
                <a:latin typeface="Lucida Sans Typewriter" pitchFamily="49" charset="0"/>
                <a:ea typeface="新細明體" pitchFamily="18" charset="-120"/>
              </a:rPr>
              <a:t>		&lt;source src="Windchimes.mp3" </a:t>
            </a:r>
            <a:br>
              <a:rPr lang="en-US" altLang="zh-TW" sz="2400" b="0">
                <a:solidFill>
                  <a:schemeClr val="tx2"/>
                </a:solidFill>
                <a:latin typeface="Lucida Sans Typewriter" pitchFamily="49" charset="0"/>
                <a:ea typeface="新細明體" pitchFamily="18" charset="-120"/>
              </a:rPr>
            </a:br>
            <a:r>
              <a:rPr lang="en-US" altLang="zh-TW" sz="2400" b="0">
                <a:solidFill>
                  <a:schemeClr val="tx2"/>
                </a:solidFill>
                <a:latin typeface="Lucida Sans Typewriter" pitchFamily="49" charset="0"/>
                <a:ea typeface="新細明體" pitchFamily="18" charset="-120"/>
              </a:rPr>
              <a:t>         type="audio/mpeg"&gt;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>
                <a:solidFill>
                  <a:schemeClr val="tx2"/>
                </a:solidFill>
                <a:latin typeface="Lucida Sans Typewriter" pitchFamily="49" charset="0"/>
                <a:ea typeface="新細明體" pitchFamily="18" charset="-120"/>
              </a:rPr>
              <a:t>&lt;/audio&gt;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US" altLang="zh-TW" sz="2400" b="0">
              <a:solidFill>
                <a:schemeClr val="tx2"/>
              </a:solidFill>
              <a:latin typeface="Lucida Sans Typewriter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76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連結本網站的其他網頁（站內連結）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1037" y="3614737"/>
            <a:ext cx="7026275" cy="3090863"/>
          </a:xfrm>
        </p:spPr>
        <p:txBody>
          <a:bodyPr/>
          <a:lstStyle/>
          <a:p>
            <a:r>
              <a:rPr lang="zh-TW" altLang="en-US" dirty="0" smtClean="0"/>
              <a:t>請分辨下列路徑有何不同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sz="2800" dirty="0" smtClean="0"/>
              <a:t>/doc/faq.htm</a:t>
            </a:r>
          </a:p>
          <a:p>
            <a:pPr lvl="1"/>
            <a:r>
              <a:rPr lang="en-US" altLang="en-US" sz="2800" dirty="0" smtClean="0"/>
              <a:t>doc/faq.htm</a:t>
            </a:r>
          </a:p>
          <a:p>
            <a:pPr lvl="1"/>
            <a:r>
              <a:rPr lang="en-US" altLang="en-US" sz="2800" dirty="0" smtClean="0"/>
              <a:t>./faq.htm</a:t>
            </a:r>
          </a:p>
          <a:p>
            <a:pPr lvl="1"/>
            <a:r>
              <a:rPr lang="en-US" altLang="en-US" sz="2800" dirty="0" smtClean="0"/>
              <a:t>faq.htm</a:t>
            </a:r>
          </a:p>
          <a:p>
            <a:pPr lvl="1"/>
            <a:r>
              <a:rPr lang="en-US" altLang="en-US" sz="2800" dirty="0" smtClean="0"/>
              <a:t>../data/faq.htm</a:t>
            </a:r>
          </a:p>
          <a:p>
            <a:endParaRPr lang="en-US" altLang="en-US" dirty="0" smtClean="0"/>
          </a:p>
        </p:txBody>
      </p:sp>
      <p:sp>
        <p:nvSpPr>
          <p:cNvPr id="11268" name="AutoShape 5"/>
          <p:cNvSpPr>
            <a:spLocks noChangeArrowheads="1"/>
          </p:cNvSpPr>
          <p:nvPr/>
        </p:nvSpPr>
        <p:spPr bwMode="auto">
          <a:xfrm>
            <a:off x="617537" y="1565274"/>
            <a:ext cx="7535863" cy="1939925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 dirty="0">
                <a:latin typeface="+mn-ea"/>
                <a:ea typeface="+mn-ea"/>
              </a:rPr>
              <a:t>&lt;a </a:t>
            </a:r>
            <a:r>
              <a:rPr lang="en-US" altLang="zh-TW" sz="2400" b="0" dirty="0" err="1">
                <a:latin typeface="+mn-ea"/>
                <a:ea typeface="+mn-ea"/>
              </a:rPr>
              <a:t>href</a:t>
            </a:r>
            <a:r>
              <a:rPr lang="en-US" altLang="zh-TW" sz="2400" b="0" dirty="0" smtClean="0">
                <a:latin typeface="+mn-ea"/>
                <a:ea typeface="+mn-ea"/>
              </a:rPr>
              <a:t>=“</a:t>
            </a:r>
            <a:r>
              <a:rPr lang="zh-TW" altLang="en-US" sz="2400" b="0" dirty="0" smtClean="0">
                <a:latin typeface="+mn-ea"/>
                <a:ea typeface="+mn-ea"/>
              </a:rPr>
              <a:t>相對路徑 </a:t>
            </a:r>
            <a:r>
              <a:rPr lang="en-US" altLang="zh-TW" sz="2400" b="0" dirty="0" smtClean="0">
                <a:latin typeface="+mn-ea"/>
                <a:ea typeface="+mn-ea"/>
              </a:rPr>
              <a:t>/ </a:t>
            </a:r>
            <a:r>
              <a:rPr lang="zh-TW" altLang="en-US" sz="2400" b="0" dirty="0" smtClean="0">
                <a:latin typeface="+mn-ea"/>
                <a:ea typeface="+mn-ea"/>
              </a:rPr>
              <a:t>網</a:t>
            </a:r>
            <a:r>
              <a:rPr lang="zh-TW" altLang="en-US" sz="2400" b="0" dirty="0">
                <a:latin typeface="+mn-ea"/>
                <a:ea typeface="+mn-ea"/>
              </a:rPr>
              <a:t>頁檔名</a:t>
            </a:r>
            <a:r>
              <a:rPr lang="en-US" altLang="zh-TW" sz="2400" b="0" dirty="0">
                <a:latin typeface="+mn-ea"/>
                <a:ea typeface="+mn-ea"/>
              </a:rPr>
              <a:t>”&gt;</a:t>
            </a:r>
            <a:r>
              <a:rPr lang="zh-TW" altLang="en-US" sz="2400" b="0" dirty="0">
                <a:latin typeface="+mn-ea"/>
                <a:ea typeface="+mn-ea"/>
              </a:rPr>
              <a:t>提示文字</a:t>
            </a:r>
            <a:r>
              <a:rPr lang="en-US" altLang="zh-TW" sz="2400" b="0" dirty="0">
                <a:latin typeface="+mn-ea"/>
                <a:ea typeface="+mn-ea"/>
              </a:rPr>
              <a:t>&lt;/a&gt;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 dirty="0">
                <a:latin typeface="+mn-ea"/>
                <a:ea typeface="+mn-ea"/>
              </a:rPr>
              <a:t>  </a:t>
            </a:r>
          </a:p>
          <a:p>
            <a:pPr>
              <a:lnSpc>
                <a:spcPct val="90000"/>
              </a:lnSpc>
              <a:buClr>
                <a:srgbClr val="DC0081"/>
              </a:buClr>
            </a:pPr>
            <a:r>
              <a:rPr lang="en-US" altLang="zh-TW" sz="2400" b="0" dirty="0">
                <a:latin typeface="+mn-ea"/>
                <a:ea typeface="+mn-ea"/>
              </a:rPr>
              <a:t>&lt;a </a:t>
            </a:r>
            <a:r>
              <a:rPr lang="en-US" altLang="zh-TW" sz="2400" b="0" dirty="0" err="1">
                <a:latin typeface="+mn-ea"/>
                <a:ea typeface="+mn-ea"/>
              </a:rPr>
              <a:t>href</a:t>
            </a:r>
            <a:r>
              <a:rPr lang="en-US" altLang="zh-TW" sz="2400" b="0" dirty="0" smtClean="0">
                <a:latin typeface="+mn-ea"/>
                <a:ea typeface="+mn-ea"/>
              </a:rPr>
              <a:t>=“</a:t>
            </a:r>
            <a:r>
              <a:rPr lang="zh-TW" altLang="en-US" sz="2400" b="0" dirty="0">
                <a:latin typeface="+mn-ea"/>
                <a:ea typeface="+mn-ea"/>
              </a:rPr>
              <a:t>相對路徑 </a:t>
            </a:r>
            <a:r>
              <a:rPr lang="en-US" altLang="zh-TW" sz="2400" b="0" dirty="0">
                <a:latin typeface="+mn-ea"/>
                <a:ea typeface="+mn-ea"/>
              </a:rPr>
              <a:t>/</a:t>
            </a:r>
            <a:r>
              <a:rPr lang="zh-TW" altLang="en-US" sz="2400" b="0" dirty="0" smtClean="0">
                <a:latin typeface="+mn-ea"/>
                <a:ea typeface="+mn-ea"/>
              </a:rPr>
              <a:t>網</a:t>
            </a:r>
            <a:r>
              <a:rPr lang="zh-TW" altLang="en-US" sz="2400" b="0" dirty="0">
                <a:latin typeface="+mn-ea"/>
                <a:ea typeface="+mn-ea"/>
              </a:rPr>
              <a:t>頁檔名</a:t>
            </a:r>
            <a:r>
              <a:rPr lang="en-US" altLang="zh-TW" sz="2400" b="0" dirty="0" smtClean="0">
                <a:latin typeface="+mn-ea"/>
                <a:ea typeface="+mn-ea"/>
              </a:rPr>
              <a:t>”&gt;</a:t>
            </a:r>
            <a:br>
              <a:rPr lang="en-US" altLang="zh-TW" sz="2400" b="0" dirty="0" smtClean="0">
                <a:latin typeface="+mn-ea"/>
                <a:ea typeface="+mn-ea"/>
              </a:rPr>
            </a:br>
            <a:r>
              <a:rPr lang="en-US" altLang="zh-TW" sz="2400" b="0" dirty="0" smtClean="0">
                <a:latin typeface="+mn-ea"/>
                <a:ea typeface="+mn-ea"/>
              </a:rPr>
              <a:t>&lt;</a:t>
            </a:r>
            <a:r>
              <a:rPr lang="en-US" altLang="zh-TW" sz="2400" b="0" dirty="0" err="1">
                <a:latin typeface="+mn-ea"/>
                <a:ea typeface="+mn-ea"/>
              </a:rPr>
              <a:t>img</a:t>
            </a:r>
            <a:r>
              <a:rPr lang="zh-TW" altLang="en-US" sz="2400" b="0" dirty="0">
                <a:latin typeface="+mn-ea"/>
                <a:ea typeface="+mn-ea"/>
              </a:rPr>
              <a:t> </a:t>
            </a:r>
            <a:r>
              <a:rPr lang="en-US" altLang="zh-TW" sz="2400" b="0" dirty="0" err="1">
                <a:latin typeface="+mn-ea"/>
                <a:ea typeface="+mn-ea"/>
              </a:rPr>
              <a:t>src</a:t>
            </a:r>
            <a:r>
              <a:rPr lang="en-US" altLang="zh-TW" sz="2400" b="0" dirty="0" smtClean="0">
                <a:latin typeface="+mn-ea"/>
                <a:ea typeface="+mn-ea"/>
              </a:rPr>
              <a:t>=“…”&gt;</a:t>
            </a:r>
          </a:p>
          <a:p>
            <a:pPr>
              <a:lnSpc>
                <a:spcPct val="90000"/>
              </a:lnSpc>
              <a:buClr>
                <a:srgbClr val="DC0081"/>
              </a:buClr>
            </a:pPr>
            <a:r>
              <a:rPr lang="en-US" altLang="zh-TW" sz="2400" b="0" dirty="0" smtClean="0">
                <a:latin typeface="+mn-ea"/>
                <a:ea typeface="+mn-ea"/>
              </a:rPr>
              <a:t>&lt;/</a:t>
            </a:r>
            <a:r>
              <a:rPr lang="en-US" altLang="zh-TW" sz="2400" b="0" dirty="0">
                <a:latin typeface="+mn-ea"/>
                <a:ea typeface="+mn-ea"/>
              </a:rPr>
              <a:t>a&gt;</a:t>
            </a:r>
          </a:p>
        </p:txBody>
      </p:sp>
    </p:spTree>
    <p:extLst>
      <p:ext uri="{BB962C8B-B14F-4D97-AF65-F5344CB8AC3E}">
        <p14:creationId xmlns:p14="http://schemas.microsoft.com/office/powerpoint/2010/main" xmlns="" val="29633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跳到同一頁的特定位置（頁內連結）</a:t>
            </a:r>
            <a:endParaRPr lang="en-US" altLang="en-US" smtClean="0"/>
          </a:p>
        </p:txBody>
      </p:sp>
      <p:sp>
        <p:nvSpPr>
          <p:cNvPr id="12306" name="AutoShape 41"/>
          <p:cNvSpPr>
            <a:spLocks noChangeArrowheads="1"/>
          </p:cNvSpPr>
          <p:nvPr/>
        </p:nvSpPr>
        <p:spPr bwMode="auto">
          <a:xfrm>
            <a:off x="1320800" y="1656422"/>
            <a:ext cx="6761163" cy="5699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457200" anchor="ctr"/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>
              <a:lnSpc>
                <a:spcPct val="75000"/>
              </a:lnSpc>
            </a:pPr>
            <a:r>
              <a:rPr lang="zh-TW" altLang="en-US" b="0">
                <a:latin typeface="微軟正黑體" pitchFamily="34" charset="-120"/>
              </a:rPr>
              <a:t>在目的端以</a:t>
            </a:r>
            <a:r>
              <a:rPr lang="en-US" altLang="zh-TW" b="0">
                <a:latin typeface="微軟正黑體" pitchFamily="34" charset="-120"/>
              </a:rPr>
              <a:t>&lt;a</a:t>
            </a:r>
            <a:r>
              <a:rPr lang="zh-TW" altLang="en-US" b="0">
                <a:latin typeface="微軟正黑體" pitchFamily="34" charset="-120"/>
              </a:rPr>
              <a:t>  </a:t>
            </a:r>
            <a:r>
              <a:rPr lang="en-US" altLang="zh-TW" b="0">
                <a:latin typeface="微軟正黑體" pitchFamily="34" charset="-120"/>
              </a:rPr>
              <a:t>name=“id</a:t>
            </a:r>
            <a:r>
              <a:rPr lang="zh-TW" altLang="en-US" b="0">
                <a:latin typeface="微軟正黑體" pitchFamily="34" charset="-120"/>
              </a:rPr>
              <a:t>名稱</a:t>
            </a:r>
            <a:r>
              <a:rPr lang="en-US" altLang="zh-TW" b="0">
                <a:latin typeface="微軟正黑體" pitchFamily="34" charset="-120"/>
              </a:rPr>
              <a:t>”&gt;&lt;/a&gt;</a:t>
            </a:r>
            <a:r>
              <a:rPr lang="zh-TW" altLang="en-US" b="0">
                <a:latin typeface="微軟正黑體" pitchFamily="34" charset="-120"/>
              </a:rPr>
              <a:t>定義錨點。</a:t>
            </a:r>
            <a:endParaRPr lang="en-US" altLang="zh-TW" sz="2000" b="0">
              <a:latin typeface="微軟正黑體" pitchFamily="34" charset="-120"/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1454149" y="5437187"/>
            <a:ext cx="6627813" cy="7350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457200" anchor="ctr"/>
          <a:lstStyle/>
          <a:p>
            <a:pPr algn="l">
              <a:lnSpc>
                <a:spcPct val="75000"/>
              </a:lnSpc>
              <a:defRPr/>
            </a:pPr>
            <a:r>
              <a:rPr lang="zh-TW" altLang="en-US" sz="2400" b="0" dirty="0">
                <a:latin typeface="微軟正黑體" pitchFamily="34" charset="-120"/>
              </a:rPr>
              <a:t>起跳端這邊別忘了要加 </a:t>
            </a:r>
            <a:r>
              <a:rPr lang="en-US" altLang="zh-TW" sz="2400" b="0" dirty="0">
                <a:latin typeface="微軟正黑體" pitchFamily="34" charset="-120"/>
              </a:rPr>
              <a:t># </a:t>
            </a:r>
            <a:r>
              <a:rPr lang="zh-TW" altLang="en-US" sz="2400" b="0" dirty="0">
                <a:latin typeface="微軟正黑體" pitchFamily="34" charset="-120"/>
              </a:rPr>
              <a:t>符號唷。</a:t>
            </a:r>
            <a:endParaRPr lang="en-US" altLang="zh-TW" sz="2400" dirty="0">
              <a:latin typeface="+mn-ea"/>
              <a:ea typeface="+mn-ea"/>
            </a:endParaRPr>
          </a:p>
        </p:txBody>
      </p:sp>
      <p:pic>
        <p:nvPicPr>
          <p:cNvPr id="12300" name="Picture 6" descr="Ev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613" y="5214937"/>
            <a:ext cx="96837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1" name="AutoShape 5"/>
          <p:cNvSpPr>
            <a:spLocks noChangeArrowheads="1"/>
          </p:cNvSpPr>
          <p:nvPr/>
        </p:nvSpPr>
        <p:spPr bwMode="auto">
          <a:xfrm>
            <a:off x="1462088" y="4430712"/>
            <a:ext cx="6457950" cy="752475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 anchor="ctr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 dirty="0">
                <a:solidFill>
                  <a:schemeClr val="tx2"/>
                </a:solidFill>
                <a:latin typeface="微軟正黑體" pitchFamily="34" charset="-120"/>
              </a:rPr>
              <a:t>…</a:t>
            </a:r>
            <a:r>
              <a:rPr lang="en-US" altLang="en-US" sz="2400" b="0" dirty="0">
                <a:solidFill>
                  <a:schemeClr val="tx2"/>
                </a:solidFill>
                <a:latin typeface="微軟正黑體" pitchFamily="34" charset="-120"/>
              </a:rPr>
              <a:t>&lt;a </a:t>
            </a:r>
            <a:r>
              <a:rPr lang="en-US" altLang="en-US" sz="2400" b="0" dirty="0" err="1">
                <a:solidFill>
                  <a:schemeClr val="tx2"/>
                </a:solidFill>
                <a:latin typeface="微軟正黑體" pitchFamily="34" charset="-120"/>
              </a:rPr>
              <a:t>href</a:t>
            </a:r>
            <a:r>
              <a:rPr lang="en-US" altLang="en-US" sz="2400" b="0" dirty="0">
                <a:solidFill>
                  <a:schemeClr val="tx2"/>
                </a:solidFill>
                <a:latin typeface="微軟正黑體" pitchFamily="34" charset="-120"/>
              </a:rPr>
              <a:t>="</a:t>
            </a:r>
            <a:r>
              <a:rPr lang="en-US" altLang="en-US" sz="2400" b="0" dirty="0">
                <a:solidFill>
                  <a:srgbClr val="FF0000"/>
                </a:solidFill>
                <a:latin typeface="微軟正黑體" pitchFamily="34" charset="-120"/>
              </a:rPr>
              <a:t>#</a:t>
            </a:r>
            <a:r>
              <a:rPr lang="en-US" altLang="en-US" sz="2400" b="0" dirty="0" err="1">
                <a:solidFill>
                  <a:srgbClr val="FF0000"/>
                </a:solidFill>
                <a:latin typeface="微軟正黑體" pitchFamily="34" charset="-120"/>
              </a:rPr>
              <a:t>smallSummer</a:t>
            </a:r>
            <a:r>
              <a:rPr lang="en-US" altLang="en-US" sz="2400" b="0" dirty="0">
                <a:solidFill>
                  <a:schemeClr val="tx2"/>
                </a:solidFill>
                <a:latin typeface="微軟正黑體" pitchFamily="34" charset="-120"/>
              </a:rPr>
              <a:t>"&gt;</a:t>
            </a:r>
            <a:r>
              <a:rPr lang="en-US" altLang="en-US" sz="2400" b="0" dirty="0" err="1">
                <a:solidFill>
                  <a:schemeClr val="tx2"/>
                </a:solidFill>
                <a:latin typeface="微軟正黑體" pitchFamily="34" charset="-120"/>
              </a:rPr>
              <a:t>小暑</a:t>
            </a:r>
            <a:r>
              <a:rPr lang="en-US" altLang="en-US" sz="2400" b="0" dirty="0">
                <a:solidFill>
                  <a:schemeClr val="tx2"/>
                </a:solidFill>
                <a:latin typeface="微軟正黑體" pitchFamily="34" charset="-120"/>
              </a:rPr>
              <a:t>&lt;/a&gt;</a:t>
            </a:r>
            <a:r>
              <a:rPr lang="en-US" altLang="zh-TW" sz="2400" b="0" dirty="0">
                <a:solidFill>
                  <a:schemeClr val="tx2"/>
                </a:solidFill>
                <a:latin typeface="微軟正黑體" pitchFamily="34" charset="-120"/>
              </a:rPr>
              <a:t>…</a:t>
            </a:r>
            <a:endParaRPr lang="en-US" altLang="zh-TW" sz="2400" b="0" dirty="0">
              <a:solidFill>
                <a:schemeClr val="tx2"/>
              </a:solidFill>
              <a:latin typeface="Lucida Sans Typewriter" pitchFamily="49" charset="0"/>
              <a:ea typeface="新細明體" pitchFamily="18" charset="-120"/>
            </a:endParaRPr>
          </a:p>
        </p:txBody>
      </p:sp>
      <p:sp>
        <p:nvSpPr>
          <p:cNvPr id="12302" name="AutoShape 5"/>
          <p:cNvSpPr>
            <a:spLocks noChangeArrowheads="1"/>
          </p:cNvSpPr>
          <p:nvPr/>
        </p:nvSpPr>
        <p:spPr bwMode="auto">
          <a:xfrm>
            <a:off x="1454150" y="2519362"/>
            <a:ext cx="6457950" cy="750888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 anchor="ctr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 dirty="0">
                <a:solidFill>
                  <a:schemeClr val="tx2"/>
                </a:solidFill>
                <a:latin typeface="微軟正黑體" pitchFamily="34" charset="-120"/>
              </a:rPr>
              <a:t>…</a:t>
            </a:r>
            <a:r>
              <a:rPr lang="en-US" altLang="en-US" sz="2400" b="0" dirty="0">
                <a:solidFill>
                  <a:schemeClr val="tx2"/>
                </a:solidFill>
                <a:latin typeface="微軟正黑體" pitchFamily="34" charset="-120"/>
              </a:rPr>
              <a:t>&lt;a name="</a:t>
            </a:r>
            <a:r>
              <a:rPr lang="en-US" altLang="en-US" sz="2400" b="0" dirty="0" err="1">
                <a:solidFill>
                  <a:schemeClr val="tx2"/>
                </a:solidFill>
                <a:latin typeface="微軟正黑體" pitchFamily="34" charset="-120"/>
              </a:rPr>
              <a:t>smallSummer</a:t>
            </a:r>
            <a:r>
              <a:rPr lang="en-US" altLang="en-US" sz="2400" b="0" dirty="0">
                <a:solidFill>
                  <a:schemeClr val="tx2"/>
                </a:solidFill>
                <a:latin typeface="微軟正黑體" pitchFamily="34" charset="-120"/>
              </a:rPr>
              <a:t>" /&gt;</a:t>
            </a:r>
            <a:r>
              <a:rPr lang="zh-TW" altLang="en-US" sz="2400" b="0" dirty="0">
                <a:solidFill>
                  <a:schemeClr val="tx2"/>
                </a:solidFill>
                <a:latin typeface="微軟正黑體" pitchFamily="34" charset="-120"/>
              </a:rPr>
              <a:t>小暑</a:t>
            </a:r>
            <a:endParaRPr lang="en-US" altLang="zh-TW" sz="2400" b="0" dirty="0">
              <a:solidFill>
                <a:schemeClr val="tx2"/>
              </a:solidFill>
              <a:latin typeface="微軟正黑體" pitchFamily="34" charset="-12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6613" y="1712779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1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33" name="AutoShape 41"/>
          <p:cNvSpPr>
            <a:spLocks noChangeArrowheads="1"/>
          </p:cNvSpPr>
          <p:nvPr/>
        </p:nvSpPr>
        <p:spPr bwMode="auto">
          <a:xfrm>
            <a:off x="1316037" y="3729037"/>
            <a:ext cx="6761163" cy="5699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457200" anchor="ctr"/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>
              <a:lnSpc>
                <a:spcPct val="75000"/>
              </a:lnSpc>
            </a:pPr>
            <a:r>
              <a:rPr lang="zh-TW" altLang="en-US" b="0" dirty="0">
                <a:latin typeface="微軟正黑體" pitchFamily="34" charset="-120"/>
              </a:rPr>
              <a:t>在起跳端以</a:t>
            </a:r>
            <a:r>
              <a:rPr lang="en-US" altLang="zh-TW" b="0" dirty="0">
                <a:latin typeface="微軟正黑體" pitchFamily="34" charset="-120"/>
              </a:rPr>
              <a:t>&lt;a</a:t>
            </a:r>
            <a:r>
              <a:rPr lang="zh-TW" altLang="en-US" b="0" dirty="0">
                <a:latin typeface="微軟正黑體" pitchFamily="34" charset="-120"/>
              </a:rPr>
              <a:t> </a:t>
            </a:r>
            <a:r>
              <a:rPr lang="en-US" altLang="zh-TW" b="0" dirty="0" err="1">
                <a:latin typeface="微軟正黑體" pitchFamily="34" charset="-120"/>
              </a:rPr>
              <a:t>href</a:t>
            </a:r>
            <a:r>
              <a:rPr lang="en-US" altLang="zh-TW" b="0" dirty="0">
                <a:latin typeface="微軟正黑體" pitchFamily="34" charset="-120"/>
              </a:rPr>
              <a:t>=“</a:t>
            </a:r>
            <a:r>
              <a:rPr lang="en-US" altLang="zh-TW" b="0" dirty="0">
                <a:solidFill>
                  <a:srgbClr val="FF0000"/>
                </a:solidFill>
                <a:latin typeface="微軟正黑體" pitchFamily="34" charset="-120"/>
              </a:rPr>
              <a:t>#</a:t>
            </a:r>
            <a:r>
              <a:rPr lang="en-US" altLang="zh-TW" b="0" dirty="0">
                <a:latin typeface="微軟正黑體" pitchFamily="34" charset="-120"/>
              </a:rPr>
              <a:t>id</a:t>
            </a:r>
            <a:r>
              <a:rPr lang="zh-TW" altLang="en-US" b="0" dirty="0">
                <a:latin typeface="微軟正黑體" pitchFamily="34" charset="-120"/>
              </a:rPr>
              <a:t>名稱</a:t>
            </a:r>
            <a:r>
              <a:rPr lang="en-US" altLang="zh-TW" b="0" dirty="0">
                <a:latin typeface="微軟正黑體" pitchFamily="34" charset="-120"/>
              </a:rPr>
              <a:t>”&gt;</a:t>
            </a:r>
            <a:r>
              <a:rPr lang="zh-TW" altLang="en-US" b="0" dirty="0">
                <a:latin typeface="微軟正黑體" pitchFamily="34" charset="-120"/>
              </a:rPr>
              <a:t>提示</a:t>
            </a:r>
            <a:r>
              <a:rPr lang="en-US" altLang="zh-TW" b="0" dirty="0" smtClean="0">
                <a:latin typeface="微軟正黑體" pitchFamily="34" charset="-120"/>
              </a:rPr>
              <a:t>&lt;/a&gt;</a:t>
            </a:r>
            <a:r>
              <a:rPr lang="zh-TW" altLang="en-US" b="0" dirty="0">
                <a:latin typeface="微軟正黑體" pitchFamily="34" charset="-120"/>
              </a:rPr>
              <a:t>。</a:t>
            </a:r>
            <a:endParaRPr lang="en-US" altLang="zh-TW" b="0" dirty="0">
              <a:latin typeface="微軟正黑體" pitchFamily="34" charset="-12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1850" y="3785394"/>
            <a:ext cx="457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2303" name="Curved Right Arrow 1"/>
          <p:cNvSpPr>
            <a:spLocks noChangeArrowheads="1"/>
          </p:cNvSpPr>
          <p:nvPr/>
        </p:nvSpPr>
        <p:spPr bwMode="auto">
          <a:xfrm flipH="1" flipV="1">
            <a:off x="5715000" y="2971799"/>
            <a:ext cx="757238" cy="1601787"/>
          </a:xfrm>
          <a:prstGeom prst="curvedRightArrow">
            <a:avLst>
              <a:gd name="adj1" fmla="val 24981"/>
              <a:gd name="adj2" fmla="val 49971"/>
              <a:gd name="adj3" fmla="val 25000"/>
            </a:avLst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06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zh-TW" altLang="en-US" dirty="0" smtClean="0"/>
              <a:t>表格（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）</a:t>
            </a:r>
            <a:endParaRPr lang="en-US" altLang="en-US" dirty="0" smtClean="0"/>
          </a:p>
        </p:txBody>
      </p:sp>
      <p:graphicFrame>
        <p:nvGraphicFramePr>
          <p:cNvPr id="32789" name="Group 21"/>
          <p:cNvGraphicFramePr>
            <a:graphicFrameLocks noGrp="1"/>
          </p:cNvGraphicFramePr>
          <p:nvPr/>
        </p:nvGraphicFramePr>
        <p:xfrm>
          <a:off x="1911350" y="2608263"/>
          <a:ext cx="5029200" cy="2073276"/>
        </p:xfrm>
        <a:graphic>
          <a:graphicData uri="http://schemas.openxmlformats.org/drawingml/2006/table">
            <a:tbl>
              <a:tblPr/>
              <a:tblGrid>
                <a:gridCol w="2057400"/>
                <a:gridCol w="29718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th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&gt;..&lt;/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th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th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&gt;..&lt;/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th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&lt;td&gt;..&lt;/td&gt;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&lt;td&gt;..&lt;/td&gt;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&lt;td&gt;..&lt;/td&gt;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&lt;td&gt;..&lt;/td&gt;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&lt;td&gt;..&lt;/td&gt;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&lt;td&gt;..&lt;/td&gt;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62025" y="2601913"/>
            <a:ext cx="92075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0" dirty="0">
                <a:solidFill>
                  <a:schemeClr val="bg1">
                    <a:lumMod val="50000"/>
                  </a:schemeClr>
                </a:solidFill>
              </a:rPr>
              <a:t>&lt;TR&gt;</a:t>
            </a:r>
          </a:p>
        </p:txBody>
      </p:sp>
      <p:sp>
        <p:nvSpPr>
          <p:cNvPr id="13333" name="TextBox 5"/>
          <p:cNvSpPr txBox="1">
            <a:spLocks noChangeArrowheads="1"/>
          </p:cNvSpPr>
          <p:nvPr/>
        </p:nvSpPr>
        <p:spPr bwMode="auto">
          <a:xfrm>
            <a:off x="962025" y="3124200"/>
            <a:ext cx="92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r>
              <a:rPr lang="en-US" altLang="en-US" sz="2800" b="0"/>
              <a:t>&lt;TR&gt;</a:t>
            </a:r>
          </a:p>
        </p:txBody>
      </p:sp>
      <p:sp>
        <p:nvSpPr>
          <p:cNvPr id="13334" name="TextBox 6"/>
          <p:cNvSpPr txBox="1">
            <a:spLocks noChangeArrowheads="1"/>
          </p:cNvSpPr>
          <p:nvPr/>
        </p:nvSpPr>
        <p:spPr bwMode="auto">
          <a:xfrm>
            <a:off x="962025" y="3648075"/>
            <a:ext cx="920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r>
              <a:rPr lang="en-US" altLang="en-US" sz="2800" b="0"/>
              <a:t>&lt;TR&gt;</a:t>
            </a:r>
          </a:p>
        </p:txBody>
      </p:sp>
      <p:sp>
        <p:nvSpPr>
          <p:cNvPr id="13335" name="TextBox 7"/>
          <p:cNvSpPr txBox="1">
            <a:spLocks noChangeArrowheads="1"/>
          </p:cNvSpPr>
          <p:nvPr/>
        </p:nvSpPr>
        <p:spPr bwMode="auto">
          <a:xfrm>
            <a:off x="962025" y="4170363"/>
            <a:ext cx="92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r>
              <a:rPr lang="en-US" altLang="en-US" sz="2800" b="0"/>
              <a:t>&lt;TR&gt;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9913" y="2613025"/>
            <a:ext cx="10033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0" dirty="0">
                <a:solidFill>
                  <a:schemeClr val="bg1">
                    <a:lumMod val="50000"/>
                  </a:schemeClr>
                </a:solidFill>
              </a:rPr>
              <a:t>&lt;/TR&gt;</a:t>
            </a:r>
          </a:p>
        </p:txBody>
      </p:sp>
      <p:sp>
        <p:nvSpPr>
          <p:cNvPr id="13337" name="TextBox 9"/>
          <p:cNvSpPr txBox="1">
            <a:spLocks noChangeArrowheads="1"/>
          </p:cNvSpPr>
          <p:nvPr/>
        </p:nvSpPr>
        <p:spPr bwMode="auto">
          <a:xfrm>
            <a:off x="6919913" y="3136900"/>
            <a:ext cx="1003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r>
              <a:rPr lang="en-US" altLang="en-US" sz="2800" b="0">
                <a:solidFill>
                  <a:srgbClr val="7F7F7F"/>
                </a:solidFill>
              </a:rPr>
              <a:t>&lt;/TR&gt;</a:t>
            </a:r>
          </a:p>
        </p:txBody>
      </p:sp>
      <p:sp>
        <p:nvSpPr>
          <p:cNvPr id="13338" name="TextBox 10"/>
          <p:cNvSpPr txBox="1">
            <a:spLocks noChangeArrowheads="1"/>
          </p:cNvSpPr>
          <p:nvPr/>
        </p:nvSpPr>
        <p:spPr bwMode="auto">
          <a:xfrm>
            <a:off x="6919913" y="3660775"/>
            <a:ext cx="10033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r>
              <a:rPr lang="en-US" altLang="en-US" sz="2800" b="0">
                <a:solidFill>
                  <a:srgbClr val="7F7F7F"/>
                </a:solidFill>
              </a:rPr>
              <a:t>&lt;/TR&gt;</a:t>
            </a:r>
          </a:p>
        </p:txBody>
      </p:sp>
      <p:sp>
        <p:nvSpPr>
          <p:cNvPr id="13339" name="TextBox 11"/>
          <p:cNvSpPr txBox="1">
            <a:spLocks noChangeArrowheads="1"/>
          </p:cNvSpPr>
          <p:nvPr/>
        </p:nvSpPr>
        <p:spPr bwMode="auto">
          <a:xfrm>
            <a:off x="6919913" y="4183063"/>
            <a:ext cx="1003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r>
              <a:rPr lang="en-US" altLang="en-US" sz="2800" b="0">
                <a:solidFill>
                  <a:srgbClr val="7F7F7F"/>
                </a:solidFill>
              </a:rPr>
              <a:t>&lt;/TR&gt;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2338" y="2078038"/>
            <a:ext cx="37322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0" dirty="0">
                <a:solidFill>
                  <a:schemeClr val="bg1">
                    <a:lumMod val="50000"/>
                  </a:schemeClr>
                </a:solidFill>
              </a:rPr>
              <a:t>&lt;caption&gt; </a:t>
            </a:r>
            <a:r>
              <a:rPr lang="zh-TW" altLang="en-US" sz="2800" b="0" dirty="0">
                <a:solidFill>
                  <a:schemeClr val="bg1">
                    <a:lumMod val="50000"/>
                  </a:schemeClr>
                </a:solidFill>
              </a:rPr>
              <a:t>標題 </a:t>
            </a:r>
            <a:r>
              <a:rPr lang="en-US" altLang="zh-TW" sz="2800" b="0" dirty="0">
                <a:solidFill>
                  <a:schemeClr val="bg1">
                    <a:lumMod val="50000"/>
                  </a:schemeClr>
                </a:solidFill>
              </a:rPr>
              <a:t>&lt;/caption&gt;</a:t>
            </a:r>
            <a:endParaRPr lang="en-US" sz="28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41" name="TextBox 13"/>
          <p:cNvSpPr txBox="1">
            <a:spLocks noChangeArrowheads="1"/>
          </p:cNvSpPr>
          <p:nvPr/>
        </p:nvSpPr>
        <p:spPr bwMode="auto">
          <a:xfrm>
            <a:off x="854075" y="1555750"/>
            <a:ext cx="14414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r>
              <a:rPr lang="en-US" altLang="en-US" sz="2800" b="0"/>
              <a:t>&lt;TABLE&gt;</a:t>
            </a:r>
          </a:p>
        </p:txBody>
      </p:sp>
      <p:sp>
        <p:nvSpPr>
          <p:cNvPr id="13342" name="TextBox 14"/>
          <p:cNvSpPr txBox="1">
            <a:spLocks noChangeArrowheads="1"/>
          </p:cNvSpPr>
          <p:nvPr/>
        </p:nvSpPr>
        <p:spPr bwMode="auto">
          <a:xfrm>
            <a:off x="812800" y="5265738"/>
            <a:ext cx="1524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r>
              <a:rPr lang="en-US" altLang="en-US" sz="2800" b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xmlns="" val="19763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區塊（</a:t>
            </a:r>
            <a:r>
              <a:rPr lang="en-US" altLang="zh-TW" dirty="0" smtClean="0"/>
              <a:t>DIV</a:t>
            </a:r>
            <a:r>
              <a:rPr lang="zh-TW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467600" cy="4876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>
                <a:solidFill>
                  <a:srgbClr val="C00000"/>
                </a:solidFill>
              </a:rPr>
              <a:t>div</a:t>
            </a:r>
            <a:r>
              <a:rPr lang="en-US" dirty="0"/>
              <a:t> data-role="page"&gt;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>
                <a:solidFill>
                  <a:srgbClr val="C00000"/>
                </a:solidFill>
              </a:rPr>
              <a:t>div</a:t>
            </a:r>
            <a:r>
              <a:rPr lang="en-US" dirty="0"/>
              <a:t> data-role="header"&gt;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/>
              <a:t>h1&gt;</a:t>
            </a:r>
            <a:r>
              <a:rPr lang="zh-TW" altLang="en-US" dirty="0"/>
              <a:t>容易記憶的安全密碼</a:t>
            </a:r>
            <a:r>
              <a:rPr lang="en-US" altLang="zh-TW" dirty="0"/>
              <a:t>&lt;/</a:t>
            </a:r>
            <a:r>
              <a:rPr lang="en-US" dirty="0"/>
              <a:t>h1&gt;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>
                <a:solidFill>
                  <a:srgbClr val="C00000"/>
                </a:solidFill>
              </a:rPr>
              <a:t>div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>
                <a:solidFill>
                  <a:srgbClr val="C00000"/>
                </a:solidFill>
              </a:rPr>
              <a:t>div</a:t>
            </a:r>
            <a:r>
              <a:rPr lang="en-US" dirty="0"/>
              <a:t> data-role="content"&gt;</a:t>
            </a:r>
          </a:p>
          <a:p>
            <a:pPr marL="0" indent="0">
              <a:buNone/>
            </a:pPr>
            <a:r>
              <a:rPr lang="en-US" dirty="0"/>
              <a:t>		&lt;h2&gt;</a:t>
            </a:r>
            <a:r>
              <a:rPr lang="zh-TW" altLang="en-US" dirty="0"/>
              <a:t>密碼的兩難</a:t>
            </a:r>
            <a:r>
              <a:rPr lang="en-US" altLang="zh-TW" dirty="0"/>
              <a:t>…&lt;/</a:t>
            </a:r>
            <a:r>
              <a:rPr lang="en-US" dirty="0"/>
              <a:t>h2&gt;</a:t>
            </a:r>
          </a:p>
          <a:p>
            <a:pPr marL="0" indent="0">
              <a:buNone/>
            </a:pPr>
            <a:r>
              <a:rPr lang="en-US" dirty="0"/>
              <a:t>		&lt;p&gt;</a:t>
            </a:r>
            <a:r>
              <a:rPr lang="zh-TW" altLang="en-US" dirty="0"/>
              <a:t>好密碼的條件</a:t>
            </a:r>
            <a:r>
              <a:rPr lang="zh-TW" altLang="en-US" dirty="0" smtClean="0"/>
              <a:t>：</a:t>
            </a:r>
            <a:r>
              <a:rPr lang="en-US" altLang="zh-TW" dirty="0" smtClean="0"/>
              <a:t>…&lt;/p&gt;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>
                <a:solidFill>
                  <a:srgbClr val="C00000"/>
                </a:solidFill>
              </a:rPr>
              <a:t>div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>
                <a:solidFill>
                  <a:srgbClr val="C00000"/>
                </a:solidFill>
              </a:rPr>
              <a:t>div</a:t>
            </a:r>
            <a:r>
              <a:rPr lang="en-US" dirty="0"/>
              <a:t> data-role="footer"&gt;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/>
              <a:t>h2&gt;by wolfgang.chien@gmail.com&lt;/h2&gt;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>
                <a:solidFill>
                  <a:srgbClr val="C00000"/>
                </a:solidFill>
              </a:rPr>
              <a:t>div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>
                <a:solidFill>
                  <a:srgbClr val="C00000"/>
                </a:solidFill>
              </a:rPr>
              <a:t>div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73212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smtClean="0"/>
              <a:t>VS Code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https://code.visualstudio.com/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7013358" cy="417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439652" y="4509120"/>
            <a:ext cx="3024336" cy="129614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467600" y="2590800"/>
            <a:ext cx="1350150" cy="11521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smtClean="0"/>
              <a:t>VS Code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建議</a:t>
            </a:r>
            <a:r>
              <a:rPr lang="zh-TW" altLang="en-US" dirty="0" smtClean="0"/>
              <a:t>勾</a:t>
            </a:r>
            <a:r>
              <a:rPr lang="zh-TW" altLang="en-US" dirty="0" smtClean="0"/>
              <a:t>選「以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開啟」的兩個選項</a:t>
            </a:r>
            <a:endParaRPr lang="en-US" altLang="zh-TW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133600"/>
            <a:ext cx="4440269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031940" y="4419600"/>
            <a:ext cx="4914546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課程大綱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說明與應用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元素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620000" cy="4495800"/>
          </a:xfrm>
        </p:spPr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文件架構</a:t>
            </a:r>
            <a:endParaRPr lang="en-US" altLang="zh-TW" dirty="0" smtClean="0"/>
          </a:p>
          <a:p>
            <a:r>
              <a:rPr lang="zh-TW" altLang="en-US" dirty="0" smtClean="0"/>
              <a:t>標題</a:t>
            </a:r>
            <a:r>
              <a:rPr lang="en-US" altLang="zh-TW" dirty="0" smtClean="0"/>
              <a:t>(H1..H6)</a:t>
            </a:r>
          </a:p>
          <a:p>
            <a:r>
              <a:rPr lang="zh-TW" altLang="en-US" dirty="0" smtClean="0"/>
              <a:t>段落、換行</a:t>
            </a:r>
            <a:endParaRPr lang="en-US" altLang="zh-TW" dirty="0" smtClean="0"/>
          </a:p>
          <a:p>
            <a:r>
              <a:rPr lang="zh-TW" altLang="en-US" dirty="0" smtClean="0"/>
              <a:t>文字粗體與斜體格式</a:t>
            </a:r>
            <a:endParaRPr lang="en-US" altLang="zh-TW" dirty="0" smtClean="0"/>
          </a:p>
          <a:p>
            <a:r>
              <a:rPr lang="zh-TW" altLang="en-US" dirty="0" smtClean="0"/>
              <a:t>分點條列</a:t>
            </a:r>
            <a:endParaRPr lang="en-US" altLang="zh-TW" dirty="0" smtClean="0"/>
          </a:p>
          <a:p>
            <a:r>
              <a:rPr lang="zh-TW" altLang="en-US" dirty="0" smtClean="0"/>
              <a:t>圖片</a:t>
            </a:r>
          </a:p>
          <a:p>
            <a:r>
              <a:rPr lang="zh-TW" altLang="en-US" dirty="0" smtClean="0"/>
              <a:t>超連結</a:t>
            </a:r>
            <a:endParaRPr lang="en-US" altLang="zh-TW" dirty="0" smtClean="0"/>
          </a:p>
          <a:p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zh-TW" altLang="en-US" dirty="0" smtClean="0"/>
              <a:t>區塊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3123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基本語法與名詞解釋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solidFill>
                  <a:srgbClr val="0070C0"/>
                </a:solidFill>
              </a:rPr>
              <a:t>標籤 （</a:t>
            </a:r>
            <a:r>
              <a:rPr lang="en-US" altLang="zh-TW" dirty="0" smtClean="0">
                <a:solidFill>
                  <a:srgbClr val="0070C0"/>
                </a:solidFill>
              </a:rPr>
              <a:t>Tag</a:t>
            </a:r>
            <a:r>
              <a:rPr lang="zh-TW" altLang="en-US" dirty="0" smtClean="0">
                <a:solidFill>
                  <a:srgbClr val="0070C0"/>
                </a:solidFill>
              </a:rPr>
              <a:t>）</a:t>
            </a:r>
            <a:r>
              <a:rPr lang="en-US" altLang="zh-TW" dirty="0" smtClean="0">
                <a:solidFill>
                  <a:srgbClr val="0070C0"/>
                </a:solidFill>
              </a:rPr>
              <a:t/>
            </a:r>
            <a:br>
              <a:rPr lang="en-US" altLang="zh-TW" dirty="0" smtClean="0">
                <a:solidFill>
                  <a:srgbClr val="0070C0"/>
                </a:solidFill>
              </a:rPr>
            </a:br>
            <a:r>
              <a:rPr lang="zh-TW" altLang="en-US" dirty="0" smtClean="0"/>
              <a:t>被「大於」、「小於」符號框住的東西，例如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&lt;h1&gt;</a:t>
            </a:r>
          </a:p>
          <a:p>
            <a:pPr>
              <a:defRPr/>
            </a:pPr>
            <a:r>
              <a:rPr lang="zh-TW" altLang="en-US" dirty="0" smtClean="0">
                <a:solidFill>
                  <a:srgbClr val="0070C0"/>
                </a:solidFill>
              </a:rPr>
              <a:t>元素 （</a:t>
            </a:r>
            <a:r>
              <a:rPr lang="en-US" altLang="zh-TW" dirty="0" smtClean="0">
                <a:solidFill>
                  <a:srgbClr val="0070C0"/>
                </a:solidFill>
              </a:rPr>
              <a:t>Element</a:t>
            </a:r>
            <a:r>
              <a:rPr lang="zh-TW" altLang="en-US" dirty="0" smtClean="0">
                <a:solidFill>
                  <a:srgbClr val="0070C0"/>
                </a:solidFill>
              </a:rPr>
              <a:t>）</a:t>
            </a:r>
            <a:r>
              <a:rPr lang="en-US" altLang="zh-TW" dirty="0" smtClean="0">
                <a:solidFill>
                  <a:srgbClr val="0070C0"/>
                </a:solidFill>
              </a:rPr>
              <a:t/>
            </a:r>
            <a:br>
              <a:rPr lang="en-US" altLang="zh-TW" dirty="0" smtClean="0">
                <a:solidFill>
                  <a:srgbClr val="0070C0"/>
                </a:solidFill>
              </a:rPr>
            </a:br>
            <a:r>
              <a:rPr lang="en-US" altLang="zh-TW" dirty="0" smtClean="0"/>
              <a:t>&lt;</a:t>
            </a:r>
            <a:r>
              <a:rPr lang="zh-TW" altLang="en-US" dirty="0" smtClean="0"/>
              <a:t>開始標籤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元素內容</a:t>
            </a:r>
            <a:r>
              <a:rPr lang="en-US" altLang="zh-TW" dirty="0" smtClean="0"/>
              <a:t> &lt;/</a:t>
            </a:r>
            <a:r>
              <a:rPr lang="zh-TW" altLang="en-US" dirty="0" smtClean="0"/>
              <a:t>結束標籤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，例如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&lt;h1&gt;HTML</a:t>
            </a:r>
            <a:r>
              <a:rPr lang="zh-TW" altLang="en-US" dirty="0" smtClean="0"/>
              <a:t>學習心得</a:t>
            </a:r>
            <a:r>
              <a:rPr lang="en-US" altLang="zh-TW" dirty="0" smtClean="0"/>
              <a:t>&lt;/h1&gt;</a:t>
            </a:r>
            <a:br>
              <a:rPr lang="en-US" altLang="zh-TW" dirty="0" smtClean="0"/>
            </a:br>
            <a:r>
              <a:rPr lang="zh-TW" altLang="en-US" dirty="0" smtClean="0"/>
              <a:t>如果元素沒有內容，可簡寫成空元素，例如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 /&gt;</a:t>
            </a:r>
          </a:p>
          <a:p>
            <a:pPr>
              <a:defRPr/>
            </a:pPr>
            <a:r>
              <a:rPr lang="zh-TW" altLang="en-US" dirty="0" smtClean="0">
                <a:solidFill>
                  <a:srgbClr val="0070C0"/>
                </a:solidFill>
              </a:rPr>
              <a:t>屬性 （</a:t>
            </a:r>
            <a:r>
              <a:rPr lang="en-US" altLang="zh-TW" dirty="0" smtClean="0">
                <a:solidFill>
                  <a:srgbClr val="0070C0"/>
                </a:solidFill>
              </a:rPr>
              <a:t>Attribute</a:t>
            </a:r>
            <a:r>
              <a:rPr lang="zh-TW" altLang="en-US" dirty="0" smtClean="0">
                <a:solidFill>
                  <a:srgbClr val="0070C0"/>
                </a:solidFill>
              </a:rPr>
              <a:t>，元素的附屬資訊</a:t>
            </a:r>
            <a:r>
              <a:rPr lang="zh-TW" altLang="en-US" dirty="0">
                <a:solidFill>
                  <a:srgbClr val="0070C0"/>
                </a:solidFill>
              </a:rPr>
              <a:t>）</a:t>
            </a:r>
            <a:r>
              <a:rPr lang="en-US" altLang="zh-TW" dirty="0" smtClean="0">
                <a:solidFill>
                  <a:srgbClr val="0070C0"/>
                </a:solidFill>
              </a:rPr>
              <a:t/>
            </a:r>
            <a:br>
              <a:rPr lang="en-US" altLang="zh-TW" dirty="0" smtClean="0">
                <a:solidFill>
                  <a:srgbClr val="0070C0"/>
                </a:solidFill>
              </a:rPr>
            </a:br>
            <a:r>
              <a:rPr lang="zh-TW" altLang="en-US" dirty="0" smtClean="0"/>
              <a:t>位於元素的開始標籤，格式</a:t>
            </a:r>
            <a:r>
              <a:rPr lang="en-US" altLang="zh-TW" dirty="0" smtClean="0"/>
              <a:t>:  </a:t>
            </a:r>
            <a:br>
              <a:rPr lang="en-US" altLang="zh-TW" dirty="0" smtClean="0"/>
            </a:br>
            <a:r>
              <a:rPr lang="zh-TW" altLang="en-US" dirty="0" smtClean="0"/>
              <a:t>屬性名稱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>
                <a:ea typeface="新細明體" pitchFamily="18" charset="-120"/>
              </a:rPr>
              <a:t>"</a:t>
            </a:r>
            <a:r>
              <a:rPr lang="zh-TW" altLang="en-US" dirty="0" smtClean="0"/>
              <a:t>內容</a:t>
            </a:r>
            <a:r>
              <a:rPr lang="en-US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&lt;h1 </a:t>
            </a:r>
            <a:r>
              <a:rPr lang="en-US" altLang="zh-TW" dirty="0" smtClean="0">
                <a:solidFill>
                  <a:srgbClr val="C00000"/>
                </a:solidFill>
              </a:rPr>
              <a:t>class=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 “heading"</a:t>
            </a:r>
            <a:r>
              <a:rPr lang="en-US" altLang="zh-TW" dirty="0" smtClean="0"/>
              <a:t>&gt;HTML</a:t>
            </a:r>
            <a:r>
              <a:rPr lang="zh-TW" altLang="en-US" dirty="0" smtClean="0"/>
              <a:t>學習心得</a:t>
            </a:r>
            <a:r>
              <a:rPr lang="en-US" altLang="zh-TW" dirty="0" smtClean="0"/>
              <a:t>&lt;/h1&gt;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42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文件架構</a:t>
            </a:r>
            <a:endParaRPr lang="en-US" altLang="en-US" dirty="0" smtClean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955675" y="1531937"/>
            <a:ext cx="7154863" cy="4868863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/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altLang="zh-TW" sz="2400" b="0" dirty="0">
                <a:solidFill>
                  <a:srgbClr val="C00000"/>
                </a:solidFill>
                <a:latin typeface="Lucida Sans Typewriter" pitchFamily="49" charset="0"/>
                <a:ea typeface="新細明體" pitchFamily="18" charset="-120"/>
              </a:rPr>
              <a:t>&lt;!DOCTYPE html&gt;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altLang="zh-TW" sz="2400" b="0" dirty="0">
                <a:solidFill>
                  <a:schemeClr val="tx2"/>
                </a:solidFill>
                <a:latin typeface="Lucida Sans Typewriter" pitchFamily="49" charset="0"/>
                <a:ea typeface="新細明體" pitchFamily="18" charset="-120"/>
              </a:rPr>
              <a:t>&lt;html&gt;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endParaRPr lang="en-US" altLang="zh-TW" sz="2400" b="0" dirty="0">
              <a:solidFill>
                <a:schemeClr val="tx2"/>
              </a:solidFill>
              <a:latin typeface="Lucida Sans Typewriter" pitchFamily="49" charset="0"/>
              <a:ea typeface="新細明體" pitchFamily="18" charset="-120"/>
            </a:endParaRP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zh-TW" altLang="en-US" sz="2400" b="0" dirty="0">
                <a:solidFill>
                  <a:schemeClr val="tx2"/>
                </a:solidFill>
                <a:latin typeface="Lucida Sans Typewriter" pitchFamily="49" charset="0"/>
                <a:ea typeface="新細明體" pitchFamily="18" charset="-120"/>
              </a:rPr>
              <a:t>  </a:t>
            </a:r>
            <a:r>
              <a:rPr lang="en-US" altLang="zh-TW" sz="2400" b="0" dirty="0">
                <a:solidFill>
                  <a:srgbClr val="0070C0"/>
                </a:solidFill>
                <a:latin typeface="Lucida Sans Typewriter" pitchFamily="49" charset="0"/>
                <a:ea typeface="新細明體" pitchFamily="18" charset="-120"/>
              </a:rPr>
              <a:t>&lt;head&gt;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altLang="zh-TW" sz="2400" b="0" dirty="0">
                <a:solidFill>
                  <a:srgbClr val="0070C0"/>
                </a:solidFill>
                <a:latin typeface="Lucida Sans Typewriter" pitchFamily="49" charset="0"/>
                <a:ea typeface="新細明體" pitchFamily="18" charset="-120"/>
              </a:rPr>
              <a:t>  </a:t>
            </a:r>
            <a:r>
              <a:rPr lang="zh-TW" altLang="en-US" sz="2400" b="0" dirty="0">
                <a:solidFill>
                  <a:srgbClr val="0070C0"/>
                </a:solidFill>
                <a:latin typeface="Lucida Sans Typewriter" pitchFamily="49" charset="0"/>
                <a:ea typeface="新細明體" pitchFamily="18" charset="-120"/>
              </a:rPr>
              <a:t>  </a:t>
            </a:r>
            <a:r>
              <a:rPr lang="en-US" altLang="zh-TW" sz="2400" b="0" dirty="0">
                <a:solidFill>
                  <a:srgbClr val="0070C0"/>
                </a:solidFill>
                <a:latin typeface="Lucida Sans Typewriter" pitchFamily="49" charset="0"/>
                <a:ea typeface="新細明體" pitchFamily="18" charset="-120"/>
              </a:rPr>
              <a:t>&lt;meta charset="UTF-8"&gt;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altLang="zh-TW" sz="2400" b="0" dirty="0">
                <a:solidFill>
                  <a:srgbClr val="0070C0"/>
                </a:solidFill>
                <a:latin typeface="Lucida Sans Typewriter" pitchFamily="49" charset="0"/>
                <a:ea typeface="新細明體" pitchFamily="18" charset="-120"/>
              </a:rPr>
              <a:t>  </a:t>
            </a:r>
            <a:r>
              <a:rPr lang="zh-TW" altLang="en-US" sz="2400" b="0" dirty="0">
                <a:solidFill>
                  <a:srgbClr val="0070C0"/>
                </a:solidFill>
                <a:latin typeface="Lucida Sans Typewriter" pitchFamily="49" charset="0"/>
                <a:ea typeface="新細明體" pitchFamily="18" charset="-120"/>
              </a:rPr>
              <a:t>  </a:t>
            </a:r>
            <a:r>
              <a:rPr lang="en-US" altLang="zh-TW" sz="2400" b="0" dirty="0">
                <a:solidFill>
                  <a:srgbClr val="0070C0"/>
                </a:solidFill>
                <a:latin typeface="Lucida Sans Typewriter" pitchFamily="49" charset="0"/>
                <a:ea typeface="新細明體" pitchFamily="18" charset="-120"/>
              </a:rPr>
              <a:t>&lt;title&gt;Insert title here&lt;/title&gt;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zh-TW" altLang="en-US" sz="2400" b="0" dirty="0">
                <a:solidFill>
                  <a:srgbClr val="0070C0"/>
                </a:solidFill>
                <a:latin typeface="Lucida Sans Typewriter" pitchFamily="49" charset="0"/>
                <a:ea typeface="新細明體" pitchFamily="18" charset="-120"/>
              </a:rPr>
              <a:t>  </a:t>
            </a:r>
            <a:r>
              <a:rPr lang="en-US" altLang="zh-TW" sz="2400" b="0" dirty="0">
                <a:solidFill>
                  <a:srgbClr val="0070C0"/>
                </a:solidFill>
                <a:latin typeface="Lucida Sans Typewriter" pitchFamily="49" charset="0"/>
                <a:ea typeface="新細明體" pitchFamily="18" charset="-120"/>
              </a:rPr>
              <a:t>&lt;/head&gt;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endParaRPr lang="en-US" altLang="zh-TW" sz="2400" b="0" dirty="0">
              <a:solidFill>
                <a:schemeClr val="tx2"/>
              </a:solidFill>
              <a:latin typeface="Lucida Sans Typewriter" pitchFamily="49" charset="0"/>
              <a:ea typeface="新細明體" pitchFamily="18" charset="-120"/>
            </a:endParaRP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zh-TW" altLang="en-US" sz="2400" b="0" dirty="0">
                <a:solidFill>
                  <a:schemeClr val="tx2"/>
                </a:solidFill>
                <a:latin typeface="Lucida Sans Typewriter" pitchFamily="49" charset="0"/>
                <a:ea typeface="新細明體" pitchFamily="18" charset="-120"/>
              </a:rPr>
              <a:t>  </a:t>
            </a:r>
            <a:r>
              <a:rPr lang="en-US" altLang="zh-TW" sz="2400" b="0" dirty="0">
                <a:solidFill>
                  <a:schemeClr val="tx2"/>
                </a:solidFill>
                <a:latin typeface="Lucida Sans Typewriter" pitchFamily="49" charset="0"/>
                <a:ea typeface="新細明體" pitchFamily="18" charset="-120"/>
              </a:rPr>
              <a:t>&lt;body&gt;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altLang="zh-TW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Typewriter" pitchFamily="49" charset="0"/>
                <a:ea typeface="新細明體" pitchFamily="18" charset="-120"/>
              </a:rPr>
              <a:t>  </a:t>
            </a:r>
            <a:r>
              <a:rPr lang="zh-TW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Typewriter" pitchFamily="49" charset="0"/>
                <a:ea typeface="新細明體" pitchFamily="18" charset="-120"/>
              </a:rPr>
              <a:t>    </a:t>
            </a:r>
            <a:r>
              <a:rPr lang="en-US" altLang="zh-TW" sz="2400" b="0" dirty="0">
                <a:solidFill>
                  <a:srgbClr val="00B050"/>
                </a:solidFill>
                <a:latin typeface="Lucida Sans Typewriter" pitchFamily="49" charset="0"/>
                <a:ea typeface="新細明體" pitchFamily="18" charset="-120"/>
              </a:rPr>
              <a:t>&lt;!– </a:t>
            </a:r>
            <a:r>
              <a:rPr lang="zh-TW" altLang="en-US" sz="2400" b="0" dirty="0">
                <a:solidFill>
                  <a:srgbClr val="00B050"/>
                </a:solidFill>
                <a:latin typeface="Lucida Sans Typewriter" pitchFamily="49" charset="0"/>
                <a:ea typeface="新細明體" pitchFamily="18" charset="-120"/>
              </a:rPr>
              <a:t>文件內容</a:t>
            </a:r>
            <a:r>
              <a:rPr lang="en-US" altLang="zh-TW" sz="2400" b="0" dirty="0">
                <a:solidFill>
                  <a:srgbClr val="00B050"/>
                </a:solidFill>
                <a:latin typeface="Lucida Sans Typewriter" pitchFamily="49" charset="0"/>
                <a:ea typeface="新細明體" pitchFamily="18" charset="-120"/>
              </a:rPr>
              <a:t> </a:t>
            </a:r>
            <a:r>
              <a:rPr lang="en-US" altLang="zh-TW" sz="2400" b="0" dirty="0">
                <a:solidFill>
                  <a:srgbClr val="00B050"/>
                </a:solidFill>
                <a:latin typeface="Lucida Sans Typewriter" pitchFamily="49" charset="0"/>
                <a:ea typeface="新細明體" pitchFamily="18" charset="-120"/>
                <a:sym typeface="Wingdings" pitchFamily="2" charset="2"/>
              </a:rPr>
              <a:t>--&gt;</a:t>
            </a:r>
            <a:endParaRPr lang="en-US" altLang="zh-TW" sz="2400" b="0" dirty="0">
              <a:solidFill>
                <a:srgbClr val="00B050"/>
              </a:solidFill>
              <a:latin typeface="Lucida Sans Typewriter" pitchFamily="49" charset="0"/>
              <a:ea typeface="新細明體" pitchFamily="18" charset="-120"/>
            </a:endParaRP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zh-TW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Typewriter" pitchFamily="49" charset="0"/>
                <a:ea typeface="新細明體" pitchFamily="18" charset="-120"/>
              </a:rPr>
              <a:t>  </a:t>
            </a:r>
            <a:r>
              <a:rPr lang="en-US" altLang="zh-TW" sz="2400" b="0" dirty="0">
                <a:solidFill>
                  <a:schemeClr val="tx2"/>
                </a:solidFill>
                <a:latin typeface="Lucida Sans Typewriter" pitchFamily="49" charset="0"/>
                <a:ea typeface="新細明體" pitchFamily="18" charset="-120"/>
              </a:rPr>
              <a:t>&lt;/body&gt;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endParaRPr lang="en-US" altLang="zh-TW" sz="2400" b="0" dirty="0">
              <a:solidFill>
                <a:schemeClr val="tx2"/>
              </a:solidFill>
              <a:latin typeface="Lucida Sans Typewriter" pitchFamily="49" charset="0"/>
              <a:ea typeface="新細明體" pitchFamily="18" charset="-120"/>
            </a:endParaRP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altLang="zh-TW" sz="2400" b="0" dirty="0">
                <a:solidFill>
                  <a:schemeClr val="tx2"/>
                </a:solidFill>
                <a:latin typeface="Lucida Sans Typewriter" pitchFamily="49" charset="0"/>
                <a:ea typeface="新細明體" pitchFamily="18" charset="-12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4106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標題與段落（一）</a:t>
            </a:r>
            <a:endParaRPr lang="en-US" altLang="en-US" smtClean="0"/>
          </a:p>
        </p:txBody>
      </p:sp>
      <p:sp>
        <p:nvSpPr>
          <p:cNvPr id="5123" name="AutoShape 5"/>
          <p:cNvSpPr>
            <a:spLocks noChangeArrowheads="1"/>
          </p:cNvSpPr>
          <p:nvPr/>
        </p:nvSpPr>
        <p:spPr bwMode="auto">
          <a:xfrm>
            <a:off x="955675" y="1676400"/>
            <a:ext cx="7154863" cy="4868863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 dirty="0">
                <a:latin typeface="+mj-ea"/>
                <a:ea typeface="+mj-ea"/>
              </a:rPr>
              <a:t>&lt;body&gt;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 dirty="0">
                <a:latin typeface="+mj-ea"/>
                <a:ea typeface="+mj-ea"/>
              </a:rPr>
              <a:t>  &lt;h1&gt;</a:t>
            </a:r>
            <a:r>
              <a:rPr lang="zh-TW" altLang="en-US" sz="2400" b="0" dirty="0">
                <a:latin typeface="+mj-ea"/>
                <a:ea typeface="+mj-ea"/>
              </a:rPr>
              <a:t>文件標題</a:t>
            </a:r>
            <a:r>
              <a:rPr lang="en-US" altLang="zh-TW" sz="2400" b="0" dirty="0">
                <a:latin typeface="+mj-ea"/>
                <a:ea typeface="+mj-ea"/>
              </a:rPr>
              <a:t>&lt;/h1&gt;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US" altLang="zh-TW" sz="2400" b="0" dirty="0">
              <a:latin typeface="+mj-ea"/>
              <a:ea typeface="+mj-ea"/>
            </a:endParaRP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 dirty="0">
                <a:latin typeface="+mj-ea"/>
                <a:ea typeface="+mj-ea"/>
              </a:rPr>
              <a:t>  &lt;p&gt;</a:t>
            </a:r>
            <a:r>
              <a:rPr lang="zh-TW" altLang="en-US" sz="2400" b="0" dirty="0">
                <a:latin typeface="+mj-ea"/>
                <a:ea typeface="+mj-ea"/>
              </a:rPr>
              <a:t>同一段落的文字行距會比較短，段落與段落之間的間距會比較大。</a:t>
            </a:r>
            <a:r>
              <a:rPr lang="en-US" altLang="zh-TW" sz="2400" b="0" dirty="0">
                <a:latin typeface="+mj-ea"/>
                <a:ea typeface="+mj-ea"/>
              </a:rPr>
              <a:t>&lt;/p&gt;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US" altLang="zh-TW" sz="2400" b="0" dirty="0">
              <a:latin typeface="+mj-ea"/>
              <a:ea typeface="+mj-ea"/>
            </a:endParaRP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zh-TW" altLang="en-US" sz="2400" b="0" dirty="0">
                <a:latin typeface="+mj-ea"/>
                <a:ea typeface="+mj-ea"/>
              </a:rPr>
              <a:t>  </a:t>
            </a:r>
            <a:r>
              <a:rPr lang="en-US" altLang="zh-TW" sz="2400" b="0" dirty="0">
                <a:latin typeface="+mj-ea"/>
                <a:ea typeface="+mj-ea"/>
              </a:rPr>
              <a:t>&lt;p&gt;</a:t>
            </a:r>
            <a:r>
              <a:rPr lang="zh-TW" altLang="en-US" sz="2400" b="0" dirty="0">
                <a:latin typeface="+mj-ea"/>
                <a:ea typeface="+mj-ea"/>
              </a:rPr>
              <a:t>段落之內的文字，會隨者瀏覽器視窗畫面的寬度自動折行到下一列</a:t>
            </a:r>
            <a:r>
              <a:rPr lang="en-US" altLang="zh-TW" sz="2400" b="0" dirty="0">
                <a:latin typeface="+mj-ea"/>
                <a:ea typeface="+mj-ea"/>
              </a:rPr>
              <a:t>&lt;/p&gt;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US" altLang="zh-TW" sz="2400" b="0" dirty="0">
              <a:latin typeface="+mj-ea"/>
              <a:ea typeface="+mj-ea"/>
            </a:endParaRPr>
          </a:p>
          <a:p>
            <a:pPr algn="l">
              <a:lnSpc>
                <a:spcPct val="90000"/>
              </a:lnSpc>
              <a:buClr>
                <a:srgbClr val="DC0081"/>
              </a:buClr>
            </a:pPr>
            <a:r>
              <a:rPr lang="en-US" altLang="zh-TW" sz="2400" b="0" dirty="0">
                <a:latin typeface="+mj-ea"/>
                <a:ea typeface="+mj-ea"/>
              </a:rPr>
              <a:t>  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</a:pPr>
            <a:endParaRPr lang="en-US" altLang="zh-TW" sz="2400" b="0" dirty="0">
              <a:latin typeface="+mj-ea"/>
              <a:ea typeface="+mj-ea"/>
            </a:endParaRP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US" altLang="zh-TW" sz="2400" b="0" dirty="0">
              <a:latin typeface="+mj-ea"/>
              <a:ea typeface="+mj-ea"/>
            </a:endParaRP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 dirty="0">
                <a:latin typeface="+mj-ea"/>
                <a:ea typeface="+mj-ea"/>
              </a:rPr>
              <a:t>&lt;/body&gt;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US" altLang="zh-TW" sz="2400" b="0" dirty="0">
              <a:latin typeface="+mj-ea"/>
              <a:ea typeface="+mj-e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12813" y="4495800"/>
            <a:ext cx="7169150" cy="793750"/>
            <a:chOff x="912813" y="4195763"/>
            <a:chExt cx="7169150" cy="793750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320800" y="4419600"/>
              <a:ext cx="6761163" cy="569913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457200" anchor="ctr"/>
            <a:lstStyle/>
            <a:p>
              <a:pPr algn="l">
                <a:lnSpc>
                  <a:spcPct val="75000"/>
                </a:lnSpc>
                <a:defRPr/>
              </a:pPr>
              <a:r>
                <a:rPr lang="zh-TW" altLang="zh-TW" b="0" dirty="0">
                  <a:latin typeface="微軟正黑體" pitchFamily="34" charset="-120"/>
                </a:rPr>
                <a:t>Tips:</a:t>
              </a:r>
              <a:r>
                <a:rPr lang="en-US" altLang="zh-TW" sz="2400" b="0" dirty="0">
                  <a:latin typeface="+mn-ea"/>
                  <a:ea typeface="+mn-ea"/>
                </a:rPr>
                <a:t> </a:t>
              </a:r>
              <a:r>
                <a:rPr lang="zh-TW" altLang="en-US" sz="2400" b="0" dirty="0">
                  <a:solidFill>
                    <a:schemeClr val="tx2"/>
                  </a:solidFill>
                  <a:latin typeface="+mn-ea"/>
                  <a:ea typeface="+mn-ea"/>
                </a:rPr>
                <a:t>如果要強迫換行，請加上</a:t>
              </a:r>
              <a:r>
                <a:rPr lang="en-US" altLang="zh-TW" sz="2400" b="0" dirty="0">
                  <a:solidFill>
                    <a:srgbClr val="C00000"/>
                  </a:solidFill>
                  <a:latin typeface="+mn-ea"/>
                  <a:ea typeface="+mn-ea"/>
                </a:rPr>
                <a:t>&lt;</a:t>
              </a:r>
              <a:r>
                <a:rPr lang="en-US" altLang="zh-TW" sz="2400" b="0" dirty="0" err="1">
                  <a:solidFill>
                    <a:srgbClr val="C00000"/>
                  </a:solidFill>
                  <a:latin typeface="+mn-ea"/>
                  <a:ea typeface="+mn-ea"/>
                </a:rPr>
                <a:t>br</a:t>
              </a:r>
              <a:r>
                <a:rPr lang="en-US" altLang="zh-TW" sz="2400" b="0" dirty="0">
                  <a:solidFill>
                    <a:srgbClr val="C00000"/>
                  </a:solidFill>
                  <a:latin typeface="+mn-ea"/>
                  <a:ea typeface="+mn-ea"/>
                </a:rPr>
                <a:t>&gt;</a:t>
              </a:r>
              <a:r>
                <a:rPr lang="zh-TW" altLang="en-US" sz="2400" b="0" dirty="0">
                  <a:solidFill>
                    <a:schemeClr val="tx2"/>
                  </a:solidFill>
                  <a:latin typeface="+mn-ea"/>
                  <a:ea typeface="+mn-ea"/>
                </a:rPr>
                <a:t>標籤。</a:t>
              </a:r>
              <a:endParaRPr lang="en-US" altLang="zh-TW" sz="2400" dirty="0">
                <a:latin typeface="+mn-ea"/>
                <a:ea typeface="+mn-ea"/>
              </a:endParaRPr>
            </a:p>
          </p:txBody>
        </p:sp>
        <p:pic>
          <p:nvPicPr>
            <p:cNvPr id="5125" name="Picture 6" descr="Even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813" y="4195763"/>
              <a:ext cx="846137" cy="79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2922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標題與段落（二）</a:t>
            </a:r>
            <a:endParaRPr lang="en-US" altLang="en-US" smtClean="0"/>
          </a:p>
        </p:txBody>
      </p:sp>
      <p:sp>
        <p:nvSpPr>
          <p:cNvPr id="6147" name="AutoShape 5"/>
          <p:cNvSpPr>
            <a:spLocks noChangeArrowheads="1"/>
          </p:cNvSpPr>
          <p:nvPr/>
        </p:nvSpPr>
        <p:spPr bwMode="auto">
          <a:xfrm>
            <a:off x="609600" y="1746250"/>
            <a:ext cx="4073525" cy="3054350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>
                <a:latin typeface="+mn-ea"/>
                <a:ea typeface="+mn-ea"/>
              </a:rPr>
              <a:t>&lt;body&gt;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>
                <a:latin typeface="+mn-ea"/>
                <a:ea typeface="+mn-ea"/>
              </a:rPr>
              <a:t> &lt;h1&gt;</a:t>
            </a:r>
            <a:r>
              <a:rPr lang="zh-TW" altLang="en-US" sz="2400" b="0">
                <a:latin typeface="+mn-ea"/>
                <a:ea typeface="+mn-ea"/>
              </a:rPr>
              <a:t>文件標題</a:t>
            </a:r>
            <a:r>
              <a:rPr lang="en-US" altLang="zh-TW" sz="2400" b="0">
                <a:latin typeface="+mn-ea"/>
                <a:ea typeface="+mn-ea"/>
              </a:rPr>
              <a:t>1&lt;/h1&gt;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>
                <a:latin typeface="+mn-ea"/>
                <a:ea typeface="+mn-ea"/>
              </a:rPr>
              <a:t> &lt;h2&gt;</a:t>
            </a:r>
            <a:r>
              <a:rPr lang="zh-TW" altLang="en-US" sz="2400" b="0">
                <a:latin typeface="+mn-ea"/>
                <a:ea typeface="+mn-ea"/>
              </a:rPr>
              <a:t>文件標題</a:t>
            </a:r>
            <a:r>
              <a:rPr lang="en-US" altLang="zh-TW" sz="2400" b="0">
                <a:latin typeface="+mn-ea"/>
                <a:ea typeface="+mn-ea"/>
              </a:rPr>
              <a:t>2&lt;/h2&gt;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>
                <a:latin typeface="+mn-ea"/>
                <a:ea typeface="+mn-ea"/>
              </a:rPr>
              <a:t> &lt;h3&gt;</a:t>
            </a:r>
            <a:r>
              <a:rPr lang="zh-TW" altLang="en-US" sz="2400" b="0">
                <a:latin typeface="+mn-ea"/>
                <a:ea typeface="+mn-ea"/>
              </a:rPr>
              <a:t>文件標題</a:t>
            </a:r>
            <a:r>
              <a:rPr lang="en-US" altLang="zh-TW" sz="2400" b="0">
                <a:latin typeface="+mn-ea"/>
                <a:ea typeface="+mn-ea"/>
              </a:rPr>
              <a:t>3&lt;/h3&gt;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>
                <a:latin typeface="+mn-ea"/>
                <a:ea typeface="+mn-ea"/>
              </a:rPr>
              <a:t> &lt;h4&gt;</a:t>
            </a:r>
            <a:r>
              <a:rPr lang="zh-TW" altLang="en-US" sz="2400" b="0">
                <a:latin typeface="+mn-ea"/>
                <a:ea typeface="+mn-ea"/>
              </a:rPr>
              <a:t>文件標題</a:t>
            </a:r>
            <a:r>
              <a:rPr lang="en-US" altLang="zh-TW" sz="2400" b="0">
                <a:latin typeface="+mn-ea"/>
                <a:ea typeface="+mn-ea"/>
              </a:rPr>
              <a:t>4&lt;/h4&gt;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>
                <a:latin typeface="+mn-ea"/>
                <a:ea typeface="+mn-ea"/>
              </a:rPr>
              <a:t> &lt;h5&gt;</a:t>
            </a:r>
            <a:r>
              <a:rPr lang="zh-TW" altLang="en-US" sz="2400" b="0">
                <a:latin typeface="+mn-ea"/>
                <a:ea typeface="+mn-ea"/>
              </a:rPr>
              <a:t>文件標題</a:t>
            </a:r>
            <a:r>
              <a:rPr lang="en-US" altLang="zh-TW" sz="2400" b="0">
                <a:latin typeface="+mn-ea"/>
                <a:ea typeface="+mn-ea"/>
              </a:rPr>
              <a:t>5&lt;/h5&gt;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>
                <a:latin typeface="+mn-ea"/>
                <a:ea typeface="+mn-ea"/>
              </a:rPr>
              <a:t> &lt;h6&gt;</a:t>
            </a:r>
            <a:r>
              <a:rPr lang="zh-TW" altLang="en-US" sz="2400" b="0">
                <a:latin typeface="+mn-ea"/>
                <a:ea typeface="+mn-ea"/>
              </a:rPr>
              <a:t>文件標題</a:t>
            </a:r>
            <a:r>
              <a:rPr lang="en-US" altLang="zh-TW" sz="2400" b="0">
                <a:latin typeface="+mn-ea"/>
                <a:ea typeface="+mn-ea"/>
              </a:rPr>
              <a:t>6&lt;/h6&gt;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>
                <a:latin typeface="+mn-ea"/>
                <a:ea typeface="+mn-ea"/>
              </a:rPr>
              <a:t>&lt;/body&gt;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US" altLang="zh-TW" sz="2400" b="0">
              <a:latin typeface="+mn-ea"/>
              <a:ea typeface="+mn-ea"/>
            </a:endParaRPr>
          </a:p>
        </p:txBody>
      </p:sp>
      <p:pic>
        <p:nvPicPr>
          <p:cNvPr id="6148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28098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884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文字強調與斜體</a:t>
            </a:r>
            <a:endParaRPr lang="en-US" altLang="en-US" smtClean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609600" y="1482725"/>
            <a:ext cx="7696200" cy="4765675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/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altLang="zh-TW" sz="2400" b="0" dirty="0">
                <a:latin typeface="+mj-ea"/>
                <a:ea typeface="+mj-ea"/>
              </a:rPr>
              <a:t>&lt;body&gt;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altLang="zh-TW" sz="2400" b="0" dirty="0">
                <a:latin typeface="+mj-ea"/>
                <a:ea typeface="+mj-ea"/>
              </a:rPr>
              <a:t>…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endParaRPr lang="en-US" altLang="zh-TW" sz="2400" b="0" dirty="0">
              <a:latin typeface="+mj-ea"/>
              <a:ea typeface="+mj-ea"/>
            </a:endParaRP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altLang="zh-TW" sz="2400" b="0" dirty="0">
                <a:latin typeface="+mj-ea"/>
                <a:ea typeface="+mj-ea"/>
              </a:rPr>
              <a:t>&lt;p&gt;</a:t>
            </a:r>
            <a:r>
              <a:rPr lang="zh-TW" altLang="en-US" sz="2400" b="0" dirty="0">
                <a:latin typeface="+mj-ea"/>
                <a:ea typeface="+mj-ea"/>
              </a:rPr>
              <a:t>請問今天哪一條街沒有</a:t>
            </a:r>
            <a:r>
              <a:rPr lang="en-US" altLang="zh-TW" sz="2400" b="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2400" b="0" dirty="0" err="1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em</a:t>
            </a:r>
            <a:r>
              <a:rPr lang="en-US" altLang="zh-TW" sz="2400" b="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&gt;</a:t>
            </a:r>
            <a:r>
              <a:rPr lang="zh-TW" altLang="en-US" sz="2400" b="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下雨</a:t>
            </a:r>
            <a:r>
              <a:rPr lang="en-US" altLang="zh-TW" sz="2400" b="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&lt;/</a:t>
            </a:r>
            <a:r>
              <a:rPr lang="en-US" altLang="zh-TW" sz="2400" b="0" dirty="0" err="1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em</a:t>
            </a:r>
            <a:r>
              <a:rPr lang="en-US" altLang="zh-TW" sz="2400" b="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&gt;</a:t>
            </a:r>
            <a:r>
              <a:rPr lang="en-US" altLang="zh-TW" sz="2400" b="0" dirty="0">
                <a:latin typeface="+mj-ea"/>
                <a:ea typeface="+mj-ea"/>
              </a:rPr>
              <a:t>?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altLang="zh-TW" sz="2400" b="0" dirty="0">
                <a:latin typeface="+mj-ea"/>
                <a:ea typeface="+mj-ea"/>
              </a:rPr>
              <a:t>…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altLang="zh-TW" sz="2400" b="0" dirty="0">
                <a:latin typeface="+mj-ea"/>
                <a:ea typeface="+mj-ea"/>
              </a:rPr>
              <a:t>…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altLang="zh-TW" sz="2400" b="0" dirty="0">
                <a:latin typeface="+mj-ea"/>
                <a:ea typeface="+mj-ea"/>
              </a:rPr>
              <a:t>…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altLang="zh-TW" sz="2400" b="0" dirty="0">
                <a:latin typeface="+mj-ea"/>
                <a:ea typeface="+mj-ea"/>
              </a:rPr>
              <a:t>…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altLang="zh-TW" sz="2400" b="0" dirty="0">
                <a:latin typeface="+mj-ea"/>
                <a:ea typeface="+mj-ea"/>
              </a:rPr>
              <a:t>&lt;p&gt;</a:t>
            </a:r>
            <a:r>
              <a:rPr lang="zh-TW" altLang="en-US" sz="2400" b="0" dirty="0">
                <a:latin typeface="+mj-ea"/>
                <a:ea typeface="+mj-ea"/>
              </a:rPr>
              <a:t>答案</a:t>
            </a:r>
            <a:r>
              <a:rPr lang="en-US" altLang="zh-TW" sz="2400" b="0" dirty="0">
                <a:latin typeface="+mj-ea"/>
                <a:ea typeface="+mj-ea"/>
              </a:rPr>
              <a:t>:&lt;</a:t>
            </a:r>
            <a:r>
              <a:rPr lang="en-US" altLang="zh-TW" sz="2400" b="0" dirty="0" err="1">
                <a:latin typeface="+mj-ea"/>
                <a:ea typeface="+mj-ea"/>
              </a:rPr>
              <a:t>br</a:t>
            </a:r>
            <a:r>
              <a:rPr lang="en-US" altLang="zh-TW" sz="2400" b="0" dirty="0">
                <a:latin typeface="+mj-ea"/>
                <a:ea typeface="+mj-ea"/>
              </a:rPr>
              <a:t>&gt;</a:t>
            </a:r>
            <a:r>
              <a:rPr lang="zh-TW" altLang="en-US" sz="2400" b="0" dirty="0">
                <a:latin typeface="+mj-ea"/>
                <a:ea typeface="+mj-ea"/>
              </a:rPr>
              <a:t>芝麻街</a:t>
            </a:r>
            <a:endParaRPr lang="en-US" altLang="zh-TW" sz="2400" b="0" dirty="0">
              <a:latin typeface="+mj-ea"/>
              <a:ea typeface="+mj-ea"/>
            </a:endParaRP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zh-TW" altLang="en-US" sz="2400" b="0" dirty="0">
                <a:latin typeface="+mj-ea"/>
                <a:ea typeface="+mj-ea"/>
              </a:rPr>
              <a:t>（因為，芝麻街</a:t>
            </a:r>
            <a:r>
              <a:rPr lang="en-US" altLang="zh-TW" sz="2400" b="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&lt;strong&gt;</a:t>
            </a:r>
            <a:r>
              <a:rPr lang="zh-TW" altLang="en-US" sz="2400" b="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沒雨</a:t>
            </a:r>
            <a:r>
              <a:rPr lang="en-US" altLang="zh-TW" sz="2400" b="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&lt;/strong&gt;</a:t>
            </a:r>
            <a:r>
              <a:rPr lang="zh-TW" altLang="en-US" sz="2400" b="0" dirty="0">
                <a:latin typeface="+mj-ea"/>
                <a:ea typeface="+mj-ea"/>
              </a:rPr>
              <a:t>）。</a:t>
            </a:r>
            <a:endParaRPr lang="en-US" altLang="zh-TW" sz="2400" b="0" dirty="0">
              <a:latin typeface="+mj-ea"/>
              <a:ea typeface="+mj-ea"/>
            </a:endParaRP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altLang="zh-TW" sz="2400" b="0" dirty="0">
                <a:latin typeface="+mj-ea"/>
                <a:ea typeface="+mj-ea"/>
              </a:rPr>
              <a:t>…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altLang="zh-TW" sz="2400" b="0" dirty="0">
                <a:latin typeface="+mj-ea"/>
                <a:ea typeface="+mj-ea"/>
              </a:rPr>
              <a:t>&lt;/body&gt;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  <a:defRPr/>
            </a:pPr>
            <a:endParaRPr lang="en-US" altLang="zh-TW" sz="24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746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分點條列</a:t>
            </a:r>
            <a:r>
              <a:rPr lang="en-US" altLang="zh-TW" smtClean="0"/>
              <a:t>:</a:t>
            </a:r>
            <a:endParaRPr lang="en-US" altLang="en-US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3913" y="4048125"/>
            <a:ext cx="240506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633913" y="1497013"/>
            <a:ext cx="3270250" cy="2451100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/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defRPr/>
            </a:pPr>
            <a:r>
              <a:rPr lang="zh-TW" alt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防颱三步驟</a:t>
            </a:r>
            <a:r>
              <a:rPr lang="en-US" altLang="zh-TW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: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defRPr/>
            </a:pPr>
            <a:r>
              <a:rPr 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&lt;</a:t>
            </a:r>
            <a:r>
              <a:rPr lang="en-US" sz="2400" b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ol</a:t>
            </a:r>
            <a:r>
              <a:rPr 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&gt;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defRPr/>
            </a:pPr>
            <a:r>
              <a:rPr 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    &lt;li&gt;</a:t>
            </a:r>
            <a:r>
              <a:rPr lang="zh-TW" alt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堆沙包</a:t>
            </a:r>
            <a:r>
              <a:rPr lang="en-US" altLang="zh-TW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&lt;/</a:t>
            </a:r>
            <a:r>
              <a:rPr 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li&gt;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defRPr/>
            </a:pPr>
            <a:r>
              <a:rPr 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    &lt;li&gt;</a:t>
            </a:r>
            <a:r>
              <a:rPr lang="zh-TW" alt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封門窗</a:t>
            </a:r>
            <a:r>
              <a:rPr lang="en-US" altLang="zh-TW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&lt;/</a:t>
            </a:r>
            <a:r>
              <a:rPr 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li&gt;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defRPr/>
            </a:pPr>
            <a:r>
              <a:rPr 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    &lt;li&gt;</a:t>
            </a:r>
            <a:r>
              <a:rPr lang="zh-TW" alt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去全聯</a:t>
            </a:r>
            <a:r>
              <a:rPr lang="en-US" altLang="zh-TW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&lt;/</a:t>
            </a:r>
            <a:r>
              <a:rPr 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li&gt;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defRPr/>
            </a:pPr>
            <a:r>
              <a:rPr 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&lt;/</a:t>
            </a:r>
            <a:r>
              <a:rPr lang="en-US" sz="2400" b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ol</a:t>
            </a:r>
            <a:r>
              <a:rPr 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&gt;</a:t>
            </a:r>
            <a:endParaRPr lang="en-US" altLang="zh-TW" sz="2400" b="0" dirty="0">
              <a:solidFill>
                <a:schemeClr val="tx1">
                  <a:lumMod val="90000"/>
                  <a:lumOff val="1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060450" y="1511300"/>
            <a:ext cx="3268663" cy="2451100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/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defRPr/>
            </a:pPr>
            <a:r>
              <a:rPr lang="zh-TW" alt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防颱三步驟</a:t>
            </a:r>
            <a:r>
              <a:rPr lang="en-US" altLang="zh-TW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: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defRPr/>
            </a:pPr>
            <a:r>
              <a:rPr 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&lt;</a:t>
            </a:r>
            <a:r>
              <a:rPr lang="en-US" sz="2400" b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ul</a:t>
            </a:r>
            <a:r>
              <a:rPr 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&gt;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defRPr/>
            </a:pPr>
            <a:r>
              <a:rPr 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    &lt;li&gt;</a:t>
            </a:r>
            <a:r>
              <a:rPr lang="zh-TW" alt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堆沙包</a:t>
            </a:r>
            <a:r>
              <a:rPr lang="en-US" altLang="zh-TW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&lt;/</a:t>
            </a:r>
            <a:r>
              <a:rPr 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li&gt;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defRPr/>
            </a:pPr>
            <a:r>
              <a:rPr 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    &lt;li&gt;</a:t>
            </a:r>
            <a:r>
              <a:rPr lang="zh-TW" alt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封門窗</a:t>
            </a:r>
            <a:r>
              <a:rPr lang="en-US" altLang="zh-TW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&lt;/</a:t>
            </a:r>
            <a:r>
              <a:rPr 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li&gt;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defRPr/>
            </a:pPr>
            <a:r>
              <a:rPr 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    &lt;li&gt;</a:t>
            </a:r>
            <a:r>
              <a:rPr lang="zh-TW" alt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去全聯</a:t>
            </a:r>
            <a:r>
              <a:rPr lang="en-US" altLang="zh-TW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&lt;/</a:t>
            </a:r>
            <a:r>
              <a:rPr 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li&gt;</a:t>
            </a:r>
          </a:p>
          <a:p>
            <a:pPr marL="290513" indent="-290513" algn="l" defTabSz="457200">
              <a:lnSpc>
                <a:spcPct val="90000"/>
              </a:lnSpc>
              <a:buClr>
                <a:srgbClr val="DC0081"/>
              </a:buClr>
              <a:defRPr/>
            </a:pPr>
            <a:r>
              <a:rPr 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&lt;/</a:t>
            </a:r>
            <a:r>
              <a:rPr lang="en-US" sz="2400" b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ul</a:t>
            </a:r>
            <a:r>
              <a:rPr lang="en-US" sz="2400" b="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&gt;</a:t>
            </a:r>
            <a:endParaRPr lang="en-US" altLang="zh-TW" sz="2400" b="0" dirty="0">
              <a:solidFill>
                <a:schemeClr val="tx1">
                  <a:lumMod val="90000"/>
                  <a:lumOff val="1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1563" y="4048125"/>
            <a:ext cx="19875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92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如何在網頁置入圖片</a:t>
            </a:r>
            <a:endParaRPr lang="en-US" altLang="en-US" smtClean="0"/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1084263" y="4121150"/>
            <a:ext cx="7026275" cy="252095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mtClean="0">
                <a:solidFill>
                  <a:srgbClr val="C00000"/>
                </a:solidFill>
              </a:rPr>
              <a:t>絕對位置</a:t>
            </a:r>
            <a:r>
              <a:rPr lang="en-US" altLang="zh-TW" smtClean="0">
                <a:solidFill>
                  <a:srgbClr val="C00000"/>
                </a:solidFill>
              </a:rPr>
              <a:t>: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z="2800" smtClean="0">
                <a:hlinkClick r:id="rId2"/>
              </a:rPr>
              <a:t>http://udn.com/img/lotto.jpg</a:t>
            </a:r>
            <a:endParaRPr lang="en-US" altLang="zh-TW" sz="2800" smtClean="0"/>
          </a:p>
          <a:p>
            <a:r>
              <a:rPr lang="zh-TW" altLang="en-US" smtClean="0">
                <a:solidFill>
                  <a:srgbClr val="C00000"/>
                </a:solidFill>
              </a:rPr>
              <a:t>相對位置</a:t>
            </a:r>
            <a:r>
              <a:rPr lang="en-US" altLang="zh-TW" smtClean="0">
                <a:solidFill>
                  <a:srgbClr val="C00000"/>
                </a:solidFill>
              </a:rPr>
              <a:t>: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z="3200" smtClean="0"/>
              <a:t>lotto.jpg</a:t>
            </a:r>
            <a:br>
              <a:rPr lang="en-US" altLang="zh-TW" sz="3200" smtClean="0"/>
            </a:br>
            <a:r>
              <a:rPr lang="en-US" altLang="zh-TW" sz="3200" smtClean="0"/>
              <a:t>images/lotto.jpg</a:t>
            </a:r>
            <a:br>
              <a:rPr lang="en-US" altLang="zh-TW" sz="3200" smtClean="0"/>
            </a:br>
            <a:r>
              <a:rPr lang="en-US" altLang="zh-TW" sz="3200" smtClean="0"/>
              <a:t>../lotto.jpg</a:t>
            </a:r>
          </a:p>
        </p:txBody>
      </p:sp>
      <p:sp>
        <p:nvSpPr>
          <p:cNvPr id="9220" name="AutoShape 5"/>
          <p:cNvSpPr>
            <a:spLocks noChangeArrowheads="1"/>
          </p:cNvSpPr>
          <p:nvPr/>
        </p:nvSpPr>
        <p:spPr bwMode="auto">
          <a:xfrm>
            <a:off x="955675" y="1600200"/>
            <a:ext cx="7154863" cy="2298700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513" indent="-290513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微軟正黑體" pitchFamily="34" charset="-120"/>
              </a:defRPr>
            </a:lvl9pPr>
          </a:lstStyle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&lt;body&gt;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 …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US" altLang="zh-TW" sz="2400" b="0" dirty="0">
              <a:latin typeface="+mn-ea"/>
              <a:ea typeface="+mn-ea"/>
            </a:endParaRP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 dirty="0">
                <a:latin typeface="+mn-ea"/>
                <a:ea typeface="+mn-ea"/>
              </a:rPr>
              <a:t>  </a:t>
            </a:r>
            <a:r>
              <a:rPr lang="en-US" altLang="zh-TW" sz="2400" b="0" i="1" dirty="0">
                <a:latin typeface="+mn-ea"/>
                <a:ea typeface="+mn-ea"/>
              </a:rPr>
              <a:t>&lt;</a:t>
            </a:r>
            <a:r>
              <a:rPr lang="en-US" altLang="zh-TW" sz="2400" b="0" i="1" dirty="0" err="1">
                <a:latin typeface="+mn-ea"/>
                <a:ea typeface="+mn-ea"/>
              </a:rPr>
              <a:t>img</a:t>
            </a:r>
            <a:r>
              <a:rPr lang="en-US" altLang="zh-TW" sz="2400" b="0" i="1" dirty="0">
                <a:latin typeface="+mn-ea"/>
                <a:ea typeface="+mn-ea"/>
              </a:rPr>
              <a:t> </a:t>
            </a:r>
            <a:r>
              <a:rPr lang="en-US" altLang="zh-TW" sz="2400" b="0" i="1" dirty="0" err="1">
                <a:latin typeface="+mn-ea"/>
                <a:ea typeface="+mn-ea"/>
              </a:rPr>
              <a:t>src</a:t>
            </a:r>
            <a:r>
              <a:rPr lang="en-US" altLang="zh-TW" sz="2400" b="0" i="1" dirty="0">
                <a:latin typeface="+mn-ea"/>
                <a:ea typeface="+mn-ea"/>
              </a:rPr>
              <a:t>=“</a:t>
            </a:r>
            <a:r>
              <a:rPr lang="zh-TW" altLang="en-US" sz="2400" b="0" i="1" dirty="0">
                <a:latin typeface="+mn-ea"/>
                <a:ea typeface="+mn-ea"/>
              </a:rPr>
              <a:t>圖檔位置與檔名</a:t>
            </a:r>
            <a:r>
              <a:rPr lang="en-US" altLang="zh-TW" sz="2400" b="0" i="1" dirty="0">
                <a:latin typeface="+mn-ea"/>
                <a:ea typeface="+mn-ea"/>
              </a:rPr>
              <a:t>”</a:t>
            </a:r>
            <a:r>
              <a:rPr lang="zh-TW" altLang="en-US" sz="2400" b="0" i="1" dirty="0">
                <a:latin typeface="+mn-ea"/>
                <a:ea typeface="+mn-ea"/>
              </a:rPr>
              <a:t> </a:t>
            </a:r>
            <a:r>
              <a:rPr lang="en-US" altLang="zh-TW" sz="2400" b="0" i="1" dirty="0">
                <a:latin typeface="+mn-ea"/>
                <a:ea typeface="+mn-ea"/>
              </a:rPr>
              <a:t>/&gt;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US" altLang="zh-TW" sz="2400" b="0" dirty="0">
              <a:latin typeface="+mn-ea"/>
              <a:ea typeface="+mn-ea"/>
            </a:endParaRP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altLang="zh-TW" sz="2400" b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&lt;/body&gt;</a:t>
            </a:r>
          </a:p>
          <a:p>
            <a:pPr algn="l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US" altLang="zh-TW" sz="24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56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55</TotalTime>
  <Words>836</Words>
  <Application>Microsoft Office PowerPoint</Application>
  <PresentationFormat>如螢幕大小 (4:3)</PresentationFormat>
  <Paragraphs>163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Arial</vt:lpstr>
      <vt:lpstr>新細明體</vt:lpstr>
      <vt:lpstr>微軟正黑體</vt:lpstr>
      <vt:lpstr>Wingdings</vt:lpstr>
      <vt:lpstr>Lucida Sans Typewriter</vt:lpstr>
      <vt:lpstr>Arial Narrow</vt:lpstr>
      <vt:lpstr>Clarity</vt:lpstr>
      <vt:lpstr>HTML 常用元素</vt:lpstr>
      <vt:lpstr>課程大綱 – 說明與應用 HTML 元素</vt:lpstr>
      <vt:lpstr>基本語法與名詞解釋</vt:lpstr>
      <vt:lpstr>HTML 文件架構</vt:lpstr>
      <vt:lpstr>標題與段落（一）</vt:lpstr>
      <vt:lpstr>標題與段落（二）</vt:lpstr>
      <vt:lpstr>文字強調與斜體</vt:lpstr>
      <vt:lpstr>分點條列:</vt:lpstr>
      <vt:lpstr>如何在網頁置入圖片</vt:lpstr>
      <vt:lpstr>連結到其他網站</vt:lpstr>
      <vt:lpstr>多媒體標籤</vt:lpstr>
      <vt:lpstr>連結本網站的其他網頁（站內連結）</vt:lpstr>
      <vt:lpstr>跳到同一頁的特定位置（頁內連結）</vt:lpstr>
      <vt:lpstr>表格（Table）</vt:lpstr>
      <vt:lpstr>區塊（DIV）</vt:lpstr>
      <vt:lpstr>安裝 VS Code (1)</vt:lpstr>
      <vt:lpstr>安裝 VS Code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常用元素</dc:title>
  <dc:creator>Windows User</dc:creator>
  <cp:lastModifiedBy>User</cp:lastModifiedBy>
  <cp:revision>12</cp:revision>
  <dcterms:created xsi:type="dcterms:W3CDTF">2013-11-27T02:18:47Z</dcterms:created>
  <dcterms:modified xsi:type="dcterms:W3CDTF">2019-12-24T18:01:00Z</dcterms:modified>
</cp:coreProperties>
</file>