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5" r:id="rId14"/>
    <p:sldId id="269" r:id="rId15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56" y="-208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DA09-60EB-4AF0-B81F-331E1FD18640}" type="datetimeFigureOut">
              <a:rPr lang="sl-SI" smtClean="0"/>
              <a:pPr/>
              <a:t>11/3/13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F410-8EF1-425C-9195-3DA009AC2596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DA09-60EB-4AF0-B81F-331E1FD18640}" type="datetimeFigureOut">
              <a:rPr lang="sl-SI" smtClean="0"/>
              <a:pPr/>
              <a:t>11/3/13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F410-8EF1-425C-9195-3DA009AC2596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DA09-60EB-4AF0-B81F-331E1FD18640}" type="datetimeFigureOut">
              <a:rPr lang="sl-SI" smtClean="0"/>
              <a:pPr/>
              <a:t>11/3/13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F410-8EF1-425C-9195-3DA009AC2596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DA09-60EB-4AF0-B81F-331E1FD18640}" type="datetimeFigureOut">
              <a:rPr lang="sl-SI" smtClean="0"/>
              <a:pPr/>
              <a:t>11/3/13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F410-8EF1-425C-9195-3DA009AC2596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DA09-60EB-4AF0-B81F-331E1FD18640}" type="datetimeFigureOut">
              <a:rPr lang="sl-SI" smtClean="0"/>
              <a:pPr/>
              <a:t>11/3/13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F410-8EF1-425C-9195-3DA009AC2596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DA09-60EB-4AF0-B81F-331E1FD18640}" type="datetimeFigureOut">
              <a:rPr lang="sl-SI" smtClean="0"/>
              <a:pPr/>
              <a:t>11/3/13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F410-8EF1-425C-9195-3DA009AC2596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DA09-60EB-4AF0-B81F-331E1FD18640}" type="datetimeFigureOut">
              <a:rPr lang="sl-SI" smtClean="0"/>
              <a:pPr/>
              <a:t>11/3/13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F410-8EF1-425C-9195-3DA009AC2596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DA09-60EB-4AF0-B81F-331E1FD18640}" type="datetimeFigureOut">
              <a:rPr lang="sl-SI" smtClean="0"/>
              <a:pPr/>
              <a:t>11/3/13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F410-8EF1-425C-9195-3DA009AC2596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DA09-60EB-4AF0-B81F-331E1FD18640}" type="datetimeFigureOut">
              <a:rPr lang="sl-SI" smtClean="0"/>
              <a:pPr/>
              <a:t>11/3/13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F410-8EF1-425C-9195-3DA009AC2596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DA09-60EB-4AF0-B81F-331E1FD18640}" type="datetimeFigureOut">
              <a:rPr lang="sl-SI" smtClean="0"/>
              <a:pPr/>
              <a:t>11/3/13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F410-8EF1-425C-9195-3DA009AC2596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DA09-60EB-4AF0-B81F-331E1FD18640}" type="datetimeFigureOut">
              <a:rPr lang="sl-SI" smtClean="0"/>
              <a:pPr/>
              <a:t>11/3/13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F410-8EF1-425C-9195-3DA009AC2596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DA09-60EB-4AF0-B81F-331E1FD18640}" type="datetimeFigureOut">
              <a:rPr lang="sl-SI" smtClean="0"/>
              <a:pPr/>
              <a:t>11/3/13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F410-8EF1-425C-9195-3DA009AC2596}" type="slidenum">
              <a:rPr lang="sl-SI" smtClean="0"/>
              <a:pPr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wmf"/><Relationship Id="rId12" Type="http://schemas.openxmlformats.org/officeDocument/2006/relationships/oleObject" Target="../embeddings/oleObject4.bin"/><Relationship Id="rId13" Type="http://schemas.openxmlformats.org/officeDocument/2006/relationships/oleObject" Target="../embeddings/Microsoft_Word_97_-_2004_Document4.doc"/><Relationship Id="rId14" Type="http://schemas.openxmlformats.org/officeDocument/2006/relationships/image" Target="../media/image2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21.w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Microsoft_Word_97_-_2004_Document2.doc"/><Relationship Id="rId8" Type="http://schemas.openxmlformats.org/officeDocument/2006/relationships/image" Target="../media/image22.wmf"/><Relationship Id="rId9" Type="http://schemas.openxmlformats.org/officeDocument/2006/relationships/oleObject" Target="../embeddings/oleObject3.bin"/><Relationship Id="rId10" Type="http://schemas.openxmlformats.org/officeDocument/2006/relationships/oleObject" Target="../embeddings/Microsoft_Word_97_-_2004_Document3.doc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smtClean="0"/>
              <a:t>Iterabilni objekti, iteratorji </a:t>
            </a:r>
            <a:r>
              <a:rPr lang="sl-SI" dirty="0" smtClean="0"/>
              <a:t>in generatorji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Programiranje 1</a:t>
            </a:r>
          </a:p>
          <a:p>
            <a:r>
              <a:rPr lang="sl-SI" dirty="0" smtClean="0"/>
              <a:t>Univerza v Ljubljani, FMF, </a:t>
            </a:r>
            <a:r>
              <a:rPr lang="sl-SI" dirty="0" smtClean="0"/>
              <a:t>2013</a:t>
            </a:r>
          </a:p>
          <a:p>
            <a:r>
              <a:rPr lang="sl-SI" smtClean="0"/>
              <a:t>Alen Orbanić</a:t>
            </a:r>
            <a:endParaRPr lang="sl-SI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Generatorski izraz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Izpeljani seznami (seznamski izraz)</a:t>
            </a:r>
          </a:p>
          <a:p>
            <a:endParaRPr lang="sl-SI" dirty="0" smtClean="0"/>
          </a:p>
          <a:p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>Generatorski izraz</a:t>
            </a:r>
          </a:p>
          <a:p>
            <a:endParaRPr lang="sl-SI" dirty="0" smtClean="0"/>
          </a:p>
          <a:p>
            <a:endParaRPr lang="sl-SI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428868"/>
            <a:ext cx="37147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4572008"/>
            <a:ext cx="56769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Samoglasniki v nizu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sl-SI" dirty="0" smtClean="0"/>
              <a:t>Generator, ki iterira po vseh samoglasnikih v nizu, ne glede na velikost črk</a:t>
            </a:r>
            <a:endParaRPr lang="sl-SI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857496"/>
            <a:ext cx="43243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643446"/>
            <a:ext cx="53911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Besedni števec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/>
          <a:lstStyle/>
          <a:p>
            <a:r>
              <a:rPr lang="sl-SI" dirty="0" smtClean="0"/>
              <a:t>V datoteki imamo v vsaki vrstici eno besedo.</a:t>
            </a:r>
          </a:p>
          <a:p>
            <a:r>
              <a:rPr lang="sl-SI" dirty="0" smtClean="0"/>
              <a:t>Sestavimo generator, ki iterira po teh besedah</a:t>
            </a:r>
            <a:endParaRPr lang="sl-SI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928934"/>
            <a:ext cx="1295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5357826"/>
            <a:ext cx="3714776" cy="95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3662105"/>
            <a:ext cx="3500462" cy="269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Ostali primeri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Fibonaccijeva števila</a:t>
            </a:r>
          </a:p>
          <a:p>
            <a:r>
              <a:rPr lang="sl-SI" dirty="0" smtClean="0"/>
              <a:t>Števila v datoteki</a:t>
            </a:r>
          </a:p>
          <a:p>
            <a:r>
              <a:rPr lang="sl-SI" dirty="0" smtClean="0"/>
              <a:t>Generator podmnožic</a:t>
            </a:r>
          </a:p>
          <a:p>
            <a:r>
              <a:rPr lang="sl-SI" dirty="0" smtClean="0"/>
              <a:t>Hanoiski stolpiči</a:t>
            </a:r>
          </a:p>
          <a:p>
            <a:pPr>
              <a:buNone/>
            </a:pPr>
            <a:endParaRPr lang="sl-SI" dirty="0" smtClean="0"/>
          </a:p>
          <a:p>
            <a:endParaRPr lang="sl-SI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642910" y="571480"/>
          <a:ext cx="2682864" cy="129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Document" r:id="rId4" imgW="4000500" imgH="1940052" progId="Word.Document.8">
                  <p:embed/>
                </p:oleObj>
              </mc:Choice>
              <mc:Fallback>
                <p:oleObj name="Document" r:id="rId4" imgW="4000500" imgH="1940052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571480"/>
                        <a:ext cx="2682864" cy="129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528961" y="714356"/>
          <a:ext cx="2614939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Document" r:id="rId7" imgW="4041648" imgH="1775460" progId="Word.Document.8">
                  <p:embed/>
                </p:oleObj>
              </mc:Choice>
              <mc:Fallback>
                <p:oleObj name="Document" r:id="rId7" imgW="4041648" imgH="177546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8961" y="714356"/>
                        <a:ext cx="2614939" cy="1143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4000496" y="1142984"/>
            <a:ext cx="107157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14282" y="2428868"/>
          <a:ext cx="1016304" cy="1252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Document" r:id="rId10" imgW="1551432" imgH="1906524" progId="Word.Document.8">
                  <p:embed/>
                </p:oleObj>
              </mc:Choice>
              <mc:Fallback>
                <p:oleObj name="Document" r:id="rId10" imgW="1551432" imgH="1906524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2428868"/>
                        <a:ext cx="1016304" cy="1252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642910" y="1000108"/>
            <a:ext cx="1143008" cy="7143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071670" y="2571744"/>
          <a:ext cx="2786082" cy="1150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Document" r:id="rId13" imgW="4049268" imgH="1677924" progId="Word.Document.8">
                  <p:embed/>
                </p:oleObj>
              </mc:Choice>
              <mc:Fallback>
                <p:oleObj name="Document" r:id="rId13" imgW="4049268" imgH="1677924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2571744"/>
                        <a:ext cx="2786082" cy="1150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Arrow 10"/>
          <p:cNvSpPr/>
          <p:nvPr/>
        </p:nvSpPr>
        <p:spPr>
          <a:xfrm rot="2476499">
            <a:off x="1646543" y="2138689"/>
            <a:ext cx="2070373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5929323" y="2571744"/>
            <a:ext cx="2857519" cy="1122366"/>
            <a:chOff x="624" y="1536"/>
            <a:chExt cx="3216" cy="1065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912" y="1536"/>
              <a:ext cx="22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624" y="1584"/>
              <a:ext cx="197" cy="1017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6" y="1566"/>
              <a:ext cx="199" cy="1019"/>
            </a:xfrm>
            <a:custGeom>
              <a:avLst/>
              <a:gdLst>
                <a:gd name="T0" fmla="*/ 199 w 199"/>
                <a:gd name="T1" fmla="*/ 0 h 2038"/>
                <a:gd name="T2" fmla="*/ 0 w 199"/>
                <a:gd name="T3" fmla="*/ 0 h 2038"/>
                <a:gd name="T4" fmla="*/ 0 w 199"/>
                <a:gd name="T5" fmla="*/ 2038 h 2038"/>
                <a:gd name="T6" fmla="*/ 2 w 199"/>
                <a:gd name="T7" fmla="*/ 2038 h 2038"/>
                <a:gd name="T8" fmla="*/ 3 w 199"/>
                <a:gd name="T9" fmla="*/ 2036 h 2038"/>
                <a:gd name="T10" fmla="*/ 3 w 199"/>
                <a:gd name="T11" fmla="*/ 4 h 2038"/>
                <a:gd name="T12" fmla="*/ 196 w 199"/>
                <a:gd name="T13" fmla="*/ 2 h 2038"/>
                <a:gd name="T14" fmla="*/ 199 w 199"/>
                <a:gd name="T15" fmla="*/ 0 h 20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038"/>
                <a:gd name="T26" fmla="*/ 199 w 199"/>
                <a:gd name="T27" fmla="*/ 2038 h 20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038">
                  <a:moveTo>
                    <a:pt x="199" y="0"/>
                  </a:moveTo>
                  <a:lnTo>
                    <a:pt x="0" y="0"/>
                  </a:lnTo>
                  <a:lnTo>
                    <a:pt x="0" y="2038"/>
                  </a:lnTo>
                  <a:lnTo>
                    <a:pt x="2" y="2038"/>
                  </a:lnTo>
                  <a:lnTo>
                    <a:pt x="3" y="2036"/>
                  </a:lnTo>
                  <a:lnTo>
                    <a:pt x="3" y="4"/>
                  </a:lnTo>
                  <a:lnTo>
                    <a:pt x="196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3024" y="1536"/>
              <a:ext cx="195" cy="1017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624" y="1584"/>
              <a:ext cx="195" cy="10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954" y="2443"/>
              <a:ext cx="1443" cy="142"/>
            </a:xfrm>
            <a:custGeom>
              <a:avLst/>
              <a:gdLst>
                <a:gd name="T0" fmla="*/ 1442 w 1443"/>
                <a:gd name="T1" fmla="*/ 283 h 283"/>
                <a:gd name="T2" fmla="*/ 1443 w 1443"/>
                <a:gd name="T3" fmla="*/ 0 h 283"/>
                <a:gd name="T4" fmla="*/ 1 w 1443"/>
                <a:gd name="T5" fmla="*/ 0 h 283"/>
                <a:gd name="T6" fmla="*/ 0 w 1443"/>
                <a:gd name="T7" fmla="*/ 2 h 283"/>
                <a:gd name="T8" fmla="*/ 2 w 1443"/>
                <a:gd name="T9" fmla="*/ 6 h 283"/>
                <a:gd name="T10" fmla="*/ 1440 w 1443"/>
                <a:gd name="T11" fmla="*/ 6 h 283"/>
                <a:gd name="T12" fmla="*/ 1440 w 1443"/>
                <a:gd name="T13" fmla="*/ 277 h 283"/>
                <a:gd name="T14" fmla="*/ 1442 w 1443"/>
                <a:gd name="T15" fmla="*/ 283 h 28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3"/>
                <a:gd name="T25" fmla="*/ 0 h 283"/>
                <a:gd name="T26" fmla="*/ 1443 w 1443"/>
                <a:gd name="T27" fmla="*/ 283 h 28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3" h="283">
                  <a:moveTo>
                    <a:pt x="1442" y="283"/>
                  </a:moveTo>
                  <a:lnTo>
                    <a:pt x="1443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1440" y="6"/>
                  </a:lnTo>
                  <a:lnTo>
                    <a:pt x="1440" y="277"/>
                  </a:lnTo>
                  <a:lnTo>
                    <a:pt x="1442" y="2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1536" y="1560"/>
              <a:ext cx="197" cy="1018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1536" y="1560"/>
              <a:ext cx="197" cy="1018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536" y="1560"/>
              <a:ext cx="198" cy="1019"/>
            </a:xfrm>
            <a:custGeom>
              <a:avLst/>
              <a:gdLst>
                <a:gd name="T0" fmla="*/ 0 w 198"/>
                <a:gd name="T1" fmla="*/ 2036 h 2040"/>
                <a:gd name="T2" fmla="*/ 0 w 198"/>
                <a:gd name="T3" fmla="*/ 2040 h 2040"/>
                <a:gd name="T4" fmla="*/ 198 w 198"/>
                <a:gd name="T5" fmla="*/ 2040 h 2040"/>
                <a:gd name="T6" fmla="*/ 198 w 198"/>
                <a:gd name="T7" fmla="*/ 0 h 2040"/>
                <a:gd name="T8" fmla="*/ 195 w 198"/>
                <a:gd name="T9" fmla="*/ 4 h 2040"/>
                <a:gd name="T10" fmla="*/ 195 w 198"/>
                <a:gd name="T11" fmla="*/ 2036 h 2040"/>
                <a:gd name="T12" fmla="*/ 0 w 198"/>
                <a:gd name="T13" fmla="*/ 2036 h 20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8"/>
                <a:gd name="T22" fmla="*/ 0 h 2040"/>
                <a:gd name="T23" fmla="*/ 198 w 198"/>
                <a:gd name="T24" fmla="*/ 2040 h 20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8" h="2040">
                  <a:moveTo>
                    <a:pt x="0" y="2036"/>
                  </a:moveTo>
                  <a:lnTo>
                    <a:pt x="0" y="2040"/>
                  </a:lnTo>
                  <a:lnTo>
                    <a:pt x="198" y="2040"/>
                  </a:lnTo>
                  <a:lnTo>
                    <a:pt x="198" y="0"/>
                  </a:lnTo>
                  <a:lnTo>
                    <a:pt x="195" y="4"/>
                  </a:lnTo>
                  <a:lnTo>
                    <a:pt x="195" y="2036"/>
                  </a:lnTo>
                  <a:lnTo>
                    <a:pt x="0" y="20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1534" y="1560"/>
              <a:ext cx="200" cy="1019"/>
            </a:xfrm>
            <a:custGeom>
              <a:avLst/>
              <a:gdLst>
                <a:gd name="T0" fmla="*/ 200 w 200"/>
                <a:gd name="T1" fmla="*/ 0 h 2040"/>
                <a:gd name="T2" fmla="*/ 0 w 200"/>
                <a:gd name="T3" fmla="*/ 0 h 2040"/>
                <a:gd name="T4" fmla="*/ 0 w 200"/>
                <a:gd name="T5" fmla="*/ 2038 h 2040"/>
                <a:gd name="T6" fmla="*/ 2 w 200"/>
                <a:gd name="T7" fmla="*/ 2040 h 2040"/>
                <a:gd name="T8" fmla="*/ 5 w 200"/>
                <a:gd name="T9" fmla="*/ 2036 h 2040"/>
                <a:gd name="T10" fmla="*/ 5 w 200"/>
                <a:gd name="T11" fmla="*/ 4 h 2040"/>
                <a:gd name="T12" fmla="*/ 197 w 200"/>
                <a:gd name="T13" fmla="*/ 4 h 2040"/>
                <a:gd name="T14" fmla="*/ 200 w 200"/>
                <a:gd name="T15" fmla="*/ 0 h 20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0"/>
                <a:gd name="T25" fmla="*/ 0 h 2040"/>
                <a:gd name="T26" fmla="*/ 200 w 200"/>
                <a:gd name="T27" fmla="*/ 2040 h 20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0" h="2040">
                  <a:moveTo>
                    <a:pt x="200" y="0"/>
                  </a:moveTo>
                  <a:lnTo>
                    <a:pt x="0" y="0"/>
                  </a:lnTo>
                  <a:lnTo>
                    <a:pt x="0" y="2038"/>
                  </a:lnTo>
                  <a:lnTo>
                    <a:pt x="2" y="2040"/>
                  </a:lnTo>
                  <a:lnTo>
                    <a:pt x="5" y="2036"/>
                  </a:lnTo>
                  <a:lnTo>
                    <a:pt x="5" y="4"/>
                  </a:lnTo>
                  <a:lnTo>
                    <a:pt x="197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1057" y="2439"/>
              <a:ext cx="1167" cy="139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1057" y="2439"/>
              <a:ext cx="1167" cy="139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1056" y="2439"/>
              <a:ext cx="1169" cy="140"/>
            </a:xfrm>
            <a:custGeom>
              <a:avLst/>
              <a:gdLst>
                <a:gd name="T0" fmla="*/ 3 w 1169"/>
                <a:gd name="T1" fmla="*/ 0 h 279"/>
                <a:gd name="T2" fmla="*/ 0 w 1169"/>
                <a:gd name="T3" fmla="*/ 0 h 279"/>
                <a:gd name="T4" fmla="*/ 0 w 1169"/>
                <a:gd name="T5" fmla="*/ 279 h 279"/>
                <a:gd name="T6" fmla="*/ 1169 w 1169"/>
                <a:gd name="T7" fmla="*/ 279 h 279"/>
                <a:gd name="T8" fmla="*/ 1166 w 1169"/>
                <a:gd name="T9" fmla="*/ 275 h 279"/>
                <a:gd name="T10" fmla="*/ 3 w 1169"/>
                <a:gd name="T11" fmla="*/ 275 h 279"/>
                <a:gd name="T12" fmla="*/ 3 w 1169"/>
                <a:gd name="T13" fmla="*/ 0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69"/>
                <a:gd name="T22" fmla="*/ 0 h 279"/>
                <a:gd name="T23" fmla="*/ 1169 w 1169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69" h="279">
                  <a:moveTo>
                    <a:pt x="3" y="0"/>
                  </a:moveTo>
                  <a:lnTo>
                    <a:pt x="0" y="0"/>
                  </a:lnTo>
                  <a:lnTo>
                    <a:pt x="0" y="279"/>
                  </a:lnTo>
                  <a:lnTo>
                    <a:pt x="1169" y="279"/>
                  </a:lnTo>
                  <a:lnTo>
                    <a:pt x="1166" y="275"/>
                  </a:lnTo>
                  <a:lnTo>
                    <a:pt x="3" y="27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1056" y="2438"/>
              <a:ext cx="1169" cy="141"/>
            </a:xfrm>
            <a:custGeom>
              <a:avLst/>
              <a:gdLst>
                <a:gd name="T0" fmla="*/ 1169 w 1169"/>
                <a:gd name="T1" fmla="*/ 281 h 281"/>
                <a:gd name="T2" fmla="*/ 1169 w 1169"/>
                <a:gd name="T3" fmla="*/ 0 h 281"/>
                <a:gd name="T4" fmla="*/ 0 w 1169"/>
                <a:gd name="T5" fmla="*/ 0 h 281"/>
                <a:gd name="T6" fmla="*/ 0 w 1169"/>
                <a:gd name="T7" fmla="*/ 2 h 281"/>
                <a:gd name="T8" fmla="*/ 3 w 1169"/>
                <a:gd name="T9" fmla="*/ 4 h 281"/>
                <a:gd name="T10" fmla="*/ 1166 w 1169"/>
                <a:gd name="T11" fmla="*/ 4 h 281"/>
                <a:gd name="T12" fmla="*/ 1166 w 1169"/>
                <a:gd name="T13" fmla="*/ 277 h 281"/>
                <a:gd name="T14" fmla="*/ 1169 w 1169"/>
                <a:gd name="T15" fmla="*/ 281 h 2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9"/>
                <a:gd name="T25" fmla="*/ 0 h 281"/>
                <a:gd name="T26" fmla="*/ 1169 w 1169"/>
                <a:gd name="T27" fmla="*/ 281 h 28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9" h="281">
                  <a:moveTo>
                    <a:pt x="1169" y="281"/>
                  </a:moveTo>
                  <a:lnTo>
                    <a:pt x="1169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4"/>
                  </a:lnTo>
                  <a:lnTo>
                    <a:pt x="1166" y="4"/>
                  </a:lnTo>
                  <a:lnTo>
                    <a:pt x="1166" y="277"/>
                  </a:lnTo>
                  <a:lnTo>
                    <a:pt x="1169" y="2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1307" y="2069"/>
              <a:ext cx="655" cy="139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1307" y="2069"/>
              <a:ext cx="655" cy="139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1306" y="2069"/>
              <a:ext cx="656" cy="140"/>
            </a:xfrm>
            <a:custGeom>
              <a:avLst/>
              <a:gdLst>
                <a:gd name="T0" fmla="*/ 2 w 656"/>
                <a:gd name="T1" fmla="*/ 0 h 279"/>
                <a:gd name="T2" fmla="*/ 0 w 656"/>
                <a:gd name="T3" fmla="*/ 0 h 279"/>
                <a:gd name="T4" fmla="*/ 0 w 656"/>
                <a:gd name="T5" fmla="*/ 279 h 279"/>
                <a:gd name="T6" fmla="*/ 656 w 656"/>
                <a:gd name="T7" fmla="*/ 279 h 279"/>
                <a:gd name="T8" fmla="*/ 654 w 656"/>
                <a:gd name="T9" fmla="*/ 275 h 279"/>
                <a:gd name="T10" fmla="*/ 2 w 656"/>
                <a:gd name="T11" fmla="*/ 275 h 279"/>
                <a:gd name="T12" fmla="*/ 2 w 656"/>
                <a:gd name="T13" fmla="*/ 0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6"/>
                <a:gd name="T22" fmla="*/ 0 h 279"/>
                <a:gd name="T23" fmla="*/ 656 w 656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6" h="279">
                  <a:moveTo>
                    <a:pt x="2" y="0"/>
                  </a:moveTo>
                  <a:lnTo>
                    <a:pt x="0" y="0"/>
                  </a:lnTo>
                  <a:lnTo>
                    <a:pt x="0" y="279"/>
                  </a:lnTo>
                  <a:lnTo>
                    <a:pt x="656" y="279"/>
                  </a:lnTo>
                  <a:lnTo>
                    <a:pt x="654" y="275"/>
                  </a:lnTo>
                  <a:lnTo>
                    <a:pt x="2" y="2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1306" y="2068"/>
              <a:ext cx="657" cy="141"/>
            </a:xfrm>
            <a:custGeom>
              <a:avLst/>
              <a:gdLst>
                <a:gd name="T0" fmla="*/ 656 w 657"/>
                <a:gd name="T1" fmla="*/ 281 h 281"/>
                <a:gd name="T2" fmla="*/ 657 w 657"/>
                <a:gd name="T3" fmla="*/ 0 h 281"/>
                <a:gd name="T4" fmla="*/ 1 w 657"/>
                <a:gd name="T5" fmla="*/ 0 h 281"/>
                <a:gd name="T6" fmla="*/ 0 w 657"/>
                <a:gd name="T7" fmla="*/ 2 h 281"/>
                <a:gd name="T8" fmla="*/ 2 w 657"/>
                <a:gd name="T9" fmla="*/ 4 h 281"/>
                <a:gd name="T10" fmla="*/ 653 w 657"/>
                <a:gd name="T11" fmla="*/ 4 h 281"/>
                <a:gd name="T12" fmla="*/ 654 w 657"/>
                <a:gd name="T13" fmla="*/ 277 h 281"/>
                <a:gd name="T14" fmla="*/ 656 w 657"/>
                <a:gd name="T15" fmla="*/ 281 h 2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57"/>
                <a:gd name="T25" fmla="*/ 0 h 281"/>
                <a:gd name="T26" fmla="*/ 657 w 657"/>
                <a:gd name="T27" fmla="*/ 281 h 28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57" h="281">
                  <a:moveTo>
                    <a:pt x="656" y="281"/>
                  </a:moveTo>
                  <a:lnTo>
                    <a:pt x="657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653" y="4"/>
                  </a:lnTo>
                  <a:lnTo>
                    <a:pt x="654" y="277"/>
                  </a:lnTo>
                  <a:lnTo>
                    <a:pt x="656" y="2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31" name="Rectangle 22"/>
            <p:cNvSpPr>
              <a:spLocks noChangeArrowheads="1"/>
            </p:cNvSpPr>
            <p:nvPr/>
          </p:nvSpPr>
          <p:spPr bwMode="auto">
            <a:xfrm>
              <a:off x="1178" y="2254"/>
              <a:ext cx="915" cy="139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1178" y="2254"/>
              <a:ext cx="915" cy="139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33" name="Freeform 24"/>
            <p:cNvSpPr>
              <a:spLocks/>
            </p:cNvSpPr>
            <p:nvPr/>
          </p:nvSpPr>
          <p:spPr bwMode="auto">
            <a:xfrm>
              <a:off x="1175" y="2254"/>
              <a:ext cx="920" cy="140"/>
            </a:xfrm>
            <a:custGeom>
              <a:avLst/>
              <a:gdLst>
                <a:gd name="T0" fmla="*/ 4 w 920"/>
                <a:gd name="T1" fmla="*/ 0 h 279"/>
                <a:gd name="T2" fmla="*/ 0 w 920"/>
                <a:gd name="T3" fmla="*/ 0 h 279"/>
                <a:gd name="T4" fmla="*/ 0 w 920"/>
                <a:gd name="T5" fmla="*/ 279 h 279"/>
                <a:gd name="T6" fmla="*/ 920 w 920"/>
                <a:gd name="T7" fmla="*/ 279 h 279"/>
                <a:gd name="T8" fmla="*/ 916 w 920"/>
                <a:gd name="T9" fmla="*/ 273 h 279"/>
                <a:gd name="T10" fmla="*/ 4 w 920"/>
                <a:gd name="T11" fmla="*/ 273 h 279"/>
                <a:gd name="T12" fmla="*/ 4 w 920"/>
                <a:gd name="T13" fmla="*/ 0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20"/>
                <a:gd name="T22" fmla="*/ 0 h 279"/>
                <a:gd name="T23" fmla="*/ 920 w 920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20" h="279">
                  <a:moveTo>
                    <a:pt x="4" y="0"/>
                  </a:moveTo>
                  <a:lnTo>
                    <a:pt x="0" y="0"/>
                  </a:lnTo>
                  <a:lnTo>
                    <a:pt x="0" y="279"/>
                  </a:lnTo>
                  <a:lnTo>
                    <a:pt x="920" y="279"/>
                  </a:lnTo>
                  <a:lnTo>
                    <a:pt x="916" y="273"/>
                  </a:lnTo>
                  <a:lnTo>
                    <a:pt x="4" y="27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34" name="Freeform 25"/>
            <p:cNvSpPr>
              <a:spLocks/>
            </p:cNvSpPr>
            <p:nvPr/>
          </p:nvSpPr>
          <p:spPr bwMode="auto">
            <a:xfrm>
              <a:off x="1175" y="2253"/>
              <a:ext cx="920" cy="141"/>
            </a:xfrm>
            <a:custGeom>
              <a:avLst/>
              <a:gdLst>
                <a:gd name="T0" fmla="*/ 920 w 920"/>
                <a:gd name="T1" fmla="*/ 281 h 281"/>
                <a:gd name="T2" fmla="*/ 920 w 920"/>
                <a:gd name="T3" fmla="*/ 0 h 281"/>
                <a:gd name="T4" fmla="*/ 0 w 920"/>
                <a:gd name="T5" fmla="*/ 0 h 281"/>
                <a:gd name="T6" fmla="*/ 0 w 920"/>
                <a:gd name="T7" fmla="*/ 2 h 281"/>
                <a:gd name="T8" fmla="*/ 4 w 920"/>
                <a:gd name="T9" fmla="*/ 4 h 281"/>
                <a:gd name="T10" fmla="*/ 916 w 920"/>
                <a:gd name="T11" fmla="*/ 4 h 281"/>
                <a:gd name="T12" fmla="*/ 916 w 920"/>
                <a:gd name="T13" fmla="*/ 275 h 281"/>
                <a:gd name="T14" fmla="*/ 920 w 920"/>
                <a:gd name="T15" fmla="*/ 281 h 2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20"/>
                <a:gd name="T25" fmla="*/ 0 h 281"/>
                <a:gd name="T26" fmla="*/ 920 w 920"/>
                <a:gd name="T27" fmla="*/ 281 h 28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20" h="281">
                  <a:moveTo>
                    <a:pt x="920" y="281"/>
                  </a:moveTo>
                  <a:lnTo>
                    <a:pt x="92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916" y="4"/>
                  </a:lnTo>
                  <a:lnTo>
                    <a:pt x="916" y="275"/>
                  </a:lnTo>
                  <a:lnTo>
                    <a:pt x="920" y="2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024" y="1536"/>
              <a:ext cx="197" cy="10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2400" y="2448"/>
              <a:ext cx="1440" cy="139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</p:grpSp>
      <p:sp>
        <p:nvSpPr>
          <p:cNvPr id="37" name="Oval 36"/>
          <p:cNvSpPr/>
          <p:nvPr/>
        </p:nvSpPr>
        <p:spPr>
          <a:xfrm>
            <a:off x="1928794" y="3500438"/>
            <a:ext cx="142876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9" name="Curved Up Arrow 38"/>
          <p:cNvSpPr/>
          <p:nvPr/>
        </p:nvSpPr>
        <p:spPr>
          <a:xfrm>
            <a:off x="2571736" y="3929066"/>
            <a:ext cx="5572164" cy="6429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215074" y="3000372"/>
            <a:ext cx="1276360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grpSp>
        <p:nvGrpSpPr>
          <p:cNvPr id="41" name="Group 3"/>
          <p:cNvGrpSpPr>
            <a:grpSpLocks/>
          </p:cNvGrpSpPr>
          <p:nvPr/>
        </p:nvGrpSpPr>
        <p:grpSpPr bwMode="auto">
          <a:xfrm>
            <a:off x="3428992" y="5092716"/>
            <a:ext cx="2857519" cy="1122366"/>
            <a:chOff x="624" y="1536"/>
            <a:chExt cx="3216" cy="1065"/>
          </a:xfrm>
        </p:grpSpPr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024" y="1536"/>
              <a:ext cx="197" cy="10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3024" y="1536"/>
              <a:ext cx="195" cy="1017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912" y="1536"/>
              <a:ext cx="22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624" y="1584"/>
              <a:ext cx="197" cy="1017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1576" y="1566"/>
              <a:ext cx="199" cy="1019"/>
            </a:xfrm>
            <a:custGeom>
              <a:avLst/>
              <a:gdLst>
                <a:gd name="T0" fmla="*/ 199 w 199"/>
                <a:gd name="T1" fmla="*/ 0 h 2038"/>
                <a:gd name="T2" fmla="*/ 0 w 199"/>
                <a:gd name="T3" fmla="*/ 0 h 2038"/>
                <a:gd name="T4" fmla="*/ 0 w 199"/>
                <a:gd name="T5" fmla="*/ 2038 h 2038"/>
                <a:gd name="T6" fmla="*/ 2 w 199"/>
                <a:gd name="T7" fmla="*/ 2038 h 2038"/>
                <a:gd name="T8" fmla="*/ 3 w 199"/>
                <a:gd name="T9" fmla="*/ 2036 h 2038"/>
                <a:gd name="T10" fmla="*/ 3 w 199"/>
                <a:gd name="T11" fmla="*/ 4 h 2038"/>
                <a:gd name="T12" fmla="*/ 196 w 199"/>
                <a:gd name="T13" fmla="*/ 2 h 2038"/>
                <a:gd name="T14" fmla="*/ 199 w 199"/>
                <a:gd name="T15" fmla="*/ 0 h 20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038"/>
                <a:gd name="T26" fmla="*/ 199 w 199"/>
                <a:gd name="T27" fmla="*/ 2038 h 20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038">
                  <a:moveTo>
                    <a:pt x="199" y="0"/>
                  </a:moveTo>
                  <a:lnTo>
                    <a:pt x="0" y="0"/>
                  </a:lnTo>
                  <a:lnTo>
                    <a:pt x="0" y="2038"/>
                  </a:lnTo>
                  <a:lnTo>
                    <a:pt x="2" y="2038"/>
                  </a:lnTo>
                  <a:lnTo>
                    <a:pt x="3" y="2036"/>
                  </a:lnTo>
                  <a:lnTo>
                    <a:pt x="3" y="4"/>
                  </a:lnTo>
                  <a:lnTo>
                    <a:pt x="196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46" name="Rectangle 8"/>
            <p:cNvSpPr>
              <a:spLocks noChangeArrowheads="1"/>
            </p:cNvSpPr>
            <p:nvPr/>
          </p:nvSpPr>
          <p:spPr bwMode="auto">
            <a:xfrm>
              <a:off x="624" y="1584"/>
              <a:ext cx="195" cy="10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1536" y="1560"/>
              <a:ext cx="197" cy="1018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1536" y="1560"/>
              <a:ext cx="197" cy="1018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1536" y="1560"/>
              <a:ext cx="198" cy="1019"/>
            </a:xfrm>
            <a:custGeom>
              <a:avLst/>
              <a:gdLst>
                <a:gd name="T0" fmla="*/ 0 w 198"/>
                <a:gd name="T1" fmla="*/ 2036 h 2040"/>
                <a:gd name="T2" fmla="*/ 0 w 198"/>
                <a:gd name="T3" fmla="*/ 2040 h 2040"/>
                <a:gd name="T4" fmla="*/ 198 w 198"/>
                <a:gd name="T5" fmla="*/ 2040 h 2040"/>
                <a:gd name="T6" fmla="*/ 198 w 198"/>
                <a:gd name="T7" fmla="*/ 0 h 2040"/>
                <a:gd name="T8" fmla="*/ 195 w 198"/>
                <a:gd name="T9" fmla="*/ 4 h 2040"/>
                <a:gd name="T10" fmla="*/ 195 w 198"/>
                <a:gd name="T11" fmla="*/ 2036 h 2040"/>
                <a:gd name="T12" fmla="*/ 0 w 198"/>
                <a:gd name="T13" fmla="*/ 2036 h 20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8"/>
                <a:gd name="T22" fmla="*/ 0 h 2040"/>
                <a:gd name="T23" fmla="*/ 198 w 198"/>
                <a:gd name="T24" fmla="*/ 2040 h 20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8" h="2040">
                  <a:moveTo>
                    <a:pt x="0" y="2036"/>
                  </a:moveTo>
                  <a:lnTo>
                    <a:pt x="0" y="2040"/>
                  </a:lnTo>
                  <a:lnTo>
                    <a:pt x="198" y="2040"/>
                  </a:lnTo>
                  <a:lnTo>
                    <a:pt x="198" y="0"/>
                  </a:lnTo>
                  <a:lnTo>
                    <a:pt x="195" y="4"/>
                  </a:lnTo>
                  <a:lnTo>
                    <a:pt x="195" y="2036"/>
                  </a:lnTo>
                  <a:lnTo>
                    <a:pt x="0" y="20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1534" y="1560"/>
              <a:ext cx="200" cy="1019"/>
            </a:xfrm>
            <a:custGeom>
              <a:avLst/>
              <a:gdLst>
                <a:gd name="T0" fmla="*/ 200 w 200"/>
                <a:gd name="T1" fmla="*/ 0 h 2040"/>
                <a:gd name="T2" fmla="*/ 0 w 200"/>
                <a:gd name="T3" fmla="*/ 0 h 2040"/>
                <a:gd name="T4" fmla="*/ 0 w 200"/>
                <a:gd name="T5" fmla="*/ 2038 h 2040"/>
                <a:gd name="T6" fmla="*/ 2 w 200"/>
                <a:gd name="T7" fmla="*/ 2040 h 2040"/>
                <a:gd name="T8" fmla="*/ 5 w 200"/>
                <a:gd name="T9" fmla="*/ 2036 h 2040"/>
                <a:gd name="T10" fmla="*/ 5 w 200"/>
                <a:gd name="T11" fmla="*/ 4 h 2040"/>
                <a:gd name="T12" fmla="*/ 197 w 200"/>
                <a:gd name="T13" fmla="*/ 4 h 2040"/>
                <a:gd name="T14" fmla="*/ 200 w 200"/>
                <a:gd name="T15" fmla="*/ 0 h 20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0"/>
                <a:gd name="T25" fmla="*/ 0 h 2040"/>
                <a:gd name="T26" fmla="*/ 200 w 200"/>
                <a:gd name="T27" fmla="*/ 2040 h 20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0" h="2040">
                  <a:moveTo>
                    <a:pt x="200" y="0"/>
                  </a:moveTo>
                  <a:lnTo>
                    <a:pt x="0" y="0"/>
                  </a:lnTo>
                  <a:lnTo>
                    <a:pt x="0" y="2038"/>
                  </a:lnTo>
                  <a:lnTo>
                    <a:pt x="2" y="2040"/>
                  </a:lnTo>
                  <a:lnTo>
                    <a:pt x="5" y="2036"/>
                  </a:lnTo>
                  <a:lnTo>
                    <a:pt x="5" y="4"/>
                  </a:lnTo>
                  <a:lnTo>
                    <a:pt x="197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2554" y="2262"/>
              <a:ext cx="1167" cy="139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6" name="Rectangle 18"/>
            <p:cNvSpPr>
              <a:spLocks noChangeArrowheads="1"/>
            </p:cNvSpPr>
            <p:nvPr/>
          </p:nvSpPr>
          <p:spPr bwMode="auto">
            <a:xfrm>
              <a:off x="2804" y="1892"/>
              <a:ext cx="655" cy="139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60" name="Rectangle 22"/>
            <p:cNvSpPr>
              <a:spLocks noChangeArrowheads="1"/>
            </p:cNvSpPr>
            <p:nvPr/>
          </p:nvSpPr>
          <p:spPr bwMode="auto">
            <a:xfrm>
              <a:off x="2675" y="2077"/>
              <a:ext cx="915" cy="139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65" name="Rectangle 27"/>
            <p:cNvSpPr>
              <a:spLocks noChangeArrowheads="1"/>
            </p:cNvSpPr>
            <p:nvPr/>
          </p:nvSpPr>
          <p:spPr bwMode="auto">
            <a:xfrm>
              <a:off x="2400" y="2448"/>
              <a:ext cx="1440" cy="139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</p:grpSp>
      <p:sp>
        <p:nvSpPr>
          <p:cNvPr id="66" name="Right Arrow 65"/>
          <p:cNvSpPr/>
          <p:nvPr/>
        </p:nvSpPr>
        <p:spPr>
          <a:xfrm rot="6822640">
            <a:off x="5588772" y="4594210"/>
            <a:ext cx="1686182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37" grpId="0" animBg="1"/>
      <p:bldP spid="39" grpId="0" animBg="1"/>
      <p:bldP spid="40" grpId="0" animBg="1"/>
      <p:bldP spid="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Iterabilni objekti in iteratorji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sl-SI" sz="2400" b="1" dirty="0" smtClean="0"/>
              <a:t>Iterabilni objekti</a:t>
            </a:r>
            <a:r>
              <a:rPr lang="sl-SI" sz="2400" dirty="0" smtClean="0"/>
              <a:t> so objekti, pri katerih klic funkcije </a:t>
            </a:r>
            <a:r>
              <a:rPr lang="sl-SI" sz="2400" dirty="0" smtClean="0">
                <a:latin typeface="Courier New" pitchFamily="49" charset="0"/>
                <a:cs typeface="Courier New" pitchFamily="49" charset="0"/>
              </a:rPr>
              <a:t>iter() </a:t>
            </a:r>
            <a:r>
              <a:rPr lang="sl-SI" sz="2400" dirty="0" smtClean="0"/>
              <a:t>vrne iterator.</a:t>
            </a:r>
            <a:endParaRPr lang="sl-SI" sz="2400" dirty="0"/>
          </a:p>
          <a:p>
            <a:r>
              <a:rPr lang="sl-SI" sz="2400" b="1" dirty="0" smtClean="0"/>
              <a:t>Iteratorji</a:t>
            </a:r>
            <a:r>
              <a:rPr lang="sl-SI" sz="2400" dirty="0" smtClean="0"/>
              <a:t> </a:t>
            </a:r>
            <a:r>
              <a:rPr lang="sl-SI" sz="2400" dirty="0"/>
              <a:t>so objekti, ki jih je mogoče iterirati s klici funkcije </a:t>
            </a:r>
            <a:r>
              <a:rPr lang="sl-SI" sz="2400" dirty="0">
                <a:latin typeface="Courier New" pitchFamily="49" charset="0"/>
                <a:cs typeface="Courier New" pitchFamily="49" charset="0"/>
              </a:rPr>
              <a:t>next()</a:t>
            </a:r>
            <a:r>
              <a:rPr lang="sl-SI" sz="2400" dirty="0"/>
              <a:t>, ki vrača zaporedne člene zaporedja določenega v objektu. Ko se zaključi zaporedje, klic funkcije vrže izjemo </a:t>
            </a:r>
            <a:r>
              <a:rPr lang="sl-SI" sz="2400" dirty="0">
                <a:latin typeface="Courier New" pitchFamily="49" charset="0"/>
                <a:cs typeface="Courier New" pitchFamily="49" charset="0"/>
              </a:rPr>
              <a:t>StopIteration.</a:t>
            </a:r>
          </a:p>
          <a:p>
            <a:endParaRPr lang="sl-SI" dirty="0" smtClean="0"/>
          </a:p>
          <a:p>
            <a:endParaRPr lang="sl-SI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944" y="3789040"/>
            <a:ext cx="5000660" cy="284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Tipična uporaba ali “Kako deluje zanka for?”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600200"/>
            <a:ext cx="4321050" cy="4525963"/>
          </a:xfrm>
        </p:spPr>
        <p:txBody>
          <a:bodyPr>
            <a:normAutofit fontScale="85000" lnSpcReduction="10000"/>
          </a:bodyPr>
          <a:lstStyle/>
          <a:p>
            <a:r>
              <a:rPr lang="sl-SI" dirty="0" smtClean="0"/>
              <a:t>S klicem funkcije 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iter()</a:t>
            </a:r>
            <a:r>
              <a:rPr lang="sl-SI" dirty="0" smtClean="0"/>
              <a:t> dobimo iterator seznama.</a:t>
            </a:r>
          </a:p>
          <a:p>
            <a:r>
              <a:rPr lang="sl-SI" dirty="0" smtClean="0"/>
              <a:t>Izvajamo zaporedje klicev funkcije 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next()</a:t>
            </a:r>
            <a:r>
              <a:rPr lang="sl-SI" dirty="0" smtClean="0"/>
              <a:t> ter v vsakem obhodu zanke uporabimo vrnjen rezultat.</a:t>
            </a:r>
          </a:p>
          <a:p>
            <a:r>
              <a:rPr lang="sl-SI" dirty="0" smtClean="0"/>
              <a:t>Ko klic 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next()</a:t>
            </a:r>
            <a:r>
              <a:rPr lang="sl-SI" dirty="0" smtClean="0"/>
              <a:t> vrže izjemo 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StopIteration</a:t>
            </a:r>
            <a:r>
              <a:rPr lang="sl-SI" dirty="0" smtClean="0"/>
              <a:t>, se zanka zaključi.</a:t>
            </a:r>
            <a:endParaRPr lang="sl-SI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2" y="1909779"/>
            <a:ext cx="38862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Funkcija range()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4643446"/>
            <a:ext cx="8229600" cy="1196965"/>
          </a:xfrm>
        </p:spPr>
        <p:txBody>
          <a:bodyPr/>
          <a:lstStyle/>
          <a:p>
            <a:r>
              <a:rPr lang="sl-SI" dirty="0" smtClean="0"/>
              <a:t>Rezultat klica funkcije 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range()</a:t>
            </a:r>
            <a:r>
              <a:rPr lang="sl-SI" dirty="0" smtClean="0"/>
              <a:t>ni iterator, je pa iterabilen objekt.</a:t>
            </a:r>
          </a:p>
          <a:p>
            <a:endParaRPr lang="sl-SI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1" y="1428736"/>
            <a:ext cx="4868414" cy="307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Tehnično ozadje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400" dirty="0"/>
              <a:t>Klic funkcije </a:t>
            </a:r>
            <a:r>
              <a:rPr lang="sl-SI" sz="2400" dirty="0">
                <a:latin typeface="Courier New" pitchFamily="49" charset="0"/>
                <a:cs typeface="Courier New" pitchFamily="49" charset="0"/>
              </a:rPr>
              <a:t>iter(o)</a:t>
            </a:r>
            <a:r>
              <a:rPr lang="sl-SI" sz="2400" dirty="0"/>
              <a:t> na poljubnem objektu </a:t>
            </a:r>
            <a:r>
              <a:rPr lang="sl-SI" sz="24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sl-SI" sz="2400" dirty="0"/>
              <a:t> vedno najprej preveri obstoj metode </a:t>
            </a:r>
            <a:r>
              <a:rPr lang="sl-SI" sz="2400" dirty="0">
                <a:latin typeface="Courier New" pitchFamily="49" charset="0"/>
                <a:cs typeface="Courier New" pitchFamily="49" charset="0"/>
              </a:rPr>
              <a:t>it.__iter__() </a:t>
            </a:r>
            <a:r>
              <a:rPr lang="sl-SI" sz="2400" dirty="0"/>
              <a:t>in jo, če obstaja, kliče ter vrne njen rezultat. V kolikor metoda ne obstaja, vrže izjemo.</a:t>
            </a:r>
          </a:p>
          <a:p>
            <a:r>
              <a:rPr lang="sl-SI" sz="2400" dirty="0" smtClean="0"/>
              <a:t>Klic funkcije </a:t>
            </a:r>
            <a:r>
              <a:rPr lang="sl-SI" sz="2400" dirty="0" smtClean="0">
                <a:latin typeface="Courier New" pitchFamily="49" charset="0"/>
                <a:cs typeface="Courier New" pitchFamily="49" charset="0"/>
              </a:rPr>
              <a:t>next(it)</a:t>
            </a:r>
            <a:r>
              <a:rPr lang="sl-SI" sz="2400" dirty="0" smtClean="0"/>
              <a:t> na poljubnem objektu </a:t>
            </a:r>
            <a:r>
              <a:rPr lang="sl-SI" sz="2400" dirty="0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sl-SI" sz="2400" dirty="0" smtClean="0"/>
              <a:t> vedno najprej preveri obstoj metode </a:t>
            </a:r>
            <a:r>
              <a:rPr lang="sl-SI" sz="2400" dirty="0" smtClean="0">
                <a:latin typeface="Courier New" pitchFamily="49" charset="0"/>
                <a:cs typeface="Courier New" pitchFamily="49" charset="0"/>
              </a:rPr>
              <a:t>it.__next__() </a:t>
            </a:r>
            <a:r>
              <a:rPr lang="sl-SI" sz="2400" dirty="0" smtClean="0"/>
              <a:t>in jo, če obstaja, kliče ter vrne njen rezultat. V kolikor metoda ne obstaja, vrže izjemo.</a:t>
            </a:r>
          </a:p>
          <a:p>
            <a:endParaRPr lang="sl-SI" sz="2800" dirty="0" smtClean="0"/>
          </a:p>
          <a:p>
            <a:pPr>
              <a:buNone/>
            </a:pPr>
            <a:r>
              <a:rPr lang="sl-SI" dirty="0" smtClean="0"/>
              <a:t> </a:t>
            </a:r>
            <a:endParaRPr lang="sl-SI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4429132"/>
            <a:ext cx="3814769" cy="225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786322"/>
            <a:ext cx="3929090" cy="195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Razred interval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56" y="1268760"/>
            <a:ext cx="3960440" cy="4525963"/>
          </a:xfrm>
        </p:spPr>
        <p:txBody>
          <a:bodyPr>
            <a:noAutofit/>
          </a:bodyPr>
          <a:lstStyle/>
          <a:p>
            <a:r>
              <a:rPr lang="sl-SI" sz="2000" dirty="0" smtClean="0"/>
              <a:t>V konstruktorju inicializiramo števec 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self.i</a:t>
            </a:r>
            <a:r>
              <a:rPr lang="sl-SI" sz="2000" dirty="0" smtClean="0"/>
              <a:t> in si zapomnimo zgornjo mejo 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self.kon</a:t>
            </a:r>
          </a:p>
          <a:p>
            <a:r>
              <a:rPr lang="sl-SI" sz="2000" dirty="0" smtClean="0"/>
              <a:t>Metoda 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__next__()</a:t>
            </a:r>
            <a:r>
              <a:rPr lang="sl-SI" sz="2000" dirty="0" smtClean="0"/>
              <a:t> vrne trenutno stanje števca ter ga poveča. Če preseže zgornjo mejo, vrže izjemo 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StopIteration</a:t>
            </a:r>
            <a:r>
              <a:rPr lang="sl-SI" sz="2000" dirty="0" smtClean="0"/>
              <a:t>.</a:t>
            </a:r>
          </a:p>
          <a:p>
            <a:r>
              <a:rPr lang="sl-SI" sz="2000" dirty="0" smtClean="0"/>
              <a:t>Metoda 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__iter__()</a:t>
            </a:r>
            <a:r>
              <a:rPr lang="sl-SI" sz="2000" dirty="0" smtClean="0"/>
              <a:t> vrne kot iterator kar sam objekt (tako ga lahko uporabimo v for zanki).</a:t>
            </a:r>
          </a:p>
          <a:p>
            <a:r>
              <a:rPr lang="sl-SI" sz="2000" u="sng" dirty="0" smtClean="0"/>
              <a:t>Slabost</a:t>
            </a:r>
            <a:r>
              <a:rPr lang="sl-SI" sz="2000" dirty="0" smtClean="0"/>
              <a:t> takšnih iteratorjev: razred, ne moremo iterirati v večih vzporednih iteracijah, saj obstaja le eno stanje iteracije (v razredu)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214950"/>
            <a:ext cx="48672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357298"/>
            <a:ext cx="46767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Drugi primeri uporabe iteratorjev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Nizi, množice, slovarji</a:t>
            </a:r>
          </a:p>
          <a:p>
            <a:r>
              <a:rPr lang="sl-SI" dirty="0" smtClean="0"/>
              <a:t>Datoteke</a:t>
            </a:r>
          </a:p>
          <a:p>
            <a:r>
              <a:rPr lang="sl-SI" dirty="0" smtClean="0"/>
              <a:t>Sprotni viri, npr. is spleta</a:t>
            </a:r>
          </a:p>
          <a:p>
            <a:r>
              <a:rPr lang="sl-SI" dirty="0" smtClean="0"/>
              <a:t>Neskončni seznami</a:t>
            </a:r>
            <a:endParaRPr lang="sl-SI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4343" y="2285992"/>
            <a:ext cx="4905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643050"/>
            <a:ext cx="38004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3357562"/>
            <a:ext cx="2928958" cy="339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Generatorji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sz="2800" dirty="0" smtClean="0"/>
              <a:t>Če v definiciji funkcije uporabimo ukaz </a:t>
            </a:r>
            <a:r>
              <a:rPr lang="sl-SI" sz="2800" dirty="0" smtClean="0">
                <a:latin typeface="Courier New" pitchFamily="49" charset="0"/>
                <a:cs typeface="Courier New" pitchFamily="49" charset="0"/>
              </a:rPr>
              <a:t>yield</a:t>
            </a:r>
            <a:r>
              <a:rPr lang="sl-SI" sz="2800" dirty="0" smtClean="0"/>
              <a:t> namesto kakega ukaza </a:t>
            </a:r>
            <a:r>
              <a:rPr lang="sl-SI" sz="2800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sl-SI" sz="2800" dirty="0" smtClean="0"/>
              <a:t>, ustvarimo generator.</a:t>
            </a:r>
          </a:p>
          <a:p>
            <a:r>
              <a:rPr lang="sl-SI" sz="2800" dirty="0" smtClean="0"/>
              <a:t>Klic funkcije-generatorja vrne objekt generatorja, ki je iterabilen objekt</a:t>
            </a:r>
          </a:p>
          <a:p>
            <a:r>
              <a:rPr lang="sl-SI" sz="2800" dirty="0" smtClean="0"/>
              <a:t>Ta ob vsakem klicu funkcije </a:t>
            </a:r>
            <a:r>
              <a:rPr lang="sl-SI" sz="2800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sl-SI" sz="2800" dirty="0" smtClean="0"/>
              <a:t> nad objektom generatorja  (metode </a:t>
            </a:r>
            <a:r>
              <a:rPr lang="sl-SI" sz="2800" dirty="0" smtClean="0">
                <a:latin typeface="Courier New" pitchFamily="49" charset="0"/>
                <a:cs typeface="Courier New" pitchFamily="49" charset="0"/>
              </a:rPr>
              <a:t>__next__()</a:t>
            </a:r>
            <a:r>
              <a:rPr lang="sl-SI" sz="2800" dirty="0" smtClean="0"/>
              <a:t>) vrne naslednji člen zaporedja, ki ga določa.</a:t>
            </a:r>
          </a:p>
          <a:p>
            <a:r>
              <a:rPr lang="sl-SI" sz="2800" dirty="0" smtClean="0"/>
              <a:t>Za konec zaporedja vržemo izjemo </a:t>
            </a:r>
            <a:r>
              <a:rPr lang="sl-SI" sz="2800" dirty="0" smtClean="0">
                <a:latin typeface="Courier New" pitchFamily="49" charset="0"/>
                <a:cs typeface="Courier New" pitchFamily="49" charset="0"/>
              </a:rPr>
              <a:t>StopIteration </a:t>
            </a:r>
            <a:r>
              <a:rPr lang="sl-SI" sz="2800" dirty="0" smtClean="0"/>
              <a:t>oz. </a:t>
            </a:r>
            <a:r>
              <a:rPr lang="en-US" sz="2800" dirty="0" smtClean="0"/>
              <a:t>K</a:t>
            </a:r>
            <a:r>
              <a:rPr lang="sl-SI" sz="2800" dirty="0" smtClean="0"/>
              <a:t>ličemo </a:t>
            </a:r>
            <a:r>
              <a:rPr lang="sl-SI" sz="2800" dirty="0">
                <a:latin typeface="Courier New" pitchFamily="49" charset="0"/>
                <a:cs typeface="Courier New" pitchFamily="49" charset="0"/>
              </a:rPr>
              <a:t>return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Primer – generator kvadratov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Klic funkcije ustvari generatorski objekt</a:t>
            </a:r>
          </a:p>
          <a:p>
            <a:pPr>
              <a:buNone/>
            </a:pPr>
            <a:endParaRPr lang="sl-SI" dirty="0" smtClean="0"/>
          </a:p>
          <a:p>
            <a:endParaRPr lang="sl-SI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2764615"/>
            <a:ext cx="4857784" cy="330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63" y="2643182"/>
            <a:ext cx="3605219" cy="110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4214818"/>
            <a:ext cx="3714776" cy="100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17024</TotalTime>
  <Words>452</Words>
  <Application>Microsoft Macintosh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Document</vt:lpstr>
      <vt:lpstr>Iterabilni objekti, iteratorji in generatorji</vt:lpstr>
      <vt:lpstr>Iterabilni objekti in iteratorji</vt:lpstr>
      <vt:lpstr>Tipična uporaba ali “Kako deluje zanka for?”</vt:lpstr>
      <vt:lpstr>Funkcija range()</vt:lpstr>
      <vt:lpstr>Tehnično ozadje</vt:lpstr>
      <vt:lpstr>Razred interval</vt:lpstr>
      <vt:lpstr>Drugi primeri uporabe iteratorjev</vt:lpstr>
      <vt:lpstr>Generatorji</vt:lpstr>
      <vt:lpstr>Primer – generator kvadratov</vt:lpstr>
      <vt:lpstr>Generatorski izraz</vt:lpstr>
      <vt:lpstr>Samoglasniki v nizu</vt:lpstr>
      <vt:lpstr>Besedni števec</vt:lpstr>
      <vt:lpstr>Ostali primeri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Iteratorji in generatorji</dc:title>
  <dc:creator>alen</dc:creator>
  <cp:lastModifiedBy>xxx</cp:lastModifiedBy>
  <cp:revision>17</cp:revision>
  <dcterms:created xsi:type="dcterms:W3CDTF">2012-05-30T07:22:15Z</dcterms:created>
  <dcterms:modified xsi:type="dcterms:W3CDTF">2013-11-03T10:30:15Z</dcterms:modified>
</cp:coreProperties>
</file>