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5F7-CD39-1F4F-8EFC-1CDCFCC42F55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C9E8-E2D6-7C48-A402-27EF75BE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5F7-CD39-1F4F-8EFC-1CDCFCC42F55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C9E8-E2D6-7C48-A402-27EF75BE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1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5F7-CD39-1F4F-8EFC-1CDCFCC42F55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C9E8-E2D6-7C48-A402-27EF75BE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5F7-CD39-1F4F-8EFC-1CDCFCC42F55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C9E8-E2D6-7C48-A402-27EF75BE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5F7-CD39-1F4F-8EFC-1CDCFCC42F55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C9E8-E2D6-7C48-A402-27EF75BE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2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5F7-CD39-1F4F-8EFC-1CDCFCC42F55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C9E8-E2D6-7C48-A402-27EF75BE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7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5F7-CD39-1F4F-8EFC-1CDCFCC42F55}" type="datetimeFigureOut">
              <a:rPr lang="en-US" smtClean="0"/>
              <a:t>11/6/13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C9E8-E2D6-7C48-A402-27EF75BE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6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5F7-CD39-1F4F-8EFC-1CDCFCC42F55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C9E8-E2D6-7C48-A402-27EF75BE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5F7-CD39-1F4F-8EFC-1CDCFCC42F55}" type="datetimeFigureOut">
              <a:rPr lang="en-US" smtClean="0"/>
              <a:t>11/6/13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C9E8-E2D6-7C48-A402-27EF75BE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5F7-CD39-1F4F-8EFC-1CDCFCC42F55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C9E8-E2D6-7C48-A402-27EF75BE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5F7-CD39-1F4F-8EFC-1CDCFCC42F55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C9E8-E2D6-7C48-A402-27EF75BE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6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E5F7-CD39-1F4F-8EFC-1CDCFCC42F55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DC9E8-E2D6-7C48-A402-27EF75BE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4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Objektno</a:t>
            </a:r>
            <a:r>
              <a:rPr lang="en-US" dirty="0" smtClean="0"/>
              <a:t> </a:t>
            </a:r>
            <a:r>
              <a:rPr lang="en-US" dirty="0" err="1" smtClean="0"/>
              <a:t>orienitirano</a:t>
            </a:r>
            <a:r>
              <a:rPr lang="en-US" dirty="0" smtClean="0"/>
              <a:t> </a:t>
            </a:r>
            <a:r>
              <a:rPr lang="en-US" dirty="0" err="1" smtClean="0"/>
              <a:t>programiranje</a:t>
            </a:r>
            <a:r>
              <a:rPr lang="en-US" dirty="0" smtClean="0"/>
              <a:t> v </a:t>
            </a:r>
            <a:r>
              <a:rPr lang="en-US" dirty="0" err="1" smtClean="0"/>
              <a:t>Pythonu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Računalništvo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Univerza</a:t>
            </a:r>
            <a:r>
              <a:rPr lang="en-US" dirty="0" smtClean="0"/>
              <a:t> v </a:t>
            </a:r>
            <a:r>
              <a:rPr lang="en-US" dirty="0" err="1" smtClean="0"/>
              <a:t>Ljubljani</a:t>
            </a:r>
            <a:r>
              <a:rPr lang="en-US" dirty="0" smtClean="0"/>
              <a:t>, FMF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4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Dedovanje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754415"/>
            <a:ext cx="8724900" cy="276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6476" y="1230479"/>
            <a:ext cx="365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 </a:t>
            </a:r>
            <a:r>
              <a:rPr lang="en-US" dirty="0" err="1" smtClean="0"/>
              <a:t>razred</a:t>
            </a:r>
            <a:r>
              <a:rPr lang="en-US" dirty="0" smtClean="0"/>
              <a:t> </a:t>
            </a:r>
            <a:r>
              <a:rPr lang="en-US" dirty="0" err="1" smtClean="0"/>
              <a:t>prevzame</a:t>
            </a:r>
            <a:r>
              <a:rPr lang="en-US" dirty="0" smtClean="0"/>
              <a:t> </a:t>
            </a:r>
            <a:r>
              <a:rPr lang="en-US" dirty="0" err="1" smtClean="0"/>
              <a:t>vse</a:t>
            </a:r>
            <a:r>
              <a:rPr lang="en-US" dirty="0" smtClean="0"/>
              <a:t> </a:t>
            </a:r>
            <a:r>
              <a:rPr lang="en-US" dirty="0" err="1" smtClean="0"/>
              <a:t>lastnosti</a:t>
            </a:r>
            <a:r>
              <a:rPr lang="en-US" dirty="0" smtClean="0"/>
              <a:t> </a:t>
            </a:r>
            <a:r>
              <a:rPr lang="en-US" dirty="0" err="1" smtClean="0"/>
              <a:t>originalnega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072190" y="1553645"/>
            <a:ext cx="1814286" cy="200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438952"/>
            <a:ext cx="8229600" cy="2152953"/>
          </a:xfrm>
        </p:spPr>
        <p:txBody>
          <a:bodyPr>
            <a:normAutofit/>
          </a:bodyPr>
          <a:lstStyle/>
          <a:p>
            <a:r>
              <a:rPr lang="en-US" dirty="0" err="1" smtClean="0"/>
              <a:t>Lahko</a:t>
            </a:r>
            <a:r>
              <a:rPr lang="en-US" dirty="0" smtClean="0"/>
              <a:t> </a:t>
            </a:r>
            <a:r>
              <a:rPr lang="en-US" dirty="0" err="1" smtClean="0"/>
              <a:t>redefiniramo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, </a:t>
            </a:r>
            <a:r>
              <a:rPr lang="en-US" dirty="0" err="1" smtClean="0"/>
              <a:t>metode</a:t>
            </a:r>
            <a:endParaRPr lang="en-US" dirty="0" smtClean="0"/>
          </a:p>
          <a:p>
            <a:r>
              <a:rPr lang="en-US" dirty="0" err="1" smtClean="0"/>
              <a:t>Lahko</a:t>
            </a:r>
            <a:r>
              <a:rPr lang="en-US" dirty="0" smtClean="0"/>
              <a:t> </a:t>
            </a:r>
            <a:r>
              <a:rPr lang="en-US" dirty="0" err="1" smtClean="0"/>
              <a:t>dodamo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in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endParaRPr lang="en-US" dirty="0" smtClean="0"/>
          </a:p>
          <a:p>
            <a:r>
              <a:rPr lang="en-US" dirty="0" err="1" smtClean="0"/>
              <a:t>Dedovanje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prihrani</a:t>
            </a:r>
            <a:r>
              <a:rPr lang="en-US" dirty="0" smtClean="0"/>
              <a:t> </a:t>
            </a:r>
            <a:r>
              <a:rPr lang="en-US" dirty="0" err="1" smtClean="0"/>
              <a:t>ponavljanje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201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Dedovanje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koncept</a:t>
            </a:r>
            <a:r>
              <a:rPr lang="en-US" dirty="0" smtClean="0"/>
              <a:t> </a:t>
            </a:r>
            <a:r>
              <a:rPr lang="en-US" dirty="0" err="1" smtClean="0"/>
              <a:t>abstrakcije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38" y="1297325"/>
            <a:ext cx="7341810" cy="4696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0" y="3391505"/>
            <a:ext cx="2971800" cy="1066800"/>
          </a:xfrm>
          <a:prstGeom prst="rect">
            <a:avLst/>
          </a:prstGeom>
          <a:ln>
            <a:solidFill>
              <a:schemeClr val="tx1">
                <a:alpha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182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Razred</a:t>
            </a:r>
            <a:r>
              <a:rPr lang="en-US" dirty="0" smtClean="0"/>
              <a:t> Vektor2D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320878"/>
            <a:ext cx="7340600" cy="28194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366381"/>
            <a:ext cx="8229600" cy="201990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Atributom</a:t>
            </a:r>
            <a:r>
              <a:rPr lang="en-US" dirty="0" smtClean="0"/>
              <a:t>, </a:t>
            </a:r>
            <a:r>
              <a:rPr lang="en-US" dirty="0" err="1" smtClean="0"/>
              <a:t>katerih</a:t>
            </a:r>
            <a:r>
              <a:rPr lang="en-US" dirty="0" smtClean="0"/>
              <a:t> </a:t>
            </a:r>
            <a:r>
              <a:rPr lang="en-US" dirty="0" err="1" smtClean="0"/>
              <a:t>imena</a:t>
            </a:r>
            <a:r>
              <a:rPr lang="en-US" dirty="0" smtClean="0"/>
              <a:t> se </a:t>
            </a:r>
            <a:r>
              <a:rPr lang="en-US" dirty="0" err="1" smtClean="0"/>
              <a:t>začnejo</a:t>
            </a:r>
            <a:r>
              <a:rPr lang="en-US" dirty="0" smtClean="0"/>
              <a:t> z </a:t>
            </a:r>
            <a:r>
              <a:rPr lang="en-US" dirty="0" err="1" smtClean="0"/>
              <a:t>podčrtajem</a:t>
            </a:r>
            <a:r>
              <a:rPr lang="en-US" dirty="0" smtClean="0"/>
              <a:t>, </a:t>
            </a:r>
            <a:r>
              <a:rPr lang="en-US" dirty="0" err="1" smtClean="0"/>
              <a:t>rečemo</a:t>
            </a:r>
            <a:r>
              <a:rPr lang="en-US" dirty="0" smtClean="0"/>
              <a:t> </a:t>
            </a:r>
            <a:r>
              <a:rPr lang="en-US" dirty="0" err="1" smtClean="0"/>
              <a:t>skriti</a:t>
            </a:r>
            <a:r>
              <a:rPr lang="en-US" dirty="0" smtClean="0"/>
              <a:t> </a:t>
            </a:r>
            <a:r>
              <a:rPr lang="en-US" dirty="0" err="1" smtClean="0"/>
              <a:t>atributi</a:t>
            </a:r>
            <a:endParaRPr lang="en-US" dirty="0" smtClean="0"/>
          </a:p>
          <a:p>
            <a:r>
              <a:rPr lang="en-US" dirty="0" err="1" smtClean="0"/>
              <a:t>Razvojna</a:t>
            </a:r>
            <a:r>
              <a:rPr lang="en-US" dirty="0" smtClean="0"/>
              <a:t> </a:t>
            </a:r>
            <a:r>
              <a:rPr lang="en-US" dirty="0" err="1" smtClean="0"/>
              <a:t>orodja</a:t>
            </a:r>
            <a:r>
              <a:rPr lang="en-US" dirty="0" smtClean="0"/>
              <a:t> (IDLE) </a:t>
            </a:r>
            <a:r>
              <a:rPr lang="en-US" dirty="0" err="1" smtClean="0"/>
              <a:t>jih</a:t>
            </a:r>
            <a:r>
              <a:rPr lang="en-US" dirty="0" smtClean="0"/>
              <a:t> </a:t>
            </a:r>
            <a:r>
              <a:rPr lang="en-US" dirty="0" err="1" smtClean="0"/>
              <a:t>tipično</a:t>
            </a:r>
            <a:r>
              <a:rPr lang="en-US" dirty="0" smtClean="0"/>
              <a:t> ne </a:t>
            </a:r>
            <a:r>
              <a:rPr lang="en-US" dirty="0" err="1" smtClean="0"/>
              <a:t>prikazujejo</a:t>
            </a:r>
            <a:endParaRPr lang="en-US" dirty="0" smtClean="0"/>
          </a:p>
          <a:p>
            <a:r>
              <a:rPr lang="en-US" dirty="0" err="1" smtClean="0"/>
              <a:t>Dejansko</a:t>
            </a:r>
            <a:r>
              <a:rPr lang="en-US" dirty="0" smtClean="0"/>
              <a:t> so </a:t>
            </a:r>
            <a:r>
              <a:rPr lang="en-US" dirty="0" err="1" smtClean="0"/>
              <a:t>enako</a:t>
            </a:r>
            <a:r>
              <a:rPr lang="en-US" dirty="0" smtClean="0"/>
              <a:t> </a:t>
            </a:r>
            <a:r>
              <a:rPr lang="en-US" dirty="0" err="1" smtClean="0"/>
              <a:t>dostopni</a:t>
            </a:r>
            <a:r>
              <a:rPr lang="en-US" dirty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ostali</a:t>
            </a:r>
            <a:r>
              <a:rPr lang="en-US" dirty="0" smtClean="0"/>
              <a:t> </a:t>
            </a:r>
            <a:r>
              <a:rPr lang="en-US" dirty="0" err="1" smtClean="0"/>
              <a:t>atributi</a:t>
            </a:r>
            <a:r>
              <a:rPr lang="en-US" dirty="0" smtClean="0"/>
              <a:t>, </a:t>
            </a:r>
            <a:r>
              <a:rPr lang="en-US" dirty="0" err="1" smtClean="0"/>
              <a:t>če</a:t>
            </a:r>
            <a:r>
              <a:rPr lang="en-US" dirty="0" smtClean="0"/>
              <a:t> </a:t>
            </a:r>
            <a:r>
              <a:rPr lang="en-US" dirty="0" err="1" smtClean="0"/>
              <a:t>poznamo</a:t>
            </a:r>
            <a:r>
              <a:rPr lang="en-US" dirty="0" smtClean="0"/>
              <a:t> </a:t>
            </a:r>
            <a:r>
              <a:rPr lang="en-US" dirty="0" err="1" smtClean="0"/>
              <a:t>njihovo</a:t>
            </a:r>
            <a:r>
              <a:rPr lang="en-US" dirty="0" smtClean="0"/>
              <a:t> </a:t>
            </a:r>
            <a:r>
              <a:rPr lang="en-US" dirty="0" err="1" smtClean="0"/>
              <a:t>ime</a:t>
            </a:r>
            <a:endParaRPr lang="en-US" dirty="0" smtClean="0"/>
          </a:p>
          <a:p>
            <a:r>
              <a:rPr lang="en-US" dirty="0" err="1" smtClean="0"/>
              <a:t>Skrivanje</a:t>
            </a:r>
            <a:r>
              <a:rPr lang="en-US" dirty="0" smtClean="0"/>
              <a:t> </a:t>
            </a:r>
            <a:r>
              <a:rPr lang="en-US" dirty="0" err="1" smtClean="0"/>
              <a:t>torej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dogovora</a:t>
            </a:r>
            <a:r>
              <a:rPr lang="en-US" dirty="0" smtClean="0"/>
              <a:t> </a:t>
            </a:r>
            <a:r>
              <a:rPr lang="en-US" dirty="0" err="1" smtClean="0"/>
              <a:t>bolj</a:t>
            </a:r>
            <a:r>
              <a:rPr lang="en-US" dirty="0" smtClean="0"/>
              <a:t> </a:t>
            </a:r>
            <a:r>
              <a:rPr lang="en-US" dirty="0" err="1" smtClean="0"/>
              <a:t>označuje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, </a:t>
            </a:r>
            <a:r>
              <a:rPr lang="en-US" dirty="0" err="1" smtClean="0"/>
              <a:t>kot</a:t>
            </a:r>
            <a:r>
              <a:rPr lang="en-US" dirty="0" smtClean="0"/>
              <a:t> pa da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orodje</a:t>
            </a:r>
            <a:r>
              <a:rPr lang="en-US" dirty="0" smtClean="0"/>
              <a:t> </a:t>
            </a:r>
            <a:r>
              <a:rPr lang="en-US" dirty="0" err="1" smtClean="0"/>
              <a:t>zaščite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1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Lastnosti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3" y="1576009"/>
            <a:ext cx="7505700" cy="111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33" y="3009900"/>
            <a:ext cx="5359400" cy="838200"/>
          </a:xfrm>
          <a:prstGeom prst="rect">
            <a:avLst/>
          </a:prstGeom>
          <a:ln>
            <a:solidFill>
              <a:schemeClr val="tx1">
                <a:alpha val="80000"/>
              </a:schemeClr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088190"/>
            <a:ext cx="8229600" cy="203797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Obnašanje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atributi</a:t>
            </a:r>
            <a:r>
              <a:rPr lang="en-US" dirty="0" smtClean="0"/>
              <a:t>, a </a:t>
            </a:r>
            <a:r>
              <a:rPr lang="en-US" dirty="0" err="1" smtClean="0"/>
              <a:t>dejansko</a:t>
            </a:r>
            <a:r>
              <a:rPr lang="en-US" dirty="0" smtClean="0"/>
              <a:t> so to </a:t>
            </a:r>
            <a:r>
              <a:rPr lang="en-US" dirty="0" err="1" smtClean="0"/>
              <a:t>funkcije</a:t>
            </a:r>
            <a:endParaRPr lang="en-US" dirty="0" smtClean="0"/>
          </a:p>
          <a:p>
            <a:r>
              <a:rPr lang="en-US" dirty="0" err="1" smtClean="0"/>
              <a:t>Uporabili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dekorator</a:t>
            </a:r>
            <a:r>
              <a:rPr lang="en-US" dirty="0" smtClean="0"/>
              <a:t> @property,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spremeni</a:t>
            </a:r>
            <a:r>
              <a:rPr lang="en-US" dirty="0" smtClean="0"/>
              <a:t> </a:t>
            </a:r>
            <a:r>
              <a:rPr lang="en-US" dirty="0" err="1" smtClean="0"/>
              <a:t>funkcijo</a:t>
            </a:r>
            <a:r>
              <a:rPr lang="en-US" dirty="0" smtClean="0"/>
              <a:t> norma2, </a:t>
            </a:r>
            <a:r>
              <a:rPr lang="en-US" dirty="0" err="1" smtClean="0"/>
              <a:t>preveže</a:t>
            </a:r>
            <a:r>
              <a:rPr lang="en-US" dirty="0" smtClean="0"/>
              <a:t> (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ime</a:t>
            </a:r>
            <a:r>
              <a:rPr lang="en-US" dirty="0" smtClean="0"/>
              <a:t>) in </a:t>
            </a:r>
            <a:r>
              <a:rPr lang="en-US" dirty="0" err="1" smtClean="0"/>
              <a:t>dopolni</a:t>
            </a:r>
            <a:r>
              <a:rPr lang="en-US" dirty="0" smtClean="0"/>
              <a:t>, da </a:t>
            </a:r>
            <a:r>
              <a:rPr lang="en-US" dirty="0" err="1" smtClean="0"/>
              <a:t>doseže</a:t>
            </a:r>
            <a:r>
              <a:rPr lang="en-US" dirty="0" smtClean="0"/>
              <a:t> </a:t>
            </a:r>
            <a:r>
              <a:rPr lang="en-US" dirty="0" err="1" smtClean="0"/>
              <a:t>ciljno</a:t>
            </a:r>
            <a:r>
              <a:rPr lang="en-US" dirty="0" smtClean="0"/>
              <a:t> </a:t>
            </a:r>
            <a:r>
              <a:rPr lang="en-US" dirty="0" err="1" smtClean="0"/>
              <a:t>delovanje</a:t>
            </a:r>
            <a:endParaRPr lang="en-US" dirty="0" smtClean="0"/>
          </a:p>
          <a:p>
            <a:r>
              <a:rPr lang="en-US" dirty="0" smtClean="0"/>
              <a:t>Primer </a:t>
            </a:r>
            <a:r>
              <a:rPr lang="en-US" dirty="0" err="1" smtClean="0"/>
              <a:t>uporabe</a:t>
            </a:r>
            <a:r>
              <a:rPr lang="en-US" dirty="0" smtClean="0"/>
              <a:t>: </a:t>
            </a:r>
            <a:r>
              <a:rPr lang="en-US" dirty="0" err="1" smtClean="0"/>
              <a:t>želimo</a:t>
            </a:r>
            <a:r>
              <a:rPr lang="en-US" dirty="0" smtClean="0"/>
              <a:t> </a:t>
            </a:r>
            <a:r>
              <a:rPr lang="en-US" dirty="0" err="1" smtClean="0"/>
              <a:t>imeti</a:t>
            </a:r>
            <a:r>
              <a:rPr lang="en-US" dirty="0" smtClean="0"/>
              <a:t> </a:t>
            </a:r>
            <a:r>
              <a:rPr lang="en-US" dirty="0" err="1" smtClean="0"/>
              <a:t>možnost</a:t>
            </a:r>
            <a:r>
              <a:rPr lang="en-US" dirty="0" smtClean="0"/>
              <a:t> </a:t>
            </a:r>
            <a:r>
              <a:rPr lang="en-US" dirty="0" err="1" smtClean="0"/>
              <a:t>aktivnosti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vračanju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pisanju</a:t>
            </a:r>
            <a:r>
              <a:rPr lang="en-US" dirty="0" smtClean="0"/>
              <a:t> v “</a:t>
            </a:r>
            <a:r>
              <a:rPr lang="en-US" dirty="0" err="1" smtClean="0"/>
              <a:t>navidezni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1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Lastnost</a:t>
            </a:r>
            <a:r>
              <a:rPr lang="en-US" dirty="0" smtClean="0"/>
              <a:t> 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0" y="1417638"/>
            <a:ext cx="8635998" cy="3260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05" y="4862804"/>
            <a:ext cx="2360990" cy="1823443"/>
          </a:xfrm>
          <a:prstGeom prst="rect">
            <a:avLst/>
          </a:prstGeom>
          <a:ln>
            <a:solidFill>
              <a:schemeClr val="tx1">
                <a:alpha val="83000"/>
              </a:schemeClr>
            </a:solidFill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85810" y="4862804"/>
            <a:ext cx="5007428" cy="182344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Branje</a:t>
            </a:r>
            <a:r>
              <a:rPr lang="en-US" dirty="0" smtClean="0"/>
              <a:t> in </a:t>
            </a:r>
            <a:r>
              <a:rPr lang="en-US" dirty="0" err="1" smtClean="0"/>
              <a:t>nastavljanje</a:t>
            </a:r>
            <a:r>
              <a:rPr lang="en-US" dirty="0" smtClean="0"/>
              <a:t> </a:t>
            </a:r>
            <a:r>
              <a:rPr lang="en-US" dirty="0" err="1" smtClean="0"/>
              <a:t>sta</a:t>
            </a:r>
            <a:r>
              <a:rPr lang="en-US" dirty="0" smtClean="0"/>
              <a:t> </a:t>
            </a:r>
            <a:r>
              <a:rPr lang="en-US" dirty="0" err="1" smtClean="0"/>
              <a:t>dejansko</a:t>
            </a:r>
            <a:r>
              <a:rPr lang="en-US" dirty="0" smtClean="0"/>
              <a:t> </a:t>
            </a:r>
            <a:r>
              <a:rPr lang="en-US" dirty="0" err="1" smtClean="0"/>
              <a:t>funkciji</a:t>
            </a:r>
            <a:r>
              <a:rPr lang="en-US" dirty="0" smtClean="0"/>
              <a:t>, </a:t>
            </a:r>
            <a:r>
              <a:rPr lang="en-US" dirty="0" err="1" smtClean="0"/>
              <a:t>kjer</a:t>
            </a:r>
            <a:r>
              <a:rPr lang="en-US" dirty="0" smtClean="0"/>
              <a:t> </a:t>
            </a:r>
            <a:r>
              <a:rPr lang="en-US" dirty="0" err="1" smtClean="0"/>
              <a:t>lahko</a:t>
            </a:r>
            <a:r>
              <a:rPr lang="en-US" dirty="0" smtClean="0"/>
              <a:t> </a:t>
            </a:r>
            <a:r>
              <a:rPr lang="en-US" dirty="0" err="1" smtClean="0"/>
              <a:t>kaj</a:t>
            </a:r>
            <a:r>
              <a:rPr lang="en-US" dirty="0" smtClean="0"/>
              <a:t> </a:t>
            </a:r>
            <a:r>
              <a:rPr lang="en-US" dirty="0" err="1" smtClean="0"/>
              <a:t>postorimo</a:t>
            </a:r>
            <a:r>
              <a:rPr lang="en-US" dirty="0" smtClean="0"/>
              <a:t>, </a:t>
            </a:r>
            <a:r>
              <a:rPr lang="en-US" dirty="0" err="1" smtClean="0"/>
              <a:t>preverimo</a:t>
            </a:r>
            <a:endParaRPr lang="en-US" dirty="0" smtClean="0"/>
          </a:p>
          <a:p>
            <a:r>
              <a:rPr lang="en-US" dirty="0" err="1" smtClean="0"/>
              <a:t>Pomagamo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 </a:t>
            </a:r>
            <a:r>
              <a:rPr lang="en-US" dirty="0" err="1" smtClean="0"/>
              <a:t>pomočjo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8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Lastnost</a:t>
            </a:r>
            <a:r>
              <a:rPr lang="en-US" dirty="0" smtClean="0"/>
              <a:t> y (z </a:t>
            </a:r>
            <a:r>
              <a:rPr lang="en-US" dirty="0" err="1" smtClean="0"/>
              <a:t>dekoratorji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43" y="1579034"/>
            <a:ext cx="3162300" cy="20066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689048"/>
            <a:ext cx="8229600" cy="306009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Enak</a:t>
            </a:r>
            <a:r>
              <a:rPr lang="en-US" dirty="0" smtClean="0"/>
              <a:t> </a:t>
            </a:r>
            <a:r>
              <a:rPr lang="en-US" dirty="0" err="1" smtClean="0"/>
              <a:t>učinek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klic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 property </a:t>
            </a:r>
            <a:r>
              <a:rPr lang="en-US" dirty="0" err="1" smtClean="0"/>
              <a:t>pri</a:t>
            </a:r>
            <a:r>
              <a:rPr lang="en-US" dirty="0" smtClean="0"/>
              <a:t> x (</a:t>
            </a:r>
            <a:r>
              <a:rPr lang="en-US" dirty="0" err="1" smtClean="0"/>
              <a:t>razen</a:t>
            </a:r>
            <a:r>
              <a:rPr lang="en-US" dirty="0" smtClean="0"/>
              <a:t> </a:t>
            </a:r>
            <a:r>
              <a:rPr lang="en-US" dirty="0" err="1" smtClean="0"/>
              <a:t>dokumentacijskega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Dekorator</a:t>
            </a:r>
            <a:r>
              <a:rPr lang="en-US" dirty="0" smtClean="0"/>
              <a:t> @property je </a:t>
            </a:r>
            <a:r>
              <a:rPr lang="en-US" dirty="0" err="1" smtClean="0"/>
              <a:t>dejansko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poseben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napisana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en-US" dirty="0" smtClean="0"/>
              <a:t> oz. </a:t>
            </a:r>
            <a:r>
              <a:rPr lang="en-US" dirty="0" err="1" smtClean="0"/>
              <a:t>razred</a:t>
            </a:r>
            <a:r>
              <a:rPr lang="en-US" dirty="0" smtClean="0"/>
              <a:t> property. </a:t>
            </a:r>
            <a:r>
              <a:rPr lang="en-US" dirty="0" err="1" smtClean="0"/>
              <a:t>Dekoracija</a:t>
            </a:r>
            <a:r>
              <a:rPr lang="en-US" dirty="0" smtClean="0"/>
              <a:t> </a:t>
            </a:r>
            <a:r>
              <a:rPr lang="en-US" dirty="0" err="1" smtClean="0"/>
              <a:t>jo</a:t>
            </a:r>
            <a:r>
              <a:rPr lang="en-US" dirty="0" smtClean="0"/>
              <a:t> </a:t>
            </a:r>
            <a:r>
              <a:rPr lang="en-US" dirty="0" err="1" smtClean="0"/>
              <a:t>uporabi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dopolnjevanje</a:t>
            </a:r>
            <a:r>
              <a:rPr lang="en-US" dirty="0" smtClean="0"/>
              <a:t> </a:t>
            </a:r>
            <a:r>
              <a:rPr lang="en-US" dirty="0" err="1" smtClean="0"/>
              <a:t>originalne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 y(), </a:t>
            </a:r>
            <a:r>
              <a:rPr lang="en-US" dirty="0" err="1" smtClean="0"/>
              <a:t>hkrati</a:t>
            </a:r>
            <a:r>
              <a:rPr lang="en-US" dirty="0" smtClean="0"/>
              <a:t> pa se </a:t>
            </a:r>
            <a:r>
              <a:rPr lang="en-US" dirty="0" err="1" smtClean="0"/>
              <a:t>izvede</a:t>
            </a:r>
            <a:r>
              <a:rPr lang="en-US" dirty="0" smtClean="0"/>
              <a:t> </a:t>
            </a:r>
            <a:r>
              <a:rPr lang="en-US" dirty="0" err="1" smtClean="0"/>
              <a:t>prevezava</a:t>
            </a:r>
            <a:r>
              <a:rPr lang="en-US" dirty="0" smtClean="0"/>
              <a:t> in </a:t>
            </a:r>
            <a:r>
              <a:rPr lang="en-US" dirty="0" err="1" smtClean="0"/>
              <a:t>redefinicija</a:t>
            </a:r>
            <a:r>
              <a:rPr lang="en-US" dirty="0" smtClean="0"/>
              <a:t> </a:t>
            </a:r>
            <a:r>
              <a:rPr lang="en-US" dirty="0" err="1" smtClean="0"/>
              <a:t>lastnosti</a:t>
            </a:r>
            <a:r>
              <a:rPr lang="en-US" dirty="0" smtClean="0"/>
              <a:t> y,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pod </a:t>
            </a:r>
            <a:r>
              <a:rPr lang="en-US" dirty="0" err="1" smtClean="0"/>
              <a:t>metodo</a:t>
            </a:r>
            <a:r>
              <a:rPr lang="en-US" dirty="0" smtClean="0"/>
              <a:t> .setter </a:t>
            </a:r>
            <a:r>
              <a:rPr lang="en-US" dirty="0" err="1" smtClean="0"/>
              <a:t>spet</a:t>
            </a:r>
            <a:r>
              <a:rPr lang="en-US" dirty="0" smtClean="0"/>
              <a:t> </a:t>
            </a:r>
            <a:r>
              <a:rPr lang="en-US" dirty="0" err="1" smtClean="0"/>
              <a:t>razred</a:t>
            </a:r>
            <a:r>
              <a:rPr lang="en-US" dirty="0" smtClean="0"/>
              <a:t> oz. </a:t>
            </a:r>
            <a:r>
              <a:rPr lang="en-US" dirty="0" err="1" smtClean="0"/>
              <a:t>funkcijo</a:t>
            </a:r>
            <a:r>
              <a:rPr lang="en-US" dirty="0" smtClean="0"/>
              <a:t>, s </a:t>
            </a:r>
            <a:r>
              <a:rPr lang="en-US" dirty="0" err="1" smtClean="0"/>
              <a:t>katero</a:t>
            </a:r>
            <a:r>
              <a:rPr lang="en-US" dirty="0" smtClean="0"/>
              <a:t> je </a:t>
            </a:r>
            <a:r>
              <a:rPr lang="en-US" dirty="0" err="1" smtClean="0"/>
              <a:t>mogoče</a:t>
            </a:r>
            <a:r>
              <a:rPr lang="en-US" dirty="0" smtClean="0"/>
              <a:t> </a:t>
            </a:r>
            <a:r>
              <a:rPr lang="en-US" dirty="0" err="1" smtClean="0"/>
              <a:t>dekorirati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Dekoratorji</a:t>
            </a:r>
            <a:r>
              <a:rPr lang="en-US" dirty="0" smtClean="0"/>
              <a:t> so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poseben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napisane</a:t>
            </a:r>
            <a:r>
              <a:rPr lang="en-US" dirty="0" smtClean="0"/>
              <a:t> </a:t>
            </a:r>
            <a:r>
              <a:rPr lang="en-US" dirty="0" err="1" smtClean="0"/>
              <a:t>bodisi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 </a:t>
            </a:r>
            <a:r>
              <a:rPr lang="en-US" dirty="0" err="1" smtClean="0"/>
              <a:t>bodisi</a:t>
            </a:r>
            <a:r>
              <a:rPr lang="en-US" dirty="0" smtClean="0"/>
              <a:t> </a:t>
            </a:r>
            <a:r>
              <a:rPr lang="en-US" dirty="0" err="1" smtClean="0"/>
              <a:t>razredi</a:t>
            </a:r>
            <a:endParaRPr lang="en-US" dirty="0" smtClean="0"/>
          </a:p>
          <a:p>
            <a:r>
              <a:rPr lang="en-US" dirty="0" err="1" smtClean="0"/>
              <a:t>Mehanizem</a:t>
            </a:r>
            <a:r>
              <a:rPr lang="en-US" dirty="0" smtClean="0"/>
              <a:t> </a:t>
            </a:r>
            <a:r>
              <a:rPr lang="en-US" dirty="0" err="1" smtClean="0"/>
              <a:t>definicije</a:t>
            </a:r>
            <a:r>
              <a:rPr lang="en-US" dirty="0" smtClean="0"/>
              <a:t> </a:t>
            </a:r>
            <a:r>
              <a:rPr lang="en-US" dirty="0" err="1" smtClean="0"/>
              <a:t>razreda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nalaganju</a:t>
            </a:r>
            <a:r>
              <a:rPr lang="en-US" dirty="0" smtClean="0"/>
              <a:t> </a:t>
            </a:r>
            <a:r>
              <a:rPr lang="en-US" dirty="0" err="1" smtClean="0"/>
              <a:t>jih</a:t>
            </a:r>
            <a:r>
              <a:rPr lang="en-US" dirty="0" smtClean="0"/>
              <a:t> </a:t>
            </a:r>
            <a:r>
              <a:rPr lang="en-US" dirty="0" err="1" smtClean="0"/>
              <a:t>zna</a:t>
            </a:r>
            <a:r>
              <a:rPr lang="en-US" dirty="0" smtClean="0"/>
              <a:t> </a:t>
            </a:r>
            <a:r>
              <a:rPr lang="en-US" dirty="0" err="1" smtClean="0"/>
              <a:t>uporabiti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3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s </a:t>
            </a:r>
            <a:r>
              <a:rPr lang="en-US" dirty="0" err="1" smtClean="0"/>
              <a:t>posebnim</a:t>
            </a:r>
            <a:r>
              <a:rPr lang="en-US" dirty="0" smtClean="0"/>
              <a:t> </a:t>
            </a:r>
            <a:r>
              <a:rPr lang="en-US" dirty="0" err="1" smtClean="0"/>
              <a:t>pomenom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Če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objektu</a:t>
            </a:r>
            <a:r>
              <a:rPr lang="en-US" dirty="0" smtClean="0"/>
              <a:t> o </a:t>
            </a:r>
            <a:r>
              <a:rPr lang="en-US" dirty="0" err="1" smtClean="0"/>
              <a:t>kličemo</a:t>
            </a:r>
            <a:r>
              <a:rPr lang="en-US" dirty="0" smtClean="0"/>
              <a:t> </a:t>
            </a:r>
            <a:r>
              <a:rPr lang="en-US" dirty="0" err="1" smtClean="0"/>
              <a:t>funkcijo</a:t>
            </a:r>
            <a:r>
              <a:rPr lang="en-US" dirty="0" smtClean="0"/>
              <a:t> abs(o), se </a:t>
            </a:r>
            <a:r>
              <a:rPr lang="en-US" dirty="0" err="1" smtClean="0"/>
              <a:t>dejansko</a:t>
            </a:r>
            <a:r>
              <a:rPr lang="en-US" dirty="0" smtClean="0"/>
              <a:t> </a:t>
            </a:r>
            <a:r>
              <a:rPr lang="en-US" dirty="0" err="1" smtClean="0"/>
              <a:t>izvede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o.__abs</a:t>
            </a:r>
            <a:r>
              <a:rPr lang="en-US" dirty="0" smtClean="0"/>
              <a:t>__()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76" y="2683329"/>
            <a:ext cx="52197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48" y="3727755"/>
            <a:ext cx="3594100" cy="876300"/>
          </a:xfrm>
          <a:prstGeom prst="rect">
            <a:avLst/>
          </a:prstGeom>
          <a:ln>
            <a:solidFill>
              <a:schemeClr val="tx1">
                <a:alpha val="84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438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Posebne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: __</a:t>
            </a:r>
            <a:r>
              <a:rPr lang="en-US" dirty="0" err="1" smtClean="0"/>
              <a:t>repr</a:t>
            </a:r>
            <a:r>
              <a:rPr lang="en-US" dirty="0" smtClean="0"/>
              <a:t>__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338" y="4003524"/>
            <a:ext cx="8482995" cy="199420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IDLE </a:t>
            </a:r>
            <a:r>
              <a:rPr lang="en-US" dirty="0" err="1" smtClean="0"/>
              <a:t>uporablja</a:t>
            </a:r>
            <a:r>
              <a:rPr lang="en-US" dirty="0" smtClean="0"/>
              <a:t> __</a:t>
            </a:r>
            <a:r>
              <a:rPr lang="en-US" dirty="0" err="1" smtClean="0"/>
              <a:t>repr</a:t>
            </a:r>
            <a:r>
              <a:rPr lang="en-US" dirty="0" smtClean="0"/>
              <a:t>__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tekstovno</a:t>
            </a:r>
            <a:r>
              <a:rPr lang="en-US" dirty="0" smtClean="0"/>
              <a:t> </a:t>
            </a:r>
            <a:r>
              <a:rPr lang="en-US" dirty="0" err="1" smtClean="0"/>
              <a:t>prezentacijo</a:t>
            </a:r>
            <a:endParaRPr lang="en-US" dirty="0" smtClean="0"/>
          </a:p>
          <a:p>
            <a:r>
              <a:rPr lang="en-US" dirty="0" err="1" smtClean="0"/>
              <a:t>Opomba</a:t>
            </a:r>
            <a:r>
              <a:rPr lang="en-US" dirty="0" smtClean="0"/>
              <a:t>: </a:t>
            </a:r>
            <a:r>
              <a:rPr lang="en-US" dirty="0" err="1"/>
              <a:t>u</a:t>
            </a:r>
            <a:r>
              <a:rPr lang="en-US" dirty="0" err="1" smtClean="0"/>
              <a:t>poraba</a:t>
            </a:r>
            <a:r>
              <a:rPr lang="en-US" dirty="0" smtClean="0"/>
              <a:t> </a:t>
            </a:r>
            <a:r>
              <a:rPr lang="en-US" dirty="0" err="1" smtClean="0"/>
              <a:t>formatiranih</a:t>
            </a:r>
            <a:r>
              <a:rPr lang="en-US" dirty="0" smtClean="0"/>
              <a:t> </a:t>
            </a:r>
            <a:r>
              <a:rPr lang="en-US" dirty="0" err="1" smtClean="0"/>
              <a:t>nizov</a:t>
            </a:r>
            <a:r>
              <a:rPr lang="en-US" dirty="0" smtClean="0"/>
              <a:t> (</a:t>
            </a:r>
            <a:r>
              <a:rPr lang="en-US" dirty="0" err="1" smtClean="0"/>
              <a:t>metoda</a:t>
            </a:r>
            <a:r>
              <a:rPr lang="en-US" dirty="0" smtClean="0"/>
              <a:t> format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nizih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Opomba</a:t>
            </a:r>
            <a:r>
              <a:rPr lang="en-US" dirty="0" smtClean="0"/>
              <a:t>: operator * </a:t>
            </a:r>
            <a:r>
              <a:rPr lang="en-US" dirty="0" err="1" smtClean="0"/>
              <a:t>pretvori</a:t>
            </a:r>
            <a:r>
              <a:rPr lang="en-US" dirty="0" smtClean="0"/>
              <a:t> </a:t>
            </a:r>
            <a:r>
              <a:rPr lang="en-US" dirty="0" err="1" smtClean="0"/>
              <a:t>seznam</a:t>
            </a:r>
            <a:r>
              <a:rPr lang="en-US" dirty="0" smtClean="0"/>
              <a:t> v </a:t>
            </a:r>
            <a:r>
              <a:rPr lang="en-US" dirty="0" err="1" smtClean="0"/>
              <a:t>zaporedje</a:t>
            </a:r>
            <a:r>
              <a:rPr lang="en-US" dirty="0" smtClean="0"/>
              <a:t> </a:t>
            </a:r>
            <a:r>
              <a:rPr lang="en-US" dirty="0" err="1" smtClean="0"/>
              <a:t>argumentov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5" y="1593603"/>
            <a:ext cx="8686800" cy="1000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8" y="2904976"/>
            <a:ext cx="3340100" cy="825500"/>
          </a:xfrm>
          <a:prstGeom prst="rect">
            <a:avLst/>
          </a:prstGeom>
          <a:ln>
            <a:solidFill>
              <a:schemeClr val="tx1">
                <a:alpha val="86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754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Posebne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: __add__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22095"/>
            <a:ext cx="8229600" cy="2304068"/>
          </a:xfrm>
        </p:spPr>
        <p:txBody>
          <a:bodyPr/>
          <a:lstStyle/>
          <a:p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uporabimo</a:t>
            </a:r>
            <a:r>
              <a:rPr lang="en-US" dirty="0" smtClean="0"/>
              <a:t> operator </a:t>
            </a:r>
            <a:r>
              <a:rPr lang="en-US" dirty="0" err="1" smtClean="0"/>
              <a:t>seštevanje</a:t>
            </a:r>
            <a:r>
              <a:rPr lang="en-US" dirty="0" smtClean="0"/>
              <a:t>, </a:t>
            </a:r>
            <a:r>
              <a:rPr lang="en-US" dirty="0" err="1" smtClean="0"/>
              <a:t>npr</a:t>
            </a:r>
            <a:r>
              <a:rPr lang="en-US" dirty="0" smtClean="0"/>
              <a:t>. a + b, se </a:t>
            </a:r>
            <a:r>
              <a:rPr lang="en-US" dirty="0" err="1" smtClean="0"/>
              <a:t>dejansko</a:t>
            </a:r>
            <a:r>
              <a:rPr lang="en-US" dirty="0" smtClean="0"/>
              <a:t> </a:t>
            </a:r>
            <a:r>
              <a:rPr lang="en-US" dirty="0" err="1" smtClean="0"/>
              <a:t>izvede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a.__add</a:t>
            </a:r>
            <a:r>
              <a:rPr lang="en-US" dirty="0" smtClean="0"/>
              <a:t>__(b)</a:t>
            </a:r>
          </a:p>
          <a:p>
            <a:r>
              <a:rPr lang="en-US" dirty="0" err="1" smtClean="0"/>
              <a:t>Podobno</a:t>
            </a:r>
            <a:r>
              <a:rPr lang="en-US" dirty="0" smtClean="0"/>
              <a:t> </a:t>
            </a:r>
            <a:r>
              <a:rPr lang="en-US" dirty="0" err="1" smtClean="0"/>
              <a:t>velja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druge</a:t>
            </a:r>
            <a:r>
              <a:rPr lang="en-US" dirty="0" smtClean="0"/>
              <a:t> </a:t>
            </a:r>
            <a:r>
              <a:rPr lang="en-US" dirty="0" err="1" smtClean="0"/>
              <a:t>operatorje</a:t>
            </a:r>
            <a:r>
              <a:rPr lang="en-US" dirty="0" smtClean="0"/>
              <a:t> (__sub__, __</a:t>
            </a:r>
            <a:r>
              <a:rPr lang="en-US" dirty="0" err="1" smtClean="0"/>
              <a:t>mul</a:t>
            </a:r>
            <a:r>
              <a:rPr lang="en-US" dirty="0" smtClean="0"/>
              <a:t>__, …)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9272"/>
            <a:ext cx="79121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79915"/>
            <a:ext cx="3505200" cy="111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395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Posebne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: __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8094" y="1741714"/>
            <a:ext cx="3848705" cy="4384449"/>
          </a:xfrm>
        </p:spPr>
        <p:txBody>
          <a:bodyPr>
            <a:normAutofit/>
          </a:bodyPr>
          <a:lstStyle/>
          <a:p>
            <a:r>
              <a:rPr lang="en-US" dirty="0" smtClean="0"/>
              <a:t>Operator </a:t>
            </a:r>
            <a:r>
              <a:rPr lang="en-US" dirty="0" err="1" smtClean="0"/>
              <a:t>oglati</a:t>
            </a:r>
            <a:r>
              <a:rPr lang="en-US" dirty="0" smtClean="0"/>
              <a:t> </a:t>
            </a:r>
            <a:r>
              <a:rPr lang="en-US" dirty="0" err="1" smtClean="0"/>
              <a:t>oklepaj</a:t>
            </a:r>
            <a:r>
              <a:rPr lang="en-US" dirty="0" smtClean="0"/>
              <a:t> (</a:t>
            </a:r>
            <a:r>
              <a:rPr lang="en-US" dirty="0" err="1" smtClean="0"/>
              <a:t>funkcija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se </a:t>
            </a:r>
            <a:r>
              <a:rPr lang="en-US" dirty="0" err="1" smtClean="0"/>
              <a:t>zgodi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branju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Obstaja</a:t>
            </a:r>
            <a:r>
              <a:rPr lang="en-US" dirty="0" smtClean="0"/>
              <a:t> </a:t>
            </a:r>
            <a:r>
              <a:rPr lang="en-US" dirty="0" err="1" smtClean="0"/>
              <a:t>tudi</a:t>
            </a:r>
            <a:r>
              <a:rPr lang="en-US" dirty="0" smtClean="0"/>
              <a:t> __</a:t>
            </a:r>
            <a:r>
              <a:rPr lang="en-US" dirty="0" err="1" smtClean="0"/>
              <a:t>setitem</a:t>
            </a:r>
            <a:r>
              <a:rPr lang="en-US" dirty="0" smtClean="0"/>
              <a:t>__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417638"/>
            <a:ext cx="39751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7" y="3771295"/>
            <a:ext cx="3352800" cy="1879600"/>
          </a:xfrm>
          <a:prstGeom prst="rect">
            <a:avLst/>
          </a:prstGeom>
          <a:ln>
            <a:solidFill>
              <a:schemeClr val="tx1">
                <a:alpha val="88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628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Program = </a:t>
            </a:r>
            <a:r>
              <a:rPr lang="en-US" dirty="0" err="1" smtClean="0"/>
              <a:t>zaporedje</a:t>
            </a:r>
            <a:r>
              <a:rPr lang="en-US" dirty="0" smtClean="0"/>
              <a:t> </a:t>
            </a:r>
            <a:r>
              <a:rPr lang="en-US" dirty="0" err="1" smtClean="0"/>
              <a:t>ukazov</a:t>
            </a:r>
            <a:endParaRPr lang="en-US" dirty="0" smtClean="0"/>
          </a:p>
          <a:p>
            <a:r>
              <a:rPr lang="en-US" dirty="0" smtClean="0"/>
              <a:t>Problem – </a:t>
            </a:r>
            <a:r>
              <a:rPr lang="en-US" dirty="0" err="1" smtClean="0"/>
              <a:t>koda</a:t>
            </a:r>
            <a:r>
              <a:rPr lang="en-US" dirty="0" smtClean="0"/>
              <a:t> se </a:t>
            </a:r>
            <a:r>
              <a:rPr lang="en-US" dirty="0" err="1" smtClean="0"/>
              <a:t>začne</a:t>
            </a:r>
            <a:r>
              <a:rPr lang="en-US" dirty="0" smtClean="0"/>
              <a:t> </a:t>
            </a:r>
            <a:r>
              <a:rPr lang="en-US" dirty="0" err="1" smtClean="0"/>
              <a:t>ponavljati</a:t>
            </a:r>
            <a:endParaRPr lang="en-US" dirty="0" smtClean="0"/>
          </a:p>
          <a:p>
            <a:r>
              <a:rPr lang="en-US" dirty="0" err="1" smtClean="0"/>
              <a:t>Rešitev</a:t>
            </a:r>
            <a:r>
              <a:rPr lang="en-US" dirty="0" smtClean="0"/>
              <a:t>: </a:t>
            </a:r>
            <a:r>
              <a:rPr lang="en-US" dirty="0" err="1" smtClean="0"/>
              <a:t>funkcije</a:t>
            </a:r>
            <a:r>
              <a:rPr lang="en-US" dirty="0" smtClean="0"/>
              <a:t> (</a:t>
            </a:r>
            <a:r>
              <a:rPr lang="en-US" dirty="0" err="1" smtClean="0"/>
              <a:t>izognemo</a:t>
            </a:r>
            <a:r>
              <a:rPr lang="en-US" dirty="0" smtClean="0"/>
              <a:t> se </a:t>
            </a:r>
            <a:r>
              <a:rPr lang="en-US" dirty="0" err="1" smtClean="0"/>
              <a:t>ponavljanju</a:t>
            </a:r>
            <a:r>
              <a:rPr lang="en-US" dirty="0" smtClean="0"/>
              <a:t> </a:t>
            </a:r>
            <a:r>
              <a:rPr lang="en-US" dirty="0" err="1" smtClean="0"/>
              <a:t>identične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) – </a:t>
            </a:r>
            <a:r>
              <a:rPr lang="en-US" dirty="0" err="1" smtClean="0"/>
              <a:t>definicija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enem</a:t>
            </a:r>
            <a:r>
              <a:rPr lang="en-US" dirty="0" smtClean="0"/>
              <a:t> </a:t>
            </a:r>
            <a:r>
              <a:rPr lang="en-US" dirty="0" err="1" smtClean="0"/>
              <a:t>mestu</a:t>
            </a:r>
            <a:r>
              <a:rPr lang="en-US" dirty="0" smtClean="0"/>
              <a:t>, </a:t>
            </a:r>
            <a:r>
              <a:rPr lang="en-US" dirty="0" err="1" smtClean="0"/>
              <a:t>večkratna</a:t>
            </a:r>
            <a:r>
              <a:rPr lang="en-US" dirty="0" smtClean="0"/>
              <a:t> </a:t>
            </a:r>
            <a:r>
              <a:rPr lang="en-US" dirty="0" err="1" smtClean="0"/>
              <a:t>uporaba</a:t>
            </a:r>
            <a:endParaRPr lang="en-US" dirty="0" smtClean="0"/>
          </a:p>
          <a:p>
            <a:r>
              <a:rPr lang="en-US" dirty="0" err="1" smtClean="0"/>
              <a:t>Objektno</a:t>
            </a:r>
            <a:r>
              <a:rPr lang="en-US" dirty="0" smtClean="0"/>
              <a:t> </a:t>
            </a:r>
            <a:r>
              <a:rPr lang="en-US" dirty="0" err="1" smtClean="0"/>
              <a:t>orientirano</a:t>
            </a:r>
            <a:r>
              <a:rPr lang="en-US" dirty="0" smtClean="0"/>
              <a:t> </a:t>
            </a:r>
            <a:r>
              <a:rPr lang="en-US" dirty="0" err="1" smtClean="0"/>
              <a:t>programiranje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omogoča</a:t>
            </a:r>
            <a:r>
              <a:rPr lang="en-US" dirty="0" smtClean="0"/>
              <a:t> </a:t>
            </a:r>
            <a:r>
              <a:rPr lang="en-US" dirty="0" err="1" smtClean="0"/>
              <a:t>pakiranje</a:t>
            </a:r>
            <a:r>
              <a:rPr lang="en-US" dirty="0" smtClean="0"/>
              <a:t> </a:t>
            </a:r>
            <a:r>
              <a:rPr lang="en-US" dirty="0" err="1" smtClean="0"/>
              <a:t>logično</a:t>
            </a:r>
            <a:r>
              <a:rPr lang="en-US" dirty="0" smtClean="0"/>
              <a:t> </a:t>
            </a:r>
            <a:r>
              <a:rPr lang="en-US" dirty="0" err="1" smtClean="0"/>
              <a:t>sorodne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in </a:t>
            </a:r>
            <a:r>
              <a:rPr lang="en-US" dirty="0" err="1" smtClean="0"/>
              <a:t>podatkov</a:t>
            </a:r>
            <a:r>
              <a:rPr lang="en-US" dirty="0" smtClean="0"/>
              <a:t> v </a:t>
            </a:r>
            <a:r>
              <a:rPr lang="en-US" dirty="0" err="1" smtClean="0"/>
              <a:t>objekte</a:t>
            </a:r>
            <a:r>
              <a:rPr lang="en-US" dirty="0" smtClean="0"/>
              <a:t> in s tem </a:t>
            </a:r>
            <a:r>
              <a:rPr lang="en-US" dirty="0" err="1" smtClean="0"/>
              <a:t>olajša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 smtClean="0"/>
          </a:p>
          <a:p>
            <a:r>
              <a:rPr lang="en-US" dirty="0" err="1" smtClean="0"/>
              <a:t>Objekt</a:t>
            </a:r>
            <a:r>
              <a:rPr lang="en-US" dirty="0" smtClean="0"/>
              <a:t> = </a:t>
            </a:r>
            <a:r>
              <a:rPr lang="en-US" dirty="0" err="1" smtClean="0"/>
              <a:t>entiteta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vsebuje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(</a:t>
            </a:r>
            <a:r>
              <a:rPr lang="en-US" dirty="0" err="1" smtClean="0"/>
              <a:t>atribute</a:t>
            </a:r>
            <a:r>
              <a:rPr lang="en-US" dirty="0" smtClean="0"/>
              <a:t>) in </a:t>
            </a:r>
            <a:r>
              <a:rPr lang="en-US" dirty="0" err="1" smtClean="0"/>
              <a:t>funkcije</a:t>
            </a:r>
            <a:r>
              <a:rPr lang="en-US" dirty="0" smtClean="0"/>
              <a:t> (</a:t>
            </a:r>
            <a:r>
              <a:rPr lang="en-US" dirty="0" err="1" smtClean="0"/>
              <a:t>metode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6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Razred</a:t>
            </a:r>
            <a:r>
              <a:rPr lang="en-US" dirty="0" smtClean="0"/>
              <a:t> </a:t>
            </a:r>
            <a:r>
              <a:rPr lang="en-US" dirty="0" err="1" smtClean="0"/>
              <a:t>matrika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048" y="5309810"/>
            <a:ext cx="4235752" cy="137885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Tudi</a:t>
            </a:r>
            <a:r>
              <a:rPr lang="en-US" dirty="0" smtClean="0"/>
              <a:t> </a:t>
            </a:r>
            <a:r>
              <a:rPr lang="en-US" dirty="0" err="1" smtClean="0"/>
              <a:t>funkcionalnost</a:t>
            </a:r>
            <a:r>
              <a:rPr lang="en-US" dirty="0" smtClean="0"/>
              <a:t> </a:t>
            </a:r>
            <a:r>
              <a:rPr lang="en-US" dirty="0" err="1" smtClean="0"/>
              <a:t>funkcijskega</a:t>
            </a:r>
            <a:r>
              <a:rPr lang="en-US" dirty="0" smtClean="0"/>
              <a:t> </a:t>
            </a:r>
            <a:r>
              <a:rPr lang="en-US" dirty="0" err="1" smtClean="0"/>
              <a:t>klica</a:t>
            </a:r>
            <a:r>
              <a:rPr lang="en-US" dirty="0" smtClean="0"/>
              <a:t> </a:t>
            </a:r>
            <a:r>
              <a:rPr lang="en-US" dirty="0" err="1" smtClean="0"/>
              <a:t>lahko</a:t>
            </a:r>
            <a:r>
              <a:rPr lang="en-US" dirty="0" smtClean="0"/>
              <a:t> </a:t>
            </a:r>
            <a:r>
              <a:rPr lang="en-US" dirty="0" err="1" smtClean="0"/>
              <a:t>definiramo</a:t>
            </a:r>
            <a:r>
              <a:rPr lang="en-US" dirty="0" smtClean="0"/>
              <a:t> s </a:t>
            </a:r>
            <a:r>
              <a:rPr lang="en-US" dirty="0" err="1" smtClean="0"/>
              <a:t>pomočjo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__call__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466018"/>
            <a:ext cx="8877643" cy="3386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774159"/>
            <a:ext cx="2941562" cy="1914508"/>
          </a:xfrm>
          <a:prstGeom prst="rect">
            <a:avLst/>
          </a:prstGeom>
          <a:ln>
            <a:solidFill>
              <a:schemeClr val="tx1">
                <a:alpha val="91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420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Izjeme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42381"/>
            <a:ext cx="8229600" cy="328378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Ko</a:t>
            </a:r>
            <a:r>
              <a:rPr lang="en-US" dirty="0" smtClean="0"/>
              <a:t> se </a:t>
            </a:r>
            <a:r>
              <a:rPr lang="en-US" dirty="0" err="1" smtClean="0"/>
              <a:t>zgodi</a:t>
            </a:r>
            <a:r>
              <a:rPr lang="en-US" dirty="0" smtClean="0"/>
              <a:t> </a:t>
            </a:r>
            <a:r>
              <a:rPr lang="en-US" dirty="0" err="1" smtClean="0"/>
              <a:t>kaj</a:t>
            </a:r>
            <a:r>
              <a:rPr lang="en-US" dirty="0" smtClean="0"/>
              <a:t> </a:t>
            </a:r>
            <a:r>
              <a:rPr lang="en-US" dirty="0" err="1" smtClean="0"/>
              <a:t>nenavadnega</a:t>
            </a:r>
            <a:r>
              <a:rPr lang="en-US" dirty="0" smtClean="0"/>
              <a:t>, 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err="1"/>
              <a:t>d</a:t>
            </a:r>
            <a:r>
              <a:rPr lang="en-US" dirty="0" err="1" smtClean="0"/>
              <a:t>eljenje</a:t>
            </a:r>
            <a:r>
              <a:rPr lang="en-US" dirty="0" smtClean="0"/>
              <a:t> z 0, Python </a:t>
            </a:r>
            <a:r>
              <a:rPr lang="en-US" dirty="0" err="1" smtClean="0"/>
              <a:t>generira</a:t>
            </a:r>
            <a:r>
              <a:rPr lang="en-US" dirty="0" smtClean="0"/>
              <a:t> </a:t>
            </a:r>
            <a:r>
              <a:rPr lang="en-US" dirty="0" err="1" smtClean="0"/>
              <a:t>izjeme</a:t>
            </a:r>
            <a:endParaRPr lang="en-US" dirty="0" smtClean="0"/>
          </a:p>
          <a:p>
            <a:r>
              <a:rPr lang="en-US" dirty="0" err="1" smtClean="0"/>
              <a:t>Izjeme</a:t>
            </a:r>
            <a:r>
              <a:rPr lang="en-US" dirty="0" smtClean="0"/>
              <a:t> so </a:t>
            </a:r>
            <a:r>
              <a:rPr lang="en-US" dirty="0" err="1" smtClean="0"/>
              <a:t>spet</a:t>
            </a:r>
            <a:r>
              <a:rPr lang="en-US" dirty="0" smtClean="0"/>
              <a:t> </a:t>
            </a:r>
            <a:r>
              <a:rPr lang="en-US" dirty="0" err="1" smtClean="0"/>
              <a:t>objekti</a:t>
            </a:r>
            <a:endParaRPr lang="en-US" dirty="0" smtClean="0"/>
          </a:p>
          <a:p>
            <a:r>
              <a:rPr lang="en-US" dirty="0" err="1" smtClean="0"/>
              <a:t>Lahko</a:t>
            </a:r>
            <a:r>
              <a:rPr lang="en-US" dirty="0" smtClean="0"/>
              <a:t> </a:t>
            </a:r>
            <a:r>
              <a:rPr lang="en-US" dirty="0" err="1" smtClean="0"/>
              <a:t>jih</a:t>
            </a:r>
            <a:r>
              <a:rPr lang="en-US" dirty="0" smtClean="0"/>
              <a:t> </a:t>
            </a:r>
            <a:r>
              <a:rPr lang="en-US" dirty="0" err="1" smtClean="0"/>
              <a:t>ulovimo</a:t>
            </a:r>
            <a:r>
              <a:rPr lang="en-US" dirty="0" smtClean="0"/>
              <a:t>, </a:t>
            </a:r>
            <a:r>
              <a:rPr lang="en-US" dirty="0" err="1" smtClean="0"/>
              <a:t>lahko</a:t>
            </a:r>
            <a:r>
              <a:rPr lang="en-US" dirty="0" smtClean="0"/>
              <a:t> </a:t>
            </a:r>
            <a:r>
              <a:rPr lang="en-US" dirty="0" err="1" smtClean="0"/>
              <a:t>jih</a:t>
            </a:r>
            <a:r>
              <a:rPr lang="en-US" dirty="0" smtClean="0"/>
              <a:t> </a:t>
            </a:r>
            <a:r>
              <a:rPr lang="en-US" dirty="0" err="1" smtClean="0"/>
              <a:t>sami</a:t>
            </a:r>
            <a:r>
              <a:rPr lang="en-US" dirty="0" smtClean="0"/>
              <a:t> </a:t>
            </a:r>
            <a:r>
              <a:rPr lang="en-US" dirty="0" err="1" smtClean="0"/>
              <a:t>izvržemo</a:t>
            </a:r>
            <a:endParaRPr lang="en-US" dirty="0" smtClean="0"/>
          </a:p>
          <a:p>
            <a:r>
              <a:rPr lang="en-US" dirty="0" err="1" smtClean="0"/>
              <a:t>Lahko</a:t>
            </a:r>
            <a:r>
              <a:rPr lang="en-US" dirty="0" smtClean="0"/>
              <a:t> </a:t>
            </a:r>
            <a:r>
              <a:rPr lang="en-US" dirty="0" err="1" smtClean="0"/>
              <a:t>definiramo</a:t>
            </a:r>
            <a:r>
              <a:rPr lang="en-US" dirty="0" smtClean="0"/>
              <a:t> </a:t>
            </a:r>
            <a:r>
              <a:rPr lang="en-US" dirty="0" err="1" smtClean="0"/>
              <a:t>tudi</a:t>
            </a:r>
            <a:r>
              <a:rPr lang="en-US" dirty="0" smtClean="0"/>
              <a:t> </a:t>
            </a:r>
            <a:r>
              <a:rPr lang="en-US" dirty="0" err="1" smtClean="0"/>
              <a:t>svoje</a:t>
            </a:r>
            <a:r>
              <a:rPr lang="en-US" dirty="0" smtClean="0"/>
              <a:t> </a:t>
            </a:r>
            <a:r>
              <a:rPr lang="en-US" dirty="0" err="1" smtClean="0"/>
              <a:t>razrede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jih</a:t>
            </a:r>
            <a:r>
              <a:rPr lang="en-US" dirty="0" smtClean="0"/>
              <a:t> </a:t>
            </a:r>
            <a:r>
              <a:rPr lang="en-US" dirty="0" err="1" smtClean="0"/>
              <a:t>uporabimo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izjeme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52" y="1267581"/>
            <a:ext cx="6731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23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/>
              <a:t>R</a:t>
            </a:r>
            <a:r>
              <a:rPr lang="en-US" dirty="0" err="1" smtClean="0"/>
              <a:t>azred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Pisanje</a:t>
            </a:r>
            <a:r>
              <a:rPr lang="en-US" dirty="0" smtClean="0"/>
              <a:t> v </a:t>
            </a:r>
            <a:r>
              <a:rPr lang="en-US" dirty="0" err="1" smtClean="0"/>
              <a:t>lastnost</a:t>
            </a:r>
            <a:r>
              <a:rPr lang="en-US" dirty="0" smtClean="0"/>
              <a:t> x </a:t>
            </a:r>
            <a:r>
              <a:rPr lang="en-US" dirty="0" err="1" smtClean="0"/>
              <a:t>kliče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nastaviX</a:t>
            </a:r>
            <a:r>
              <a:rPr lang="en-US" dirty="0" smtClean="0"/>
              <a:t>(…),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preveri</a:t>
            </a:r>
            <a:r>
              <a:rPr lang="en-US" dirty="0" smtClean="0"/>
              <a:t> tip </a:t>
            </a:r>
            <a:r>
              <a:rPr lang="en-US" dirty="0" err="1" smtClean="0"/>
              <a:t>podatka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vpis</a:t>
            </a:r>
            <a:r>
              <a:rPr lang="en-US" dirty="0" smtClean="0"/>
              <a:t> in </a:t>
            </a:r>
            <a:r>
              <a:rPr lang="en-US" dirty="0" err="1" smtClean="0"/>
              <a:t>vrže</a:t>
            </a:r>
            <a:r>
              <a:rPr lang="en-US" dirty="0" smtClean="0"/>
              <a:t> </a:t>
            </a:r>
            <a:r>
              <a:rPr lang="en-US" dirty="0" err="1" smtClean="0"/>
              <a:t>izjemo</a:t>
            </a:r>
            <a:r>
              <a:rPr lang="en-US" dirty="0" smtClean="0"/>
              <a:t> Exception(), </a:t>
            </a:r>
            <a:r>
              <a:rPr lang="en-US" dirty="0" err="1" smtClean="0"/>
              <a:t>če</a:t>
            </a:r>
            <a:r>
              <a:rPr lang="en-US" dirty="0" smtClean="0"/>
              <a:t> </a:t>
            </a:r>
            <a:r>
              <a:rPr lang="en-US" dirty="0" err="1" smtClean="0"/>
              <a:t>vpis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ustreznega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3315305"/>
            <a:ext cx="74422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5160781"/>
            <a:ext cx="6966857" cy="15570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8698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Lastne</a:t>
            </a:r>
            <a:r>
              <a:rPr lang="en-US" dirty="0" smtClean="0"/>
              <a:t> </a:t>
            </a:r>
            <a:r>
              <a:rPr lang="en-US" dirty="0" err="1" smtClean="0"/>
              <a:t>izjeme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Definicija</a:t>
            </a:r>
            <a:r>
              <a:rPr lang="en-US" dirty="0" smtClean="0"/>
              <a:t> </a:t>
            </a:r>
            <a:r>
              <a:rPr lang="en-US" dirty="0" err="1" smtClean="0"/>
              <a:t>lastne</a:t>
            </a:r>
            <a:r>
              <a:rPr lang="en-US" dirty="0" smtClean="0"/>
              <a:t> </a:t>
            </a:r>
            <a:r>
              <a:rPr lang="en-US" dirty="0" err="1" smtClean="0"/>
              <a:t>izjeme</a:t>
            </a:r>
            <a:r>
              <a:rPr lang="en-US" dirty="0" smtClean="0"/>
              <a:t> (</a:t>
            </a:r>
            <a:r>
              <a:rPr lang="en-US" dirty="0" err="1" smtClean="0"/>
              <a:t>dedič</a:t>
            </a:r>
            <a:r>
              <a:rPr lang="en-US" dirty="0" smtClean="0"/>
              <a:t> </a:t>
            </a:r>
            <a:r>
              <a:rPr lang="en-US" dirty="0" err="1" smtClean="0"/>
              <a:t>razreda</a:t>
            </a:r>
            <a:r>
              <a:rPr lang="en-US" dirty="0" smtClean="0"/>
              <a:t> Exception)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Popravek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__</a:t>
            </a:r>
            <a:r>
              <a:rPr lang="en-US" dirty="0" err="1" smtClean="0"/>
              <a:t>getitem</a:t>
            </a:r>
            <a:r>
              <a:rPr lang="en-US" dirty="0" smtClean="0"/>
              <a:t>__ v </a:t>
            </a:r>
            <a:r>
              <a:rPr lang="en-US" dirty="0" err="1" smtClean="0"/>
              <a:t>razredu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/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790976"/>
            <a:ext cx="4495800" cy="8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53" y="5001985"/>
            <a:ext cx="4252389" cy="185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06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Lovljenje</a:t>
            </a:r>
            <a:r>
              <a:rPr lang="en-US" dirty="0" smtClean="0"/>
              <a:t> </a:t>
            </a:r>
            <a:r>
              <a:rPr lang="en-US" dirty="0" err="1" smtClean="0"/>
              <a:t>izjem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51048"/>
            <a:ext cx="8229600" cy="1675115"/>
          </a:xfrm>
        </p:spPr>
        <p:txBody>
          <a:bodyPr/>
          <a:lstStyle/>
          <a:p>
            <a:r>
              <a:rPr lang="en-US" dirty="0" err="1" smtClean="0"/>
              <a:t>Uporabimo</a:t>
            </a:r>
            <a:r>
              <a:rPr lang="en-US" dirty="0" smtClean="0"/>
              <a:t> </a:t>
            </a:r>
            <a:r>
              <a:rPr lang="en-US" dirty="0" err="1" smtClean="0"/>
              <a:t>zanko</a:t>
            </a:r>
            <a:r>
              <a:rPr lang="en-US" dirty="0" smtClean="0"/>
              <a:t> try … except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773766"/>
            <a:ext cx="7734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2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Načini</a:t>
            </a:r>
            <a:r>
              <a:rPr lang="en-US" dirty="0" smtClean="0"/>
              <a:t> </a:t>
            </a:r>
            <a:r>
              <a:rPr lang="en-US" dirty="0" err="1" smtClean="0"/>
              <a:t>lovljenja</a:t>
            </a:r>
            <a:r>
              <a:rPr lang="en-US" dirty="0" smtClean="0"/>
              <a:t> </a:t>
            </a:r>
            <a:r>
              <a:rPr lang="en-US" dirty="0" err="1" smtClean="0"/>
              <a:t>izjem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Oglejmo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primer.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Objekti</a:t>
            </a:r>
            <a:r>
              <a:rPr lang="en-US" dirty="0" smtClean="0"/>
              <a:t> so </a:t>
            </a:r>
            <a:r>
              <a:rPr lang="en-US" dirty="0" err="1" smtClean="0"/>
              <a:t>podatkovno-funkcionalne</a:t>
            </a:r>
            <a:r>
              <a:rPr lang="en-US" dirty="0" smtClean="0"/>
              <a:t> </a:t>
            </a:r>
            <a:r>
              <a:rPr lang="en-US" dirty="0" err="1" smtClean="0"/>
              <a:t>enote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združujejo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(</a:t>
            </a:r>
            <a:r>
              <a:rPr lang="en-US" b="1" dirty="0" err="1" smtClean="0"/>
              <a:t>atribute</a:t>
            </a:r>
            <a:r>
              <a:rPr lang="en-US" dirty="0" smtClean="0"/>
              <a:t>) in </a:t>
            </a:r>
            <a:r>
              <a:rPr lang="en-US" dirty="0" err="1" smtClean="0"/>
              <a:t>funkcije</a:t>
            </a:r>
            <a:r>
              <a:rPr lang="en-US" dirty="0" smtClean="0"/>
              <a:t> (</a:t>
            </a:r>
            <a:r>
              <a:rPr lang="en-US" b="1" dirty="0" err="1" smtClean="0"/>
              <a:t>metode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Vse</a:t>
            </a:r>
            <a:r>
              <a:rPr lang="en-US" dirty="0" smtClean="0"/>
              <a:t> </a:t>
            </a:r>
            <a:r>
              <a:rPr lang="en-US" dirty="0" err="1" smtClean="0"/>
              <a:t>podatkovne</a:t>
            </a:r>
            <a:r>
              <a:rPr lang="en-US" dirty="0" smtClean="0"/>
              <a:t> </a:t>
            </a:r>
            <a:r>
              <a:rPr lang="en-US" dirty="0" err="1" smtClean="0"/>
              <a:t>enote</a:t>
            </a:r>
            <a:r>
              <a:rPr lang="en-US" dirty="0" smtClean="0"/>
              <a:t> (</a:t>
            </a:r>
            <a:r>
              <a:rPr lang="en-US" dirty="0" err="1" smtClean="0"/>
              <a:t>kar</a:t>
            </a:r>
            <a:r>
              <a:rPr lang="en-US" dirty="0" smtClean="0"/>
              <a:t> </a:t>
            </a:r>
            <a:r>
              <a:rPr lang="en-US" dirty="0" err="1" smtClean="0"/>
              <a:t>lahko</a:t>
            </a:r>
            <a:r>
              <a:rPr lang="en-US" dirty="0" smtClean="0"/>
              <a:t> </a:t>
            </a:r>
            <a:r>
              <a:rPr lang="en-US" dirty="0" err="1" smtClean="0"/>
              <a:t>shranimo</a:t>
            </a:r>
            <a:r>
              <a:rPr lang="en-US" dirty="0" smtClean="0"/>
              <a:t> v </a:t>
            </a:r>
            <a:r>
              <a:rPr lang="en-US" dirty="0" err="1" smtClean="0"/>
              <a:t>spremenljivko</a:t>
            </a:r>
            <a:r>
              <a:rPr lang="en-US" dirty="0" smtClean="0"/>
              <a:t>) v </a:t>
            </a:r>
            <a:r>
              <a:rPr lang="en-US" dirty="0" err="1" smtClean="0"/>
              <a:t>Pythonu</a:t>
            </a:r>
            <a:r>
              <a:rPr lang="en-US" dirty="0" smtClean="0"/>
              <a:t> so </a:t>
            </a:r>
            <a:r>
              <a:rPr lang="en-US" dirty="0" err="1" smtClean="0"/>
              <a:t>objekti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10" y="4605867"/>
            <a:ext cx="2882900" cy="1358900"/>
          </a:xfrm>
          <a:prstGeom prst="rect">
            <a:avLst/>
          </a:prstGeom>
          <a:ln>
            <a:solidFill>
              <a:schemeClr val="tx1">
                <a:alpha val="91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619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Razredi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Vsak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b="1" dirty="0" smtClean="0"/>
              <a:t>tip</a:t>
            </a:r>
            <a:r>
              <a:rPr lang="en-US" dirty="0" smtClean="0"/>
              <a:t> (</a:t>
            </a:r>
            <a:r>
              <a:rPr lang="en-US" dirty="0" err="1" smtClean="0"/>
              <a:t>t.j.</a:t>
            </a:r>
            <a:r>
              <a:rPr lang="en-US" dirty="0" smtClean="0"/>
              <a:t> je </a:t>
            </a:r>
            <a:r>
              <a:rPr lang="en-US" dirty="0" err="1" smtClean="0"/>
              <a:t>nekega</a:t>
            </a:r>
            <a:r>
              <a:rPr lang="en-US" dirty="0" smtClean="0"/>
              <a:t> </a:t>
            </a:r>
            <a:r>
              <a:rPr lang="en-US" dirty="0" err="1" smtClean="0"/>
              <a:t>razreda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Tip je </a:t>
            </a:r>
            <a:r>
              <a:rPr lang="en-US" b="1" dirty="0" err="1" smtClean="0"/>
              <a:t>razred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je </a:t>
            </a:r>
            <a:r>
              <a:rPr lang="en-US" dirty="0" err="1" smtClean="0"/>
              <a:t>določen</a:t>
            </a:r>
            <a:r>
              <a:rPr lang="en-US" dirty="0" smtClean="0"/>
              <a:t> z </a:t>
            </a:r>
            <a:r>
              <a:rPr lang="en-US" dirty="0" err="1" smtClean="0"/>
              <a:t>neko</a:t>
            </a:r>
            <a:r>
              <a:rPr lang="en-US" dirty="0" smtClean="0"/>
              <a:t> </a:t>
            </a:r>
            <a:r>
              <a:rPr lang="en-US" dirty="0" err="1" smtClean="0"/>
              <a:t>definicijo</a:t>
            </a:r>
            <a:r>
              <a:rPr lang="en-US" dirty="0" smtClean="0"/>
              <a:t> (oz. je </a:t>
            </a:r>
            <a:r>
              <a:rPr lang="en-US" dirty="0" err="1" smtClean="0"/>
              <a:t>vgrajen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57" y="3536647"/>
            <a:ext cx="2806700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04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Definicija</a:t>
            </a:r>
            <a:r>
              <a:rPr lang="en-US" dirty="0" smtClean="0"/>
              <a:t> </a:t>
            </a:r>
            <a:r>
              <a:rPr lang="en-US" dirty="0" err="1" smtClean="0"/>
              <a:t>razreda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52" y="2670025"/>
            <a:ext cx="7061200" cy="190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5524" y="1524000"/>
            <a:ext cx="154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 err="1" smtClean="0"/>
              <a:t>razreda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1729619" y="1893332"/>
            <a:ext cx="362857" cy="776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98686" y="2065084"/>
            <a:ext cx="154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konstruktor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3096381" y="2434416"/>
            <a:ext cx="1676400" cy="480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0991" y="3646287"/>
            <a:ext cx="154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metoda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055811" y="3856744"/>
            <a:ext cx="1115180" cy="158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3411" y="3117370"/>
            <a:ext cx="154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</a:t>
            </a:r>
            <a:endParaRPr lang="en-US" dirty="0"/>
          </a:p>
        </p:txBody>
      </p:sp>
      <p:cxnSp>
        <p:nvCxnSpPr>
          <p:cNvPr id="18" name="Straight Connector 17"/>
          <p:cNvCxnSpPr>
            <a:stCxn id="17" idx="1"/>
          </p:cNvCxnSpPr>
          <p:nvPr/>
        </p:nvCxnSpPr>
        <p:spPr>
          <a:xfrm flipH="1">
            <a:off x="3998686" y="3302036"/>
            <a:ext cx="2174725" cy="18466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4813905"/>
            <a:ext cx="7936895" cy="160866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Konstruktor</a:t>
            </a:r>
            <a:r>
              <a:rPr lang="en-US" dirty="0" smtClean="0"/>
              <a:t>: </a:t>
            </a:r>
            <a:r>
              <a:rPr lang="en-US" dirty="0" err="1" smtClean="0"/>
              <a:t>posebna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se </a:t>
            </a:r>
            <a:r>
              <a:rPr lang="en-US" dirty="0" err="1" smtClean="0"/>
              <a:t>zažene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generaciji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r>
              <a:rPr lang="en-US" dirty="0" smtClean="0"/>
              <a:t> (instance) </a:t>
            </a:r>
            <a:r>
              <a:rPr lang="en-US" dirty="0" err="1" smtClean="0"/>
              <a:t>razreda</a:t>
            </a:r>
            <a:endParaRPr lang="en-US" dirty="0" smtClean="0"/>
          </a:p>
          <a:p>
            <a:r>
              <a:rPr lang="en-US" dirty="0" smtClean="0"/>
              <a:t>V </a:t>
            </a:r>
            <a:r>
              <a:rPr lang="en-US" dirty="0" err="1" smtClean="0"/>
              <a:t>konstruktorju</a:t>
            </a:r>
            <a:r>
              <a:rPr lang="en-US" dirty="0" smtClean="0"/>
              <a:t> </a:t>
            </a:r>
            <a:r>
              <a:rPr lang="en-US" dirty="0" err="1" smtClean="0"/>
              <a:t>tipično</a:t>
            </a:r>
            <a:r>
              <a:rPr lang="en-US" dirty="0" smtClean="0"/>
              <a:t> </a:t>
            </a:r>
            <a:r>
              <a:rPr lang="en-US" dirty="0" err="1" smtClean="0"/>
              <a:t>inicializiramo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r>
              <a:rPr lang="en-US" dirty="0" smtClean="0"/>
              <a:t> </a:t>
            </a:r>
            <a:r>
              <a:rPr lang="en-US" dirty="0" err="1" smtClean="0"/>
              <a:t>razreda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6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Uporaba</a:t>
            </a:r>
            <a:r>
              <a:rPr lang="en-US" dirty="0" smtClean="0"/>
              <a:t> </a:t>
            </a:r>
            <a:r>
              <a:rPr lang="en-US" dirty="0" err="1" smtClean="0"/>
              <a:t>objektov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7" y="1533676"/>
            <a:ext cx="9144000" cy="1865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6476" y="1339334"/>
            <a:ext cx="365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eneriranje</a:t>
            </a:r>
            <a:r>
              <a:rPr lang="en-US" dirty="0" smtClean="0"/>
              <a:t> instance </a:t>
            </a:r>
            <a:r>
              <a:rPr lang="en-US" dirty="0" err="1" smtClean="0"/>
              <a:t>razreda</a:t>
            </a:r>
            <a:r>
              <a:rPr lang="en-US" dirty="0" smtClean="0"/>
              <a:t> (</a:t>
            </a:r>
            <a:r>
              <a:rPr lang="en-US" dirty="0" err="1" smtClean="0"/>
              <a:t>klic</a:t>
            </a:r>
            <a:r>
              <a:rPr lang="en-US" dirty="0" smtClean="0"/>
              <a:t> </a:t>
            </a:r>
            <a:r>
              <a:rPr lang="en-US" dirty="0" err="1" smtClean="0"/>
              <a:t>konstruktorja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785812" y="1620762"/>
            <a:ext cx="1100664" cy="4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60095" y="1958682"/>
            <a:ext cx="365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ostop</a:t>
            </a:r>
            <a:r>
              <a:rPr lang="en-US" dirty="0" smtClean="0"/>
              <a:t> do </a:t>
            </a:r>
            <a:r>
              <a:rPr lang="en-US" dirty="0" err="1" smtClean="0"/>
              <a:t>atributov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48973" y="2209480"/>
            <a:ext cx="1100665" cy="8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70000" y="1838476"/>
            <a:ext cx="1579638" cy="177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97200" y="3399014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je </a:t>
            </a:r>
            <a:r>
              <a:rPr lang="en-US" dirty="0" err="1" smtClean="0"/>
              <a:t>tudi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– </a:t>
            </a:r>
            <a:r>
              <a:rPr lang="en-US" dirty="0" err="1" smtClean="0"/>
              <a:t>vrne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definicije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98095" y="2709333"/>
            <a:ext cx="762001" cy="689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70000" y="4289223"/>
            <a:ext cx="568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definicije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je “</a:t>
            </a:r>
            <a:r>
              <a:rPr lang="en-US" dirty="0" err="1" smtClean="0"/>
              <a:t>klicljiv</a:t>
            </a:r>
            <a:r>
              <a:rPr lang="en-US" dirty="0" smtClean="0"/>
              <a:t>” (callable). </a:t>
            </a:r>
            <a:r>
              <a:rPr lang="en-US" dirty="0" err="1" smtClean="0"/>
              <a:t>Klic</a:t>
            </a:r>
            <a:r>
              <a:rPr lang="en-US" dirty="0" smtClean="0"/>
              <a:t> </a:t>
            </a:r>
            <a:r>
              <a:rPr lang="en-US" dirty="0" err="1" smtClean="0"/>
              <a:t>izvede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skladno</a:t>
            </a:r>
            <a:r>
              <a:rPr lang="en-US" dirty="0" smtClean="0"/>
              <a:t> z </a:t>
            </a:r>
            <a:r>
              <a:rPr lang="en-US" dirty="0" err="1" smtClean="0"/>
              <a:t>definicijo</a:t>
            </a:r>
            <a:r>
              <a:rPr lang="en-US" dirty="0" smtClean="0"/>
              <a:t> (</a:t>
            </a:r>
            <a:r>
              <a:rPr lang="en-US" dirty="0" err="1" smtClean="0"/>
              <a:t>namesto</a:t>
            </a:r>
            <a:r>
              <a:rPr lang="en-US" dirty="0" smtClean="0"/>
              <a:t> </a:t>
            </a:r>
            <a:r>
              <a:rPr lang="en-US" dirty="0" err="1" smtClean="0"/>
              <a:t>prvega</a:t>
            </a:r>
            <a:r>
              <a:rPr lang="en-US" dirty="0" smtClean="0"/>
              <a:t> </a:t>
            </a:r>
            <a:r>
              <a:rPr lang="en-US" dirty="0" err="1" smtClean="0"/>
              <a:t>parametra</a:t>
            </a:r>
            <a:r>
              <a:rPr lang="en-US" dirty="0" smtClean="0"/>
              <a:t> </a:t>
            </a:r>
            <a:r>
              <a:rPr lang="en-US" dirty="0" err="1" smtClean="0"/>
              <a:t>vstavi</a:t>
            </a:r>
            <a:r>
              <a:rPr lang="en-US" dirty="0" smtClean="0"/>
              <a:t> </a:t>
            </a:r>
            <a:r>
              <a:rPr lang="en-US" dirty="0" err="1" smtClean="0"/>
              <a:t>kar</a:t>
            </a:r>
            <a:r>
              <a:rPr lang="en-US" dirty="0" smtClean="0"/>
              <a:t> 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(</a:t>
            </a:r>
            <a:r>
              <a:rPr lang="en-US" dirty="0" err="1" smtClean="0"/>
              <a:t>instanco</a:t>
            </a:r>
            <a:r>
              <a:rPr lang="en-US" dirty="0" smtClean="0"/>
              <a:t>).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152952" y="3181048"/>
            <a:ext cx="268515" cy="1060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7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definicije</a:t>
            </a:r>
            <a:r>
              <a:rPr lang="en-US" dirty="0" smtClean="0"/>
              <a:t> </a:t>
            </a:r>
            <a:r>
              <a:rPr lang="en-US" dirty="0" err="1" smtClean="0"/>
              <a:t>razreda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Ob </a:t>
            </a:r>
            <a:r>
              <a:rPr lang="en-US" sz="2800" dirty="0" err="1" smtClean="0"/>
              <a:t>naloženi</a:t>
            </a:r>
            <a:r>
              <a:rPr lang="en-US" sz="2800" dirty="0" smtClean="0"/>
              <a:t> </a:t>
            </a:r>
            <a:r>
              <a:rPr lang="en-US" sz="2800" dirty="0" err="1" smtClean="0"/>
              <a:t>definiciji</a:t>
            </a:r>
            <a:r>
              <a:rPr lang="en-US" sz="2800" dirty="0" smtClean="0"/>
              <a:t> </a:t>
            </a:r>
            <a:r>
              <a:rPr lang="en-US" sz="2800" dirty="0" err="1" smtClean="0"/>
              <a:t>razreda</a:t>
            </a:r>
            <a:r>
              <a:rPr lang="en-US" sz="2800" dirty="0" smtClean="0"/>
              <a:t> se </a:t>
            </a:r>
            <a:r>
              <a:rPr lang="en-US" sz="2800" dirty="0" err="1" smtClean="0"/>
              <a:t>shrani</a:t>
            </a:r>
            <a:r>
              <a:rPr lang="en-US" sz="2800" dirty="0" smtClean="0"/>
              <a:t> pod </a:t>
            </a:r>
            <a:r>
              <a:rPr lang="en-US" sz="2800" dirty="0" err="1" smtClean="0"/>
              <a:t>ime</a:t>
            </a:r>
            <a:r>
              <a:rPr lang="en-US" sz="2800" dirty="0" smtClean="0"/>
              <a:t> </a:t>
            </a:r>
            <a:r>
              <a:rPr lang="en-US" sz="2800" dirty="0" err="1" smtClean="0"/>
              <a:t>razreda</a:t>
            </a:r>
            <a:endParaRPr lang="en-US" sz="2800" dirty="0" smtClean="0"/>
          </a:p>
          <a:p>
            <a:endParaRPr lang="en-US" dirty="0"/>
          </a:p>
          <a:p>
            <a:r>
              <a:rPr lang="en-US" sz="2800" dirty="0" err="1" smtClean="0"/>
              <a:t>Objekt</a:t>
            </a:r>
            <a:r>
              <a:rPr lang="en-US" sz="2800" dirty="0" smtClean="0"/>
              <a:t> je </a:t>
            </a:r>
            <a:r>
              <a:rPr lang="en-US" sz="2800" i="1" dirty="0" err="1" smtClean="0"/>
              <a:t>klicljiv</a:t>
            </a:r>
            <a:r>
              <a:rPr lang="en-US" sz="2800" dirty="0" smtClean="0"/>
              <a:t> – </a:t>
            </a:r>
            <a:r>
              <a:rPr lang="en-US" sz="2800" dirty="0" err="1" smtClean="0"/>
              <a:t>klic</a:t>
            </a:r>
            <a:r>
              <a:rPr lang="en-US" sz="2800" dirty="0" smtClean="0"/>
              <a:t> </a:t>
            </a:r>
            <a:r>
              <a:rPr lang="en-US" sz="2800" dirty="0" err="1" smtClean="0"/>
              <a:t>izvede</a:t>
            </a:r>
            <a:r>
              <a:rPr lang="en-US" sz="2800" dirty="0" smtClean="0"/>
              <a:t> </a:t>
            </a:r>
            <a:r>
              <a:rPr lang="en-US" sz="2800" dirty="0" err="1" smtClean="0"/>
              <a:t>konstruktor</a:t>
            </a:r>
            <a:r>
              <a:rPr lang="en-US" sz="2800" dirty="0" smtClean="0"/>
              <a:t> in </a:t>
            </a:r>
            <a:r>
              <a:rPr lang="en-US" sz="2800" dirty="0" err="1" smtClean="0"/>
              <a:t>vrne</a:t>
            </a:r>
            <a:r>
              <a:rPr lang="en-US" sz="2800" dirty="0" smtClean="0"/>
              <a:t> novo </a:t>
            </a:r>
            <a:r>
              <a:rPr lang="en-US" sz="2800" dirty="0" err="1" smtClean="0"/>
              <a:t>instanco</a:t>
            </a:r>
            <a:endParaRPr lang="en-US" sz="2800" dirty="0" smtClean="0"/>
          </a:p>
          <a:p>
            <a:r>
              <a:rPr lang="en-US" sz="2800" dirty="0" smtClean="0"/>
              <a:t>Do </a:t>
            </a:r>
            <a:r>
              <a:rPr lang="en-US" sz="2800" dirty="0" err="1" smtClean="0"/>
              <a:t>metod</a:t>
            </a:r>
            <a:r>
              <a:rPr lang="en-US" sz="2800" dirty="0" smtClean="0"/>
              <a:t> </a:t>
            </a:r>
            <a:r>
              <a:rPr lang="en-US" sz="2800" dirty="0" err="1" smtClean="0"/>
              <a:t>lahko</a:t>
            </a:r>
            <a:r>
              <a:rPr lang="en-US" sz="2800" dirty="0" smtClean="0"/>
              <a:t> </a:t>
            </a:r>
            <a:r>
              <a:rPr lang="en-US" sz="2800" dirty="0" err="1" smtClean="0"/>
              <a:t>dostopamo</a:t>
            </a:r>
            <a:r>
              <a:rPr lang="en-US" sz="2800" dirty="0" smtClean="0"/>
              <a:t> </a:t>
            </a:r>
            <a:r>
              <a:rPr lang="en-US" sz="2800" dirty="0" err="1" smtClean="0"/>
              <a:t>direktno</a:t>
            </a:r>
            <a:r>
              <a:rPr lang="en-US" sz="2800" dirty="0" smtClean="0"/>
              <a:t> </a:t>
            </a:r>
            <a:r>
              <a:rPr lang="en-US" sz="2800" dirty="0" err="1" smtClean="0"/>
              <a:t>preko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atributov</a:t>
            </a:r>
            <a:r>
              <a:rPr lang="en-US" sz="2800" dirty="0" smtClean="0"/>
              <a:t>, </a:t>
            </a:r>
            <a:r>
              <a:rPr lang="en-US" sz="2800" dirty="0" err="1" smtClean="0"/>
              <a:t>obnašajo</a:t>
            </a:r>
            <a:r>
              <a:rPr lang="en-US" sz="2800" dirty="0" smtClean="0"/>
              <a:t> se </a:t>
            </a:r>
            <a:r>
              <a:rPr lang="en-US" sz="2800" dirty="0" err="1" smtClean="0"/>
              <a:t>kot</a:t>
            </a:r>
            <a:r>
              <a:rPr lang="en-US" sz="2800" dirty="0" smtClean="0"/>
              <a:t> </a:t>
            </a:r>
            <a:r>
              <a:rPr lang="en-US" sz="2800" dirty="0" err="1" smtClean="0"/>
              <a:t>navadne</a:t>
            </a:r>
            <a:r>
              <a:rPr lang="en-US" sz="2800" dirty="0" smtClean="0"/>
              <a:t> </a:t>
            </a:r>
            <a:r>
              <a:rPr lang="en-US" sz="2800" dirty="0" err="1" smtClean="0"/>
              <a:t>funkcije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29" y="2629807"/>
            <a:ext cx="4229100" cy="647700"/>
          </a:xfrm>
          <a:prstGeom prst="rect">
            <a:avLst/>
          </a:prstGeom>
          <a:ln>
            <a:solidFill>
              <a:schemeClr val="tx1">
                <a:alpha val="87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29" y="5095724"/>
            <a:ext cx="4089400" cy="596900"/>
          </a:xfrm>
          <a:prstGeom prst="rect">
            <a:avLst/>
          </a:prstGeom>
          <a:ln>
            <a:solidFill>
              <a:schemeClr val="tx1">
                <a:alpha val="82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86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Pomen</a:t>
            </a:r>
            <a:r>
              <a:rPr lang="en-US" dirty="0" smtClean="0"/>
              <a:t> </a:t>
            </a:r>
            <a:r>
              <a:rPr lang="en-US" dirty="0" err="1" smtClean="0"/>
              <a:t>prvega</a:t>
            </a:r>
            <a:r>
              <a:rPr lang="en-US" dirty="0" smtClean="0"/>
              <a:t> </a:t>
            </a:r>
            <a:r>
              <a:rPr lang="en-US" dirty="0" err="1" smtClean="0"/>
              <a:t>parametra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43" y="1640719"/>
            <a:ext cx="6273800" cy="19431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822095"/>
            <a:ext cx="8229600" cy="2304068"/>
          </a:xfrm>
        </p:spPr>
        <p:txBody>
          <a:bodyPr/>
          <a:lstStyle/>
          <a:p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pomembno</a:t>
            </a:r>
            <a:r>
              <a:rPr lang="en-US" dirty="0" smtClean="0"/>
              <a:t> – </a:t>
            </a:r>
            <a:r>
              <a:rPr lang="en-US" dirty="0" err="1" smtClean="0"/>
              <a:t>pomembno</a:t>
            </a:r>
            <a:r>
              <a:rPr lang="en-US" dirty="0" smtClean="0"/>
              <a:t> je </a:t>
            </a:r>
            <a:r>
              <a:rPr lang="en-US" dirty="0" err="1" smtClean="0"/>
              <a:t>prvo</a:t>
            </a:r>
            <a:r>
              <a:rPr lang="en-US" dirty="0" smtClean="0"/>
              <a:t> </a:t>
            </a:r>
            <a:r>
              <a:rPr lang="en-US" dirty="0" err="1" smtClean="0"/>
              <a:t>mesto</a:t>
            </a:r>
            <a:endParaRPr lang="en-US" dirty="0" smtClean="0"/>
          </a:p>
          <a:p>
            <a:r>
              <a:rPr lang="en-US" dirty="0" err="1" smtClean="0"/>
              <a:t>Dogovor</a:t>
            </a:r>
            <a:r>
              <a:rPr lang="en-US" dirty="0" smtClean="0"/>
              <a:t>: </a:t>
            </a:r>
            <a:r>
              <a:rPr lang="en-US" dirty="0" err="1" smtClean="0"/>
              <a:t>prvi</a:t>
            </a:r>
            <a:r>
              <a:rPr lang="en-US" dirty="0" smtClean="0"/>
              <a:t> parameter </a:t>
            </a:r>
            <a:r>
              <a:rPr lang="en-US" dirty="0" err="1" smtClean="0"/>
              <a:t>vedno</a:t>
            </a:r>
            <a:r>
              <a:rPr lang="en-US" dirty="0" smtClean="0"/>
              <a:t> </a:t>
            </a:r>
            <a:r>
              <a:rPr lang="en-US" dirty="0" err="1" smtClean="0"/>
              <a:t>imenujemo</a:t>
            </a:r>
            <a:r>
              <a:rPr lang="en-US" dirty="0" smtClean="0"/>
              <a:t> </a:t>
            </a:r>
            <a:r>
              <a:rPr lang="en-US" i="1" dirty="0" smtClean="0"/>
              <a:t>self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3809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Dodatno</a:t>
            </a:r>
            <a:r>
              <a:rPr lang="en-US" dirty="0" smtClean="0"/>
              <a:t> o </a:t>
            </a:r>
            <a:r>
              <a:rPr lang="en-US" dirty="0" err="1" smtClean="0"/>
              <a:t>razredih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8952"/>
            <a:ext cx="8229600" cy="215295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Dokumentacijski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, </a:t>
            </a:r>
            <a:r>
              <a:rPr lang="en-US" dirty="0" err="1" smtClean="0"/>
              <a:t>takoj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začetku</a:t>
            </a:r>
            <a:endParaRPr lang="en-US" dirty="0" smtClean="0"/>
          </a:p>
          <a:p>
            <a:r>
              <a:rPr lang="en-US" dirty="0" err="1" smtClean="0"/>
              <a:t>Načeloma</a:t>
            </a:r>
            <a:r>
              <a:rPr lang="en-US" dirty="0" smtClean="0"/>
              <a:t> </a:t>
            </a:r>
            <a:r>
              <a:rPr lang="en-US" dirty="0" err="1" smtClean="0"/>
              <a:t>lahko</a:t>
            </a:r>
            <a:r>
              <a:rPr lang="en-US" dirty="0" smtClean="0"/>
              <a:t> </a:t>
            </a:r>
            <a:r>
              <a:rPr lang="en-US" dirty="0" err="1" smtClean="0"/>
              <a:t>poljubna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začetku</a:t>
            </a:r>
            <a:r>
              <a:rPr lang="en-US" dirty="0" smtClean="0"/>
              <a:t> </a:t>
            </a:r>
            <a:r>
              <a:rPr lang="en-US" dirty="0" err="1" smtClean="0"/>
              <a:t>ali</a:t>
            </a:r>
            <a:r>
              <a:rPr lang="en-US" dirty="0" smtClean="0"/>
              <a:t> med </a:t>
            </a:r>
            <a:r>
              <a:rPr lang="en-US" dirty="0" err="1" smtClean="0"/>
              <a:t>definicijo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en-US" dirty="0" smtClean="0"/>
              <a:t>), </a:t>
            </a:r>
            <a:r>
              <a:rPr lang="en-US" dirty="0" err="1" smtClean="0"/>
              <a:t>ki</a:t>
            </a:r>
            <a:r>
              <a:rPr lang="en-US" dirty="0" smtClean="0"/>
              <a:t> se </a:t>
            </a:r>
            <a:r>
              <a:rPr lang="en-US" dirty="0" err="1" smtClean="0"/>
              <a:t>izvede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nalaganju</a:t>
            </a:r>
            <a:r>
              <a:rPr lang="en-US" dirty="0" smtClean="0"/>
              <a:t> </a:t>
            </a:r>
            <a:r>
              <a:rPr lang="en-US" dirty="0" err="1" smtClean="0"/>
              <a:t>definicije</a:t>
            </a:r>
            <a:r>
              <a:rPr lang="en-US" dirty="0" smtClean="0"/>
              <a:t> </a:t>
            </a:r>
            <a:r>
              <a:rPr lang="en-US" dirty="0" err="1" smtClean="0"/>
              <a:t>razreda</a:t>
            </a:r>
            <a:endParaRPr lang="en-US" dirty="0" smtClean="0"/>
          </a:p>
          <a:p>
            <a:r>
              <a:rPr lang="en-US" dirty="0" err="1" smtClean="0"/>
              <a:t>Podobna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v </a:t>
            </a:r>
            <a:r>
              <a:rPr lang="en-US" dirty="0" err="1" smtClean="0"/>
              <a:t>funkciji</a:t>
            </a:r>
            <a:r>
              <a:rPr lang="en-US" dirty="0" smtClean="0"/>
              <a:t> – </a:t>
            </a:r>
            <a:r>
              <a:rPr lang="en-US" dirty="0" err="1" smtClean="0"/>
              <a:t>različno</a:t>
            </a:r>
            <a:r>
              <a:rPr lang="en-US" dirty="0" smtClean="0"/>
              <a:t> le </a:t>
            </a:r>
            <a:r>
              <a:rPr lang="en-US" dirty="0" err="1" smtClean="0"/>
              <a:t>obravnavanje</a:t>
            </a:r>
            <a:r>
              <a:rPr lang="en-US" dirty="0" smtClean="0"/>
              <a:t> </a:t>
            </a:r>
            <a:r>
              <a:rPr lang="en-US" dirty="0" err="1" smtClean="0"/>
              <a:t>definiranih</a:t>
            </a:r>
            <a:r>
              <a:rPr lang="en-US" dirty="0" smtClean="0"/>
              <a:t> </a:t>
            </a:r>
            <a:r>
              <a:rPr lang="en-US" dirty="0" err="1" smtClean="0"/>
              <a:t>podfunkcij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avtomatično</a:t>
            </a:r>
            <a:r>
              <a:rPr lang="en-US" dirty="0" smtClean="0"/>
              <a:t> </a:t>
            </a:r>
            <a:r>
              <a:rPr lang="en-US" dirty="0" err="1" smtClean="0"/>
              <a:t>postanejo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Lokalne</a:t>
            </a:r>
            <a:r>
              <a:rPr lang="en-US" dirty="0" smtClean="0"/>
              <a:t> </a:t>
            </a:r>
            <a:r>
              <a:rPr lang="en-US" dirty="0" err="1" smtClean="0"/>
              <a:t>spremenljivke</a:t>
            </a:r>
            <a:r>
              <a:rPr lang="en-US" dirty="0" smtClean="0"/>
              <a:t>” </a:t>
            </a:r>
            <a:r>
              <a:rPr lang="en-US" dirty="0" err="1" smtClean="0"/>
              <a:t>postanejo</a:t>
            </a:r>
            <a:r>
              <a:rPr lang="en-US" dirty="0" smtClean="0"/>
              <a:t> </a:t>
            </a:r>
            <a:r>
              <a:rPr lang="en-US" dirty="0" err="1" smtClean="0"/>
              <a:t>atributi</a:t>
            </a:r>
            <a:r>
              <a:rPr lang="en-US" dirty="0" smtClean="0"/>
              <a:t> v </a:t>
            </a:r>
            <a:r>
              <a:rPr lang="en-US" dirty="0" err="1" smtClean="0"/>
              <a:t>objektu</a:t>
            </a:r>
            <a:r>
              <a:rPr lang="en-US" dirty="0" smtClean="0"/>
              <a:t> </a:t>
            </a:r>
            <a:r>
              <a:rPr lang="en-US" dirty="0" err="1" smtClean="0"/>
              <a:t>definicije</a:t>
            </a:r>
            <a:r>
              <a:rPr lang="en-US" dirty="0" smtClean="0"/>
              <a:t> </a:t>
            </a:r>
            <a:r>
              <a:rPr lang="en-US" dirty="0" err="1" smtClean="0"/>
              <a:t>razreda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5" y="1459895"/>
            <a:ext cx="8369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785</Words>
  <Application>Microsoft Macintosh PowerPoint</Application>
  <PresentationFormat>On-screen Show (4:3)</PresentationFormat>
  <Paragraphs>92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Objektno orienitirano programiranje v Pythonu</vt:lpstr>
      <vt:lpstr>Koncept</vt:lpstr>
      <vt:lpstr>Objekti</vt:lpstr>
      <vt:lpstr>Razredi</vt:lpstr>
      <vt:lpstr>Definicija razreda</vt:lpstr>
      <vt:lpstr>Uporaba objektov</vt:lpstr>
      <vt:lpstr>Objekt definicije razreda</vt:lpstr>
      <vt:lpstr>Pomen prvega parametra</vt:lpstr>
      <vt:lpstr>Dodatno o razredih</vt:lpstr>
      <vt:lpstr>Dedovanje</vt:lpstr>
      <vt:lpstr>Dedovanje kot koncept abstrakcije</vt:lpstr>
      <vt:lpstr>Razred Vektor2D</vt:lpstr>
      <vt:lpstr>Lastnosti</vt:lpstr>
      <vt:lpstr>Lastnost x</vt:lpstr>
      <vt:lpstr>Lastnost y (z dekoratorji)</vt:lpstr>
      <vt:lpstr>Metode s posebnim pomenom</vt:lpstr>
      <vt:lpstr>Posebne metode: __repr__</vt:lpstr>
      <vt:lpstr>Posebne metode: __add__</vt:lpstr>
      <vt:lpstr>Posebne metode: __</vt:lpstr>
      <vt:lpstr>Razred matrika</vt:lpstr>
      <vt:lpstr>Izjeme</vt:lpstr>
      <vt:lpstr>Primer: Razred vektor 2D</vt:lpstr>
      <vt:lpstr>Lastne izjeme</vt:lpstr>
      <vt:lpstr>Lovljenje izjem</vt:lpstr>
      <vt:lpstr>Načini lovljenja izjem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orienitirano programiranje v Pythonu</dc:title>
  <dc:creator>xxx</dc:creator>
  <cp:lastModifiedBy>xxx</cp:lastModifiedBy>
  <cp:revision>21</cp:revision>
  <dcterms:created xsi:type="dcterms:W3CDTF">2013-11-06T21:44:35Z</dcterms:created>
  <dcterms:modified xsi:type="dcterms:W3CDTF">2013-11-07T04:54:52Z</dcterms:modified>
</cp:coreProperties>
</file>