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7"/>
  </p:notesMasterIdLst>
  <p:handoutMasterIdLst>
    <p:handoutMasterId r:id="rId38"/>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8" r:id="rId28"/>
    <p:sldId id="458" r:id="rId29"/>
    <p:sldId id="459" r:id="rId30"/>
    <p:sldId id="439" r:id="rId31"/>
    <p:sldId id="455" r:id="rId32"/>
    <p:sldId id="456" r:id="rId33"/>
    <p:sldId id="457" r:id="rId34"/>
    <p:sldId id="441" r:id="rId35"/>
    <p:sldId id="454"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 id="438"/>
          </p14:sldIdLst>
        </p14:section>
        <p14:section name="Pivot Tables" id="{7587B953-7D9E-4BF6-8429-6E9B0BBD8E77}">
          <p14:sldIdLst>
            <p14:sldId id="458"/>
            <p14:sldId id="459"/>
          </p14:sldIdLst>
        </p14:section>
        <p14:section name="Conclusion" id="{9ADB0CA0-2575-46BF-BE8C-5E10218DAE96}">
          <p14:sldIdLst>
            <p14:sldId id="439"/>
            <p14:sldId id="455"/>
            <p14:sldId id="456"/>
            <p14:sldId id="457"/>
            <p14:sldId id="441"/>
            <p14:sldId id="45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78413" autoAdjust="0"/>
  </p:normalViewPr>
  <p:slideViewPr>
    <p:cSldViewPr>
      <p:cViewPr varScale="1">
        <p:scale>
          <a:sx n="80" d="100"/>
          <a:sy n="80" d="100"/>
        </p:scale>
        <p:origin x="82" y="226"/>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6/1/2018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6/1/2018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98037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84442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0570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07328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79819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softuni.org/" TargetMode="Externa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6/1/2018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9A05FB81-DE87-43AF-94D9-825EB91090A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29">
            <a:extLst>
              <a:ext uri="{FF2B5EF4-FFF2-40B4-BE49-F238E27FC236}">
                <a16:creationId xmlns:a16="http://schemas.microsoft.com/office/drawing/2014/main" id="{137202EB-ED0E-4E36-AF0D-3C14E1E17960}"/>
              </a:ext>
            </a:extLst>
          </p:cNvPr>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3" name="Title 1">
            <a:extLst>
              <a:ext uri="{FF2B5EF4-FFF2-40B4-BE49-F238E27FC236}">
                <a16:creationId xmlns:a16="http://schemas.microsoft.com/office/drawing/2014/main" id="{AF2F2189-2658-41D9-B248-2A427509988F}"/>
              </a:ext>
            </a:extLst>
          </p:cNvPr>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pic>
        <p:nvPicPr>
          <p:cNvPr id="4" name="Picture 3">
            <a:extLst>
              <a:ext uri="{FF2B5EF4-FFF2-40B4-BE49-F238E27FC236}">
                <a16:creationId xmlns:a16="http://schemas.microsoft.com/office/drawing/2014/main" id="{2DB20CF9-A1E5-4594-B6B5-4E33A9373C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0967714">
            <a:off x="-164998" y="916096"/>
            <a:ext cx="3788598" cy="4395440"/>
          </a:xfrm>
          <a:prstGeom prst="rect">
            <a:avLst/>
          </a:prstGeom>
        </p:spPr>
      </p:pic>
      <p:sp>
        <p:nvSpPr>
          <p:cNvPr id="5" name="Rectangle 4">
            <a:extLst>
              <a:ext uri="{FF2B5EF4-FFF2-40B4-BE49-F238E27FC236}">
                <a16:creationId xmlns:a16="http://schemas.microsoft.com/office/drawing/2014/main" id="{50C72FAC-F5FC-4E78-AF2E-5FE88145F87F}"/>
              </a:ext>
            </a:extLst>
          </p:cNvPr>
          <p:cNvSpPr/>
          <p:nvPr userDrawn="1"/>
        </p:nvSpPr>
        <p:spPr>
          <a:xfrm rot="20949717">
            <a:off x="2448430" y="3248284"/>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6" name="Picture 5">
            <a:extLst>
              <a:ext uri="{FF2B5EF4-FFF2-40B4-BE49-F238E27FC236}">
                <a16:creationId xmlns:a16="http://schemas.microsoft.com/office/drawing/2014/main" id="{40AA82EC-2BC4-4E2F-8DDF-AD19DA7284E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
        <p:nvSpPr>
          <p:cNvPr id="7" name="TextBox 6">
            <a:hlinkClick r:id="rId5" tooltip="Software University Foundaton"/>
            <a:extLst>
              <a:ext uri="{FF2B5EF4-FFF2-40B4-BE49-F238E27FC236}">
                <a16:creationId xmlns:a16="http://schemas.microsoft.com/office/drawing/2014/main" id="{16E2CED5-12CB-4DAB-AB53-DAFC84087DD6}"/>
              </a:ext>
            </a:extLst>
          </p:cNvPr>
          <p:cNvSpPr txBox="1"/>
          <p:nvPr userDrawn="1"/>
        </p:nvSpPr>
        <p:spPr>
          <a:xfrm rot="20630519">
            <a:off x="6262132" y="2455429"/>
            <a:ext cx="419420"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8" name="TextBox 7">
            <a:hlinkClick r:id="rId5" tooltip="Software University Foundaton"/>
            <a:extLst>
              <a:ext uri="{FF2B5EF4-FFF2-40B4-BE49-F238E27FC236}">
                <a16:creationId xmlns:a16="http://schemas.microsoft.com/office/drawing/2014/main" id="{6AD1C000-AB32-4602-B810-4D9852856055}"/>
              </a:ext>
            </a:extLst>
          </p:cNvPr>
          <p:cNvSpPr txBox="1"/>
          <p:nvPr userDrawn="1"/>
        </p:nvSpPr>
        <p:spPr>
          <a:xfrm rot="1520410">
            <a:off x="3877964" y="2025853"/>
            <a:ext cx="603089"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9" name="TextBox 8">
            <a:hlinkClick r:id="rId5" tooltip="Software University Foundaton"/>
            <a:extLst>
              <a:ext uri="{FF2B5EF4-FFF2-40B4-BE49-F238E27FC236}">
                <a16:creationId xmlns:a16="http://schemas.microsoft.com/office/drawing/2014/main" id="{3CE77DE0-66FC-48AC-A23C-2E121AF40F0C}"/>
              </a:ext>
            </a:extLst>
          </p:cNvPr>
          <p:cNvSpPr txBox="1"/>
          <p:nvPr userDrawn="1"/>
        </p:nvSpPr>
        <p:spPr>
          <a:xfrm rot="20630519" flipH="1">
            <a:off x="4681374" y="1498789"/>
            <a:ext cx="794463"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0" name="TextBox 9">
            <a:hlinkClick r:id="rId5" tooltip="Software University Foundaton"/>
            <a:extLst>
              <a:ext uri="{FF2B5EF4-FFF2-40B4-BE49-F238E27FC236}">
                <a16:creationId xmlns:a16="http://schemas.microsoft.com/office/drawing/2014/main" id="{E7C26DA3-0849-42C5-9508-EF9BFF7C47DB}"/>
              </a:ext>
            </a:extLst>
          </p:cNvPr>
          <p:cNvSpPr txBox="1"/>
          <p:nvPr userDrawn="1"/>
        </p:nvSpPr>
        <p:spPr>
          <a:xfrm rot="1561633" flipH="1">
            <a:off x="4556582" y="2300748"/>
            <a:ext cx="336121"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1" name="TextBox 10">
            <a:hlinkClick r:id="rId5" tooltip="Software University Foundaton"/>
            <a:extLst>
              <a:ext uri="{FF2B5EF4-FFF2-40B4-BE49-F238E27FC236}">
                <a16:creationId xmlns:a16="http://schemas.microsoft.com/office/drawing/2014/main" id="{AB44A4A6-AE34-4A8F-9077-D6569BF40B0C}"/>
              </a:ext>
            </a:extLst>
          </p:cNvPr>
          <p:cNvSpPr txBox="1"/>
          <p:nvPr userDrawn="1"/>
        </p:nvSpPr>
        <p:spPr>
          <a:xfrm rot="20630519">
            <a:off x="5595499" y="1910250"/>
            <a:ext cx="633154"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2" name="TextBox 11">
            <a:hlinkClick r:id="rId5" tooltip="Software University Foundaton"/>
            <a:extLst>
              <a:ext uri="{FF2B5EF4-FFF2-40B4-BE49-F238E27FC236}">
                <a16:creationId xmlns:a16="http://schemas.microsoft.com/office/drawing/2014/main" id="{68861D82-7435-41E8-B5ED-398623FC4F51}"/>
              </a:ext>
            </a:extLst>
          </p:cNvPr>
          <p:cNvSpPr txBox="1"/>
          <p:nvPr userDrawn="1"/>
        </p:nvSpPr>
        <p:spPr>
          <a:xfrm rot="20630519">
            <a:off x="5958093" y="4185177"/>
            <a:ext cx="488914"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3" name="TextBox 12">
            <a:hlinkClick r:id="rId5" tooltip="Software University Foundaton"/>
            <a:extLst>
              <a:ext uri="{FF2B5EF4-FFF2-40B4-BE49-F238E27FC236}">
                <a16:creationId xmlns:a16="http://schemas.microsoft.com/office/drawing/2014/main" id="{C224F999-651D-4A26-8A68-EB68765C5790}"/>
              </a:ext>
            </a:extLst>
          </p:cNvPr>
          <p:cNvSpPr txBox="1"/>
          <p:nvPr userDrawn="1"/>
        </p:nvSpPr>
        <p:spPr>
          <a:xfrm rot="1523920">
            <a:off x="5526053" y="4973072"/>
            <a:ext cx="511879"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5" name="TextBox 14">
            <a:hlinkClick r:id="rId5" tooltip="Software University Foundaton"/>
            <a:extLst>
              <a:ext uri="{FF2B5EF4-FFF2-40B4-BE49-F238E27FC236}">
                <a16:creationId xmlns:a16="http://schemas.microsoft.com/office/drawing/2014/main" id="{B5855C6E-6513-4A5E-964E-CBB574B2B476}"/>
              </a:ext>
            </a:extLst>
          </p:cNvPr>
          <p:cNvSpPr txBox="1"/>
          <p:nvPr userDrawn="1"/>
        </p:nvSpPr>
        <p:spPr>
          <a:xfrm rot="20630519">
            <a:off x="4449873" y="5209304"/>
            <a:ext cx="890013"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6" name="TextBox 15">
            <a:hlinkClick r:id="rId5" tooltip="Software University Foundaton"/>
            <a:extLst>
              <a:ext uri="{FF2B5EF4-FFF2-40B4-BE49-F238E27FC236}">
                <a16:creationId xmlns:a16="http://schemas.microsoft.com/office/drawing/2014/main" id="{719AA859-1237-4914-865D-8E0CD3AD6567}"/>
              </a:ext>
            </a:extLst>
          </p:cNvPr>
          <p:cNvSpPr txBox="1"/>
          <p:nvPr userDrawn="1"/>
        </p:nvSpPr>
        <p:spPr>
          <a:xfrm rot="20630519">
            <a:off x="3816150" y="4721100"/>
            <a:ext cx="713818"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7" name="TextBox 16">
            <a:hlinkClick r:id="rId5" tooltip="Software University Foundaton"/>
            <a:extLst>
              <a:ext uri="{FF2B5EF4-FFF2-40B4-BE49-F238E27FC236}">
                <a16:creationId xmlns:a16="http://schemas.microsoft.com/office/drawing/2014/main" id="{53CC8498-FFA6-457D-8B54-3BF3461CEF7A}"/>
              </a:ext>
            </a:extLst>
          </p:cNvPr>
          <p:cNvSpPr txBox="1"/>
          <p:nvPr userDrawn="1"/>
        </p:nvSpPr>
        <p:spPr>
          <a:xfrm rot="20630519">
            <a:off x="6700448" y="5556898"/>
            <a:ext cx="675198"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9" name="TextBox 18">
            <a:hlinkClick r:id="rId5" tooltip="Software University Foundaton"/>
            <a:extLst>
              <a:ext uri="{FF2B5EF4-FFF2-40B4-BE49-F238E27FC236}">
                <a16:creationId xmlns:a16="http://schemas.microsoft.com/office/drawing/2014/main" id="{2E797E8D-83EB-4466-9FA3-509596EA5568}"/>
              </a:ext>
            </a:extLst>
          </p:cNvPr>
          <p:cNvSpPr txBox="1"/>
          <p:nvPr userDrawn="1"/>
        </p:nvSpPr>
        <p:spPr>
          <a:xfrm rot="20414927">
            <a:off x="4564931" y="3847302"/>
            <a:ext cx="890870" cy="1631216"/>
          </a:xfrm>
          <a:prstGeom prst="rect">
            <a:avLst/>
          </a:prstGeom>
          <a:noFill/>
        </p:spPr>
        <p:txBody>
          <a:bodyPr wrap="square" rtlCol="0">
            <a:spAutoFit/>
          </a:bodyPr>
          <a:lstStyle/>
          <a:p>
            <a:r>
              <a:rPr lang="en-US" sz="10000" b="1" dirty="0">
                <a:solidFill>
                  <a:schemeClr val="accent6">
                    <a:lumMod val="75000"/>
                  </a:schemeClr>
                </a:solidFill>
              </a:rPr>
              <a:t>?</a:t>
            </a:r>
          </a:p>
        </p:txBody>
      </p:sp>
      <p:sp>
        <p:nvSpPr>
          <p:cNvPr id="20" name="TextBox 19">
            <a:hlinkClick r:id="rId5" tooltip="Software University Foundaton"/>
            <a:extLst>
              <a:ext uri="{FF2B5EF4-FFF2-40B4-BE49-F238E27FC236}">
                <a16:creationId xmlns:a16="http://schemas.microsoft.com/office/drawing/2014/main" id="{58B95D20-6C4F-4F79-AA1D-E40A00E41053}"/>
              </a:ext>
            </a:extLst>
          </p:cNvPr>
          <p:cNvSpPr txBox="1"/>
          <p:nvPr userDrawn="1"/>
        </p:nvSpPr>
        <p:spPr>
          <a:xfrm rot="20215874">
            <a:off x="3237387" y="5258002"/>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1" name="TextBox 20">
            <a:hlinkClick r:id="rId5" tooltip="Software University Foundaton"/>
            <a:extLst>
              <a:ext uri="{FF2B5EF4-FFF2-40B4-BE49-F238E27FC236}">
                <a16:creationId xmlns:a16="http://schemas.microsoft.com/office/drawing/2014/main" id="{2CD5EF91-E0BC-462F-B1B8-6B3F8F1038E5}"/>
              </a:ext>
            </a:extLst>
          </p:cNvPr>
          <p:cNvSpPr txBox="1"/>
          <p:nvPr userDrawn="1"/>
        </p:nvSpPr>
        <p:spPr>
          <a:xfrm rot="1264394">
            <a:off x="4972839" y="5461109"/>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2" name="TextBox 21">
            <a:hlinkClick r:id="rId5" tooltip="Software University Foundaton"/>
            <a:extLst>
              <a:ext uri="{FF2B5EF4-FFF2-40B4-BE49-F238E27FC236}">
                <a16:creationId xmlns:a16="http://schemas.microsoft.com/office/drawing/2014/main" id="{6FF45627-4AF4-4071-A0E8-76738F228651}"/>
              </a:ext>
            </a:extLst>
          </p:cNvPr>
          <p:cNvSpPr txBox="1"/>
          <p:nvPr userDrawn="1"/>
        </p:nvSpPr>
        <p:spPr>
          <a:xfrm rot="1264394">
            <a:off x="2288795" y="4785832"/>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3" name="TextBox 22">
            <a:hlinkClick r:id="rId5" tooltip="Software University Foundaton"/>
            <a:extLst>
              <a:ext uri="{FF2B5EF4-FFF2-40B4-BE49-F238E27FC236}">
                <a16:creationId xmlns:a16="http://schemas.microsoft.com/office/drawing/2014/main" id="{BF119269-565D-4BCB-BED2-4133229E3330}"/>
              </a:ext>
            </a:extLst>
          </p:cNvPr>
          <p:cNvSpPr txBox="1"/>
          <p:nvPr userDrawn="1"/>
        </p:nvSpPr>
        <p:spPr>
          <a:xfrm rot="19121928">
            <a:off x="1148777" y="5192103"/>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4" name="TextBox 23">
            <a:hlinkClick r:id="rId5" tooltip="Software University Foundaton"/>
            <a:extLst>
              <a:ext uri="{FF2B5EF4-FFF2-40B4-BE49-F238E27FC236}">
                <a16:creationId xmlns:a16="http://schemas.microsoft.com/office/drawing/2014/main" id="{C9FE10EB-E49B-416A-A18D-617D25B2AADB}"/>
              </a:ext>
            </a:extLst>
          </p:cNvPr>
          <p:cNvSpPr txBox="1"/>
          <p:nvPr userDrawn="1"/>
        </p:nvSpPr>
        <p:spPr>
          <a:xfrm rot="1264394">
            <a:off x="5119223" y="2423357"/>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5" name="TextBox 24">
            <a:hlinkClick r:id="rId5" tooltip="Software University Foundaton"/>
            <a:extLst>
              <a:ext uri="{FF2B5EF4-FFF2-40B4-BE49-F238E27FC236}">
                <a16:creationId xmlns:a16="http://schemas.microsoft.com/office/drawing/2014/main" id="{B9FCDDF2-3137-4E34-B264-5F180611DC0D}"/>
              </a:ext>
            </a:extLst>
          </p:cNvPr>
          <p:cNvSpPr txBox="1"/>
          <p:nvPr userDrawn="1"/>
        </p:nvSpPr>
        <p:spPr>
          <a:xfrm rot="1264394">
            <a:off x="6346551" y="1433277"/>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6" name="TextBox 25">
            <a:hlinkClick r:id="rId5" tooltip="Software University Foundaton"/>
            <a:extLst>
              <a:ext uri="{FF2B5EF4-FFF2-40B4-BE49-F238E27FC236}">
                <a16:creationId xmlns:a16="http://schemas.microsoft.com/office/drawing/2014/main" id="{F4930118-998D-499A-B37E-D5577CC1A7E4}"/>
              </a:ext>
            </a:extLst>
          </p:cNvPr>
          <p:cNvSpPr txBox="1"/>
          <p:nvPr userDrawn="1"/>
        </p:nvSpPr>
        <p:spPr>
          <a:xfrm rot="20252314">
            <a:off x="3655924" y="2558756"/>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7" name="TextBox 26">
            <a:hlinkClick r:id="rId5" tooltip="Software University Foundaton"/>
            <a:extLst>
              <a:ext uri="{FF2B5EF4-FFF2-40B4-BE49-F238E27FC236}">
                <a16:creationId xmlns:a16="http://schemas.microsoft.com/office/drawing/2014/main" id="{A0EE0643-28B4-437C-A977-17D2723F8213}"/>
              </a:ext>
            </a:extLst>
          </p:cNvPr>
          <p:cNvSpPr txBox="1"/>
          <p:nvPr userDrawn="1"/>
        </p:nvSpPr>
        <p:spPr>
          <a:xfrm rot="20585427">
            <a:off x="5153803" y="1205250"/>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8" name="TextBox 27">
            <a:hlinkClick r:id="rId5" tooltip="Software University Foundaton"/>
            <a:extLst>
              <a:ext uri="{FF2B5EF4-FFF2-40B4-BE49-F238E27FC236}">
                <a16:creationId xmlns:a16="http://schemas.microsoft.com/office/drawing/2014/main" id="{ADAF237D-C784-4665-8DD2-A2B085FC2CAF}"/>
              </a:ext>
            </a:extLst>
          </p:cNvPr>
          <p:cNvSpPr txBox="1"/>
          <p:nvPr userDrawn="1"/>
        </p:nvSpPr>
        <p:spPr>
          <a:xfrm rot="1264394">
            <a:off x="6087514" y="4865199"/>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9" name="TextBox 28">
            <a:hlinkClick r:id="rId5" tooltip="Software University Foundaton"/>
            <a:extLst>
              <a:ext uri="{FF2B5EF4-FFF2-40B4-BE49-F238E27FC236}">
                <a16:creationId xmlns:a16="http://schemas.microsoft.com/office/drawing/2014/main" id="{012AF389-E695-4054-9706-588DCD4FD543}"/>
              </a:ext>
            </a:extLst>
          </p:cNvPr>
          <p:cNvSpPr txBox="1"/>
          <p:nvPr userDrawn="1"/>
        </p:nvSpPr>
        <p:spPr>
          <a:xfrm rot="2248444">
            <a:off x="2907153" y="1116639"/>
            <a:ext cx="890870" cy="1631216"/>
          </a:xfrm>
          <a:prstGeom prst="rect">
            <a:avLst/>
          </a:prstGeom>
          <a:noFill/>
        </p:spPr>
        <p:txBody>
          <a:bodyPr wrap="square" rtlCol="0">
            <a:spAutoFit/>
          </a:bodyPr>
          <a:lstStyle/>
          <a:p>
            <a:r>
              <a:rPr lang="en-US" sz="10000" b="1" dirty="0">
                <a:solidFill>
                  <a:schemeClr val="accent6">
                    <a:lumMod val="75000"/>
                  </a:schemeClr>
                </a:solidFill>
              </a:rPr>
              <a:t>?</a:t>
            </a:r>
          </a:p>
        </p:txBody>
      </p:sp>
      <p:sp>
        <p:nvSpPr>
          <p:cNvPr id="30" name="TextBox 29">
            <a:hlinkClick r:id="rId5" tooltip="Software University Foundaton"/>
            <a:extLst>
              <a:ext uri="{FF2B5EF4-FFF2-40B4-BE49-F238E27FC236}">
                <a16:creationId xmlns:a16="http://schemas.microsoft.com/office/drawing/2014/main" id="{98678852-FD82-4E90-BE26-4D9E01678873}"/>
              </a:ext>
            </a:extLst>
          </p:cNvPr>
          <p:cNvSpPr txBox="1"/>
          <p:nvPr userDrawn="1"/>
        </p:nvSpPr>
        <p:spPr>
          <a:xfrm rot="20630519">
            <a:off x="2267918" y="5761976"/>
            <a:ext cx="713818" cy="400110"/>
          </a:xfrm>
          <a:prstGeom prst="rect">
            <a:avLst/>
          </a:prstGeom>
          <a:noFill/>
        </p:spPr>
        <p:txBody>
          <a:bodyPr wrap="square" rtlCol="0">
            <a:spAutoFit/>
          </a:bodyPr>
          <a:lstStyle/>
          <a:p>
            <a:r>
              <a:rPr lang="en-US" sz="2000" b="1" dirty="0">
                <a:solidFill>
                  <a:schemeClr val="accent6">
                    <a:lumMod val="75000"/>
                  </a:schemeClr>
                </a:solidFill>
              </a:rPr>
              <a:t>?</a:t>
            </a:r>
          </a:p>
        </p:txBody>
      </p:sp>
    </p:spTree>
    <p:extLst>
      <p:ext uri="{BB962C8B-B14F-4D97-AF65-F5344CB8AC3E}">
        <p14:creationId xmlns:p14="http://schemas.microsoft.com/office/powerpoint/2010/main" val="19157432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6/1/2018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9"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softuni.bg/courses/databases-basics-ms-sql-server" TargetMode="External"/><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hyperlink" Target="http://www.indeavr.com/" TargetMode="External"/><Relationship Id="rId3" Type="http://schemas.openxmlformats.org/officeDocument/2006/relationships/hyperlink" Target="http://www.infragistics.com/" TargetMode="External"/><Relationship Id="rId7" Type="http://schemas.openxmlformats.org/officeDocument/2006/relationships/hyperlink" Target="https://www.superhosting.bg/" TargetMode="External"/><Relationship Id="rId12"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hyperlink" Target="http://xs-software.com/" TargetMode="External"/><Relationship Id="rId5" Type="http://schemas.openxmlformats.org/officeDocument/2006/relationships/hyperlink" Target="http://www.softwaregroup-bg.com/" TargetMode="External"/><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hyperlink" Target="https://netpeak.net/" TargetMode="External"/><Relationship Id="rId14" Type="http://schemas.openxmlformats.org/officeDocument/2006/relationships/image" Target="../media/image30.png"/></Relationships>
</file>

<file path=ppt/slides/_rels/slide32.xml.rels><?xml version="1.0" encoding="UTF-8" standalone="yes"?>
<Relationships xmlns="http://schemas.openxmlformats.org/package/2006/relationships"><Relationship Id="rId8" Type="http://schemas.openxmlformats.org/officeDocument/2006/relationships/hyperlink" Target="http://www.telenor.bg/" TargetMode="External"/><Relationship Id="rId13" Type="http://schemas.openxmlformats.org/officeDocument/2006/relationships/image" Target="../media/image36.png"/><Relationship Id="rId3" Type="http://schemas.openxmlformats.org/officeDocument/2006/relationships/hyperlink" Target="https://aeternity.com/" TargetMode="External"/><Relationship Id="rId7" Type="http://schemas.openxmlformats.org/officeDocument/2006/relationships/image" Target="../media/image33.jpeg"/><Relationship Id="rId12" Type="http://schemas.openxmlformats.org/officeDocument/2006/relationships/hyperlink" Target="http://smartit.b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liebherr.com/en/deu/start/start-page.html" TargetMode="External"/><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hyperlink" Target="https://www.sbtech.com/" TargetMode="External"/><Relationship Id="rId4" Type="http://schemas.openxmlformats.org/officeDocument/2006/relationships/image" Target="../media/image31.png"/><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7.png"/><Relationship Id="rId12"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40.png"/><Relationship Id="rId5" Type="http://schemas.openxmlformats.org/officeDocument/2006/relationships/hyperlink" Target="https://www.facebook.com/SoftwareUniversity" TargetMode="External"/><Relationship Id="rId10" Type="http://schemas.openxmlformats.org/officeDocument/2006/relationships/image" Target="../media/image39.png"/><Relationship Id="rId4" Type="http://schemas.openxmlformats.org/officeDocument/2006/relationships/hyperlink" Target="http://softuni.foundation/" TargetMode="External"/><Relationship Id="rId9"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726661"/>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5196560"/>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pic>
        <p:nvPicPr>
          <p:cNvPr id="21" name="Picture 20">
            <a:extLst>
              <a:ext uri="{FF2B5EF4-FFF2-40B4-BE49-F238E27FC236}">
                <a16:creationId xmlns:a16="http://schemas.microsoft.com/office/drawing/2014/main" id="{2CDD25A1-649D-4067-B13B-D994C5598A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22" name="Picture 21">
            <a:extLst>
              <a:ext uri="{FF2B5EF4-FFF2-40B4-BE49-F238E27FC236}">
                <a16:creationId xmlns:a16="http://schemas.microsoft.com/office/drawing/2014/main" id="{7E7EEBB4-F37C-4B60-B199-E1EBE615D5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7" name="Picture 4" title="CC-BY-NC-SA License">
            <a:hlinkClick r:id="rId9" tooltip="This work is licensed under the &quot;Creative Commons Attribution-NonCommercial-ShareAlike 4.0 International&quot; license"/>
            <a:extLst>
              <a:ext uri="{FF2B5EF4-FFF2-40B4-BE49-F238E27FC236}">
                <a16:creationId xmlns:a16="http://schemas.microsoft.com/office/drawing/2014/main" id="{8CCD5D33-0B75-41E3-A683-9FE18C472D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983" y="336926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b="1" dirty="0">
                <a:effectLst>
                  <a:outerShdw blurRad="38100" dist="38100" dir="2700000" algn="tl">
                    <a:srgbClr val="000000">
                      <a:alpha val="43137"/>
                    </a:srgbClr>
                  </a:outerShdw>
                </a:effectLst>
                <a:latin typeface="Consolas" panose="020B0609020204030204" pitchFamily="49" charset="0"/>
              </a:rPr>
              <a:t>COUNT</a:t>
            </a:r>
            <a:r>
              <a:rPr lang="en-US" dirty="0"/>
              <a:t>, </a:t>
            </a:r>
            <a:r>
              <a:rPr lang="en-US" b="1" dirty="0">
                <a:effectLst>
                  <a:outerShdw blurRad="38100" dist="38100" dir="2700000" algn="tl">
                    <a:srgbClr val="000000">
                      <a:alpha val="43137"/>
                    </a:srgbClr>
                  </a:outerShdw>
                </a:effectLst>
                <a:latin typeface="Consolas" panose="020B0609020204030204" pitchFamily="49" charset="0"/>
              </a:rPr>
              <a:t>SUM</a:t>
            </a:r>
            <a:r>
              <a:rPr lang="en-US" dirty="0"/>
              <a:t>, </a:t>
            </a:r>
            <a:r>
              <a:rPr lang="en-US" b="1" dirty="0">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effectLst>
                  <a:outerShdw blurRad="38100" dist="38100" dir="2700000" algn="tl">
                    <a:srgbClr val="000000">
                      <a:alpha val="43137"/>
                    </a:srgbClr>
                  </a:outerShdw>
                </a:effectLst>
                <a:latin typeface="Consolas" panose="020B0609020204030204" pitchFamily="49" charset="0"/>
              </a:rPr>
              <a:t>AVG</a:t>
            </a:r>
            <a:r>
              <a:rPr lang="en-US" dirty="0"/>
              <a:t>…</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248548"/>
          </a:xfrm>
        </p:spPr>
        <p:txBody>
          <a:bodyPr bIns="0">
            <a:spAutoFit/>
          </a:bodyPr>
          <a:lstStyle/>
          <a:p>
            <a:r>
              <a:rPr lang="en-US" dirty="0"/>
              <a:t>Operate over (non-empty) groups</a:t>
            </a:r>
          </a:p>
          <a:p>
            <a:r>
              <a:rPr lang="en-US" dirty="0"/>
              <a:t>Perform data analysis on each one</a:t>
            </a:r>
          </a:p>
          <a:p>
            <a:pPr lvl="1"/>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dirty="0"/>
              <a: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Aggregate functions usually </a:t>
            </a:r>
            <a:r>
              <a:rPr lang="en-US" dirty="0">
                <a:solidFill>
                  <a:schemeClr val="tx2">
                    <a:lumMod val="75000"/>
                  </a:schemeClr>
                </a:solidFill>
              </a:rPr>
              <a:t>ignore</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dirty="0"/>
              <a:t>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608012" y="3329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p:txBody>
      </p:sp>
      <p:sp>
        <p:nvSpPr>
          <p:cNvPr id="15" name="Стрелка надясно 14"/>
          <p:cNvSpPr/>
          <p:nvPr/>
        </p:nvSpPr>
        <p:spPr>
          <a:xfrm>
            <a:off x="8037512" y="4194951"/>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1412" y="3200400"/>
            <a:ext cx="3003637" cy="2317091"/>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Aggregate Functions: </a:t>
            </a:r>
            <a:r>
              <a:rPr lang="en-US" dirty="0">
                <a:effectLst>
                  <a:outerShdw blurRad="38100" dist="38100" dir="2700000" algn="tl">
                    <a:srgbClr val="000000">
                      <a:alpha val="43137"/>
                    </a:srgbClr>
                  </a:outerShdw>
                </a:effectLst>
                <a:latin typeface="Consolas" panose="020B0609020204030204" pitchFamily="49" charset="0"/>
              </a:rPr>
              <a:t>COUNT</a:t>
            </a:r>
            <a:endParaRPr lang="bg-BG" dirty="0">
              <a:effectLst>
                <a:outerShdw blurRad="38100" dist="38100" dir="2700000" algn="tl">
                  <a:srgbClr val="000000">
                    <a:alpha val="43137"/>
                  </a:srgbClr>
                </a:outerShdw>
              </a:effectLst>
              <a:latin typeface="Consolas" panose="020B06090202040302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63119582"/>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b="0" dirty="0">
                          <a:effectLst>
                            <a:outerShdw blurRad="38100" dist="38100" dir="2700000" algn="tl">
                              <a:srgbClr val="000000">
                                <a:alpha val="43137"/>
                              </a:srgbClr>
                            </a:outerShdw>
                          </a:effectLst>
                        </a:rPr>
                        <a:t>Employee</a:t>
                      </a:r>
                    </a:p>
                  </a:txBody>
                  <a:tcPr/>
                </a:tc>
                <a:tc>
                  <a:txBody>
                    <a:bodyPr/>
                    <a:lstStyle/>
                    <a:p>
                      <a:r>
                        <a:rPr lang="en-US" b="0" dirty="0">
                          <a:effectLst>
                            <a:outerShdw blurRad="38100" dist="38100" dir="2700000" algn="tl">
                              <a:srgbClr val="000000">
                                <a:alpha val="43137"/>
                              </a:srgbClr>
                            </a:outerShdw>
                          </a:effectLst>
                        </a:rPr>
                        <a:t>DepartmentName</a:t>
                      </a:r>
                    </a:p>
                  </a:txBody>
                  <a:tcPr/>
                </a:tc>
                <a:tc>
                  <a:txBody>
                    <a:bodyPr/>
                    <a:lstStyle/>
                    <a:p>
                      <a:r>
                        <a:rPr lang="en-US" b="0"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b="0"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b="0"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b="0"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b="0"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b="0"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b="0"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97292881"/>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2</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3</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OUNT</a:t>
            </a:r>
            <a:r>
              <a:rPr lang="en-US" b="1" dirty="0"/>
              <a:t> -</a:t>
            </a:r>
            <a:r>
              <a:rPr lang="en-US" dirty="0"/>
              <a:t> </a:t>
            </a:r>
            <a:r>
              <a:rPr lang="en-US" dirty="0">
                <a:solidFill>
                  <a:schemeClr val="tx2">
                    <a:lumMod val="75000"/>
                  </a:schemeClr>
                </a:solidFill>
              </a:rPr>
              <a:t>count</a:t>
            </a:r>
            <a:r>
              <a:rPr lang="en-US" dirty="0"/>
              <a:t> the values in one or more </a:t>
            </a:r>
            <a:r>
              <a:rPr lang="en-US" dirty="0">
                <a:solidFill>
                  <a:schemeClr val="tx2">
                    <a:lumMod val="75000"/>
                  </a:schemeClr>
                </a:solidFill>
              </a:rPr>
              <a:t>grouped</a:t>
            </a:r>
            <a:r>
              <a:rPr lang="en-US" dirty="0"/>
              <a:t> </a:t>
            </a:r>
            <a:r>
              <a:rPr lang="en-US" dirty="0">
                <a:solidFill>
                  <a:schemeClr val="tx2">
                    <a:lumMod val="75000"/>
                  </a:schemeClr>
                </a:solidFill>
              </a:rPr>
              <a:t>columns</a:t>
            </a:r>
          </a:p>
          <a:p>
            <a:pPr lvl="1">
              <a:lnSpc>
                <a:spcPct val="100000"/>
              </a:lnSpc>
            </a:pPr>
            <a:r>
              <a:rPr lang="en-US" sz="2800" dirty="0"/>
              <a:t>Ignores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2800" dirty="0"/>
              <a:t> values</a:t>
            </a:r>
            <a:endParaRPr lang="en-US" sz="2900" dirty="0">
              <a:solidFill>
                <a:schemeClr val="tx2">
                  <a:lumMod val="75000"/>
                </a:schemeClr>
              </a:solidFill>
            </a:endParaRPr>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b="1" noProof="1">
                <a:effectLst>
                  <a:outerShdw blurRad="38100" dist="38100" dir="2700000" algn="tl">
                    <a:srgbClr val="000000">
                      <a:alpha val="43137"/>
                    </a:srgbClr>
                  </a:outerShdw>
                </a:effectLst>
                <a:latin typeface="Consolas" panose="020B0609020204030204" pitchFamily="49" charset="0"/>
              </a:rPr>
              <a:t>(</a:t>
            </a:r>
            <a:r>
              <a:rPr lang="en-US" sz="3100" b="1" i="1" noProof="1">
                <a:effectLst>
                  <a:outerShdw blurRad="38100" dist="38100" dir="2700000" algn="tl">
                    <a:srgbClr val="000000">
                      <a:alpha val="43137"/>
                    </a:srgbClr>
                  </a:outerShdw>
                </a:effectLst>
                <a:latin typeface="Consolas" panose="020B0609020204030204" pitchFamily="49" charset="0"/>
              </a:rPr>
              <a:t>ColumnName</a:t>
            </a:r>
            <a:r>
              <a:rPr lang="en-US" sz="3100" b="1" noProof="1">
                <a:effectLst>
                  <a:outerShdw blurRad="38100" dist="38100" dir="2700000" algn="tl">
                    <a:srgbClr val="000000">
                      <a:alpha val="43137"/>
                    </a:srgbClr>
                  </a:outerShdw>
                </a:effectLst>
                <a:latin typeface="Consolas" panose="020B0609020204030204" pitchFamily="49" charset="0"/>
              </a:rPr>
              <a:t>)</a:t>
            </a:r>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r>
              <a:rPr lang="en-US" sz="3100" dirty="0"/>
              <a:t>Note:</a:t>
            </a:r>
            <a:r>
              <a:rPr lang="en-US" sz="3100" b="1" dirty="0"/>
              <a:t>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dirty="0"/>
              <a:t> </a:t>
            </a:r>
            <a:r>
              <a:rPr lang="en-US" sz="3100" dirty="0">
                <a:solidFill>
                  <a:schemeClr val="tx2">
                    <a:lumMod val="75000"/>
                  </a:schemeClr>
                </a:solidFill>
              </a:rPr>
              <a:t>ignores</a:t>
            </a:r>
            <a:r>
              <a:rPr lang="en-US" sz="3100" dirty="0"/>
              <a:t> any employee with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3100" dirty="0"/>
              <a:t> salary.</a:t>
            </a:r>
          </a:p>
        </p:txBody>
      </p:sp>
      <p:sp>
        <p:nvSpPr>
          <p:cNvPr id="10" name="Rectangle 9"/>
          <p:cNvSpPr>
            <a:spLocks noChangeArrowheads="1"/>
          </p:cNvSpPr>
          <p:nvPr/>
        </p:nvSpPr>
        <p:spPr bwMode="auto">
          <a:xfrm>
            <a:off x="814417" y="23746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SalaryCount</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799012" y="1132698"/>
            <a:ext cx="1779588"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3" y="4761195"/>
            <a:ext cx="1752600"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618412" y="2132900"/>
            <a:ext cx="2920888"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Aggregate Functions: 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804234410"/>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776427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it returns </a:t>
            </a:r>
            <a:r>
              <a:rPr lang="en-US" sz="3200" noProof="1">
                <a:solidFill>
                  <a:schemeClr val="tx2">
                    <a:lumMod val="75000"/>
                  </a:schemeClr>
                </a:solidFill>
              </a:rPr>
              <a:t>NULL</a:t>
            </a:r>
            <a:r>
              <a:rPr lang="en-US" sz="3200" noProof="1"/>
              <a:t>.</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a:t>
            </a:r>
          </a:p>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(e.Salary) AS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TotalSalary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5" y="1981200"/>
            <a:ext cx="1698178"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1826779"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75412" y="4184090"/>
            <a:ext cx="19050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dirty="0"/>
              <a:t> -</a:t>
            </a:r>
            <a:r>
              <a:rPr lang="en-US" sz="3200" dirty="0"/>
              <a:t> takes the </a:t>
            </a:r>
            <a:r>
              <a:rPr lang="en-US" sz="3200" dirty="0">
                <a:solidFill>
                  <a:schemeClr val="tx2">
                    <a:lumMod val="75000"/>
                  </a:schemeClr>
                </a:solidFill>
              </a:rPr>
              <a:t>largest</a:t>
            </a:r>
            <a:r>
              <a:rPr lang="en-US" sz="3200" dirty="0"/>
              <a:t>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Aggregate Functions: 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8494604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80375996"/>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2590800"/>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MaxSalary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MAX Syntax</a:t>
            </a:r>
            <a:endParaRPr lang="bg-BG" dirty="0"/>
          </a:p>
        </p:txBody>
      </p:sp>
      <p:sp>
        <p:nvSpPr>
          <p:cNvPr id="8" name="AutoShape 7"/>
          <p:cNvSpPr>
            <a:spLocks noChangeArrowheads="1"/>
          </p:cNvSpPr>
          <p:nvPr/>
        </p:nvSpPr>
        <p:spPr bwMode="auto">
          <a:xfrm>
            <a:off x="4494213" y="1328456"/>
            <a:ext cx="1866900"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825906" y="486577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551612" y="3684739"/>
            <a:ext cx="20193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389812" y="2232212"/>
            <a:ext cx="2971800" cy="558485"/>
          </a:xfrm>
          <a:prstGeom prst="wedgeRoundRectCallout">
            <a:avLst>
              <a:gd name="adj1" fmla="val -44579"/>
              <a:gd name="adj2" fmla="val 10695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Aggregate Functions: 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098547909"/>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14009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takes the </a:t>
            </a:r>
            <a:r>
              <a:rPr lang="en-US" sz="3200" dirty="0">
                <a:solidFill>
                  <a:schemeClr val="tx2">
                    <a:lumMod val="75000"/>
                  </a:schemeClr>
                </a:solidFill>
              </a:rPr>
              <a:t>smallest</a:t>
            </a:r>
            <a:r>
              <a:rPr lang="en-US" sz="3200" dirty="0"/>
              <a:t>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773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4857283" y="1689316"/>
            <a:ext cx="2229557" cy="953805"/>
          </a:xfrm>
          <a:prstGeom prst="wedgeRoundRectCallout">
            <a:avLst>
              <a:gd name="adj1" fmla="val -42806"/>
              <a:gd name="adj2" fmla="val 830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142195"/>
            <a:ext cx="1816545"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627812" y="3885656"/>
            <a:ext cx="1974704"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759192" y="2714696"/>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a:t>
            </a:r>
            <a:r>
              <a:rPr lang="en-US" sz="4000" dirty="0" smtClean="0"/>
              <a:t>Clause</a:t>
            </a:r>
          </a:p>
          <a:p>
            <a:pPr marL="444500" indent="-444500">
              <a:lnSpc>
                <a:spcPct val="100000"/>
              </a:lnSpc>
              <a:buFontTx/>
              <a:buAutoNum type="arabicPeriod"/>
            </a:pPr>
            <a:r>
              <a:rPr lang="en-US" sz="4000" dirty="0" smtClean="0"/>
              <a:t>Pivot Tables</a:t>
            </a:r>
            <a:endParaRPr lang="en-US" sz="4000"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a:ext uri="{FF2B5EF4-FFF2-40B4-BE49-F238E27FC236}">
                <a16:creationId xmlns:a16="http://schemas.microsoft.com/office/drawing/2014/main" id="{5B86DCAE-50D8-446D-9922-662D39358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Aggregate Functions: 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9246367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958024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14600"/>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  SELECT e.</a:t>
            </a:r>
            <a:r>
              <a:rPr lang="en-US" sz="3600" b="1"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b="1" dirty="0">
                <a:solidFill>
                  <a:schemeClr val="tx2"/>
                </a:solidFill>
                <a:latin typeface="Consolas" panose="020B0609020204030204" pitchFamily="49" charset="0"/>
              </a:rPr>
              <a:t>(e.Salary) AS </a:t>
            </a:r>
            <a:r>
              <a:rPr lang="en-US" sz="3600" b="1" noProof="1">
                <a:solidFill>
                  <a:schemeClr val="tx2"/>
                </a:solidFill>
                <a:latin typeface="Consolas" panose="020B0609020204030204" pitchFamily="49" charset="0"/>
              </a:rPr>
              <a:t>AvgSalary</a:t>
            </a:r>
            <a:endParaRPr lang="en-US" sz="3600" b="1" dirty="0">
              <a:solidFill>
                <a:schemeClr val="tx2"/>
              </a:solidFill>
              <a:latin typeface="Consolas" panose="020B0609020204030204" pitchFamily="49" charset="0"/>
            </a:endParaRPr>
          </a:p>
          <a:p>
            <a:r>
              <a:rPr lang="en-GB" sz="3600" b="1" dirty="0">
                <a:solidFill>
                  <a:schemeClr val="tx2"/>
                </a:solidFill>
                <a:latin typeface="Consolas" panose="020B0609020204030204" pitchFamily="49" charset="0"/>
              </a:rPr>
              <a:t>    FROM Employees AS e</a:t>
            </a:r>
          </a:p>
          <a:p>
            <a:r>
              <a:rPr lang="en-GB" sz="3600" b="1" dirty="0">
                <a:solidFill>
                  <a:schemeClr val="tx2"/>
                </a:solidFill>
                <a:latin typeface="Consolas" panose="020B0609020204030204" pitchFamily="49" charset="0"/>
              </a:rPr>
              <a:t>GROUP BY e.</a:t>
            </a:r>
            <a:r>
              <a:rPr lang="en-US" sz="3600" b="1"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8" name="AutoShape 7"/>
          <p:cNvSpPr>
            <a:spLocks noChangeArrowheads="1"/>
          </p:cNvSpPr>
          <p:nvPr/>
        </p:nvSpPr>
        <p:spPr bwMode="auto">
          <a:xfrm>
            <a:off x="4077354" y="1307493"/>
            <a:ext cx="1752600"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5525153" y="5132181"/>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277753" y="3784146"/>
            <a:ext cx="21336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8344553" y="2356964"/>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200" dirty="0"/>
              <a:t> clause is used to </a:t>
            </a:r>
            <a:r>
              <a:rPr lang="en-US" sz="3200" dirty="0">
                <a:solidFill>
                  <a:schemeClr val="tx2">
                    <a:lumMod val="75000"/>
                  </a:schemeClr>
                </a:solidFill>
              </a:rPr>
              <a:t>filter data </a:t>
            </a:r>
            <a:r>
              <a:rPr lang="en-US" sz="3200" dirty="0"/>
              <a:t>based on </a:t>
            </a:r>
            <a:r>
              <a:rPr lang="en-US" sz="3200" dirty="0">
                <a:solidFill>
                  <a:schemeClr val="accent1"/>
                </a:solidFill>
              </a:rPr>
              <a:t>aggregate</a:t>
            </a:r>
            <a:r>
              <a:rPr lang="en-US" sz="3200" dirty="0"/>
              <a:t> values </a:t>
            </a:r>
          </a:p>
          <a:p>
            <a:pPr lvl="1">
              <a:lnSpc>
                <a:spcPct val="100000"/>
              </a:lnSpc>
            </a:pPr>
            <a:r>
              <a:rPr lang="en-US" sz="3000" dirty="0"/>
              <a:t>We </a:t>
            </a:r>
            <a:r>
              <a:rPr lang="en-US" sz="3000" dirty="0">
                <a:solidFill>
                  <a:schemeClr val="tx2">
                    <a:lumMod val="75000"/>
                  </a:schemeClr>
                </a:solidFill>
              </a:rPr>
              <a:t>cannot</a:t>
            </a:r>
            <a:r>
              <a:rPr lang="en-US" sz="3000" dirty="0"/>
              <a:t> use it </a:t>
            </a:r>
            <a:r>
              <a:rPr lang="en-US" sz="3000" dirty="0">
                <a:solidFill>
                  <a:schemeClr val="tx2">
                    <a:lumMod val="75000"/>
                  </a:schemeClr>
                </a:solidFill>
              </a:rPr>
              <a:t>without</a:t>
            </a:r>
            <a:r>
              <a:rPr lang="en-US" sz="3000" dirty="0"/>
              <a:t> </a:t>
            </a:r>
            <a:r>
              <a:rPr lang="en-US" sz="3000" dirty="0">
                <a:solidFill>
                  <a:schemeClr val="tx2">
                    <a:lumMod val="75000"/>
                  </a:schemeClr>
                </a:solidFill>
              </a:rPr>
              <a:t>grouping</a:t>
            </a:r>
            <a:r>
              <a:rPr lang="en-US" sz="3000" dirty="0"/>
              <a:t> first</a:t>
            </a:r>
          </a:p>
          <a:p>
            <a:pPr>
              <a:lnSpc>
                <a:spcPct val="100000"/>
              </a:lnSpc>
            </a:pPr>
            <a:r>
              <a:rPr lang="en-US" sz="3200" dirty="0"/>
              <a:t>Aggregate functions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etc.) are executed only </a:t>
            </a:r>
            <a:r>
              <a:rPr lang="en-US" sz="3200" dirty="0">
                <a:solidFill>
                  <a:schemeClr val="tx2">
                    <a:lumMod val="75000"/>
                  </a:schemeClr>
                </a:solidFill>
              </a:rPr>
              <a:t>once</a:t>
            </a:r>
          </a:p>
          <a:p>
            <a:pPr lvl="1">
              <a:lnSpc>
                <a:spcPct val="100000"/>
              </a:lnSpc>
            </a:pPr>
            <a:r>
              <a:rPr lang="en-US" sz="3000" dirty="0"/>
              <a:t>Unlike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000" dirty="0"/>
              <a:t>,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WHERE</a:t>
            </a:r>
            <a:r>
              <a:rPr lang="en-US" sz="3000" dirty="0"/>
              <a:t> filters rows </a:t>
            </a:r>
            <a:r>
              <a:rPr lang="en-US" sz="3000" dirty="0">
                <a:solidFill>
                  <a:schemeClr val="tx2">
                    <a:lumMod val="75000"/>
                  </a:schemeClr>
                </a:solidFill>
              </a:rPr>
              <a:t>before</a:t>
            </a:r>
            <a:r>
              <a:rPr lang="en-US" sz="3000" dirty="0"/>
              <a:t> aggregation</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a:t>
            </a:r>
            <a:r>
              <a:rPr lang="en-US" sz="3100" dirty="0">
                <a:solidFill>
                  <a:schemeClr val="tx2">
                    <a:lumMod val="75000"/>
                  </a:schemeClr>
                </a:solidFill>
              </a:rPr>
              <a:t>having</a:t>
            </a:r>
            <a:r>
              <a:rPr lang="en-US" sz="3100" dirty="0"/>
              <a:t> </a:t>
            </a:r>
            <a:r>
              <a:rPr lang="en-US" sz="3100" dirty="0">
                <a:solidFill>
                  <a:schemeClr val="accent1"/>
                </a:solidFill>
              </a:rPr>
              <a:t>total</a:t>
            </a:r>
            <a:r>
              <a:rPr lang="en-US" sz="3100" dirty="0"/>
              <a:t> salary </a:t>
            </a:r>
            <a:r>
              <a:rPr lang="en-US" sz="3100" dirty="0">
                <a:solidFill>
                  <a:schemeClr val="tx2">
                    <a:lumMod val="75000"/>
                  </a:schemeClr>
                </a:solidFill>
              </a:rPr>
              <a:t>more than or equal to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1829263975"/>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69528232"/>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0184681"/>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solidFill>
                            <a:schemeClr val="tx1"/>
                          </a:solidFill>
                          <a:effectLst>
                            <a:outerShdw blurRad="38100" dist="38100" dir="2700000" algn="tl">
                              <a:srgbClr val="000000">
                                <a:alpha val="43137"/>
                              </a:srgbClr>
                            </a:outerShdw>
                          </a:effectLst>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strike="noStrike" dirty="0">
                          <a:solidFill>
                            <a:schemeClr val="tx1"/>
                          </a:solidFill>
                          <a:effectLst>
                            <a:outerShdw blurRad="38100" dist="38100" dir="2700000" algn="tl">
                              <a:srgbClr val="000000">
                                <a:alpha val="43137"/>
                              </a:srgbClr>
                            </a:outerShdw>
                          </a:effectLst>
                        </a:rPr>
                        <a:t>11,000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strike="noStrike"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19165" y="1922877"/>
            <a:ext cx="2743200"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HAVING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500457" y="1232647"/>
            <a:ext cx="1800579"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627813" y="1638866"/>
            <a:ext cx="1905000"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6879421" y="3886201"/>
            <a:ext cx="2940780" cy="609600"/>
          </a:xfrm>
          <a:prstGeom prst="wedgeRoundRectCallout">
            <a:avLst>
              <a:gd name="adj1" fmla="val -69861"/>
              <a:gd name="adj2" fmla="val 388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12423" y="2260041"/>
            <a:ext cx="2160519" cy="550492"/>
          </a:xfrm>
          <a:prstGeom prst="wedgeRoundRectCallout">
            <a:avLst>
              <a:gd name="adj1" fmla="val -42323"/>
              <a:gd name="adj2" fmla="val 1188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AutoShape 7"/>
          <p:cNvSpPr>
            <a:spLocks noChangeArrowheads="1"/>
          </p:cNvSpPr>
          <p:nvPr/>
        </p:nvSpPr>
        <p:spPr bwMode="auto">
          <a:xfrm>
            <a:off x="4570413" y="5543662"/>
            <a:ext cx="1749705"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2462767030"/>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effectLst>
                            <a:outerShdw blurRad="38100" dist="38100" dir="2700000" algn="tl">
                              <a:srgbClr val="000000">
                                <a:alpha val="43137"/>
                              </a:srgbClr>
                            </a:outerShdw>
                          </a:effectLst>
                        </a:rPr>
                        <a:t>Execution Order</a:t>
                      </a:r>
                    </a:p>
                  </a:txBody>
                  <a:tcPr marL="99421" marR="99421" marT="49709" marB="49709"/>
                </a:tc>
                <a:tc>
                  <a:txBody>
                    <a:bodyPr/>
                    <a:lstStyle/>
                    <a:p>
                      <a:r>
                        <a:rPr lang="en-US" sz="2600" dirty="0">
                          <a:effectLst>
                            <a:outerShdw blurRad="38100" dist="38100" dir="2700000" algn="tl">
                              <a:srgbClr val="000000">
                                <a:alpha val="43137"/>
                              </a:srgbClr>
                            </a:outerShdw>
                          </a:effectLst>
                        </a:rPr>
                        <a:t>Logical</a:t>
                      </a:r>
                      <a:r>
                        <a:rPr lang="en-US" sz="2600" baseline="0" dirty="0">
                          <a:effectLst>
                            <a:outerShdw blurRad="38100" dist="38100" dir="2700000" algn="tl">
                              <a:srgbClr val="000000">
                                <a:alpha val="43137"/>
                              </a:srgbClr>
                            </a:outerShdw>
                          </a:effectLst>
                        </a:rPr>
                        <a:t> Execution</a:t>
                      </a:r>
                      <a:endParaRPr lang="en-US" sz="2600" dirty="0">
                        <a:effectLst>
                          <a:outerShdw blurRad="38100" dist="38100" dir="2700000" algn="tl">
                            <a:srgbClr val="000000">
                              <a:alpha val="43137"/>
                            </a:srgbClr>
                          </a:outerShdw>
                        </a:effectLst>
                      </a:endParaRPr>
                    </a:p>
                  </a:txBody>
                  <a:tcPr marL="99421" marR="99421" marT="49709" marB="49709"/>
                </a:tc>
                <a:tc>
                  <a:txBody>
                    <a:bodyPr/>
                    <a:lstStyle/>
                    <a:p>
                      <a:r>
                        <a:rPr lang="en-US" sz="2600" dirty="0">
                          <a:effectLst>
                            <a:outerShdw blurRad="38100" dist="38100" dir="2700000" algn="tl">
                              <a:srgbClr val="000000">
                                <a:alpha val="43137"/>
                              </a:srgbClr>
                            </a:outerShdw>
                          </a:effectLst>
                        </a:rPr>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 Tables</a:t>
            </a:r>
            <a:endParaRPr lang="bg-BG" dirty="0"/>
          </a:p>
        </p:txBody>
      </p:sp>
      <p:sp>
        <p:nvSpPr>
          <p:cNvPr id="3" name="Text Placeholder 2"/>
          <p:cNvSpPr>
            <a:spLocks noGrp="1"/>
          </p:cNvSpPr>
          <p:nvPr>
            <p:ph type="body" idx="1"/>
          </p:nvPr>
        </p:nvSpPr>
        <p:spPr/>
        <p:txBody>
          <a:bodyPr/>
          <a:lstStyle/>
          <a:p>
            <a:endParaRPr lang="bg-BG"/>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317" y="1143000"/>
            <a:ext cx="6276190" cy="3657143"/>
          </a:xfrm>
          <a:prstGeom prst="roundRect">
            <a:avLst/>
          </a:prstGeom>
        </p:spPr>
      </p:pic>
    </p:spTree>
    <p:extLst>
      <p:ext uri="{BB962C8B-B14F-4D97-AF65-F5344CB8AC3E}">
        <p14:creationId xmlns:p14="http://schemas.microsoft.com/office/powerpoint/2010/main" val="598444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3" name="Content Placeholder 2"/>
          <p:cNvSpPr>
            <a:spLocks noGrp="1"/>
          </p:cNvSpPr>
          <p:nvPr>
            <p:ph idx="1"/>
          </p:nvPr>
        </p:nvSpPr>
        <p:spPr/>
        <p:txBody>
          <a:bodyPr/>
          <a:lstStyle/>
          <a:p>
            <a:pPr>
              <a:lnSpc>
                <a:spcPct val="100000"/>
              </a:lnSpc>
            </a:pPr>
            <a:r>
              <a:rPr lang="en-US" dirty="0" smtClean="0"/>
              <a:t>Summarizes data </a:t>
            </a:r>
            <a:r>
              <a:rPr lang="en-US" dirty="0"/>
              <a:t>from another </a:t>
            </a:r>
            <a:r>
              <a:rPr lang="en-US" dirty="0" smtClean="0"/>
              <a:t>table</a:t>
            </a:r>
          </a:p>
          <a:p>
            <a:pPr>
              <a:lnSpc>
                <a:spcPct val="100000"/>
              </a:lnSpc>
            </a:pPr>
            <a:r>
              <a:rPr lang="en-US" dirty="0" smtClean="0"/>
              <a:t>Applies an aggregate operation </a:t>
            </a:r>
          </a:p>
          <a:p>
            <a:pPr lvl="1">
              <a:lnSpc>
                <a:spcPct val="100000"/>
              </a:lnSpc>
            </a:pPr>
            <a:r>
              <a:rPr lang="en-US" dirty="0"/>
              <a:t>(</a:t>
            </a:r>
            <a:r>
              <a:rPr lang="en-US" dirty="0" smtClean="0"/>
              <a:t>sorting</a:t>
            </a:r>
            <a:r>
              <a:rPr lang="en-US" dirty="0"/>
              <a:t>, averaging, </a:t>
            </a:r>
            <a:r>
              <a:rPr lang="en-US" dirty="0" smtClean="0"/>
              <a:t>summing, etc…)</a:t>
            </a:r>
          </a:p>
          <a:p>
            <a:pPr>
              <a:lnSpc>
                <a:spcPct val="100000"/>
              </a:lnSpc>
            </a:pPr>
            <a:r>
              <a:rPr lang="en-US" dirty="0" smtClean="0"/>
              <a:t>Typically includes </a:t>
            </a:r>
            <a:r>
              <a:rPr lang="en-US" dirty="0"/>
              <a:t>grouping of the data. </a:t>
            </a:r>
            <a:endParaRPr lang="bg-BG" dirty="0"/>
          </a:p>
        </p:txBody>
      </p:sp>
      <p:sp>
        <p:nvSpPr>
          <p:cNvPr id="4" name="Title 3"/>
          <p:cNvSpPr>
            <a:spLocks noGrp="1"/>
          </p:cNvSpPr>
          <p:nvPr>
            <p:ph type="title"/>
          </p:nvPr>
        </p:nvSpPr>
        <p:spPr/>
        <p:txBody>
          <a:bodyPr/>
          <a:lstStyle/>
          <a:p>
            <a:r>
              <a:rPr lang="en-US" dirty="0" smtClean="0"/>
              <a:t>Pivot Tables</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4343400"/>
            <a:ext cx="5148328" cy="16231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626" y="4343400"/>
            <a:ext cx="4899197" cy="1623168"/>
          </a:xfrm>
          <a:prstGeom prst="rect">
            <a:avLst/>
          </a:prstGeom>
        </p:spPr>
      </p:pic>
      <p:sp>
        <p:nvSpPr>
          <p:cNvPr id="7" name="Right Arrow 6"/>
          <p:cNvSpPr/>
          <p:nvPr/>
        </p:nvSpPr>
        <p:spPr>
          <a:xfrm>
            <a:off x="5718743" y="4773984"/>
            <a:ext cx="948471" cy="7620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36281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29</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 by Shared Properties</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 </a:t>
            </a:r>
            <a:r>
              <a:rPr lang="en-US" sz="3200" dirty="0" smtClean="0"/>
              <a:t>Clause</a:t>
            </a:r>
          </a:p>
          <a:p>
            <a:pPr marL="444500" indent="-444500">
              <a:lnSpc>
                <a:spcPct val="100000"/>
              </a:lnSpc>
              <a:buFontTx/>
              <a:buAutoNum type="arabicPeriod"/>
            </a:pPr>
            <a:endParaRPr lang="en-US" sz="3200" dirty="0"/>
          </a:p>
          <a:p>
            <a:pPr marL="444500" indent="-444500">
              <a:lnSpc>
                <a:spcPct val="100000"/>
              </a:lnSpc>
              <a:buFontTx/>
              <a:buAutoNum type="arabicPeriod"/>
            </a:pPr>
            <a:endParaRPr lang="en-US" sz="3200" dirty="0" smtClean="0"/>
          </a:p>
          <a:p>
            <a:pPr marL="444500" indent="-444500">
              <a:lnSpc>
                <a:spcPct val="100000"/>
              </a:lnSpc>
              <a:buFontTx/>
              <a:buAutoNum type="arabicPeriod"/>
            </a:pPr>
            <a:endParaRPr lang="en-US" sz="3200" dirty="0"/>
          </a:p>
          <a:p>
            <a:pPr marL="444500" indent="-444500">
              <a:lnSpc>
                <a:spcPct val="100000"/>
              </a:lnSpc>
              <a:buFontTx/>
              <a:buAutoNum type="arabicPeriod"/>
            </a:pPr>
            <a:endParaRPr lang="en-US" sz="3200" dirty="0" smtClean="0"/>
          </a:p>
          <a:p>
            <a:pPr marL="444500" indent="-444500">
              <a:lnSpc>
                <a:spcPct val="100000"/>
              </a:lnSpc>
              <a:buFontTx/>
              <a:buAutoNum type="arabicPeriod"/>
            </a:pPr>
            <a:r>
              <a:rPr lang="en-US" sz="3200" dirty="0" smtClean="0"/>
              <a:t>Pivot Tables</a:t>
            </a:r>
            <a:endParaRPr lang="en-US" sz="3200" dirty="0"/>
          </a:p>
          <a:p>
            <a:pPr marL="0" indent="0">
              <a:lnSpc>
                <a:spcPct val="100000"/>
              </a:lnSpc>
              <a:buNone/>
            </a:pPr>
            <a:endParaRPr lang="en-US" sz="3200" dirty="0" smtClean="0"/>
          </a:p>
          <a:p>
            <a:pPr marL="0" indent="0">
              <a:lnSpc>
                <a:spcPct val="100000"/>
              </a:lnSpc>
              <a:buNone/>
            </a:pPr>
            <a:endParaRPr lang="en-US" sz="3200" dirty="0"/>
          </a:p>
          <a:p>
            <a:pPr marL="0" indent="0">
              <a:lnSpc>
                <a:spcPct val="100000"/>
              </a:lnSpc>
              <a:buNone/>
            </a:pPr>
            <a:endParaRPr lang="en-US" sz="3200" dirty="0" smtClean="0"/>
          </a:p>
          <a:p>
            <a:pPr marL="0" indent="0">
              <a:lnSpc>
                <a:spcPct val="100000"/>
              </a:lnSpc>
              <a:buNone/>
            </a:pPr>
            <a:endParaRPr lang="en-US" sz="3200" dirty="0"/>
          </a:p>
          <a:p>
            <a:pPr marL="0" indent="0">
              <a:lnSpc>
                <a:spcPct val="100000"/>
              </a:lnSpc>
              <a:buNone/>
            </a:pPr>
            <a:endParaRPr lang="en-US" sz="3200" dirty="0" smtClean="0"/>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944459" y="3126498"/>
            <a:ext cx="6724121"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SELECT </a:t>
            </a:r>
            <a:endParaRPr lang="bg-BG" sz="2800" b="1" noProof="1">
              <a:solidFill>
                <a:schemeClr val="tx2"/>
              </a:solidFill>
              <a:effectLst>
                <a:outerShdw blurRad="38100" dist="38100" dir="2700000" algn="tl">
                  <a:srgbClr val="000000">
                    <a:alpha val="43137"/>
                  </a:srgbClr>
                </a:outerShdw>
              </a:effectLst>
              <a:latin typeface="Consolas" panose="020B0609020204030204" pitchFamily="49" charset="0"/>
            </a:endParaRPr>
          </a:p>
          <a:p>
            <a:r>
              <a:rPr lang="bg-BG" sz="28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(e.Salary)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 'TotalSalary'</a:t>
            </a:r>
          </a:p>
          <a:p>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FROM Employees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e</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US" sz="28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HAVING</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pic>
        <p:nvPicPr>
          <p:cNvPr id="10" name="Picture 9">
            <a:extLst>
              <a:ext uri="{FF2B5EF4-FFF2-40B4-BE49-F238E27FC236}">
                <a16:creationId xmlns:a16="http://schemas.microsoft.com/office/drawing/2014/main" id="{751837E2-2786-4FF7-BD82-098E44F228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hlinkClick r:id="rId3"/>
              </a:rPr>
              <a:t>https://softuni.bg/courses/databases-basics-ms-sql-server</a:t>
            </a:r>
            <a:endParaRPr lang="en-US" dirty="0"/>
          </a:p>
        </p:txBody>
      </p:sp>
      <p:sp>
        <p:nvSpPr>
          <p:cNvPr id="11" name="Title 10"/>
          <p:cNvSpPr>
            <a:spLocks noGrp="1"/>
          </p:cNvSpPr>
          <p:nvPr>
            <p:ph type="title"/>
          </p:nvPr>
        </p:nvSpPr>
        <p:spPr/>
        <p:txBody>
          <a:bodyPr>
            <a:normAutofit/>
          </a:bodyPr>
          <a:lstStyle/>
          <a:p>
            <a:r>
              <a:rPr lang="en-US" dirty="0"/>
              <a:t>Data Aggregation</a:t>
            </a:r>
          </a:p>
        </p:txBody>
      </p:sp>
      <p:pic>
        <p:nvPicPr>
          <p:cNvPr id="9" name="Picture 8">
            <a:extLst>
              <a:ext uri="{FF2B5EF4-FFF2-40B4-BE49-F238E27FC236}">
                <a16:creationId xmlns:a16="http://schemas.microsoft.com/office/drawing/2014/main" id="{768EF2B6-5B18-47E6-AE3D-42EA1A2B96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1567" y="4608985"/>
            <a:ext cx="1445788" cy="1265576"/>
          </a:xfrm>
          <a:prstGeom prst="rect">
            <a:avLst/>
          </a:prstGeom>
        </p:spPr>
      </p:pic>
      <p:pic>
        <p:nvPicPr>
          <p:cNvPr id="12" name="Picture 11">
            <a:extLst>
              <a:ext uri="{FF2B5EF4-FFF2-40B4-BE49-F238E27FC236}">
                <a16:creationId xmlns:a16="http://schemas.microsoft.com/office/drawing/2014/main" id="{52C623F3-71FC-417F-953C-73AEBE3765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7260" y="2118450"/>
            <a:ext cx="1677939" cy="1325251"/>
          </a:xfrm>
          <a:prstGeom prst="rect">
            <a:avLst/>
          </a:prstGeom>
        </p:spPr>
      </p:pic>
      <p:pic>
        <p:nvPicPr>
          <p:cNvPr id="19" name="Picture 18">
            <a:extLst>
              <a:ext uri="{FF2B5EF4-FFF2-40B4-BE49-F238E27FC236}">
                <a16:creationId xmlns:a16="http://schemas.microsoft.com/office/drawing/2014/main" id="{552ABBA6-2710-4367-A72F-C5AA4C27FD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57338" y="2267719"/>
            <a:ext cx="1652328" cy="1310324"/>
          </a:xfrm>
          <a:prstGeom prst="rect">
            <a:avLst/>
          </a:prstGeom>
        </p:spPr>
      </p:pic>
      <p:pic>
        <p:nvPicPr>
          <p:cNvPr id="23" name="Picture 22">
            <a:extLst>
              <a:ext uri="{FF2B5EF4-FFF2-40B4-BE49-F238E27FC236}">
                <a16:creationId xmlns:a16="http://schemas.microsoft.com/office/drawing/2014/main" id="{F0021D02-9F07-4CC9-B34C-976257B256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7338" y="3770366"/>
            <a:ext cx="1614229" cy="1223934"/>
          </a:xfrm>
          <a:prstGeom prst="rect">
            <a:avLst/>
          </a:prstGeom>
        </p:spPr>
      </p:pic>
      <p:pic>
        <p:nvPicPr>
          <p:cNvPr id="26" name="Picture 25">
            <a:extLst>
              <a:ext uri="{FF2B5EF4-FFF2-40B4-BE49-F238E27FC236}">
                <a16:creationId xmlns:a16="http://schemas.microsoft.com/office/drawing/2014/main" id="{782A620D-B684-4306-A7BB-0754B29D90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79" y="3691174"/>
            <a:ext cx="1737500" cy="1303126"/>
          </a:xfrm>
          <a:prstGeom prst="rect">
            <a:avLst/>
          </a:prstGeom>
        </p:spPr>
      </p:pic>
      <p:pic>
        <p:nvPicPr>
          <p:cNvPr id="28" name="Picture 27">
            <a:extLst>
              <a:ext uri="{FF2B5EF4-FFF2-40B4-BE49-F238E27FC236}">
                <a16:creationId xmlns:a16="http://schemas.microsoft.com/office/drawing/2014/main" id="{1B6F20E7-C26B-4553-999E-B09B8B59C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32881" y="2906941"/>
            <a:ext cx="1742213" cy="1320974"/>
          </a:xfrm>
          <a:prstGeom prst="rect">
            <a:avLst/>
          </a:prstGeom>
        </p:spPr>
      </p:pic>
      <p:pic>
        <p:nvPicPr>
          <p:cNvPr id="33" name="Picture 32">
            <a:extLst>
              <a:ext uri="{FF2B5EF4-FFF2-40B4-BE49-F238E27FC236}">
                <a16:creationId xmlns:a16="http://schemas.microsoft.com/office/drawing/2014/main" id="{25B42EF1-0313-4D11-8527-B99266BD36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32812" y="1295400"/>
            <a:ext cx="1693536" cy="1286403"/>
          </a:xfrm>
          <a:prstGeom prst="rect">
            <a:avLst/>
          </a:prstGeom>
        </p:spPr>
      </p:pic>
    </p:spTree>
    <p:extLst>
      <p:ext uri="{BB962C8B-B14F-4D97-AF65-F5344CB8AC3E}">
        <p14:creationId xmlns:p14="http://schemas.microsoft.com/office/powerpoint/2010/main" val="2488427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8815" y="40341"/>
            <a:ext cx="9577597" cy="1110780"/>
          </a:xfrm>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id="{79A9B1A9-22B2-4951-AB2F-D999C85A7C9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832015" y="1200163"/>
            <a:ext cx="6041581" cy="1314435"/>
          </a:xfrm>
          <a:prstGeom prst="roundRect">
            <a:avLst>
              <a:gd name="adj" fmla="val 3250"/>
            </a:avLst>
          </a:prstGeom>
          <a:ln>
            <a:noFill/>
          </a:ln>
          <a:effectLst>
            <a:outerShdw blurRad="292100" dist="139700" dir="2700000" algn="tl" rotWithShape="0">
              <a:srgbClr val="333333">
                <a:alpha val="65000"/>
              </a:srgbClr>
            </a:outerShdw>
            <a:softEdge rad="0"/>
          </a:effectLst>
        </p:spPr>
      </p:pic>
      <p:pic>
        <p:nvPicPr>
          <p:cNvPr id="444419" name="Picture 444418">
            <a:hlinkClick r:id="rId5"/>
            <a:extLst>
              <a:ext uri="{FF2B5EF4-FFF2-40B4-BE49-F238E27FC236}">
                <a16:creationId xmlns:a16="http://schemas.microsoft.com/office/drawing/2014/main" id="{11AB864B-16DB-4E79-8D1D-17DC466451F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31812" y="2829281"/>
            <a:ext cx="6858000" cy="1600200"/>
          </a:xfrm>
          <a:prstGeom prst="roundRect">
            <a:avLst>
              <a:gd name="adj" fmla="val 4155"/>
            </a:avLst>
          </a:prstGeom>
        </p:spPr>
      </p:pic>
      <p:pic>
        <p:nvPicPr>
          <p:cNvPr id="444421" name="Picture 444420">
            <a:hlinkClick r:id="rId7"/>
            <a:extLst>
              <a:ext uri="{FF2B5EF4-FFF2-40B4-BE49-F238E27FC236}">
                <a16:creationId xmlns:a16="http://schemas.microsoft.com/office/drawing/2014/main" id="{802FA4FB-578E-4705-B215-7F8F37CE13F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659227" y="4744163"/>
            <a:ext cx="4214369" cy="1768085"/>
          </a:xfrm>
          <a:prstGeom prst="roundRect">
            <a:avLst>
              <a:gd name="adj" fmla="val 2634"/>
            </a:avLst>
          </a:prstGeom>
        </p:spPr>
      </p:pic>
      <p:pic>
        <p:nvPicPr>
          <p:cNvPr id="444423" name="Picture 444422">
            <a:hlinkClick r:id="rId9"/>
            <a:extLst>
              <a:ext uri="{FF2B5EF4-FFF2-40B4-BE49-F238E27FC236}">
                <a16:creationId xmlns:a16="http://schemas.microsoft.com/office/drawing/2014/main" id="{EF7BD900-3620-4A4E-AAB5-2F447B3E49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1812" y="4744162"/>
            <a:ext cx="6858000" cy="1768085"/>
          </a:xfrm>
          <a:prstGeom prst="roundRect">
            <a:avLst>
              <a:gd name="adj" fmla="val 5533"/>
            </a:avLst>
          </a:prstGeom>
        </p:spPr>
      </p:pic>
      <p:pic>
        <p:nvPicPr>
          <p:cNvPr id="444425" name="Picture 444424">
            <a:hlinkClick r:id="rId11"/>
            <a:extLst>
              <a:ext uri="{FF2B5EF4-FFF2-40B4-BE49-F238E27FC236}">
                <a16:creationId xmlns:a16="http://schemas.microsoft.com/office/drawing/2014/main" id="{31ED335E-3E51-4A9B-86AC-097CE7D2D4D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7663667" y="2829280"/>
            <a:ext cx="4212781" cy="1600200"/>
          </a:xfrm>
          <a:prstGeom prst="roundRect">
            <a:avLst>
              <a:gd name="adj" fmla="val 3568"/>
            </a:avLst>
          </a:prstGeom>
        </p:spPr>
      </p:pic>
      <p:pic>
        <p:nvPicPr>
          <p:cNvPr id="444427" name="Picture 444426">
            <a:hlinkClick r:id="rId13"/>
            <a:extLst>
              <a:ext uri="{FF2B5EF4-FFF2-40B4-BE49-F238E27FC236}">
                <a16:creationId xmlns:a16="http://schemas.microsoft.com/office/drawing/2014/main" id="{C30DB1A6-D05A-495D-B01B-A5BAE54F89F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812" y="1200163"/>
            <a:ext cx="5069009" cy="1314435"/>
          </a:xfrm>
          <a:prstGeom prst="roundRect">
            <a:avLst>
              <a:gd name="adj" fmla="val 3378"/>
            </a:avLst>
          </a:prstGeom>
        </p:spPr>
      </p:pic>
    </p:spTree>
    <p:extLst>
      <p:ext uri="{BB962C8B-B14F-4D97-AF65-F5344CB8AC3E}">
        <p14:creationId xmlns:p14="http://schemas.microsoft.com/office/powerpoint/2010/main" val="3758092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id="{57F6CA19-B6C5-4C43-B80C-7F86ADB9D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6012" y="3104112"/>
            <a:ext cx="4423164" cy="3323785"/>
          </a:xfrm>
          <a:prstGeom prst="roundRect">
            <a:avLst>
              <a:gd name="adj" fmla="val 3461"/>
            </a:avLst>
          </a:prstGeom>
        </p:spPr>
      </p:pic>
      <p:pic>
        <p:nvPicPr>
          <p:cNvPr id="6" name="Picture 5">
            <a:extLst>
              <a:ext uri="{FF2B5EF4-FFF2-40B4-BE49-F238E27FC236}">
                <a16:creationId xmlns:a16="http://schemas.microsoft.com/office/drawing/2014/main" id="{404B82B5-A24C-40BD-88A8-9F0719240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8012" y="1206733"/>
            <a:ext cx="3661164" cy="1576334"/>
          </a:xfrm>
          <a:prstGeom prst="roundRect">
            <a:avLst>
              <a:gd name="adj" fmla="val 3586"/>
            </a:avLst>
          </a:prstGeom>
        </p:spPr>
      </p:pic>
      <p:pic>
        <p:nvPicPr>
          <p:cNvPr id="8" name="Picture 7">
            <a:hlinkClick r:id="rId6"/>
            <a:extLst>
              <a:ext uri="{FF2B5EF4-FFF2-40B4-BE49-F238E27FC236}">
                <a16:creationId xmlns:a16="http://schemas.microsoft.com/office/drawing/2014/main" id="{CB5D3A57-F9B4-4DCE-A831-7E040653E1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612" y="4961886"/>
            <a:ext cx="6678008" cy="1466012"/>
          </a:xfrm>
          <a:prstGeom prst="roundRect">
            <a:avLst>
              <a:gd name="adj" fmla="val 5492"/>
            </a:avLst>
          </a:prstGeom>
        </p:spPr>
      </p:pic>
      <p:pic>
        <p:nvPicPr>
          <p:cNvPr id="10" name="Picture 9">
            <a:hlinkClick r:id="rId8"/>
            <a:extLst>
              <a:ext uri="{FF2B5EF4-FFF2-40B4-BE49-F238E27FC236}">
                <a16:creationId xmlns:a16="http://schemas.microsoft.com/office/drawing/2014/main" id="{A05A9AFA-1694-4FF9-800A-2B4E62A8985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375551" y="1185153"/>
            <a:ext cx="3538056" cy="1597914"/>
          </a:xfrm>
          <a:prstGeom prst="roundRect">
            <a:avLst>
              <a:gd name="adj" fmla="val 4755"/>
            </a:avLst>
          </a:prstGeom>
        </p:spPr>
      </p:pic>
      <p:pic>
        <p:nvPicPr>
          <p:cNvPr id="13" name="Picture 12">
            <a:hlinkClick r:id="rId10"/>
            <a:extLst>
              <a:ext uri="{FF2B5EF4-FFF2-40B4-BE49-F238E27FC236}">
                <a16:creationId xmlns:a16="http://schemas.microsoft.com/office/drawing/2014/main" id="{C5733A8A-180C-42DB-A531-617A616CF1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2120" y="1163573"/>
            <a:ext cx="3609026" cy="1619494"/>
          </a:xfrm>
          <a:prstGeom prst="roundRect">
            <a:avLst>
              <a:gd name="adj" fmla="val 6970"/>
            </a:avLst>
          </a:prstGeom>
        </p:spPr>
      </p:pic>
      <p:pic>
        <p:nvPicPr>
          <p:cNvPr id="15" name="Picture 14">
            <a:hlinkClick r:id="rId12"/>
            <a:extLst>
              <a:ext uri="{FF2B5EF4-FFF2-40B4-BE49-F238E27FC236}">
                <a16:creationId xmlns:a16="http://schemas.microsoft.com/office/drawing/2014/main" id="{C75642FC-F411-4844-A28F-DD6D37636A3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55612" y="3139471"/>
            <a:ext cx="6678008" cy="1466011"/>
          </a:xfrm>
          <a:prstGeom prst="roundRect">
            <a:avLst>
              <a:gd name="adj" fmla="val 6594"/>
            </a:avLst>
          </a:prstGeom>
        </p:spPr>
      </p:pic>
    </p:spTree>
    <p:extLst>
      <p:ext uri="{BB962C8B-B14F-4D97-AF65-F5344CB8AC3E}">
        <p14:creationId xmlns:p14="http://schemas.microsoft.com/office/powerpoint/2010/main" val="12636396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33</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6626024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a:t>
            </a:r>
            <a:r>
              <a:rPr lang="en-US" sz="3300" dirty="0">
                <a:solidFill>
                  <a:schemeClr val="tx2">
                    <a:lumMod val="75000"/>
                  </a:schemeClr>
                </a:solidFill>
              </a:rPr>
              <a:t>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226310931"/>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2971800"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531812" y="3689963"/>
            <a:ext cx="1825306"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1993073"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1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1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1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1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1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1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1000" fill="hold"/>
                                        <p:tgtEl>
                                          <p:spTgt spid="7"/>
                                        </p:tgtEl>
                                        <p:attrNameLst>
                                          <p:attrName>ppt_x</p:attrName>
                                          <p:attrName>ppt_y</p:attrName>
                                        </p:attrNameLst>
                                      </p:cBhvr>
                                      <p:rCtr x="0" y="-409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p>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6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7999412" y="2810566"/>
            <a:ext cx="1905000"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SELECT </a:t>
            </a:r>
            <a:r>
              <a:rPr lang="en-US" sz="3600" b="1" dirty="0">
                <a:solidFill>
                  <a:srgbClr val="F3BE60"/>
                </a:solidFill>
                <a:effectLst>
                  <a:outerShdw blurRad="38100" dist="38100" dir="2700000" algn="tl">
                    <a:srgbClr val="000000">
                      <a:alpha val="43137"/>
                    </a:srgbClr>
                  </a:outerShdw>
                </a:effectLst>
                <a:latin typeface="Consolas" panose="020B0609020204030204" pitchFamily="49" charset="0"/>
              </a:rPr>
              <a:t>DISTINCT</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b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b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p:txBody>
      </p:sp>
      <p:sp>
        <p:nvSpPr>
          <p:cNvPr id="14" name="AutoShape 7"/>
          <p:cNvSpPr>
            <a:spLocks noChangeArrowheads="1"/>
          </p:cNvSpPr>
          <p:nvPr/>
        </p:nvSpPr>
        <p:spPr bwMode="auto">
          <a:xfrm>
            <a:off x="9132783" y="5379289"/>
            <a:ext cx="1543257" cy="965779"/>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365319901"/>
              </p:ext>
            </p:extLst>
          </p:nvPr>
        </p:nvGraphicFramePr>
        <p:xfrm>
          <a:off x="531812"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681008632"/>
              </p:ext>
            </p:extLst>
          </p:nvPr>
        </p:nvGraphicFramePr>
        <p:xfrm>
          <a:off x="7442404"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656221" y="3944890"/>
            <a:ext cx="598050" cy="286034"/>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546213">
            <a:off x="6643865" y="4826762"/>
            <a:ext cx="592529" cy="2039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606726" y="5576987"/>
            <a:ext cx="628163" cy="248371"/>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5880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ORDER BY e.DepartmentID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3" y="2246595"/>
            <a:ext cx="1752600"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648583" y="5161085"/>
            <a:ext cx="1802167" cy="886694"/>
          </a:xfrm>
          <a:prstGeom prst="wedgeRoundRectCallout">
            <a:avLst>
              <a:gd name="adj1" fmla="val -67426"/>
              <a:gd name="adj2" fmla="val -33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1" name="AutoShape 7"/>
          <p:cNvSpPr>
            <a:spLocks noChangeArrowheads="1"/>
          </p:cNvSpPr>
          <p:nvPr/>
        </p:nvSpPr>
        <p:spPr bwMode="auto">
          <a:xfrm>
            <a:off x="6435724" y="4449673"/>
            <a:ext cx="1944688"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209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3471</TotalTime>
  <Words>1966</Words>
  <Application>Microsoft Office PowerPoint</Application>
  <PresentationFormat>Custom</PresentationFormat>
  <Paragraphs>596</Paragraphs>
  <Slides>34</Slides>
  <Notes>30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Consolas</vt:lpstr>
      <vt:lpstr>Courier New</vt:lpstr>
      <vt:lpstr>Wingdings</vt:lpstr>
      <vt:lpstr>Wingdings 2</vt: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Having</vt:lpstr>
      <vt:lpstr>Having Clause</vt:lpstr>
      <vt:lpstr>HAVING Clause: Example</vt:lpstr>
      <vt:lpstr>HAVING Syntax</vt:lpstr>
      <vt:lpstr>Logical vs Physical Execution</vt:lpstr>
      <vt:lpstr>Pivot Tables</vt:lpstr>
      <vt:lpstr>Pivot Tables</vt:lpstr>
      <vt:lpstr>Summary</vt:lpstr>
      <vt:lpstr>Data Aggregation</vt:lpstr>
      <vt:lpstr>SoftUni Diamond Partners</vt:lpstr>
      <vt:lpstr>SoftUni Diamond Partners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andrianatodorova@outlook.com</cp:lastModifiedBy>
  <cp:revision>309</cp:revision>
  <dcterms:created xsi:type="dcterms:W3CDTF">2014-01-02T17:00:34Z</dcterms:created>
  <dcterms:modified xsi:type="dcterms:W3CDTF">2018-06-01T12:33:56Z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