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16"/>
  </p:notesMasterIdLst>
  <p:sldIdLst>
    <p:sldId id="257" r:id="rId5"/>
    <p:sldId id="264" r:id="rId6"/>
    <p:sldId id="265" r:id="rId7"/>
    <p:sldId id="266" r:id="rId8"/>
    <p:sldId id="270" r:id="rId9"/>
    <p:sldId id="267" r:id="rId10"/>
    <p:sldId id="268" r:id="rId11"/>
    <p:sldId id="269" r:id="rId12"/>
    <p:sldId id="271" r:id="rId13"/>
    <p:sldId id="272"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88A0"/>
    <a:srgbClr val="F03F2B"/>
    <a:srgbClr val="2B3922"/>
    <a:srgbClr val="344529"/>
    <a:srgbClr val="2E3722"/>
    <a:srgbClr val="FCF7F1"/>
    <a:srgbClr val="B8D233"/>
    <a:srgbClr val="5CC6D6"/>
    <a:srgbClr val="F8D22F"/>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45D7C-6C6B-9C80-0E63-F0E24E30C83B}" v="1151" dt="2020-04-27T04:17:37.595"/>
    <p1510:client id="{4C5DABA3-3FDB-498B-ACA4-E0742884AB4D}" v="136" dt="2020-03-05T08:28:36.801"/>
    <p1510:client id="{8FD51DE4-3D62-44CF-AB33-BB76E6BE986D}" v="162" dt="2020-03-04T23:32:47.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0" autoAdjust="0"/>
    <p:restoredTop sz="94619" autoAdjust="0"/>
  </p:normalViewPr>
  <p:slideViewPr>
    <p:cSldViewPr snapToGrid="0">
      <p:cViewPr>
        <p:scale>
          <a:sx n="86" d="100"/>
          <a:sy n="86" d="100"/>
        </p:scale>
        <p:origin x="37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3CBE04-16E2-4E44-8F53-3F6B870DB98D}" type="doc">
      <dgm:prSet loTypeId="urn:microsoft.com/office/officeart/2005/8/layout/chevron1" loCatId="process" qsTypeId="urn:microsoft.com/office/officeart/2005/8/quickstyle/simple1" qsCatId="simple" csTypeId="urn:microsoft.com/office/officeart/2005/8/colors/colorful2" csCatId="colorful" phldr="1"/>
      <dgm:spPr/>
    </dgm:pt>
    <dgm:pt modelId="{1C119CAB-FADC-4B81-B4D8-AF4771444674}">
      <dgm:prSet phldrT="[Text]" phldr="0"/>
      <dgm:spPr/>
      <dgm:t>
        <a:bodyPr/>
        <a:lstStyle/>
        <a:p>
          <a:pPr rtl="0"/>
          <a:r>
            <a:rPr lang="en-US">
              <a:latin typeface="Century Gothic" panose="020F0302020204030204"/>
            </a:rPr>
            <a:t> Application</a:t>
          </a:r>
          <a:endParaRPr lang="en-US"/>
        </a:p>
      </dgm:t>
    </dgm:pt>
    <dgm:pt modelId="{87FD6AC2-218B-4D55-9B9A-5ED40C14C935}" type="parTrans" cxnId="{30B74B33-E3CA-4BF5-BB64-04616AD8254D}">
      <dgm:prSet/>
      <dgm:spPr/>
    </dgm:pt>
    <dgm:pt modelId="{D0C2F83A-2556-4824-B2C1-A910EAA62614}" type="sibTrans" cxnId="{30B74B33-E3CA-4BF5-BB64-04616AD8254D}">
      <dgm:prSet/>
      <dgm:spPr/>
    </dgm:pt>
    <dgm:pt modelId="{51968624-E460-4BA4-9F13-99A5B6A5931E}">
      <dgm:prSet phldrT="[Text]" phldr="0"/>
      <dgm:spPr/>
      <dgm:t>
        <a:bodyPr/>
        <a:lstStyle/>
        <a:p>
          <a:pPr rtl="0"/>
          <a:r>
            <a:rPr lang="en-US">
              <a:latin typeface="Century Gothic" panose="020F0302020204030204"/>
            </a:rPr>
            <a:t> Logic</a:t>
          </a:r>
          <a:endParaRPr lang="en-US"/>
        </a:p>
      </dgm:t>
    </dgm:pt>
    <dgm:pt modelId="{1BB74F61-35E0-4BB9-9788-8BB4369F5F78}" type="parTrans" cxnId="{C4C29DEA-62E6-42CA-9B00-4BB4F9FB211B}">
      <dgm:prSet/>
      <dgm:spPr/>
    </dgm:pt>
    <dgm:pt modelId="{F1FA1582-EA3A-4834-9B1D-58C4C6D62222}" type="sibTrans" cxnId="{C4C29DEA-62E6-42CA-9B00-4BB4F9FB211B}">
      <dgm:prSet/>
      <dgm:spPr/>
    </dgm:pt>
    <dgm:pt modelId="{A1117915-DBFF-4515-BBEC-78C089C50093}">
      <dgm:prSet phldrT="[Text]" phldr="0"/>
      <dgm:spPr/>
      <dgm:t>
        <a:bodyPr/>
        <a:lstStyle/>
        <a:p>
          <a:pPr rtl="0"/>
          <a:r>
            <a:rPr lang="en-US">
              <a:latin typeface="Century Gothic" panose="020F0302020204030204"/>
            </a:rPr>
            <a:t> UI</a:t>
          </a:r>
          <a:endParaRPr lang="en-US"/>
        </a:p>
      </dgm:t>
    </dgm:pt>
    <dgm:pt modelId="{439736A7-A162-4855-87EE-B726C23A4705}" type="parTrans" cxnId="{20EF4BD1-A7BC-4165-B4A0-EC1D7C582647}">
      <dgm:prSet/>
      <dgm:spPr/>
    </dgm:pt>
    <dgm:pt modelId="{7479C6EB-E7A2-4059-88F1-88051689E610}" type="sibTrans" cxnId="{20EF4BD1-A7BC-4165-B4A0-EC1D7C582647}">
      <dgm:prSet/>
      <dgm:spPr/>
    </dgm:pt>
    <dgm:pt modelId="{AEC02247-3DE8-4301-94B3-F8B1667AA74F}" type="pres">
      <dgm:prSet presAssocID="{423CBE04-16E2-4E44-8F53-3F6B870DB98D}" presName="Name0" presStyleCnt="0">
        <dgm:presLayoutVars>
          <dgm:dir/>
          <dgm:animLvl val="lvl"/>
          <dgm:resizeHandles val="exact"/>
        </dgm:presLayoutVars>
      </dgm:prSet>
      <dgm:spPr/>
    </dgm:pt>
    <dgm:pt modelId="{B8611544-0229-4A19-B31C-725B0B9937CE}" type="pres">
      <dgm:prSet presAssocID="{1C119CAB-FADC-4B81-B4D8-AF4771444674}" presName="parTxOnly" presStyleLbl="node1" presStyleIdx="0" presStyleCnt="3">
        <dgm:presLayoutVars>
          <dgm:chMax val="0"/>
          <dgm:chPref val="0"/>
          <dgm:bulletEnabled val="1"/>
        </dgm:presLayoutVars>
      </dgm:prSet>
      <dgm:spPr/>
    </dgm:pt>
    <dgm:pt modelId="{0992CB44-9F11-4CB2-8B9E-DB3DCD22983C}" type="pres">
      <dgm:prSet presAssocID="{D0C2F83A-2556-4824-B2C1-A910EAA62614}" presName="parTxOnlySpace" presStyleCnt="0"/>
      <dgm:spPr/>
    </dgm:pt>
    <dgm:pt modelId="{B2910244-E74E-4767-B495-F2C152DD3356}" type="pres">
      <dgm:prSet presAssocID="{51968624-E460-4BA4-9F13-99A5B6A5931E}" presName="parTxOnly" presStyleLbl="node1" presStyleIdx="1" presStyleCnt="3">
        <dgm:presLayoutVars>
          <dgm:chMax val="0"/>
          <dgm:chPref val="0"/>
          <dgm:bulletEnabled val="1"/>
        </dgm:presLayoutVars>
      </dgm:prSet>
      <dgm:spPr/>
    </dgm:pt>
    <dgm:pt modelId="{6E9CF36A-84EB-4804-959B-3DD1AE7F3081}" type="pres">
      <dgm:prSet presAssocID="{F1FA1582-EA3A-4834-9B1D-58C4C6D62222}" presName="parTxOnlySpace" presStyleCnt="0"/>
      <dgm:spPr/>
    </dgm:pt>
    <dgm:pt modelId="{E8F1DB5F-B03A-49C0-B399-1A881C869940}" type="pres">
      <dgm:prSet presAssocID="{A1117915-DBFF-4515-BBEC-78C089C50093}" presName="parTxOnly" presStyleLbl="node1" presStyleIdx="2" presStyleCnt="3">
        <dgm:presLayoutVars>
          <dgm:chMax val="0"/>
          <dgm:chPref val="0"/>
          <dgm:bulletEnabled val="1"/>
        </dgm:presLayoutVars>
      </dgm:prSet>
      <dgm:spPr/>
    </dgm:pt>
  </dgm:ptLst>
  <dgm:cxnLst>
    <dgm:cxn modelId="{30B74B33-E3CA-4BF5-BB64-04616AD8254D}" srcId="{423CBE04-16E2-4E44-8F53-3F6B870DB98D}" destId="{1C119CAB-FADC-4B81-B4D8-AF4771444674}" srcOrd="0" destOrd="0" parTransId="{87FD6AC2-218B-4D55-9B9A-5ED40C14C935}" sibTransId="{D0C2F83A-2556-4824-B2C1-A910EAA62614}"/>
    <dgm:cxn modelId="{FF037A59-7C62-4D0F-82AC-BE1E8F9174E7}" type="presOf" srcId="{51968624-E460-4BA4-9F13-99A5B6A5931E}" destId="{B2910244-E74E-4767-B495-F2C152DD3356}" srcOrd="0" destOrd="0" presId="urn:microsoft.com/office/officeart/2005/8/layout/chevron1"/>
    <dgm:cxn modelId="{B5C972AA-DD9D-4FFA-82AF-8D71AA922DF4}" type="presOf" srcId="{423CBE04-16E2-4E44-8F53-3F6B870DB98D}" destId="{AEC02247-3DE8-4301-94B3-F8B1667AA74F}" srcOrd="0" destOrd="0" presId="urn:microsoft.com/office/officeart/2005/8/layout/chevron1"/>
    <dgm:cxn modelId="{D8E867BA-5687-423E-81EA-FB15781BBC11}" type="presOf" srcId="{A1117915-DBFF-4515-BBEC-78C089C50093}" destId="{E8F1DB5F-B03A-49C0-B399-1A881C869940}" srcOrd="0" destOrd="0" presId="urn:microsoft.com/office/officeart/2005/8/layout/chevron1"/>
    <dgm:cxn modelId="{20EF4BD1-A7BC-4165-B4A0-EC1D7C582647}" srcId="{423CBE04-16E2-4E44-8F53-3F6B870DB98D}" destId="{A1117915-DBFF-4515-BBEC-78C089C50093}" srcOrd="2" destOrd="0" parTransId="{439736A7-A162-4855-87EE-B726C23A4705}" sibTransId="{7479C6EB-E7A2-4059-88F1-88051689E610}"/>
    <dgm:cxn modelId="{BFF5F5DB-CD5D-445B-9905-247D14AEB54F}" type="presOf" srcId="{1C119CAB-FADC-4B81-B4D8-AF4771444674}" destId="{B8611544-0229-4A19-B31C-725B0B9937CE}" srcOrd="0" destOrd="0" presId="urn:microsoft.com/office/officeart/2005/8/layout/chevron1"/>
    <dgm:cxn modelId="{C4C29DEA-62E6-42CA-9B00-4BB4F9FB211B}" srcId="{423CBE04-16E2-4E44-8F53-3F6B870DB98D}" destId="{51968624-E460-4BA4-9F13-99A5B6A5931E}" srcOrd="1" destOrd="0" parTransId="{1BB74F61-35E0-4BB9-9788-8BB4369F5F78}" sibTransId="{F1FA1582-EA3A-4834-9B1D-58C4C6D62222}"/>
    <dgm:cxn modelId="{7ABC44A2-B288-47FC-BB8D-2EF65D0B00A5}" type="presParOf" srcId="{AEC02247-3DE8-4301-94B3-F8B1667AA74F}" destId="{B8611544-0229-4A19-B31C-725B0B9937CE}" srcOrd="0" destOrd="0" presId="urn:microsoft.com/office/officeart/2005/8/layout/chevron1"/>
    <dgm:cxn modelId="{B6AB436E-2AB7-4A57-A58B-761741862BF2}" type="presParOf" srcId="{AEC02247-3DE8-4301-94B3-F8B1667AA74F}" destId="{0992CB44-9F11-4CB2-8B9E-DB3DCD22983C}" srcOrd="1" destOrd="0" presId="urn:microsoft.com/office/officeart/2005/8/layout/chevron1"/>
    <dgm:cxn modelId="{34D5C841-1441-46BF-83AF-5B8668FCF820}" type="presParOf" srcId="{AEC02247-3DE8-4301-94B3-F8B1667AA74F}" destId="{B2910244-E74E-4767-B495-F2C152DD3356}" srcOrd="2" destOrd="0" presId="urn:microsoft.com/office/officeart/2005/8/layout/chevron1"/>
    <dgm:cxn modelId="{0D9B7A79-F98C-4362-BC83-54A8AB20E661}" type="presParOf" srcId="{AEC02247-3DE8-4301-94B3-F8B1667AA74F}" destId="{6E9CF36A-84EB-4804-959B-3DD1AE7F3081}" srcOrd="3" destOrd="0" presId="urn:microsoft.com/office/officeart/2005/8/layout/chevron1"/>
    <dgm:cxn modelId="{E5B3B0F1-8B61-4796-9AE8-CED7951C0885}" type="presParOf" srcId="{AEC02247-3DE8-4301-94B3-F8B1667AA74F}" destId="{E8F1DB5F-B03A-49C0-B399-1A881C86994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11544-0229-4A19-B31C-725B0B9937CE}">
      <dsp:nvSpPr>
        <dsp:cNvPr id="0" name=""/>
        <dsp:cNvSpPr/>
      </dsp:nvSpPr>
      <dsp:spPr>
        <a:xfrm>
          <a:off x="2946" y="1206807"/>
          <a:ext cx="3590180" cy="14360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rtl="0">
            <a:lnSpc>
              <a:spcPct val="90000"/>
            </a:lnSpc>
            <a:spcBef>
              <a:spcPct val="0"/>
            </a:spcBef>
            <a:spcAft>
              <a:spcPct val="35000"/>
            </a:spcAft>
            <a:buNone/>
          </a:pPr>
          <a:r>
            <a:rPr lang="en-US" sz="2600" kern="1200">
              <a:latin typeface="Century Gothic" panose="020F0302020204030204"/>
            </a:rPr>
            <a:t> Application</a:t>
          </a:r>
          <a:endParaRPr lang="en-US" sz="2600" kern="1200"/>
        </a:p>
      </dsp:txBody>
      <dsp:txXfrm>
        <a:off x="720982" y="1206807"/>
        <a:ext cx="2154108" cy="1436072"/>
      </dsp:txXfrm>
    </dsp:sp>
    <dsp:sp modelId="{B2910244-E74E-4767-B495-F2C152DD3356}">
      <dsp:nvSpPr>
        <dsp:cNvPr id="0" name=""/>
        <dsp:cNvSpPr/>
      </dsp:nvSpPr>
      <dsp:spPr>
        <a:xfrm>
          <a:off x="3234109" y="1206807"/>
          <a:ext cx="3590180" cy="1436072"/>
        </a:xfrm>
        <a:prstGeom prst="chevron">
          <a:avLst/>
        </a:prstGeom>
        <a:solidFill>
          <a:schemeClr val="accent2">
            <a:hueOff val="5617257"/>
            <a:satOff val="-17921"/>
            <a:lumOff val="-696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rtl="0">
            <a:lnSpc>
              <a:spcPct val="90000"/>
            </a:lnSpc>
            <a:spcBef>
              <a:spcPct val="0"/>
            </a:spcBef>
            <a:spcAft>
              <a:spcPct val="35000"/>
            </a:spcAft>
            <a:buNone/>
          </a:pPr>
          <a:r>
            <a:rPr lang="en-US" sz="2600" kern="1200">
              <a:latin typeface="Century Gothic" panose="020F0302020204030204"/>
            </a:rPr>
            <a:t> Logic</a:t>
          </a:r>
          <a:endParaRPr lang="en-US" sz="2600" kern="1200"/>
        </a:p>
      </dsp:txBody>
      <dsp:txXfrm>
        <a:off x="3952145" y="1206807"/>
        <a:ext cx="2154108" cy="1436072"/>
      </dsp:txXfrm>
    </dsp:sp>
    <dsp:sp modelId="{E8F1DB5F-B03A-49C0-B399-1A881C869940}">
      <dsp:nvSpPr>
        <dsp:cNvPr id="0" name=""/>
        <dsp:cNvSpPr/>
      </dsp:nvSpPr>
      <dsp:spPr>
        <a:xfrm>
          <a:off x="6465272" y="1206807"/>
          <a:ext cx="3590180" cy="1436072"/>
        </a:xfrm>
        <a:prstGeom prst="chevron">
          <a:avLst/>
        </a:prstGeom>
        <a:solidFill>
          <a:schemeClr val="accent2">
            <a:hueOff val="11234514"/>
            <a:satOff val="-35841"/>
            <a:lumOff val="-1392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rtl="0">
            <a:lnSpc>
              <a:spcPct val="90000"/>
            </a:lnSpc>
            <a:spcBef>
              <a:spcPct val="0"/>
            </a:spcBef>
            <a:spcAft>
              <a:spcPct val="35000"/>
            </a:spcAft>
            <a:buNone/>
          </a:pPr>
          <a:r>
            <a:rPr lang="en-US" sz="2600" kern="1200">
              <a:latin typeface="Century Gothic" panose="020F0302020204030204"/>
            </a:rPr>
            <a:t> UI</a:t>
          </a:r>
          <a:endParaRPr lang="en-US" sz="2600" kern="1200"/>
        </a:p>
      </dsp:txBody>
      <dsp:txXfrm>
        <a:off x="7183308" y="1206807"/>
        <a:ext cx="2154108" cy="14360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835EA-F9AD-4DD9-8004-CD4EBE01A054}" type="datetimeFigureOut">
              <a:rPr lang="en-AU"/>
              <a:t>27/04/2020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9EF2D-3E2E-4549-B837-89B247C5C6F8}" type="slidenum">
              <a:rPr lang="en-AU"/>
              <a:t>‹#›</a:t>
            </a:fld>
            <a:endParaRPr lang="en-US"/>
          </a:p>
        </p:txBody>
      </p:sp>
    </p:spTree>
    <p:extLst>
      <p:ext uri="{BB962C8B-B14F-4D97-AF65-F5344CB8AC3E}">
        <p14:creationId xmlns:p14="http://schemas.microsoft.com/office/powerpoint/2010/main" val="1742902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Hi, welcome to PowerLabs video. We start our online channel with the video series on how to build Bulls and Cows game with Microsoft Teams, Adaptive Cards and Power Automate.</a:t>
            </a:r>
          </a:p>
        </p:txBody>
      </p:sp>
      <p:sp>
        <p:nvSpPr>
          <p:cNvPr id="4" name="Slide Number Placeholder 3"/>
          <p:cNvSpPr>
            <a:spLocks noGrp="1"/>
          </p:cNvSpPr>
          <p:nvPr>
            <p:ph type="sldNum" sz="quarter" idx="5"/>
          </p:nvPr>
        </p:nvSpPr>
        <p:spPr/>
        <p:txBody>
          <a:bodyPr/>
          <a:lstStyle/>
          <a:p>
            <a:fld id="{14D9EF2D-3E2E-4549-B837-89B247C5C6F8}" type="slidenum">
              <a:rPr lang="en-AU"/>
              <a:t>1</a:t>
            </a:fld>
            <a:endParaRPr lang="en-US"/>
          </a:p>
        </p:txBody>
      </p:sp>
    </p:spTree>
    <p:extLst>
      <p:ext uri="{BB962C8B-B14F-4D97-AF65-F5344CB8AC3E}">
        <p14:creationId xmlns:p14="http://schemas.microsoft.com/office/powerpoint/2010/main" val="2421417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Learning can be fun sometimes. And sometimes we need to add a little bit of extra sprinkles on top to make boring or serious things look interesting. Building games is always a good fun. That's why today we will start learning some grownup tools by building a game.</a:t>
            </a:r>
            <a:endParaRPr lang="en-US" dirty="0">
              <a:cs typeface="Calibri"/>
            </a:endParaRPr>
          </a:p>
        </p:txBody>
      </p:sp>
      <p:sp>
        <p:nvSpPr>
          <p:cNvPr id="4" name="Slide Number Placeholder 3"/>
          <p:cNvSpPr>
            <a:spLocks noGrp="1"/>
          </p:cNvSpPr>
          <p:nvPr>
            <p:ph type="sldNum" sz="quarter" idx="5"/>
          </p:nvPr>
        </p:nvSpPr>
        <p:spPr/>
        <p:txBody>
          <a:bodyPr/>
          <a:lstStyle/>
          <a:p>
            <a:fld id="{14D9EF2D-3E2E-4549-B837-89B247C5C6F8}" type="slidenum">
              <a:rPr lang="en-AU"/>
              <a:t>2</a:t>
            </a:fld>
            <a:endParaRPr lang="en-US"/>
          </a:p>
        </p:txBody>
      </p:sp>
    </p:spTree>
    <p:extLst>
      <p:ext uri="{BB962C8B-B14F-4D97-AF65-F5344CB8AC3E}">
        <p14:creationId xmlns:p14="http://schemas.microsoft.com/office/powerpoint/2010/main" val="3746237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If you use Office 365 for work you can find all these tools under your account. You can build pretty much anything by using these tools as standalone or combining them together. We will use Office 365 and Power Platform for our labs because it's easy to learn, doesn't require coding an it can be done quickly. </a:t>
            </a:r>
          </a:p>
        </p:txBody>
      </p:sp>
      <p:sp>
        <p:nvSpPr>
          <p:cNvPr id="4" name="Slide Number Placeholder 3"/>
          <p:cNvSpPr>
            <a:spLocks noGrp="1"/>
          </p:cNvSpPr>
          <p:nvPr>
            <p:ph type="sldNum" sz="quarter" idx="5"/>
          </p:nvPr>
        </p:nvSpPr>
        <p:spPr/>
        <p:txBody>
          <a:bodyPr/>
          <a:lstStyle/>
          <a:p>
            <a:fld id="{14D9EF2D-3E2E-4549-B837-89B247C5C6F8}" type="slidenum">
              <a:rPr lang="en-AU"/>
              <a:t>3</a:t>
            </a:fld>
            <a:endParaRPr lang="en-US"/>
          </a:p>
        </p:txBody>
      </p:sp>
    </p:spTree>
    <p:extLst>
      <p:ext uri="{BB962C8B-B14F-4D97-AF65-F5344CB8AC3E}">
        <p14:creationId xmlns:p14="http://schemas.microsoft.com/office/powerpoint/2010/main" val="2158616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It'a simple two-players game. The first player generates a 4-digit code and the second payer is trying to guess it. Digits in the code are unique. Player 2 has to guess all digits and put them in the correct spots. For each guessing attempts of the second player the first player generate a coded response. When the second player guesses the code game is over. </a:t>
            </a:r>
          </a:p>
        </p:txBody>
      </p:sp>
      <p:sp>
        <p:nvSpPr>
          <p:cNvPr id="4" name="Slide Number Placeholder 3"/>
          <p:cNvSpPr>
            <a:spLocks noGrp="1"/>
          </p:cNvSpPr>
          <p:nvPr>
            <p:ph type="sldNum" sz="quarter" idx="5"/>
          </p:nvPr>
        </p:nvSpPr>
        <p:spPr/>
        <p:txBody>
          <a:bodyPr/>
          <a:lstStyle/>
          <a:p>
            <a:fld id="{14D9EF2D-3E2E-4549-B837-89B247C5C6F8}" type="slidenum">
              <a:rPr lang="en-AU"/>
              <a:t>4</a:t>
            </a:fld>
            <a:endParaRPr lang="en-US"/>
          </a:p>
        </p:txBody>
      </p:sp>
    </p:spTree>
    <p:extLst>
      <p:ext uri="{BB962C8B-B14F-4D97-AF65-F5344CB8AC3E}">
        <p14:creationId xmlns:p14="http://schemas.microsoft.com/office/powerpoint/2010/main" val="103513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have a look at the example. At the first attempt we guessed the last digit correctly. In the respones it will be coded as 1 bull. And another digit, 3, is correct but it's in the wrong spot. This is why it's coded as a cow. You can build it to play with your friend in a chat or on a channel or you can play with a computer. We will be building the game to play with a computer.</a:t>
            </a:r>
          </a:p>
        </p:txBody>
      </p:sp>
      <p:sp>
        <p:nvSpPr>
          <p:cNvPr id="4" name="Slide Number Placeholder 3"/>
          <p:cNvSpPr>
            <a:spLocks noGrp="1"/>
          </p:cNvSpPr>
          <p:nvPr>
            <p:ph type="sldNum" sz="quarter" idx="5"/>
          </p:nvPr>
        </p:nvSpPr>
        <p:spPr/>
        <p:txBody>
          <a:bodyPr/>
          <a:lstStyle/>
          <a:p>
            <a:fld id="{14D9EF2D-3E2E-4549-B837-89B247C5C6F8}" type="slidenum">
              <a:rPr lang="en-AU"/>
              <a:t>5</a:t>
            </a:fld>
            <a:endParaRPr lang="en-US"/>
          </a:p>
        </p:txBody>
      </p:sp>
    </p:spTree>
    <p:extLst>
      <p:ext uri="{BB962C8B-B14F-4D97-AF65-F5344CB8AC3E}">
        <p14:creationId xmlns:p14="http://schemas.microsoft.com/office/powerpoint/2010/main" val="4109305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Usually serious people use Microsoft Teams to virtually connect. There are many tools inside Teams like chats, channels and meetings. We will use Teams as platform to run our game.</a:t>
            </a:r>
          </a:p>
        </p:txBody>
      </p:sp>
      <p:sp>
        <p:nvSpPr>
          <p:cNvPr id="4" name="Slide Number Placeholder 3"/>
          <p:cNvSpPr>
            <a:spLocks noGrp="1"/>
          </p:cNvSpPr>
          <p:nvPr>
            <p:ph type="sldNum" sz="quarter" idx="5"/>
          </p:nvPr>
        </p:nvSpPr>
        <p:spPr/>
        <p:txBody>
          <a:bodyPr/>
          <a:lstStyle/>
          <a:p>
            <a:fld id="{14D9EF2D-3E2E-4549-B837-89B247C5C6F8}" type="slidenum">
              <a:rPr lang="en-AU"/>
              <a:t>6</a:t>
            </a:fld>
            <a:endParaRPr lang="en-US"/>
          </a:p>
        </p:txBody>
      </p:sp>
    </p:spTree>
    <p:extLst>
      <p:ext uri="{BB962C8B-B14F-4D97-AF65-F5344CB8AC3E}">
        <p14:creationId xmlns:p14="http://schemas.microsoft.com/office/powerpoint/2010/main" val="3715164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Power Automate is a no-code way to connect multiple actions in one flow to run in the context of Office 365. You can pull data from multiple applications, analise and process then write it back or send the result via email, text or post in on social media. Power Automate can be used in the context of Microsoft Teams to automate business processes and replace more traditional forms of office communications like emails.</a:t>
            </a:r>
          </a:p>
        </p:txBody>
      </p:sp>
      <p:sp>
        <p:nvSpPr>
          <p:cNvPr id="4" name="Slide Number Placeholder 3"/>
          <p:cNvSpPr>
            <a:spLocks noGrp="1"/>
          </p:cNvSpPr>
          <p:nvPr>
            <p:ph type="sldNum" sz="quarter" idx="5"/>
          </p:nvPr>
        </p:nvSpPr>
        <p:spPr/>
        <p:txBody>
          <a:bodyPr/>
          <a:lstStyle/>
          <a:p>
            <a:fld id="{14D9EF2D-3E2E-4549-B837-89B247C5C6F8}" type="slidenum">
              <a:rPr lang="en-AU"/>
              <a:t>7</a:t>
            </a:fld>
            <a:endParaRPr lang="en-US"/>
          </a:p>
        </p:txBody>
      </p:sp>
    </p:spTree>
    <p:extLst>
      <p:ext uri="{BB962C8B-B14F-4D97-AF65-F5344CB8AC3E}">
        <p14:creationId xmlns:p14="http://schemas.microsoft.com/office/powerpoint/2010/main" val="3574983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Adaptive card is a universal card which can be use in the context of Office 365 application on a desktop or mobile device, the same card will look differently to adapt to the application it's embeded into. </a:t>
            </a:r>
          </a:p>
        </p:txBody>
      </p:sp>
      <p:sp>
        <p:nvSpPr>
          <p:cNvPr id="4" name="Slide Number Placeholder 3"/>
          <p:cNvSpPr>
            <a:spLocks noGrp="1"/>
          </p:cNvSpPr>
          <p:nvPr>
            <p:ph type="sldNum" sz="quarter" idx="5"/>
          </p:nvPr>
        </p:nvSpPr>
        <p:spPr/>
        <p:txBody>
          <a:bodyPr/>
          <a:lstStyle/>
          <a:p>
            <a:fld id="{14D9EF2D-3E2E-4549-B837-89B247C5C6F8}" type="slidenum">
              <a:rPr lang="en-AU"/>
              <a:t>8</a:t>
            </a:fld>
            <a:endParaRPr lang="en-US"/>
          </a:p>
        </p:txBody>
      </p:sp>
    </p:spTree>
    <p:extLst>
      <p:ext uri="{BB962C8B-B14F-4D97-AF65-F5344CB8AC3E}">
        <p14:creationId xmlns:p14="http://schemas.microsoft.com/office/powerpoint/2010/main" val="566779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will build the game in Microsoft Teams using Power Automate to generate cards and reponses and process attempts.</a:t>
            </a:r>
          </a:p>
        </p:txBody>
      </p:sp>
      <p:sp>
        <p:nvSpPr>
          <p:cNvPr id="4" name="Slide Number Placeholder 3"/>
          <p:cNvSpPr>
            <a:spLocks noGrp="1"/>
          </p:cNvSpPr>
          <p:nvPr>
            <p:ph type="sldNum" sz="quarter" idx="5"/>
          </p:nvPr>
        </p:nvSpPr>
        <p:spPr/>
        <p:txBody>
          <a:bodyPr/>
          <a:lstStyle/>
          <a:p>
            <a:fld id="{14D9EF2D-3E2E-4549-B837-89B247C5C6F8}" type="slidenum">
              <a:rPr lang="en-AU"/>
              <a:t>9</a:t>
            </a:fld>
            <a:endParaRPr lang="en-US"/>
          </a:p>
        </p:txBody>
      </p:sp>
    </p:spTree>
    <p:extLst>
      <p:ext uri="{BB962C8B-B14F-4D97-AF65-F5344CB8AC3E}">
        <p14:creationId xmlns:p14="http://schemas.microsoft.com/office/powerpoint/2010/main" val="269005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4/27/2020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msolenacrm.blog/" TargetMode="External"/><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hyperlink" Target="https://technomancy.com.au/" TargetMode="External"/><Relationship Id="rId5" Type="http://schemas.openxmlformats.org/officeDocument/2006/relationships/hyperlink" Target="https://www.linkedin.com/in/grischenko" TargetMode="External"/><Relationship Id="rId4" Type="http://schemas.openxmlformats.org/officeDocument/2006/relationships/hyperlink" Target="https://www.linkedin.com/in/olenagrischenk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en.wikipedia.org/wiki/Bulls_and_Cow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title" idx="4294967295"/>
          </p:nvPr>
        </p:nvSpPr>
        <p:spPr>
          <a:xfrm>
            <a:off x="1066800" y="642594"/>
            <a:ext cx="6426200" cy="1371600"/>
          </a:xfrm>
        </p:spPr>
        <p:txBody>
          <a:bodyPr anchor="ctr">
            <a:normAutofit/>
          </a:bodyPr>
          <a:lstStyle/>
          <a:p>
            <a:r>
              <a:rPr lang="en-US" b="1" dirty="0">
                <a:solidFill>
                  <a:srgbClr val="C00000"/>
                </a:solidFill>
              </a:rPr>
              <a:t>Lab 1</a:t>
            </a:r>
            <a:r>
              <a:rPr lang="en-US" b="1"/>
              <a:t> - BULLS and COWS</a:t>
            </a:r>
          </a:p>
        </p:txBody>
      </p:sp>
      <p:pic>
        <p:nvPicPr>
          <p:cNvPr id="15" name="Picture 15" descr="A picture containing brown, bird, sitting, orange&#10;&#10;Description generated with very high confidence">
            <a:extLst>
              <a:ext uri="{FF2B5EF4-FFF2-40B4-BE49-F238E27FC236}">
                <a16:creationId xmlns:a16="http://schemas.microsoft.com/office/drawing/2014/main" id="{27E89C75-16EC-4441-8247-A93E7A93127B}"/>
              </a:ext>
            </a:extLst>
          </p:cNvPr>
          <p:cNvPicPr>
            <a:picLocks noChangeAspect="1"/>
          </p:cNvPicPr>
          <p:nvPr/>
        </p:nvPicPr>
        <p:blipFill>
          <a:blip r:embed="rId3"/>
          <a:stretch>
            <a:fillRect/>
          </a:stretch>
        </p:blipFill>
        <p:spPr>
          <a:xfrm>
            <a:off x="1209676" y="2669647"/>
            <a:ext cx="2221442" cy="151341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7" name="Picture 17" descr="A close up of a logo&#10;&#10;Description generated with very high confidence">
            <a:extLst>
              <a:ext uri="{FF2B5EF4-FFF2-40B4-BE49-F238E27FC236}">
                <a16:creationId xmlns:a16="http://schemas.microsoft.com/office/drawing/2014/main" id="{32E1645E-866C-45D1-9F69-0771FBAC35BA}"/>
              </a:ext>
            </a:extLst>
          </p:cNvPr>
          <p:cNvPicPr>
            <a:picLocks noChangeAspect="1"/>
          </p:cNvPicPr>
          <p:nvPr/>
        </p:nvPicPr>
        <p:blipFill>
          <a:blip r:embed="rId4"/>
          <a:stretch>
            <a:fillRect/>
          </a:stretch>
        </p:blipFill>
        <p:spPr>
          <a:xfrm>
            <a:off x="8813801" y="2627314"/>
            <a:ext cx="2196041" cy="147108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9" name="Picture 18" descr="A close up of a logo&#10;&#10;Description generated with very high confidence">
            <a:extLst>
              <a:ext uri="{FF2B5EF4-FFF2-40B4-BE49-F238E27FC236}">
                <a16:creationId xmlns:a16="http://schemas.microsoft.com/office/drawing/2014/main" id="{6E4B1C2C-0FEE-4E47-AC51-18DE6F1102E8}"/>
              </a:ext>
            </a:extLst>
          </p:cNvPr>
          <p:cNvPicPr>
            <a:picLocks noChangeAspect="1"/>
          </p:cNvPicPr>
          <p:nvPr/>
        </p:nvPicPr>
        <p:blipFill>
          <a:blip r:embed="rId5"/>
          <a:stretch>
            <a:fillRect/>
          </a:stretch>
        </p:blipFill>
        <p:spPr>
          <a:xfrm>
            <a:off x="3387727" y="5319713"/>
            <a:ext cx="4078817" cy="869950"/>
          </a:xfrm>
          <a:prstGeom prst="rect">
            <a:avLst/>
          </a:prstGeom>
        </p:spPr>
      </p:pic>
      <p:pic>
        <p:nvPicPr>
          <p:cNvPr id="20" name="Picture 20" descr="A picture containing drawing&#10;&#10;Description generated with very high confidence">
            <a:extLst>
              <a:ext uri="{FF2B5EF4-FFF2-40B4-BE49-F238E27FC236}">
                <a16:creationId xmlns:a16="http://schemas.microsoft.com/office/drawing/2014/main" id="{E433CF04-6060-464B-8954-AFDF363911C3}"/>
              </a:ext>
            </a:extLst>
          </p:cNvPr>
          <p:cNvPicPr>
            <a:picLocks noChangeAspect="1"/>
          </p:cNvPicPr>
          <p:nvPr/>
        </p:nvPicPr>
        <p:blipFill>
          <a:blip r:embed="rId6"/>
          <a:stretch>
            <a:fillRect/>
          </a:stretch>
        </p:blipFill>
        <p:spPr>
          <a:xfrm>
            <a:off x="10173758" y="5319713"/>
            <a:ext cx="876300" cy="869950"/>
          </a:xfrm>
          <a:prstGeom prst="rect">
            <a:avLst/>
          </a:prstGeom>
        </p:spPr>
      </p:pic>
      <p:pic>
        <p:nvPicPr>
          <p:cNvPr id="27" name="Picture 26" descr="A picture containing object, clock, meter&#10;&#10;Description automatically generated">
            <a:extLst>
              <a:ext uri="{FF2B5EF4-FFF2-40B4-BE49-F238E27FC236}">
                <a16:creationId xmlns:a16="http://schemas.microsoft.com/office/drawing/2014/main" id="{D70E09C7-011A-4595-91F8-5218657DB56D}"/>
              </a:ext>
            </a:extLst>
          </p:cNvPr>
          <p:cNvPicPr>
            <a:picLocks noChangeAspect="1"/>
          </p:cNvPicPr>
          <p:nvPr/>
        </p:nvPicPr>
        <p:blipFill>
          <a:blip r:embed="rId7"/>
          <a:stretch>
            <a:fillRect/>
          </a:stretch>
        </p:blipFill>
        <p:spPr>
          <a:xfrm>
            <a:off x="9766149" y="444997"/>
            <a:ext cx="1966165" cy="511164"/>
          </a:xfrm>
          <a:prstGeom prst="rect">
            <a:avLst/>
          </a:prstGeom>
        </p:spPr>
      </p:pic>
      <p:sp>
        <p:nvSpPr>
          <p:cNvPr id="28" name="TextBox 27">
            <a:extLst>
              <a:ext uri="{FF2B5EF4-FFF2-40B4-BE49-F238E27FC236}">
                <a16:creationId xmlns:a16="http://schemas.microsoft.com/office/drawing/2014/main" id="{1FBA0AE5-FFD6-4B8B-BA6D-64FB5D2AA90C}"/>
              </a:ext>
            </a:extLst>
          </p:cNvPr>
          <p:cNvSpPr txBox="1"/>
          <p:nvPr/>
        </p:nvSpPr>
        <p:spPr>
          <a:xfrm rot="19020000">
            <a:off x="6559000" y="3659414"/>
            <a:ext cx="132926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dirty="0">
                <a:solidFill>
                  <a:srgbClr val="7030A0"/>
                </a:solidFill>
              </a:rPr>
              <a:t>6703</a:t>
            </a:r>
          </a:p>
        </p:txBody>
      </p:sp>
      <p:sp>
        <p:nvSpPr>
          <p:cNvPr id="40" name="TextBox 39">
            <a:extLst>
              <a:ext uri="{FF2B5EF4-FFF2-40B4-BE49-F238E27FC236}">
                <a16:creationId xmlns:a16="http://schemas.microsoft.com/office/drawing/2014/main" id="{3BBEECD1-5DB8-4F71-923B-7C33FA319BE2}"/>
              </a:ext>
            </a:extLst>
          </p:cNvPr>
          <p:cNvSpPr txBox="1"/>
          <p:nvPr/>
        </p:nvSpPr>
        <p:spPr>
          <a:xfrm rot="360000">
            <a:off x="6559000" y="2801190"/>
            <a:ext cx="13292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solidFill>
                  <a:schemeClr val="accent2">
                    <a:lumMod val="75000"/>
                  </a:schemeClr>
                </a:solidFill>
              </a:rPr>
              <a:t>5734</a:t>
            </a:r>
          </a:p>
        </p:txBody>
      </p:sp>
      <p:sp>
        <p:nvSpPr>
          <p:cNvPr id="41" name="TextBox 40">
            <a:extLst>
              <a:ext uri="{FF2B5EF4-FFF2-40B4-BE49-F238E27FC236}">
                <a16:creationId xmlns:a16="http://schemas.microsoft.com/office/drawing/2014/main" id="{197DC0F9-5F92-4B1B-B2CC-7F5A83261829}"/>
              </a:ext>
            </a:extLst>
          </p:cNvPr>
          <p:cNvSpPr txBox="1"/>
          <p:nvPr/>
        </p:nvSpPr>
        <p:spPr>
          <a:xfrm rot="180000">
            <a:off x="5499631" y="3808581"/>
            <a:ext cx="13208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t>3467</a:t>
            </a:r>
          </a:p>
        </p:txBody>
      </p:sp>
      <p:sp>
        <p:nvSpPr>
          <p:cNvPr id="42" name="TextBox 41">
            <a:extLst>
              <a:ext uri="{FF2B5EF4-FFF2-40B4-BE49-F238E27FC236}">
                <a16:creationId xmlns:a16="http://schemas.microsoft.com/office/drawing/2014/main" id="{24A4CD71-227F-486A-832E-F89415ED87BF}"/>
              </a:ext>
            </a:extLst>
          </p:cNvPr>
          <p:cNvSpPr txBox="1"/>
          <p:nvPr/>
        </p:nvSpPr>
        <p:spPr>
          <a:xfrm rot="20100000">
            <a:off x="4374599" y="3583214"/>
            <a:ext cx="132926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dirty="0">
                <a:solidFill>
                  <a:schemeClr val="accent5">
                    <a:lumMod val="75000"/>
                  </a:schemeClr>
                </a:solidFill>
              </a:rPr>
              <a:t>0923</a:t>
            </a:r>
          </a:p>
        </p:txBody>
      </p:sp>
      <p:sp>
        <p:nvSpPr>
          <p:cNvPr id="43" name="TextBox 42">
            <a:extLst>
              <a:ext uri="{FF2B5EF4-FFF2-40B4-BE49-F238E27FC236}">
                <a16:creationId xmlns:a16="http://schemas.microsoft.com/office/drawing/2014/main" id="{6F8DBE9C-42D2-4ADC-A73E-BC2CA21823E3}"/>
              </a:ext>
            </a:extLst>
          </p:cNvPr>
          <p:cNvSpPr txBox="1"/>
          <p:nvPr/>
        </p:nvSpPr>
        <p:spPr>
          <a:xfrm rot="19020000">
            <a:off x="5627667" y="2474080"/>
            <a:ext cx="132926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dirty="0">
                <a:solidFill>
                  <a:schemeClr val="accent1"/>
                </a:solidFill>
              </a:rPr>
              <a:t>8763</a:t>
            </a:r>
          </a:p>
        </p:txBody>
      </p:sp>
      <p:sp>
        <p:nvSpPr>
          <p:cNvPr id="44" name="TextBox 43">
            <a:extLst>
              <a:ext uri="{FF2B5EF4-FFF2-40B4-BE49-F238E27FC236}">
                <a16:creationId xmlns:a16="http://schemas.microsoft.com/office/drawing/2014/main" id="{AC00D8BC-5E9B-41AE-BA9A-C3F862F37359}"/>
              </a:ext>
            </a:extLst>
          </p:cNvPr>
          <p:cNvSpPr txBox="1"/>
          <p:nvPr/>
        </p:nvSpPr>
        <p:spPr>
          <a:xfrm rot="19020000">
            <a:off x="4129066" y="2558748"/>
            <a:ext cx="132926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dirty="0"/>
              <a:t>1234</a:t>
            </a:r>
          </a:p>
        </p:txBody>
      </p:sp>
      <p:pic>
        <p:nvPicPr>
          <p:cNvPr id="3" name="Picture 3" descr="A screenshot of a cell phone&#10;&#10;Description generated with very high confidence">
            <a:extLst>
              <a:ext uri="{FF2B5EF4-FFF2-40B4-BE49-F238E27FC236}">
                <a16:creationId xmlns:a16="http://schemas.microsoft.com/office/drawing/2014/main" id="{F7A83221-F6AD-499C-ADAD-0AE055581208}"/>
              </a:ext>
            </a:extLst>
          </p:cNvPr>
          <p:cNvPicPr>
            <a:picLocks noChangeAspect="1"/>
          </p:cNvPicPr>
          <p:nvPr/>
        </p:nvPicPr>
        <p:blipFill rotWithShape="1">
          <a:blip r:embed="rId8"/>
          <a:srcRect l="18827" t="11834" r="23148" b="22485"/>
          <a:stretch/>
        </p:blipFill>
        <p:spPr>
          <a:xfrm>
            <a:off x="8119534" y="5318607"/>
            <a:ext cx="1456270" cy="867138"/>
          </a:xfrm>
          <a:prstGeom prst="rect">
            <a:avLst/>
          </a:prstGeom>
        </p:spPr>
      </p:pic>
    </p:spTree>
    <p:extLst>
      <p:ext uri="{BB962C8B-B14F-4D97-AF65-F5344CB8AC3E}">
        <p14:creationId xmlns:p14="http://schemas.microsoft.com/office/powerpoint/2010/main"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FFC1-5619-4E94-8443-F3A3F0DE2DC7}"/>
              </a:ext>
            </a:extLst>
          </p:cNvPr>
          <p:cNvSpPr>
            <a:spLocks noGrp="1"/>
          </p:cNvSpPr>
          <p:nvPr>
            <p:ph type="title"/>
          </p:nvPr>
        </p:nvSpPr>
        <p:spPr/>
        <p:txBody>
          <a:bodyPr/>
          <a:lstStyle/>
          <a:p>
            <a:r>
              <a:rPr lang="en-US"/>
              <a:t>Video</a:t>
            </a:r>
          </a:p>
        </p:txBody>
      </p:sp>
      <p:sp>
        <p:nvSpPr>
          <p:cNvPr id="3" name="Content Placeholder 2">
            <a:extLst>
              <a:ext uri="{FF2B5EF4-FFF2-40B4-BE49-F238E27FC236}">
                <a16:creationId xmlns:a16="http://schemas.microsoft.com/office/drawing/2014/main" id="{E8564FC2-52E9-4A30-8010-705E3BE741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8376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A734-05E4-40A8-92E9-D8B4E1F55B86}"/>
              </a:ext>
            </a:extLst>
          </p:cNvPr>
          <p:cNvSpPr>
            <a:spLocks noGrp="1"/>
          </p:cNvSpPr>
          <p:nvPr>
            <p:ph type="title"/>
          </p:nvPr>
        </p:nvSpPr>
        <p:spPr>
          <a:xfrm>
            <a:off x="1066800" y="642594"/>
            <a:ext cx="5554134" cy="1371600"/>
          </a:xfrm>
        </p:spPr>
        <p:txBody>
          <a:bodyPr/>
          <a:lstStyle/>
          <a:p>
            <a:r>
              <a:rPr lang="en-AU" dirty="0"/>
              <a:t>Who Are We?</a:t>
            </a:r>
          </a:p>
        </p:txBody>
      </p:sp>
      <p:pic>
        <p:nvPicPr>
          <p:cNvPr id="5" name="Content Placeholder 4" descr="A group of people posing for the camera&#10;&#10;Description automatically generated">
            <a:extLst>
              <a:ext uri="{FF2B5EF4-FFF2-40B4-BE49-F238E27FC236}">
                <a16:creationId xmlns:a16="http://schemas.microsoft.com/office/drawing/2014/main" id="{F743B32C-1B89-4AB3-AA20-E589DC150BF8}"/>
              </a:ext>
            </a:extLst>
          </p:cNvPr>
          <p:cNvPicPr>
            <a:picLocks noGrp="1" noChangeAspect="1"/>
          </p:cNvPicPr>
          <p:nvPr>
            <p:ph idx="1"/>
          </p:nvPr>
        </p:nvPicPr>
        <p:blipFill>
          <a:blip r:embed="rId2"/>
          <a:stretch>
            <a:fillRect/>
          </a:stretch>
        </p:blipFill>
        <p:spPr>
          <a:xfrm>
            <a:off x="983474" y="1914090"/>
            <a:ext cx="3849687" cy="3849687"/>
          </a:xfrm>
        </p:spPr>
      </p:pic>
      <p:pic>
        <p:nvPicPr>
          <p:cNvPr id="3" name="Picture 2" descr="A picture containing object, clock, meter&#10;&#10;Description automatically generated">
            <a:extLst>
              <a:ext uri="{FF2B5EF4-FFF2-40B4-BE49-F238E27FC236}">
                <a16:creationId xmlns:a16="http://schemas.microsoft.com/office/drawing/2014/main" id="{D2AF5598-076F-4F2C-83AE-0147B6918EED}"/>
              </a:ext>
            </a:extLst>
          </p:cNvPr>
          <p:cNvPicPr>
            <a:picLocks noChangeAspect="1"/>
          </p:cNvPicPr>
          <p:nvPr/>
        </p:nvPicPr>
        <p:blipFill>
          <a:blip r:embed="rId3"/>
          <a:stretch>
            <a:fillRect/>
          </a:stretch>
        </p:blipFill>
        <p:spPr>
          <a:xfrm>
            <a:off x="9766149" y="444997"/>
            <a:ext cx="1966165" cy="511164"/>
          </a:xfrm>
          <a:prstGeom prst="rect">
            <a:avLst/>
          </a:prstGeom>
        </p:spPr>
      </p:pic>
      <p:sp>
        <p:nvSpPr>
          <p:cNvPr id="4" name="TextBox 3">
            <a:extLst>
              <a:ext uri="{FF2B5EF4-FFF2-40B4-BE49-F238E27FC236}">
                <a16:creationId xmlns:a16="http://schemas.microsoft.com/office/drawing/2014/main" id="{4F71786B-E587-4CA1-B173-8C93D6CF50C5}"/>
              </a:ext>
            </a:extLst>
          </p:cNvPr>
          <p:cNvSpPr txBox="1"/>
          <p:nvPr/>
        </p:nvSpPr>
        <p:spPr>
          <a:xfrm>
            <a:off x="5579533" y="2150533"/>
            <a:ext cx="53594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hlinkClick r:id="rId4"/>
              </a:rPr>
              <a:t>https://www.linkedin.com/in/olenagrischenko</a:t>
            </a:r>
            <a:endParaRPr lang="en-US" dirty="0">
              <a:ea typeface="+mn-lt"/>
              <a:cs typeface="+mn-lt"/>
            </a:endParaRPr>
          </a:p>
          <a:p>
            <a:endParaRPr lang="en-US" dirty="0"/>
          </a:p>
        </p:txBody>
      </p:sp>
      <p:sp>
        <p:nvSpPr>
          <p:cNvPr id="6" name="TextBox 5">
            <a:extLst>
              <a:ext uri="{FF2B5EF4-FFF2-40B4-BE49-F238E27FC236}">
                <a16:creationId xmlns:a16="http://schemas.microsoft.com/office/drawing/2014/main" id="{0012BD01-B0B0-495E-8525-2BB29130B94C}"/>
              </a:ext>
            </a:extLst>
          </p:cNvPr>
          <p:cNvSpPr txBox="1"/>
          <p:nvPr/>
        </p:nvSpPr>
        <p:spPr>
          <a:xfrm>
            <a:off x="5578475" y="2682875"/>
            <a:ext cx="46228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hlinkClick r:id="rId5"/>
              </a:rPr>
              <a:t>https://www.linkedin.com/in/grischenko</a:t>
            </a:r>
            <a:endParaRPr lang="en-US" dirty="0">
              <a:ea typeface="+mn-lt"/>
              <a:cs typeface="+mn-lt"/>
            </a:endParaRPr>
          </a:p>
          <a:p>
            <a:endParaRPr lang="en-US" dirty="0"/>
          </a:p>
        </p:txBody>
      </p:sp>
      <p:sp>
        <p:nvSpPr>
          <p:cNvPr id="8" name="TextBox 7">
            <a:extLst>
              <a:ext uri="{FF2B5EF4-FFF2-40B4-BE49-F238E27FC236}">
                <a16:creationId xmlns:a16="http://schemas.microsoft.com/office/drawing/2014/main" id="{6B4BE1FA-EF7A-4468-A6FF-3337EE4FE8BD}"/>
              </a:ext>
            </a:extLst>
          </p:cNvPr>
          <p:cNvSpPr txBox="1"/>
          <p:nvPr/>
        </p:nvSpPr>
        <p:spPr>
          <a:xfrm>
            <a:off x="5577417" y="3215216"/>
            <a:ext cx="3674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hlinkClick r:id="rId6"/>
              </a:rPr>
              <a:t>https://technomancy.com.au/</a:t>
            </a:r>
            <a:endParaRPr lang="en-US"/>
          </a:p>
        </p:txBody>
      </p:sp>
      <p:sp>
        <p:nvSpPr>
          <p:cNvPr id="10" name="TextBox 9">
            <a:extLst>
              <a:ext uri="{FF2B5EF4-FFF2-40B4-BE49-F238E27FC236}">
                <a16:creationId xmlns:a16="http://schemas.microsoft.com/office/drawing/2014/main" id="{7E31BC6C-8851-4A01-BB57-DD140C20E04B}"/>
              </a:ext>
            </a:extLst>
          </p:cNvPr>
          <p:cNvSpPr txBox="1"/>
          <p:nvPr/>
        </p:nvSpPr>
        <p:spPr>
          <a:xfrm>
            <a:off x="5576358" y="3747558"/>
            <a:ext cx="33189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hlinkClick r:id="rId7"/>
              </a:rPr>
              <a:t>https://msolenacrm.blog/</a:t>
            </a:r>
            <a:endParaRPr lang="en-US"/>
          </a:p>
        </p:txBody>
      </p:sp>
    </p:spTree>
    <p:extLst>
      <p:ext uri="{BB962C8B-B14F-4D97-AF65-F5344CB8AC3E}">
        <p14:creationId xmlns:p14="http://schemas.microsoft.com/office/powerpoint/2010/main" val="391521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6EA3C-8450-4E58-8B35-2A1DC07DFB79}"/>
              </a:ext>
            </a:extLst>
          </p:cNvPr>
          <p:cNvSpPr>
            <a:spLocks noGrp="1"/>
          </p:cNvSpPr>
          <p:nvPr>
            <p:ph type="title"/>
          </p:nvPr>
        </p:nvSpPr>
        <p:spPr/>
        <p:txBody>
          <a:bodyPr/>
          <a:lstStyle/>
          <a:p>
            <a:r>
              <a:rPr lang="en-AU" dirty="0"/>
              <a:t>Experiential Education</a:t>
            </a:r>
          </a:p>
        </p:txBody>
      </p:sp>
      <p:pic>
        <p:nvPicPr>
          <p:cNvPr id="4" name="Content Placeholder 3">
            <a:extLst>
              <a:ext uri="{FF2B5EF4-FFF2-40B4-BE49-F238E27FC236}">
                <a16:creationId xmlns:a16="http://schemas.microsoft.com/office/drawing/2014/main" id="{F84C686D-E643-4066-AE66-39D98F306695}"/>
              </a:ext>
            </a:extLst>
          </p:cNvPr>
          <p:cNvPicPr>
            <a:picLocks noGrp="1" noChangeAspect="1"/>
          </p:cNvPicPr>
          <p:nvPr>
            <p:ph idx="1"/>
          </p:nvPr>
        </p:nvPicPr>
        <p:blipFill>
          <a:blip r:embed="rId3"/>
          <a:stretch>
            <a:fillRect/>
          </a:stretch>
        </p:blipFill>
        <p:spPr>
          <a:xfrm>
            <a:off x="1262062" y="2014194"/>
            <a:ext cx="4314825" cy="3714750"/>
          </a:xfrm>
          <a:prstGeom prst="rect">
            <a:avLst/>
          </a:prstGeom>
        </p:spPr>
      </p:pic>
      <p:sp>
        <p:nvSpPr>
          <p:cNvPr id="5" name="TextBox 4">
            <a:extLst>
              <a:ext uri="{FF2B5EF4-FFF2-40B4-BE49-F238E27FC236}">
                <a16:creationId xmlns:a16="http://schemas.microsoft.com/office/drawing/2014/main" id="{89B993B0-64D8-48DE-95B8-7848486D6F26}"/>
              </a:ext>
            </a:extLst>
          </p:cNvPr>
          <p:cNvSpPr txBox="1"/>
          <p:nvPr/>
        </p:nvSpPr>
        <p:spPr>
          <a:xfrm>
            <a:off x="5884115" y="1893838"/>
            <a:ext cx="5552705" cy="4154984"/>
          </a:xfrm>
          <a:prstGeom prst="rect">
            <a:avLst/>
          </a:prstGeom>
          <a:noFill/>
        </p:spPr>
        <p:txBody>
          <a:bodyPr wrap="square" rtlCol="0" anchor="t">
            <a:spAutoFit/>
          </a:bodyPr>
          <a:lstStyle/>
          <a:p>
            <a:r>
              <a:rPr lang="en-GB" sz="3600" i="1" dirty="0">
                <a:solidFill>
                  <a:schemeClr val="accent2">
                    <a:lumMod val="75000"/>
                  </a:schemeClr>
                </a:solidFill>
              </a:rPr>
              <a:t>"We do not learn from experience... </a:t>
            </a:r>
          </a:p>
          <a:p>
            <a:r>
              <a:rPr lang="en-GB" sz="3600" i="1" dirty="0">
                <a:solidFill>
                  <a:schemeClr val="accent2">
                    <a:lumMod val="75000"/>
                  </a:schemeClr>
                </a:solidFill>
              </a:rPr>
              <a:t>we learn from reflecting on experience."</a:t>
            </a:r>
          </a:p>
          <a:p>
            <a:endParaRPr lang="en-GB" sz="3600" i="1" dirty="0">
              <a:solidFill>
                <a:schemeClr val="accent2">
                  <a:lumMod val="75000"/>
                </a:schemeClr>
              </a:solidFill>
              <a:ea typeface="+mn-lt"/>
              <a:cs typeface="+mn-lt"/>
            </a:endParaRPr>
          </a:p>
          <a:p>
            <a:r>
              <a:rPr lang="en-GB" sz="2800" b="1" dirty="0">
                <a:ea typeface="+mn-lt"/>
                <a:cs typeface="+mn-lt"/>
              </a:rPr>
              <a:t>John Dewey</a:t>
            </a:r>
            <a:r>
              <a:rPr lang="en-GB" sz="2800" dirty="0">
                <a:ea typeface="+mn-lt"/>
                <a:cs typeface="+mn-lt"/>
              </a:rPr>
              <a:t>, an American philosopher, psychologist, and educational reformer</a:t>
            </a:r>
            <a:endParaRPr lang="en-GB" sz="3600" i="1" dirty="0">
              <a:solidFill>
                <a:schemeClr val="accent2">
                  <a:lumMod val="75000"/>
                </a:schemeClr>
              </a:solidFill>
            </a:endParaRPr>
          </a:p>
        </p:txBody>
      </p:sp>
      <p:pic>
        <p:nvPicPr>
          <p:cNvPr id="3" name="Picture 2" descr="A picture containing object, clock, meter&#10;&#10;Description automatically generated">
            <a:extLst>
              <a:ext uri="{FF2B5EF4-FFF2-40B4-BE49-F238E27FC236}">
                <a16:creationId xmlns:a16="http://schemas.microsoft.com/office/drawing/2014/main" id="{748F74E0-982C-46C0-B556-880E7FE7EA87}"/>
              </a:ext>
            </a:extLst>
          </p:cNvPr>
          <p:cNvPicPr>
            <a:picLocks noChangeAspect="1"/>
          </p:cNvPicPr>
          <p:nvPr/>
        </p:nvPicPr>
        <p:blipFill>
          <a:blip r:embed="rId4"/>
          <a:stretch>
            <a:fillRect/>
          </a:stretch>
        </p:blipFill>
        <p:spPr>
          <a:xfrm>
            <a:off x="9766149" y="444997"/>
            <a:ext cx="1966165" cy="511164"/>
          </a:xfrm>
          <a:prstGeom prst="rect">
            <a:avLst/>
          </a:prstGeom>
        </p:spPr>
      </p:pic>
    </p:spTree>
    <p:extLst>
      <p:ext uri="{BB962C8B-B14F-4D97-AF65-F5344CB8AC3E}">
        <p14:creationId xmlns:p14="http://schemas.microsoft.com/office/powerpoint/2010/main" val="3336892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464-BBFE-466D-81C8-9E975B339FE8}"/>
              </a:ext>
            </a:extLst>
          </p:cNvPr>
          <p:cNvSpPr>
            <a:spLocks noGrp="1"/>
          </p:cNvSpPr>
          <p:nvPr>
            <p:ph type="title"/>
          </p:nvPr>
        </p:nvSpPr>
        <p:spPr>
          <a:xfrm>
            <a:off x="1066800" y="642594"/>
            <a:ext cx="10058400" cy="1371600"/>
          </a:xfrm>
        </p:spPr>
        <p:txBody>
          <a:bodyPr anchor="ctr">
            <a:normAutofit/>
          </a:bodyPr>
          <a:lstStyle/>
          <a:p>
            <a:r>
              <a:rPr lang="en-AU" dirty="0"/>
              <a:t>Office 365 + Power Platform</a:t>
            </a:r>
          </a:p>
        </p:txBody>
      </p:sp>
      <p:pic>
        <p:nvPicPr>
          <p:cNvPr id="6" name="Picture 5" descr="A close up of a logo&#10;&#10;Description automatically generated">
            <a:extLst>
              <a:ext uri="{FF2B5EF4-FFF2-40B4-BE49-F238E27FC236}">
                <a16:creationId xmlns:a16="http://schemas.microsoft.com/office/drawing/2014/main" id="{959C58BA-0C6A-413A-93D3-8D40EEA71EEA}"/>
              </a:ext>
            </a:extLst>
          </p:cNvPr>
          <p:cNvPicPr>
            <a:picLocks noChangeAspect="1"/>
          </p:cNvPicPr>
          <p:nvPr/>
        </p:nvPicPr>
        <p:blipFill>
          <a:blip r:embed="rId3"/>
          <a:stretch>
            <a:fillRect/>
          </a:stretch>
        </p:blipFill>
        <p:spPr>
          <a:xfrm>
            <a:off x="1443038" y="3803650"/>
            <a:ext cx="5454650" cy="2108200"/>
          </a:xfrm>
          <a:prstGeom prst="rect">
            <a:avLst/>
          </a:prstGeom>
        </p:spPr>
      </p:pic>
      <p:pic>
        <p:nvPicPr>
          <p:cNvPr id="3" name="Picture 3" descr="A screenshot of a cell phone screen with text&#10;&#10;Description generated with very high confidence">
            <a:extLst>
              <a:ext uri="{FF2B5EF4-FFF2-40B4-BE49-F238E27FC236}">
                <a16:creationId xmlns:a16="http://schemas.microsoft.com/office/drawing/2014/main" id="{F0E72A06-C3FD-492D-8699-100A65151C6C}"/>
              </a:ext>
            </a:extLst>
          </p:cNvPr>
          <p:cNvPicPr>
            <a:picLocks noChangeAspect="1"/>
          </p:cNvPicPr>
          <p:nvPr/>
        </p:nvPicPr>
        <p:blipFill>
          <a:blip r:embed="rId4"/>
          <a:stretch>
            <a:fillRect/>
          </a:stretch>
        </p:blipFill>
        <p:spPr>
          <a:xfrm>
            <a:off x="1443038" y="2144713"/>
            <a:ext cx="5454650" cy="1577975"/>
          </a:xfrm>
          <a:prstGeom prst="rect">
            <a:avLst/>
          </a:prstGeom>
        </p:spPr>
      </p:pic>
      <p:pic>
        <p:nvPicPr>
          <p:cNvPr id="1026" name="Picture 2" descr="Image result for office 365 logO">
            <a:extLst>
              <a:ext uri="{FF2B5EF4-FFF2-40B4-BE49-F238E27FC236}">
                <a16:creationId xmlns:a16="http://schemas.microsoft.com/office/drawing/2014/main" id="{56137F44-BDB4-415E-8480-BC45F3604F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0238" y="2144713"/>
            <a:ext cx="3767138" cy="3767138"/>
          </a:xfrm>
          <a:prstGeom prst="rect">
            <a:avLst/>
          </a:prstGeom>
          <a:extLst>
            <a:ext uri="{909E8E84-426E-40DD-AFC4-6F175D3DCCD1}">
              <a14:hiddenFill xmlns:a14="http://schemas.microsoft.com/office/drawing/2010/main">
                <a:solidFill>
                  <a:srgbClr val="FFFFFF"/>
                </a:solidFill>
              </a14:hiddenFill>
            </a:ext>
          </a:extLst>
        </p:spPr>
      </p:pic>
      <p:pic>
        <p:nvPicPr>
          <p:cNvPr id="4" name="Picture 3" descr="A picture containing object, clock, meter&#10;&#10;Description automatically generated">
            <a:extLst>
              <a:ext uri="{FF2B5EF4-FFF2-40B4-BE49-F238E27FC236}">
                <a16:creationId xmlns:a16="http://schemas.microsoft.com/office/drawing/2014/main" id="{7FA26393-8748-449E-A436-ADE0F7E878D7}"/>
              </a:ext>
            </a:extLst>
          </p:cNvPr>
          <p:cNvPicPr>
            <a:picLocks noChangeAspect="1"/>
          </p:cNvPicPr>
          <p:nvPr/>
        </p:nvPicPr>
        <p:blipFill>
          <a:blip r:embed="rId6"/>
          <a:stretch>
            <a:fillRect/>
          </a:stretch>
        </p:blipFill>
        <p:spPr>
          <a:xfrm>
            <a:off x="9766149" y="444997"/>
            <a:ext cx="1966165" cy="511164"/>
          </a:xfrm>
          <a:prstGeom prst="rect">
            <a:avLst/>
          </a:prstGeom>
        </p:spPr>
      </p:pic>
    </p:spTree>
    <p:extLst>
      <p:ext uri="{BB962C8B-B14F-4D97-AF65-F5344CB8AC3E}">
        <p14:creationId xmlns:p14="http://schemas.microsoft.com/office/powerpoint/2010/main" val="3374103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E3F4-9769-40C8-AAEF-65A5A6C556D3}"/>
              </a:ext>
            </a:extLst>
          </p:cNvPr>
          <p:cNvSpPr>
            <a:spLocks noGrp="1"/>
          </p:cNvSpPr>
          <p:nvPr>
            <p:ph type="title"/>
          </p:nvPr>
        </p:nvSpPr>
        <p:spPr/>
        <p:txBody>
          <a:bodyPr/>
          <a:lstStyle/>
          <a:p>
            <a:r>
              <a:rPr lang="en-US"/>
              <a:t>Bulls and Cows </a:t>
            </a:r>
          </a:p>
        </p:txBody>
      </p:sp>
      <p:sp>
        <p:nvSpPr>
          <p:cNvPr id="3" name="Content Placeholder 2">
            <a:extLst>
              <a:ext uri="{FF2B5EF4-FFF2-40B4-BE49-F238E27FC236}">
                <a16:creationId xmlns:a16="http://schemas.microsoft.com/office/drawing/2014/main" id="{1095F8EA-CE8C-4247-8384-6A79EC4A06BF}"/>
              </a:ext>
            </a:extLst>
          </p:cNvPr>
          <p:cNvSpPr>
            <a:spLocks noGrp="1"/>
          </p:cNvSpPr>
          <p:nvPr>
            <p:ph idx="1"/>
          </p:nvPr>
        </p:nvSpPr>
        <p:spPr/>
        <p:txBody>
          <a:bodyPr vert="horz" lIns="91440" tIns="45720" rIns="91440" bIns="45720" rtlCol="0" anchor="t">
            <a:normAutofit/>
          </a:bodyPr>
          <a:lstStyle/>
          <a:p>
            <a:endParaRPr lang="en-US" sz="4000" dirty="0"/>
          </a:p>
          <a:p>
            <a:r>
              <a:rPr lang="en-US" sz="4000"/>
              <a:t>Code breaking game</a:t>
            </a:r>
            <a:endParaRPr lang="en-US" sz="4000" dirty="0"/>
          </a:p>
          <a:p>
            <a:r>
              <a:rPr lang="en-US" sz="4000"/>
              <a:t>4-digits, unique</a:t>
            </a:r>
          </a:p>
          <a:p>
            <a:r>
              <a:rPr lang="en-US" sz="4000"/>
              <a:t>Any number can be solved in 7 turns.</a:t>
            </a:r>
          </a:p>
          <a:p>
            <a:r>
              <a:rPr lang="en-US" sz="4000"/>
              <a:t>Min </a:t>
            </a:r>
            <a:r>
              <a:rPr lang="en-US" sz="4000">
                <a:ea typeface="+mn-lt"/>
                <a:cs typeface="+mn-lt"/>
              </a:rPr>
              <a:t>5.2131 turns</a:t>
            </a:r>
            <a:endParaRPr lang="en-US" sz="4000" dirty="0"/>
          </a:p>
        </p:txBody>
      </p:sp>
      <p:pic>
        <p:nvPicPr>
          <p:cNvPr id="5" name="Picture 4" descr="A picture containing object, clock, meter&#10;&#10;Description automatically generated">
            <a:extLst>
              <a:ext uri="{FF2B5EF4-FFF2-40B4-BE49-F238E27FC236}">
                <a16:creationId xmlns:a16="http://schemas.microsoft.com/office/drawing/2014/main" id="{7841351F-A93D-453E-A0CB-A7F493762A1F}"/>
              </a:ext>
            </a:extLst>
          </p:cNvPr>
          <p:cNvPicPr>
            <a:picLocks noChangeAspect="1"/>
          </p:cNvPicPr>
          <p:nvPr/>
        </p:nvPicPr>
        <p:blipFill>
          <a:blip r:embed="rId3"/>
          <a:stretch>
            <a:fillRect/>
          </a:stretch>
        </p:blipFill>
        <p:spPr>
          <a:xfrm>
            <a:off x="9766149" y="444997"/>
            <a:ext cx="1966165" cy="511164"/>
          </a:xfrm>
          <a:prstGeom prst="rect">
            <a:avLst/>
          </a:prstGeom>
        </p:spPr>
      </p:pic>
      <p:sp>
        <p:nvSpPr>
          <p:cNvPr id="6" name="TextBox 5">
            <a:extLst>
              <a:ext uri="{FF2B5EF4-FFF2-40B4-BE49-F238E27FC236}">
                <a16:creationId xmlns:a16="http://schemas.microsoft.com/office/drawing/2014/main" id="{BE3A16CF-D416-4FFE-A56D-EE5E827E24E7}"/>
              </a:ext>
            </a:extLst>
          </p:cNvPr>
          <p:cNvSpPr txBox="1"/>
          <p:nvPr/>
        </p:nvSpPr>
        <p:spPr>
          <a:xfrm>
            <a:off x="1066800" y="1828800"/>
            <a:ext cx="926253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ea typeface="+mn-lt"/>
                <a:cs typeface="+mn-lt"/>
                <a:hlinkClick r:id="rId4"/>
              </a:rPr>
              <a:t>https://en.wikipedia.org/wiki/Bulls_and_Cows</a:t>
            </a:r>
            <a:endParaRPr lang="en-US" sz="3200"/>
          </a:p>
        </p:txBody>
      </p:sp>
    </p:spTree>
    <p:extLst>
      <p:ext uri="{BB962C8B-B14F-4D97-AF65-F5344CB8AC3E}">
        <p14:creationId xmlns:p14="http://schemas.microsoft.com/office/powerpoint/2010/main" val="1443458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E3F4-9769-40C8-AAEF-65A5A6C556D3}"/>
              </a:ext>
            </a:extLst>
          </p:cNvPr>
          <p:cNvSpPr>
            <a:spLocks noGrp="1"/>
          </p:cNvSpPr>
          <p:nvPr>
            <p:ph type="title"/>
          </p:nvPr>
        </p:nvSpPr>
        <p:spPr/>
        <p:txBody>
          <a:bodyPr/>
          <a:lstStyle/>
          <a:p>
            <a:r>
              <a:rPr lang="en-US"/>
              <a:t>Bulls and Cows - example</a:t>
            </a:r>
          </a:p>
        </p:txBody>
      </p:sp>
      <p:sp>
        <p:nvSpPr>
          <p:cNvPr id="3" name="Content Placeholder 2">
            <a:extLst>
              <a:ext uri="{FF2B5EF4-FFF2-40B4-BE49-F238E27FC236}">
                <a16:creationId xmlns:a16="http://schemas.microsoft.com/office/drawing/2014/main" id="{1095F8EA-CE8C-4247-8384-6A79EC4A06BF}"/>
              </a:ext>
            </a:extLst>
          </p:cNvPr>
          <p:cNvSpPr>
            <a:spLocks noGrp="1"/>
          </p:cNvSpPr>
          <p:nvPr>
            <p:ph idx="1"/>
          </p:nvPr>
        </p:nvSpPr>
        <p:spPr/>
        <p:txBody>
          <a:bodyPr vert="horz" lIns="91440" tIns="45720" rIns="91440" bIns="45720" rtlCol="0" anchor="t">
            <a:normAutofit fontScale="77500" lnSpcReduction="20000"/>
          </a:bodyPr>
          <a:lstStyle/>
          <a:p>
            <a:r>
              <a:rPr lang="en-US" sz="4000" b="1" dirty="0">
                <a:solidFill>
                  <a:srgbClr val="000000"/>
                </a:solidFill>
              </a:rPr>
              <a:t>Code:</a:t>
            </a:r>
            <a:r>
              <a:rPr lang="en-US" sz="4000" dirty="0"/>
              <a:t> 1234</a:t>
            </a:r>
          </a:p>
          <a:p>
            <a:r>
              <a:rPr lang="en-US" sz="4000" b="1" dirty="0">
                <a:solidFill>
                  <a:srgbClr val="000000"/>
                </a:solidFill>
              </a:rPr>
              <a:t>Attempt:</a:t>
            </a:r>
            <a:r>
              <a:rPr lang="en-US" sz="4000" dirty="0"/>
              <a:t> </a:t>
            </a:r>
            <a:r>
              <a:rPr lang="en-US" sz="4000" dirty="0">
                <a:solidFill>
                  <a:schemeClr val="accent2">
                    <a:lumMod val="60000"/>
                    <a:lumOff val="40000"/>
                  </a:schemeClr>
                </a:solidFill>
              </a:rPr>
              <a:t>3</a:t>
            </a:r>
            <a:r>
              <a:rPr lang="en-US" sz="4000" dirty="0"/>
              <a:t>85</a:t>
            </a:r>
            <a:r>
              <a:rPr lang="en-US" sz="4000" dirty="0">
                <a:solidFill>
                  <a:srgbClr val="3488A0"/>
                </a:solidFill>
              </a:rPr>
              <a:t>4</a:t>
            </a:r>
          </a:p>
          <a:p>
            <a:r>
              <a:rPr lang="en-US" sz="4000" b="1" dirty="0">
                <a:solidFill>
                  <a:srgbClr val="000000"/>
                </a:solidFill>
              </a:rPr>
              <a:t>Coded Response: </a:t>
            </a:r>
          </a:p>
          <a:p>
            <a:pPr marL="0" indent="0">
              <a:buNone/>
            </a:pPr>
            <a:endParaRPr lang="en-US" sz="4000" dirty="0"/>
          </a:p>
          <a:p>
            <a:pPr marL="0" indent="0">
              <a:buNone/>
            </a:pPr>
            <a:r>
              <a:rPr lang="en-US" sz="4000" dirty="0"/>
              <a:t>4 – correct digit, correct place - </a:t>
            </a:r>
          </a:p>
          <a:p>
            <a:endParaRPr lang="en-US" sz="4000" dirty="0"/>
          </a:p>
          <a:p>
            <a:pPr marL="0" indent="0">
              <a:buNone/>
            </a:pPr>
            <a:r>
              <a:rPr lang="en-US" sz="4000" dirty="0"/>
              <a:t>3 - correct digit, wrong place - </a:t>
            </a:r>
          </a:p>
          <a:p>
            <a:pPr marL="0" indent="0">
              <a:buNone/>
            </a:pPr>
            <a:endParaRPr lang="en-US" sz="4000" dirty="0"/>
          </a:p>
          <a:p>
            <a:pPr marL="0" indent="0">
              <a:buNone/>
            </a:pPr>
            <a:endParaRPr lang="en-US" dirty="0"/>
          </a:p>
        </p:txBody>
      </p:sp>
      <p:pic>
        <p:nvPicPr>
          <p:cNvPr id="5" name="Picture 4" descr="A picture containing object, clock, meter&#10;&#10;Description automatically generated">
            <a:extLst>
              <a:ext uri="{FF2B5EF4-FFF2-40B4-BE49-F238E27FC236}">
                <a16:creationId xmlns:a16="http://schemas.microsoft.com/office/drawing/2014/main" id="{7841351F-A93D-453E-A0CB-A7F493762A1F}"/>
              </a:ext>
            </a:extLst>
          </p:cNvPr>
          <p:cNvPicPr>
            <a:picLocks noChangeAspect="1"/>
          </p:cNvPicPr>
          <p:nvPr/>
        </p:nvPicPr>
        <p:blipFill>
          <a:blip r:embed="rId3"/>
          <a:stretch>
            <a:fillRect/>
          </a:stretch>
        </p:blipFill>
        <p:spPr>
          <a:xfrm>
            <a:off x="9766149" y="444997"/>
            <a:ext cx="1966165" cy="511164"/>
          </a:xfrm>
          <a:prstGeom prst="rect">
            <a:avLst/>
          </a:prstGeom>
        </p:spPr>
      </p:pic>
      <p:pic>
        <p:nvPicPr>
          <p:cNvPr id="4" name="Picture 15" descr="A picture containing brown, bird, sitting, orange&#10;&#10;Description generated with very high confidence">
            <a:extLst>
              <a:ext uri="{FF2B5EF4-FFF2-40B4-BE49-F238E27FC236}">
                <a16:creationId xmlns:a16="http://schemas.microsoft.com/office/drawing/2014/main" id="{01A565F1-702B-4156-B4DA-0D96A8A3855F}"/>
              </a:ext>
            </a:extLst>
          </p:cNvPr>
          <p:cNvPicPr>
            <a:picLocks noChangeAspect="1"/>
          </p:cNvPicPr>
          <p:nvPr/>
        </p:nvPicPr>
        <p:blipFill>
          <a:blip r:embed="rId4"/>
          <a:stretch>
            <a:fillRect/>
          </a:stretch>
        </p:blipFill>
        <p:spPr>
          <a:xfrm>
            <a:off x="7524268" y="3973141"/>
            <a:ext cx="1213909" cy="82761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17" descr="A close up of a logo&#10;&#10;Description generated with very high confidence">
            <a:extLst>
              <a:ext uri="{FF2B5EF4-FFF2-40B4-BE49-F238E27FC236}">
                <a16:creationId xmlns:a16="http://schemas.microsoft.com/office/drawing/2014/main" id="{4BA64275-0C17-4E7D-B4BE-D7C8245F98C1}"/>
              </a:ext>
            </a:extLst>
          </p:cNvPr>
          <p:cNvPicPr>
            <a:picLocks noChangeAspect="1"/>
          </p:cNvPicPr>
          <p:nvPr/>
        </p:nvPicPr>
        <p:blipFill>
          <a:blip r:embed="rId5"/>
          <a:stretch>
            <a:fillRect/>
          </a:stretch>
        </p:blipFill>
        <p:spPr>
          <a:xfrm>
            <a:off x="7515802" y="5117597"/>
            <a:ext cx="1222375" cy="81915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83259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4B508-4E0E-4673-B1AA-8AEE153B7B2A}"/>
              </a:ext>
            </a:extLst>
          </p:cNvPr>
          <p:cNvSpPr>
            <a:spLocks noGrp="1"/>
          </p:cNvSpPr>
          <p:nvPr>
            <p:ph type="title"/>
          </p:nvPr>
        </p:nvSpPr>
        <p:spPr/>
        <p:txBody>
          <a:bodyPr/>
          <a:lstStyle/>
          <a:p>
            <a:r>
              <a:rPr lang="en-US"/>
              <a:t>Microsoft Teams</a:t>
            </a:r>
          </a:p>
        </p:txBody>
      </p:sp>
      <p:sp>
        <p:nvSpPr>
          <p:cNvPr id="3" name="Content Placeholder 2">
            <a:extLst>
              <a:ext uri="{FF2B5EF4-FFF2-40B4-BE49-F238E27FC236}">
                <a16:creationId xmlns:a16="http://schemas.microsoft.com/office/drawing/2014/main" id="{311418D4-F73B-430C-8FEF-64E5C16E8175}"/>
              </a:ext>
            </a:extLst>
          </p:cNvPr>
          <p:cNvSpPr>
            <a:spLocks noGrp="1"/>
          </p:cNvSpPr>
          <p:nvPr>
            <p:ph idx="1"/>
          </p:nvPr>
        </p:nvSpPr>
        <p:spPr/>
        <p:txBody>
          <a:bodyPr vert="horz" lIns="91440" tIns="45720" rIns="91440" bIns="45720" rtlCol="0" anchor="t">
            <a:normAutofit/>
          </a:bodyPr>
          <a:lstStyle/>
          <a:p>
            <a:r>
              <a:rPr lang="en-US" sz="4000"/>
              <a:t>Meetings</a:t>
            </a:r>
          </a:p>
          <a:p>
            <a:r>
              <a:rPr lang="en-US" sz="4000"/>
              <a:t>Channels</a:t>
            </a:r>
          </a:p>
          <a:p>
            <a:r>
              <a:rPr lang="en-US" sz="4000"/>
              <a:t>Chats</a:t>
            </a:r>
            <a:endParaRPr lang="en-US" sz="4000" dirty="0"/>
          </a:p>
        </p:txBody>
      </p:sp>
      <p:pic>
        <p:nvPicPr>
          <p:cNvPr id="5" name="Picture 4" descr="A picture containing object, clock, meter&#10;&#10;Description automatically generated">
            <a:extLst>
              <a:ext uri="{FF2B5EF4-FFF2-40B4-BE49-F238E27FC236}">
                <a16:creationId xmlns:a16="http://schemas.microsoft.com/office/drawing/2014/main" id="{851F5C84-9253-4541-817C-07DCEE62A2CE}"/>
              </a:ext>
            </a:extLst>
          </p:cNvPr>
          <p:cNvPicPr>
            <a:picLocks noChangeAspect="1"/>
          </p:cNvPicPr>
          <p:nvPr/>
        </p:nvPicPr>
        <p:blipFill>
          <a:blip r:embed="rId3"/>
          <a:stretch>
            <a:fillRect/>
          </a:stretch>
        </p:blipFill>
        <p:spPr>
          <a:xfrm>
            <a:off x="9766149" y="444997"/>
            <a:ext cx="1966165" cy="511164"/>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47D643C6-901A-4C49-9D61-7A13B0962222}"/>
              </a:ext>
            </a:extLst>
          </p:cNvPr>
          <p:cNvPicPr>
            <a:picLocks noChangeAspect="1"/>
          </p:cNvPicPr>
          <p:nvPr/>
        </p:nvPicPr>
        <p:blipFill>
          <a:blip r:embed="rId4"/>
          <a:stretch>
            <a:fillRect/>
          </a:stretch>
        </p:blipFill>
        <p:spPr>
          <a:xfrm>
            <a:off x="5945693" y="1891952"/>
            <a:ext cx="4078817" cy="869950"/>
          </a:xfrm>
          <a:prstGeom prst="rect">
            <a:avLst/>
          </a:prstGeom>
        </p:spPr>
      </p:pic>
      <p:pic>
        <p:nvPicPr>
          <p:cNvPr id="10" name="Picture 10" descr="A screenshot of a cell phone&#10;&#10;Description generated with very high confidence">
            <a:extLst>
              <a:ext uri="{FF2B5EF4-FFF2-40B4-BE49-F238E27FC236}">
                <a16:creationId xmlns:a16="http://schemas.microsoft.com/office/drawing/2014/main" id="{64A4129D-C87B-40FE-8E32-1659CBF95862}"/>
              </a:ext>
            </a:extLst>
          </p:cNvPr>
          <p:cNvPicPr>
            <a:picLocks noChangeAspect="1"/>
          </p:cNvPicPr>
          <p:nvPr/>
        </p:nvPicPr>
        <p:blipFill>
          <a:blip r:embed="rId5"/>
          <a:stretch>
            <a:fillRect/>
          </a:stretch>
        </p:blipFill>
        <p:spPr>
          <a:xfrm>
            <a:off x="3894667" y="2909849"/>
            <a:ext cx="6790266" cy="3307366"/>
          </a:xfrm>
          <a:prstGeom prst="rect">
            <a:avLst/>
          </a:prstGeom>
        </p:spPr>
      </p:pic>
    </p:spTree>
    <p:extLst>
      <p:ext uri="{BB962C8B-B14F-4D97-AF65-F5344CB8AC3E}">
        <p14:creationId xmlns:p14="http://schemas.microsoft.com/office/powerpoint/2010/main" val="405266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EA48-130A-46C6-A056-03C932163668}"/>
              </a:ext>
            </a:extLst>
          </p:cNvPr>
          <p:cNvSpPr>
            <a:spLocks noGrp="1"/>
          </p:cNvSpPr>
          <p:nvPr>
            <p:ph type="title"/>
          </p:nvPr>
        </p:nvSpPr>
        <p:spPr/>
        <p:txBody>
          <a:bodyPr/>
          <a:lstStyle/>
          <a:p>
            <a:r>
              <a:rPr lang="en-US"/>
              <a:t>Power Automate</a:t>
            </a:r>
          </a:p>
        </p:txBody>
      </p:sp>
      <p:sp>
        <p:nvSpPr>
          <p:cNvPr id="3" name="Content Placeholder 2">
            <a:extLst>
              <a:ext uri="{FF2B5EF4-FFF2-40B4-BE49-F238E27FC236}">
                <a16:creationId xmlns:a16="http://schemas.microsoft.com/office/drawing/2014/main" id="{81C644D0-5176-4B14-BEE9-4105DDE90A48}"/>
              </a:ext>
            </a:extLst>
          </p:cNvPr>
          <p:cNvSpPr>
            <a:spLocks noGrp="1"/>
          </p:cNvSpPr>
          <p:nvPr>
            <p:ph idx="1"/>
          </p:nvPr>
        </p:nvSpPr>
        <p:spPr/>
        <p:txBody>
          <a:bodyPr vert="horz" lIns="91440" tIns="45720" rIns="91440" bIns="45720" rtlCol="0" anchor="t">
            <a:normAutofit/>
          </a:bodyPr>
          <a:lstStyle/>
          <a:p>
            <a:r>
              <a:rPr lang="en-US" sz="4000"/>
              <a:t>Connect</a:t>
            </a:r>
          </a:p>
          <a:p>
            <a:r>
              <a:rPr lang="en-US" sz="4000"/>
              <a:t>Automate</a:t>
            </a:r>
          </a:p>
          <a:p>
            <a:r>
              <a:rPr lang="en-US" sz="4000"/>
              <a:t>Execute</a:t>
            </a:r>
            <a:endParaRPr lang="en-US" sz="4000" dirty="0"/>
          </a:p>
        </p:txBody>
      </p:sp>
      <p:pic>
        <p:nvPicPr>
          <p:cNvPr id="5" name="Picture 4" descr="A picture containing object, clock, meter&#10;&#10;Description automatically generated">
            <a:extLst>
              <a:ext uri="{FF2B5EF4-FFF2-40B4-BE49-F238E27FC236}">
                <a16:creationId xmlns:a16="http://schemas.microsoft.com/office/drawing/2014/main" id="{919622CC-B27A-49D7-B428-CA7261514DC3}"/>
              </a:ext>
            </a:extLst>
          </p:cNvPr>
          <p:cNvPicPr>
            <a:picLocks noChangeAspect="1"/>
          </p:cNvPicPr>
          <p:nvPr/>
        </p:nvPicPr>
        <p:blipFill>
          <a:blip r:embed="rId3"/>
          <a:stretch>
            <a:fillRect/>
          </a:stretch>
        </p:blipFill>
        <p:spPr>
          <a:xfrm>
            <a:off x="9766149" y="444997"/>
            <a:ext cx="1966165" cy="511164"/>
          </a:xfrm>
          <a:prstGeom prst="rect">
            <a:avLst/>
          </a:prstGeom>
        </p:spPr>
      </p:pic>
      <p:pic>
        <p:nvPicPr>
          <p:cNvPr id="7" name="Picture 20" descr="A picture containing drawing&#10;&#10;Description generated with very high confidence">
            <a:extLst>
              <a:ext uri="{FF2B5EF4-FFF2-40B4-BE49-F238E27FC236}">
                <a16:creationId xmlns:a16="http://schemas.microsoft.com/office/drawing/2014/main" id="{F12A4A01-4053-4B5E-8C63-168DFDD93306}"/>
              </a:ext>
            </a:extLst>
          </p:cNvPr>
          <p:cNvPicPr>
            <a:picLocks noChangeAspect="1"/>
          </p:cNvPicPr>
          <p:nvPr/>
        </p:nvPicPr>
        <p:blipFill>
          <a:blip r:embed="rId4"/>
          <a:stretch>
            <a:fillRect/>
          </a:stretch>
        </p:blipFill>
        <p:spPr>
          <a:xfrm>
            <a:off x="3963768" y="3925811"/>
            <a:ext cx="1650071" cy="1643721"/>
          </a:xfrm>
          <a:prstGeom prst="rect">
            <a:avLst/>
          </a:prstGeom>
        </p:spPr>
      </p:pic>
      <p:pic>
        <p:nvPicPr>
          <p:cNvPr id="12" name="Picture 12" descr="A screenshot of a social media post&#10;&#10;Description generated with very high confidence">
            <a:extLst>
              <a:ext uri="{FF2B5EF4-FFF2-40B4-BE49-F238E27FC236}">
                <a16:creationId xmlns:a16="http://schemas.microsoft.com/office/drawing/2014/main" id="{89CFC6FA-C482-474C-A59D-17BFB0FC5467}"/>
              </a:ext>
            </a:extLst>
          </p:cNvPr>
          <p:cNvPicPr>
            <a:picLocks noChangeAspect="1"/>
          </p:cNvPicPr>
          <p:nvPr/>
        </p:nvPicPr>
        <p:blipFill>
          <a:blip r:embed="rId5"/>
          <a:stretch>
            <a:fillRect/>
          </a:stretch>
        </p:blipFill>
        <p:spPr>
          <a:xfrm>
            <a:off x="5825067" y="1297484"/>
            <a:ext cx="5909733" cy="4263032"/>
          </a:xfrm>
          <a:prstGeom prst="rect">
            <a:avLst/>
          </a:prstGeom>
        </p:spPr>
      </p:pic>
    </p:spTree>
    <p:extLst>
      <p:ext uri="{BB962C8B-B14F-4D97-AF65-F5344CB8AC3E}">
        <p14:creationId xmlns:p14="http://schemas.microsoft.com/office/powerpoint/2010/main" val="1746014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DEB2A-4BF2-4FB7-93BF-C84449475E9B}"/>
              </a:ext>
            </a:extLst>
          </p:cNvPr>
          <p:cNvSpPr>
            <a:spLocks noGrp="1"/>
          </p:cNvSpPr>
          <p:nvPr>
            <p:ph type="title"/>
          </p:nvPr>
        </p:nvSpPr>
        <p:spPr/>
        <p:txBody>
          <a:bodyPr/>
          <a:lstStyle/>
          <a:p>
            <a:r>
              <a:rPr lang="en-US"/>
              <a:t>Adaptive Cards</a:t>
            </a:r>
          </a:p>
        </p:txBody>
      </p:sp>
      <p:sp>
        <p:nvSpPr>
          <p:cNvPr id="3" name="Content Placeholder 2">
            <a:extLst>
              <a:ext uri="{FF2B5EF4-FFF2-40B4-BE49-F238E27FC236}">
                <a16:creationId xmlns:a16="http://schemas.microsoft.com/office/drawing/2014/main" id="{C4D9DF21-82A8-4DB3-A92E-2D468E997836}"/>
              </a:ext>
            </a:extLst>
          </p:cNvPr>
          <p:cNvSpPr>
            <a:spLocks noGrp="1"/>
          </p:cNvSpPr>
          <p:nvPr>
            <p:ph idx="1"/>
          </p:nvPr>
        </p:nvSpPr>
        <p:spPr>
          <a:xfrm>
            <a:off x="651933" y="2153920"/>
            <a:ext cx="10058400" cy="3849624"/>
          </a:xfrm>
        </p:spPr>
        <p:txBody>
          <a:bodyPr vert="horz" lIns="91440" tIns="45720" rIns="91440" bIns="45720" rtlCol="0" anchor="t">
            <a:normAutofit/>
          </a:bodyPr>
          <a:lstStyle/>
          <a:p>
            <a:r>
              <a:rPr lang="en-US" sz="4000"/>
              <a:t>JSON</a:t>
            </a:r>
          </a:p>
          <a:p>
            <a:r>
              <a:rPr lang="en-US" sz="4000"/>
              <a:t>UI component</a:t>
            </a:r>
          </a:p>
          <a:p>
            <a:r>
              <a:rPr lang="en-US" sz="4000"/>
              <a:t>Multiple canvases</a:t>
            </a:r>
            <a:endParaRPr lang="en-US" sz="4000" dirty="0"/>
          </a:p>
        </p:txBody>
      </p:sp>
      <p:pic>
        <p:nvPicPr>
          <p:cNvPr id="5" name="Picture 4" descr="A picture containing object, clock, meter&#10;&#10;Description automatically generated">
            <a:extLst>
              <a:ext uri="{FF2B5EF4-FFF2-40B4-BE49-F238E27FC236}">
                <a16:creationId xmlns:a16="http://schemas.microsoft.com/office/drawing/2014/main" id="{A28CC5BE-B44F-464E-BE55-B6070863F372}"/>
              </a:ext>
            </a:extLst>
          </p:cNvPr>
          <p:cNvPicPr>
            <a:picLocks noChangeAspect="1"/>
          </p:cNvPicPr>
          <p:nvPr/>
        </p:nvPicPr>
        <p:blipFill>
          <a:blip r:embed="rId3"/>
          <a:stretch>
            <a:fillRect/>
          </a:stretch>
        </p:blipFill>
        <p:spPr>
          <a:xfrm>
            <a:off x="9766149" y="444997"/>
            <a:ext cx="1966165" cy="511164"/>
          </a:xfrm>
          <a:prstGeom prst="rect">
            <a:avLst/>
          </a:prstGeom>
        </p:spPr>
      </p:pic>
      <p:pic>
        <p:nvPicPr>
          <p:cNvPr id="7" name="Picture 3" descr="A screenshot of a cell phone&#10;&#10;Description generated with very high confidence">
            <a:extLst>
              <a:ext uri="{FF2B5EF4-FFF2-40B4-BE49-F238E27FC236}">
                <a16:creationId xmlns:a16="http://schemas.microsoft.com/office/drawing/2014/main" id="{3650E150-5AB0-4E5F-9EFA-BE7BDD1B498C}"/>
              </a:ext>
            </a:extLst>
          </p:cNvPr>
          <p:cNvPicPr>
            <a:picLocks noChangeAspect="1"/>
          </p:cNvPicPr>
          <p:nvPr/>
        </p:nvPicPr>
        <p:blipFill rotWithShape="1">
          <a:blip r:embed="rId4"/>
          <a:srcRect l="18827" t="11834" r="23148" b="22485"/>
          <a:stretch/>
        </p:blipFill>
        <p:spPr>
          <a:xfrm>
            <a:off x="790497" y="4827748"/>
            <a:ext cx="2208977" cy="1322479"/>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1A382CF5-4CE1-41BB-9E4B-6C9C69D897E7}"/>
              </a:ext>
            </a:extLst>
          </p:cNvPr>
          <p:cNvPicPr>
            <a:picLocks noChangeAspect="1"/>
          </p:cNvPicPr>
          <p:nvPr/>
        </p:nvPicPr>
        <p:blipFill>
          <a:blip r:embed="rId5"/>
          <a:stretch>
            <a:fillRect/>
          </a:stretch>
        </p:blipFill>
        <p:spPr>
          <a:xfrm>
            <a:off x="5469467" y="2153312"/>
            <a:ext cx="6214533" cy="3482706"/>
          </a:xfrm>
          <a:prstGeom prst="rect">
            <a:avLst/>
          </a:prstGeom>
        </p:spPr>
      </p:pic>
    </p:spTree>
    <p:extLst>
      <p:ext uri="{BB962C8B-B14F-4D97-AF65-F5344CB8AC3E}">
        <p14:creationId xmlns:p14="http://schemas.microsoft.com/office/powerpoint/2010/main" val="1271417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DEB2A-4BF2-4FB7-93BF-C84449475E9B}"/>
              </a:ext>
            </a:extLst>
          </p:cNvPr>
          <p:cNvSpPr>
            <a:spLocks noGrp="1"/>
          </p:cNvSpPr>
          <p:nvPr>
            <p:ph type="title"/>
          </p:nvPr>
        </p:nvSpPr>
        <p:spPr/>
        <p:txBody>
          <a:bodyPr/>
          <a:lstStyle/>
          <a:p>
            <a:r>
              <a:rPr lang="en-US"/>
              <a:t>Game Design</a:t>
            </a:r>
          </a:p>
        </p:txBody>
      </p:sp>
      <p:graphicFrame>
        <p:nvGraphicFramePr>
          <p:cNvPr id="10" name="Diagram 10">
            <a:extLst>
              <a:ext uri="{FF2B5EF4-FFF2-40B4-BE49-F238E27FC236}">
                <a16:creationId xmlns:a16="http://schemas.microsoft.com/office/drawing/2014/main" id="{4F06E58C-5B77-4408-A932-8B1E10171C70}"/>
              </a:ext>
            </a:extLst>
          </p:cNvPr>
          <p:cNvGraphicFramePr>
            <a:graphicFrameLocks noGrp="1"/>
          </p:cNvGraphicFramePr>
          <p:nvPr>
            <p:ph idx="1"/>
            <p:extLst>
              <p:ext uri="{D42A27DB-BD31-4B8C-83A1-F6EECF244321}">
                <p14:modId xmlns:p14="http://schemas.microsoft.com/office/powerpoint/2010/main" val="2500936904"/>
              </p:ext>
            </p:extLst>
          </p:nvPr>
        </p:nvGraphicFramePr>
        <p:xfrm>
          <a:off x="948267" y="1129771"/>
          <a:ext cx="10058400" cy="3849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picture containing object, clock, meter&#10;&#10;Description automatically generated">
            <a:extLst>
              <a:ext uri="{FF2B5EF4-FFF2-40B4-BE49-F238E27FC236}">
                <a16:creationId xmlns:a16="http://schemas.microsoft.com/office/drawing/2014/main" id="{A28CC5BE-B44F-464E-BE55-B6070863F372}"/>
              </a:ext>
            </a:extLst>
          </p:cNvPr>
          <p:cNvPicPr>
            <a:picLocks noChangeAspect="1"/>
          </p:cNvPicPr>
          <p:nvPr/>
        </p:nvPicPr>
        <p:blipFill>
          <a:blip r:embed="rId8"/>
          <a:stretch>
            <a:fillRect/>
          </a:stretch>
        </p:blipFill>
        <p:spPr>
          <a:xfrm>
            <a:off x="9766149" y="444997"/>
            <a:ext cx="1966165" cy="511164"/>
          </a:xfrm>
          <a:prstGeom prst="rect">
            <a:avLst/>
          </a:prstGeom>
        </p:spPr>
      </p:pic>
      <p:pic>
        <p:nvPicPr>
          <p:cNvPr id="7" name="Picture 3" descr="A screenshot of a cell phone&#10;&#10;Description generated with very high confidence">
            <a:extLst>
              <a:ext uri="{FF2B5EF4-FFF2-40B4-BE49-F238E27FC236}">
                <a16:creationId xmlns:a16="http://schemas.microsoft.com/office/drawing/2014/main" id="{3650E150-5AB0-4E5F-9EFA-BE7BDD1B498C}"/>
              </a:ext>
            </a:extLst>
          </p:cNvPr>
          <p:cNvPicPr>
            <a:picLocks noChangeAspect="1"/>
          </p:cNvPicPr>
          <p:nvPr/>
        </p:nvPicPr>
        <p:blipFill rotWithShape="1">
          <a:blip r:embed="rId9"/>
          <a:srcRect l="18827" t="11834" r="23148" b="22485"/>
          <a:stretch/>
        </p:blipFill>
        <p:spPr>
          <a:xfrm>
            <a:off x="8258098" y="4446747"/>
            <a:ext cx="2208977" cy="1322479"/>
          </a:xfrm>
          <a:prstGeom prst="rect">
            <a:avLst/>
          </a:prstGeom>
        </p:spPr>
      </p:pic>
      <p:pic>
        <p:nvPicPr>
          <p:cNvPr id="4" name="Picture 20" descr="A picture containing drawing&#10;&#10;Description generated with very high confidence">
            <a:extLst>
              <a:ext uri="{FF2B5EF4-FFF2-40B4-BE49-F238E27FC236}">
                <a16:creationId xmlns:a16="http://schemas.microsoft.com/office/drawing/2014/main" id="{E5F130B9-9BCD-47FB-BD30-9FD7BD38C351}"/>
              </a:ext>
            </a:extLst>
          </p:cNvPr>
          <p:cNvPicPr>
            <a:picLocks noChangeAspect="1"/>
          </p:cNvPicPr>
          <p:nvPr/>
        </p:nvPicPr>
        <p:blipFill>
          <a:blip r:embed="rId10"/>
          <a:stretch>
            <a:fillRect/>
          </a:stretch>
        </p:blipFill>
        <p:spPr>
          <a:xfrm>
            <a:off x="5860301" y="4256009"/>
            <a:ext cx="1565405" cy="1559055"/>
          </a:xfrm>
          <a:prstGeom prst="rect">
            <a:avLst/>
          </a:prstGeom>
        </p:spPr>
      </p:pic>
      <p:pic>
        <p:nvPicPr>
          <p:cNvPr id="9" name="Picture 8" descr="A close up of a logo&#10;&#10;Description generated with very high confidence">
            <a:extLst>
              <a:ext uri="{FF2B5EF4-FFF2-40B4-BE49-F238E27FC236}">
                <a16:creationId xmlns:a16="http://schemas.microsoft.com/office/drawing/2014/main" id="{3C1C151C-9AB2-45B9-A812-977BDB56DBB2}"/>
              </a:ext>
            </a:extLst>
          </p:cNvPr>
          <p:cNvPicPr>
            <a:picLocks noChangeAspect="1"/>
          </p:cNvPicPr>
          <p:nvPr/>
        </p:nvPicPr>
        <p:blipFill>
          <a:blip r:embed="rId11"/>
          <a:stretch>
            <a:fillRect/>
          </a:stretch>
        </p:blipFill>
        <p:spPr>
          <a:xfrm>
            <a:off x="950360" y="4939952"/>
            <a:ext cx="4078817" cy="869950"/>
          </a:xfrm>
          <a:prstGeom prst="rect">
            <a:avLst/>
          </a:prstGeom>
        </p:spPr>
      </p:pic>
    </p:spTree>
    <p:extLst>
      <p:ext uri="{BB962C8B-B14F-4D97-AF65-F5344CB8AC3E}">
        <p14:creationId xmlns:p14="http://schemas.microsoft.com/office/powerpoint/2010/main" val="2534657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11B449CD31B74D9730BDEC3183F91D" ma:contentTypeVersion="5" ma:contentTypeDescription="Create a new document." ma:contentTypeScope="" ma:versionID="fc03b95a109eae87f0d2d3277b66e7b2">
  <xsd:schema xmlns:xsd="http://www.w3.org/2001/XMLSchema" xmlns:xs="http://www.w3.org/2001/XMLSchema" xmlns:p="http://schemas.microsoft.com/office/2006/metadata/properties" xmlns:ns3="6ba00b08-9eef-41a8-9a1b-e189bbbb0984" xmlns:ns4="f45ac05c-76df-4e52-a796-7b8e968ee2f2" targetNamespace="http://schemas.microsoft.com/office/2006/metadata/properties" ma:root="true" ma:fieldsID="60e01462bd23ccbb402ee3e089db6d79" ns3:_="" ns4:_="">
    <xsd:import namespace="6ba00b08-9eef-41a8-9a1b-e189bbbb0984"/>
    <xsd:import namespace="f45ac05c-76df-4e52-a796-7b8e968ee2f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00b08-9eef-41a8-9a1b-e189bbbb09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5ac05c-76df-4e52-a796-7b8e968ee2f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purl.org/dc/dcmitype/"/>
    <ds:schemaRef ds:uri="6ba00b08-9eef-41a8-9a1b-e189bbbb0984"/>
    <ds:schemaRef ds:uri="http://www.w3.org/XML/1998/namespace"/>
    <ds:schemaRef ds:uri="http://purl.org/dc/term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f45ac05c-76df-4e52-a796-7b8e968ee2f2"/>
  </ds:schemaRefs>
</ds:datastoreItem>
</file>

<file path=customXml/itemProps3.xml><?xml version="1.0" encoding="utf-8"?>
<ds:datastoreItem xmlns:ds="http://schemas.openxmlformats.org/officeDocument/2006/customXml" ds:itemID="{C7A271AC-74A4-4FFD-AF08-681D2949DD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a00b08-9eef-41a8-9a1b-e189bbbb0984"/>
    <ds:schemaRef ds:uri="f45ac05c-76df-4e52-a796-7b8e968ee2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666</Words>
  <Application>Microsoft Office PowerPoint</Application>
  <PresentationFormat>Widescreen</PresentationFormat>
  <Paragraphs>68</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Century Gothic</vt:lpstr>
      <vt:lpstr>Garamond</vt:lpstr>
      <vt:lpstr>SavonVTI</vt:lpstr>
      <vt:lpstr>Lab 1 - BULLS and COWS</vt:lpstr>
      <vt:lpstr>Experiential Education</vt:lpstr>
      <vt:lpstr>Office 365 + Power Platform</vt:lpstr>
      <vt:lpstr>Bulls and Cows </vt:lpstr>
      <vt:lpstr>Bulls and Cows - example</vt:lpstr>
      <vt:lpstr>Microsoft Teams</vt:lpstr>
      <vt:lpstr>Power Automate</vt:lpstr>
      <vt:lpstr>Adaptive Cards</vt:lpstr>
      <vt:lpstr>Game Design</vt:lpstr>
      <vt:lpstr>Video</vt:lpstr>
      <vt:lpstr>Who Are We?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EXPERIENTIAL EDUCATION</dc:title>
  <dc:creator/>
  <cp:lastModifiedBy/>
  <cp:revision>920</cp:revision>
  <dcterms:created xsi:type="dcterms:W3CDTF">2020-03-04T23:32:49Z</dcterms:created>
  <dcterms:modified xsi:type="dcterms:W3CDTF">2020-04-27T10:19:54Z</dcterms:modified>
</cp:coreProperties>
</file>