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6"/>
  </p:notesMasterIdLst>
  <p:handoutMasterIdLst>
    <p:handoutMasterId r:id="rId67"/>
  </p:handoutMasterIdLst>
  <p:sldIdLst>
    <p:sldId id="274" r:id="rId2"/>
    <p:sldId id="276" r:id="rId3"/>
    <p:sldId id="530" r:id="rId4"/>
    <p:sldId id="599" r:id="rId5"/>
    <p:sldId id="598" r:id="rId6"/>
    <p:sldId id="600" r:id="rId7"/>
    <p:sldId id="601" r:id="rId8"/>
    <p:sldId id="670" r:id="rId9"/>
    <p:sldId id="604" r:id="rId10"/>
    <p:sldId id="603" r:id="rId11"/>
    <p:sldId id="687" r:id="rId12"/>
    <p:sldId id="608" r:id="rId13"/>
    <p:sldId id="609" r:id="rId14"/>
    <p:sldId id="610" r:id="rId15"/>
    <p:sldId id="628" r:id="rId16"/>
    <p:sldId id="688" r:id="rId17"/>
    <p:sldId id="596" r:id="rId18"/>
    <p:sldId id="597" r:id="rId19"/>
    <p:sldId id="613" r:id="rId20"/>
    <p:sldId id="614" r:id="rId21"/>
    <p:sldId id="616" r:id="rId22"/>
    <p:sldId id="618" r:id="rId23"/>
    <p:sldId id="675" r:id="rId24"/>
    <p:sldId id="676" r:id="rId25"/>
    <p:sldId id="617" r:id="rId26"/>
    <p:sldId id="664" r:id="rId27"/>
    <p:sldId id="686" r:id="rId28"/>
    <p:sldId id="689" r:id="rId29"/>
    <p:sldId id="654" r:id="rId30"/>
    <p:sldId id="666" r:id="rId31"/>
    <p:sldId id="667" r:id="rId32"/>
    <p:sldId id="668" r:id="rId33"/>
    <p:sldId id="669" r:id="rId34"/>
    <p:sldId id="671" r:id="rId35"/>
    <p:sldId id="672" r:id="rId36"/>
    <p:sldId id="673" r:id="rId37"/>
    <p:sldId id="674" r:id="rId38"/>
    <p:sldId id="657" r:id="rId39"/>
    <p:sldId id="658" r:id="rId40"/>
    <p:sldId id="690" r:id="rId41"/>
    <p:sldId id="677" r:id="rId42"/>
    <p:sldId id="678" r:id="rId43"/>
    <p:sldId id="679" r:id="rId44"/>
    <p:sldId id="680" r:id="rId45"/>
    <p:sldId id="681" r:id="rId46"/>
    <p:sldId id="682" r:id="rId47"/>
    <p:sldId id="683" r:id="rId48"/>
    <p:sldId id="684" r:id="rId49"/>
    <p:sldId id="685" r:id="rId50"/>
    <p:sldId id="693" r:id="rId51"/>
    <p:sldId id="659" r:id="rId52"/>
    <p:sldId id="660" r:id="rId53"/>
    <p:sldId id="662" r:id="rId54"/>
    <p:sldId id="663" r:id="rId55"/>
    <p:sldId id="692" r:id="rId56"/>
    <p:sldId id="626" r:id="rId57"/>
    <p:sldId id="619" r:id="rId58"/>
    <p:sldId id="620" r:id="rId59"/>
    <p:sldId id="349" r:id="rId60"/>
    <p:sldId id="528" r:id="rId61"/>
    <p:sldId id="492" r:id="rId62"/>
    <p:sldId id="493" r:id="rId63"/>
    <p:sldId id="529" r:id="rId64"/>
    <p:sldId id="400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30"/>
          </p14:sldIdLst>
        </p14:section>
        <p14:section name="Sessions" id="{93AB2EFF-0907-45AA-A7F2-743A0F9B00FC}">
          <p14:sldIdLst>
            <p14:sldId id="599"/>
            <p14:sldId id="598"/>
            <p14:sldId id="600"/>
            <p14:sldId id="601"/>
            <p14:sldId id="670"/>
            <p14:sldId id="604"/>
            <p14:sldId id="603"/>
            <p14:sldId id="687"/>
            <p14:sldId id="608"/>
            <p14:sldId id="609"/>
            <p14:sldId id="610"/>
            <p14:sldId id="628"/>
            <p14:sldId id="688"/>
            <p14:sldId id="596"/>
            <p14:sldId id="597"/>
            <p14:sldId id="613"/>
            <p14:sldId id="614"/>
            <p14:sldId id="616"/>
            <p14:sldId id="618"/>
            <p14:sldId id="675"/>
            <p14:sldId id="676"/>
            <p14:sldId id="617"/>
            <p14:sldId id="664"/>
            <p14:sldId id="686"/>
          </p14:sldIdLst>
        </p14:section>
        <p14:section name="Authentication &amp; Authorization" id="{15FA247B-2318-4E4E-96F4-07F2571C7A96}">
          <p14:sldIdLst>
            <p14:sldId id="689"/>
            <p14:sldId id="654"/>
            <p14:sldId id="666"/>
            <p14:sldId id="667"/>
            <p14:sldId id="668"/>
            <p14:sldId id="669"/>
            <p14:sldId id="671"/>
            <p14:sldId id="672"/>
            <p14:sldId id="673"/>
            <p14:sldId id="674"/>
          </p14:sldIdLst>
        </p14:section>
        <p14:section name="GDPR" id="{0FEF86EB-2BFE-4ABC-9849-D1BEA72E2335}">
          <p14:sldIdLst>
            <p14:sldId id="657"/>
            <p14:sldId id="658"/>
          </p14:sldIdLst>
        </p14:section>
        <p14:section name="Hosting &amp; Environment" id="{3453DA1F-D2EC-4C74-BC03-F276D68CB0EC}">
          <p14:sldIdLst>
            <p14:sldId id="690"/>
            <p14:sldId id="677"/>
            <p14:sldId id="678"/>
          </p14:sldIdLst>
        </p14:section>
        <p14:section name="Performance &amp; SEO" id="{EF3C655F-C1B0-4A2C-B6B8-2C87782DFC67}">
          <p14:sldIdLst>
            <p14:sldId id="679"/>
            <p14:sldId id="680"/>
            <p14:sldId id="681"/>
            <p14:sldId id="682"/>
            <p14:sldId id="683"/>
            <p14:sldId id="684"/>
            <p14:sldId id="685"/>
          </p14:sldIdLst>
        </p14:section>
        <p14:section name="Repository &amp; AutoMapper" id="{22DBDE48-FCC3-4D3A-AC6D-83D2F46FA53D}">
          <p14:sldIdLst>
            <p14:sldId id="693"/>
            <p14:sldId id="659"/>
            <p14:sldId id="660"/>
            <p14:sldId id="662"/>
            <p14:sldId id="663"/>
            <p14:sldId id="692"/>
            <p14:sldId id="626"/>
            <p14:sldId id="619"/>
            <p14:sldId id="620"/>
          </p14:sldIdLst>
        </p14:section>
        <p14:section name="Conclusion" id="{10E03AB1-9AA8-4E86-9A64-D741901E50A2}">
          <p14:sldIdLst>
            <p14:sldId id="349"/>
            <p14:sldId id="528"/>
            <p14:sldId id="492"/>
            <p14:sldId id="493"/>
            <p14:sldId id="52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ylo Jelev" initials="IJ" lastIdx="2" clrIdx="0">
    <p:extLst>
      <p:ext uri="{19B8F6BF-5375-455C-9EA6-DF929625EA0E}">
        <p15:presenceInfo xmlns:p15="http://schemas.microsoft.com/office/powerpoint/2012/main" userId="755e0614cf081e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98" autoAdjust="0"/>
    <p:restoredTop sz="94403" autoAdjust="0"/>
  </p:normalViewPr>
  <p:slideViewPr>
    <p:cSldViewPr snapToGrid="0" showGuides="1">
      <p:cViewPr varScale="1">
        <p:scale>
          <a:sx n="86" d="100"/>
          <a:sy n="86" d="100"/>
        </p:scale>
        <p:origin x="67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23.11.2018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149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665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9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812800" y="2743201"/>
            <a:ext cx="105664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812800" y="3469480"/>
            <a:ext cx="105664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08456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7" Type="http://schemas.openxmlformats.org/officeDocument/2006/relationships/image" Target="../media/image56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7" Type="http://schemas.openxmlformats.org/officeDocument/2006/relationships/image" Target="../media/image60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7" Type="http://schemas.openxmlformats.org/officeDocument/2006/relationships/image" Target="../media/image62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image" Target="../media/image56.sv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8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7" Type="http://schemas.openxmlformats.org/officeDocument/2006/relationships/image" Target="../media/image68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5.png"/><Relationship Id="rId7" Type="http://schemas.openxmlformats.org/officeDocument/2006/relationships/image" Target="../media/image8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9.svg"/><Relationship Id="rId5" Type="http://schemas.openxmlformats.org/officeDocument/2006/relationships/image" Target="../media/image78.png"/><Relationship Id="rId4" Type="http://schemas.openxmlformats.org/officeDocument/2006/relationships/image" Target="../media/image56.svg"/><Relationship Id="rId9" Type="http://schemas.openxmlformats.org/officeDocument/2006/relationships/image" Target="../media/image62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svg"/><Relationship Id="rId3" Type="http://schemas.openxmlformats.org/officeDocument/2006/relationships/image" Target="../media/image61.png"/><Relationship Id="rId7" Type="http://schemas.openxmlformats.org/officeDocument/2006/relationships/image" Target="../media/image81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9.svg"/><Relationship Id="rId5" Type="http://schemas.openxmlformats.org/officeDocument/2006/relationships/image" Target="../media/image78.png"/><Relationship Id="rId10" Type="http://schemas.openxmlformats.org/officeDocument/2006/relationships/image" Target="../media/image84.svg"/><Relationship Id="rId4" Type="http://schemas.openxmlformats.org/officeDocument/2006/relationships/image" Target="../media/image62.svg"/><Relationship Id="rId9" Type="http://schemas.openxmlformats.org/officeDocument/2006/relationships/image" Target="../media/image8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62.svg"/><Relationship Id="rId7" Type="http://schemas.openxmlformats.org/officeDocument/2006/relationships/image" Target="../media/image86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5" Type="http://schemas.openxmlformats.org/officeDocument/2006/relationships/image" Target="../media/image79.svg"/><Relationship Id="rId4" Type="http://schemas.openxmlformats.org/officeDocument/2006/relationships/image" Target="../media/image78.png"/><Relationship Id="rId9" Type="http://schemas.openxmlformats.org/officeDocument/2006/relationships/image" Target="../media/image84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79.sv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8.png"/><Relationship Id="rId5" Type="http://schemas.openxmlformats.org/officeDocument/2006/relationships/image" Target="../media/image90.svg"/><Relationship Id="rId4" Type="http://schemas.openxmlformats.org/officeDocument/2006/relationships/image" Target="../media/image8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hyperlink" Target="https://github.com/aspnet/Docs/tree/live/aspnetcore/security/gdpr/sample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svg"/><Relationship Id="rId7" Type="http://schemas.openxmlformats.org/officeDocument/2006/relationships/image" Target="../media/image100.sv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9.png"/><Relationship Id="rId5" Type="http://schemas.openxmlformats.org/officeDocument/2006/relationships/image" Target="../media/image98.svg"/><Relationship Id="rId4" Type="http://schemas.openxmlformats.org/officeDocument/2006/relationships/image" Target="../media/image9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gif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7" Type="http://schemas.openxmlformats.org/officeDocument/2006/relationships/image" Target="../media/image106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5.png"/><Relationship Id="rId5" Type="http://schemas.openxmlformats.org/officeDocument/2006/relationships/image" Target="../media/image104.svg"/><Relationship Id="rId4" Type="http://schemas.openxmlformats.org/officeDocument/2006/relationships/image" Target="../media/image10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sv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sv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svg"/><Relationship Id="rId3" Type="http://schemas.openxmlformats.org/officeDocument/2006/relationships/image" Target="../media/image113.png"/><Relationship Id="rId7" Type="http://schemas.openxmlformats.org/officeDocument/2006/relationships/image" Target="../media/image115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114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8.svg"/><Relationship Id="rId4" Type="http://schemas.openxmlformats.org/officeDocument/2006/relationships/image" Target="../media/image11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sv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2.sv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128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126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27.png"/><Relationship Id="rId20" Type="http://schemas.openxmlformats.org/officeDocument/2006/relationships/image" Target="../media/image1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4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13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131.png"/><Relationship Id="rId10" Type="http://schemas.openxmlformats.org/officeDocument/2006/relationships/image" Target="../media/image125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123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132.jpeg"/><Relationship Id="rId7" Type="http://schemas.openxmlformats.org/officeDocument/2006/relationships/image" Target="../media/image1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136.gif"/><Relationship Id="rId5" Type="http://schemas.openxmlformats.org/officeDocument/2006/relationships/image" Target="../media/image133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135.jpe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1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1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Sessions, TempData, Cache, Hosting, Performance, GDPR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Advanced Topics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9656D-55AC-4723-84FE-242DF61910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4954734"/>
            <a:ext cx="10961783" cy="768084"/>
          </a:xfrm>
        </p:spPr>
        <p:txBody>
          <a:bodyPr/>
          <a:lstStyle/>
          <a:p>
            <a:r>
              <a:rPr lang="en-US" dirty="0"/>
              <a:t>Working with Sessions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3BA4C2-C81E-4839-9BF2-13233CEED6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8" y="5740347"/>
            <a:ext cx="10961783" cy="499819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06A89-2071-4E17-889C-511CD3068A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B4661-21A0-4375-AC88-EE1058A06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597" y="867743"/>
            <a:ext cx="2857893" cy="350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90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B094D6-ED94-4C70-AA9F-62F85D420B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EBCC4-3D52-4775-8E4E-68134774A2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Store data </a:t>
            </a:r>
            <a:r>
              <a:rPr lang="en-US" sz="4000" noProof="1"/>
              <a:t>until it’s read</a:t>
            </a:r>
          </a:p>
        </p:txBody>
      </p:sp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FDBA0F0D-59F4-4D24-B1B9-CE96EC40B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6623" y="1494694"/>
            <a:ext cx="2338754" cy="233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41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FCC9E-5C25-4CD5-8E49-EAF165A106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r>
              <a:rPr lang="en-US" sz="3200" b="1" noProof="1">
                <a:solidFill>
                  <a:schemeClr val="bg1"/>
                </a:solidFill>
              </a:rPr>
              <a:t>ASP.NET Core</a:t>
            </a:r>
            <a:r>
              <a:rPr lang="en-US" sz="3200" noProof="1"/>
              <a:t> exposes the </a:t>
            </a:r>
            <a:r>
              <a:rPr lang="en-US" sz="3200" b="1" noProof="1">
                <a:solidFill>
                  <a:schemeClr val="bg1"/>
                </a:solidFill>
              </a:rPr>
              <a:t>TempData</a:t>
            </a:r>
            <a:r>
              <a:rPr lang="en-US" sz="3200" noProof="1"/>
              <a:t> property in:</a:t>
            </a:r>
          </a:p>
          <a:p>
            <a:pPr lvl="1"/>
            <a:r>
              <a:rPr lang="en-US" sz="3000" b="1" noProof="1">
                <a:solidFill>
                  <a:schemeClr val="bg1"/>
                </a:solidFill>
              </a:rPr>
              <a:t>Razor Page</a:t>
            </a:r>
            <a:r>
              <a:rPr lang="en-US" sz="3000" noProof="1"/>
              <a:t> page models</a:t>
            </a:r>
          </a:p>
          <a:p>
            <a:pPr lvl="1"/>
            <a:r>
              <a:rPr lang="en-US" sz="3000" b="1" noProof="1">
                <a:solidFill>
                  <a:schemeClr val="bg1"/>
                </a:solidFill>
              </a:rPr>
              <a:t>MVC</a:t>
            </a:r>
            <a:r>
              <a:rPr lang="en-US" sz="3000" noProof="1"/>
              <a:t> </a:t>
            </a:r>
            <a:r>
              <a:rPr lang="en-US" sz="3000" b="1" noProof="1">
                <a:solidFill>
                  <a:schemeClr val="bg1"/>
                </a:solidFill>
              </a:rPr>
              <a:t>Controllers</a:t>
            </a:r>
          </a:p>
          <a:p>
            <a:r>
              <a:rPr lang="en-US" sz="3200" noProof="1"/>
              <a:t>The property stores data until it’s read</a:t>
            </a:r>
          </a:p>
          <a:p>
            <a:pPr lvl="1"/>
            <a:r>
              <a:rPr lang="en-US" sz="3000" b="1" noProof="1">
                <a:solidFill>
                  <a:schemeClr val="bg1"/>
                </a:solidFill>
              </a:rPr>
              <a:t>Keep()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and </a:t>
            </a:r>
            <a:r>
              <a:rPr lang="en-US" sz="3000" b="1" noProof="1">
                <a:solidFill>
                  <a:schemeClr val="bg1"/>
                </a:solidFill>
              </a:rPr>
              <a:t>Peek()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methods avoid deletion when data is examined</a:t>
            </a:r>
          </a:p>
          <a:p>
            <a:r>
              <a:rPr lang="en-US" sz="3200" b="1" noProof="1">
                <a:solidFill>
                  <a:schemeClr val="bg1"/>
                </a:solidFill>
              </a:rPr>
              <a:t>TempData</a:t>
            </a:r>
            <a:r>
              <a:rPr lang="en-US" sz="3200" noProof="1"/>
              <a:t> is:</a:t>
            </a:r>
          </a:p>
          <a:p>
            <a:pPr lvl="1"/>
            <a:r>
              <a:rPr lang="en-US" sz="3000" noProof="1"/>
              <a:t>Particularly used for </a:t>
            </a:r>
            <a:r>
              <a:rPr lang="en-US" sz="3000" b="1" noProof="1">
                <a:solidFill>
                  <a:schemeClr val="bg1"/>
                </a:solidFill>
              </a:rPr>
              <a:t>redirection</a:t>
            </a:r>
          </a:p>
          <a:p>
            <a:pPr lvl="1"/>
            <a:r>
              <a:rPr lang="en-US" sz="3000" noProof="1"/>
              <a:t>When data is required for </a:t>
            </a:r>
            <a:r>
              <a:rPr lang="en-US" sz="3000" b="1" noProof="1">
                <a:solidFill>
                  <a:schemeClr val="bg1"/>
                </a:solidFill>
              </a:rPr>
              <a:t>more than</a:t>
            </a:r>
            <a:r>
              <a:rPr lang="en-US" sz="3000" noProof="1"/>
              <a:t> a </a:t>
            </a:r>
            <a:r>
              <a:rPr lang="en-US" sz="3000" b="1" noProof="1">
                <a:solidFill>
                  <a:schemeClr val="bg1"/>
                </a:solidFill>
              </a:rPr>
              <a:t>single</a:t>
            </a:r>
            <a:r>
              <a:rPr lang="en-US" sz="3000" noProof="1"/>
              <a:t> request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4ADC29-5032-4523-AB7F-A267BA02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TempData</a:t>
            </a:r>
          </a:p>
        </p:txBody>
      </p: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8D9BE092-518F-4BEC-99FE-4806AADDC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7223" y="1541585"/>
            <a:ext cx="2089639" cy="2089639"/>
          </a:xfrm>
          <a:prstGeom prst="rect">
            <a:avLst/>
          </a:prstGeom>
        </p:spPr>
      </p:pic>
      <p:pic>
        <p:nvPicPr>
          <p:cNvPr id="9" name="Graphic 8" descr="Game controller">
            <a:extLst>
              <a:ext uri="{FF2B5EF4-FFF2-40B4-BE49-F238E27FC236}">
                <a16:creationId xmlns:a16="http://schemas.microsoft.com/office/drawing/2014/main" id="{88BB7BE7-000C-44C3-80A2-7A5AD0D70F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5878" y="1450731"/>
            <a:ext cx="2271345" cy="2271345"/>
          </a:xfrm>
          <a:prstGeom prst="rect">
            <a:avLst/>
          </a:prstGeom>
        </p:spPr>
      </p:pic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7D933CBB-7208-4385-8A76-8FBA89ACA9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23758" y="4589585"/>
            <a:ext cx="1896567" cy="189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53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A037AF-D1A6-4123-872A-DC9FDC00B4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b="1" noProof="1">
                <a:solidFill>
                  <a:schemeClr val="bg1"/>
                </a:solidFill>
              </a:rPr>
              <a:t>TempData</a:t>
            </a:r>
            <a:r>
              <a:rPr lang="en-US" sz="3000" noProof="1"/>
              <a:t> is implemented by </a:t>
            </a:r>
            <a:r>
              <a:rPr lang="en-US" sz="3000" b="1" noProof="1">
                <a:solidFill>
                  <a:schemeClr val="bg1"/>
                </a:solidFill>
              </a:rPr>
              <a:t>TempData</a:t>
            </a:r>
            <a:r>
              <a:rPr lang="en-US" sz="3000" noProof="1"/>
              <a:t> providers</a:t>
            </a:r>
          </a:p>
          <a:p>
            <a:pPr lvl="1"/>
            <a:r>
              <a:rPr lang="en-US" sz="2800" noProof="1"/>
              <a:t>Using either </a:t>
            </a:r>
            <a:r>
              <a:rPr lang="en-US" sz="2800" b="1" noProof="1">
                <a:solidFill>
                  <a:schemeClr val="bg1"/>
                </a:solidFill>
              </a:rPr>
              <a:t>Cookies</a:t>
            </a:r>
            <a:r>
              <a:rPr lang="en-US" sz="2800" noProof="1"/>
              <a:t> or </a:t>
            </a:r>
            <a:r>
              <a:rPr lang="en-US" sz="2800" b="1" noProof="1">
                <a:solidFill>
                  <a:schemeClr val="bg1"/>
                </a:solidFill>
              </a:rPr>
              <a:t>Session</a:t>
            </a:r>
            <a:r>
              <a:rPr lang="en-US" sz="2800" noProof="1"/>
              <a:t> </a:t>
            </a:r>
            <a:r>
              <a:rPr lang="en-US" sz="2800" b="1" noProof="1">
                <a:solidFill>
                  <a:schemeClr val="bg1"/>
                </a:solidFill>
              </a:rPr>
              <a:t>State</a:t>
            </a:r>
          </a:p>
          <a:p>
            <a:pPr lvl="1"/>
            <a:r>
              <a:rPr lang="en-US" sz="2800" noProof="1"/>
              <a:t>As of </a:t>
            </a:r>
            <a:r>
              <a:rPr lang="en-US" sz="2800" b="1" noProof="1">
                <a:solidFill>
                  <a:schemeClr val="bg1"/>
                </a:solidFill>
              </a:rPr>
              <a:t>ASP.NET Core 2.0</a:t>
            </a:r>
            <a:r>
              <a:rPr lang="en-US" sz="2800" noProof="1"/>
              <a:t>, the default </a:t>
            </a:r>
            <a:r>
              <a:rPr lang="en-US" sz="2800" b="1" noProof="1">
                <a:solidFill>
                  <a:schemeClr val="bg1"/>
                </a:solidFill>
              </a:rPr>
              <a:t>TempData</a:t>
            </a:r>
            <a:r>
              <a:rPr lang="en-US" sz="2800" noProof="1"/>
              <a:t> provider is </a:t>
            </a:r>
            <a:r>
              <a:rPr lang="en-US" sz="2800" b="1" noProof="1">
                <a:solidFill>
                  <a:schemeClr val="bg1"/>
                </a:solidFill>
              </a:rPr>
              <a:t>cookie-based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58942A-C0C3-45EC-9F7B-DC6B9A77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TempData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4850-3A8A-4D62-B0CC-2E02332B678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850D004-DBFB-4937-A3D0-AE1E06CBA282}"/>
              </a:ext>
            </a:extLst>
          </p:cNvPr>
          <p:cNvSpPr txBox="1">
            <a:spLocks/>
          </p:cNvSpPr>
          <p:nvPr/>
        </p:nvSpPr>
        <p:spPr>
          <a:xfrm>
            <a:off x="930672" y="3108826"/>
            <a:ext cx="8186951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services.AddMvc().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AddSessionStateTempDataProvider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(...);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Configure(IApplicationBuilder app, IHostingEnvironment env)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app.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UseSession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app.UseMvc();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A24ACC0-CA82-4A8F-8958-F9B7C51D8489}"/>
              </a:ext>
            </a:extLst>
          </p:cNvPr>
          <p:cNvGrpSpPr/>
          <p:nvPr/>
        </p:nvGrpSpPr>
        <p:grpSpPr>
          <a:xfrm>
            <a:off x="9398323" y="3364027"/>
            <a:ext cx="2671239" cy="2785829"/>
            <a:chOff x="9398323" y="3364027"/>
            <a:chExt cx="2671239" cy="2785829"/>
          </a:xfrm>
        </p:grpSpPr>
        <p:pic>
          <p:nvPicPr>
            <p:cNvPr id="7" name="Graphic 6" descr="Database">
              <a:extLst>
                <a:ext uri="{FF2B5EF4-FFF2-40B4-BE49-F238E27FC236}">
                  <a16:creationId xmlns:a16="http://schemas.microsoft.com/office/drawing/2014/main" id="{D2852DD0-21C1-45B5-89E6-31D7356A1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98323" y="4149969"/>
              <a:ext cx="1974663" cy="1974663"/>
            </a:xfrm>
            <a:prstGeom prst="rect">
              <a:avLst/>
            </a:prstGeom>
          </p:spPr>
        </p:pic>
        <p:pic>
          <p:nvPicPr>
            <p:cNvPr id="9" name="Graphic 8" descr="Stopwatch">
              <a:extLst>
                <a:ext uri="{FF2B5EF4-FFF2-40B4-BE49-F238E27FC236}">
                  <a16:creationId xmlns:a16="http://schemas.microsoft.com/office/drawing/2014/main" id="{B59913B1-1A68-4F0C-A969-96B268B59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875701" y="3364027"/>
              <a:ext cx="1026766" cy="10267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D190A52-8E58-42D3-9671-D9683CDE5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963843" y="3877410"/>
              <a:ext cx="1105719" cy="1105719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C893DF7-F2CA-4BA3-8B2F-1E35C28D1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59603" y="4603514"/>
              <a:ext cx="1026766" cy="1026766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2325482E-6FD4-4109-9737-F78278E1C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1232388">
              <a:off x="11101310" y="5286287"/>
              <a:ext cx="863569" cy="8635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0290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Plug">
            <a:extLst>
              <a:ext uri="{FF2B5EF4-FFF2-40B4-BE49-F238E27FC236}">
                <a16:creationId xmlns:a16="http://schemas.microsoft.com/office/drawing/2014/main" id="{7B5FEADF-279C-4D28-83F4-D0E048A29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55231" y="1207700"/>
            <a:ext cx="2085508" cy="2769214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3C3AB6-3E6D-477D-85EC-48B0F5ABBC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sz="3200" noProof="1"/>
              <a:t>After enabling the </a:t>
            </a:r>
            <a:r>
              <a:rPr lang="en-US" sz="3200" b="1" noProof="1">
                <a:solidFill>
                  <a:schemeClr val="bg1"/>
                </a:solidFill>
              </a:rPr>
              <a:t>TempData</a:t>
            </a:r>
            <a:r>
              <a:rPr lang="en-US" sz="3200" noProof="1"/>
              <a:t>, you can access it in:</a:t>
            </a:r>
          </a:p>
          <a:p>
            <a:pPr lvl="1"/>
            <a:r>
              <a:rPr lang="en-US" sz="3000" noProof="1"/>
              <a:t>Your </a:t>
            </a:r>
            <a:r>
              <a:rPr lang="en-US" sz="3000" b="1" noProof="1">
                <a:solidFill>
                  <a:schemeClr val="bg1"/>
                </a:solidFill>
              </a:rPr>
              <a:t>Controller</a:t>
            </a:r>
            <a:r>
              <a:rPr lang="en-US" sz="3000" noProof="1"/>
              <a:t>, and </a:t>
            </a:r>
            <a:r>
              <a:rPr lang="en-US" sz="3000" b="1" noProof="1">
                <a:solidFill>
                  <a:schemeClr val="bg1"/>
                </a:solidFill>
              </a:rPr>
              <a:t>Actions</a:t>
            </a:r>
          </a:p>
          <a:p>
            <a:pPr lvl="1"/>
            <a:r>
              <a:rPr lang="en-US" sz="3000" noProof="1"/>
              <a:t>Your </a:t>
            </a:r>
            <a:r>
              <a:rPr lang="en-US" sz="3000" b="1" noProof="1">
                <a:solidFill>
                  <a:schemeClr val="bg1"/>
                </a:solidFill>
              </a:rPr>
              <a:t>Razor Page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page model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34EA36-F864-4509-8503-78CCE0D1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TempData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02185-3C4A-400B-8D43-998135F552C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16D2113-2AA6-4183-8857-07FAE2B137B4}"/>
              </a:ext>
            </a:extLst>
          </p:cNvPr>
          <p:cNvSpPr txBox="1">
            <a:spLocks/>
          </p:cNvSpPr>
          <p:nvPr/>
        </p:nvSpPr>
        <p:spPr>
          <a:xfrm>
            <a:off x="422827" y="3224430"/>
            <a:ext cx="10911161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RedirectToTempData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Previous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 = 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/Home/RedirectToTempData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RedirectToAction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AccessTempData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AccessTempData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this.HttpContext.Response.Headers.Add("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Previous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",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Previous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ToString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());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Add a HttpHeader ("Previous") with the previous Action URL.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this.View();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 </a:t>
            </a:r>
          </a:p>
        </p:txBody>
      </p:sp>
      <p:pic>
        <p:nvPicPr>
          <p:cNvPr id="9" name="Graphic 8" descr="Game controller">
            <a:extLst>
              <a:ext uri="{FF2B5EF4-FFF2-40B4-BE49-F238E27FC236}">
                <a16:creationId xmlns:a16="http://schemas.microsoft.com/office/drawing/2014/main" id="{09FE8A34-5BF1-4D3B-98BD-72C123DE1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5081" y="1514481"/>
            <a:ext cx="1734620" cy="173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15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38A307-A0F9-481C-84DB-62428D34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TempData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8EAB7-D9CB-463C-AED2-BFC526B4AC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0B431E-169D-45B3-8615-5A1D935A0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694" y="1461409"/>
            <a:ext cx="4516612" cy="493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14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9656D-55AC-4723-84FE-242DF61910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4954734"/>
            <a:ext cx="10961783" cy="768084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TempData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3BA4C2-C81E-4839-9BF2-13233CEED6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8" y="5740347"/>
            <a:ext cx="10961783" cy="499819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06A89-2071-4E17-889C-511CD3068A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B4661-21A0-4375-AC88-EE1058A06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67052" y="837263"/>
            <a:ext cx="2857893" cy="350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71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695E4F-F715-42D3-9CAB-E1799C4538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C32792-B460-4171-AAEA-81DF1E9EF7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efficient way to store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4307-1BC9-4708-B405-7C112513A77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BB247332-AD27-4D5D-888F-CA755893E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6623" y="1494694"/>
            <a:ext cx="2338754" cy="233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08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236CD8-9675-4337-95A7-9009B3B21A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Cache</a:t>
            </a:r>
            <a:r>
              <a:rPr lang="en-US" sz="3200" dirty="0"/>
              <a:t> makes a copy of a piece of data and stores it</a:t>
            </a:r>
          </a:p>
          <a:p>
            <a:pPr lvl="1"/>
            <a:r>
              <a:rPr lang="en-US" sz="3000" dirty="0"/>
              <a:t>Can be extracted much faster than from its original source</a:t>
            </a:r>
          </a:p>
          <a:p>
            <a:pPr lvl="1"/>
            <a:r>
              <a:rPr lang="en-US" sz="3000" dirty="0"/>
              <a:t>Significantly improves application performance</a:t>
            </a:r>
          </a:p>
          <a:p>
            <a:pPr lvl="1"/>
            <a:r>
              <a:rPr lang="en-US" sz="3000" dirty="0"/>
              <a:t>Works best with data that does </a:t>
            </a:r>
            <a:r>
              <a:rPr lang="en-US" sz="3000" b="1" dirty="0">
                <a:solidFill>
                  <a:schemeClr val="bg1"/>
                </a:solidFill>
              </a:rPr>
              <a:t>not change frequently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supports several different caches</a:t>
            </a:r>
          </a:p>
          <a:p>
            <a:pPr lvl="1"/>
            <a:r>
              <a:rPr lang="en-US" sz="3000" dirty="0"/>
              <a:t>The simplest cache is based on the </a:t>
            </a:r>
            <a:r>
              <a:rPr lang="en-US" sz="3000" b="1" noProof="1">
                <a:solidFill>
                  <a:schemeClr val="bg1"/>
                </a:solidFill>
              </a:rPr>
              <a:t>IMemoryCache</a:t>
            </a:r>
          </a:p>
          <a:p>
            <a:pPr lvl="1"/>
            <a:r>
              <a:rPr lang="en-US" sz="3000" dirty="0"/>
              <a:t>An </a:t>
            </a:r>
            <a:r>
              <a:rPr lang="en-US" sz="3000" b="1" dirty="0">
                <a:solidFill>
                  <a:schemeClr val="bg1"/>
                </a:solidFill>
              </a:rPr>
              <a:t>in-memory </a:t>
            </a:r>
            <a:r>
              <a:rPr lang="en-US" sz="3000" dirty="0"/>
              <a:t>cache stored on the app Server’s memory</a:t>
            </a:r>
          </a:p>
          <a:p>
            <a:pPr lvl="1"/>
            <a:r>
              <a:rPr lang="en-US" sz="3000" dirty="0"/>
              <a:t>Can store any type – </a:t>
            </a:r>
            <a:r>
              <a:rPr lang="en-US" sz="3000" b="1" noProof="1">
                <a:solidFill>
                  <a:schemeClr val="bg1"/>
                </a:solidFill>
              </a:rPr>
              <a:t>primitive</a:t>
            </a:r>
            <a:r>
              <a:rPr lang="en-US" sz="3000" dirty="0"/>
              <a:t> or </a:t>
            </a:r>
            <a:r>
              <a:rPr lang="en-US" sz="3000" b="1" noProof="1">
                <a:solidFill>
                  <a:schemeClr val="bg1"/>
                </a:solidFill>
              </a:rPr>
              <a:t>complex</a:t>
            </a:r>
            <a:r>
              <a:rPr lang="en-US" sz="3000" dirty="0"/>
              <a:t> (object)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DD7DCD-FF1D-400A-BAC7-EF8229B7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4307-1BC9-4708-B405-7C112513A7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454C36EC-7715-4A21-807F-A70E17078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9923" y="2927839"/>
            <a:ext cx="2118575" cy="211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24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00D6C-57D0-4375-B370-33F2EDA874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5201066"/>
          </a:xfrm>
        </p:spPr>
        <p:txBody>
          <a:bodyPr>
            <a:normAutofit/>
          </a:bodyPr>
          <a:lstStyle/>
          <a:p>
            <a:r>
              <a:rPr lang="en-US" sz="3000" dirty="0"/>
              <a:t>In-memory Cache is configured as a simple service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794B54-8348-4CAA-8581-75F117EA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E407A-80C2-4272-BCEE-954826E3F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058D0B0-C847-4373-A7BA-CC68AF12C41B}"/>
              </a:ext>
            </a:extLst>
          </p:cNvPr>
          <p:cNvSpPr txBox="1">
            <a:spLocks/>
          </p:cNvSpPr>
          <p:nvPr/>
        </p:nvSpPr>
        <p:spPr>
          <a:xfrm>
            <a:off x="308528" y="1808711"/>
            <a:ext cx="9239918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AddMemoryCache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Add the IMemoryCache as a dependency to the DI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services.AddMvc();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6768F7-35B1-4D33-ACCD-ADB0B351D513}"/>
              </a:ext>
            </a:extLst>
          </p:cNvPr>
          <p:cNvSpPr txBox="1">
            <a:spLocks/>
          </p:cNvSpPr>
          <p:nvPr/>
        </p:nvSpPr>
        <p:spPr>
          <a:xfrm>
            <a:off x="308528" y="3716869"/>
            <a:ext cx="9239918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HomeController : Controller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IMemoryCache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HomeController(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IMemoryCache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memoryCache)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memoryCache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Inject the IMemoryCache through DI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220EF-DEEC-472C-9EA6-D9C6E4C3736C}"/>
              </a:ext>
            </a:extLst>
          </p:cNvPr>
          <p:cNvGrpSpPr/>
          <p:nvPr/>
        </p:nvGrpSpPr>
        <p:grpSpPr>
          <a:xfrm>
            <a:off x="10043410" y="1272960"/>
            <a:ext cx="1801632" cy="5374824"/>
            <a:chOff x="10043410" y="1272960"/>
            <a:chExt cx="1801632" cy="5374824"/>
          </a:xfrm>
        </p:grpSpPr>
        <p:pic>
          <p:nvPicPr>
            <p:cNvPr id="9" name="Graphic 8" descr="Server">
              <a:extLst>
                <a:ext uri="{FF2B5EF4-FFF2-40B4-BE49-F238E27FC236}">
                  <a16:creationId xmlns:a16="http://schemas.microsoft.com/office/drawing/2014/main" id="{D77ED31C-F14D-4B29-9897-C865C8586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43410" y="1272960"/>
              <a:ext cx="1801632" cy="1801632"/>
            </a:xfrm>
            <a:prstGeom prst="rect">
              <a:avLst/>
            </a:prstGeom>
          </p:spPr>
        </p:pic>
        <p:pic>
          <p:nvPicPr>
            <p:cNvPr id="13" name="Graphic 12" descr="Database">
              <a:extLst>
                <a:ext uri="{FF2B5EF4-FFF2-40B4-BE49-F238E27FC236}">
                  <a16:creationId xmlns:a16="http://schemas.microsoft.com/office/drawing/2014/main" id="{9DAAE3E6-2DB8-4340-B50D-83130B90C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75085" y="4909502"/>
              <a:ext cx="1738282" cy="1738282"/>
            </a:xfrm>
            <a:prstGeom prst="rect">
              <a:avLst/>
            </a:prstGeom>
          </p:spPr>
        </p:pic>
        <p:pic>
          <p:nvPicPr>
            <p:cNvPr id="17" name="Graphic 16" descr="Plug">
              <a:extLst>
                <a:ext uri="{FF2B5EF4-FFF2-40B4-BE49-F238E27FC236}">
                  <a16:creationId xmlns:a16="http://schemas.microsoft.com/office/drawing/2014/main" id="{C827F53A-F037-4BAF-B8EE-3D8BE7796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V="1">
              <a:off x="10404533" y="2637483"/>
              <a:ext cx="1079386" cy="1079386"/>
            </a:xfrm>
            <a:prstGeom prst="rect">
              <a:avLst/>
            </a:prstGeom>
          </p:spPr>
        </p:pic>
        <p:pic>
          <p:nvPicPr>
            <p:cNvPr id="18" name="Graphic 17" descr="Plug">
              <a:extLst>
                <a:ext uri="{FF2B5EF4-FFF2-40B4-BE49-F238E27FC236}">
                  <a16:creationId xmlns:a16="http://schemas.microsoft.com/office/drawing/2014/main" id="{CF8E4A49-9A9E-474C-88BC-209F73A69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04533" y="4267225"/>
              <a:ext cx="1079386" cy="1079386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F547197-137E-4108-B573-5E0380C5EE59}"/>
                </a:ext>
              </a:extLst>
            </p:cNvPr>
            <p:cNvSpPr/>
            <p:nvPr/>
          </p:nvSpPr>
          <p:spPr bwMode="auto">
            <a:xfrm>
              <a:off x="11104774" y="3393424"/>
              <a:ext cx="124058" cy="1135903"/>
            </a:xfrm>
            <a:prstGeom prst="rect">
              <a:avLst/>
            </a:prstGeom>
            <a:gradFill>
              <a:gsLst>
                <a:gs pos="100000">
                  <a:schemeClr val="dk1">
                    <a:tint val="80000"/>
                    <a:satMod val="300000"/>
                    <a:lumMod val="0"/>
                  </a:schemeClr>
                </a:gs>
                <a:gs pos="100000">
                  <a:schemeClr val="dk1">
                    <a:shade val="30000"/>
                    <a:satMod val="200000"/>
                  </a:schemeClr>
                </a:gs>
              </a:gsLst>
            </a:gradFill>
            <a:ln w="19050">
              <a:solidFill>
                <a:schemeClr val="accent6">
                  <a:lumMod val="10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0A7E3D5-6776-4A83-9E3C-A9C217CE6725}"/>
                </a:ext>
              </a:extLst>
            </p:cNvPr>
            <p:cNvSpPr/>
            <p:nvPr/>
          </p:nvSpPr>
          <p:spPr bwMode="auto">
            <a:xfrm>
              <a:off x="10656169" y="3361638"/>
              <a:ext cx="119157" cy="1246938"/>
            </a:xfrm>
            <a:prstGeom prst="rect">
              <a:avLst/>
            </a:prstGeom>
            <a:gradFill>
              <a:gsLst>
                <a:gs pos="100000">
                  <a:schemeClr val="dk1">
                    <a:tint val="80000"/>
                    <a:satMod val="300000"/>
                    <a:lumMod val="0"/>
                  </a:schemeClr>
                </a:gs>
                <a:gs pos="100000">
                  <a:schemeClr val="dk1">
                    <a:shade val="30000"/>
                    <a:satMod val="200000"/>
                  </a:schemeClr>
                </a:gs>
              </a:gsLst>
            </a:gradFill>
            <a:ln w="19050">
              <a:solidFill>
                <a:schemeClr val="accent6">
                  <a:lumMod val="10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62BF821-37EF-4FE6-9457-BE7DD51C38EF}"/>
                </a:ext>
              </a:extLst>
            </p:cNvPr>
            <p:cNvSpPr/>
            <p:nvPr/>
          </p:nvSpPr>
          <p:spPr bwMode="auto">
            <a:xfrm>
              <a:off x="10852248" y="3547872"/>
              <a:ext cx="174714" cy="891243"/>
            </a:xfrm>
            <a:prstGeom prst="rect">
              <a:avLst/>
            </a:prstGeom>
            <a:gradFill>
              <a:gsLst>
                <a:gs pos="100000">
                  <a:schemeClr val="dk1">
                    <a:tint val="80000"/>
                    <a:satMod val="300000"/>
                    <a:lumMod val="0"/>
                  </a:schemeClr>
                </a:gs>
                <a:gs pos="100000">
                  <a:schemeClr val="dk1">
                    <a:shade val="30000"/>
                    <a:satMod val="200000"/>
                  </a:schemeClr>
                </a:gs>
              </a:gsLst>
            </a:gradFill>
            <a:ln w="19050">
              <a:solidFill>
                <a:schemeClr val="accent6">
                  <a:lumMod val="10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7842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74885"/>
            <a:ext cx="8723299" cy="5377842"/>
          </a:xfrm>
        </p:spPr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000" noProof="1"/>
              <a:t>Sessions, Cache, TempData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000" noProof="1"/>
              <a:t>Authentication &amp; Authorization Fundamentals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000" noProof="1"/>
              <a:t>GDPR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000" noProof="1"/>
              <a:t>Hosting &amp; Environment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000" noProof="1"/>
              <a:t>Performance &amp; SEO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000" noProof="1"/>
              <a:t>Repository &amp; AutoMapper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00D6C-57D0-4375-B370-33F2EDA874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5201066"/>
          </a:xfrm>
        </p:spPr>
        <p:txBody>
          <a:bodyPr>
            <a:normAutofit/>
          </a:bodyPr>
          <a:lstStyle/>
          <a:p>
            <a:r>
              <a:rPr lang="en-US" sz="3000" noProof="1"/>
              <a:t>Here is an example of a cache </a:t>
            </a:r>
            <a:r>
              <a:rPr lang="en-US" sz="3000" b="1" noProof="1">
                <a:solidFill>
                  <a:schemeClr val="bg1"/>
                </a:solidFill>
              </a:rPr>
              <a:t>DateTime</a:t>
            </a:r>
            <a:r>
              <a:rPr lang="en-US" sz="3000" noProof="1"/>
              <a:t> value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794B54-8348-4CAA-8581-75F117EA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E407A-80C2-4272-BCEE-954826E3F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6768F7-35B1-4D33-ACCD-ADB0B351D513}"/>
              </a:ext>
            </a:extLst>
          </p:cNvPr>
          <p:cNvSpPr txBox="1">
            <a:spLocks/>
          </p:cNvSpPr>
          <p:nvPr/>
        </p:nvSpPr>
        <p:spPr>
          <a:xfrm>
            <a:off x="298372" y="1747102"/>
            <a:ext cx="11482451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GetCachedData()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DateTime cacheEntry;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(!this.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TryGetValue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CacheKeys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Entry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 out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cacheEntry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))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Look for cache key.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cacheEntry = DateTime.Now;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Key not in cache, so get data.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cacheEntryOptions = 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MemoryCacheEntryOptions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Set cache options.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SetSlidingExpiration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(TimeSpan.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FromSeconds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(3));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Keep in cache for this time.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Reset time if accessed.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Save data in cache.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this.cache.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Set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(CacheKeys.Entry, cacheEntry,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cacheEntryOptions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View("Cache", cacheEntry);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5497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00D6C-57D0-4375-B370-33F2EDA874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5201071"/>
          </a:xfrm>
        </p:spPr>
        <p:txBody>
          <a:bodyPr>
            <a:normAutofit/>
          </a:bodyPr>
          <a:lstStyle/>
          <a:p>
            <a:r>
              <a:rPr lang="en-US" sz="3000" noProof="1"/>
              <a:t>The cached </a:t>
            </a:r>
            <a:r>
              <a:rPr lang="en-US" sz="3000" b="1" noProof="1">
                <a:solidFill>
                  <a:schemeClr val="bg1"/>
                </a:solidFill>
              </a:rPr>
              <a:t>DateTime</a:t>
            </a:r>
            <a:r>
              <a:rPr lang="en-US" sz="3000" noProof="1"/>
              <a:t> value remains in the cache</a:t>
            </a:r>
            <a:endParaRPr lang="en-US" sz="2800" noProof="1"/>
          </a:p>
          <a:p>
            <a:pPr lvl="1"/>
            <a:r>
              <a:rPr lang="en-US" sz="2800" noProof="1"/>
              <a:t>Its value is untouched, from the moment of caching</a:t>
            </a:r>
            <a:endParaRPr lang="bg-BG" sz="2800" noProof="1"/>
          </a:p>
          <a:p>
            <a:pPr marL="609219" lvl="1" indent="0">
              <a:buNone/>
            </a:pPr>
            <a:endParaRPr lang="bg-BG" sz="2800" noProof="1"/>
          </a:p>
          <a:p>
            <a:pPr marL="609219" lvl="1" indent="0">
              <a:buNone/>
            </a:pPr>
            <a:endParaRPr lang="bg-BG" sz="2800" noProof="1"/>
          </a:p>
          <a:p>
            <a:pPr marL="609219" lvl="1" indent="0">
              <a:buNone/>
            </a:pPr>
            <a:endParaRPr lang="bg-BG" sz="2800" noProof="1"/>
          </a:p>
          <a:p>
            <a:pPr marL="609219" lvl="1" indent="0">
              <a:buNone/>
            </a:pPr>
            <a:endParaRPr lang="bg-BG" sz="2800" noProof="1"/>
          </a:p>
          <a:p>
            <a:r>
              <a:rPr lang="en-US" sz="3000" noProof="1"/>
              <a:t>There are requests within the </a:t>
            </a:r>
            <a:r>
              <a:rPr lang="en-US" sz="3000" b="1" noProof="1">
                <a:solidFill>
                  <a:schemeClr val="bg1"/>
                </a:solidFill>
              </a:rPr>
              <a:t>timeout</a:t>
            </a:r>
            <a:r>
              <a:rPr lang="en-US" sz="3000" noProof="1"/>
              <a:t> </a:t>
            </a:r>
            <a:r>
              <a:rPr lang="en-US" sz="3000" b="1" noProof="1">
                <a:solidFill>
                  <a:schemeClr val="bg1"/>
                </a:solidFill>
              </a:rPr>
              <a:t>period</a:t>
            </a:r>
          </a:p>
          <a:p>
            <a:pPr lvl="1"/>
            <a:r>
              <a:rPr lang="en-US" sz="2800" noProof="1"/>
              <a:t>No eviction is done due to </a:t>
            </a:r>
            <a:r>
              <a:rPr lang="en-US" sz="2800" b="1" noProof="1">
                <a:solidFill>
                  <a:schemeClr val="bg1"/>
                </a:solidFill>
              </a:rPr>
              <a:t>memory pressure</a:t>
            </a:r>
            <a:endParaRPr lang="bg-BG" sz="2800" b="1" noProof="1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794B54-8348-4CAA-8581-75F117EA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E407A-80C2-4272-BCEE-954826E3F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6768F7-35B1-4D33-ACCD-ADB0B351D513}"/>
              </a:ext>
            </a:extLst>
          </p:cNvPr>
          <p:cNvSpPr txBox="1">
            <a:spLocks/>
          </p:cNvSpPr>
          <p:nvPr/>
        </p:nvSpPr>
        <p:spPr>
          <a:xfrm>
            <a:off x="351592" y="2377022"/>
            <a:ext cx="11482451" cy="710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&lt;h3&gt;Current Time: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DateTime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Now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TimeOfDay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ToString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()&lt;/h3&gt;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&lt;h3&gt;Cached Time: @(Model == null ? "No cached entry found" :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TimeOfDay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ToString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())&lt;/h3&gt;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0F4D0-8925-4CEA-AA95-5B4F43CF9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567" y="3619413"/>
            <a:ext cx="3238500" cy="76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Graphic 7" descr="Network">
            <a:extLst>
              <a:ext uri="{FF2B5EF4-FFF2-40B4-BE49-F238E27FC236}">
                <a16:creationId xmlns:a16="http://schemas.microsoft.com/office/drawing/2014/main" id="{5D19CF25-7F6F-475F-B26A-A6ADC9B17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8131" y="4000413"/>
            <a:ext cx="2098341" cy="209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40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EAC28D-E399-46F9-845E-21930C2BA9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The framework also supplies you with a convenient </a:t>
            </a:r>
            <a:r>
              <a:rPr lang="en-US" sz="3200" b="1" dirty="0">
                <a:solidFill>
                  <a:schemeClr val="bg1"/>
                </a:solidFill>
              </a:rPr>
              <a:t>Tag Helper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Cache Tag helper </a:t>
            </a:r>
            <a:r>
              <a:rPr lang="en-US" sz="3000" dirty="0"/>
              <a:t>caches content to the internal cache provider</a:t>
            </a:r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B1546-5FBF-46FE-82EC-1A7E2574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E3328-8991-4FBE-8677-39ED00FA5D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8AF9080-5ED8-4131-A6FE-21FD16C901CF}"/>
              </a:ext>
            </a:extLst>
          </p:cNvPr>
          <p:cNvSpPr txBox="1">
            <a:spLocks/>
          </p:cNvSpPr>
          <p:nvPr/>
        </p:nvSpPr>
        <p:spPr>
          <a:xfrm>
            <a:off x="564628" y="3863416"/>
            <a:ext cx="377002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enabled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="true"&gt;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Current Time: @DateTime.Now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72AD0C-2269-4666-8F7A-63CB0FB5236C}"/>
              </a:ext>
            </a:extLst>
          </p:cNvPr>
          <p:cNvSpPr txBox="1">
            <a:spLocks/>
          </p:cNvSpPr>
          <p:nvPr/>
        </p:nvSpPr>
        <p:spPr>
          <a:xfrm>
            <a:off x="5440034" y="2543346"/>
            <a:ext cx="618733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&lt;cache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expires-on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@new DateTime(2025,1,29,17,02,0)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Current Time: @DateTime.Now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&lt;/cache&gt;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FFD0356-6695-46E4-A4CA-C311BCD0E4DA}"/>
              </a:ext>
            </a:extLst>
          </p:cNvPr>
          <p:cNvSpPr txBox="1">
            <a:spLocks/>
          </p:cNvSpPr>
          <p:nvPr/>
        </p:nvSpPr>
        <p:spPr>
          <a:xfrm>
            <a:off x="564628" y="2543345"/>
            <a:ext cx="377002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Current Time: @DateTime.Now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C211C28-770A-4F91-A671-10E76B391D71}"/>
              </a:ext>
            </a:extLst>
          </p:cNvPr>
          <p:cNvSpPr txBox="1">
            <a:spLocks/>
          </p:cNvSpPr>
          <p:nvPr/>
        </p:nvSpPr>
        <p:spPr>
          <a:xfrm>
            <a:off x="5440034" y="3863416"/>
            <a:ext cx="618733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&lt;cache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expires-after=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@TimeSpan.FromSeconds(120)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Current Time: @DateTime.Now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&lt;/cache&gt;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B0CCC65-4702-464D-981F-37C3E4E9C80A}"/>
              </a:ext>
            </a:extLst>
          </p:cNvPr>
          <p:cNvSpPr txBox="1">
            <a:spLocks/>
          </p:cNvSpPr>
          <p:nvPr/>
        </p:nvSpPr>
        <p:spPr>
          <a:xfrm>
            <a:off x="2857177" y="5183488"/>
            <a:ext cx="647764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&lt;cache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expires-sliding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@TimeSpan.FromSeconds(60)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Current Time Inside Cache Tag Helper: @DateTime.Now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&lt;/cache&gt;</a:t>
            </a:r>
          </a:p>
        </p:txBody>
      </p:sp>
    </p:spTree>
    <p:extLst>
      <p:ext uri="{BB962C8B-B14F-4D97-AF65-F5344CB8AC3E}">
        <p14:creationId xmlns:p14="http://schemas.microsoft.com/office/powerpoint/2010/main" val="3380047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C271B3-19C6-4C9D-ACAF-8C01624D88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07813" cy="3176020"/>
          </a:xfrm>
        </p:spPr>
        <p:txBody>
          <a:bodyPr/>
          <a:lstStyle/>
          <a:p>
            <a:r>
              <a:rPr lang="en-US" sz="3000" dirty="0"/>
              <a:t>There are other types of Cache, </a:t>
            </a:r>
            <a:r>
              <a:rPr lang="en-US" sz="3000" b="1" dirty="0">
                <a:solidFill>
                  <a:schemeClr val="bg1"/>
                </a:solidFill>
              </a:rPr>
              <a:t>like HTTP-based Response Caching</a:t>
            </a:r>
          </a:p>
          <a:p>
            <a:pPr lvl="1"/>
            <a:r>
              <a:rPr lang="en-US" sz="2800" dirty="0"/>
              <a:t>The primary </a:t>
            </a:r>
            <a:r>
              <a:rPr lang="en-US" sz="2800" b="1" dirty="0">
                <a:solidFill>
                  <a:schemeClr val="bg1"/>
                </a:solidFill>
              </a:rPr>
              <a:t>HTTP header </a:t>
            </a:r>
            <a:r>
              <a:rPr lang="en-US" sz="2800" dirty="0"/>
              <a:t>for caching is </a:t>
            </a:r>
            <a:r>
              <a:rPr lang="en-US" sz="2800" b="1" dirty="0">
                <a:solidFill>
                  <a:schemeClr val="bg1"/>
                </a:solidFill>
              </a:rPr>
              <a:t>Cache-Control</a:t>
            </a:r>
          </a:p>
          <a:p>
            <a:pPr lvl="1"/>
            <a:r>
              <a:rPr lang="en-US" sz="2800" dirty="0"/>
              <a:t>It is used to specify caching </a:t>
            </a:r>
            <a:r>
              <a:rPr lang="en-US" sz="2800" b="1" dirty="0">
                <a:solidFill>
                  <a:schemeClr val="bg1"/>
                </a:solidFill>
              </a:rPr>
              <a:t>directives</a:t>
            </a:r>
          </a:p>
          <a:p>
            <a:pPr lvl="1"/>
            <a:r>
              <a:rPr lang="en-US" sz="2800" dirty="0"/>
              <a:t>These directives control caching behavior during communication</a:t>
            </a:r>
          </a:p>
          <a:p>
            <a:r>
              <a:rPr lang="en-US" sz="3000" b="1" dirty="0">
                <a:solidFill>
                  <a:schemeClr val="bg1"/>
                </a:solidFill>
              </a:rPr>
              <a:t>Response Caching </a:t>
            </a:r>
            <a:r>
              <a:rPr lang="en-US" sz="3000" dirty="0"/>
              <a:t>in </a:t>
            </a: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is controlled by a simple </a:t>
            </a:r>
            <a:r>
              <a:rPr lang="en-US" sz="3000" b="1" dirty="0">
                <a:solidFill>
                  <a:schemeClr val="bg1"/>
                </a:solidFill>
              </a:rPr>
              <a:t>middleware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41DE88-33CC-4CEF-B1F8-4CF366C3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Cache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BA772-246F-45C6-B03C-DD53BDF74FF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112AE88-9C44-40C3-B11A-8C3CFD8DF6CC}"/>
              </a:ext>
            </a:extLst>
          </p:cNvPr>
          <p:cNvSpPr txBox="1">
            <a:spLocks/>
          </p:cNvSpPr>
          <p:nvPr/>
        </p:nvSpPr>
        <p:spPr>
          <a:xfrm>
            <a:off x="775269" y="4372145"/>
            <a:ext cx="4095297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ConfigureServices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IServiceCollection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AddResponseCaching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C41ED-2266-4E91-84FD-3D12C9F01402}"/>
              </a:ext>
            </a:extLst>
          </p:cNvPr>
          <p:cNvSpPr txBox="1">
            <a:spLocks/>
          </p:cNvSpPr>
          <p:nvPr/>
        </p:nvSpPr>
        <p:spPr>
          <a:xfrm>
            <a:off x="5455433" y="4372145"/>
            <a:ext cx="6110979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app,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IHostingEnvironment env)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app.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UseResponseCaching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2983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C271B3-19C6-4C9D-ACAF-8C01624D88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07813" cy="5117678"/>
          </a:xfrm>
        </p:spPr>
        <p:txBody>
          <a:bodyPr/>
          <a:lstStyle/>
          <a:p>
            <a:r>
              <a:rPr lang="en-US" sz="3000" dirty="0"/>
              <a:t>Once enabled, you can configure it:</a:t>
            </a:r>
          </a:p>
          <a:p>
            <a:pPr lvl="1"/>
            <a:r>
              <a:rPr lang="en-US" sz="2800" dirty="0"/>
              <a:t>Manually in </a:t>
            </a:r>
            <a:r>
              <a:rPr lang="en-US" sz="2800" b="1" dirty="0">
                <a:solidFill>
                  <a:schemeClr val="bg1"/>
                </a:solidFill>
              </a:rPr>
              <a:t>Request Handlers</a:t>
            </a:r>
          </a:p>
          <a:p>
            <a:pPr lvl="1"/>
            <a:r>
              <a:rPr lang="en-US" sz="2800" dirty="0"/>
              <a:t>With attributes, on </a:t>
            </a:r>
            <a:r>
              <a:rPr lang="en-US" sz="2800" b="1" dirty="0">
                <a:solidFill>
                  <a:schemeClr val="bg1"/>
                </a:solidFill>
              </a:rPr>
              <a:t>Controller Actions</a:t>
            </a:r>
          </a:p>
          <a:p>
            <a:r>
              <a:rPr lang="en-US" sz="3000" dirty="0"/>
              <a:t>The convenient built-in </a:t>
            </a:r>
            <a:r>
              <a:rPr lang="en-US" sz="3000" b="1" noProof="1">
                <a:solidFill>
                  <a:schemeClr val="bg1"/>
                </a:solidFill>
              </a:rPr>
              <a:t>ResponseCache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attribute is quite useful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lvl="1"/>
            <a:r>
              <a:rPr lang="en-US" sz="2800" dirty="0"/>
              <a:t>The attribute’s properties are used to configure the </a:t>
            </a:r>
            <a:r>
              <a:rPr lang="en-US" sz="2800" b="1" dirty="0">
                <a:solidFill>
                  <a:schemeClr val="bg1"/>
                </a:solidFill>
              </a:rPr>
              <a:t>Caching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41DE88-33CC-4CEF-B1F8-4CF366C3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Cache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BA772-246F-45C6-B03C-DD53BDF74FF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C5C33FF-DA3B-422C-B544-85E198D87C73}"/>
              </a:ext>
            </a:extLst>
          </p:cNvPr>
          <p:cNvSpPr txBox="1">
            <a:spLocks/>
          </p:cNvSpPr>
          <p:nvPr/>
        </p:nvSpPr>
        <p:spPr>
          <a:xfrm>
            <a:off x="762212" y="3816510"/>
            <a:ext cx="9278604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ResponseCache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Duration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30</a:t>
            </a:r>
            <a:r>
              <a:rPr lang="en-US" sz="1600" b="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Location</a:t>
            </a:r>
            <a:r>
              <a:rPr lang="en-US" sz="1600" b="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ResponseLocation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None</a:t>
            </a:r>
            <a:r>
              <a:rPr lang="en-US" sz="1600" b="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NoStore</a:t>
            </a:r>
            <a:r>
              <a:rPr lang="en-US" sz="1600" b="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true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Error()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009F4F50-9E95-4E9E-8AA4-D3A73E073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3652" y="4220020"/>
            <a:ext cx="1903537" cy="1903537"/>
          </a:xfrm>
          <a:prstGeom prst="rect">
            <a:avLst/>
          </a:prstGeom>
        </p:spPr>
      </p:pic>
      <p:pic>
        <p:nvPicPr>
          <p:cNvPr id="11" name="Graphic 10" descr="Stopwatch">
            <a:extLst>
              <a:ext uri="{FF2B5EF4-FFF2-40B4-BE49-F238E27FC236}">
                <a16:creationId xmlns:a16="http://schemas.microsoft.com/office/drawing/2014/main" id="{5D1A8E24-BC87-4056-9A38-C45E0AA41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52012" y="3446708"/>
            <a:ext cx="914400" cy="914400"/>
          </a:xfrm>
          <a:prstGeom prst="rect">
            <a:avLst/>
          </a:prstGeom>
        </p:spPr>
      </p:pic>
      <p:pic>
        <p:nvPicPr>
          <p:cNvPr id="13" name="Graphic 12" descr="Network">
            <a:extLst>
              <a:ext uri="{FF2B5EF4-FFF2-40B4-BE49-F238E27FC236}">
                <a16:creationId xmlns:a16="http://schemas.microsoft.com/office/drawing/2014/main" id="{C87143E4-1095-4157-9BFE-6973A7C7F5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5485" y="1112732"/>
            <a:ext cx="2009044" cy="200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78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9656D-55AC-4723-84FE-242DF61910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4954734"/>
            <a:ext cx="10961783" cy="768084"/>
          </a:xfrm>
        </p:spPr>
        <p:txBody>
          <a:bodyPr/>
          <a:lstStyle/>
          <a:p>
            <a:r>
              <a:rPr lang="en-US" dirty="0"/>
              <a:t>Working with Cache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3BA4C2-C81E-4839-9BF2-13233CEED6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8" y="5740347"/>
            <a:ext cx="10961783" cy="499819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06A89-2071-4E17-889C-511CD3068A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B4661-21A0-4375-AC88-EE1058A06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67052" y="837263"/>
            <a:ext cx="2857893" cy="350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28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A12F82-1D53-495B-8993-D01964D696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4"/>
            <a:ext cx="11907813" cy="566187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Post-redirect-Get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PRG</a:t>
            </a:r>
            <a:r>
              <a:rPr lang="en-US" sz="3200" dirty="0"/>
              <a:t>) is a design pattern in web development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</a:rPr>
              <a:t>POST</a:t>
            </a:r>
            <a:r>
              <a:rPr lang="en-US" sz="3000" dirty="0"/>
              <a:t> requests should be answered with a </a:t>
            </a:r>
            <a:r>
              <a:rPr lang="en-US" sz="3000" b="1" dirty="0">
                <a:solidFill>
                  <a:schemeClr val="bg1"/>
                </a:solidFill>
              </a:rPr>
              <a:t>REDIRECT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REDIRECT</a:t>
            </a:r>
            <a:r>
              <a:rPr lang="en-US" sz="3000" dirty="0"/>
              <a:t> response should trigger a </a:t>
            </a:r>
            <a:r>
              <a:rPr lang="en-US" sz="3000" b="1" dirty="0">
                <a:solidFill>
                  <a:schemeClr val="bg1"/>
                </a:solidFill>
              </a:rPr>
              <a:t>GET</a:t>
            </a:r>
            <a:r>
              <a:rPr lang="en-US" sz="3000" dirty="0"/>
              <a:t> request in the client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Post-redirect-Get</a:t>
            </a:r>
            <a:r>
              <a:rPr lang="en-US" sz="3200" dirty="0"/>
              <a:t> is designed to reduce </a:t>
            </a:r>
            <a:r>
              <a:rPr lang="en-US" sz="3200" b="1" dirty="0">
                <a:solidFill>
                  <a:schemeClr val="bg1"/>
                </a:solidFill>
              </a:rPr>
              <a:t>duplicate form submissions</a:t>
            </a:r>
          </a:p>
          <a:p>
            <a:pPr lvl="1"/>
            <a:r>
              <a:rPr lang="en-US" sz="3000" dirty="0"/>
              <a:t>These are caused by clients </a:t>
            </a:r>
            <a:r>
              <a:rPr lang="en-US" sz="3000" b="1" dirty="0">
                <a:solidFill>
                  <a:schemeClr val="bg1"/>
                </a:solidFill>
              </a:rPr>
              <a:t>refreshing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navigating</a:t>
            </a:r>
            <a:r>
              <a:rPr lang="en-US" sz="3000" dirty="0"/>
              <a:t> back and forth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Post-redirect-Get</a:t>
            </a:r>
            <a:r>
              <a:rPr lang="en-US" sz="3200" dirty="0"/>
              <a:t> has a major role in most applications</a:t>
            </a:r>
          </a:p>
          <a:p>
            <a:pPr lvl="1"/>
            <a:r>
              <a:rPr lang="en-US" sz="3000" dirty="0"/>
              <a:t>Duplicate form submissions can be critical in </a:t>
            </a:r>
            <a:r>
              <a:rPr lang="en-US" sz="3000" b="1" dirty="0">
                <a:solidFill>
                  <a:schemeClr val="bg1"/>
                </a:solidFill>
              </a:rPr>
              <a:t>Store</a:t>
            </a:r>
            <a:r>
              <a:rPr lang="en-US" sz="3000" dirty="0"/>
              <a:t> applications</a:t>
            </a:r>
          </a:p>
          <a:p>
            <a:pPr lvl="1"/>
            <a:r>
              <a:rPr lang="en-US" sz="3000" dirty="0"/>
              <a:t>Duplicate form submissions may cause undesired </a:t>
            </a:r>
            <a:r>
              <a:rPr lang="en-US" sz="3000" b="1" dirty="0">
                <a:solidFill>
                  <a:schemeClr val="bg1"/>
                </a:solidFill>
              </a:rPr>
              <a:t>Data spam</a:t>
            </a:r>
            <a:endParaRPr lang="en-US" sz="2800" b="1" dirty="0">
              <a:solidFill>
                <a:schemeClr val="bg1"/>
              </a:solidFill>
            </a:endParaRPr>
          </a:p>
          <a:p>
            <a:pPr lvl="1"/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D77017-11AE-474A-8DDA-E2CD93BB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Post-redirect-Get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D6F90-2D12-41D7-A2A2-9A42FC68106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375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5DF5CC-0B49-4EA6-8303-82C08E579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97189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PRG</a:t>
            </a:r>
            <a:r>
              <a:rPr lang="en-US" dirty="0"/>
              <a:t> is a pattern, and is not that hard to implement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C2FA73-293B-4BA3-8855-73676CD0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Post-redirect-Get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91F7E-2DBD-4F63-92CE-934BE3F2C6C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DE8C0C3-4B3A-440E-96B2-DA4C71B27575}"/>
              </a:ext>
            </a:extLst>
          </p:cNvPr>
          <p:cNvSpPr txBox="1">
            <a:spLocks/>
          </p:cNvSpPr>
          <p:nvPr/>
        </p:nvSpPr>
        <p:spPr>
          <a:xfrm>
            <a:off x="771004" y="1993320"/>
            <a:ext cx="6306803" cy="44038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HttpGet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Create()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View(new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HttpPost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Create(ProductModel productModel)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(!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ModelState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IsValid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magic with productModel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RedirectToAction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Details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", { id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C5AF3A-1307-4DE2-8C9A-B1116310B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552" y="2246499"/>
            <a:ext cx="4769682" cy="389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44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1A5799-11DD-496A-BBF1-6C7C73E77A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254" y="5299705"/>
            <a:ext cx="11043491" cy="768084"/>
          </a:xfrm>
        </p:spPr>
        <p:txBody>
          <a:bodyPr/>
          <a:lstStyle/>
          <a:p>
            <a:r>
              <a:rPr lang="en-US" dirty="0"/>
              <a:t>More Authentication &amp; Authorization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51220-191C-4F38-BA2F-1D79044BEF3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C5206DC6-978B-41D9-80E1-F38112085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0565" y="1727982"/>
            <a:ext cx="1950868" cy="195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83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7A1698-881F-4205-B3F0-F551C5174D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many types of </a:t>
            </a:r>
            <a:r>
              <a:rPr lang="en-US" noProof="1"/>
              <a:t>auth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applications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Cookie-based</a:t>
            </a:r>
            <a:r>
              <a:rPr lang="en-US" dirty="0"/>
              <a:t> Authentication &amp; Authorization (Identity)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Windows</a:t>
            </a:r>
            <a:r>
              <a:rPr lang="en-US" dirty="0"/>
              <a:t> Authentication &amp; Authorization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Cloud-based</a:t>
            </a:r>
            <a:r>
              <a:rPr lang="en-US" dirty="0"/>
              <a:t> Authentication &amp; Authorization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JSON Web Tokens </a:t>
            </a:r>
            <a:r>
              <a:rPr lang="en-US" dirty="0"/>
              <a:t>(JWT) Authentication &amp; Authorization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42110B-F3ED-4CD8-B7B4-E62B94B1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&amp; Authorization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AF38D-7985-4753-A26A-E9DB13A291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Graphic 5" descr="Download from cloud">
            <a:extLst>
              <a:ext uri="{FF2B5EF4-FFF2-40B4-BE49-F238E27FC236}">
                <a16:creationId xmlns:a16="http://schemas.microsoft.com/office/drawing/2014/main" id="{B7344F0D-EA87-4C58-AC5A-F77C473CC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9538" y="4489567"/>
            <a:ext cx="2344616" cy="2344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E37017-9DEB-45C3-8EC1-EA7E1DD8A7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36" y="4006475"/>
            <a:ext cx="3310796" cy="3310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813B88-A800-45DF-8B6F-B80FD45A7D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576" y="4728201"/>
            <a:ext cx="1867347" cy="18673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3FD022-0ABC-4932-BADF-27847BDE0E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002" y="4875145"/>
            <a:ext cx="1573457" cy="157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6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82C461-DCD3-4B00-A18B-C3B564D78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3656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Cookie-Based</a:t>
            </a:r>
            <a:r>
              <a:rPr lang="en-US" dirty="0"/>
              <a:t> </a:t>
            </a:r>
            <a:r>
              <a:rPr lang="en-US" noProof="1"/>
              <a:t>auth is the </a:t>
            </a:r>
            <a:r>
              <a:rPr lang="en-US" b="1" noProof="1">
                <a:solidFill>
                  <a:schemeClr val="bg1"/>
                </a:solidFill>
              </a:rPr>
              <a:t>ASP.NET Core </a:t>
            </a:r>
            <a:r>
              <a:rPr lang="en-US" noProof="1"/>
              <a:t>app auth mechanism</a:t>
            </a:r>
          </a:p>
          <a:p>
            <a:pPr lvl="1"/>
            <a:r>
              <a:rPr lang="en-US" dirty="0"/>
              <a:t>Authentication is entirely </a:t>
            </a:r>
            <a:r>
              <a:rPr lang="en-US" b="1" dirty="0">
                <a:solidFill>
                  <a:schemeClr val="bg1"/>
                </a:solidFill>
              </a:rPr>
              <a:t>Cookie-based</a:t>
            </a:r>
          </a:p>
          <a:p>
            <a:pPr lvl="1"/>
            <a:r>
              <a:rPr lang="en-US" dirty="0"/>
              <a:t>This is a major difference from </a:t>
            </a:r>
            <a:r>
              <a:rPr lang="en-US" b="1" dirty="0">
                <a:solidFill>
                  <a:schemeClr val="bg1"/>
                </a:solidFill>
              </a:rPr>
              <a:t>ASP.NET MVC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Principal</a:t>
            </a:r>
            <a:r>
              <a:rPr lang="en-US" dirty="0"/>
              <a:t> is based on </a:t>
            </a:r>
            <a:r>
              <a:rPr lang="en-US" b="1" dirty="0">
                <a:solidFill>
                  <a:schemeClr val="bg1"/>
                </a:solidFill>
              </a:rPr>
              <a:t>claims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1F5AA5-95CE-41E0-805B-13D057F9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Cookie-Based Authentication &amp; Authorization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86BE-79E4-4E1E-8395-7C2A39D729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69E28-ADD0-4F0D-9E6D-36D4FB4A5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022" y="5153224"/>
            <a:ext cx="1023567" cy="1017301"/>
          </a:xfrm>
          <a:prstGeom prst="rect">
            <a:avLst/>
          </a:prstGeom>
        </p:spPr>
      </p:pic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A566EFCE-54E5-4A29-A149-F55BF235B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9585" y="4107942"/>
            <a:ext cx="1970940" cy="1970940"/>
          </a:xfrm>
          <a:prstGeom prst="rect">
            <a:avLst/>
          </a:prstGeom>
        </p:spPr>
      </p:pic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86B4577F-5C30-4CF4-8B0C-DE54840FDB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70776" y="3755166"/>
            <a:ext cx="1398058" cy="13980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6B60E2-D240-477C-BE0F-4F4DB30754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739" y="3215278"/>
            <a:ext cx="4374409" cy="3253804"/>
          </a:xfrm>
          <a:prstGeom prst="rect">
            <a:avLst/>
          </a:prstGeom>
        </p:spPr>
      </p:pic>
      <p:pic>
        <p:nvPicPr>
          <p:cNvPr id="14" name="Graphic 13" descr="Plug">
            <a:extLst>
              <a:ext uri="{FF2B5EF4-FFF2-40B4-BE49-F238E27FC236}">
                <a16:creationId xmlns:a16="http://schemas.microsoft.com/office/drawing/2014/main" id="{62CEC62C-A5DC-4931-A212-A5DEF6897D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3309196" y="4158209"/>
            <a:ext cx="1398058" cy="187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66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82C461-DCD3-4B00-A18B-C3B564D78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3656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Windows</a:t>
            </a:r>
            <a:r>
              <a:rPr lang="en-US" dirty="0"/>
              <a:t> </a:t>
            </a:r>
            <a:r>
              <a:rPr lang="en-US" noProof="1"/>
              <a:t>auth is a more complex auth mechanism</a:t>
            </a:r>
          </a:p>
          <a:p>
            <a:pPr lvl="1"/>
            <a:r>
              <a:rPr lang="en-US" dirty="0"/>
              <a:t>Relies on the operating system to authenticate users</a:t>
            </a:r>
          </a:p>
          <a:p>
            <a:pPr lvl="1"/>
            <a:r>
              <a:rPr lang="en-US" dirty="0"/>
              <a:t>Credentials are hashed before sent across the network</a:t>
            </a:r>
          </a:p>
          <a:p>
            <a:pPr lvl="1"/>
            <a:r>
              <a:rPr lang="en-US" dirty="0"/>
              <a:t>Best suited for intranet environments</a:t>
            </a:r>
          </a:p>
          <a:p>
            <a:pPr lvl="2"/>
            <a:r>
              <a:rPr lang="en-US" dirty="0"/>
              <a:t>Clients, Users, Servers belong to the same Windows domain (AD)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1F5AA5-95CE-41E0-805B-13D057F9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Authentication &amp; Authorization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86BE-79E4-4E1E-8395-7C2A39D729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4D2F10-6D54-4183-9FDE-BE0191D98B8E}"/>
              </a:ext>
            </a:extLst>
          </p:cNvPr>
          <p:cNvGrpSpPr/>
          <p:nvPr/>
        </p:nvGrpSpPr>
        <p:grpSpPr>
          <a:xfrm>
            <a:off x="1659527" y="4236636"/>
            <a:ext cx="8872945" cy="2850477"/>
            <a:chOff x="1730395" y="4287650"/>
            <a:chExt cx="8872945" cy="285047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6EAC8FA-3AD5-4833-9E82-76D384D15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0395" y="5391920"/>
              <a:ext cx="1746207" cy="1746207"/>
            </a:xfrm>
            <a:prstGeom prst="rect">
              <a:avLst/>
            </a:prstGeom>
          </p:spPr>
        </p:pic>
        <p:pic>
          <p:nvPicPr>
            <p:cNvPr id="12" name="Graphic 11" descr="Plug">
              <a:extLst>
                <a:ext uri="{FF2B5EF4-FFF2-40B4-BE49-F238E27FC236}">
                  <a16:creationId xmlns:a16="http://schemas.microsoft.com/office/drawing/2014/main" id="{88DD1709-0EE7-4480-B57D-DB5B9A7D0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4545055" y="4287650"/>
              <a:ext cx="2570350" cy="2570350"/>
            </a:xfrm>
            <a:prstGeom prst="rect">
              <a:avLst/>
            </a:prstGeom>
          </p:spPr>
        </p:pic>
        <p:pic>
          <p:nvPicPr>
            <p:cNvPr id="14" name="Graphic 13" descr="User">
              <a:extLst>
                <a:ext uri="{FF2B5EF4-FFF2-40B4-BE49-F238E27FC236}">
                  <a16:creationId xmlns:a16="http://schemas.microsoft.com/office/drawing/2014/main" id="{07B63949-F082-4A26-BA50-D0BB95DF5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27470" y="4614704"/>
              <a:ext cx="1352059" cy="1352059"/>
            </a:xfrm>
            <a:prstGeom prst="rect">
              <a:avLst/>
            </a:prstGeom>
          </p:spPr>
        </p:pic>
        <p:pic>
          <p:nvPicPr>
            <p:cNvPr id="16" name="Graphic 15" descr="Computer">
              <a:extLst>
                <a:ext uri="{FF2B5EF4-FFF2-40B4-BE49-F238E27FC236}">
                  <a16:creationId xmlns:a16="http://schemas.microsoft.com/office/drawing/2014/main" id="{BA1EB5CA-4548-404B-A190-A7949896E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183858" y="4368367"/>
              <a:ext cx="2419482" cy="2419482"/>
            </a:xfrm>
            <a:prstGeom prst="rect">
              <a:avLst/>
            </a:prstGeom>
          </p:spPr>
        </p:pic>
        <p:pic>
          <p:nvPicPr>
            <p:cNvPr id="18" name="Graphic 17" descr="Checkmark">
              <a:extLst>
                <a:ext uri="{FF2B5EF4-FFF2-40B4-BE49-F238E27FC236}">
                  <a16:creationId xmlns:a16="http://schemas.microsoft.com/office/drawing/2014/main" id="{400BB0ED-3B4A-479A-AA39-6A08BF993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557846" y="493472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4901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7DEC3B-8DCA-458B-B1E8-D97FEE6A5F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bg1"/>
                </a:solidFill>
              </a:rPr>
              <a:t>Cloud-based</a:t>
            </a:r>
            <a:r>
              <a:rPr lang="en-US" noProof="1"/>
              <a:t> auth is a more modern authentication approach</a:t>
            </a:r>
          </a:p>
          <a:p>
            <a:pPr lvl="1"/>
            <a:r>
              <a:rPr lang="en-US" noProof="1"/>
              <a:t>Authentication &amp; Authorization work is outsourced</a:t>
            </a:r>
          </a:p>
          <a:p>
            <a:pPr lvl="1"/>
            <a:r>
              <a:rPr lang="en-US" noProof="1"/>
              <a:t>An </a:t>
            </a:r>
            <a:r>
              <a:rPr lang="en-US" b="1" noProof="1">
                <a:solidFill>
                  <a:schemeClr val="bg1"/>
                </a:solidFill>
              </a:rPr>
              <a:t>external platform </a:t>
            </a:r>
            <a:r>
              <a:rPr lang="en-US" noProof="1"/>
              <a:t>handles the User functionality</a:t>
            </a:r>
          </a:p>
          <a:p>
            <a:pPr lvl="1"/>
            <a:r>
              <a:rPr lang="en-US" noProof="1"/>
              <a:t>Ensures flexibility and speed</a:t>
            </a:r>
          </a:p>
          <a:p>
            <a:pPr lvl="1"/>
            <a:r>
              <a:rPr lang="en-US" noProof="1"/>
              <a:t>Greatly decouples the auth functionality from the others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40A367-B6E5-4C05-B615-D24DCBAC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Cloud-based Authentication &amp; Authorization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5F430-DDBF-4551-A38C-99EBD7FFB5A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A1581B-9ACF-40AB-8ACF-A03AD25F3688}"/>
              </a:ext>
            </a:extLst>
          </p:cNvPr>
          <p:cNvGrpSpPr/>
          <p:nvPr/>
        </p:nvGrpSpPr>
        <p:grpSpPr>
          <a:xfrm>
            <a:off x="1782839" y="4236636"/>
            <a:ext cx="8636628" cy="2570350"/>
            <a:chOff x="1782839" y="4236636"/>
            <a:chExt cx="8636628" cy="2570350"/>
          </a:xfrm>
        </p:grpSpPr>
        <p:pic>
          <p:nvPicPr>
            <p:cNvPr id="7" name="Graphic 6" descr="Plug">
              <a:extLst>
                <a:ext uri="{FF2B5EF4-FFF2-40B4-BE49-F238E27FC236}">
                  <a16:creationId xmlns:a16="http://schemas.microsoft.com/office/drawing/2014/main" id="{D29D4C47-BDAC-4C7A-8C3D-B77CF5422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4474187" y="4236636"/>
              <a:ext cx="2570350" cy="2570350"/>
            </a:xfrm>
            <a:prstGeom prst="rect">
              <a:avLst/>
            </a:prstGeom>
          </p:spPr>
        </p:pic>
        <p:pic>
          <p:nvPicPr>
            <p:cNvPr id="8" name="Graphic 7" descr="User">
              <a:extLst>
                <a:ext uri="{FF2B5EF4-FFF2-40B4-BE49-F238E27FC236}">
                  <a16:creationId xmlns:a16="http://schemas.microsoft.com/office/drawing/2014/main" id="{0414BC7A-3098-4689-A173-4885B85D6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2839" y="4517118"/>
              <a:ext cx="2015565" cy="2015565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B20BA46-00A4-4CDB-8371-CFFD1FD028F0}"/>
                </a:ext>
              </a:extLst>
            </p:cNvPr>
            <p:cNvGrpSpPr/>
            <p:nvPr/>
          </p:nvGrpSpPr>
          <p:grpSpPr>
            <a:xfrm>
              <a:off x="8191481" y="4323632"/>
              <a:ext cx="2227986" cy="2227986"/>
              <a:chOff x="8082189" y="4064675"/>
              <a:chExt cx="2227986" cy="2227986"/>
            </a:xfrm>
          </p:grpSpPr>
          <p:pic>
            <p:nvPicPr>
              <p:cNvPr id="12" name="Graphic 11" descr="Cloud Computing">
                <a:extLst>
                  <a:ext uri="{FF2B5EF4-FFF2-40B4-BE49-F238E27FC236}">
                    <a16:creationId xmlns:a16="http://schemas.microsoft.com/office/drawing/2014/main" id="{BF1FCE27-1AF4-4523-928C-EFC9341E84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082189" y="4064675"/>
                <a:ext cx="2227986" cy="2227986"/>
              </a:xfrm>
              <a:prstGeom prst="rect">
                <a:avLst/>
              </a:prstGeom>
            </p:spPr>
          </p:pic>
          <p:pic>
            <p:nvPicPr>
              <p:cNvPr id="10" name="Graphic 9" descr="Checkmark">
                <a:extLst>
                  <a:ext uri="{FF2B5EF4-FFF2-40B4-BE49-F238E27FC236}">
                    <a16:creationId xmlns:a16="http://schemas.microsoft.com/office/drawing/2014/main" id="{E6381620-C353-460B-93CF-AFDE10E622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486978" y="5178668"/>
                <a:ext cx="619437" cy="61943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10493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7DEC3B-8DCA-458B-B1E8-D97FEE6A5F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2001598" cy="5433275"/>
          </a:xfrm>
        </p:spPr>
        <p:txBody>
          <a:bodyPr>
            <a:normAutofit lnSpcReduction="10000"/>
          </a:bodyPr>
          <a:lstStyle/>
          <a:p>
            <a:r>
              <a:rPr lang="en-US" sz="3300" b="1" noProof="1">
                <a:solidFill>
                  <a:schemeClr val="bg1"/>
                </a:solidFill>
              </a:rPr>
              <a:t>JSON Web Tokens </a:t>
            </a:r>
            <a:r>
              <a:rPr lang="en-US" sz="3300" noProof="1"/>
              <a:t>is a modern JavaScript-based auth mechanism</a:t>
            </a:r>
          </a:p>
          <a:p>
            <a:pPr lvl="1"/>
            <a:r>
              <a:rPr lang="en-US" noProof="1"/>
              <a:t>Compact and self-contained</a:t>
            </a:r>
          </a:p>
          <a:p>
            <a:pPr lvl="1"/>
            <a:r>
              <a:rPr lang="en-US" noProof="1"/>
              <a:t>Focused on signed tokens</a:t>
            </a:r>
          </a:p>
          <a:p>
            <a:pPr lvl="2"/>
            <a:r>
              <a:rPr lang="en-US" noProof="1"/>
              <a:t>Work with claims</a:t>
            </a:r>
          </a:p>
          <a:p>
            <a:pPr lvl="2"/>
            <a:r>
              <a:rPr lang="en-US" noProof="1"/>
              <a:t>Data is encrypted</a:t>
            </a:r>
          </a:p>
          <a:p>
            <a:pPr lvl="1"/>
            <a:r>
              <a:rPr lang="en-US" noProof="1"/>
              <a:t>Used for auth &amp; information exchange</a:t>
            </a:r>
          </a:p>
          <a:p>
            <a:pPr lvl="1"/>
            <a:r>
              <a:rPr lang="en-US" noProof="1"/>
              <a:t>Commonly used, when developing </a:t>
            </a:r>
            <a:r>
              <a:rPr lang="en-US" b="1" noProof="1">
                <a:solidFill>
                  <a:schemeClr val="bg1"/>
                </a:solidFill>
              </a:rPr>
              <a:t>REST</a:t>
            </a:r>
          </a:p>
          <a:p>
            <a:pPr lvl="1"/>
            <a:r>
              <a:rPr lang="en-US" noProof="1"/>
              <a:t>Extremely simple to comprehend</a:t>
            </a:r>
          </a:p>
          <a:p>
            <a:pPr lvl="1"/>
            <a:r>
              <a:rPr lang="en-US" noProof="1"/>
              <a:t>Used in Angular/React/Vue.js/Blazor applications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40A367-B6E5-4C05-B615-D24DCBAC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JWT Authentication &amp; Authorization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5F430-DDBF-4551-A38C-99EBD7FFB5A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DB99AF-B4FB-45D8-94BD-ED82D1844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892" y="4565666"/>
            <a:ext cx="1906820" cy="1906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0F2BB3-253D-4567-B398-3D9C98B97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039" y="2769576"/>
            <a:ext cx="2788615" cy="2268415"/>
          </a:xfrm>
          <a:prstGeom prst="rect">
            <a:avLst/>
          </a:prstGeom>
        </p:spPr>
      </p:pic>
      <p:pic>
        <p:nvPicPr>
          <p:cNvPr id="12" name="Graphic 11" descr="Internet">
            <a:extLst>
              <a:ext uri="{FF2B5EF4-FFF2-40B4-BE49-F238E27FC236}">
                <a16:creationId xmlns:a16="http://schemas.microsoft.com/office/drawing/2014/main" id="{244583F6-36E2-452A-AE17-C2C3EE673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6619" y="2138882"/>
            <a:ext cx="2580235" cy="2580235"/>
          </a:xfrm>
          <a:prstGeom prst="rect">
            <a:avLst/>
          </a:prstGeom>
        </p:spPr>
      </p:pic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855E9256-6619-42F1-B478-F4E4F0A717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9465" y="1780202"/>
            <a:ext cx="1553308" cy="155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95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43F53F-0C72-491D-9C67-495DFB72B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25398" cy="5201066"/>
          </a:xfrm>
        </p:spPr>
        <p:txBody>
          <a:bodyPr>
            <a:normAutofit/>
          </a:bodyPr>
          <a:lstStyle/>
          <a:p>
            <a:r>
              <a:rPr lang="en-US" sz="3200" noProof="1"/>
              <a:t>Enabling users to sign in with their existing credentials is convenient</a:t>
            </a:r>
          </a:p>
          <a:p>
            <a:pPr lvl="1"/>
            <a:r>
              <a:rPr lang="en-US" sz="3000" noProof="1"/>
              <a:t>Shifts the complexities of managing the sign-in process to third party</a:t>
            </a:r>
          </a:p>
          <a:p>
            <a:pPr lvl="1"/>
            <a:r>
              <a:rPr lang="en-US" sz="3000" noProof="1"/>
              <a:t>Enhances user experience by minimizing their auth activities</a:t>
            </a:r>
          </a:p>
          <a:p>
            <a:r>
              <a:rPr lang="en-US" sz="3200" b="1" noProof="1">
                <a:solidFill>
                  <a:schemeClr val="bg1"/>
                </a:solidFill>
              </a:rPr>
              <a:t>ASP.NET Core </a:t>
            </a:r>
            <a:r>
              <a:rPr lang="en-US" sz="3200" noProof="1"/>
              <a:t>supports </a:t>
            </a:r>
            <a:r>
              <a:rPr lang="en-US" noProof="1"/>
              <a:t>built-in external</a:t>
            </a:r>
            <a:r>
              <a:rPr lang="en-US" sz="3200" noProof="1"/>
              <a:t> login providers for:</a:t>
            </a:r>
          </a:p>
          <a:p>
            <a:pPr lvl="1"/>
            <a:r>
              <a:rPr lang="en-US" sz="3000" noProof="1"/>
              <a:t>Google</a:t>
            </a:r>
          </a:p>
          <a:p>
            <a:pPr lvl="1"/>
            <a:r>
              <a:rPr lang="en-US" sz="3000" noProof="1"/>
              <a:t>Facebook</a:t>
            </a:r>
          </a:p>
          <a:p>
            <a:pPr lvl="1"/>
            <a:r>
              <a:rPr lang="en-US" sz="3000" noProof="1"/>
              <a:t>Twitter</a:t>
            </a:r>
          </a:p>
          <a:p>
            <a:pPr lvl="1"/>
            <a:r>
              <a:rPr lang="en-US" sz="3000" noProof="1"/>
              <a:t>Microsoft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456518-42E6-4C3D-BDBC-0DB37907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Accounts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E7ED5-C848-4532-93D9-763EC78828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C066C-BA50-45E2-9D12-6822FB37B615}"/>
              </a:ext>
            </a:extLst>
          </p:cNvPr>
          <p:cNvSpPr txBox="1">
            <a:spLocks/>
          </p:cNvSpPr>
          <p:nvPr/>
        </p:nvSpPr>
        <p:spPr>
          <a:xfrm>
            <a:off x="3618068" y="3796658"/>
            <a:ext cx="6985456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ConfigureServices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IServiceCollection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AddAuthentication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AddGoogle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(googleOptions =&gt; { ... })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AddFacebook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(facebookOptions =&gt; { ... })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AddTwitter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(twitterOptions =&gt; { ... })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AddMicrosoftAccount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(microsoftOptions =&gt; { ...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5798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8BF2BD-A5E0-4875-A575-A67387F600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926" y="1204007"/>
            <a:ext cx="11818096" cy="5433275"/>
          </a:xfrm>
        </p:spPr>
        <p:txBody>
          <a:bodyPr/>
          <a:lstStyle/>
          <a:p>
            <a:r>
              <a:rPr lang="en-US" dirty="0"/>
              <a:t>Each External Login provider has some Developer API</a:t>
            </a:r>
          </a:p>
          <a:p>
            <a:pPr lvl="1"/>
            <a:r>
              <a:rPr lang="en-US" dirty="0"/>
              <a:t>You have to configure an application there before using it</a:t>
            </a:r>
          </a:p>
          <a:p>
            <a:pPr lvl="1"/>
            <a:r>
              <a:rPr lang="en-US" dirty="0"/>
              <a:t>That application will provide you with credentials</a:t>
            </a:r>
          </a:p>
          <a:p>
            <a:pPr lvl="2"/>
            <a:r>
              <a:rPr lang="en-US" dirty="0"/>
              <a:t>Application ID</a:t>
            </a:r>
          </a:p>
          <a:p>
            <a:pPr lvl="2"/>
            <a:r>
              <a:rPr lang="en-US" dirty="0"/>
              <a:t>Application Secret</a:t>
            </a:r>
          </a:p>
          <a:p>
            <a:pPr lvl="1"/>
            <a:r>
              <a:rPr lang="en-US" dirty="0"/>
              <a:t>These credentials will be used by the external provider API</a:t>
            </a:r>
          </a:p>
          <a:p>
            <a:pPr lvl="2"/>
            <a:r>
              <a:rPr lang="en-US" dirty="0"/>
              <a:t>You authenticate yourself with them, when sending a request</a:t>
            </a:r>
          </a:p>
          <a:p>
            <a:pPr lvl="1"/>
            <a:r>
              <a:rPr lang="en-US" dirty="0"/>
              <a:t>These credentials should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stored in the </a:t>
            </a:r>
            <a:r>
              <a:rPr lang="en-US" b="1" dirty="0">
                <a:solidFill>
                  <a:schemeClr val="bg1"/>
                </a:solidFill>
              </a:rPr>
              <a:t>open world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677CE8-5B67-4A69-B0FF-829EADB5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Accounts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63108-1816-4D91-81C4-B701669282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facebook developer page">
            <a:extLst>
              <a:ext uri="{FF2B5EF4-FFF2-40B4-BE49-F238E27FC236}">
                <a16:creationId xmlns:a16="http://schemas.microsoft.com/office/drawing/2014/main" id="{191F9836-3109-4676-970B-D65521017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716" y="1435935"/>
            <a:ext cx="7609074" cy="474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057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B18D6E-7130-4D61-AFDF-E01E82E74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r>
              <a:rPr lang="en-US" dirty="0"/>
              <a:t>On the back-end, it is quite simple, and quite clean</a:t>
            </a:r>
          </a:p>
          <a:p>
            <a:r>
              <a:rPr lang="en-US" dirty="0"/>
              <a:t>Example: </a:t>
            </a:r>
            <a:r>
              <a:rPr lang="en-US" b="1" dirty="0">
                <a:solidFill>
                  <a:schemeClr val="bg1"/>
                </a:solidFill>
              </a:rPr>
              <a:t>Facebook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sz="3200" dirty="0"/>
              <a:t>If you use the </a:t>
            </a:r>
            <a:r>
              <a:rPr lang="en-US" sz="3200" b="1" dirty="0">
                <a:solidFill>
                  <a:schemeClr val="bg1"/>
                </a:solidFill>
              </a:rPr>
              <a:t>default ASP.NET Core Login</a:t>
            </a:r>
            <a:r>
              <a:rPr lang="en-US" sz="3200" dirty="0"/>
              <a:t> page, this will add a </a:t>
            </a:r>
            <a:r>
              <a:rPr lang="en-US" sz="3200" b="1" dirty="0">
                <a:solidFill>
                  <a:schemeClr val="bg1"/>
                </a:solidFill>
              </a:rPr>
              <a:t>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B385C4-9EBC-4C69-874F-B10DCEA5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Accounts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868F7-A56E-45EA-9CCA-2E9F402A65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8B0D485-C555-4C58-B6C2-4D06016E6989}"/>
              </a:ext>
            </a:extLst>
          </p:cNvPr>
          <p:cNvSpPr txBox="1">
            <a:spLocks/>
          </p:cNvSpPr>
          <p:nvPr/>
        </p:nvSpPr>
        <p:spPr>
          <a:xfrm>
            <a:off x="794866" y="2638011"/>
            <a:ext cx="10415326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ConfigureServices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IServiceCollection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AddAuthentication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AddFacebook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(facebookOptions =&gt;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facebookOptions.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["Authentication:Facebook: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facebookOptions.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AppSecret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["Authentication:Facebook: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AppSecret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3712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B4C769-A224-46A7-9A7D-B3636CC7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Accounts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87072-5ECA-424B-ABE0-F31BD0CF77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8DC20-6D5D-4CF0-9F39-2BE3ADC06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78" y="1281681"/>
            <a:ext cx="8441945" cy="4773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375063-A61C-433F-BA4A-F6D25CA1F7AE}"/>
              </a:ext>
            </a:extLst>
          </p:cNvPr>
          <p:cNvSpPr/>
          <p:nvPr/>
        </p:nvSpPr>
        <p:spPr bwMode="auto">
          <a:xfrm>
            <a:off x="6418385" y="2980592"/>
            <a:ext cx="1160584" cy="597877"/>
          </a:xfrm>
          <a:prstGeom prst="rect">
            <a:avLst/>
          </a:prstGeom>
          <a:noFill/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3B75A77-54B4-477E-8450-4FE08C82E288}"/>
              </a:ext>
            </a:extLst>
          </p:cNvPr>
          <p:cNvSpPr/>
          <p:nvPr/>
        </p:nvSpPr>
        <p:spPr bwMode="auto">
          <a:xfrm>
            <a:off x="8212015" y="1758461"/>
            <a:ext cx="3722645" cy="1459523"/>
          </a:xfrm>
          <a:prstGeom prst="wedgeRectCallout">
            <a:avLst>
              <a:gd name="adj1" fmla="val -65384"/>
              <a:gd name="adj2" fmla="val 4141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Sends </a:t>
            </a:r>
            <a:r>
              <a:rPr lang="en-US" sz="20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request to /</a:t>
            </a:r>
            <a:r>
              <a:rPr lang="en-US" sz="20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Identity</a:t>
            </a:r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0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</a:t>
            </a:r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0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ExternalLogin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A021893-ADC2-4BDD-86FF-2786373D38A2}"/>
              </a:ext>
            </a:extLst>
          </p:cNvPr>
          <p:cNvSpPr/>
          <p:nvPr/>
        </p:nvSpPr>
        <p:spPr bwMode="auto">
          <a:xfrm>
            <a:off x="8212014" y="3341640"/>
            <a:ext cx="3722645" cy="1133646"/>
          </a:xfrm>
          <a:prstGeom prst="wedgeRectCallout">
            <a:avLst>
              <a:gd name="adj1" fmla="val -74123"/>
              <a:gd name="adj2" fmla="val -4593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submits a parameter:</a:t>
            </a:r>
            <a:b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name: </a:t>
            </a:r>
            <a:r>
              <a:rPr lang="en-US" sz="20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provider</a:t>
            </a:r>
            <a:b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value: {</a:t>
            </a:r>
            <a:r>
              <a:rPr lang="en-US" sz="20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externalLogin</a:t>
            </a:r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sz="20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C8FC2E-E9DF-4340-80BC-A09FB9604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674" y="4840686"/>
            <a:ext cx="9350985" cy="119111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B6E9223-7F20-4257-91C0-14E535B80A38}"/>
              </a:ext>
            </a:extLst>
          </p:cNvPr>
          <p:cNvSpPr/>
          <p:nvPr/>
        </p:nvSpPr>
        <p:spPr bwMode="auto">
          <a:xfrm>
            <a:off x="8343900" y="5811715"/>
            <a:ext cx="3590759" cy="15826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9384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A1DFD2-D678-40D5-83F1-3245CFCEAC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01" y="1196125"/>
            <a:ext cx="12001598" cy="520106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General Data Protection Regulation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GDPR</a:t>
            </a:r>
            <a:r>
              <a:rPr lang="en-US" sz="3200" dirty="0"/>
              <a:t>) is a regulation in </a:t>
            </a:r>
            <a:r>
              <a:rPr lang="en-US" sz="3200" b="1" dirty="0">
                <a:solidFill>
                  <a:schemeClr val="bg1"/>
                </a:solidFill>
              </a:rPr>
              <a:t>EU</a:t>
            </a:r>
            <a:r>
              <a:rPr lang="en-US" sz="3200" dirty="0"/>
              <a:t> law</a:t>
            </a:r>
          </a:p>
          <a:p>
            <a:pPr lvl="1"/>
            <a:r>
              <a:rPr lang="en-US" sz="3000" dirty="0"/>
              <a:t>Addresses </a:t>
            </a:r>
            <a:r>
              <a:rPr lang="en-US" sz="3000" b="1" dirty="0">
                <a:solidFill>
                  <a:schemeClr val="bg1"/>
                </a:solidFill>
              </a:rPr>
              <a:t>data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protection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privacy</a:t>
            </a:r>
            <a:r>
              <a:rPr lang="en-US" sz="3000" dirty="0"/>
              <a:t> of individuals within the </a:t>
            </a:r>
            <a:r>
              <a:rPr lang="en-US" sz="3000" b="1" dirty="0">
                <a:solidFill>
                  <a:schemeClr val="bg1"/>
                </a:solidFill>
              </a:rPr>
              <a:t>EU</a:t>
            </a:r>
          </a:p>
          <a:p>
            <a:pPr lvl="1"/>
            <a:r>
              <a:rPr lang="en-US" sz="3000" dirty="0"/>
              <a:t>It also addresses export of personal data outside of the EU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GDPR</a:t>
            </a:r>
            <a:r>
              <a:rPr lang="en-US" sz="3200" dirty="0"/>
              <a:t> aims to:</a:t>
            </a:r>
          </a:p>
          <a:p>
            <a:pPr lvl="1"/>
            <a:r>
              <a:rPr lang="en-US" sz="3000" dirty="0"/>
              <a:t>Provide individuals with more control over their </a:t>
            </a:r>
            <a:r>
              <a:rPr lang="en-US" sz="3000" b="1" dirty="0">
                <a:solidFill>
                  <a:schemeClr val="bg1"/>
                </a:solidFill>
              </a:rPr>
              <a:t>personal data </a:t>
            </a:r>
          </a:p>
          <a:p>
            <a:pPr lvl="1"/>
            <a:r>
              <a:rPr lang="en-US" sz="3000" dirty="0"/>
              <a:t>Simplify the regulatory environment for </a:t>
            </a:r>
            <a:r>
              <a:rPr lang="en-US" sz="3000" b="1" dirty="0">
                <a:solidFill>
                  <a:schemeClr val="bg1"/>
                </a:solidFill>
              </a:rPr>
              <a:t>international businesses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provides </a:t>
            </a:r>
            <a:r>
              <a:rPr lang="en-US" sz="3200" b="1" dirty="0">
                <a:solidFill>
                  <a:schemeClr val="bg1"/>
                </a:solidFill>
              </a:rPr>
              <a:t>API</a:t>
            </a:r>
            <a:r>
              <a:rPr lang="en-US" sz="3200" dirty="0"/>
              <a:t>s to help meet some </a:t>
            </a:r>
            <a:r>
              <a:rPr lang="en-US" sz="3200" b="1" dirty="0">
                <a:solidFill>
                  <a:schemeClr val="bg1"/>
                </a:solidFill>
              </a:rPr>
              <a:t>GDPR</a:t>
            </a:r>
            <a:r>
              <a:rPr lang="en-US" sz="3200" dirty="0"/>
              <a:t> requirements</a:t>
            </a:r>
            <a:endParaRPr lang="en-US" sz="3000" dirty="0"/>
          </a:p>
          <a:p>
            <a:pPr lvl="1"/>
            <a:r>
              <a:rPr lang="en-US" sz="3000" dirty="0"/>
              <a:t>There is also a sample app in GitHub </a:t>
            </a:r>
            <a:r>
              <a:rPr lang="en-US" sz="3000" dirty="0">
                <a:hlinkClick r:id="rId2"/>
              </a:rPr>
              <a:t>here</a:t>
            </a: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DE7C97-90ED-4C55-B485-7C44EBE4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GDPR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1CED8-9399-4467-8AF6-25E2541E1C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D0BA2-F736-47A0-A571-E3811887C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888" y="3078065"/>
            <a:ext cx="4154365" cy="7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87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113851-A97C-4FD0-82EF-9944583715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r>
              <a:rPr lang="en-US" sz="3000" dirty="0"/>
              <a:t>There are </a:t>
            </a:r>
            <a:r>
              <a:rPr lang="en-US" sz="3000" b="1" dirty="0">
                <a:solidFill>
                  <a:schemeClr val="bg1"/>
                </a:solidFill>
              </a:rPr>
              <a:t>several individual rights </a:t>
            </a:r>
            <a:r>
              <a:rPr lang="en-US" sz="3000" dirty="0"/>
              <a:t>you must provide your clients</a:t>
            </a:r>
          </a:p>
          <a:p>
            <a:pPr lvl="1"/>
            <a:r>
              <a:rPr lang="en-US" sz="2600" dirty="0"/>
              <a:t>Right to be </a:t>
            </a:r>
            <a:r>
              <a:rPr lang="en-US" sz="2600" b="1" dirty="0">
                <a:solidFill>
                  <a:schemeClr val="bg1"/>
                </a:solidFill>
              </a:rPr>
              <a:t>informed</a:t>
            </a:r>
            <a:r>
              <a:rPr lang="en-US" sz="2600" dirty="0"/>
              <a:t> – inform your clients how you use their personal data</a:t>
            </a:r>
          </a:p>
          <a:p>
            <a:pPr lvl="1"/>
            <a:r>
              <a:rPr lang="en-US" sz="2600" dirty="0"/>
              <a:t>Right of </a:t>
            </a:r>
            <a:r>
              <a:rPr lang="en-US" sz="2600" b="1" dirty="0">
                <a:solidFill>
                  <a:schemeClr val="bg1"/>
                </a:solidFill>
              </a:rPr>
              <a:t>access </a:t>
            </a:r>
            <a:r>
              <a:rPr lang="en-US" sz="2600" dirty="0"/>
              <a:t>– if a client requests their data, you must provide it</a:t>
            </a:r>
          </a:p>
          <a:p>
            <a:pPr lvl="1"/>
            <a:r>
              <a:rPr lang="en-US" sz="2600" dirty="0"/>
              <a:t>Right to </a:t>
            </a:r>
            <a:r>
              <a:rPr lang="en-US" sz="2600" b="1" dirty="0">
                <a:solidFill>
                  <a:schemeClr val="bg1"/>
                </a:solidFill>
              </a:rPr>
              <a:t>rectification</a:t>
            </a:r>
            <a:r>
              <a:rPr lang="en-US" sz="2600" dirty="0"/>
              <a:t> – allow clients to correct inaccurate personal data</a:t>
            </a:r>
          </a:p>
          <a:p>
            <a:pPr lvl="1"/>
            <a:r>
              <a:rPr lang="en-US" sz="2600" dirty="0"/>
              <a:t>Right to </a:t>
            </a:r>
            <a:r>
              <a:rPr lang="en-US" sz="2600" b="1" dirty="0">
                <a:solidFill>
                  <a:schemeClr val="bg1"/>
                </a:solidFill>
              </a:rPr>
              <a:t>erasure </a:t>
            </a:r>
            <a:r>
              <a:rPr lang="en-US" sz="2600" dirty="0"/>
              <a:t>– provide clients with the ability to erase their data</a:t>
            </a:r>
          </a:p>
          <a:p>
            <a:pPr lvl="1"/>
            <a:r>
              <a:rPr lang="en-US" sz="2600" dirty="0"/>
              <a:t>Right to </a:t>
            </a:r>
            <a:r>
              <a:rPr lang="en-US" sz="2600" b="1" dirty="0">
                <a:solidFill>
                  <a:schemeClr val="bg1"/>
                </a:solidFill>
              </a:rPr>
              <a:t>restrict processing</a:t>
            </a:r>
            <a:r>
              <a:rPr lang="en-US" sz="2600" dirty="0"/>
              <a:t> – allow clients to block processing of their data</a:t>
            </a:r>
          </a:p>
          <a:p>
            <a:pPr lvl="1"/>
            <a:r>
              <a:rPr lang="en-US" sz="2600" dirty="0"/>
              <a:t>Right to </a:t>
            </a:r>
            <a:r>
              <a:rPr lang="en-US" sz="2600" b="1" dirty="0">
                <a:solidFill>
                  <a:schemeClr val="bg1"/>
                </a:solidFill>
              </a:rPr>
              <a:t>portability </a:t>
            </a:r>
            <a:r>
              <a:rPr lang="en-US" sz="2600" dirty="0"/>
              <a:t>– allow clients to obtain and reuse their data</a:t>
            </a:r>
          </a:p>
          <a:p>
            <a:pPr lvl="1"/>
            <a:r>
              <a:rPr lang="en-US" sz="2600" dirty="0"/>
              <a:t>Right to </a:t>
            </a:r>
            <a:r>
              <a:rPr lang="en-US" sz="2600" b="1" dirty="0">
                <a:solidFill>
                  <a:schemeClr val="bg1"/>
                </a:solidFill>
              </a:rPr>
              <a:t>object</a:t>
            </a:r>
            <a:r>
              <a:rPr lang="en-US" sz="2600" dirty="0"/>
              <a:t> – allow clients to object to the use of their personal data</a:t>
            </a:r>
          </a:p>
          <a:p>
            <a:pPr lvl="1"/>
            <a:r>
              <a:rPr lang="en-US" sz="2600" dirty="0"/>
              <a:t>Rights related to </a:t>
            </a:r>
            <a:r>
              <a:rPr lang="en-US" sz="2600" b="1" dirty="0">
                <a:solidFill>
                  <a:schemeClr val="bg1"/>
                </a:solidFill>
              </a:rPr>
              <a:t>automatic decision making</a:t>
            </a:r>
            <a:r>
              <a:rPr lang="en-US" sz="2600" dirty="0"/>
              <a:t>, including </a:t>
            </a:r>
            <a:r>
              <a:rPr lang="en-US" sz="2600" b="1" dirty="0">
                <a:solidFill>
                  <a:schemeClr val="bg1"/>
                </a:solidFill>
              </a:rPr>
              <a:t>profiling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FC1454-9C7F-4243-9DEA-029A486C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GDPR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0A5E8-4DA1-45E9-BD89-BA4ED71B6D1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812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695E4F-F715-42D3-9CAB-E1799C4538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Sessions, Cache &amp; TempData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C32792-B460-4171-AAEA-81DF1E9EF7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Application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4307-1BC9-4708-B405-7C112513A77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BB247332-AD27-4D5D-888F-CA755893E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6623" y="1494694"/>
            <a:ext cx="2338754" cy="233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11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72C0CD-85F1-41CF-ABB1-A40DD352DF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Other Topics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C1D712-EE0C-4440-8941-BECD66B33C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Hosting, Performance, SEO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1E641-B937-4DFF-BD2B-DDD2BFEB005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3CD308-DB7F-434D-B598-D9EF129159FE}"/>
              </a:ext>
            </a:extLst>
          </p:cNvPr>
          <p:cNvGrpSpPr/>
          <p:nvPr/>
        </p:nvGrpSpPr>
        <p:grpSpPr>
          <a:xfrm>
            <a:off x="5070629" y="1156905"/>
            <a:ext cx="2209800" cy="2883179"/>
            <a:chOff x="5132773" y="1143798"/>
            <a:chExt cx="2209800" cy="2883179"/>
          </a:xfrm>
        </p:grpSpPr>
        <p:pic>
          <p:nvPicPr>
            <p:cNvPr id="3" name="Graphic 2" descr="Cloud Computing">
              <a:extLst>
                <a:ext uri="{FF2B5EF4-FFF2-40B4-BE49-F238E27FC236}">
                  <a16:creationId xmlns:a16="http://schemas.microsoft.com/office/drawing/2014/main" id="{89B8C541-12C7-4E5C-9A8E-C423132B9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32773" y="1857867"/>
              <a:ext cx="2093650" cy="2093650"/>
            </a:xfrm>
            <a:prstGeom prst="rect">
              <a:avLst/>
            </a:prstGeom>
          </p:spPr>
        </p:pic>
        <p:pic>
          <p:nvPicPr>
            <p:cNvPr id="8" name="Graphic 7" descr="Satellite">
              <a:extLst>
                <a:ext uri="{FF2B5EF4-FFF2-40B4-BE49-F238E27FC236}">
                  <a16:creationId xmlns:a16="http://schemas.microsoft.com/office/drawing/2014/main" id="{671E0AC1-49DC-4F8A-B904-FF9B52257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7714363">
              <a:off x="5193755" y="1143798"/>
              <a:ext cx="1070499" cy="1070499"/>
            </a:xfrm>
            <a:prstGeom prst="rect">
              <a:avLst/>
            </a:prstGeom>
          </p:spPr>
        </p:pic>
        <p:pic>
          <p:nvPicPr>
            <p:cNvPr id="10" name="Graphic 9" descr="Stopwatch">
              <a:extLst>
                <a:ext uri="{FF2B5EF4-FFF2-40B4-BE49-F238E27FC236}">
                  <a16:creationId xmlns:a16="http://schemas.microsoft.com/office/drawing/2014/main" id="{DDDF8431-2317-448A-BC20-74FFA28B6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28173" y="311257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8075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F0A93D-1565-44D9-A7F5-A411ABCD23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apps configure and launch a host</a:t>
            </a:r>
          </a:p>
          <a:p>
            <a:pPr lvl="1"/>
            <a:r>
              <a:rPr lang="en-US" sz="3000" dirty="0"/>
              <a:t>The host is responsible for app startup and lifetime management</a:t>
            </a:r>
          </a:p>
          <a:p>
            <a:pPr lvl="1"/>
            <a:r>
              <a:rPr lang="en-US" sz="3000" dirty="0"/>
              <a:t>At minimum, the host configures a server and request pipeline</a:t>
            </a:r>
          </a:p>
          <a:p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the host is configured in the app entry point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2C4459-9224-49B5-BB1A-87358510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WebHost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ABA00-D1A9-4E04-977F-9E61CBF1DB0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C3F1C5D-A0CC-46C5-9C22-BBDABD36CB3D}"/>
              </a:ext>
            </a:extLst>
          </p:cNvPr>
          <p:cNvSpPr txBox="1">
            <a:spLocks/>
          </p:cNvSpPr>
          <p:nvPr/>
        </p:nvSpPr>
        <p:spPr>
          <a:xfrm>
            <a:off x="677756" y="3910302"/>
            <a:ext cx="10836487" cy="2310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Program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static void </a:t>
            </a:r>
            <a:r>
              <a:rPr lang="en-US" sz="1700" dirty="0">
                <a:ln w="0">
                  <a:noFill/>
                </a:ln>
                <a:solidFill>
                  <a:schemeClr val="bg1"/>
                </a:solidFill>
                <a:effectLst/>
              </a:rPr>
              <a:t>Main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(string[] args) { </a:t>
            </a:r>
            <a:r>
              <a:rPr lang="en-US" sz="1700" dirty="0">
                <a:ln w="0">
                  <a:noFill/>
                </a:ln>
                <a:solidFill>
                  <a:schemeClr val="bg1"/>
                </a:solidFill>
                <a:effectLst/>
              </a:rPr>
              <a:t>CreateWebHostBuilder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(args).</a:t>
            </a:r>
            <a:r>
              <a:rPr lang="en-US" sz="1700" dirty="0">
                <a:ln w="0">
                  <a:noFill/>
                </a:ln>
                <a:solidFill>
                  <a:schemeClr val="bg1"/>
                </a:solidFill>
                <a:effectLst/>
              </a:rPr>
              <a:t>Build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().</a:t>
            </a:r>
            <a:r>
              <a:rPr lang="en-US" sz="1700" dirty="0">
                <a:ln w="0">
                  <a:noFill/>
                </a:ln>
                <a:solidFill>
                  <a:schemeClr val="bg1"/>
                </a:solidFill>
                <a:effectLst/>
              </a:rPr>
              <a:t>Run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(); }</a:t>
            </a:r>
          </a:p>
          <a:p>
            <a:endParaRPr lang="en-US" sz="17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static </a:t>
            </a:r>
            <a:r>
              <a:rPr lang="en-US" sz="1700" dirty="0">
                <a:ln w="0">
                  <a:noFill/>
                </a:ln>
                <a:solidFill>
                  <a:schemeClr val="bg1"/>
                </a:solidFill>
                <a:effectLst/>
              </a:rPr>
              <a:t>IWebHostBuilder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700" dirty="0">
                <a:ln w="0">
                  <a:noFill/>
                </a:ln>
                <a:solidFill>
                  <a:schemeClr val="bg1"/>
                </a:solidFill>
                <a:effectLst/>
              </a:rPr>
              <a:t>CreateWebHostBuilder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(string[] args) =&gt;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700" dirty="0">
                <a:ln w="0">
                  <a:noFill/>
                </a:ln>
                <a:solidFill>
                  <a:schemeClr val="bg1"/>
                </a:solidFill>
                <a:effectLst/>
              </a:rPr>
              <a:t>WebHost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700" dirty="0">
                <a:ln w="0">
                  <a:noFill/>
                </a:ln>
                <a:solidFill>
                  <a:schemeClr val="bg1"/>
                </a:solidFill>
                <a:effectLst/>
              </a:rPr>
              <a:t>CreateDefaultBuilder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(args)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.UseStartup&lt;Startup&gt;();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7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9573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91ACB4-EE27-45E8-B54A-E0D4D1EEE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2593360"/>
          </a:xfrm>
        </p:spPr>
        <p:txBody>
          <a:bodyPr>
            <a:normAutofit/>
          </a:bodyPr>
          <a:lstStyle/>
          <a:p>
            <a:r>
              <a:rPr lang="en-US" sz="3000" noProof="1"/>
              <a:t>The </a:t>
            </a:r>
            <a:r>
              <a:rPr lang="en-US" sz="3000" b="1" noProof="1">
                <a:solidFill>
                  <a:schemeClr val="bg1"/>
                </a:solidFill>
              </a:rPr>
              <a:t>CreateDefaultBuilder()</a:t>
            </a:r>
            <a:r>
              <a:rPr lang="en-US" sz="3000" noProof="1"/>
              <a:t> method performs several essential tasks</a:t>
            </a:r>
          </a:p>
          <a:p>
            <a:pPr lvl="1"/>
            <a:r>
              <a:rPr lang="en-US" sz="2800" noProof="1"/>
              <a:t>Configuring Kestrel Server, Setting content root, etc.</a:t>
            </a:r>
          </a:p>
          <a:p>
            <a:pPr lvl="1"/>
            <a:r>
              <a:rPr lang="en-US" sz="2800" noProof="1"/>
              <a:t>Loading host configuration, app configuration, etc.</a:t>
            </a:r>
          </a:p>
          <a:p>
            <a:r>
              <a:rPr lang="en-US" sz="3000" noProof="1"/>
              <a:t>This sets up default config which you can modify using various methods</a:t>
            </a:r>
          </a:p>
          <a:p>
            <a:pPr marL="0" indent="0">
              <a:buNone/>
            </a:pPr>
            <a:endParaRPr lang="en-US" sz="30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F46564-C7FD-49FF-A067-CB3D27745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WebHost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8D254-04F5-4D5C-94CF-3695751BA2D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noProof="1" smtClean="0"/>
              <a:pPr/>
              <a:t>42</a:t>
            </a:fld>
            <a:endParaRPr lang="en-US" noProof="1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2E22308-ED7D-4DFF-BD73-1AC7556BEF1A}"/>
              </a:ext>
            </a:extLst>
          </p:cNvPr>
          <p:cNvSpPr txBox="1">
            <a:spLocks/>
          </p:cNvSpPr>
          <p:nvPr/>
        </p:nvSpPr>
        <p:spPr>
          <a:xfrm>
            <a:off x="329819" y="3720217"/>
            <a:ext cx="5511852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WebHost.CreateDefaultBuilder(args)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ConfigureLogging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(logging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logging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.SetMinimumLevel(LogLevel.Warning);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6E4A12-6F7C-4FA9-AB7B-1E0C2A9D07CF}"/>
              </a:ext>
            </a:extLst>
          </p:cNvPr>
          <p:cNvSpPr txBox="1">
            <a:spLocks/>
          </p:cNvSpPr>
          <p:nvPr/>
        </p:nvSpPr>
        <p:spPr>
          <a:xfrm>
            <a:off x="5989668" y="4358823"/>
            <a:ext cx="5872513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WebHost.CreateDefaultBuilder(args)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UseKestrel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(options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options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.Limits.MaxRequestBodySize = 20000000;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201862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1E51B6-0EDB-42FE-BBBC-43B55BB36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093" y="1196130"/>
            <a:ext cx="11907813" cy="520106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Performance</a:t>
            </a:r>
            <a:r>
              <a:rPr lang="en-US" dirty="0"/>
              <a:t> is an important topic in Web app development</a:t>
            </a:r>
          </a:p>
          <a:p>
            <a:pPr lvl="1"/>
            <a:r>
              <a:rPr lang="en-US" dirty="0"/>
              <a:t>Slow-loading discomforts your clients and drives them elsewhere</a:t>
            </a:r>
          </a:p>
          <a:p>
            <a:r>
              <a:rPr lang="en-US" dirty="0"/>
              <a:t>There is 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magic</a:t>
            </a:r>
            <a:r>
              <a:rPr lang="en-US" dirty="0"/>
              <a:t> functionality which optimizes your app</a:t>
            </a:r>
          </a:p>
          <a:p>
            <a:pPr lvl="1"/>
            <a:r>
              <a:rPr lang="en-US" dirty="0"/>
              <a:t>There are many tips, though, on how to speed up your 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119543-3ECF-4EA9-B6F7-F006801D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1B400-DEAF-4104-A132-EB846A8FD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67CFC2-EA23-48D2-8D34-4D79BD622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706" y="3985026"/>
            <a:ext cx="3631223" cy="24121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30220D-FAF5-4511-B5FF-8A354DA99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073" y="3919908"/>
            <a:ext cx="3198935" cy="269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58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65050-9081-4CA6-9929-4124FB012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of the most important tips include: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Measure everything (Application Insights, </a:t>
            </a:r>
            <a:r>
              <a:rPr lang="en-US" b="1" dirty="0" err="1">
                <a:solidFill>
                  <a:schemeClr val="bg1"/>
                </a:solidFill>
              </a:rPr>
              <a:t>dotTrace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en-US" dirty="0"/>
              <a:t>Gather diagnostics for your application</a:t>
            </a:r>
          </a:p>
          <a:p>
            <a:pPr lvl="2"/>
            <a:r>
              <a:rPr lang="en-US" dirty="0"/>
              <a:t>Localize which are the slow components of your application</a:t>
            </a:r>
          </a:p>
          <a:p>
            <a:pPr lvl="2"/>
            <a:r>
              <a:rPr lang="en-US" dirty="0"/>
              <a:t>Analyze what slows down these components</a:t>
            </a:r>
          </a:p>
          <a:p>
            <a:pPr lvl="2"/>
            <a:r>
              <a:rPr lang="en-US" dirty="0"/>
              <a:t>Order and prioritize the most malicious slow-pokes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Pick the low-hanging fruit first</a:t>
            </a:r>
          </a:p>
          <a:p>
            <a:pPr lvl="2"/>
            <a:r>
              <a:rPr lang="en-US" dirty="0"/>
              <a:t>Once you’ve determined the slowest component, prioritize it first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A4F1F-9BAF-4724-AF0A-938CA9B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17881-42E9-4232-8204-D680F726B0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13CCB263-33A3-4C19-BFFD-1BC8929E9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6126" y="1682904"/>
            <a:ext cx="1320427" cy="132042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6EC5680-B8FD-4005-88A3-696634970AF1}"/>
              </a:ext>
            </a:extLst>
          </p:cNvPr>
          <p:cNvGrpSpPr/>
          <p:nvPr/>
        </p:nvGrpSpPr>
        <p:grpSpPr>
          <a:xfrm>
            <a:off x="9625912" y="3669819"/>
            <a:ext cx="2253406" cy="2297429"/>
            <a:chOff x="8790844" y="983404"/>
            <a:chExt cx="2524856" cy="2524856"/>
          </a:xfrm>
        </p:grpSpPr>
        <p:pic>
          <p:nvPicPr>
            <p:cNvPr id="8" name="Graphic 7" descr="Laptop">
              <a:extLst>
                <a:ext uri="{FF2B5EF4-FFF2-40B4-BE49-F238E27FC236}">
                  <a16:creationId xmlns:a16="http://schemas.microsoft.com/office/drawing/2014/main" id="{CE6D1883-F270-458F-B47F-152B0E315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90844" y="983404"/>
              <a:ext cx="2524856" cy="2524856"/>
            </a:xfrm>
            <a:prstGeom prst="rect">
              <a:avLst/>
            </a:prstGeom>
          </p:spPr>
        </p:pic>
        <p:pic>
          <p:nvPicPr>
            <p:cNvPr id="13" name="Graphic 12" descr="Repeat">
              <a:extLst>
                <a:ext uri="{FF2B5EF4-FFF2-40B4-BE49-F238E27FC236}">
                  <a16:creationId xmlns:a16="http://schemas.microsoft.com/office/drawing/2014/main" id="{36E7E7D7-4B6E-4DFC-B389-8037958E6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35990" y="1605328"/>
              <a:ext cx="1032363" cy="1032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0038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65050-9081-4CA6-9929-4124FB012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Some of the most important tips include: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Enable Compression</a:t>
            </a:r>
          </a:p>
          <a:p>
            <a:pPr lvl="2"/>
            <a:r>
              <a:rPr lang="en-US" dirty="0"/>
              <a:t>HTTP Protocol is not particularly efficient</a:t>
            </a:r>
          </a:p>
          <a:p>
            <a:pPr lvl="2"/>
            <a:r>
              <a:rPr lang="en-US" dirty="0"/>
              <a:t>You can enable Response Compression to increase app efficiency</a:t>
            </a:r>
          </a:p>
          <a:p>
            <a:pPr lvl="3"/>
            <a:r>
              <a:rPr lang="en-US" dirty="0" err="1"/>
              <a:t>ConfigureServices</a:t>
            </a:r>
            <a:r>
              <a:rPr lang="en-US" dirty="0"/>
              <a:t>: </a:t>
            </a:r>
            <a:r>
              <a:rPr lang="en-US" b="1" dirty="0" err="1">
                <a:solidFill>
                  <a:schemeClr val="bg1"/>
                </a:solidFill>
              </a:rPr>
              <a:t>services</a:t>
            </a:r>
            <a:r>
              <a:rPr lang="en-US" dirty="0" err="1"/>
              <a:t>.</a:t>
            </a:r>
            <a:r>
              <a:rPr lang="en-US" b="1" dirty="0" err="1">
                <a:solidFill>
                  <a:schemeClr val="bg1"/>
                </a:solidFill>
              </a:rPr>
              <a:t>AddResponseCompression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pPr lvl="3"/>
            <a:r>
              <a:rPr lang="en-US" dirty="0"/>
              <a:t>Configure: </a:t>
            </a:r>
            <a:r>
              <a:rPr lang="en-US" b="1" dirty="0" err="1">
                <a:solidFill>
                  <a:schemeClr val="bg1"/>
                </a:solidFill>
              </a:rPr>
              <a:t>app.UseResponseCompression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Reduce HTTP Requests</a:t>
            </a:r>
          </a:p>
          <a:p>
            <a:pPr lvl="2"/>
            <a:r>
              <a:rPr lang="en-US" dirty="0"/>
              <a:t>HTTP Communication is quite slow</a:t>
            </a:r>
          </a:p>
          <a:p>
            <a:pPr lvl="2"/>
            <a:r>
              <a:rPr lang="en-US" dirty="0"/>
              <a:t>Reduce amount of HTTP Requests needed for each functionality</a:t>
            </a:r>
          </a:p>
          <a:p>
            <a:pPr lvl="2"/>
            <a:r>
              <a:rPr lang="en-US" dirty="0"/>
              <a:t>Use sprites for images and fonts instead of images</a:t>
            </a:r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A4F1F-9BAF-4724-AF0A-938CA9B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17881-42E9-4232-8204-D680F726B0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09F513-A07B-42E6-9C1D-715F88223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464" y="1196125"/>
            <a:ext cx="1640127" cy="164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06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65050-9081-4CA6-9929-4124FB012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/>
              <a:t>Some of the most important tips include: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HTTP/2 over SSL (enabled by default in 2.2)</a:t>
            </a:r>
          </a:p>
          <a:p>
            <a:pPr lvl="2"/>
            <a:r>
              <a:rPr lang="en-US" dirty="0"/>
              <a:t>HTTP/2 Protocol introduces many significant features</a:t>
            </a:r>
          </a:p>
          <a:p>
            <a:pPr lvl="2"/>
            <a:r>
              <a:rPr lang="en-US" dirty="0"/>
              <a:t>These features can optimize your apps greatly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Minify your fields (</a:t>
            </a:r>
            <a:r>
              <a:rPr lang="en-US" b="1" dirty="0" err="1">
                <a:solidFill>
                  <a:schemeClr val="bg1"/>
                </a:solidFill>
              </a:rPr>
              <a:t>bundleconfig.json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en-US" dirty="0"/>
              <a:t>Compression is a great tool</a:t>
            </a:r>
          </a:p>
          <a:p>
            <a:pPr lvl="2"/>
            <a:r>
              <a:rPr lang="en-US" dirty="0"/>
              <a:t>Your third-party resources are unnecessarily slowing your app</a:t>
            </a:r>
          </a:p>
          <a:p>
            <a:pPr lvl="2"/>
            <a:r>
              <a:rPr lang="en-US" dirty="0"/>
              <a:t>You can minify them in order to reduce the data traffic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A4F1F-9BAF-4724-AF0A-938CA9B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17881-42E9-4232-8204-D680F726B0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1622DF-4930-4663-B6A5-06C1E6A79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712" y="3358662"/>
            <a:ext cx="2921522" cy="15738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Graphic 8" descr="Plug">
            <a:extLst>
              <a:ext uri="{FF2B5EF4-FFF2-40B4-BE49-F238E27FC236}">
                <a16:creationId xmlns:a16="http://schemas.microsoft.com/office/drawing/2014/main" id="{F98298E0-FFEA-48AB-A350-61F682C4F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418581" y="891386"/>
            <a:ext cx="2231783" cy="223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49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65050-9081-4CA6-9929-4124FB012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/>
              <a:t>Some of the most important tips include: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Load CSS First</a:t>
            </a:r>
          </a:p>
          <a:p>
            <a:pPr lvl="2"/>
            <a:r>
              <a:rPr lang="en-US" dirty="0"/>
              <a:t>CSS Content must be loaded first, preferably in the head section</a:t>
            </a:r>
          </a:p>
          <a:p>
            <a:pPr lvl="2"/>
            <a:r>
              <a:rPr lang="en-US" dirty="0"/>
              <a:t>Browsers tend to do unnecessary actions when rendering pages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Load JS Last</a:t>
            </a:r>
          </a:p>
          <a:p>
            <a:pPr lvl="2"/>
            <a:r>
              <a:rPr lang="en-US" dirty="0"/>
              <a:t>Pages need to be rendered as quickly as possible</a:t>
            </a:r>
          </a:p>
          <a:p>
            <a:pPr lvl="2"/>
            <a:r>
              <a:rPr lang="en-US" dirty="0"/>
              <a:t>JavaScript is not particularly needed for the rendering of pages</a:t>
            </a:r>
          </a:p>
          <a:p>
            <a:pPr lvl="2"/>
            <a:r>
              <a:rPr lang="en-US" dirty="0"/>
              <a:t>Of course, this is only applicable to non-heavy JavaScript sites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A4F1F-9BAF-4724-AF0A-938CA9B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17881-42E9-4232-8204-D680F726B0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254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65050-9081-4CA6-9929-4124FB012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/>
              <a:t>Some of the most important tips include: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Cache your pages</a:t>
            </a:r>
          </a:p>
          <a:p>
            <a:pPr lvl="2"/>
            <a:r>
              <a:rPr lang="en-US" dirty="0"/>
              <a:t>There is a lot of static, unchangeable content on web app pages</a:t>
            </a:r>
          </a:p>
          <a:p>
            <a:pPr lvl="2"/>
            <a:r>
              <a:rPr lang="en-US" dirty="0"/>
              <a:t>The process of its slow retrieval does not need to be repeated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Content Delivery Network (CDN)</a:t>
            </a:r>
          </a:p>
          <a:p>
            <a:pPr lvl="2"/>
            <a:r>
              <a:rPr lang="en-US" dirty="0"/>
              <a:t>CDN outsources a bit of work from your application</a:t>
            </a:r>
          </a:p>
          <a:p>
            <a:pPr lvl="2"/>
            <a:r>
              <a:rPr lang="en-US" dirty="0"/>
              <a:t>There are plenty of CDNs closely-located to your clients</a:t>
            </a:r>
          </a:p>
          <a:p>
            <a:pPr lvl="2"/>
            <a:r>
              <a:rPr lang="en-US" dirty="0"/>
              <a:t>CDNs are a preferred resource in Production Environment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A4F1F-9BAF-4724-AF0A-938CA9B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17881-42E9-4232-8204-D680F726B0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44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0619B9-582A-4CCA-8845-AD94BFA0D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Search Engine Optimization </a:t>
            </a:r>
            <a:r>
              <a:rPr lang="en-US" dirty="0"/>
              <a:t>is very important in web apps</a:t>
            </a:r>
          </a:p>
          <a:p>
            <a:pPr lvl="1"/>
            <a:r>
              <a:rPr lang="en-US" dirty="0"/>
              <a:t>Common users tend to use Google / Bing to look for services</a:t>
            </a:r>
          </a:p>
          <a:p>
            <a:pPr lvl="1"/>
            <a:r>
              <a:rPr lang="en-US" dirty="0"/>
              <a:t>There are ways to boost your place in the results of SEs</a:t>
            </a:r>
          </a:p>
          <a:p>
            <a:r>
              <a:rPr lang="en-US" dirty="0"/>
              <a:t>There are several simple </a:t>
            </a:r>
            <a:r>
              <a:rPr lang="en-US" b="1" dirty="0">
                <a:solidFill>
                  <a:schemeClr val="bg1"/>
                </a:solidFill>
              </a:rPr>
              <a:t>tips</a:t>
            </a:r>
            <a:r>
              <a:rPr lang="en-US" dirty="0"/>
              <a:t> you can follow:</a:t>
            </a:r>
          </a:p>
          <a:p>
            <a:pPr lvl="1"/>
            <a:r>
              <a:rPr lang="en-US" dirty="0"/>
              <a:t>Prioritize Visible Content, Eliminate JavaScript block-rendering</a:t>
            </a:r>
          </a:p>
          <a:p>
            <a:pPr lvl="1"/>
            <a:r>
              <a:rPr lang="en-US" dirty="0"/>
              <a:t>Make your application crawlable and fast</a:t>
            </a:r>
          </a:p>
          <a:p>
            <a:pPr lvl="1"/>
            <a:r>
              <a:rPr lang="en-US" dirty="0"/>
              <a:t>Make your URLs meaningful</a:t>
            </a:r>
          </a:p>
          <a:p>
            <a:pPr lvl="1"/>
            <a:r>
              <a:rPr lang="en-US" dirty="0"/>
              <a:t>Unique and relevant title and description with keywords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13D9AD-70A1-4ED2-B2F0-A2CF467A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 Optimization (SEO)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162CE-4F92-4167-9B0B-764EC4F725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C17B1B-0A78-41A4-82DE-F32C3D45E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877" y="4498250"/>
            <a:ext cx="3394958" cy="152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91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F54870-C8E4-4470-922D-4075812639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Session state </a:t>
            </a:r>
            <a:r>
              <a:rPr lang="en-US" sz="3200" dirty="0"/>
              <a:t>is an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scenario for storage of client data</a:t>
            </a:r>
          </a:p>
          <a:p>
            <a:pPr lvl="1"/>
            <a:r>
              <a:rPr lang="en-US" sz="3000" dirty="0"/>
              <a:t>Each client has a unique </a:t>
            </a:r>
            <a:r>
              <a:rPr lang="en-US" sz="3000" b="1" dirty="0">
                <a:solidFill>
                  <a:schemeClr val="bg1"/>
                </a:solidFill>
              </a:rPr>
              <a:t>Session ID </a:t>
            </a:r>
            <a:r>
              <a:rPr lang="en-US" sz="3000" dirty="0"/>
              <a:t>which the framework stores</a:t>
            </a:r>
          </a:p>
          <a:p>
            <a:pPr lvl="1"/>
            <a:r>
              <a:rPr lang="en-US" sz="3000" dirty="0"/>
              <a:t>Data can be </a:t>
            </a:r>
            <a:r>
              <a:rPr lang="en-US" sz="3000" b="1" dirty="0">
                <a:solidFill>
                  <a:schemeClr val="bg1"/>
                </a:solidFill>
              </a:rPr>
              <a:t>maintained</a:t>
            </a:r>
            <a:r>
              <a:rPr lang="en-US" sz="3000" dirty="0"/>
              <a:t> while the client browsers the application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Session data </a:t>
            </a:r>
            <a:r>
              <a:rPr lang="en-US" sz="3200" dirty="0"/>
              <a:t>is backed by </a:t>
            </a:r>
            <a:r>
              <a:rPr lang="en-US" sz="3200" b="1" dirty="0">
                <a:solidFill>
                  <a:schemeClr val="bg1"/>
                </a:solidFill>
              </a:rPr>
              <a:t>cache</a:t>
            </a:r>
            <a:r>
              <a:rPr lang="en-US" sz="3200" dirty="0"/>
              <a:t>, and is considered </a:t>
            </a:r>
            <a:r>
              <a:rPr lang="en-US" sz="3200" b="1" dirty="0">
                <a:solidFill>
                  <a:schemeClr val="bg1"/>
                </a:solidFill>
              </a:rPr>
              <a:t>ephemeral</a:t>
            </a:r>
          </a:p>
          <a:p>
            <a:pPr lvl="1"/>
            <a:r>
              <a:rPr lang="en-US" sz="3000" dirty="0"/>
              <a:t>The application should continue to function </a:t>
            </a:r>
            <a:r>
              <a:rPr lang="en-US" sz="3000" b="1" dirty="0">
                <a:solidFill>
                  <a:schemeClr val="bg1"/>
                </a:solidFill>
              </a:rPr>
              <a:t>without</a:t>
            </a:r>
            <a:r>
              <a:rPr lang="en-US" sz="3000" dirty="0"/>
              <a:t> session data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37D6BB-5E10-48A3-9355-DCD10FA5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22640-3A9D-4FC7-9321-15DD205D3C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79C816-09F5-4F59-98B9-402FDDE1A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702" y="4312292"/>
            <a:ext cx="4818168" cy="24390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1CEAE4-A056-4254-A2D5-96575B1E5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797" y="4445157"/>
            <a:ext cx="2185174" cy="218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6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0E01A-420C-427B-BBF5-1ACB7FC31C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AutoMapper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489740-DC23-4CC1-98F5-599AEC8BED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490438"/>
            <a:ext cx="10961783" cy="499819"/>
          </a:xfrm>
        </p:spPr>
        <p:txBody>
          <a:bodyPr/>
          <a:lstStyle/>
          <a:p>
            <a:r>
              <a:rPr lang="en-US" dirty="0"/>
              <a:t>Simplify object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AC3FE-4B35-40DE-A431-B244077B93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3" name="Graphic 2" descr="Books">
            <a:extLst>
              <a:ext uri="{FF2B5EF4-FFF2-40B4-BE49-F238E27FC236}">
                <a16:creationId xmlns:a16="http://schemas.microsoft.com/office/drawing/2014/main" id="{D2B5D194-8980-4335-8093-189475E41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5400" y="1682484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45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4AF4D5-8000-4ED7-8CC8-FFDCCFC35C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is a library built to simplify object mapping</a:t>
            </a:r>
          </a:p>
          <a:p>
            <a:pPr lvl="1"/>
            <a:r>
              <a:rPr lang="en-US" dirty="0"/>
              <a:t>Easily imported in ASP.NET Core</a:t>
            </a:r>
          </a:p>
          <a:p>
            <a:pPr lvl="1"/>
            <a:r>
              <a:rPr lang="en-US" dirty="0"/>
              <a:t>Added as a dependency to the DI</a:t>
            </a:r>
          </a:p>
          <a:p>
            <a:pPr lvl="1"/>
            <a:r>
              <a:rPr lang="en-US" dirty="0"/>
              <a:t>Easy to use in code</a:t>
            </a:r>
          </a:p>
          <a:p>
            <a:pPr lvl="1"/>
            <a:r>
              <a:rPr lang="en-US" dirty="0"/>
              <a:t>Gets rid of ugly property setters</a:t>
            </a:r>
          </a:p>
          <a:p>
            <a:pPr lvl="1"/>
            <a:r>
              <a:rPr lang="en-US" dirty="0"/>
              <a:t>Used in millions of projects </a:t>
            </a:r>
          </a:p>
          <a:p>
            <a:pPr lvl="1"/>
            <a:r>
              <a:rPr lang="en-US" dirty="0"/>
              <a:t>Highly flexible</a:t>
            </a:r>
          </a:p>
          <a:p>
            <a:pPr lvl="1"/>
            <a:r>
              <a:rPr lang="en-US" dirty="0"/>
              <a:t>Easily configurable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B745AA-8D1A-4618-A2DE-18AB89C7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Mapper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0C944-E053-4EF1-A211-8F844F4289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DDE865-37E7-4B8C-9FE3-2A3E619C4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589" y="4589496"/>
            <a:ext cx="5899234" cy="159497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C6027A0-9F0A-4C3D-AD8F-66A5B6193F0B}"/>
              </a:ext>
            </a:extLst>
          </p:cNvPr>
          <p:cNvGrpSpPr/>
          <p:nvPr/>
        </p:nvGrpSpPr>
        <p:grpSpPr>
          <a:xfrm>
            <a:off x="6822015" y="2236582"/>
            <a:ext cx="5186483" cy="1714501"/>
            <a:chOff x="6474643" y="2039814"/>
            <a:chExt cx="4501886" cy="1512234"/>
          </a:xfrm>
        </p:grpSpPr>
        <p:pic>
          <p:nvPicPr>
            <p:cNvPr id="6" name="Graphic 5" descr="Hierarchy">
              <a:extLst>
                <a:ext uri="{FF2B5EF4-FFF2-40B4-BE49-F238E27FC236}">
                  <a16:creationId xmlns:a16="http://schemas.microsoft.com/office/drawing/2014/main" id="{D7B42609-5CE2-4DD6-8FD5-27540ECB5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9464296" y="2039814"/>
              <a:ext cx="1512233" cy="1512233"/>
            </a:xfrm>
            <a:prstGeom prst="rect">
              <a:avLst/>
            </a:prstGeom>
          </p:spPr>
        </p:pic>
        <p:pic>
          <p:nvPicPr>
            <p:cNvPr id="9" name="Graphic 8" descr="Database">
              <a:extLst>
                <a:ext uri="{FF2B5EF4-FFF2-40B4-BE49-F238E27FC236}">
                  <a16:creationId xmlns:a16="http://schemas.microsoft.com/office/drawing/2014/main" id="{71528094-286E-4CDE-A60F-00026AEFD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74643" y="2039815"/>
              <a:ext cx="1512233" cy="1512233"/>
            </a:xfrm>
            <a:prstGeom prst="rect">
              <a:avLst/>
            </a:prstGeom>
          </p:spPr>
        </p:pic>
        <p:pic>
          <p:nvPicPr>
            <p:cNvPr id="11" name="Graphic 10" descr="Filter">
              <a:extLst>
                <a:ext uri="{FF2B5EF4-FFF2-40B4-BE49-F238E27FC236}">
                  <a16:creationId xmlns:a16="http://schemas.microsoft.com/office/drawing/2014/main" id="{3FAE2B5D-2BC9-48DD-9137-6C3AB8910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6200000">
              <a:off x="7952063" y="2039814"/>
              <a:ext cx="1512233" cy="15122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6702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8C2E4F-0D5F-47B0-969F-C8BC962DAC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01071"/>
          </a:xfrm>
        </p:spPr>
        <p:txBody>
          <a:bodyPr/>
          <a:lstStyle/>
          <a:p>
            <a:r>
              <a:rPr lang="en-US" dirty="0"/>
              <a:t>Setting up the </a:t>
            </a: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in your </a:t>
            </a:r>
            <a:r>
              <a:rPr lang="en-US" b="1" noProof="1">
                <a:solidFill>
                  <a:schemeClr val="bg1"/>
                </a:solidFill>
              </a:rPr>
              <a:t>ASP.NET Core </a:t>
            </a:r>
            <a:r>
              <a:rPr lang="en-US" dirty="0"/>
              <a:t>project</a:t>
            </a:r>
          </a:p>
          <a:p>
            <a:endParaRPr lang="en-US" dirty="0"/>
          </a:p>
          <a:p>
            <a:pPr lvl="1"/>
            <a:r>
              <a:rPr lang="en-US" dirty="0"/>
              <a:t>This will also install the main </a:t>
            </a: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NuGet package</a:t>
            </a:r>
          </a:p>
          <a:p>
            <a:r>
              <a:rPr lang="en-US" dirty="0"/>
              <a:t>Registering </a:t>
            </a: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as a dependency in the DI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9D9BBE-657B-4BF9-971B-EF6EA653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Mapper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CAD08-EBD6-4596-B1C5-700DA84D42F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D03C7DF-A7C3-4E7D-8C23-ABA98B2CD1B3}"/>
              </a:ext>
            </a:extLst>
          </p:cNvPr>
          <p:cNvSpPr txBox="1">
            <a:spLocks/>
          </p:cNvSpPr>
          <p:nvPr/>
        </p:nvSpPr>
        <p:spPr>
          <a:xfrm>
            <a:off x="751775" y="1906186"/>
            <a:ext cx="9667110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Install-Package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AutoMapper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Extensions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Microsoft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DependencyInjection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8FCE01E-9946-4F6D-A42A-3168035DC828}"/>
              </a:ext>
            </a:extLst>
          </p:cNvPr>
          <p:cNvSpPr txBox="1">
            <a:spLocks/>
          </p:cNvSpPr>
          <p:nvPr/>
        </p:nvSpPr>
        <p:spPr>
          <a:xfrm>
            <a:off x="751775" y="3933520"/>
            <a:ext cx="3644379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ConfigureServices</a:t>
            </a:r>
            <a:b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IServiceCollection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AddAutoMapper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services.AddMvc();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7C6301-A3D5-47D8-BF01-F2AE7C0CFAD5}"/>
              </a:ext>
            </a:extLst>
          </p:cNvPr>
          <p:cNvGrpSpPr/>
          <p:nvPr/>
        </p:nvGrpSpPr>
        <p:grpSpPr>
          <a:xfrm>
            <a:off x="9985326" y="3858205"/>
            <a:ext cx="2206674" cy="2187880"/>
            <a:chOff x="9458325" y="3749906"/>
            <a:chExt cx="2669537" cy="2658217"/>
          </a:xfrm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1902D17F-757F-4461-B092-59DF425B5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8325" y="3749906"/>
              <a:ext cx="1728356" cy="1728356"/>
            </a:xfrm>
            <a:prstGeom prst="rect">
              <a:avLst/>
            </a:prstGeom>
          </p:spPr>
        </p:pic>
        <p:pic>
          <p:nvPicPr>
            <p:cNvPr id="13" name="Graphic 12" descr="Gears">
              <a:extLst>
                <a:ext uri="{FF2B5EF4-FFF2-40B4-BE49-F238E27FC236}">
                  <a16:creationId xmlns:a16="http://schemas.microsoft.com/office/drawing/2014/main" id="{7CA8DAA2-927D-4972-8994-F4A127332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477862">
              <a:off x="9901621" y="4181882"/>
              <a:ext cx="2226241" cy="2226241"/>
            </a:xfrm>
            <a:prstGeom prst="rect">
              <a:avLst/>
            </a:prstGeom>
          </p:spPr>
        </p:pic>
      </p:grp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731D3505-5E54-4258-8A73-164E6A395472}"/>
              </a:ext>
            </a:extLst>
          </p:cNvPr>
          <p:cNvSpPr txBox="1">
            <a:spLocks/>
          </p:cNvSpPr>
          <p:nvPr/>
        </p:nvSpPr>
        <p:spPr>
          <a:xfrm>
            <a:off x="4672509" y="3933519"/>
            <a:ext cx="530676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HomeController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: Controller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IMapper mapper;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HomeController(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mapper)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19257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8C2E4F-0D5F-47B0-969F-C8BC962DAC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715669"/>
          </a:xfrm>
        </p:spPr>
        <p:txBody>
          <a:bodyPr>
            <a:normAutofit/>
          </a:bodyPr>
          <a:lstStyle/>
          <a:p>
            <a:r>
              <a:rPr lang="en-US" sz="3000" dirty="0"/>
              <a:t>Using the </a:t>
            </a:r>
            <a:r>
              <a:rPr lang="en-US" sz="3000" b="1" noProof="1">
                <a:solidFill>
                  <a:schemeClr val="bg1"/>
                </a:solidFill>
              </a:rPr>
              <a:t>AutoMapper</a:t>
            </a:r>
            <a:r>
              <a:rPr lang="en-US" sz="3000" dirty="0"/>
              <a:t> in your </a:t>
            </a:r>
            <a:r>
              <a:rPr lang="en-US" sz="3000" b="1" noProof="1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project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9D9BBE-657B-4BF9-971B-EF6EA653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Mapper (Data &amp; Presentation)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CAD08-EBD6-4596-B1C5-700DA84D42F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D03C7DF-A7C3-4E7D-8C23-ABA98B2CD1B3}"/>
              </a:ext>
            </a:extLst>
          </p:cNvPr>
          <p:cNvSpPr txBox="1">
            <a:spLocks/>
          </p:cNvSpPr>
          <p:nvPr/>
        </p:nvSpPr>
        <p:spPr>
          <a:xfrm>
            <a:off x="760566" y="1788700"/>
            <a:ext cx="496322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HomeDataModel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Id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Name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int Age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decimal Salary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Resume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Department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5FBDACA-3889-40E2-AF96-B0E6AD11797F}"/>
              </a:ext>
            </a:extLst>
          </p:cNvPr>
          <p:cNvSpPr txBox="1">
            <a:spLocks/>
          </p:cNvSpPr>
          <p:nvPr/>
        </p:nvSpPr>
        <p:spPr>
          <a:xfrm>
            <a:off x="6468210" y="1788700"/>
            <a:ext cx="4963226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Name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int Age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decimal Salary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Department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5230141-8C0C-4E3F-98FA-07D37DD22786}"/>
              </a:ext>
            </a:extLst>
          </p:cNvPr>
          <p:cNvSpPr txBox="1">
            <a:spLocks/>
          </p:cNvSpPr>
          <p:nvPr/>
        </p:nvSpPr>
        <p:spPr>
          <a:xfrm>
            <a:off x="760566" y="4367777"/>
            <a:ext cx="7187680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Demo.App.Models.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&lt;div class="mt-4"&gt;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&lt;h1 class="text-center"&gt;Name: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&lt;h1 class="text-center"&gt;Age: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Age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&lt;h1 class="text-center"&gt;Salary: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Salary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&lt;h1 class="text-center"&gt;Department: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Department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&lt;/div&gt;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C44764-E261-48E0-A8E5-4AB401904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219" y="4036768"/>
            <a:ext cx="3763604" cy="23604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89843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E9CC0-688D-4805-8A09-D5A9219AB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5779475" cy="5072791"/>
          </a:xfrm>
        </p:spPr>
        <p:txBody>
          <a:bodyPr>
            <a:normAutofit/>
          </a:bodyPr>
          <a:lstStyle/>
          <a:p>
            <a:r>
              <a:rPr lang="en-US" sz="3000" dirty="0"/>
              <a:t>Without </a:t>
            </a:r>
            <a:r>
              <a:rPr lang="en-US" sz="3000" b="1" noProof="1">
                <a:solidFill>
                  <a:schemeClr val="bg1"/>
                </a:solidFill>
              </a:rPr>
              <a:t>AutoMapper</a:t>
            </a: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r>
              <a:rPr lang="en-US" sz="3000" noProof="1"/>
              <a:t>Ugly, mistake-prone, unreadable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B4D8DB-153B-40E8-B2B0-8C608C5B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Mapper (Business Logic)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6EE36-3B0B-47AA-BB49-7DDF080E6AF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60F9B8-E823-445C-BE92-76F2B830F75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765925" y="1195388"/>
            <a:ext cx="5235673" cy="5073527"/>
          </a:xfrm>
        </p:spPr>
        <p:txBody>
          <a:bodyPr>
            <a:normAutofit/>
          </a:bodyPr>
          <a:lstStyle/>
          <a:p>
            <a:r>
              <a:rPr lang="en-US" sz="3000" dirty="0"/>
              <a:t>With </a:t>
            </a:r>
            <a:r>
              <a:rPr lang="en-US" sz="3000" b="1" noProof="1">
                <a:solidFill>
                  <a:schemeClr val="bg1"/>
                </a:solidFill>
              </a:rPr>
              <a:t>AutoMapper</a:t>
            </a:r>
          </a:p>
          <a:p>
            <a:endParaRPr lang="en-US" sz="3000" b="1" noProof="1">
              <a:solidFill>
                <a:schemeClr val="bg1"/>
              </a:solidFill>
            </a:endParaRPr>
          </a:p>
          <a:p>
            <a:endParaRPr lang="en-US" sz="3000" b="1" noProof="1">
              <a:solidFill>
                <a:schemeClr val="bg1"/>
              </a:solidFill>
            </a:endParaRPr>
          </a:p>
          <a:p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noProof="1"/>
          </a:p>
          <a:p>
            <a:r>
              <a:rPr lang="en-US" sz="3000" noProof="1"/>
              <a:t>Clean, beautiful, simple</a:t>
            </a:r>
          </a:p>
          <a:p>
            <a:pPr lvl="1"/>
            <a:r>
              <a:rPr lang="en-US" sz="2800" noProof="1"/>
              <a:t>Commonly-syntaxed</a:t>
            </a:r>
          </a:p>
          <a:p>
            <a:pPr lvl="1"/>
            <a:r>
              <a:rPr lang="en-US" sz="2800" noProof="1"/>
              <a:t>Easily modifiable</a:t>
            </a:r>
          </a:p>
          <a:p>
            <a:pPr lvl="1"/>
            <a:endParaRPr lang="en-US" sz="2800" noProof="1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AF4FBB4-4091-407B-9268-BF6B0480A854}"/>
              </a:ext>
            </a:extLst>
          </p:cNvPr>
          <p:cNvSpPr txBox="1">
            <a:spLocks/>
          </p:cNvSpPr>
          <p:nvPr/>
        </p:nvSpPr>
        <p:spPr>
          <a:xfrm>
            <a:off x="6222123" y="1727156"/>
            <a:ext cx="5644559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Index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homeDataModel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this.GetHomeDataModel();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mapper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Map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homeDataModel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this.View(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EB6A22B-3D00-4EE4-A927-A92680F132D7}"/>
              </a:ext>
            </a:extLst>
          </p:cNvPr>
          <p:cNvSpPr txBox="1">
            <a:spLocks/>
          </p:cNvSpPr>
          <p:nvPr/>
        </p:nvSpPr>
        <p:spPr>
          <a:xfrm>
            <a:off x="325318" y="1727156"/>
            <a:ext cx="5644559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Index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homeDataModel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this.GetHomeDataModel();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homeDataModel.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Age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homeDataModel.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Age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Department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homeDataModel.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Department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Salary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homeDataModel.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Salary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this.View(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3619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9656D-55AC-4723-84FE-242DF61910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4954734"/>
            <a:ext cx="10961783" cy="768084"/>
          </a:xfrm>
        </p:spPr>
        <p:txBody>
          <a:bodyPr/>
          <a:lstStyle/>
          <a:p>
            <a:r>
              <a:rPr lang="en-US" dirty="0"/>
              <a:t>Integrating </a:t>
            </a:r>
            <a:r>
              <a:rPr lang="en-US" dirty="0" err="1"/>
              <a:t>AutoMapper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3BA4C2-C81E-4839-9BF2-13233CEED6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8" y="5740347"/>
            <a:ext cx="10961783" cy="499819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06A89-2071-4E17-889C-511CD3068A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B4661-21A0-4375-AC88-EE1058A06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67052" y="837263"/>
            <a:ext cx="2857893" cy="350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56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0E01A-420C-427B-BBF5-1ACB7FC31C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Repository Pattern and </a:t>
            </a:r>
            <a:r>
              <a:rPr lang="en-US" dirty="0" err="1"/>
              <a:t>AutoMapper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489740-DC23-4CC1-98F5-599AEC8BED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490438"/>
            <a:ext cx="10961783" cy="499819"/>
          </a:xfrm>
        </p:spPr>
        <p:txBody>
          <a:bodyPr/>
          <a:lstStyle/>
          <a:p>
            <a:r>
              <a:rPr lang="en-US" dirty="0"/>
              <a:t>Abstracting the data access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AC3FE-4B35-40DE-A431-B244077B93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3" name="Graphic 2" descr="Books">
            <a:extLst>
              <a:ext uri="{FF2B5EF4-FFF2-40B4-BE49-F238E27FC236}">
                <a16:creationId xmlns:a16="http://schemas.microsoft.com/office/drawing/2014/main" id="{D2B5D194-8980-4335-8093-189475E41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5400" y="1682484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72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5AEE6B-0F27-4E64-8111-3E60D569C3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Repositories</a:t>
            </a:r>
            <a:r>
              <a:rPr lang="en-US" sz="3200" dirty="0"/>
              <a:t> are components that encapsulate data access logic</a:t>
            </a:r>
          </a:p>
          <a:p>
            <a:pPr lvl="1"/>
            <a:r>
              <a:rPr lang="en-US" sz="3000" dirty="0"/>
              <a:t>They </a:t>
            </a:r>
            <a:r>
              <a:rPr lang="en-US" sz="3000" b="1" dirty="0">
                <a:solidFill>
                  <a:schemeClr val="bg1"/>
                </a:solidFill>
              </a:rPr>
              <a:t>centralize</a:t>
            </a:r>
            <a:r>
              <a:rPr lang="en-US" sz="3000" dirty="0"/>
              <a:t> common data access functionality</a:t>
            </a:r>
          </a:p>
          <a:p>
            <a:pPr lvl="1"/>
            <a:r>
              <a:rPr lang="en-US" sz="3000" dirty="0"/>
              <a:t>They provide better </a:t>
            </a:r>
            <a:r>
              <a:rPr lang="en-US" sz="3000" b="1" dirty="0">
                <a:solidFill>
                  <a:schemeClr val="bg1"/>
                </a:solidFill>
              </a:rPr>
              <a:t>maintainability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testability</a:t>
            </a:r>
          </a:p>
          <a:p>
            <a:pPr lvl="1"/>
            <a:r>
              <a:rPr lang="en-US" sz="3000" dirty="0"/>
              <a:t>They decouple the data access infrastructure from the </a:t>
            </a:r>
            <a:r>
              <a:rPr lang="en-US" sz="3000" b="1" dirty="0">
                <a:solidFill>
                  <a:schemeClr val="bg1"/>
                </a:solidFill>
              </a:rPr>
              <a:t>Domain layer</a:t>
            </a:r>
          </a:p>
          <a:p>
            <a:r>
              <a:rPr lang="en-US" sz="3200" dirty="0"/>
              <a:t>For each </a:t>
            </a:r>
            <a:r>
              <a:rPr lang="en-US" sz="3200" b="1" dirty="0">
                <a:solidFill>
                  <a:schemeClr val="bg1"/>
                </a:solidFill>
              </a:rPr>
              <a:t>aggregate</a:t>
            </a:r>
            <a:r>
              <a:rPr lang="en-US" sz="3200" dirty="0"/>
              <a:t>, you should define one </a:t>
            </a:r>
            <a:r>
              <a:rPr lang="en-US" sz="3200" b="1" dirty="0">
                <a:solidFill>
                  <a:schemeClr val="bg1"/>
                </a:solidFill>
              </a:rPr>
              <a:t>Repository</a:t>
            </a:r>
            <a:r>
              <a:rPr lang="en-US" sz="3200" dirty="0"/>
              <a:t> </a:t>
            </a:r>
          </a:p>
          <a:p>
            <a:pPr lvl="1"/>
            <a:r>
              <a:rPr lang="en-US" sz="3000" dirty="0"/>
              <a:t>Repositories, basically, allow you to populate data </a:t>
            </a:r>
            <a:r>
              <a:rPr lang="en-US" sz="3000" b="1" dirty="0">
                <a:solidFill>
                  <a:schemeClr val="bg1"/>
                </a:solidFill>
              </a:rPr>
              <a:t>in-memory</a:t>
            </a:r>
          </a:p>
          <a:p>
            <a:pPr lvl="1"/>
            <a:r>
              <a:rPr lang="en-US" sz="3000" dirty="0"/>
              <a:t>Data is mapped from database to </a:t>
            </a:r>
            <a:r>
              <a:rPr lang="en-US" sz="3000" b="1" dirty="0">
                <a:solidFill>
                  <a:schemeClr val="bg1"/>
                </a:solidFill>
              </a:rPr>
              <a:t>Domain Entities</a:t>
            </a:r>
          </a:p>
          <a:p>
            <a:pPr lvl="1"/>
            <a:r>
              <a:rPr lang="en-US" sz="3000" dirty="0"/>
              <a:t>Once in-memory, entities can be changed and </a:t>
            </a:r>
            <a:r>
              <a:rPr lang="en-US" sz="3000" b="1" dirty="0">
                <a:solidFill>
                  <a:schemeClr val="bg1"/>
                </a:solidFill>
              </a:rPr>
              <a:t>persisted back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505371-EDD6-4139-B7E6-5FBFB7CD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08FE2-8E2C-4026-8320-06F8D1E74F2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89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9244C9E-B807-4981-89D5-A4132E097E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1221753"/>
          </a:xfrm>
        </p:spPr>
        <p:txBody>
          <a:bodyPr>
            <a:normAutofit/>
          </a:bodyPr>
          <a:lstStyle/>
          <a:p>
            <a:r>
              <a:rPr lang="en-US" sz="3000" dirty="0"/>
              <a:t>Normally you implement specific </a:t>
            </a:r>
            <a:r>
              <a:rPr lang="en-US" sz="3000" b="1" dirty="0">
                <a:solidFill>
                  <a:schemeClr val="bg1"/>
                </a:solidFill>
              </a:rPr>
              <a:t>Interface-Class</a:t>
            </a:r>
            <a:r>
              <a:rPr lang="en-US" sz="3000" dirty="0"/>
              <a:t> pairs.</a:t>
            </a:r>
            <a:endParaRPr lang="en-US" sz="2800" dirty="0"/>
          </a:p>
          <a:p>
            <a:pPr lvl="1"/>
            <a:r>
              <a:rPr lang="en-US" sz="2800" dirty="0"/>
              <a:t>There are other ways, though. Like </a:t>
            </a:r>
            <a:r>
              <a:rPr lang="en-US" sz="2800" b="1" dirty="0">
                <a:solidFill>
                  <a:schemeClr val="bg1"/>
                </a:solidFill>
              </a:rPr>
              <a:t>Generic Repositories</a:t>
            </a:r>
            <a:r>
              <a:rPr lang="en-US" sz="2800" dirty="0"/>
              <a:t>, for example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914E19-E398-47CC-87CA-2620A09A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Pattern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A76F5E1-B3E0-4259-9B72-890A2C834CAF}"/>
              </a:ext>
            </a:extLst>
          </p:cNvPr>
          <p:cNvSpPr txBox="1">
            <a:spLocks/>
          </p:cNvSpPr>
          <p:nvPr/>
        </p:nvSpPr>
        <p:spPr>
          <a:xfrm>
            <a:off x="268198" y="2368993"/>
            <a:ext cx="4989602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interface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IRepository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&lt;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&gt;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IQueryable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All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Update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Delete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Task&lt;int&gt;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SaveChangesAsync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0C1BF0F-4866-4264-BB5C-C32364D8B78F}"/>
              </a:ext>
            </a:extLst>
          </p:cNvPr>
          <p:cNvSpPr txBox="1">
            <a:spLocks/>
          </p:cNvSpPr>
          <p:nvPr/>
        </p:nvSpPr>
        <p:spPr>
          <a:xfrm>
            <a:off x="5343196" y="2368993"/>
            <a:ext cx="6743098" cy="4142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EfRepository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&gt; :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IRepository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&gt;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private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ApplicationContext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private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StudentRepository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ApplicationContext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context;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this.Context.Set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IQueryable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All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 =&gt;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void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Add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 =&gt;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this.DbSet.Add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(entity);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void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Update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 { ...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void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Delete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 { ...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Task&lt;int&gt;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SaveChangesAsync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 { ...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 </a:t>
            </a:r>
            <a:endParaRPr lang="en-US" sz="1500" dirty="0">
              <a:ln w="0">
                <a:noFill/>
              </a:ln>
              <a:solidFill>
                <a:schemeClr val="accent2"/>
              </a:solidFill>
              <a:effectLst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26DAFA-8C81-4812-AE6C-0374C757F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40" y="4519310"/>
            <a:ext cx="2111715" cy="2111715"/>
          </a:xfrm>
          <a:prstGeom prst="rect">
            <a:avLst/>
          </a:prstGeom>
        </p:spPr>
      </p:pic>
      <p:pic>
        <p:nvPicPr>
          <p:cNvPr id="14" name="Graphic 13" descr="Children">
            <a:extLst>
              <a:ext uri="{FF2B5EF4-FFF2-40B4-BE49-F238E27FC236}">
                <a16:creationId xmlns:a16="http://schemas.microsoft.com/office/drawing/2014/main" id="{2CA0E7B5-D918-4849-AAF2-CE803F7A2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81205" y="4593185"/>
            <a:ext cx="2135621" cy="213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13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73613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600" b="1" noProof="1">
                <a:solidFill>
                  <a:schemeClr val="bg1"/>
                </a:solidFill>
              </a:rPr>
              <a:t>Sessions, Cache, TempData</a:t>
            </a:r>
          </a:p>
          <a:p>
            <a:pPr>
              <a:lnSpc>
                <a:spcPct val="100000"/>
              </a:lnSpc>
            </a:pPr>
            <a:r>
              <a:rPr lang="en-US" sz="2600" b="1" noProof="1">
                <a:solidFill>
                  <a:schemeClr val="bg1"/>
                </a:solidFill>
              </a:rPr>
              <a:t>Authentication &amp; Authorization Fundamentals</a:t>
            </a:r>
          </a:p>
          <a:p>
            <a:pPr>
              <a:lnSpc>
                <a:spcPct val="100000"/>
              </a:lnSpc>
            </a:pPr>
            <a:r>
              <a:rPr lang="en-US" sz="2600" b="1" noProof="1">
                <a:solidFill>
                  <a:schemeClr val="bg1"/>
                </a:solidFill>
              </a:rPr>
              <a:t>GDPR</a:t>
            </a:r>
          </a:p>
          <a:p>
            <a:pPr>
              <a:lnSpc>
                <a:spcPct val="100000"/>
              </a:lnSpc>
            </a:pPr>
            <a:r>
              <a:rPr lang="en-US" sz="2600" b="1" noProof="1">
                <a:solidFill>
                  <a:schemeClr val="bg1"/>
                </a:solidFill>
              </a:rPr>
              <a:t>Hosting &amp; Environment</a:t>
            </a:r>
          </a:p>
          <a:p>
            <a:pPr>
              <a:lnSpc>
                <a:spcPct val="100000"/>
              </a:lnSpc>
            </a:pPr>
            <a:r>
              <a:rPr lang="en-US" sz="2600" b="1" noProof="1">
                <a:solidFill>
                  <a:schemeClr val="bg1"/>
                </a:solidFill>
              </a:rPr>
              <a:t>Performance &amp; SEO</a:t>
            </a:r>
          </a:p>
          <a:p>
            <a:pPr>
              <a:lnSpc>
                <a:spcPct val="100000"/>
              </a:lnSpc>
            </a:pPr>
            <a:r>
              <a:rPr lang="en-US" sz="2600" b="1" noProof="1">
                <a:solidFill>
                  <a:schemeClr val="bg1"/>
                </a:solidFill>
              </a:rPr>
              <a:t>Repository &amp; AutoMapper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CD0CA5-43D7-4382-B271-3A8CE9B557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99021" cy="61509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Enabling </a:t>
            </a:r>
            <a:r>
              <a:rPr lang="en-US" sz="3000" b="1" dirty="0">
                <a:solidFill>
                  <a:schemeClr val="bg1"/>
                </a:solidFill>
              </a:rPr>
              <a:t>Session middleware</a:t>
            </a:r>
            <a:r>
              <a:rPr lang="en-US" sz="3000" dirty="0"/>
              <a:t>, setting up in-memory </a:t>
            </a:r>
            <a:r>
              <a:rPr lang="en-US" sz="3000" b="1" dirty="0">
                <a:solidFill>
                  <a:schemeClr val="bg1"/>
                </a:solidFill>
              </a:rPr>
              <a:t>session provider</a:t>
            </a:r>
          </a:p>
          <a:p>
            <a:pPr marL="0" indent="0">
              <a:buNone/>
            </a:pP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FA4345-24AC-4CCD-9CE2-34B4A449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E9E17-B39E-40FD-91E4-0A7D924AA4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408A827-DBDC-45AE-9EB4-BEC211A8BDAD}"/>
              </a:ext>
            </a:extLst>
          </p:cNvPr>
          <p:cNvSpPr txBox="1">
            <a:spLocks/>
          </p:cNvSpPr>
          <p:nvPr/>
        </p:nvSpPr>
        <p:spPr>
          <a:xfrm>
            <a:off x="602707" y="1747104"/>
            <a:ext cx="10963705" cy="48963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</a:t>
            </a:r>
            <a:r>
              <a:rPr lang="en-US" sz="1600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services.AddMemoryCache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(); // Default in-memory cache – provides </a:t>
            </a:r>
            <a:r>
              <a:rPr lang="en-US" sz="1600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IMemoryCache</a:t>
            </a:r>
            <a:endParaRPr lang="en-US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AddDistributedMemoryCache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Provides </a:t>
            </a:r>
            <a:r>
              <a:rPr lang="en-US" sz="1600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IDistributedCache</a:t>
            </a:r>
            <a:endParaRPr lang="en-US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(options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IdleTimeout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TimeSpan.FromSeconds(10);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Set a short timeout for easy testing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Cookie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HttpOnly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true;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XSS security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services.AddMvc();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Configure(IApplicationBuilder app, IHostingEnvironment env)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app.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UseSession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UseSession() Middleware must be called before UseMvc()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app.UseMvc();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6015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28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DF8818-8807-40F6-9D2D-D24F4D0B4C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After the </a:t>
            </a:r>
            <a:r>
              <a:rPr lang="en-US" sz="3000" b="1" dirty="0">
                <a:solidFill>
                  <a:schemeClr val="bg1"/>
                </a:solidFill>
              </a:rPr>
              <a:t>Session state </a:t>
            </a:r>
            <a:r>
              <a:rPr lang="en-US" sz="3000" dirty="0"/>
              <a:t>is </a:t>
            </a:r>
            <a:r>
              <a:rPr lang="en-US" sz="3000" b="1" dirty="0">
                <a:solidFill>
                  <a:schemeClr val="bg1"/>
                </a:solidFill>
              </a:rPr>
              <a:t>configured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</a:rPr>
              <a:t>HttpContext.Session </a:t>
            </a:r>
            <a:r>
              <a:rPr lang="en-US" sz="3000" noProof="1"/>
              <a:t>is </a:t>
            </a:r>
            <a:r>
              <a:rPr lang="en-US" sz="3000" dirty="0"/>
              <a:t>available</a:t>
            </a:r>
          </a:p>
          <a:p>
            <a:r>
              <a:rPr lang="en-US" sz="3000" b="1" dirty="0">
                <a:solidFill>
                  <a:schemeClr val="bg1"/>
                </a:solidFill>
              </a:rPr>
              <a:t>ASP.NET Core Sessions </a:t>
            </a:r>
            <a:r>
              <a:rPr lang="en-US" sz="3000" dirty="0"/>
              <a:t>store </a:t>
            </a:r>
            <a:r>
              <a:rPr lang="en-US" sz="3000" b="1" dirty="0">
                <a:solidFill>
                  <a:schemeClr val="bg1"/>
                </a:solidFill>
              </a:rPr>
              <a:t>byte array </a:t>
            </a:r>
            <a:r>
              <a:rPr lang="en-US" sz="3000" dirty="0"/>
              <a:t>values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to ensure </a:t>
            </a:r>
            <a:r>
              <a:rPr lang="en-US" sz="3000" b="1" dirty="0">
                <a:solidFill>
                  <a:schemeClr val="bg1"/>
                </a:solidFill>
              </a:rPr>
              <a:t>serialization</a:t>
            </a:r>
          </a:p>
          <a:p>
            <a:pPr lvl="1"/>
            <a:r>
              <a:rPr lang="en-US" sz="2800" dirty="0"/>
              <a:t>You may need specific approaches in order to store </a:t>
            </a:r>
            <a:r>
              <a:rPr lang="en-US" sz="2800" b="1" dirty="0">
                <a:solidFill>
                  <a:schemeClr val="bg1"/>
                </a:solidFill>
              </a:rPr>
              <a:t>complex data</a:t>
            </a:r>
          </a:p>
          <a:p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432206-E0AE-4789-8DC9-536128A3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A9011-D61A-4522-B24C-AA2FFED33D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9EC5DAD-C355-4138-B1C7-76130B76BAF7}"/>
              </a:ext>
            </a:extLst>
          </p:cNvPr>
          <p:cNvSpPr txBox="1">
            <a:spLocks/>
          </p:cNvSpPr>
          <p:nvPr/>
        </p:nvSpPr>
        <p:spPr>
          <a:xfrm>
            <a:off x="614147" y="3132632"/>
            <a:ext cx="10963705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GetShoppingCart()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Get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 == null)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this.HttpContext.Session.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SetString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JsonConvert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SerializeObject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this.ViewData["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 = this.HttpContext.Session.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GetString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 == null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? null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: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JsonConvert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DeserializeObject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(this.HttpContext.Session.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GetString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View();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9852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CD0CA5-43D7-4382-B271-3A8CE9B557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99021" cy="61509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We can persist session and cache data in a SQL server database</a:t>
            </a:r>
            <a:endParaRPr lang="en-US" sz="3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FA4345-24AC-4CCD-9CE2-34B4A449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E9E17-B39E-40FD-91E4-0A7D924AA4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408A827-DBDC-45AE-9EB4-BEC211A8BDAD}"/>
              </a:ext>
            </a:extLst>
          </p:cNvPr>
          <p:cNvSpPr txBox="1">
            <a:spLocks/>
          </p:cNvSpPr>
          <p:nvPr/>
        </p:nvSpPr>
        <p:spPr>
          <a:xfrm>
            <a:off x="602707" y="1770957"/>
            <a:ext cx="10963705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services.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AddDistributedSqlServerCache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options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options.ConnectionString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Configuration.GetConnectionString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DefaultConnection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options.SchemaName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"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dbo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options.TableName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"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TestCache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</a:t>
            </a:r>
            <a:r>
              <a:rPr lang="en-US" sz="1600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services.AddDistributedRedisCache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services.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5B20D3-4F1A-44DD-92D9-9E37543B5EB3}"/>
              </a:ext>
            </a:extLst>
          </p:cNvPr>
          <p:cNvSpPr txBox="1">
            <a:spLocks/>
          </p:cNvSpPr>
          <p:nvPr/>
        </p:nvSpPr>
        <p:spPr>
          <a:xfrm>
            <a:off x="495254" y="5584629"/>
            <a:ext cx="1120149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dotnet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sql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-cache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create "Data Source=.;Initial Catalog=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db;Integrated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Security=True;"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dbo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TestCache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C4C681BC-E3BB-48A8-9A4D-3E3413073590}"/>
              </a:ext>
            </a:extLst>
          </p:cNvPr>
          <p:cNvSpPr txBox="1">
            <a:spLocks/>
          </p:cNvSpPr>
          <p:nvPr/>
        </p:nvSpPr>
        <p:spPr>
          <a:xfrm>
            <a:off x="190401" y="4977544"/>
            <a:ext cx="11899021" cy="61509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The cache table is created using the </a:t>
            </a:r>
            <a:r>
              <a:rPr lang="en-US" sz="3000" dirty="0" err="1"/>
              <a:t>sql</a:t>
            </a:r>
            <a:r>
              <a:rPr lang="en-US" sz="3000" dirty="0"/>
              <a:t>-cache command</a:t>
            </a:r>
            <a:endParaRPr lang="en-US" sz="30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876882-5F9D-4D76-AEE4-6D5F4C74F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782" y="2415885"/>
            <a:ext cx="3791479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49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1C70D2-1280-4131-B8A5-FF9B9E6C69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55767"/>
          </a:xfrm>
        </p:spPr>
        <p:txBody>
          <a:bodyPr>
            <a:normAutofit/>
          </a:bodyPr>
          <a:lstStyle/>
          <a:p>
            <a:r>
              <a:rPr lang="en-US" sz="3200" dirty="0"/>
              <a:t>You can implement </a:t>
            </a:r>
            <a:r>
              <a:rPr lang="en-US" sz="3200" b="1" dirty="0">
                <a:solidFill>
                  <a:schemeClr val="bg1"/>
                </a:solidFill>
              </a:rPr>
              <a:t>Session Extension methods </a:t>
            </a:r>
            <a:r>
              <a:rPr lang="en-US" sz="3200" dirty="0"/>
              <a:t>to ease your 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9F28C4-F195-4587-8CF4-28DD3BDB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E62DA-7B19-4FD4-961A-7443FCAAC9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9E6FA37-DFFB-4F1E-A0F4-081617F91B39}"/>
              </a:ext>
            </a:extLst>
          </p:cNvPr>
          <p:cNvSpPr txBox="1">
            <a:spLocks/>
          </p:cNvSpPr>
          <p:nvPr/>
        </p:nvSpPr>
        <p:spPr>
          <a:xfrm>
            <a:off x="614147" y="1849498"/>
            <a:ext cx="10963705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static class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SessionExtensions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static void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this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ISession session, string key,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session.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SetString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(key,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JsonConvert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SerializeObject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static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Get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this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ISession session, string key)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value =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session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GetString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(key);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value == null </a:t>
            </a:r>
            <a:b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?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default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: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JsonConvert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DeserializeObject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1846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8466</TotalTime>
  <Words>3757</Words>
  <Application>Microsoft Office PowerPoint</Application>
  <PresentationFormat>Widescreen</PresentationFormat>
  <Paragraphs>721</Paragraphs>
  <Slides>64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Advanced Topics</vt:lpstr>
      <vt:lpstr>Table of Contents</vt:lpstr>
      <vt:lpstr>Have a Question?</vt:lpstr>
      <vt:lpstr>PowerPoint Presentation</vt:lpstr>
      <vt:lpstr>Sessions</vt:lpstr>
      <vt:lpstr>Sessions</vt:lpstr>
      <vt:lpstr>Sessions</vt:lpstr>
      <vt:lpstr>Sessions</vt:lpstr>
      <vt:lpstr>Sessions</vt:lpstr>
      <vt:lpstr>PowerPoint Presentation</vt:lpstr>
      <vt:lpstr>PowerPoint Presentation</vt:lpstr>
      <vt:lpstr>TempData</vt:lpstr>
      <vt:lpstr>TempData</vt:lpstr>
      <vt:lpstr>TempData</vt:lpstr>
      <vt:lpstr>TempData</vt:lpstr>
      <vt:lpstr>PowerPoint Presentation</vt:lpstr>
      <vt:lpstr>PowerPoint Presentation</vt:lpstr>
      <vt:lpstr>Cache</vt:lpstr>
      <vt:lpstr>Cache</vt:lpstr>
      <vt:lpstr>Cache</vt:lpstr>
      <vt:lpstr>Cache</vt:lpstr>
      <vt:lpstr>Cache</vt:lpstr>
      <vt:lpstr>HTTP Response Cache</vt:lpstr>
      <vt:lpstr>HTTP Response Cache</vt:lpstr>
      <vt:lpstr>PowerPoint Presentation</vt:lpstr>
      <vt:lpstr>Post-redirect-Get</vt:lpstr>
      <vt:lpstr>Post-redirect-Get</vt:lpstr>
      <vt:lpstr>PowerPoint Presentation</vt:lpstr>
      <vt:lpstr>Authentication &amp; Authorization Types</vt:lpstr>
      <vt:lpstr>Cookie-Based Authentication &amp; Authorization</vt:lpstr>
      <vt:lpstr>Windows Authentication &amp; Authorization</vt:lpstr>
      <vt:lpstr>Cloud-based Authentication &amp; Authorization</vt:lpstr>
      <vt:lpstr>JWT Authentication &amp; Authorization</vt:lpstr>
      <vt:lpstr>Social Accounts</vt:lpstr>
      <vt:lpstr>Social Accounts</vt:lpstr>
      <vt:lpstr>Social Accounts</vt:lpstr>
      <vt:lpstr>Social Accounts</vt:lpstr>
      <vt:lpstr>GDPR</vt:lpstr>
      <vt:lpstr>GDPR</vt:lpstr>
      <vt:lpstr>PowerPoint Presentation</vt:lpstr>
      <vt:lpstr>WebHost</vt:lpstr>
      <vt:lpstr>WebHost</vt:lpstr>
      <vt:lpstr>Performance</vt:lpstr>
      <vt:lpstr>Performance</vt:lpstr>
      <vt:lpstr>Performance</vt:lpstr>
      <vt:lpstr>Performance</vt:lpstr>
      <vt:lpstr>Performance</vt:lpstr>
      <vt:lpstr>Performance</vt:lpstr>
      <vt:lpstr>Search Engine Optimization (SEO)</vt:lpstr>
      <vt:lpstr>PowerPoint Presentation</vt:lpstr>
      <vt:lpstr>Auto Mapper</vt:lpstr>
      <vt:lpstr>Auto Mapper</vt:lpstr>
      <vt:lpstr>Auto Mapper (Data &amp; Presentation)</vt:lpstr>
      <vt:lpstr>Auto Mapper (Business Logic)</vt:lpstr>
      <vt:lpstr>PowerPoint Presentation</vt:lpstr>
      <vt:lpstr>PowerPoint Presentation</vt:lpstr>
      <vt:lpstr>Repository Pattern</vt:lpstr>
      <vt:lpstr>Repository Pattern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Ivaylo Jelev</cp:lastModifiedBy>
  <cp:revision>3743</cp:revision>
  <dcterms:created xsi:type="dcterms:W3CDTF">2018-05-23T13:08:44Z</dcterms:created>
  <dcterms:modified xsi:type="dcterms:W3CDTF">2018-11-23T15:52:27Z</dcterms:modified>
</cp:coreProperties>
</file>