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274" r:id="rId3"/>
    <p:sldId id="460" r:id="rId4"/>
    <p:sldId id="276" r:id="rId5"/>
    <p:sldId id="420" r:id="rId6"/>
    <p:sldId id="461" r:id="rId7"/>
    <p:sldId id="463" r:id="rId8"/>
    <p:sldId id="464" r:id="rId9"/>
    <p:sldId id="48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53" r:id="rId23"/>
    <p:sldId id="477" r:id="rId24"/>
    <p:sldId id="478" r:id="rId25"/>
    <p:sldId id="479" r:id="rId26"/>
    <p:sldId id="452" r:id="rId27"/>
    <p:sldId id="441" r:id="rId28"/>
    <p:sldId id="480" r:id="rId29"/>
    <p:sldId id="481" r:id="rId30"/>
    <p:sldId id="428" r:id="rId31"/>
    <p:sldId id="482" r:id="rId32"/>
    <p:sldId id="483" r:id="rId33"/>
    <p:sldId id="417" r:id="rId34"/>
    <p:sldId id="442" r:id="rId35"/>
    <p:sldId id="349" r:id="rId36"/>
    <p:sldId id="458" r:id="rId37"/>
    <p:sldId id="413" r:id="rId38"/>
    <p:sldId id="414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7AA00A90-7BED-417D-ABF0-92B37945AA30}">
          <p14:sldIdLst>
            <p14:sldId id="274"/>
            <p14:sldId id="460"/>
            <p14:sldId id="276"/>
          </p14:sldIdLst>
        </p14:section>
        <p14:section name="Вложени проверки" id="{57471D2E-5DF5-4A42-939C-1D94BF7CEE9B}">
          <p14:sldIdLst>
            <p14:sldId id="420"/>
            <p14:sldId id="461"/>
            <p14:sldId id="463"/>
            <p14:sldId id="464"/>
            <p14:sldId id="484"/>
            <p14:sldId id="465"/>
            <p14:sldId id="466"/>
            <p14:sldId id="467"/>
          </p14:sldIdLst>
        </p14:section>
        <p14:section name="По-сложни проверки" id="{099299F7-7D52-4548-B09D-F6A151C65BB2}">
          <p14:sldIdLst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53"/>
            <p14:sldId id="477"/>
            <p14:sldId id="478"/>
            <p14:sldId id="479"/>
            <p14:sldId id="452"/>
            <p14:sldId id="441"/>
            <p14:sldId id="480"/>
            <p14:sldId id="481"/>
            <p14:sldId id="428"/>
            <p14:sldId id="482"/>
            <p14:sldId id="483"/>
            <p14:sldId id="417"/>
            <p14:sldId id="442"/>
            <p14:sldId id="349"/>
            <p14:sldId id="458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>
        <p:scale>
          <a:sx n="70" d="100"/>
          <a:sy n="70" d="100"/>
        </p:scale>
        <p:origin x="534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340071"/>
            <a:ext cx="2050131" cy="5125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6653">
            <a:off x="73232" y="1012743"/>
            <a:ext cx="4061590" cy="4504806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3980256"/>
            <a:ext cx="2222587" cy="24067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10017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>
            <a:hlinkClick r:id="rId6" tooltip="Software University Foundation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204735"/>
            <a:ext cx="2175525" cy="54388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320AD9D1-7E75-460F-B681-F9E247B611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9412" y="3887036"/>
            <a:ext cx="3346994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3812" y="3175610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40041" y="3176525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42218" y="3197719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695" y="3206400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49470" y="3177060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40616" y="3175610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A0C489-34B3-43B8-87FB-CE42A261CECE}"/>
              </a:ext>
            </a:extLst>
          </p:cNvPr>
          <p:cNvSpPr/>
          <p:nvPr/>
        </p:nvSpPr>
        <p:spPr>
          <a:xfrm>
            <a:off x="2796192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CAA61-4B18-40EE-85DE-1642EDDADCB8}"/>
              </a:ext>
            </a:extLst>
          </p:cNvPr>
          <p:cNvSpPr/>
          <p:nvPr/>
        </p:nvSpPr>
        <p:spPr>
          <a:xfrm>
            <a:off x="6365339" y="3739156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1CAEA1-095F-4BB3-BDB5-8A77CD051BE2}"/>
              </a:ext>
            </a:extLst>
          </p:cNvPr>
          <p:cNvSpPr/>
          <p:nvPr/>
        </p:nvSpPr>
        <p:spPr>
          <a:xfrm>
            <a:off x="9399556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2210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1412" y="1389995"/>
            <a:ext cx="9829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input().toLower()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town ==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product == "coffee":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print(0.50 * quantity)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#TODO: finish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town == "varna"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#TODO: check other towns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town == "plovdiv"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53" y="4864345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6253" y="5707927"/>
            <a:ext cx="9296398" cy="692873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97EABCF0-A7FD-4255-B632-5F29AED6E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1295400"/>
            <a:ext cx="1981200" cy="838200"/>
          </a:xfrm>
          <a:prstGeom prst="wedgeRoundRectCallout">
            <a:avLst>
              <a:gd name="adj1" fmla="val -72318"/>
              <a:gd name="adj2" fmla="val 545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and, or, not?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2612" y="1824188"/>
            <a:ext cx="2514600" cy="27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393387" y="4431098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3284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Вярност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двете</a:t>
            </a:r>
            <a:r>
              <a:rPr lang="bg-BG" dirty="0"/>
              <a:t> условия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491025" y="5492555"/>
            <a:ext cx="28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Вярност на </a:t>
            </a:r>
          </a:p>
          <a:p>
            <a:pPr algn="ctr"/>
            <a:r>
              <a:rPr lang="bg-BG" dirty="0"/>
              <a:t>едното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 другото </a:t>
            </a:r>
          </a:p>
          <a:p>
            <a:pPr algn="ctr"/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Отрицание на условие</a:t>
            </a:r>
            <a:endParaRPr lang="en-US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1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724" y="4386259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% 2 == 0: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151813" y="2208113"/>
            <a:ext cx="3124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280740"/>
            <a:ext cx="4140103" cy="323801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98843" y="2211556"/>
            <a:ext cx="8815169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# TODO: Read the coordinates of the points 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print("Inside")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print("Outside")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6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8930142" y="223871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5" y="4724400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 = input()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input == "Example"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input == "Demo":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1" y="110664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1339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2870" y="5816674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23688" y="59373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80587" y="5814247"/>
            <a:ext cx="920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59710" y="5814247"/>
            <a:ext cx="146303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828094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93EDC-5198-4A24-88D3-2E8E097B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656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C1E7F-74D3-4010-98FC-1F6B51D1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569" y="5814247"/>
            <a:ext cx="182152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964B6846-110F-4D21-9ED4-BE49DC94953A}"/>
              </a:ext>
            </a:extLst>
          </p:cNvPr>
          <p:cNvSpPr/>
          <p:nvPr/>
        </p:nvSpPr>
        <p:spPr>
          <a:xfrm>
            <a:off x="5753558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3264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447800"/>
            <a:ext cx="9220200" cy="40349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5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product == "banana" or product == "apple"</a:t>
            </a:r>
            <a:r>
              <a:rPr lang="bg-BG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#Check other fruits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print("fruit")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product == "tomato" or product == "cucumber"</a:t>
            </a:r>
            <a:r>
              <a:rPr lang="bg-BG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#Check other vegetables</a:t>
            </a:r>
            <a:endParaRPr lang="en-US" sz="245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print("unknown")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PythonBasics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96254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изпълнено </a:t>
            </a:r>
            <a:r>
              <a:rPr lang="bg-BG" dirty="0"/>
              <a:t>дадено условие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7682287" y="1600200"/>
            <a:ext cx="38434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5" y="4706010"/>
            <a:ext cx="10882198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 = (number &gt; 10) and (number % 2 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valid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print("Invalid")</a:t>
            </a:r>
          </a:p>
        </p:txBody>
      </p:sp>
    </p:spTree>
    <p:extLst>
      <p:ext uri="{BB962C8B-B14F-4D97-AF65-F5344CB8AC3E}">
        <p14:creationId xmlns:p14="http://schemas.microsoft.com/office/powerpoint/2010/main" val="7580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dirty="0"/>
              <a:t>Чете 6 десетични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bg-BG" dirty="0"/>
          </a:p>
          <a:p>
            <a:pPr lvl="1"/>
            <a:r>
              <a:rPr lang="bg-BG" dirty="0"/>
              <a:t>Извежда дали точката е:</a:t>
            </a:r>
          </a:p>
          <a:p>
            <a:pPr lvl="2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страна </a:t>
            </a:r>
            <a:r>
              <a:rPr lang="bg-BG" sz="2800" dirty="0"/>
              <a:t>от правоъгълника </a:t>
            </a:r>
            <a:r>
              <a:rPr lang="en-US" sz="2800" dirty="0"/>
              <a:t>("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Border</a:t>
            </a:r>
            <a:r>
              <a:rPr lang="en-US" sz="2800" dirty="0"/>
              <a:t>")</a:t>
            </a:r>
          </a:p>
          <a:p>
            <a:pPr lvl="2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en-US" sz="2800" dirty="0"/>
              <a:t> </a:t>
            </a:r>
            <a:r>
              <a:rPr lang="bg-BG" sz="2800" dirty="0"/>
              <a:t>или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извън</a:t>
            </a:r>
            <a:r>
              <a:rPr lang="bg-BG" sz="2800" dirty="0"/>
              <a:t> правоъгълника </a:t>
            </a:r>
            <a:r>
              <a:rPr lang="en-US" sz="2800" dirty="0"/>
              <a:t>("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Inside/Outside</a:t>
            </a:r>
            <a:r>
              <a:rPr lang="en-US" sz="2800" dirty="0"/>
              <a:t>")</a:t>
            </a:r>
          </a:p>
          <a:p>
            <a:pPr marL="682634" lvl="2" indent="0">
              <a:buNone/>
            </a:pPr>
            <a:endParaRPr lang="bg-BG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12" y="3276600"/>
            <a:ext cx="3339676" cy="2593652"/>
          </a:xfrm>
          <a:prstGeom prst="roundRect">
            <a:avLst>
              <a:gd name="adj" fmla="val 1866"/>
            </a:avLst>
          </a:prstGeom>
        </p:spPr>
      </p:pic>
    </p:spTree>
    <p:extLst>
      <p:ext uri="{BB962C8B-B14F-4D97-AF65-F5344CB8AC3E}">
        <p14:creationId xmlns:p14="http://schemas.microsoft.com/office/powerpoint/2010/main" val="3685552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81" y="113787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600" dirty="0"/>
              <a:t>Примерен</a:t>
            </a:r>
            <a:r>
              <a:rPr lang="en-US" sz="3600" dirty="0"/>
              <a:t> </a:t>
            </a:r>
            <a:r>
              <a:rPr lang="bg-BG" sz="3600" dirty="0"/>
              <a:t>вход и изход:</a:t>
            </a:r>
            <a:endParaRPr lang="en-US" sz="3600" dirty="0"/>
          </a:p>
          <a:p>
            <a:pPr marL="682634" lvl="2" indent="0">
              <a:buNone/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– условие</a:t>
            </a:r>
            <a:r>
              <a:rPr lang="en-US" dirty="0"/>
              <a:t>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3187" y="2698572"/>
            <a:ext cx="54241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2246" y="2698572"/>
            <a:ext cx="1676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31524" y="345628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18" y="2472380"/>
            <a:ext cx="3499939" cy="2718115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92451" y="2698572"/>
            <a:ext cx="5448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34274" y="2698572"/>
            <a:ext cx="12668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589259" y="348126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881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Точка лежи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sz="2800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sz="2400" dirty="0"/>
              <a:t> или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025" y="2778674"/>
            <a:ext cx="105155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and (y &lt;= y2)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and (x &lt;= x2)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print('Border')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print('Inside / Outside')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12" y="2945478"/>
            <a:ext cx="3393629" cy="2645991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40820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272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= (x == x1) and (y &gt;= y1) and (y &lt;= y2)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= (x == x2) and (y &gt;= y1) and (y &lt;= y2)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= (y == y1) and (x &gt;= x1) and (x &lt;= x2)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= (y == y2) and (x &gt;= x1) and (x &lt;= x2)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onRightSide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onDownSide):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print('Border')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print(Inside/Outside)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https://judge.softuni.bg/Contests/Practice/Index/153#5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потребителски вход:</a:t>
            </a:r>
          </a:p>
          <a:p>
            <a:pPr lvl="2"/>
            <a:r>
              <a:rPr lang="bg-BG" sz="2800" dirty="0"/>
              <a:t>Продукт</a:t>
            </a:r>
          </a:p>
          <a:p>
            <a:pPr lvl="2"/>
            <a:r>
              <a:rPr lang="bg-BG" sz="2800" dirty="0"/>
              <a:t>Ден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000" dirty="0"/>
              <a:t>Извежда сумата, която трябва да се заплати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деня и продукта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88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424" y="5190696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48736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217813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</a:t>
            </a:r>
            <a:r>
              <a:rPr lang="ru-RU" dirty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elif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check other fruits…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'wednesday' or day == 'thursday' or day == 'friday'):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TODO: check other fruits…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A3C8AFE-E0FB-488C-B14C-C6AFA3ECA5B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 проверки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десетично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67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0412" y="1635931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7%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7.5%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13%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1812" y="5257800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43118" y="5254388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47294" y="55731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421517"/>
            <a:ext cx="10944000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= -1.0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== 'sofia':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0 &lt;= sales and sales &lt;= 500: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commission = 0.05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elif 500 &lt; sales and sales &lt;= 1000: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commission = 0.07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(town == 'varna'):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TODO: check the price ranges and towns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commission &gt;=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print("{0:.2f}".format(sales * commission))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print('error')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/>
              <a:t> 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condition2: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print('Point on the left or right side.')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Само при изпълнение на първото условие се преминава към вложената проверка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828800"/>
            <a:ext cx="10363200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print('condition1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print('condition2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print('condition2 not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37412" y="1779875"/>
            <a:ext cx="2332801" cy="876091"/>
          </a:xfrm>
          <a:prstGeom prst="wedgeRoundRectCallout">
            <a:avLst>
              <a:gd name="adj1" fmla="val -38783"/>
              <a:gd name="adj2" fmla="val 72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D340D-646A-420F-B2A8-459E18E70EE1}"/>
              </a:ext>
            </a:extLst>
          </p:cNvPr>
          <p:cNvSpPr/>
          <p:nvPr/>
        </p:nvSpPr>
        <p:spPr>
          <a:xfrm>
            <a:off x="1217612" y="2895600"/>
            <a:ext cx="6553201" cy="2063067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0" y="975883"/>
            <a:ext cx="1132985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въведеното,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4152" y="54964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38014" y="5498534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07530" y="54964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08612" y="5486400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11B7E4F-124B-4711-8422-6143EC966B7F}"/>
              </a:ext>
            </a:extLst>
          </p:cNvPr>
          <p:cNvSpPr/>
          <p:nvPr/>
        </p:nvSpPr>
        <p:spPr>
          <a:xfrm>
            <a:off x="2428844" y="5828472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67F42F2-67B8-4696-93ED-3A17F3EA5FE9}"/>
              </a:ext>
            </a:extLst>
          </p:cNvPr>
          <p:cNvSpPr/>
          <p:nvPr/>
        </p:nvSpPr>
        <p:spPr>
          <a:xfrm>
            <a:off x="5094161" y="5798408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391478" y="1162326"/>
            <a:ext cx="2698205" cy="1091077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age</a:t>
            </a:r>
          </a:p>
          <a:p>
            <a:pPr algn="ctr"/>
            <a:r>
              <a:rPr lang="en-US" dirty="0"/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>
            <a:off x="5740139" y="2431543"/>
            <a:ext cx="0" cy="387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4016534" y="2937824"/>
            <a:ext cx="3447209" cy="75346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097467" y="3611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495608" y="4375711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1927913" y="492585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3978868" y="4893044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811980" y="5639027"/>
            <a:ext cx="2158232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"Miss"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812094" y="5647221"/>
            <a:ext cx="2053718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Ms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386307" y="3727023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205208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3965691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508012" y="3640670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320419" y="4460827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6915930" y="4946247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102369" y="5003336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027972" y="5639026"/>
            <a:ext cx="2581040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768855" y="5639026"/>
            <a:ext cx="2100400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Mr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467331" y="3801200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171982" y="5086305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064345" y="5097582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8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2" y="1371600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"f"):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print("Miss")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print("Ms")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print("Master")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print("Mr")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	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2547" y="4653283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1.20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1.45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1.60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2026</Words>
  <Application>Microsoft Office PowerPoint</Application>
  <PresentationFormat>По избор</PresentationFormat>
  <Paragraphs>473</Paragraphs>
  <Slides>37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Съдържание</vt:lpstr>
      <vt:lpstr>Вложени проверки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Решение: Обръщение според възраст и пол</vt:lpstr>
      <vt:lpstr>Квартално магазинче – условие</vt:lpstr>
      <vt:lpstr>Квартално магазинче – условие (2)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Логическо "ИЛИ"</vt:lpstr>
      <vt:lpstr>По-сложни проверки</vt:lpstr>
      <vt:lpstr>Точка върху страна на правоъгълник - условие</vt:lpstr>
      <vt:lpstr>Точка върху страна на правоъгълник – условие (2)</vt:lpstr>
      <vt:lpstr>Точка върху страна на правоъгълник - решение</vt:lpstr>
      <vt:lpstr>Опростяване на логически условия</vt:lpstr>
      <vt:lpstr>Задачи с по-сложни проверки</vt:lpstr>
      <vt:lpstr>Магазин за плодове – условие</vt:lpstr>
      <vt:lpstr>Магазин за плодове – условие (2)</vt:lpstr>
      <vt:lpstr>Решение: Магазин за плодове</vt:lpstr>
      <vt:lpstr>Търговски комисионни - условие</vt:lpstr>
      <vt:lpstr>Търговски комисионни – условие (2) 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Основи на програмирането с Python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2017-10-28T10:20:07Z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