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</p:sldMasterIdLst>
  <p:notesMasterIdLst>
    <p:notesMasterId r:id="rId43"/>
  </p:notesMasterIdLst>
  <p:handoutMasterIdLst>
    <p:handoutMasterId r:id="rId44"/>
  </p:handoutMasterIdLst>
  <p:sldIdLst>
    <p:sldId id="437" r:id="rId3"/>
    <p:sldId id="276" r:id="rId4"/>
    <p:sldId id="401" r:id="rId5"/>
    <p:sldId id="693" r:id="rId6"/>
    <p:sldId id="694" r:id="rId7"/>
    <p:sldId id="695" r:id="rId8"/>
    <p:sldId id="700" r:id="rId9"/>
    <p:sldId id="703" r:id="rId10"/>
    <p:sldId id="534" r:id="rId11"/>
    <p:sldId id="530" r:id="rId12"/>
    <p:sldId id="531" r:id="rId13"/>
    <p:sldId id="536" r:id="rId14"/>
    <p:sldId id="439" r:id="rId15"/>
    <p:sldId id="440" r:id="rId16"/>
    <p:sldId id="438" r:id="rId17"/>
    <p:sldId id="529" r:id="rId18"/>
    <p:sldId id="441" r:id="rId19"/>
    <p:sldId id="445" r:id="rId20"/>
    <p:sldId id="444" r:id="rId21"/>
    <p:sldId id="446" r:id="rId22"/>
    <p:sldId id="448" r:id="rId23"/>
    <p:sldId id="468" r:id="rId24"/>
    <p:sldId id="454" r:id="rId25"/>
    <p:sldId id="451" r:id="rId26"/>
    <p:sldId id="452" r:id="rId27"/>
    <p:sldId id="469" r:id="rId28"/>
    <p:sldId id="455" r:id="rId29"/>
    <p:sldId id="456" r:id="rId30"/>
    <p:sldId id="466" r:id="rId31"/>
    <p:sldId id="457" r:id="rId32"/>
    <p:sldId id="461" r:id="rId33"/>
    <p:sldId id="460" r:id="rId34"/>
    <p:sldId id="462" r:id="rId35"/>
    <p:sldId id="463" r:id="rId36"/>
    <p:sldId id="464" r:id="rId37"/>
    <p:sldId id="465" r:id="rId38"/>
    <p:sldId id="349" r:id="rId39"/>
    <p:sldId id="528" r:id="rId40"/>
    <p:sldId id="400" r:id="rId41"/>
    <p:sldId id="405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37"/>
            <p14:sldId id="276"/>
            <p14:sldId id="401"/>
          </p14:sldIdLst>
        </p14:section>
        <p14:section name="HTTP" id="{52A7B7AB-47C2-49B3-8B59-2150510EF3B4}">
          <p14:sldIdLst>
            <p14:sldId id="693"/>
            <p14:sldId id="694"/>
            <p14:sldId id="695"/>
            <p14:sldId id="700"/>
            <p14:sldId id="703"/>
          </p14:sldIdLst>
        </p14:section>
        <p14:section name="Installing software with pip" id="{D30723FB-8332-4AAF-9C27-2F73895EAE58}">
          <p14:sldIdLst>
            <p14:sldId id="534"/>
            <p14:sldId id="530"/>
            <p14:sldId id="531"/>
            <p14:sldId id="536"/>
          </p14:sldIdLst>
        </p14:section>
        <p14:section name="Python Virtual Environments" id="{42E2025A-CF17-456D-AC73-0B57A5E11609}">
          <p14:sldIdLst>
            <p14:sldId id="439"/>
            <p14:sldId id="440"/>
            <p14:sldId id="438"/>
            <p14:sldId id="529"/>
            <p14:sldId id="441"/>
            <p14:sldId id="445"/>
            <p14:sldId id="444"/>
            <p14:sldId id="446"/>
            <p14:sldId id="448"/>
          </p14:sldIdLst>
        </p14:section>
        <p14:section name="Frameworks" id="{F0CCCFE9-F1A7-435D-A092-52C786954E9A}">
          <p14:sldIdLst>
            <p14:sldId id="468"/>
            <p14:sldId id="454"/>
          </p14:sldIdLst>
        </p14:section>
        <p14:section name="Django. Installation &amp; Intro" id="{B356AB03-F429-4D9C-81C2-D90C0706CB10}">
          <p14:sldIdLst>
            <p14:sldId id="451"/>
            <p14:sldId id="452"/>
            <p14:sldId id="469"/>
            <p14:sldId id="455"/>
            <p14:sldId id="456"/>
            <p14:sldId id="466"/>
            <p14:sldId id="457"/>
            <p14:sldId id="461"/>
            <p14:sldId id="460"/>
            <p14:sldId id="462"/>
            <p14:sldId id="463"/>
            <p14:sldId id="464"/>
            <p14:sldId id="465"/>
          </p14:sldIdLst>
        </p14:section>
        <p14:section name="Conclusion" id="{10E03AB1-9AA8-4E86-9A64-D741901E50A2}">
          <p14:sldIdLst>
            <p14:sldId id="349"/>
            <p14:sldId id="528"/>
            <p14:sldId id="40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CE2"/>
    <a:srgbClr val="F0F5FA"/>
    <a:srgbClr val="FFA72A"/>
    <a:srgbClr val="FFF0D9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2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014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55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8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62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2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3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3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8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64322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93810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9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9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2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curren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2.1/misc/design-philosophies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index/" TargetMode="External"/><Relationship Id="rId2" Type="http://schemas.openxmlformats.org/officeDocument/2006/relationships/hyperlink" Target="https://docs.djangoproject.com/en/1.11/ref/django-admin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python.org/3/tutorial/modules.html#tut-packag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org/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3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facebook.com/SoftwareUniversity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ECD5BC-939C-4964-90B6-F567E4F0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89" y="1082809"/>
            <a:ext cx="10962447" cy="882654"/>
          </a:xfrm>
        </p:spPr>
        <p:txBody>
          <a:bodyPr/>
          <a:lstStyle/>
          <a:p>
            <a:r>
              <a:rPr lang="en-US" dirty="0"/>
              <a:t>Pip, Virtual Environments, Django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C6004-AB65-43F3-A8CD-9FADEED7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52" y="254857"/>
            <a:ext cx="1132592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 Environments and Introduction to Django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BEB6-7D0C-44F0-98C0-D9FAAC2259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536938-9871-4F61-95CD-74EA65D67B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FD5A9B-CD68-41BE-82E5-672F2981A6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9E2C46-BE53-46FF-8117-32B177AB9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7" y="2211433"/>
            <a:ext cx="3714750" cy="238125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27B073-11A7-4A5A-ACD4-F769FBCE7D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F357BF-1895-4A03-AF88-EF8DFC534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88" y="1291811"/>
            <a:ext cx="2793636" cy="27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57273-2C01-44AF-A003-F867A7F0A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tool for installing Python </a:t>
            </a:r>
            <a:r>
              <a:rPr lang="en-US" b="1" dirty="0"/>
              <a:t>packages</a:t>
            </a:r>
          </a:p>
          <a:p>
            <a:r>
              <a:rPr lang="en-US" dirty="0"/>
              <a:t>A </a:t>
            </a:r>
            <a:r>
              <a:rPr lang="en-US" b="1" dirty="0"/>
              <a:t>package</a:t>
            </a:r>
            <a:r>
              <a:rPr lang="en-US" dirty="0"/>
              <a:t> could be a library, a framework </a:t>
            </a:r>
            <a:br>
              <a:rPr lang="en-US" dirty="0"/>
            </a:br>
            <a:r>
              <a:rPr lang="en-US" dirty="0"/>
              <a:t>or any general piece of code that someone </a:t>
            </a:r>
            <a:br>
              <a:rPr lang="en-US" dirty="0"/>
            </a:br>
            <a:r>
              <a:rPr lang="en-US" dirty="0"/>
              <a:t>decided to share with the community</a:t>
            </a:r>
          </a:p>
          <a:p>
            <a:r>
              <a:rPr lang="en-US" dirty="0"/>
              <a:t>pip is a recursive acronym for "Pip Installs Packages"</a:t>
            </a:r>
          </a:p>
          <a:p>
            <a:r>
              <a:rPr lang="en-US" dirty="0"/>
              <a:t>Packages are hosted at </a:t>
            </a:r>
            <a:r>
              <a:rPr lang="en-US" dirty="0">
                <a:hlinkClick r:id="rId2"/>
              </a:rPr>
              <a:t>Python Package Index (PyPI)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248658-9688-4916-9F2B-5531C738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pip?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2B7E7-A179-47EE-8A0B-44B585C945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884A61-A066-49C5-BC95-A8C9F156D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Verifying that pip is installed: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Installing packages: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Searching for packages: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Getting help: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2CCDA-19F2-41E8-B78A-61E37DFE71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7"/>
            <a:ext cx="10958580" cy="586993"/>
          </a:xfrm>
        </p:spPr>
        <p:txBody>
          <a:bodyPr/>
          <a:lstStyle/>
          <a:p>
            <a:r>
              <a:rPr lang="en-US" dirty="0"/>
              <a:t>&gt; pip --version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should print the version number and path</a:t>
            </a:r>
            <a:endParaRPr lang="bg-B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3BE-1AA7-4D31-95AD-36A1CBFE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PIP: General Usage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8FECC-9476-472F-AE4D-3D333A4D6B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7DDCB4-C02C-4552-8DD5-31B1CC7A271D}"/>
              </a:ext>
            </a:extLst>
          </p:cNvPr>
          <p:cNvSpPr txBox="1">
            <a:spLocks/>
          </p:cNvSpPr>
          <p:nvPr/>
        </p:nvSpPr>
        <p:spPr>
          <a:xfrm>
            <a:off x="615123" y="3201945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pip install --user &lt;package name&gt;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9E783F-830E-4F5C-82E5-CD4D17C7E8D0}"/>
              </a:ext>
            </a:extLst>
          </p:cNvPr>
          <p:cNvSpPr txBox="1">
            <a:spLocks/>
          </p:cNvSpPr>
          <p:nvPr/>
        </p:nvSpPr>
        <p:spPr>
          <a:xfrm>
            <a:off x="615123" y="4610381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pip search &lt;string&gt; 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1B7121-11D7-4A9A-B769-7767B3926FB1}"/>
              </a:ext>
            </a:extLst>
          </p:cNvPr>
          <p:cNvSpPr txBox="1">
            <a:spLocks/>
          </p:cNvSpPr>
          <p:nvPr/>
        </p:nvSpPr>
        <p:spPr>
          <a:xfrm>
            <a:off x="615123" y="5947606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pip [optional subcommand] --help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8629-51C5-4DD0-B28F-9856EB94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PIP: Example and More Commands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29C19-F36C-486B-8C0D-D893C0268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Listing our installed packages:</a:t>
            </a:r>
          </a:p>
          <a:p>
            <a:endParaRPr lang="en-US" dirty="0"/>
          </a:p>
          <a:p>
            <a:r>
              <a:rPr lang="en-US" dirty="0"/>
              <a:t>Uninstalling packages: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FFDBB-74CA-43F7-9784-22F2BCCB77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A25878-D20F-48C4-A058-B9E5DBAC0F8F}"/>
              </a:ext>
            </a:extLst>
          </p:cNvPr>
          <p:cNvSpPr txBox="1">
            <a:spLocks/>
          </p:cNvSpPr>
          <p:nvPr/>
        </p:nvSpPr>
        <p:spPr>
          <a:xfrm>
            <a:off x="2360611" y="1295400"/>
            <a:ext cx="8739401" cy="115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pip install --user pyfiglet</a:t>
            </a:r>
          </a:p>
          <a:p>
            <a:r>
              <a:rPr lang="en-US" dirty="0"/>
              <a:t>&gt; pyfiglet --font basic "Hello, pip"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D8D373C-BCBC-45C2-92DE-81B1B29FDBA7}"/>
              </a:ext>
            </a:extLst>
          </p:cNvPr>
          <p:cNvSpPr txBox="1">
            <a:spLocks/>
          </p:cNvSpPr>
          <p:nvPr/>
        </p:nvSpPr>
        <p:spPr>
          <a:xfrm>
            <a:off x="2360611" y="3171670"/>
            <a:ext cx="8739401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pip freeze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B8C200-D054-42A0-9E14-0D8C57D800ED}"/>
              </a:ext>
            </a:extLst>
          </p:cNvPr>
          <p:cNvSpPr txBox="1">
            <a:spLocks/>
          </p:cNvSpPr>
          <p:nvPr/>
        </p:nvSpPr>
        <p:spPr>
          <a:xfrm>
            <a:off x="2360610" y="4648200"/>
            <a:ext cx="8739401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pip uninstall pyfiglet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5DE111A-9368-4340-8E3D-5A0013773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338" y="3931069"/>
            <a:ext cx="2459449" cy="912542"/>
          </a:xfrm>
          <a:prstGeom prst="wedgeRoundRectCallout">
            <a:avLst>
              <a:gd name="adj1" fmla="val -65954"/>
              <a:gd name="adj2" fmla="val 53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Name</a:t>
            </a:r>
          </a:p>
        </p:txBody>
      </p:sp>
    </p:spTree>
    <p:extLst>
      <p:ext uri="{BB962C8B-B14F-4D97-AF65-F5344CB8AC3E}">
        <p14:creationId xmlns:p14="http://schemas.microsoft.com/office/powerpoint/2010/main" val="26458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66DAD2-72B6-456E-B068-0C6F0C8F3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 Virtual Environments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04BC1-06DA-4536-ABCD-C754BD0FD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26842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3760A-0D82-48BD-8831-1D43BB85F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isolated</a:t>
            </a:r>
            <a:r>
              <a:rPr lang="en-US" dirty="0"/>
              <a:t> copy of a Python installation</a:t>
            </a:r>
          </a:p>
          <a:p>
            <a:r>
              <a:rPr lang="en-US" dirty="0"/>
              <a:t>This includes:</a:t>
            </a:r>
          </a:p>
          <a:p>
            <a:pPr lvl="1"/>
            <a:r>
              <a:rPr lang="en-US" dirty="0"/>
              <a:t>The Python </a:t>
            </a:r>
            <a:r>
              <a:rPr lang="en-US" b="1" dirty="0"/>
              <a:t>executable</a:t>
            </a:r>
          </a:p>
          <a:p>
            <a:pPr lvl="1"/>
            <a:r>
              <a:rPr lang="en-US" dirty="0"/>
              <a:t>The Python </a:t>
            </a:r>
            <a:r>
              <a:rPr lang="en-US" b="1" dirty="0"/>
              <a:t>standard library</a:t>
            </a:r>
          </a:p>
          <a:p>
            <a:pPr lvl="1"/>
            <a:r>
              <a:rPr lang="en-US" dirty="0"/>
              <a:t>Most importantly, user-installed packages </a:t>
            </a:r>
          </a:p>
          <a:p>
            <a:pPr lvl="2"/>
            <a:r>
              <a:rPr lang="en-US" dirty="0"/>
              <a:t>Called </a:t>
            </a:r>
            <a:r>
              <a:rPr lang="en-US" b="1" dirty="0"/>
              <a:t>site-packages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6E35BA-0609-405F-8466-2EFC20A0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38D4-2406-4DD8-A4C0-2ED8F140D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0DE218-7E34-4C53-81B1-2C3374C05E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 </a:t>
            </a:r>
            <a:r>
              <a:rPr lang="en-US" b="1" dirty="0"/>
              <a:t>different projects </a:t>
            </a:r>
            <a:r>
              <a:rPr lang="en-US" dirty="0"/>
              <a:t>with </a:t>
            </a:r>
            <a:r>
              <a:rPr lang="en-US" b="1" dirty="0"/>
              <a:t>conflicting </a:t>
            </a:r>
            <a:br>
              <a:rPr lang="en-US" b="1" dirty="0"/>
            </a:br>
            <a:r>
              <a:rPr lang="en-US" b="1" dirty="0"/>
              <a:t>requirements</a:t>
            </a:r>
            <a:r>
              <a:rPr lang="en-US" dirty="0"/>
              <a:t> to coexist</a:t>
            </a:r>
          </a:p>
          <a:p>
            <a:r>
              <a:rPr lang="en-US" dirty="0"/>
              <a:t>Experiment safely with new libraries</a:t>
            </a:r>
          </a:p>
          <a:p>
            <a:r>
              <a:rPr lang="en-US" dirty="0"/>
              <a:t>When we need to share our code, we can easily tell exactly </a:t>
            </a:r>
            <a:br>
              <a:rPr lang="en-US" dirty="0"/>
            </a:br>
            <a:r>
              <a:rPr lang="en-US" dirty="0"/>
              <a:t>what packages our project uses</a:t>
            </a:r>
          </a:p>
          <a:p>
            <a:r>
              <a:rPr lang="en-US" b="1" dirty="0"/>
              <a:t>PyCharm</a:t>
            </a:r>
            <a:r>
              <a:rPr lang="en-US" dirty="0"/>
              <a:t> can create virtual environments for you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E1F0B5-400F-4578-9A46-6CA70B5F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Environments: Purpose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2D0F1-294E-4DC5-BBBA-B7508B6AEB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6F8BB1-58BE-49B8-AD1A-4157614F0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Creation is taken cared if you are using PyCharm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440C8-7D8A-4D32-8219-9535246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 in PyCharm: Setup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50409-80E2-4D9E-87C6-1E28987AF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0C166-97DE-498D-B6B9-1825E1AA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50" y="1872534"/>
            <a:ext cx="7422523" cy="4679085"/>
          </a:xfrm>
          <a:prstGeom prst="rect">
            <a:avLst/>
          </a:prstGeom>
        </p:spPr>
      </p:pic>
      <p:sp>
        <p:nvSpPr>
          <p:cNvPr id="8" name="AutoShape 24">
            <a:extLst>
              <a:ext uri="{FF2B5EF4-FFF2-40B4-BE49-F238E27FC236}">
                <a16:creationId xmlns:a16="http://schemas.microsoft.com/office/drawing/2014/main" id="{D39314A7-AE1F-4A83-A528-8677C91D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498" y="2554165"/>
            <a:ext cx="2601992" cy="912542"/>
          </a:xfrm>
          <a:prstGeom prst="wedgeRoundRectCallout">
            <a:avLst>
              <a:gd name="adj1" fmla="val -51548"/>
              <a:gd name="adj2" fmla="val 65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python version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04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12075-5446-4D1A-A9CB-7AE88617A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 in a terminal: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r>
              <a:rPr lang="en-US" dirty="0"/>
              <a:t>Activate: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r>
              <a:rPr lang="en-US" dirty="0"/>
              <a:t>Deactivate: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326AB-04B1-4EBD-A372-F851DD46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Virtual Environments: Manually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A59E3-2758-4079-BF7A-83C4C17A90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E745369-2C94-4D44-BEDB-46E0065559A1}"/>
              </a:ext>
            </a:extLst>
          </p:cNvPr>
          <p:cNvSpPr txBox="1">
            <a:spLocks/>
          </p:cNvSpPr>
          <p:nvPr/>
        </p:nvSpPr>
        <p:spPr>
          <a:xfrm>
            <a:off x="758338" y="1809365"/>
            <a:ext cx="518147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–m venv &lt;venv folder&gt;</a:t>
            </a:r>
            <a:endParaRPr lang="en-US" b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FCAF769-585D-4691-BA65-CB82DA41F43D}"/>
              </a:ext>
            </a:extLst>
          </p:cNvPr>
          <p:cNvSpPr txBox="1">
            <a:spLocks/>
          </p:cNvSpPr>
          <p:nvPr/>
        </p:nvSpPr>
        <p:spPr>
          <a:xfrm>
            <a:off x="753300" y="3131675"/>
            <a:ext cx="518147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venv\Scripts\activate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2231C67-F593-4CB5-BC39-2340749E860F}"/>
              </a:ext>
            </a:extLst>
          </p:cNvPr>
          <p:cNvSpPr txBox="1">
            <a:spLocks/>
          </p:cNvSpPr>
          <p:nvPr/>
        </p:nvSpPr>
        <p:spPr>
          <a:xfrm>
            <a:off x="753300" y="3881869"/>
            <a:ext cx="5186508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 source venv/bin/activate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AA0553-51D7-4745-837B-98113A3555AB}"/>
              </a:ext>
            </a:extLst>
          </p:cNvPr>
          <p:cNvSpPr txBox="1">
            <a:spLocks/>
          </p:cNvSpPr>
          <p:nvPr/>
        </p:nvSpPr>
        <p:spPr>
          <a:xfrm>
            <a:off x="785325" y="5114766"/>
            <a:ext cx="5154483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deactivate</a:t>
            </a:r>
          </a:p>
        </p:txBody>
      </p:sp>
      <p:sp>
        <p:nvSpPr>
          <p:cNvPr id="16" name="AutoShape 24">
            <a:extLst>
              <a:ext uri="{FF2B5EF4-FFF2-40B4-BE49-F238E27FC236}">
                <a16:creationId xmlns:a16="http://schemas.microsoft.com/office/drawing/2014/main" id="{1D64A4D7-3D53-4245-A4CF-E6487A59E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554" y="1189733"/>
            <a:ext cx="3521522" cy="91254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virtual env in</a:t>
            </a:r>
            <a:b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specified folder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1DBFC2C0-52FB-47FF-8720-261C0EE6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50" y="2314996"/>
            <a:ext cx="2209795" cy="762000"/>
          </a:xfrm>
          <a:prstGeom prst="wedgeRoundRectCallout">
            <a:avLst>
              <a:gd name="adj1" fmla="val -116209"/>
              <a:gd name="adj2" fmla="val 95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Windows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B76ED27A-F6BE-4C2D-A43B-9E47F0D7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50" y="3389974"/>
            <a:ext cx="2514603" cy="762000"/>
          </a:xfrm>
          <a:prstGeom prst="wedgeRoundRectCallout">
            <a:avLst>
              <a:gd name="adj1" fmla="val -90410"/>
              <a:gd name="adj2" fmla="val 55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Linux/Mac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70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A01BB5A-D651-4C05-84AB-C784F0F2A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/>
          <a:p>
            <a:r>
              <a:rPr lang="en-US" dirty="0"/>
              <a:t>Installing library for </a:t>
            </a:r>
            <a:r>
              <a:rPr lang="en-US" b="1" dirty="0"/>
              <a:t>performing HTTP requests</a:t>
            </a:r>
            <a:endParaRPr lang="bg-BG" b="1" dirty="0"/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013D2-0016-4B29-84E2-29A7A690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Setting up Virtual Environment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BAEE2-621D-4D27-BB27-C7A747E4DC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411C87-B16C-4F5D-A66C-DD8FD143A548}"/>
              </a:ext>
            </a:extLst>
          </p:cNvPr>
          <p:cNvSpPr txBox="1">
            <a:spLocks/>
          </p:cNvSpPr>
          <p:nvPr/>
        </p:nvSpPr>
        <p:spPr>
          <a:xfrm>
            <a:off x="4927217" y="2041463"/>
            <a:ext cx="5402694" cy="3200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python –m venv venv</a:t>
            </a:r>
          </a:p>
          <a:p>
            <a:r>
              <a:rPr lang="en-US" dirty="0"/>
              <a:t>&gt; venv\Scripts\activate</a:t>
            </a:r>
          </a:p>
          <a:p>
            <a:r>
              <a:rPr lang="en-US" dirty="0"/>
              <a:t>(venv) &gt; pip install requests</a:t>
            </a:r>
          </a:p>
          <a:p>
            <a:r>
              <a:rPr lang="en-US" dirty="0"/>
              <a:t>(venv) &gt; python</a:t>
            </a:r>
          </a:p>
          <a:p>
            <a:r>
              <a:rPr lang="en-US" dirty="0"/>
              <a:t>&gt;&gt;&gt; import requests</a:t>
            </a:r>
          </a:p>
          <a:p>
            <a:r>
              <a:rPr lang="en-US" dirty="0"/>
              <a:t>&gt;&gt;&gt; requests 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06FD608F-C4A7-48C3-818C-19F5B8C1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336" y="2133600"/>
            <a:ext cx="3247707" cy="1175561"/>
          </a:xfrm>
          <a:prstGeom prst="wedgeRoundRectCallout">
            <a:avLst>
              <a:gd name="adj1" fmla="val 63080"/>
              <a:gd name="adj2" fmla="val 48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Notice the </a:t>
            </a:r>
            <a:b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updated prompt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26727E87-B1AB-4F32-8FA0-DAFF4480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534" y="4983757"/>
            <a:ext cx="3247707" cy="1175561"/>
          </a:xfrm>
          <a:prstGeom prst="wedgeRoundRectCallout">
            <a:avLst>
              <a:gd name="adj1" fmla="val -72413"/>
              <a:gd name="adj2" fmla="val -502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should be in our venv folder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4">
            <a:extLst>
              <a:ext uri="{FF2B5EF4-FFF2-40B4-BE49-F238E27FC236}">
                <a16:creationId xmlns:a16="http://schemas.microsoft.com/office/drawing/2014/main" id="{2C209FF0-41EB-45E8-8331-72842B7FA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494" y="1663491"/>
            <a:ext cx="2149534" cy="518904"/>
          </a:xfrm>
          <a:prstGeom prst="wedgeRoundRectCallout">
            <a:avLst>
              <a:gd name="adj1" fmla="val -73328"/>
              <a:gd name="adj2" fmla="val 81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venv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24">
            <a:extLst>
              <a:ext uri="{FF2B5EF4-FFF2-40B4-BE49-F238E27FC236}">
                <a16:creationId xmlns:a16="http://schemas.microsoft.com/office/drawing/2014/main" id="{7B079CC8-4B67-47EF-8313-F4126243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320" y="2323326"/>
            <a:ext cx="2297619" cy="592152"/>
          </a:xfrm>
          <a:prstGeom prst="wedgeRoundRectCallout">
            <a:avLst>
              <a:gd name="adj1" fmla="val -73992"/>
              <a:gd name="adj2" fmla="val 45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 venv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41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0A1E1F-AAD0-48F5-919B-4736DA469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Calls to APIs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542C-AACE-404A-8FCF-843A107D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Getting real time weather data using </a:t>
            </a:r>
            <a:r>
              <a:rPr lang="en-US" i="1" dirty="0"/>
              <a:t>requests</a:t>
            </a:r>
            <a:endParaRPr lang="bg-BG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5F107-396F-4AC6-9FD4-A31B2731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6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733480" y="1452465"/>
            <a:ext cx="8180332" cy="525357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 Installing third-party software with pip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 Python </a:t>
            </a:r>
            <a:r>
              <a:rPr lang="en-US" b="1" dirty="0"/>
              <a:t>virtual environments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Creation, activation and usage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Introduction to </a:t>
            </a:r>
            <a:r>
              <a:rPr lang="en-US" b="1" dirty="0"/>
              <a:t>Django</a:t>
            </a:r>
            <a:endParaRPr lang="en-US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Writing our first app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Basic workflow, URLs and 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EECF8-74D1-417D-B67D-6E1A8A456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public API for weather forecasting at</a:t>
            </a:r>
            <a:br>
              <a:rPr lang="en-US" dirty="0"/>
            </a:br>
            <a:r>
              <a:rPr lang="en-US" dirty="0">
                <a:hlinkClick r:id="rId2"/>
              </a:rPr>
              <a:t>https://openweathermap.org/current</a:t>
            </a:r>
            <a:endParaRPr lang="en-US" dirty="0"/>
          </a:p>
          <a:p>
            <a:r>
              <a:rPr lang="en-US" dirty="0"/>
              <a:t>Problem: Use the </a:t>
            </a:r>
            <a:r>
              <a:rPr lang="en-US" b="1" i="1" dirty="0"/>
              <a:t>requests</a:t>
            </a:r>
            <a:r>
              <a:rPr lang="en-US" dirty="0"/>
              <a:t> library to get the current </a:t>
            </a:r>
            <a:br>
              <a:rPr lang="en-US" dirty="0"/>
            </a:br>
            <a:r>
              <a:rPr lang="en-US" dirty="0"/>
              <a:t>temperature from the API</a:t>
            </a:r>
          </a:p>
          <a:p>
            <a:r>
              <a:rPr lang="en-US" dirty="0"/>
              <a:t>You will need an `</a:t>
            </a:r>
            <a:r>
              <a:rPr lang="en-US" b="1" dirty="0">
                <a:latin typeface="Consolas" panose="020B0609020204030204" pitchFamily="49" charset="0"/>
              </a:rPr>
              <a:t>app id</a:t>
            </a:r>
            <a:r>
              <a:rPr lang="en-US" dirty="0"/>
              <a:t>` and a way to </a:t>
            </a:r>
            <a:r>
              <a:rPr lang="en-US" b="1" dirty="0"/>
              <a:t>parse json </a:t>
            </a:r>
            <a:r>
              <a:rPr lang="en-US" dirty="0"/>
              <a:t>from string</a:t>
            </a:r>
          </a:p>
          <a:p>
            <a:r>
              <a:rPr lang="en-US" dirty="0"/>
              <a:t>By default the returned temperature is in Kelvins</a:t>
            </a:r>
          </a:p>
          <a:p>
            <a:r>
              <a:rPr lang="en-US" dirty="0"/>
              <a:t>There is a query parameter that converts it to Celsius</a:t>
            </a:r>
          </a:p>
          <a:p>
            <a:pPr lvl="1"/>
            <a:r>
              <a:rPr lang="en-US" dirty="0"/>
              <a:t>you can find it in the docs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4DA2B3-9B7A-4E91-9E6E-F48AAF8F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Making API Calls, using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requests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9F120-4DDF-4903-B832-618E5886EF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8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7ABF6B-D521-491A-B091-9E3D3F75A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the call and parsing the response: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255C6-CC9A-48B3-A369-4006F68963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4769163"/>
          </a:xfrm>
        </p:spPr>
        <p:txBody>
          <a:bodyPr/>
          <a:lstStyle/>
          <a:p>
            <a:r>
              <a:rPr lang="en-US" dirty="0"/>
              <a:t>&gt;&gt;&gt; import requests, json</a:t>
            </a:r>
          </a:p>
          <a:p>
            <a:r>
              <a:rPr lang="en-US" dirty="0"/>
              <a:t>&gt;&gt;&gt; url = 'http://api.openweathermap.org/data/2.5/weather'</a:t>
            </a:r>
          </a:p>
          <a:p>
            <a:r>
              <a:rPr lang="en-US" dirty="0"/>
              <a:t>&gt;&gt;&gt; url_params = {</a:t>
            </a:r>
          </a:p>
          <a:p>
            <a:r>
              <a:rPr lang="en-US" dirty="0"/>
              <a:t>... 	'q': 'Sofia',</a:t>
            </a:r>
          </a:p>
          <a:p>
            <a:r>
              <a:rPr lang="en-US" dirty="0"/>
              <a:t>...	'appid': '8f559eafb06742e171487d659c4017a9',</a:t>
            </a:r>
          </a:p>
          <a:p>
            <a:r>
              <a:rPr lang="en-US" dirty="0"/>
              <a:t>... }</a:t>
            </a:r>
          </a:p>
          <a:p>
            <a:r>
              <a:rPr lang="en-US" dirty="0"/>
              <a:t>&gt;&gt;&gt; response = requests.get(url, params=url_params)</a:t>
            </a:r>
          </a:p>
          <a:p>
            <a:r>
              <a:rPr lang="en-US" dirty="0"/>
              <a:t>&gt;&gt;&gt; data = json.loads(response.content)</a:t>
            </a:r>
          </a:p>
          <a:p>
            <a:r>
              <a:rPr lang="en-US" dirty="0"/>
              <a:t>&gt;&gt;&gt;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0F5FA"/>
                </a:highlight>
              </a:rPr>
              <a:t>TODO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explore `data` and extract some useful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7A48E5-184E-45D0-A27B-3782326E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Making GET Requests from Python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0B908-FA9E-4F4C-83BB-91C27E5DEB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9DD87-D664-438F-8010-FBDDF1E6F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11D0-0747-493F-B1FF-FDDADECFB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82AA-1CEB-4172-87F6-EE9E680F9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762000"/>
            <a:ext cx="2808692" cy="33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5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6E1021-795D-46F3-8335-A37462953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Collection of </a:t>
            </a:r>
            <a:r>
              <a:rPr lang="en-US" sz="3200" b="1" dirty="0"/>
              <a:t>libraries</a:t>
            </a:r>
            <a:r>
              <a:rPr lang="en-US" sz="3200" dirty="0"/>
              <a:t>, </a:t>
            </a:r>
            <a:r>
              <a:rPr lang="en-US" sz="3200" b="1" dirty="0"/>
              <a:t>classes</a:t>
            </a:r>
            <a:r>
              <a:rPr lang="en-US" sz="3200" dirty="0"/>
              <a:t> and </a:t>
            </a:r>
            <a:r>
              <a:rPr lang="en-US" sz="3200" b="1" dirty="0"/>
              <a:t>tools</a:t>
            </a:r>
            <a:r>
              <a:rPr lang="en-US" sz="3200" dirty="0"/>
              <a:t> that abstract away details </a:t>
            </a:r>
            <a:br>
              <a:rPr lang="en-US" sz="3200" dirty="0"/>
            </a:br>
            <a:r>
              <a:rPr lang="en-US" sz="3200" dirty="0"/>
              <a:t>of building applications</a:t>
            </a:r>
          </a:p>
          <a:p>
            <a:r>
              <a:rPr lang="en-US" b="1" dirty="0"/>
              <a:t>Libraries </a:t>
            </a:r>
            <a:r>
              <a:rPr lang="en-US" dirty="0"/>
              <a:t>vs. </a:t>
            </a:r>
            <a:r>
              <a:rPr lang="en-US" b="1" dirty="0"/>
              <a:t>Frameworks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library</a:t>
            </a:r>
            <a:r>
              <a:rPr lang="en-US" dirty="0"/>
              <a:t> is something that </a:t>
            </a:r>
            <a:r>
              <a:rPr lang="en-US" b="1" dirty="0"/>
              <a:t>you</a:t>
            </a:r>
            <a:r>
              <a:rPr lang="en-US" dirty="0"/>
              <a:t> </a:t>
            </a:r>
            <a:r>
              <a:rPr lang="en-US" b="1" dirty="0"/>
              <a:t>call</a:t>
            </a:r>
            <a:r>
              <a:rPr lang="en-US" dirty="0"/>
              <a:t> from your code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framework</a:t>
            </a:r>
            <a:r>
              <a:rPr lang="en-US" dirty="0"/>
              <a:t> is something that </a:t>
            </a:r>
            <a:r>
              <a:rPr lang="en-US" b="1" dirty="0"/>
              <a:t>calls</a:t>
            </a:r>
            <a:r>
              <a:rPr lang="en-US" dirty="0"/>
              <a:t> your code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ECCFD-80AB-4B57-B232-884D8BA3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0D3B-F28E-46F8-A01E-47161584AB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7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9DD87-D664-438F-8010-FBDDF1E6F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11D0-0747-493F-B1FF-FDDADECFB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and Installation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ABC055-0B6D-4234-AD05-BAAB91D68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21" y="1630197"/>
            <a:ext cx="4385742" cy="20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6A0BF-1738-4C82-92B2-356B0C274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and open-source </a:t>
            </a:r>
            <a:r>
              <a:rPr lang="en-US" b="1" dirty="0"/>
              <a:t>web framework</a:t>
            </a:r>
          </a:p>
          <a:p>
            <a:r>
              <a:rPr lang="en-US" dirty="0"/>
              <a:t>Focuses on </a:t>
            </a:r>
            <a:r>
              <a:rPr lang="en-US" b="1" dirty="0"/>
              <a:t>rapid development </a:t>
            </a:r>
            <a:r>
              <a:rPr lang="en-US" dirty="0"/>
              <a:t>and </a:t>
            </a:r>
            <a:r>
              <a:rPr lang="en-US" b="1" dirty="0"/>
              <a:t>code reusability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Managing </a:t>
            </a:r>
            <a:r>
              <a:rPr lang="en-US" b="1" dirty="0"/>
              <a:t>databases</a:t>
            </a:r>
          </a:p>
          <a:p>
            <a:pPr lvl="1"/>
            <a:r>
              <a:rPr lang="en-US" dirty="0"/>
              <a:t>URL </a:t>
            </a:r>
            <a:r>
              <a:rPr lang="en-US" b="1" dirty="0"/>
              <a:t>Routing</a:t>
            </a:r>
          </a:p>
          <a:p>
            <a:pPr lvl="1"/>
            <a:r>
              <a:rPr lang="en-US" dirty="0"/>
              <a:t>Delivering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en-US" b="1" dirty="0"/>
              <a:t>CSS </a:t>
            </a:r>
            <a:r>
              <a:rPr lang="en-US" dirty="0"/>
              <a:t>and </a:t>
            </a:r>
            <a:r>
              <a:rPr lang="en-US" b="1" dirty="0"/>
              <a:t>JavaScript</a:t>
            </a:r>
          </a:p>
          <a:p>
            <a:pPr lvl="1"/>
            <a:r>
              <a:rPr lang="en-US" dirty="0"/>
              <a:t>And more…</a:t>
            </a:r>
          </a:p>
          <a:p>
            <a:r>
              <a:rPr lang="en-US" dirty="0"/>
              <a:t>You can read about Django’s philosophy </a:t>
            </a:r>
            <a:r>
              <a:rPr lang="en-US" dirty="0">
                <a:hlinkClick r:id="rId2"/>
              </a:rPr>
              <a:t>here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C3FE13-9A43-4214-8308-F8CC69C0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Django?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5540D-FAA3-4FCC-80BB-E2C791BA14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61CFED-28BF-43BA-973F-98BF0C61A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have not created a </a:t>
            </a:r>
            <a:r>
              <a:rPr lang="en-US" b="1" dirty="0"/>
              <a:t>virtual environment</a:t>
            </a:r>
            <a:r>
              <a:rPr lang="en-US" dirty="0"/>
              <a:t>, create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Verify that the installation went fine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5CC11-1F14-45B0-A65F-B9F10FAE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Django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2F24C-1CA9-4300-9EBD-1E26967E11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56B7748-C86C-419E-BC5C-12F8DC2FB076}"/>
              </a:ext>
            </a:extLst>
          </p:cNvPr>
          <p:cNvSpPr txBox="1">
            <a:spLocks/>
          </p:cNvSpPr>
          <p:nvPr/>
        </p:nvSpPr>
        <p:spPr>
          <a:xfrm>
            <a:off x="616847" y="3250676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(myvenv) &gt; pip install Django==1.11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A0A296-3E6C-4660-A332-94E052F37E4B}"/>
              </a:ext>
            </a:extLst>
          </p:cNvPr>
          <p:cNvSpPr txBox="1">
            <a:spLocks/>
          </p:cNvSpPr>
          <p:nvPr/>
        </p:nvSpPr>
        <p:spPr>
          <a:xfrm>
            <a:off x="615122" y="1910568"/>
            <a:ext cx="1095858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python –m venv myvenv</a:t>
            </a:r>
          </a:p>
          <a:p>
            <a:r>
              <a:rPr lang="en-US" dirty="0"/>
              <a:t>&gt; myvenv\Scripts\activate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F5930D-6842-462E-A2EA-78457C167460}"/>
              </a:ext>
            </a:extLst>
          </p:cNvPr>
          <p:cNvSpPr txBox="1">
            <a:spLocks/>
          </p:cNvSpPr>
          <p:nvPr/>
        </p:nvSpPr>
        <p:spPr>
          <a:xfrm>
            <a:off x="615122" y="4734439"/>
            <a:ext cx="1095858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(myvenv) &gt; python –m django --version</a:t>
            </a:r>
          </a:p>
        </p:txBody>
      </p:sp>
    </p:spTree>
    <p:extLst>
      <p:ext uri="{BB962C8B-B14F-4D97-AF65-F5344CB8AC3E}">
        <p14:creationId xmlns:p14="http://schemas.microsoft.com/office/powerpoint/2010/main" val="12100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65011-B8C1-4F30-A1C0-6EE63631D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our First Project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A39F-0406-419F-A667-F2172123F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Structure and Workflow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EECE4-8432-4BEE-B5F3-7B2255B5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AD603-BC58-43C6-8410-6024B763E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2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Run in the terminal: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Getting help: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1222A-1FA9-4998-B26E-26F8091C6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586993"/>
          </a:xfrm>
        </p:spPr>
        <p:txBody>
          <a:bodyPr/>
          <a:lstStyle/>
          <a:p>
            <a:r>
              <a:rPr lang="en-US" dirty="0"/>
              <a:t>(venv) &gt; django-admin startproject &lt;name_of_the_project&gt;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31E95-0CC8-4838-808D-D99C70B2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Projects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217C-95FD-4588-AF1A-F14963F3B5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A60DF4-DE79-4BAF-9C8A-509951159A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6036" y="3231604"/>
            <a:ext cx="3879089" cy="3150147"/>
          </a:xfrm>
          <a:prstGeom prst="rect">
            <a:avLst/>
          </a:prstGeom>
          <a:ln w="3175">
            <a:solidFill>
              <a:schemeClr val="tx2">
                <a:lumMod val="50000"/>
              </a:schemeClr>
            </a:solidFill>
          </a:ln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B3AA2FC-939E-4CDA-BB01-C7D5DE06D0F2}"/>
              </a:ext>
            </a:extLst>
          </p:cNvPr>
          <p:cNvSpPr txBox="1">
            <a:spLocks/>
          </p:cNvSpPr>
          <p:nvPr/>
        </p:nvSpPr>
        <p:spPr>
          <a:xfrm>
            <a:off x="593293" y="3429000"/>
            <a:ext cx="649171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django-admin help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39695B9-B42C-460E-A886-9F70A50D03D5}"/>
              </a:ext>
            </a:extLst>
          </p:cNvPr>
          <p:cNvSpPr txBox="1">
            <a:spLocks/>
          </p:cNvSpPr>
          <p:nvPr/>
        </p:nvSpPr>
        <p:spPr>
          <a:xfrm>
            <a:off x="593293" y="4219684"/>
            <a:ext cx="649171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django-admin help &lt;subcommand&gt;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0F176-FBBD-4323-A574-BF0FA320F471}"/>
              </a:ext>
            </a:extLst>
          </p:cNvPr>
          <p:cNvSpPr/>
          <p:nvPr/>
        </p:nvSpPr>
        <p:spPr>
          <a:xfrm>
            <a:off x="7119867" y="2612524"/>
            <a:ext cx="4532075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dirty="0"/>
              <a:t>Structure of a project:</a:t>
            </a:r>
          </a:p>
        </p:txBody>
      </p:sp>
    </p:spTree>
    <p:extLst>
      <p:ext uri="{BB962C8B-B14F-4D97-AF65-F5344CB8AC3E}">
        <p14:creationId xmlns:p14="http://schemas.microsoft.com/office/powerpoint/2010/main" val="18431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 animBg="1"/>
      <p:bldP spid="15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306505-E3C1-442C-9B37-3F89187F3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cd (change directory) to the </a:t>
            </a:r>
            <a:r>
              <a:rPr lang="en-US" dirty="0">
                <a:latin typeface="Consolas" panose="020B0609020204030204" pitchFamily="49" charset="0"/>
              </a:rPr>
              <a:t>&lt;your project&gt;</a:t>
            </a:r>
            <a:r>
              <a:rPr lang="en-US" dirty="0"/>
              <a:t> folder and run: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http://127.0.0.1:8000</a:t>
            </a:r>
            <a:r>
              <a:rPr lang="en-US" dirty="0"/>
              <a:t> in your browser and you should 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06525-67FE-4FF3-8574-7BAD7B7B7D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1109764"/>
          </a:xfrm>
        </p:spPr>
        <p:txBody>
          <a:bodyPr/>
          <a:lstStyle/>
          <a:p>
            <a:r>
              <a:rPr lang="en-US" dirty="0"/>
              <a:t>(venv) &gt; cd &lt;your project folder&gt;</a:t>
            </a:r>
          </a:p>
          <a:p>
            <a:r>
              <a:rPr lang="en-US" dirty="0"/>
              <a:t>(venv) &gt; python manage.py runserver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E854E-F2CB-46B7-B99B-4283DAAE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Try it Out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0A77F-2053-4AA7-BC24-0B2F3585CC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D0B6C9-8523-4463-8BA1-6B3CE84F16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24" y="3917761"/>
            <a:ext cx="10958580" cy="2571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5613" y="25056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sli.do</a:t>
            </a:r>
            <a:endParaRPr lang="bg-BG" sz="6600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613" y="35724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+mj-lt"/>
                <a:ea typeface="+mj-ea"/>
                <a:cs typeface="+mj-cs"/>
              </a:rPr>
              <a:t>#</a:t>
            </a:r>
            <a:r>
              <a:rPr lang="en-US" sz="6600" b="1" dirty="0" err="1">
                <a:latin typeface="+mj-lt"/>
                <a:ea typeface="+mj-ea"/>
                <a:cs typeface="+mj-cs"/>
              </a:rPr>
              <a:t>DjangoWeb</a:t>
            </a:r>
            <a:endParaRPr lang="bg-BG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95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7B080F-281A-4B6E-88FB-E8BA0C0E4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manage.py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command-line utility for administrative tasks</a:t>
            </a:r>
          </a:p>
          <a:p>
            <a:r>
              <a:rPr lang="en-US" b="1" dirty="0"/>
              <a:t>urls.py</a:t>
            </a:r>
            <a:r>
              <a:rPr lang="en-US" dirty="0"/>
              <a:t> - url declarations, user for routing </a:t>
            </a:r>
            <a:br>
              <a:rPr lang="en-US" dirty="0"/>
            </a:br>
            <a:r>
              <a:rPr lang="en-US" dirty="0"/>
              <a:t>	e.g. </a:t>
            </a:r>
            <a:r>
              <a:rPr lang="en-US" dirty="0">
                <a:hlinkClick r:id="rId3"/>
              </a:rPr>
              <a:t>http://softuni.bg/index/</a:t>
            </a:r>
            <a:r>
              <a:rPr lang="en-US" dirty="0"/>
              <a:t> will call `</a:t>
            </a:r>
            <a:r>
              <a:rPr lang="en-US" b="1" dirty="0">
                <a:latin typeface="Consolas" panose="020B0609020204030204" pitchFamily="49" charset="0"/>
              </a:rPr>
              <a:t>my_index</a:t>
            </a:r>
            <a:r>
              <a:rPr lang="en-US" dirty="0"/>
              <a:t>`</a:t>
            </a:r>
          </a:p>
          <a:p>
            <a:r>
              <a:rPr lang="en-US" b="1" dirty="0"/>
              <a:t>settings.py</a:t>
            </a:r>
            <a:r>
              <a:rPr lang="en-US" dirty="0"/>
              <a:t> - configuration for the project</a:t>
            </a:r>
          </a:p>
          <a:p>
            <a:r>
              <a:rPr lang="en-US" b="1" dirty="0"/>
              <a:t>__init__.py</a:t>
            </a:r>
            <a:r>
              <a:rPr lang="en-US" dirty="0"/>
              <a:t> - empty file specifying that the folder is a </a:t>
            </a:r>
            <a:r>
              <a:rPr lang="en-US" dirty="0">
                <a:hlinkClick r:id="rId4"/>
              </a:rPr>
              <a:t>package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D6A6A0-E49B-46C7-9C0C-65A70479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8508-4919-4386-8324-02912A428A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0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B3E311-7DB3-43AD-BB0C-F27AF2D67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Navigate to the folder where </a:t>
            </a:r>
            <a:r>
              <a:rPr lang="en-US" b="1" dirty="0"/>
              <a:t>manage.py</a:t>
            </a:r>
            <a:r>
              <a:rPr lang="en-US" dirty="0"/>
              <a:t>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b="1" noProof="1">
                <a:latin typeface="Consolas" panose="020B0609020204030204" pitchFamily="49" charset="0"/>
              </a:rPr>
              <a:t>myfirstapp\views.py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C6EAB1-53E2-47F7-BDCA-3F6414D9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World!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AFECF-1E72-4D9A-9FA2-7C4019D4C8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05827B7-756B-4351-9C54-AE389D4E7203}"/>
              </a:ext>
            </a:extLst>
          </p:cNvPr>
          <p:cNvSpPr txBox="1">
            <a:spLocks/>
          </p:cNvSpPr>
          <p:nvPr/>
        </p:nvSpPr>
        <p:spPr>
          <a:xfrm>
            <a:off x="566890" y="3962400"/>
            <a:ext cx="10958580" cy="21553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django.http import HttpResponse</a:t>
            </a:r>
          </a:p>
          <a:p>
            <a:endParaRPr lang="en-US" dirty="0"/>
          </a:p>
          <a:p>
            <a:r>
              <a:rPr lang="en-US" dirty="0"/>
              <a:t>def index(request):</a:t>
            </a:r>
          </a:p>
          <a:p>
            <a:r>
              <a:rPr lang="en-US" dirty="0"/>
              <a:t>	return HttpResponse('Hello Django!')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BD7652D-D758-4C44-A712-0EC43ED438E6}"/>
              </a:ext>
            </a:extLst>
          </p:cNvPr>
          <p:cNvSpPr txBox="1">
            <a:spLocks/>
          </p:cNvSpPr>
          <p:nvPr/>
        </p:nvSpPr>
        <p:spPr>
          <a:xfrm>
            <a:off x="566890" y="1834297"/>
            <a:ext cx="1095858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cd myproject</a:t>
            </a:r>
          </a:p>
          <a:p>
            <a:r>
              <a:rPr lang="en-US" dirty="0"/>
              <a:t>&gt; python3 manage.py startapp myfirstapp</a:t>
            </a:r>
          </a:p>
        </p:txBody>
      </p:sp>
    </p:spTree>
    <p:extLst>
      <p:ext uri="{BB962C8B-B14F-4D97-AF65-F5344CB8AC3E}">
        <p14:creationId xmlns:p14="http://schemas.microsoft.com/office/powerpoint/2010/main" val="15607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B48CE-61AA-46A3-A0B9-1CE986FFE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we have to tell Django which URL should call our function</a:t>
            </a:r>
          </a:p>
          <a:p>
            <a:r>
              <a:rPr lang="en-US" dirty="0"/>
              <a:t>We do that by editing </a:t>
            </a:r>
            <a:r>
              <a:rPr lang="en-US" b="1" dirty="0">
                <a:latin typeface="Consolas" panose="020B0609020204030204" pitchFamily="49" charset="0"/>
              </a:rPr>
              <a:t>myproject\urls.py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767216-32B7-436B-84B5-67DC2C05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70F9C-C9BD-4FFF-98B1-97311F8C4C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4E328EA-52AD-47B5-868C-33353EF9BEAD}"/>
              </a:ext>
            </a:extLst>
          </p:cNvPr>
          <p:cNvSpPr txBox="1">
            <a:spLocks/>
          </p:cNvSpPr>
          <p:nvPr/>
        </p:nvSpPr>
        <p:spPr>
          <a:xfrm>
            <a:off x="397587" y="2459650"/>
            <a:ext cx="10958580" cy="4246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django.contrib import admin</a:t>
            </a:r>
          </a:p>
          <a:p>
            <a:r>
              <a:rPr lang="en-US" dirty="0"/>
              <a:t>from django.conf.urls import url</a:t>
            </a:r>
          </a:p>
          <a:p>
            <a:r>
              <a:rPr lang="en-US" dirty="0"/>
              <a:t>from myfirstapp import views as myapp_views	</a:t>
            </a:r>
          </a:p>
          <a:p>
            <a:endParaRPr lang="en-US" dirty="0"/>
          </a:p>
          <a:p>
            <a:r>
              <a:rPr lang="en-US" dirty="0"/>
              <a:t>urlpatterns = [</a:t>
            </a:r>
          </a:p>
          <a:p>
            <a:r>
              <a:rPr lang="en-US" dirty="0"/>
              <a:t>    url(r'^admin/', admin.site.urls),</a:t>
            </a:r>
          </a:p>
          <a:p>
            <a:r>
              <a:rPr lang="en-US" dirty="0"/>
              <a:t>    url(r'^$', myapp_views.index, name='index'),</a:t>
            </a:r>
          </a:p>
          <a:p>
            <a:r>
              <a:rPr lang="en-US" dirty="0"/>
              <a:t>]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91F2A197-4E7E-4408-93C3-961D89AC0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2" y="4136420"/>
            <a:ext cx="2057400" cy="892851"/>
          </a:xfrm>
          <a:prstGeom prst="wedgeRoundRectCallout">
            <a:avLst>
              <a:gd name="adj1" fmla="val -88514"/>
              <a:gd name="adj2" fmla="val 58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665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7EC537-3EE7-40C2-A3E5-0ADCC9D9C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Now if we go to the root folder of the project (where manage.py is):</a:t>
            </a:r>
          </a:p>
          <a:p>
            <a:endParaRPr lang="en-US" sz="3200" dirty="0"/>
          </a:p>
          <a:p>
            <a:r>
              <a:rPr lang="en-US" sz="3200" dirty="0"/>
              <a:t>And open </a:t>
            </a:r>
            <a:r>
              <a:rPr lang="en-US" sz="3200" dirty="0">
                <a:hlinkClick r:id="rId2"/>
              </a:rPr>
              <a:t>http://127.0.0.1:8000</a:t>
            </a:r>
            <a:r>
              <a:rPr lang="en-US" sz="3200" dirty="0"/>
              <a:t> within the browser, or use http CLI</a:t>
            </a:r>
            <a:endParaRPr lang="bg-BG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41593-3181-418F-8F93-8072CCC90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752600"/>
            <a:ext cx="10958580" cy="586993"/>
          </a:xfrm>
        </p:spPr>
        <p:txBody>
          <a:bodyPr/>
          <a:lstStyle/>
          <a:p>
            <a:r>
              <a:rPr lang="en-US" dirty="0"/>
              <a:t>&gt; python manage.py runserver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D78B92-F054-4AB9-810A-48C7E543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CC458-E62F-4CA2-B899-D90FD043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797FB51-B358-4D9C-A8CA-13ACDC9DD186}"/>
              </a:ext>
            </a:extLst>
          </p:cNvPr>
          <p:cNvSpPr txBox="1">
            <a:spLocks/>
          </p:cNvSpPr>
          <p:nvPr/>
        </p:nvSpPr>
        <p:spPr>
          <a:xfrm>
            <a:off x="615123" y="3141413"/>
            <a:ext cx="10958580" cy="3200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http GET 127.0.0.1:8000</a:t>
            </a:r>
          </a:p>
          <a:p>
            <a:r>
              <a:rPr lang="en-US" dirty="0"/>
              <a:t>HTTP/1.0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200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OK</a:t>
            </a:r>
          </a:p>
          <a:p>
            <a:r>
              <a:rPr lang="en-US" dirty="0"/>
              <a:t>Content-Type: text/html; charset=utf-8</a:t>
            </a:r>
          </a:p>
          <a:p>
            <a:r>
              <a:rPr lang="en-US" dirty="0"/>
              <a:t>Server: WSGIServer/0.2 CPython/3.6.6</a:t>
            </a:r>
          </a:p>
          <a:p>
            <a:endParaRPr lang="en-US" dirty="0"/>
          </a:p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7436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BD6090-BE4E-42EA-B9FB-22C544C01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simple calculator app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E624C-4F71-4B8D-BE8F-9320E5B29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8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0E7C56-89EE-4FCD-AD7F-E1381CB24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Make a calculator app with the following API functionality:</a:t>
            </a:r>
          </a:p>
          <a:p>
            <a:r>
              <a:rPr lang="en-US" dirty="0"/>
              <a:t>Add, subtract, multiply and divide</a:t>
            </a:r>
          </a:p>
          <a:p>
            <a:r>
              <a:rPr lang="en-US" dirty="0"/>
              <a:t>URL format for the endpoints: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calc/&lt;math operation&gt;/&lt;number&gt;/&lt;number&gt;/</a:t>
            </a:r>
          </a:p>
          <a:p>
            <a:r>
              <a:rPr lang="en-US" dirty="0"/>
              <a:t>Example input/output:</a:t>
            </a:r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C2E9-817D-48B9-AC9A-2446EEC3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Calculator App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288C9-9B93-481B-B197-18CF3F0C5A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86B0D1E-1565-41B5-9B8E-A4845B15288F}"/>
              </a:ext>
            </a:extLst>
          </p:cNvPr>
          <p:cNvSpPr txBox="1">
            <a:spLocks/>
          </p:cNvSpPr>
          <p:nvPr/>
        </p:nvSpPr>
        <p:spPr>
          <a:xfrm>
            <a:off x="378414" y="4525617"/>
            <a:ext cx="10958580" cy="21553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http GET 127.0.0.1:8000/calc/add/42/2/</a:t>
            </a:r>
          </a:p>
          <a:p>
            <a:r>
              <a:rPr lang="en-US" dirty="0"/>
              <a:t>HTTP/1.0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200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OK</a:t>
            </a:r>
          </a:p>
          <a:p>
            <a:endParaRPr lang="en-US" dirty="0"/>
          </a:p>
          <a:p>
            <a:r>
              <a:rPr lang="en-US" dirty="0"/>
              <a:t>{"result": 44}</a:t>
            </a:r>
          </a:p>
        </p:txBody>
      </p:sp>
    </p:spTree>
    <p:extLst>
      <p:ext uri="{BB962C8B-B14F-4D97-AF65-F5344CB8AC3E}">
        <p14:creationId xmlns:p14="http://schemas.microsoft.com/office/powerpoint/2010/main" val="2221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F7F0F-AB28-478A-9216-A94AB18B7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regex groups are present in the </a:t>
            </a:r>
            <a:r>
              <a:rPr lang="en-US" b="1" dirty="0"/>
              <a:t>URL</a:t>
            </a:r>
            <a:r>
              <a:rPr lang="en-US" dirty="0"/>
              <a:t>, they will be passed </a:t>
            </a:r>
            <a:br>
              <a:rPr lang="en-US" dirty="0"/>
            </a:br>
            <a:r>
              <a:rPr lang="en-US" dirty="0"/>
              <a:t>to the view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result in: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F97B73-1CE1-4E13-832D-B50573DC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App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F99FF-F623-4910-96FE-CB6B3E37E4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0D7B0DD-C69A-41A5-9C03-2553C98FA746}"/>
              </a:ext>
            </a:extLst>
          </p:cNvPr>
          <p:cNvSpPr txBox="1">
            <a:spLocks/>
          </p:cNvSpPr>
          <p:nvPr/>
        </p:nvSpPr>
        <p:spPr>
          <a:xfrm>
            <a:off x="640744" y="4419265"/>
            <a:ext cx="10958580" cy="16325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views.py</a:t>
            </a:r>
          </a:p>
          <a:p>
            <a:r>
              <a:rPr lang="en-US" dirty="0"/>
              <a:t>def view_function(request, name):</a:t>
            </a:r>
          </a:p>
          <a:p>
            <a:r>
              <a:rPr lang="en-US" dirty="0"/>
              <a:t>      pass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617A3C6-AB6F-4E1B-957F-3CA996862294}"/>
              </a:ext>
            </a:extLst>
          </p:cNvPr>
          <p:cNvSpPr txBox="1">
            <a:spLocks/>
          </p:cNvSpPr>
          <p:nvPr/>
        </p:nvSpPr>
        <p:spPr>
          <a:xfrm>
            <a:off x="640744" y="2252813"/>
            <a:ext cx="1095858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urls.py</a:t>
            </a:r>
          </a:p>
          <a:p>
            <a:r>
              <a:rPr lang="en-US" dirty="0"/>
              <a:t>urlpatterns = [url(r'(?P&lt;name&gt;[A-Z][a-z]+)', view_function)]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53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Installing packages with pip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pip install, freeze, uninstall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Virtual Environments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Venv builtin module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Activation script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Django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Views, URLs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5032" y="4965428"/>
            <a:ext cx="9832975" cy="774700"/>
          </a:xfrm>
        </p:spPr>
        <p:txBody>
          <a:bodyPr>
            <a:normAutofit/>
          </a:bodyPr>
          <a:lstStyle/>
          <a:p>
            <a:pPr algn="ctr">
              <a:lnSpc>
                <a:spcPts val="5400"/>
              </a:lnSpc>
            </a:pPr>
            <a:r>
              <a:rPr lang="en-US" dirty="0"/>
              <a:t>HTTP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4294967295"/>
          </p:nvPr>
        </p:nvSpPr>
        <p:spPr>
          <a:xfrm>
            <a:off x="1205032" y="5740128"/>
            <a:ext cx="9832975" cy="68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Requests and Responses</a:t>
            </a:r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842425"/>
            <a:ext cx="7217016" cy="373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</a:t>
            </a:r>
            <a:br>
              <a:rPr lang="en-US" sz="3199" dirty="0"/>
            </a:br>
            <a:r>
              <a:rPr lang="en-US" sz="3199" dirty="0"/>
              <a:t>Profession and </a:t>
            </a:r>
            <a:r>
              <a:rPr lang="en-US" sz="3199"/>
              <a:t>Job for </a:t>
            </a:r>
            <a:r>
              <a:rPr lang="en-US" sz="3199" dirty="0"/>
              <a:t>Software Developers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62"/>
            <a:ext cx="1466714" cy="365827"/>
          </a:xfrm>
          <a:prstGeom prst="rect">
            <a:avLst/>
          </a:prstGeom>
        </p:spPr>
      </p:pic>
      <p:pic>
        <p:nvPicPr>
          <p:cNvPr id="15" name="Picture 14">
            <a:hlinkClick r:id="rId8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8131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3152"/>
            <a:ext cx="3050717" cy="4062007"/>
          </a:xfrm>
          <a:prstGeom prst="rect">
            <a:avLst/>
          </a:prstGeom>
        </p:spPr>
      </p:pic>
      <p:pic>
        <p:nvPicPr>
          <p:cNvPr id="11" name="Picture 4">
            <a:hlinkClick r:id="rId11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580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2" y="501704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HTTP (</a:t>
            </a:r>
            <a:r>
              <a:rPr lang="en-US" b="1" dirty="0"/>
              <a:t>H</a:t>
            </a:r>
            <a:r>
              <a:rPr lang="en-US" dirty="0"/>
              <a:t>yper </a:t>
            </a:r>
            <a:r>
              <a:rPr lang="en-US" b="1" dirty="0"/>
              <a:t>T</a:t>
            </a:r>
            <a:r>
              <a:rPr lang="en-US" dirty="0"/>
              <a:t>ext </a:t>
            </a:r>
            <a:r>
              <a:rPr lang="en-US" b="1" dirty="0"/>
              <a:t>T</a:t>
            </a:r>
            <a:r>
              <a:rPr lang="en-US" dirty="0"/>
              <a:t>ransfer </a:t>
            </a:r>
            <a:r>
              <a:rPr lang="en-US" b="1" dirty="0"/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  <a:p>
            <a:endParaRPr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35107" y="5540720"/>
            <a:ext cx="246484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 Box 10">
            <a:extLst>
              <a:ext uri="{FF2B5EF4-FFF2-40B4-BE49-F238E27FC236}">
                <a16:creationId xmlns:a16="http://schemas.microsoft.com/office/drawing/2014/main" id="{3264FF59-1F82-4E40-B4D7-02809A289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127" y="4139267"/>
            <a:ext cx="225080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5470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4185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8437" y="1074777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/users/SoftUni-Tech-Module/repos </a:t>
            </a:r>
            <a:r>
              <a:rPr lang="en-US" sz="3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32268" y="5943600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32268" y="1647089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13412" y="2057400"/>
            <a:ext cx="2507386" cy="645268"/>
          </a:xfrm>
          <a:prstGeom prst="wedgeRoundRectCallout">
            <a:avLst>
              <a:gd name="adj1" fmla="val -35838"/>
              <a:gd name="adj2" fmla="val 27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56471" y="1635057"/>
            <a:ext cx="1676541" cy="807921"/>
          </a:xfrm>
          <a:prstGeom prst="wedgeRoundRectCallout">
            <a:avLst>
              <a:gd name="adj1" fmla="val -77660"/>
              <a:gd name="adj2" fmla="val -505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a</a:t>
            </a:r>
            <a:b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resource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03153" y="5506932"/>
            <a:ext cx="2362059" cy="1017693"/>
          </a:xfrm>
          <a:prstGeom prst="wedgeRoundRectCallout">
            <a:avLst>
              <a:gd name="adj1" fmla="val -36135"/>
              <a:gd name="adj2" fmla="val 29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Request</a:t>
            </a:r>
            <a:b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2610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77613" y="1163821"/>
            <a:ext cx="1878799" cy="634078"/>
          </a:xfrm>
          <a:prstGeom prst="wedgeRoundRectCallout">
            <a:avLst>
              <a:gd name="adj1" fmla="val -12984"/>
              <a:gd name="adj2" fmla="val 274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Code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66226" y="3072744"/>
            <a:ext cx="2647646" cy="624675"/>
          </a:xfrm>
          <a:prstGeom prst="wedgeRoundRectCallout">
            <a:avLst>
              <a:gd name="adj1" fmla="val -12542"/>
              <a:gd name="adj2" fmla="val 27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75612" y="4963508"/>
            <a:ext cx="2667000" cy="751488"/>
          </a:xfrm>
          <a:prstGeom prst="wedgeRoundRectCallout">
            <a:avLst>
              <a:gd name="adj1" fmla="val -19328"/>
              <a:gd name="adj2" fmla="val 125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Body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584B17-F257-4C8A-AA54-EEC5DD584D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912" y="-419646"/>
            <a:ext cx="3429000" cy="4904383"/>
          </a:xfrm>
          <a:prstGeom prst="ellipse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9599F-4930-43E9-A8A6-0A221CCE7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Installing External Software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ABBF1-0B3A-4085-AA9A-1F53665949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3D860-C706-4045-86DF-03D38B45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21206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9017</TotalTime>
  <Words>1342</Words>
  <Application>Microsoft Office PowerPoint</Application>
  <PresentationFormat>Custom</PresentationFormat>
  <Paragraphs>334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Virtual Environments and Introduction to Django</vt:lpstr>
      <vt:lpstr>Table of Contents</vt:lpstr>
      <vt:lpstr>Have a Question?</vt:lpstr>
      <vt:lpstr>HTTP Basics</vt:lpstr>
      <vt:lpstr>HTTP Basics</vt:lpstr>
      <vt:lpstr>Web Server Work Model</vt:lpstr>
      <vt:lpstr>HTTP GET Request – Example</vt:lpstr>
      <vt:lpstr>HTTP Response – Example</vt:lpstr>
      <vt:lpstr>PowerPoint Presentation</vt:lpstr>
      <vt:lpstr>What is pip?</vt:lpstr>
      <vt:lpstr>PIP: General Usage</vt:lpstr>
      <vt:lpstr>PIP: Example and More Commands</vt:lpstr>
      <vt:lpstr>PowerPoint Presentation</vt:lpstr>
      <vt:lpstr>Virtual Environments</vt:lpstr>
      <vt:lpstr>Virtual Environments: Purpose</vt:lpstr>
      <vt:lpstr>Virtual Environments in PyCharm: Setup</vt:lpstr>
      <vt:lpstr>Creating Virtual Environments: Manually</vt:lpstr>
      <vt:lpstr>Example: Setting up Virtual Environment</vt:lpstr>
      <vt:lpstr>PowerPoint Presentation</vt:lpstr>
      <vt:lpstr>Lab: Making API Calls, using requests</vt:lpstr>
      <vt:lpstr>Lab: Making GET Requests from Python</vt:lpstr>
      <vt:lpstr>PowerPoint Presentation</vt:lpstr>
      <vt:lpstr>Frameworks</vt:lpstr>
      <vt:lpstr>PowerPoint Presentation</vt:lpstr>
      <vt:lpstr>What is Django?</vt:lpstr>
      <vt:lpstr>Installing Django</vt:lpstr>
      <vt:lpstr>PowerPoint Presentation</vt:lpstr>
      <vt:lpstr>Creation of Projects</vt:lpstr>
      <vt:lpstr>Let's Try it Out</vt:lpstr>
      <vt:lpstr>Project Structure</vt:lpstr>
      <vt:lpstr>Hello World!</vt:lpstr>
      <vt:lpstr>Hello World!</vt:lpstr>
      <vt:lpstr>Hello World!</vt:lpstr>
      <vt:lpstr>PowerPoint Presentation</vt:lpstr>
      <vt:lpstr>Lab: Calculator App</vt:lpstr>
      <vt:lpstr>Calculator App</vt:lpstr>
      <vt:lpstr>Summary</vt:lpstr>
      <vt:lpstr>PowerPoint Presentation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LSA: Introduction to Virtualization</dc:title>
  <dc:subject>Software Development Course</dc:subject>
  <dc:creator>Software University Foundation</dc:creator>
  <cp:keywords>Linux, system, administration, virtualization, SoftUni, Software University, programming, software development, software engineering, course</cp:keywords>
  <dc:description>Software University Foundation - http://softuni.org</dc:description>
  <cp:lastModifiedBy>Simeon Sheytanov</cp:lastModifiedBy>
  <cp:revision>255</cp:revision>
  <dcterms:created xsi:type="dcterms:W3CDTF">2014-01-02T17:00:34Z</dcterms:created>
  <dcterms:modified xsi:type="dcterms:W3CDTF">2018-09-05T16:59:17Z</dcterms:modified>
  <cp:category>linux, system, administration, virtualization, 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