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6"/>
  </p:notesMasterIdLst>
  <p:handoutMasterIdLst>
    <p:handoutMasterId r:id="rId57"/>
  </p:handoutMasterIdLst>
  <p:sldIdLst>
    <p:sldId id="451" r:id="rId3"/>
    <p:sldId id="452" r:id="rId4"/>
    <p:sldId id="404" r:id="rId5"/>
    <p:sldId id="453" r:id="rId6"/>
    <p:sldId id="469" r:id="rId7"/>
    <p:sldId id="670" r:id="rId8"/>
    <p:sldId id="424" r:id="rId9"/>
    <p:sldId id="677" r:id="rId10"/>
    <p:sldId id="454" r:id="rId11"/>
    <p:sldId id="428" r:id="rId12"/>
    <p:sldId id="429" r:id="rId13"/>
    <p:sldId id="430" r:id="rId14"/>
    <p:sldId id="678" r:id="rId15"/>
    <p:sldId id="432" r:id="rId16"/>
    <p:sldId id="433" r:id="rId17"/>
    <p:sldId id="434" r:id="rId18"/>
    <p:sldId id="679" r:id="rId19"/>
    <p:sldId id="685" r:id="rId20"/>
    <p:sldId id="683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  <p:sldId id="666" r:id="rId32"/>
    <p:sldId id="667" r:id="rId33"/>
    <p:sldId id="443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9" r:id="rId44"/>
    <p:sldId id="710" r:id="rId45"/>
    <p:sldId id="712" r:id="rId46"/>
    <p:sldId id="713" r:id="rId47"/>
    <p:sldId id="714" r:id="rId48"/>
    <p:sldId id="715" r:id="rId49"/>
    <p:sldId id="717" r:id="rId50"/>
    <p:sldId id="718" r:id="rId51"/>
    <p:sldId id="696" r:id="rId52"/>
    <p:sldId id="400" r:id="rId53"/>
    <p:sldId id="697" r:id="rId54"/>
    <p:sldId id="420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1"/>
            <p14:sldId id="452"/>
            <p14:sldId id="404"/>
          </p14:sldIdLst>
        </p14:section>
        <p14:section name="Overview" id="{92322017-615D-49B5-B244-BF48D5518603}">
          <p14:sldIdLst>
            <p14:sldId id="453"/>
            <p14:sldId id="469"/>
            <p14:sldId id="670"/>
            <p14:sldId id="424"/>
            <p14:sldId id="677"/>
          </p14:sldIdLst>
        </p14:section>
        <p14:section name="Database Engine" id="{813DF7E2-74AB-4E3A-9B46-2566DC216237}">
          <p14:sldIdLst>
            <p14:sldId id="454"/>
            <p14:sldId id="428"/>
            <p14:sldId id="429"/>
            <p14:sldId id="430"/>
          </p14:sldIdLst>
        </p14:section>
        <p14:section name="SQL" id="{37C6D8D9-F7EC-4916-98C1-629261225558}">
          <p14:sldIdLst>
            <p14:sldId id="678"/>
            <p14:sldId id="432"/>
            <p14:sldId id="433"/>
            <p14:sldId id="434"/>
          </p14:sldIdLst>
        </p14:section>
        <p14:section name="Sqlite3" id="{85C0CD23-86AD-4198-A608-C587F92A0659}">
          <p14:sldIdLst>
            <p14:sldId id="679"/>
            <p14:sldId id="685"/>
            <p14:sldId id="683"/>
            <p14:sldId id="686"/>
            <p14:sldId id="687"/>
            <p14:sldId id="688"/>
          </p14:sldIdLst>
        </p14:section>
        <p14:section name="Basic CRUD" id="{19C913A9-2B48-4DBD-AA70-DC00E8B16D3C}">
          <p14:sldIdLst>
            <p14:sldId id="689"/>
            <p14:sldId id="690"/>
            <p14:sldId id="691"/>
            <p14:sldId id="692"/>
            <p14:sldId id="693"/>
            <p14:sldId id="694"/>
          </p14:sldIdLst>
        </p14:section>
        <p14:section name="Database Relationships" id="{E091B124-099C-4C56-B59F-ECF8C553BAEE}">
          <p14:sldIdLst>
            <p14:sldId id="695"/>
            <p14:sldId id="666"/>
            <p14:sldId id="667"/>
            <p14:sldId id="443"/>
          </p14:sldIdLst>
        </p14:section>
        <p14:section name="Interfacing with Sqlite" id="{E69A1EA7-3C5C-4A81-9F84-EEEBAFE23404}">
          <p14:sldIdLst>
            <p14:sldId id="698"/>
            <p14:sldId id="699"/>
            <p14:sldId id="700"/>
            <p14:sldId id="701"/>
          </p14:sldIdLst>
        </p14:section>
        <p14:section name="Django ORM" id="{2620ABC5-0B16-4F65-A0A8-F7A927971789}">
          <p14:sldIdLst>
            <p14:sldId id="702"/>
            <p14:sldId id="703"/>
            <p14:sldId id="704"/>
            <p14:sldId id="705"/>
            <p14:sldId id="706"/>
            <p14:sldId id="709"/>
            <p14:sldId id="710"/>
            <p14:sldId id="712"/>
            <p14:sldId id="713"/>
            <p14:sldId id="714"/>
            <p14:sldId id="715"/>
            <p14:sldId id="717"/>
            <p14:sldId id="718"/>
          </p14:sldIdLst>
        </p14:section>
        <p14:section name="Conclusion" id="{10E03AB1-9AA8-4E86-9A64-D741901E50A2}">
          <p14:sldIdLst>
            <p14:sldId id="696"/>
            <p14:sldId id="400"/>
            <p14:sldId id="69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6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80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98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</a:t>
            </a:r>
            <a:r>
              <a:rPr lang="en-US" baseline="0" dirty="0" err="1">
                <a:effectLst/>
              </a:rPr>
              <a:t>HeidiSQL</a:t>
            </a:r>
            <a:r>
              <a:rPr lang="en-US" baseline="0" dirty="0">
                <a:effectLst/>
              </a:rPr>
              <a:t>, MySQL Workbench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2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40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82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1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82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54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56.svg"/><Relationship Id="rId10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ocs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2018/sqlite-tools-win32-x86-3240000.zip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qlite3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xkcd.com/327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qlite3.html#sqlite3.Cursor.fetchone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11/ref/models/fields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11/ref/models/querysets/#field-lookups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1/ref/models/fields/#argument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t_file_databas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539C03-64CD-40A4-812B-AFF890622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SQL, Data Relationships, Django Integration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F02D0-95CC-451B-B436-C9FDB2E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Databases and ORMs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36CA4-5F43-4022-AB4A-76DC6FFBD4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42A8E-97CF-4687-97D1-609C6E9F1D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Trainers Team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4317A-8A75-4467-AA0D-6265FFC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8955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88815" y="1052885"/>
            <a:ext cx="11804822" cy="5570355"/>
          </a:xfrm>
        </p:spPr>
        <p:txBody>
          <a:bodyPr/>
          <a:lstStyle/>
          <a:p>
            <a:r>
              <a:rPr lang="en-US" dirty="0"/>
              <a:t>SQL Servers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Rectangle: Rounded Corners 24"/>
          <p:cNvSpPr/>
          <p:nvPr/>
        </p:nvSpPr>
        <p:spPr>
          <a:xfrm>
            <a:off x="4659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89838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TextBox 10"/>
          <p:cNvSpPr txBox="1"/>
          <p:nvPr/>
        </p:nvSpPr>
        <p:spPr>
          <a:xfrm>
            <a:off x="3289838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314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TextBox 17"/>
          <p:cNvSpPr txBox="1"/>
          <p:nvPr/>
        </p:nvSpPr>
        <p:spPr>
          <a:xfrm>
            <a:off x="7623146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3146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21"/>
          <p:cNvSpPr/>
          <p:nvPr/>
        </p:nvSpPr>
        <p:spPr>
          <a:xfrm flipH="1">
            <a:off x="3285345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2"/>
          <p:cNvSpPr txBox="1"/>
          <p:nvPr/>
        </p:nvSpPr>
        <p:spPr>
          <a:xfrm>
            <a:off x="7623146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5345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65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12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3009480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4266283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362C1-01CA-47F2-906B-CEEFB151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92" y="2747744"/>
            <a:ext cx="2441507" cy="1565069"/>
          </a:xfrm>
          <a:prstGeom prst="rect">
            <a:avLst/>
          </a:prstGeom>
        </p:spPr>
      </p:pic>
      <p:pic>
        <p:nvPicPr>
          <p:cNvPr id="23" name="Graphic 5" descr="Cloud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924" y="1560364"/>
            <a:ext cx="3737272" cy="3737272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7342125">
            <a:off x="2353612" y="2563655"/>
            <a:ext cx="365377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1758508" y="3375965"/>
            <a:ext cx="365377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3486011">
            <a:off x="2299373" y="4299812"/>
            <a:ext cx="365377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 rot="5400000">
            <a:off x="9507566" y="3372293"/>
            <a:ext cx="372721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494388" y="983376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66062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7909" y="2481742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279" y="1411181"/>
            <a:ext cx="1336563" cy="1336563"/>
          </a:xfrm>
          <a:prstGeom prst="rect">
            <a:avLst/>
          </a:prstGeom>
        </p:spPr>
      </p:pic>
      <p:pic>
        <p:nvPicPr>
          <p:cNvPr id="21" name="Graphic 19" descr="Tablet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82" y="3175522"/>
            <a:ext cx="1153363" cy="1153363"/>
          </a:xfrm>
          <a:prstGeom prst="rect">
            <a:avLst/>
          </a:prstGeom>
        </p:spPr>
      </p:pic>
      <p:pic>
        <p:nvPicPr>
          <p:cNvPr id="22" name="Graphic 33" descr="Smart Phone">
            <a:extLst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407" y="4676049"/>
            <a:ext cx="1042426" cy="1042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7120" y="3295620"/>
            <a:ext cx="152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26" name="Up Arrow 15">
            <a:extLst>
              <a:ext uri="{FF2B5EF4-FFF2-40B4-BE49-F238E27FC236}">
                <a16:creationId xmlns:a16="http://schemas.microsoft.com/office/drawing/2014/main" id="{14E5BDAE-E7E0-43E9-B635-116687B41D54}"/>
              </a:ext>
            </a:extLst>
          </p:cNvPr>
          <p:cNvSpPr/>
          <p:nvPr/>
        </p:nvSpPr>
        <p:spPr>
          <a:xfrm rot="5400000">
            <a:off x="6652834" y="3379637"/>
            <a:ext cx="372721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/>
      <p:bldP spid="19" grpId="0"/>
      <p:bldP spid="1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0333" y="5412930"/>
            <a:ext cx="54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DD07D-97BB-45AB-8C74-85D16187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6" y="1614487"/>
            <a:ext cx="9363075" cy="3629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105D926-74BB-44BE-B6E3-C34F97F04E29}"/>
              </a:ext>
            </a:extLst>
          </p:cNvPr>
          <p:cNvSpPr/>
          <p:nvPr/>
        </p:nvSpPr>
        <p:spPr bwMode="auto">
          <a:xfrm rot="20482796">
            <a:off x="5321543" y="2167091"/>
            <a:ext cx="1545738" cy="100011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8726F-85A7-4AC8-B795-C4198382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524000"/>
            <a:ext cx="2363860" cy="236386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C7E2A9-161C-4F96-A081-8E36DEDAB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25CB3-EF05-41DE-B6CB-5BAF4DCF06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6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designed for managing data in a </a:t>
            </a:r>
            <a:br>
              <a:rPr lang="en-US" dirty="0"/>
            </a:br>
            <a:r>
              <a:rPr lang="en-US" dirty="0"/>
              <a:t>relational database</a:t>
            </a:r>
          </a:p>
          <a:p>
            <a:r>
              <a:rPr lang="en-US" dirty="0"/>
              <a:t>Developed at </a:t>
            </a:r>
            <a:r>
              <a:rPr lang="en-US" sz="3200" b="1" dirty="0"/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/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1764" y="1170928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792" y="2937783"/>
            <a:ext cx="589160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"Guido " || "Van Rossum"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6" y="1944470"/>
            <a:ext cx="246924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Insert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679" y="2024229"/>
            <a:ext cx="2534265" cy="677820"/>
          </a:xfrm>
          <a:prstGeom prst="wedgeRoundRectCallout">
            <a:avLst>
              <a:gd name="adj1" fmla="val -34226"/>
              <a:gd name="adj2" fmla="val 1463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374772" y="2974479"/>
            <a:ext cx="208358" cy="882905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60" y="3665056"/>
            <a:ext cx="2175690" cy="677820"/>
          </a:xfrm>
          <a:prstGeom prst="wedgeRoundRectCallout">
            <a:avLst>
              <a:gd name="adj1" fmla="val 43878"/>
              <a:gd name="adj2" fmla="val -887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EFD5224A-37C9-4FCD-BE1E-4B2FFB0F16D4}"/>
              </a:ext>
            </a:extLst>
          </p:cNvPr>
          <p:cNvSpPr/>
          <p:nvPr/>
        </p:nvSpPr>
        <p:spPr>
          <a:xfrm>
            <a:off x="7004802" y="3393614"/>
            <a:ext cx="442361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8" grpId="0" animBg="1"/>
      <p:bldP spid="1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3992A1-28FC-4D7D-8D84-33A384A515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Sqlite3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0CDB-EA69-4658-BF4F-1471815A4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Types, Installation, Basic Usage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A170-3182-4E62-8B2F-63490CC5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98" y="1828800"/>
            <a:ext cx="3008427" cy="14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A3CA21-9D58-4A07-AEBA-1F74B3E1A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Sqlite3 is a light and easy to install DBMS</a:t>
            </a:r>
          </a:p>
          <a:p>
            <a:r>
              <a:rPr lang="en-US" dirty="0"/>
              <a:t>Suitable for when you need quick and small databases</a:t>
            </a:r>
          </a:p>
          <a:p>
            <a:r>
              <a:rPr lang="en-US" dirty="0"/>
              <a:t>The database is a single file, no magic</a:t>
            </a:r>
          </a:p>
          <a:p>
            <a:r>
              <a:rPr lang="en-US" dirty="0"/>
              <a:t>No special setup, it just works</a:t>
            </a:r>
          </a:p>
          <a:p>
            <a:r>
              <a:rPr lang="en-US" dirty="0"/>
              <a:t>If you need something scalable, consider other DBMSs</a:t>
            </a:r>
          </a:p>
          <a:p>
            <a:r>
              <a:rPr lang="en-US" dirty="0"/>
              <a:t>Django is using it by default</a:t>
            </a:r>
          </a:p>
          <a:p>
            <a:r>
              <a:rPr lang="en-US" dirty="0"/>
              <a:t>When in doubt, read the </a:t>
            </a:r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6E2CF-4606-4B8E-9542-C8D5AB6F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3245E-FE4A-42B1-8078-6841A5D286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Sqlite3: Data Types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303212" y="1150938"/>
            <a:ext cx="11501438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Numeric</a:t>
            </a:r>
          </a:p>
          <a:p>
            <a:pPr marL="609493" lvl="1" indent="-241192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2800" b="1" dirty="0"/>
              <a:t>INTEGER</a:t>
            </a:r>
            <a:r>
              <a:rPr lang="en-US" sz="2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– different sizes</a:t>
            </a:r>
          </a:p>
          <a:p>
            <a:pPr marL="609493" marR="0" lvl="1" indent="-241192" algn="l" rtl="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2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3200" dirty="0">
                <a:latin typeface="Calibri"/>
                <a:ea typeface="Consolas"/>
                <a:cs typeface="Calibri"/>
                <a:sym typeface="Calibri"/>
              </a:rPr>
              <a:t>,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32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– representing real numbers</a:t>
            </a:r>
          </a:p>
          <a:p>
            <a:pPr marL="304747" marR="0" lvl="0" indent="-304747" algn="l" rtl="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Strings</a:t>
            </a:r>
            <a:endParaRPr lang="en-US" sz="32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2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VARCHAR(MAX_SIZE)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– variable size string</a:t>
            </a:r>
          </a:p>
          <a:p>
            <a:pPr marL="609493" marR="0" lvl="1" indent="-2411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28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– text data block</a:t>
            </a:r>
          </a:p>
          <a:p>
            <a:pPr marL="76587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Datetime</a:t>
            </a:r>
          </a:p>
          <a:p>
            <a:pPr marL="609493" lvl="1" indent="-241192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SzPct val="91428"/>
              <a:buFont typeface="Noto Sans Symbols"/>
              <a:buChar char="▪"/>
            </a:pPr>
            <a:r>
              <a:rPr lang="en-US" sz="2800" b="1" i="0" u="none" strike="noStrike" cap="none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DATETIME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4B3A-FA78-47A0-852F-C40518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ORMs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C576-B102-45EC-B300-31B841463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/>
          <a:lstStyle/>
          <a:p>
            <a:r>
              <a:rPr lang="en-US" dirty="0"/>
              <a:t>Databases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Sqlite and Basic CRUD</a:t>
            </a:r>
          </a:p>
          <a:p>
            <a:r>
              <a:rPr lang="en-US" dirty="0"/>
              <a:t>ORM and Models</a:t>
            </a:r>
          </a:p>
          <a:p>
            <a:r>
              <a:rPr lang="en-US" dirty="0"/>
              <a:t>Data Relations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B869-B0AD-42DF-97A5-0EF2E7990D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EDCAC-CC66-42A8-BB80-F280F6851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Windows: Download this and unzip it somewhere in your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Linux/MacOS: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There are precompiled binaries @</a:t>
            </a:r>
            <a:br>
              <a:rPr lang="en-US" dirty="0"/>
            </a:br>
            <a:r>
              <a:rPr lang="en-US" dirty="0">
                <a:hlinkClick r:id="rId2"/>
              </a:rPr>
              <a:t>https://www.sqlite.org/download.html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Or alternatively you can use your system's package manager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e.g. Ubuntu (Debian based):</a:t>
            </a:r>
          </a:p>
          <a:p>
            <a:pPr marL="1979791" lvl="2" indent="-457200"/>
            <a:endParaRPr lang="en-US" dirty="0"/>
          </a:p>
          <a:p>
            <a:pPr marL="1979791" lvl="2" indent="-457200"/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C689-D7D5-4888-BD83-233BEC310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58699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https://www.sqlite.org/2018/sqlite-tools-win32-x86-3240000.zip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31681A-4002-4D26-9B7B-903817ED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4435-5940-44E3-9482-D1FC943729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182386-7065-4EF5-8533-7E50AB8BED76}"/>
              </a:ext>
            </a:extLst>
          </p:cNvPr>
          <p:cNvSpPr txBox="1">
            <a:spLocks/>
          </p:cNvSpPr>
          <p:nvPr/>
        </p:nvSpPr>
        <p:spPr>
          <a:xfrm>
            <a:off x="1370012" y="5794758"/>
            <a:ext cx="7924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sudo apt-get install sqlite3 libsqlite3-dev</a:t>
            </a:r>
          </a:p>
        </p:txBody>
      </p:sp>
    </p:spTree>
    <p:extLst>
      <p:ext uri="{BB962C8B-B14F-4D97-AF65-F5344CB8AC3E}">
        <p14:creationId xmlns:p14="http://schemas.microsoft.com/office/powerpoint/2010/main" val="1071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69204D-C359-45EF-B883-45944FA7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Opening a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</a:t>
            </a:r>
            <a:r>
              <a:rPr lang="en-US" b="1" dirty="0"/>
              <a:t>help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DB31-871A-4327-BE2F-9DFBA217D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2108768"/>
            <a:ext cx="10958580" cy="2234632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sqlite3</a:t>
            </a:r>
            <a:r>
              <a:rPr lang="en-US" dirty="0"/>
              <a:t> [optional db file]</a:t>
            </a:r>
          </a:p>
          <a:p>
            <a:r>
              <a:rPr lang="en-US" dirty="0"/>
              <a:t>sqlite&gt; # This is the sqlite prompt</a:t>
            </a:r>
          </a:p>
          <a:p>
            <a:r>
              <a:rPr lang="en-US" dirty="0"/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.quit</a:t>
            </a:r>
          </a:p>
          <a:p>
            <a:r>
              <a:rPr lang="en-US" dirty="0"/>
              <a:t>&gt; # back to the shell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0E6BA-05DB-44EA-B288-D2A22B61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Sqlite3: Basic Usage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6BF09-1422-44CD-8110-51E27F42F0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2FDD20-4018-4A25-A48F-E33DA8A5D0CF}"/>
              </a:ext>
            </a:extLst>
          </p:cNvPr>
          <p:cNvSpPr txBox="1">
            <a:spLocks/>
          </p:cNvSpPr>
          <p:nvPr/>
        </p:nvSpPr>
        <p:spPr>
          <a:xfrm>
            <a:off x="615123" y="5508985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.help</a:t>
            </a:r>
          </a:p>
        </p:txBody>
      </p:sp>
    </p:spTree>
    <p:extLst>
      <p:ext uri="{BB962C8B-B14F-4D97-AF65-F5344CB8AC3E}">
        <p14:creationId xmlns:p14="http://schemas.microsoft.com/office/powerpoint/2010/main" val="8783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828359-3FBC-4098-A605-1BD84CACD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tables in file:</a:t>
            </a:r>
          </a:p>
          <a:p>
            <a:endParaRPr lang="en-US" dirty="0"/>
          </a:p>
          <a:p>
            <a:r>
              <a:rPr lang="en-US" dirty="0"/>
              <a:t>Show how tables were created:</a:t>
            </a:r>
          </a:p>
          <a:p>
            <a:endParaRPr lang="en-US" dirty="0"/>
          </a:p>
          <a:p>
            <a:r>
              <a:rPr lang="en-US" dirty="0"/>
              <a:t>Read SQL Statements from file:</a:t>
            </a:r>
          </a:p>
          <a:p>
            <a:endParaRPr lang="en-US" dirty="0"/>
          </a:p>
          <a:p>
            <a:r>
              <a:rPr lang="en-US" dirty="0"/>
              <a:t>Change to another database: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3FCF0C-8FA9-483C-92C6-9847D92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Sqlite3: Other Useful Commands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E5978-FE79-4D53-ADD5-816D3CB473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73EB4-6E8E-439E-A156-7BCDED37EA4B}"/>
              </a:ext>
            </a:extLst>
          </p:cNvPr>
          <p:cNvSpPr txBox="1">
            <a:spLocks/>
          </p:cNvSpPr>
          <p:nvPr/>
        </p:nvSpPr>
        <p:spPr>
          <a:xfrm>
            <a:off x="586667" y="1812465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.tables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6EB255-1219-47F2-B52C-AB05B4EAB15E}"/>
              </a:ext>
            </a:extLst>
          </p:cNvPr>
          <p:cNvSpPr txBox="1">
            <a:spLocks/>
          </p:cNvSpPr>
          <p:nvPr/>
        </p:nvSpPr>
        <p:spPr>
          <a:xfrm>
            <a:off x="586667" y="3194153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.schema [optional table name] 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20AB7A-BE93-4267-A30A-80AC0C6C55AD}"/>
              </a:ext>
            </a:extLst>
          </p:cNvPr>
          <p:cNvSpPr txBox="1">
            <a:spLocks/>
          </p:cNvSpPr>
          <p:nvPr/>
        </p:nvSpPr>
        <p:spPr>
          <a:xfrm>
            <a:off x="586667" y="456299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.read &lt;filename&gt;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262844-F20B-426E-AD82-2D1AE22777AB}"/>
              </a:ext>
            </a:extLst>
          </p:cNvPr>
          <p:cNvSpPr txBox="1">
            <a:spLocks/>
          </p:cNvSpPr>
          <p:nvPr/>
        </p:nvSpPr>
        <p:spPr>
          <a:xfrm>
            <a:off x="586667" y="595013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.open &lt;db filename&gt;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3AF62-F387-41E2-8F18-04F675CC8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8E8E-F68D-424B-9709-0F3712F084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Create, Retrieve, Update, Delete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70679-331A-49FF-AE2D-C5199366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1468092"/>
            <a:ext cx="4953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DC486F-9B70-42D7-8DD4-6F4668032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074666"/>
            <a:ext cx="11815018" cy="52010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Table Creation: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AE948-CD1E-4B78-80FC-A8F82900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5E17-6727-45E4-B81A-9B351131CE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BB2E991-9009-41E4-A53B-7F32D04FAF3A}"/>
              </a:ext>
            </a:extLst>
          </p:cNvPr>
          <p:cNvSpPr txBox="1">
            <a:spLocks/>
          </p:cNvSpPr>
          <p:nvPr/>
        </p:nvSpPr>
        <p:spPr>
          <a:xfrm>
            <a:off x="455612" y="1599680"/>
            <a:ext cx="10764000" cy="514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&gt; sqlite3 employees.db</a:t>
            </a:r>
          </a:p>
          <a:p>
            <a:r>
              <a:rPr lang="en-US" dirty="0">
                <a:solidFill>
                  <a:schemeClr val="tx1"/>
                </a:solidFill>
              </a:rPr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employees (</a:t>
            </a:r>
          </a:p>
          <a:p>
            <a:r>
              <a:rPr lang="en-US" dirty="0">
                <a:solidFill>
                  <a:schemeClr val="tx1"/>
                </a:solidFill>
              </a:rPr>
              <a:t>...&gt;		Id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NOT NULL UNIQUE,</a:t>
            </a:r>
          </a:p>
          <a:p>
            <a:r>
              <a:rPr lang="en-US" dirty="0">
                <a:solidFill>
                  <a:schemeClr val="tx1"/>
                </a:solidFill>
              </a:rPr>
              <a:t>...&gt; 		Email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1"/>
                </a:solidFill>
              </a:rPr>
              <a:t>(255),</a:t>
            </a:r>
          </a:p>
          <a:p>
            <a:r>
              <a:rPr lang="en-US" dirty="0">
                <a:solidFill>
                  <a:schemeClr val="tx1"/>
                </a:solidFill>
              </a:rPr>
              <a:t>...&gt;		FirstName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1"/>
                </a:solidFill>
              </a:rPr>
              <a:t>(255),</a:t>
            </a:r>
          </a:p>
          <a:p>
            <a:r>
              <a:rPr lang="en-US" dirty="0">
                <a:solidFill>
                  <a:schemeClr val="tx1"/>
                </a:solidFill>
              </a:rPr>
              <a:t>...&gt;		LastName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VARCHAR</a:t>
            </a:r>
            <a:r>
              <a:rPr lang="en-US" dirty="0">
                <a:solidFill>
                  <a:schemeClr val="tx1"/>
                </a:solidFill>
              </a:rPr>
              <a:t>(255)</a:t>
            </a:r>
          </a:p>
          <a:p>
            <a:r>
              <a:rPr lang="en-US" dirty="0">
                <a:solidFill>
                  <a:schemeClr val="tx1"/>
                </a:solidFill>
              </a:rPr>
              <a:t>...&gt;	);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.tables</a:t>
            </a:r>
          </a:p>
          <a:p>
            <a:r>
              <a:rPr lang="en-US" dirty="0">
                <a:solidFill>
                  <a:schemeClr val="tx1"/>
                </a:solidFill>
              </a:rPr>
              <a:t>employees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.quit</a:t>
            </a:r>
          </a:p>
        </p:txBody>
      </p:sp>
      <p:sp>
        <p:nvSpPr>
          <p:cNvPr id="7" name="Shape 459">
            <a:extLst>
              <a:ext uri="{FF2B5EF4-FFF2-40B4-BE49-F238E27FC236}">
                <a16:creationId xmlns:a16="http://schemas.microsoft.com/office/drawing/2014/main" id="{BF9A378E-AED4-4869-82B7-D84210F4D513}"/>
              </a:ext>
            </a:extLst>
          </p:cNvPr>
          <p:cNvSpPr/>
          <p:nvPr/>
        </p:nvSpPr>
        <p:spPr>
          <a:xfrm>
            <a:off x="4722812" y="1508418"/>
            <a:ext cx="1752600" cy="590492"/>
          </a:xfrm>
          <a:prstGeom prst="wedgeRoundRectCallout">
            <a:avLst>
              <a:gd name="adj1" fmla="val -26992"/>
              <a:gd name="adj2" fmla="val 83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Table Name</a:t>
            </a:r>
          </a:p>
        </p:txBody>
      </p:sp>
      <p:sp>
        <p:nvSpPr>
          <p:cNvPr id="8" name="Shape 462">
            <a:extLst>
              <a:ext uri="{FF2B5EF4-FFF2-40B4-BE49-F238E27FC236}">
                <a16:creationId xmlns:a16="http://schemas.microsoft.com/office/drawing/2014/main" id="{CC2527AF-2A37-4BF1-9628-E8D8A344FF1A}"/>
              </a:ext>
            </a:extLst>
          </p:cNvPr>
          <p:cNvSpPr/>
          <p:nvPr/>
        </p:nvSpPr>
        <p:spPr>
          <a:xfrm>
            <a:off x="7648992" y="1735442"/>
            <a:ext cx="1810685" cy="700710"/>
          </a:xfrm>
          <a:prstGeom prst="wedgeRoundRectCallout">
            <a:avLst>
              <a:gd name="adj1" fmla="val -61539"/>
              <a:gd name="adj2" fmla="val 106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Constraints</a:t>
            </a:r>
          </a:p>
        </p:txBody>
      </p:sp>
      <p:sp>
        <p:nvSpPr>
          <p:cNvPr id="9" name="Shape 462">
            <a:extLst>
              <a:ext uri="{FF2B5EF4-FFF2-40B4-BE49-F238E27FC236}">
                <a16:creationId xmlns:a16="http://schemas.microsoft.com/office/drawing/2014/main" id="{06CF4F3C-C72D-40E9-B1EE-D855C829CCC2}"/>
              </a:ext>
            </a:extLst>
          </p:cNvPr>
          <p:cNvSpPr/>
          <p:nvPr/>
        </p:nvSpPr>
        <p:spPr>
          <a:xfrm>
            <a:off x="3868231" y="4972723"/>
            <a:ext cx="2066671" cy="700710"/>
          </a:xfrm>
          <a:prstGeom prst="wedgeRoundRectCallout">
            <a:avLst>
              <a:gd name="adj1" fmla="val -37798"/>
              <a:gd name="adj2" fmla="val -97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Column Name</a:t>
            </a:r>
          </a:p>
        </p:txBody>
      </p:sp>
      <p:sp>
        <p:nvSpPr>
          <p:cNvPr id="10" name="Shape 462">
            <a:extLst>
              <a:ext uri="{FF2B5EF4-FFF2-40B4-BE49-F238E27FC236}">
                <a16:creationId xmlns:a16="http://schemas.microsoft.com/office/drawing/2014/main" id="{171AFCC1-3260-4CB0-9953-44735884C970}"/>
              </a:ext>
            </a:extLst>
          </p:cNvPr>
          <p:cNvSpPr/>
          <p:nvPr/>
        </p:nvSpPr>
        <p:spPr>
          <a:xfrm>
            <a:off x="6932612" y="4724400"/>
            <a:ext cx="2066671" cy="700710"/>
          </a:xfrm>
          <a:prstGeom prst="wedgeRoundRectCallout">
            <a:avLst>
              <a:gd name="adj1" fmla="val -100857"/>
              <a:gd name="adj2" fmla="val -5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Column Type</a:t>
            </a:r>
          </a:p>
        </p:txBody>
      </p:sp>
    </p:spTree>
    <p:extLst>
      <p:ext uri="{BB962C8B-B14F-4D97-AF65-F5344CB8AC3E}">
        <p14:creationId xmlns:p14="http://schemas.microsoft.com/office/powerpoint/2010/main" val="14820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E84398-205A-4022-9091-B2F483018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Retrieval of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columns and number of records retrieved: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3845B-C70A-4990-B69E-3336914F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F7C0-EC15-4C1B-964B-4936DEF01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DDD571-CB4B-49B5-83EC-5765372B2477}"/>
              </a:ext>
            </a:extLst>
          </p:cNvPr>
          <p:cNvSpPr txBox="1">
            <a:spLocks/>
          </p:cNvSpPr>
          <p:nvPr/>
        </p:nvSpPr>
        <p:spPr>
          <a:xfrm>
            <a:off x="576728" y="1828800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sqlite3 employees.db</a:t>
            </a:r>
          </a:p>
          <a:p>
            <a:r>
              <a:rPr lang="en-US" dirty="0"/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DC6ECF-91C4-4214-AA6C-DDFD27D55C45}"/>
              </a:ext>
            </a:extLst>
          </p:cNvPr>
          <p:cNvSpPr txBox="1">
            <a:spLocks/>
          </p:cNvSpPr>
          <p:nvPr/>
        </p:nvSpPr>
        <p:spPr>
          <a:xfrm>
            <a:off x="576728" y="3962400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sqlite&gt; SELECT FirstName, LastName </a:t>
            </a:r>
          </a:p>
          <a:p>
            <a:r>
              <a:rPr lang="en-US" dirty="0"/>
              <a:t>...&gt;		FROM employees</a:t>
            </a:r>
          </a:p>
          <a:p>
            <a:r>
              <a:rPr lang="en-US" dirty="0"/>
              <a:t>...&gt;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</a:t>
            </a:r>
            <a:r>
              <a:rPr lang="en-US" dirty="0"/>
              <a:t> 5;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42658-451B-4CD8-ADDA-6DF8D9FCF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Creation of Data: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DD33-199C-4329-B717-7F88658F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AE3A8-F106-4B22-BD90-496B553E96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DC5296-B868-43D7-ABD8-C60921E9DAA2}"/>
              </a:ext>
            </a:extLst>
          </p:cNvPr>
          <p:cNvSpPr txBox="1">
            <a:spLocks/>
          </p:cNvSpPr>
          <p:nvPr/>
        </p:nvSpPr>
        <p:spPr>
          <a:xfrm>
            <a:off x="576728" y="1828800"/>
            <a:ext cx="10958580" cy="47691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&gt; sqlite3 employees.db</a:t>
            </a:r>
          </a:p>
          <a:p>
            <a:r>
              <a:rPr lang="en-US" dirty="0">
                <a:solidFill>
                  <a:schemeClr val="tx1"/>
                </a:solidFill>
              </a:rPr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>
                <a:solidFill>
                  <a:schemeClr val="tx1"/>
                </a:solidFill>
              </a:rPr>
              <a:t> employees (Id, FirstName, LastName)</a:t>
            </a:r>
          </a:p>
          <a:p>
            <a:r>
              <a:rPr lang="en-US" dirty="0">
                <a:solidFill>
                  <a:schemeClr val="tx1"/>
                </a:solidFill>
              </a:rPr>
              <a:t>...&gt;		(0, "Guido", "Van Rossum");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.nullvalue None</a:t>
            </a:r>
          </a:p>
          <a:p>
            <a:r>
              <a:rPr lang="en-US" dirty="0">
                <a:solidFill>
                  <a:schemeClr val="tx1"/>
                </a:solidFill>
              </a:rPr>
              <a:t>sqlite&gt; SELECT * FROM employees;</a:t>
            </a:r>
          </a:p>
          <a:p>
            <a:r>
              <a:rPr lang="en-US" dirty="0">
                <a:solidFill>
                  <a:schemeClr val="tx1"/>
                </a:solidFill>
              </a:rPr>
              <a:t>Id          Email       FirstName   LastName</a:t>
            </a:r>
          </a:p>
          <a:p>
            <a:r>
              <a:rPr lang="en-US" dirty="0">
                <a:solidFill>
                  <a:schemeClr val="tx1"/>
                </a:solidFill>
              </a:rPr>
              <a:t>----------  ----------  ----------  ----------</a:t>
            </a:r>
          </a:p>
          <a:p>
            <a:r>
              <a:rPr lang="en-US" dirty="0">
                <a:solidFill>
                  <a:schemeClr val="tx1"/>
                </a:solidFill>
              </a:rPr>
              <a:t>0           None        Guido       Van Rossum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.quit</a:t>
            </a:r>
          </a:p>
        </p:txBody>
      </p:sp>
      <p:sp>
        <p:nvSpPr>
          <p:cNvPr id="6" name="Shape 462">
            <a:extLst>
              <a:ext uri="{FF2B5EF4-FFF2-40B4-BE49-F238E27FC236}">
                <a16:creationId xmlns:a16="http://schemas.microsoft.com/office/drawing/2014/main" id="{F193677B-25CA-4075-8307-71B58693EA20}"/>
              </a:ext>
            </a:extLst>
          </p:cNvPr>
          <p:cNvSpPr/>
          <p:nvPr/>
        </p:nvSpPr>
        <p:spPr>
          <a:xfrm>
            <a:off x="3503612" y="6030217"/>
            <a:ext cx="3133471" cy="592631"/>
          </a:xfrm>
          <a:prstGeom prst="wedgeRoundRectCallout">
            <a:avLst>
              <a:gd name="adj1" fmla="val -48099"/>
              <a:gd name="adj2" fmla="val -7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Effect from .nullvalue</a:t>
            </a:r>
          </a:p>
        </p:txBody>
      </p:sp>
    </p:spTree>
    <p:extLst>
      <p:ext uri="{BB962C8B-B14F-4D97-AF65-F5344CB8AC3E}">
        <p14:creationId xmlns:p14="http://schemas.microsoft.com/office/powerpoint/2010/main" val="4780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109A8E-72BE-4C14-9BA0-7669D0574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Updating a Table Record: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6A7BE-5094-46D6-A715-B80DD219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1996-17DC-49DE-8D58-FF1E003A9E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1FCB9F-423B-42FE-A32E-292F89FDF810}"/>
              </a:ext>
            </a:extLst>
          </p:cNvPr>
          <p:cNvSpPr txBox="1">
            <a:spLocks/>
          </p:cNvSpPr>
          <p:nvPr/>
        </p:nvSpPr>
        <p:spPr>
          <a:xfrm>
            <a:off x="576728" y="1828800"/>
            <a:ext cx="1095858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&gt; sqlite3 employees.db</a:t>
            </a:r>
          </a:p>
          <a:p>
            <a:r>
              <a:rPr lang="en-US" dirty="0">
                <a:solidFill>
                  <a:schemeClr val="tx1"/>
                </a:solidFill>
              </a:rPr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Email = "rossum@johndoe.com"</a:t>
            </a:r>
          </a:p>
          <a:p>
            <a:r>
              <a:rPr lang="en-US" dirty="0">
                <a:solidFill>
                  <a:schemeClr val="tx1"/>
                </a:solidFill>
              </a:rPr>
              <a:t>...&gt;	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FirstName = 'Guido'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LastName = 'Rossum';</a:t>
            </a:r>
          </a:p>
          <a:p>
            <a:r>
              <a:rPr lang="en-US" dirty="0">
                <a:solidFill>
                  <a:schemeClr val="tx1"/>
                </a:solidFill>
              </a:rPr>
              <a:t>sqlite&gt; SELECT * FROM employees;</a:t>
            </a:r>
          </a:p>
          <a:p>
            <a:r>
              <a:rPr lang="en-US" dirty="0">
                <a:solidFill>
                  <a:schemeClr val="tx1"/>
                </a:solidFill>
              </a:rPr>
              <a:t>Id          Email                      FirstName   LastName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----------  -------------------------  ----------  ----------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0           vanrossum@nonexistant.org  Guido       Van Rossum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.quit</a:t>
            </a:r>
          </a:p>
        </p:txBody>
      </p:sp>
    </p:spTree>
    <p:extLst>
      <p:ext uri="{BB962C8B-B14F-4D97-AF65-F5344CB8AC3E}">
        <p14:creationId xmlns:p14="http://schemas.microsoft.com/office/powerpoint/2010/main" val="4698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5BF8C-6EAD-4742-9029-3FC121935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Deletion of Table Records: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Deletion of Tables: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EB769-A7BC-40B1-9661-E8D2E0DF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D18A-1F1C-4F6B-B44B-48A3A3D1B0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BE29482-A85C-4355-8D11-AB3051D5CC44}"/>
              </a:ext>
            </a:extLst>
          </p:cNvPr>
          <p:cNvSpPr txBox="1">
            <a:spLocks/>
          </p:cNvSpPr>
          <p:nvPr/>
        </p:nvSpPr>
        <p:spPr>
          <a:xfrm>
            <a:off x="576728" y="1828800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&gt; sqlite3 employees.db</a:t>
            </a:r>
          </a:p>
          <a:p>
            <a:r>
              <a:rPr lang="en-US" dirty="0">
                <a:solidFill>
                  <a:schemeClr val="tx1"/>
                </a:solidFill>
              </a:rPr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FirstName = 'Guido';</a:t>
            </a:r>
          </a:p>
          <a:p>
            <a:r>
              <a:rPr lang="en-US" dirty="0">
                <a:solidFill>
                  <a:schemeClr val="tx1"/>
                </a:solidFill>
              </a:rPr>
              <a:t>sqlite&gt; SELECT * FROM employees; # No output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B017A4-EF70-4946-9491-95448A03A749}"/>
              </a:ext>
            </a:extLst>
          </p:cNvPr>
          <p:cNvSpPr txBox="1">
            <a:spLocks/>
          </p:cNvSpPr>
          <p:nvPr/>
        </p:nvSpPr>
        <p:spPr>
          <a:xfrm>
            <a:off x="576728" y="4606842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sqlite&gt;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employees;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.tables # No output</a:t>
            </a:r>
          </a:p>
          <a:p>
            <a:r>
              <a:rPr lang="en-US" dirty="0">
                <a:solidFill>
                  <a:schemeClr val="tx1"/>
                </a:solidFill>
              </a:rPr>
              <a:t>sqlite&gt; .quit</a:t>
            </a:r>
          </a:p>
        </p:txBody>
      </p:sp>
    </p:spTree>
    <p:extLst>
      <p:ext uri="{BB962C8B-B14F-4D97-AF65-F5344CB8AC3E}">
        <p14:creationId xmlns:p14="http://schemas.microsoft.com/office/powerpoint/2010/main" val="38366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03DFF0-3748-438A-883F-9985DD523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Relationships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151D3-0E69-49CD-BCC1-524ECC0B3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46483-EE38-4C0F-AC0F-CB17C32F1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81" y="1752600"/>
            <a:ext cx="3466062" cy="19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br>
              <a:rPr lang="en-US" sz="6000" b="1" dirty="0"/>
            </a:br>
            <a:r>
              <a:rPr lang="en-US" sz="11500" b="1" noProof="1"/>
              <a:t>#DjangoWeb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Why Split Related Data?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3397236499"/>
              </p:ext>
            </p:extLst>
          </p:nvPr>
        </p:nvGraphicFramePr>
        <p:xfrm>
          <a:off x="248402" y="3886200"/>
          <a:ext cx="11692025" cy="23256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S/N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Accessory Belt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AB544-1648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149.99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 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Wiper Fluid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WF000-0001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99.90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00317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07/18/2016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 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4205306696"/>
              </p:ext>
            </p:extLst>
          </p:nvPr>
        </p:nvGraphicFramePr>
        <p:xfrm>
          <a:off x="244412" y="1560576"/>
          <a:ext cx="828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18044607"/>
              </p:ext>
            </p:extLst>
          </p:nvPr>
        </p:nvGraphicFramePr>
        <p:xfrm>
          <a:off x="8524412" y="1560576"/>
          <a:ext cx="342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Email2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8540015" y="2121914"/>
            <a:ext cx="3388794" cy="890127"/>
          </a:xfrm>
          <a:prstGeom prst="roundRect">
            <a:avLst>
              <a:gd name="adj" fmla="val 5385"/>
            </a:avLst>
          </a:prstGeom>
          <a:solidFill>
            <a:schemeClr val="accent6">
              <a:lumMod val="10000"/>
              <a:alpha val="20000"/>
            </a:schemeClr>
          </a:solidFill>
          <a:ln w="57150" cap="flat" cmpd="sng">
            <a:solidFill>
              <a:schemeClr val="tx1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997359" y="1025287"/>
            <a:ext cx="2696568" cy="677820"/>
          </a:xfrm>
          <a:prstGeom prst="wedgeRoundRectCallout">
            <a:avLst>
              <a:gd name="adj1" fmla="val 17904"/>
              <a:gd name="adj2" fmla="val 107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Empty records</a:t>
            </a:r>
          </a:p>
        </p:txBody>
      </p:sp>
      <p:sp>
        <p:nvSpPr>
          <p:cNvPr id="111" name="Shape 111"/>
          <p:cNvSpPr/>
          <p:nvPr/>
        </p:nvSpPr>
        <p:spPr>
          <a:xfrm>
            <a:off x="219998" y="4320642"/>
            <a:ext cx="5240400" cy="603900"/>
          </a:xfrm>
          <a:prstGeom prst="roundRect">
            <a:avLst>
              <a:gd name="adj" fmla="val 5385"/>
            </a:avLst>
          </a:prstGeom>
          <a:solidFill>
            <a:schemeClr val="accent6">
              <a:lumMod val="10000"/>
              <a:alpha val="20000"/>
            </a:schemeClr>
          </a:solidFill>
          <a:ln w="57150" cap="flat" cmpd="sng">
            <a:solidFill>
              <a:schemeClr val="tx1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97972" y="3334003"/>
            <a:ext cx="3266442" cy="677820"/>
          </a:xfrm>
          <a:prstGeom prst="wedgeRoundRectCallout">
            <a:avLst>
              <a:gd name="adj1" fmla="val 70022"/>
              <a:gd name="adj2" fmla="val 49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Redundant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6323012" y="4363875"/>
            <a:ext cx="5554640" cy="512926"/>
          </a:xfrm>
          <a:prstGeom prst="roundRect">
            <a:avLst>
              <a:gd name="adj" fmla="val 5385"/>
            </a:avLst>
          </a:prstGeom>
          <a:solidFill>
            <a:schemeClr val="accent6">
              <a:lumMod val="10000"/>
              <a:alpha val="20000"/>
            </a:schemeClr>
          </a:solidFill>
          <a:ln w="57150" cap="flat" cmpd="sng">
            <a:solidFill>
              <a:schemeClr val="tx1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358706" y="5634518"/>
            <a:ext cx="5554500" cy="577356"/>
          </a:xfrm>
          <a:prstGeom prst="roundRect">
            <a:avLst>
              <a:gd name="adj" fmla="val 5385"/>
            </a:avLst>
          </a:prstGeom>
          <a:solidFill>
            <a:schemeClr val="accent6">
              <a:lumMod val="10000"/>
              <a:alpha val="20000"/>
            </a:schemeClr>
          </a:solidFill>
          <a:ln w="57150" cap="flat" cmpd="sng">
            <a:solidFill>
              <a:schemeClr val="tx1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67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-1" y="1150938"/>
            <a:ext cx="12188825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split the data and introduce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using shared values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between the tables to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repeating information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The connection is established via </a:t>
            </a:r>
            <a:r>
              <a:rPr lang="en-US" sz="3400" b="1" dirty="0">
                <a:ea typeface="Calibri"/>
                <a:cs typeface="Calibri"/>
                <a:sym typeface="Calibri"/>
              </a:rPr>
              <a:t>Foreign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ea typeface="Calibri"/>
                <a:cs typeface="Calibri"/>
                <a:sym typeface="Calibri"/>
              </a:rPr>
              <a:t>Key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ea typeface="Calibri"/>
                <a:cs typeface="Calibri"/>
                <a:sym typeface="Calibri"/>
              </a:rPr>
              <a:t>in one table </a:t>
            </a:r>
            <a:br>
              <a:rPr lang="en-US" sz="3400" dirty="0">
                <a:ea typeface="Calibri"/>
                <a:cs typeface="Calibri"/>
                <a:sym typeface="Calibri"/>
              </a:rPr>
            </a:br>
            <a:r>
              <a:rPr lang="en-US" sz="3400" dirty="0">
                <a:ea typeface="Calibri"/>
                <a:cs typeface="Calibri"/>
                <a:sym typeface="Calibri"/>
              </a:rPr>
              <a:t>pointing to the </a:t>
            </a:r>
            <a:r>
              <a:rPr lang="en-US" sz="3400" b="1" dirty="0">
                <a:ea typeface="Calibri"/>
                <a:cs typeface="Calibri"/>
                <a:sym typeface="Calibri"/>
              </a:rPr>
              <a:t>Primary Key </a:t>
            </a:r>
            <a:r>
              <a:rPr lang="en-US" sz="3400" dirty="0">
                <a:ea typeface="Calibri"/>
                <a:cs typeface="Calibri"/>
                <a:sym typeface="Calibri"/>
              </a:rPr>
              <a:t>of</a:t>
            </a:r>
            <a:r>
              <a:rPr lang="en-US" sz="3400" b="1" dirty="0"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ea typeface="Calibri"/>
                <a:cs typeface="Calibri"/>
                <a:sym typeface="Calibri"/>
              </a:rPr>
              <a:t>another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3014924677"/>
              </p:ext>
            </p:extLst>
          </p:nvPr>
        </p:nvGraphicFramePr>
        <p:xfrm>
          <a:off x="405618" y="2364475"/>
          <a:ext cx="630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Related Tables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1159231791"/>
              </p:ext>
            </p:extLst>
          </p:nvPr>
        </p:nvGraphicFramePr>
        <p:xfrm>
          <a:off x="7021703" y="2364475"/>
          <a:ext cx="4940109" cy="23256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405626" y="4647650"/>
            <a:ext cx="2742000" cy="67770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Primary Key</a:t>
            </a:r>
          </a:p>
        </p:txBody>
      </p:sp>
      <p:sp>
        <p:nvSpPr>
          <p:cNvPr id="126" name="Shape 126"/>
          <p:cNvSpPr/>
          <p:nvPr/>
        </p:nvSpPr>
        <p:spPr>
          <a:xfrm>
            <a:off x="4181718" y="4647650"/>
            <a:ext cx="2523900" cy="67770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8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Diagrams (ERD)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Shape 133" descr="ArtsSemNet-ER-Diagram">
            <a:extLst>
              <a:ext uri="{FF2B5EF4-FFF2-40B4-BE49-F238E27FC236}">
                <a16:creationId xmlns:a16="http://schemas.microsoft.com/office/drawing/2014/main" id="{8FB238DF-AAB4-4483-A5FC-588DA1E1CB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380" t="-2030" r="-1731" b="25133"/>
          <a:stretch/>
        </p:blipFill>
        <p:spPr>
          <a:xfrm>
            <a:off x="1600929" y="1444197"/>
            <a:ext cx="9234779" cy="4953000"/>
          </a:xfrm>
          <a:prstGeom prst="roundRect">
            <a:avLst>
              <a:gd name="adj" fmla="val 101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58268-507E-4AD1-948E-23A6CABB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12067"/>
            <a:ext cx="4876800" cy="48768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D7D91E-16B0-45A8-969B-C03F1D65D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Sqlite Through Python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E957-32D5-4E49-AF08-F4E5F93A24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7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4C3C3-A74F-4A34-84E6-A1D87D67A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a builtin module `</a:t>
            </a:r>
            <a:r>
              <a:rPr lang="en-US" dirty="0">
                <a:hlinkClick r:id="rId2"/>
              </a:rPr>
              <a:t>sqlite3</a:t>
            </a:r>
            <a:r>
              <a:rPr lang="en-US" dirty="0"/>
              <a:t>`</a:t>
            </a:r>
          </a:p>
          <a:p>
            <a:r>
              <a:rPr lang="en-US" dirty="0"/>
              <a:t>Basic Usage: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1E5473-62E7-4E7E-9111-92693A92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Through Python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7F3B0-67A1-424B-A7BE-5EB7F1A64B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7A7626-3AEC-45E2-A5F7-B3EE5A7DA44D}"/>
              </a:ext>
            </a:extLst>
          </p:cNvPr>
          <p:cNvSpPr txBox="1">
            <a:spLocks/>
          </p:cNvSpPr>
          <p:nvPr/>
        </p:nvSpPr>
        <p:spPr>
          <a:xfrm>
            <a:off x="617143" y="2510858"/>
            <a:ext cx="1095858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sqlite3</a:t>
            </a:r>
          </a:p>
          <a:p>
            <a:r>
              <a:rPr lang="en-US" dirty="0">
                <a:solidFill>
                  <a:schemeClr val="tx1"/>
                </a:solidFill>
              </a:rPr>
              <a:t>create_table = '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create table test (id integer, txt varchar(50);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sqlite3.connect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example.db</a:t>
            </a:r>
            <a:r>
              <a:rPr lang="en-US" dirty="0">
                <a:solidFill>
                  <a:schemeClr val="tx1"/>
                </a:solidFill>
              </a:rPr>
              <a:t>') as conn:</a:t>
            </a:r>
          </a:p>
          <a:p>
            <a:r>
              <a:rPr lang="en-US" dirty="0">
                <a:solidFill>
                  <a:schemeClr val="tx1"/>
                </a:solidFill>
              </a:rPr>
              <a:t>	c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conn.cursor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</a:rPr>
              <a:t>	c.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dirty="0">
                <a:solidFill>
                  <a:schemeClr val="tx1"/>
                </a:solidFill>
              </a:rPr>
              <a:t>(create_table)</a:t>
            </a:r>
          </a:p>
          <a:p>
            <a:r>
              <a:rPr lang="en-US" dirty="0">
                <a:solidFill>
                  <a:schemeClr val="tx1"/>
                </a:solidFill>
              </a:rPr>
              <a:t>	c.execute(&lt;some insert statement as string&gt;)</a:t>
            </a:r>
          </a:p>
          <a:p>
            <a:r>
              <a:rPr lang="en-US" dirty="0">
                <a:solidFill>
                  <a:schemeClr val="tx1"/>
                </a:solidFill>
              </a:rPr>
              <a:t>	c.close()</a:t>
            </a:r>
          </a:p>
          <a:p>
            <a:r>
              <a:rPr lang="en-US" dirty="0">
                <a:solidFill>
                  <a:schemeClr val="tx1"/>
                </a:solidFill>
              </a:rPr>
              <a:t>	conn.</a:t>
            </a:r>
            <a:r>
              <a:rPr lang="en-US" dirty="0">
                <a:solidFill>
                  <a:schemeClr val="bg1"/>
                </a:solidFill>
              </a:rPr>
              <a:t>commit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46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9BDCE1-911A-49CF-B4DE-55C0DB1E5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Obligatory </a:t>
            </a:r>
            <a:r>
              <a:rPr lang="en-US" dirty="0">
                <a:hlinkClick r:id="rId2"/>
              </a:rPr>
              <a:t>xkcd comic</a:t>
            </a:r>
            <a:endParaRPr lang="en-US" dirty="0"/>
          </a:p>
          <a:p>
            <a:r>
              <a:rPr lang="en-US" dirty="0"/>
              <a:t>Passing arguments to queries:</a:t>
            </a:r>
          </a:p>
          <a:p>
            <a:pPr lvl="1"/>
            <a:r>
              <a:rPr lang="en-US" dirty="0"/>
              <a:t>Quote from the documentation of PostgreSQL Python library:</a:t>
            </a:r>
          </a:p>
          <a:p>
            <a:endParaRPr lang="en-US" dirty="0"/>
          </a:p>
          <a:p>
            <a:r>
              <a:rPr lang="en-US" dirty="0"/>
              <a:t>We need to escape special symbols use </a:t>
            </a:r>
            <a:br>
              <a:rPr lang="en-US" dirty="0"/>
            </a:br>
            <a:r>
              <a:rPr lang="en-US" b="1" dirty="0"/>
              <a:t>prepared</a:t>
            </a:r>
            <a:r>
              <a:rPr lang="en-US" dirty="0"/>
              <a:t> </a:t>
            </a:r>
            <a:r>
              <a:rPr lang="en-US" b="1" dirty="0"/>
              <a:t>statements</a:t>
            </a:r>
          </a:p>
          <a:p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9D0E4-2845-4220-93A6-B64BBF9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Queries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A283-7858-4801-AED9-AE59F5AD3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758C9-23C7-4792-9775-9140FC03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3200400"/>
            <a:ext cx="11169743" cy="71970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F634A2C-5DEB-4C50-BDE6-1740DC4E6AAE}"/>
              </a:ext>
            </a:extLst>
          </p:cNvPr>
          <p:cNvSpPr txBox="1">
            <a:spLocks/>
          </p:cNvSpPr>
          <p:nvPr/>
        </p:nvSpPr>
        <p:spPr>
          <a:xfrm>
            <a:off x="573163" y="5106993"/>
            <a:ext cx="11204592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arguments = ("arg1", 42, "arg3)</a:t>
            </a:r>
          </a:p>
          <a:p>
            <a:r>
              <a:rPr lang="en-US" dirty="0">
                <a:solidFill>
                  <a:schemeClr val="tx1"/>
                </a:solidFill>
              </a:rPr>
              <a:t>c.execute('INSERT INTO &lt;table&gt; VALUES </a:t>
            </a:r>
            <a:r>
              <a:rPr lang="en-US" dirty="0">
                <a:solidFill>
                  <a:schemeClr val="bg1"/>
                </a:solidFill>
              </a:rPr>
              <a:t>(?, ?, ?)</a:t>
            </a:r>
            <a:r>
              <a:rPr lang="en-US" dirty="0">
                <a:solidFill>
                  <a:schemeClr val="tx1"/>
                </a:solidFill>
              </a:rPr>
              <a:t>', arguments)</a:t>
            </a:r>
          </a:p>
          <a:p>
            <a:r>
              <a:rPr lang="en-US" dirty="0">
                <a:solidFill>
                  <a:schemeClr val="tx1"/>
                </a:solidFill>
              </a:rPr>
              <a:t>c.commit()</a:t>
            </a:r>
          </a:p>
        </p:txBody>
      </p:sp>
    </p:spTree>
    <p:extLst>
      <p:ext uri="{BB962C8B-B14F-4D97-AF65-F5344CB8AC3E}">
        <p14:creationId xmlns:p14="http://schemas.microsoft.com/office/powerpoint/2010/main" val="21495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1B9F2D-BA72-446F-AEF2-3844E6F9B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several </a:t>
            </a:r>
            <a:r>
              <a:rPr lang="en-US" dirty="0">
                <a:hlinkClick r:id="rId2"/>
              </a:rPr>
              <a:t>fetch methods</a:t>
            </a:r>
            <a:r>
              <a:rPr lang="en-US" dirty="0"/>
              <a:t> belonging to the cursor object:</a:t>
            </a:r>
          </a:p>
          <a:p>
            <a:r>
              <a:rPr lang="en-US" b="1" dirty="0">
                <a:latin typeface="Consolas" panose="020B0609020204030204" pitchFamily="49" charset="0"/>
              </a:rPr>
              <a:t>fetchone()</a:t>
            </a:r>
            <a:endParaRPr lang="en-US" b="1" dirty="0"/>
          </a:p>
          <a:p>
            <a:pPr lvl="1"/>
            <a:r>
              <a:rPr lang="en-US" dirty="0"/>
              <a:t>Retrieves one row which by default is a </a:t>
            </a:r>
            <a:r>
              <a:rPr lang="en-US" b="1" dirty="0"/>
              <a:t>tuple</a:t>
            </a:r>
            <a:r>
              <a:rPr lang="en-US" dirty="0"/>
              <a:t> of Python </a:t>
            </a:r>
            <a:br>
              <a:rPr lang="en-US" dirty="0"/>
            </a:br>
            <a:r>
              <a:rPr lang="en-US" b="1" dirty="0"/>
              <a:t>primitives</a:t>
            </a:r>
            <a:r>
              <a:rPr lang="en-US" dirty="0"/>
              <a:t>, if the result set is Empty - </a:t>
            </a:r>
            <a:r>
              <a:rPr lang="en-US" b="1" dirty="0"/>
              <a:t>None</a:t>
            </a:r>
            <a:r>
              <a:rPr lang="en-US" dirty="0"/>
              <a:t> is returned</a:t>
            </a:r>
          </a:p>
          <a:p>
            <a:r>
              <a:rPr lang="en-US" b="1" dirty="0">
                <a:latin typeface="Consolas" panose="020B0609020204030204" pitchFamily="49" charset="0"/>
              </a:rPr>
              <a:t>fetchmany(size=cursor.arraysize)</a:t>
            </a:r>
          </a:p>
          <a:p>
            <a:pPr lvl="1"/>
            <a:r>
              <a:rPr lang="en-US" dirty="0">
                <a:latin typeface="+mj-lt"/>
              </a:rPr>
              <a:t>Retrieves `size` rows from the result set</a:t>
            </a:r>
          </a:p>
          <a:p>
            <a:pPr lvl="1"/>
            <a:r>
              <a:rPr lang="en-US" dirty="0">
                <a:latin typeface="+mj-lt"/>
              </a:rPr>
              <a:t>cursor.arraysize is equal to 1 by default</a:t>
            </a:r>
          </a:p>
          <a:p>
            <a:r>
              <a:rPr lang="en-US" b="1" dirty="0">
                <a:latin typeface="Consolas" panose="020B0609020204030204" pitchFamily="49" charset="0"/>
              </a:rPr>
              <a:t>fetchall()</a:t>
            </a:r>
            <a:r>
              <a:rPr lang="en-US" b="1" dirty="0"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</a:rPr>
              <a:t>Retrieves all of the </a:t>
            </a:r>
            <a:r>
              <a:rPr lang="en-US" b="1" dirty="0">
                <a:latin typeface="+mj-lt"/>
              </a:rPr>
              <a:t>remaining</a:t>
            </a:r>
            <a:r>
              <a:rPr lang="en-US" dirty="0">
                <a:latin typeface="+mj-lt"/>
              </a:rPr>
              <a:t> rows of the query result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6170D-5A2B-4228-887A-BAC7E4E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Back From Sqlite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8D148-C45E-4D22-927F-CDEEBAD560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DA3F9-7B62-4AD4-9AED-51656F795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Django ORM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2E1C-26D9-43BD-99CF-4B711B788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B28E3-802D-4CD4-B50D-C7FE54B9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62" y="990600"/>
            <a:ext cx="5743100" cy="34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004FE8-1AC1-418C-AEDD-98A06D61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CD0235-8A9C-4EFF-A76C-68E4C02A0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Relational Mapping </a:t>
            </a:r>
            <a:r>
              <a:rPr lang="en-US" dirty="0"/>
              <a:t>(</a:t>
            </a:r>
            <a:r>
              <a:rPr lang="en-US" b="1" dirty="0"/>
              <a:t>ORM</a:t>
            </a:r>
            <a:r>
              <a:rPr lang="en-US" dirty="0"/>
              <a:t>) allows the user to </a:t>
            </a:r>
            <a:br>
              <a:rPr lang="en-US" dirty="0"/>
            </a:br>
            <a:r>
              <a:rPr lang="en-US" dirty="0"/>
              <a:t>manipulate databases through Python </a:t>
            </a:r>
            <a:r>
              <a:rPr lang="en-US" b="1" dirty="0"/>
              <a:t>classes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objects</a:t>
            </a:r>
          </a:p>
          <a:p>
            <a:r>
              <a:rPr lang="en-US" dirty="0"/>
              <a:t>Provides an </a:t>
            </a:r>
            <a:r>
              <a:rPr lang="en-US" b="1" dirty="0"/>
              <a:t>abstraction</a:t>
            </a:r>
            <a:r>
              <a:rPr lang="en-US" dirty="0"/>
              <a:t> </a:t>
            </a:r>
            <a:r>
              <a:rPr lang="en-US" b="1" dirty="0"/>
              <a:t>layer </a:t>
            </a:r>
            <a:r>
              <a:rPr lang="en-US" dirty="0"/>
              <a:t>over DBMSs, meaning  that if we change our DBMS,  our app will most likely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195D2-019D-4FE1-AF1F-7430333576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AEEF3D-B2D1-4D60-BD4C-1C0DF6E43622}"/>
              </a:ext>
            </a:extLst>
          </p:cNvPr>
          <p:cNvSpPr txBox="1">
            <a:spLocks/>
          </p:cNvSpPr>
          <p:nvPr/>
        </p:nvSpPr>
        <p:spPr>
          <a:xfrm>
            <a:off x="2741612" y="4746396"/>
            <a:ext cx="8305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Person(name='Adrian Holovaty').save()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0D289D9D-B2E8-4DF5-A173-F6BAB10E9AF4}"/>
              </a:ext>
            </a:extLst>
          </p:cNvPr>
          <p:cNvSpPr/>
          <p:nvPr/>
        </p:nvSpPr>
        <p:spPr>
          <a:xfrm rot="5400000">
            <a:off x="6644796" y="5446257"/>
            <a:ext cx="499433" cy="378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D9C68-FC34-4283-AB5F-A99B5312B986}"/>
              </a:ext>
            </a:extLst>
          </p:cNvPr>
          <p:cNvSpPr txBox="1">
            <a:spLocks/>
          </p:cNvSpPr>
          <p:nvPr/>
        </p:nvSpPr>
        <p:spPr>
          <a:xfrm>
            <a:off x="2741612" y="5928061"/>
            <a:ext cx="8305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INSERT INTO myapp_person VALUES (0, 'Holovaty')</a:t>
            </a:r>
          </a:p>
        </p:txBody>
      </p:sp>
    </p:spTree>
    <p:extLst>
      <p:ext uri="{BB962C8B-B14F-4D97-AF65-F5344CB8AC3E}">
        <p14:creationId xmlns:p14="http://schemas.microsoft.com/office/powerpoint/2010/main" val="19470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3D775-35EA-4654-B25D-9147977AB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We write less code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Simplifies CRUD over complex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Reduced performance</a:t>
            </a:r>
          </a:p>
          <a:p>
            <a:pPr lvl="1"/>
            <a:r>
              <a:rPr lang="en-US" dirty="0"/>
              <a:t>We gain convenience at the cost of flexibility</a:t>
            </a:r>
          </a:p>
          <a:p>
            <a:pPr marL="609036" lvl="1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C2B8C-97C2-475C-B11D-3717E1EE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ORMs: Advantages and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2373-24D9-4D7E-A518-3A0A522974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B4D201-42A5-48AA-B2B9-5F7C7322A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B192-6D31-4047-BB7D-55939D888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Do We Need Databases?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35C61-10EC-4281-9ECC-7D71A7385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7" y="887620"/>
            <a:ext cx="3374361" cy="2971800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D418D-5ABC-47EB-9CD8-3307B81D2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 who is managed by the ORM is called a </a:t>
            </a:r>
            <a:r>
              <a:rPr lang="en-US" b="1" dirty="0"/>
              <a:t>Model</a:t>
            </a:r>
          </a:p>
          <a:p>
            <a:r>
              <a:rPr lang="en-US" dirty="0"/>
              <a:t>It contains the useful parts of the real-world entity that we</a:t>
            </a:r>
            <a:br>
              <a:rPr lang="en-US" dirty="0"/>
            </a:br>
            <a:r>
              <a:rPr lang="en-US" dirty="0"/>
              <a:t>are trying to model</a:t>
            </a:r>
          </a:p>
          <a:p>
            <a:r>
              <a:rPr lang="en-US" dirty="0"/>
              <a:t>Each attribute of the Model represents a database field</a:t>
            </a:r>
          </a:p>
          <a:p>
            <a:r>
              <a:rPr lang="en-US" dirty="0"/>
              <a:t>Every Model </a:t>
            </a:r>
            <a:r>
              <a:rPr lang="en-US" b="1" dirty="0"/>
              <a:t>inherits </a:t>
            </a:r>
            <a:r>
              <a:rPr lang="en-US" dirty="0"/>
              <a:t>from </a:t>
            </a:r>
            <a:r>
              <a:rPr lang="en-US" b="1" dirty="0"/>
              <a:t>django.db.models.Model</a:t>
            </a:r>
            <a:br>
              <a:rPr lang="en-US" b="1" dirty="0"/>
            </a:br>
            <a:r>
              <a:rPr lang="en-US" dirty="0"/>
              <a:t>directly or indirectly</a:t>
            </a:r>
          </a:p>
          <a:p>
            <a:r>
              <a:rPr lang="en-US" dirty="0"/>
              <a:t>By inheriting from the base Model Django gives us an </a:t>
            </a:r>
            <a:br>
              <a:rPr lang="en-US" dirty="0"/>
            </a:br>
            <a:r>
              <a:rPr lang="en-US" dirty="0"/>
              <a:t>automagical API for making queries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1BB003-4682-4040-9C6A-57C1AD7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2BD0-BB30-4E59-A617-D4DFDAA7F5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C68BB-4BAF-42BB-A984-319BB385B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Fields: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models.CharField(max_length)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models.TextField()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models.DateTimeField(auto_add=False)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models.EmailField()</a:t>
            </a:r>
          </a:p>
          <a:p>
            <a:pPr marL="609036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609036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				</a:t>
            </a:r>
            <a:r>
              <a:rPr lang="en-US" dirty="0">
                <a:latin typeface="+mj-lt"/>
              </a:rPr>
              <a:t>…And many </a:t>
            </a:r>
            <a:r>
              <a:rPr lang="en-US" dirty="0">
                <a:latin typeface="+mj-lt"/>
                <a:hlinkClick r:id="rId2"/>
              </a:rPr>
              <a:t>more</a:t>
            </a:r>
            <a:endParaRPr lang="bg-BG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D9BAE-4DFA-42F4-9618-2A903C4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B90F6-86DE-49DD-8825-702D0B49DA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9240BB-EC2E-4FF7-9483-1047704A9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models.py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7B0E-E5B5-4580-846B-0E734C16A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3723621"/>
          </a:xfrm>
        </p:spPr>
        <p:txBody>
          <a:bodyPr/>
          <a:lstStyle/>
          <a:p>
            <a:r>
              <a:rPr lang="en-US" dirty="0"/>
              <a:t>from django.db import models</a:t>
            </a:r>
          </a:p>
          <a:p>
            <a:endParaRPr lang="en-US" dirty="0"/>
          </a:p>
          <a:p>
            <a:r>
              <a:rPr lang="en-US" dirty="0"/>
              <a:t>class Employee(</a:t>
            </a:r>
            <a:r>
              <a:rPr lang="en-US" dirty="0">
                <a:solidFill>
                  <a:schemeClr val="bg1"/>
                </a:solidFill>
              </a:rPr>
              <a:t>django.db.models.Model</a:t>
            </a:r>
            <a:r>
              <a:rPr lang="en-US" dirty="0"/>
              <a:t>):</a:t>
            </a:r>
          </a:p>
          <a:p>
            <a:r>
              <a:rPr lang="en-US" dirty="0"/>
              <a:t>	name = models.CharField(max_length=20)</a:t>
            </a:r>
          </a:p>
          <a:p>
            <a:r>
              <a:rPr lang="en-US" dirty="0"/>
              <a:t>	email = models.EmailField(null=True)</a:t>
            </a:r>
          </a:p>
          <a:p>
            <a:r>
              <a:rPr lang="en-US" dirty="0"/>
              <a:t>	age = models.PositiveIntegerField(null=True)</a:t>
            </a:r>
          </a:p>
          <a:p>
            <a:r>
              <a:rPr lang="en-US" dirty="0"/>
              <a:t>	created_at = models.DateTimeField(auto_now_add=True)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7786A-776C-457A-8C9E-43D9B4A4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7EA90-EE0F-4E37-956E-73D443968E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02C48-F262-42FD-A9EB-DB46F5883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to tell our project to track the models of our app</a:t>
            </a:r>
          </a:p>
          <a:p>
            <a:r>
              <a:rPr lang="en-US" dirty="0"/>
              <a:t>We do that by editing our project's </a:t>
            </a:r>
            <a:r>
              <a:rPr lang="en-US" b="1" dirty="0"/>
              <a:t>settings.py </a:t>
            </a:r>
            <a:r>
              <a:rPr lang="en-US" dirty="0"/>
              <a:t>file: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7B2A56-000A-4A21-A310-53C8B040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99EE3-FAEB-4DF0-91DC-43702FE02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BD162E-0F6F-40A5-852A-ACA9580A1175}"/>
              </a:ext>
            </a:extLst>
          </p:cNvPr>
          <p:cNvSpPr txBox="1">
            <a:spLocks/>
          </p:cNvSpPr>
          <p:nvPr/>
        </p:nvSpPr>
        <p:spPr>
          <a:xfrm>
            <a:off x="573415" y="2667000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INSTALLED_APPS = [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'&lt;app name&gt;',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718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4C8F2-9F6A-41BE-B01E-A70AAC4C1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the SQL needed for the creation/update: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see the generated SQL by: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Applying the changes: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463B-E51D-4577-B221-809032ACC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586993"/>
          </a:xfrm>
        </p:spPr>
        <p:txBody>
          <a:bodyPr/>
          <a:lstStyle/>
          <a:p>
            <a:r>
              <a:rPr lang="en-US" dirty="0"/>
              <a:t>&gt; python manage.py </a:t>
            </a:r>
            <a:r>
              <a:rPr lang="en-US" dirty="0">
                <a:solidFill>
                  <a:schemeClr val="bg1"/>
                </a:solidFill>
              </a:rPr>
              <a:t>makemigrations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C1AEBA-5C7C-4946-B1F4-4056EB23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48DD1-2E70-4EA7-A58D-B34A7F7487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7B83909-72DA-4BC2-BC1D-F3AA1B5EE514}"/>
              </a:ext>
            </a:extLst>
          </p:cNvPr>
          <p:cNvSpPr txBox="1">
            <a:spLocks/>
          </p:cNvSpPr>
          <p:nvPr/>
        </p:nvSpPr>
        <p:spPr>
          <a:xfrm>
            <a:off x="615122" y="3272595"/>
            <a:ext cx="1095858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manage.py </a:t>
            </a:r>
            <a:r>
              <a:rPr lang="en-US" dirty="0">
                <a:solidFill>
                  <a:schemeClr val="bg1"/>
                </a:solidFill>
              </a:rPr>
              <a:t>sqlmigrate</a:t>
            </a:r>
            <a:r>
              <a:rPr lang="en-US" dirty="0"/>
              <a:t> &lt;app name&gt; &lt;migration number&gt;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36A041-BA2A-47BC-9C58-4C24F5499D78}"/>
              </a:ext>
            </a:extLst>
          </p:cNvPr>
          <p:cNvSpPr txBox="1">
            <a:spLocks/>
          </p:cNvSpPr>
          <p:nvPr/>
        </p:nvSpPr>
        <p:spPr>
          <a:xfrm>
            <a:off x="615122" y="4626103"/>
            <a:ext cx="1095858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manage.py </a:t>
            </a:r>
            <a:r>
              <a:rPr lang="en-US" dirty="0">
                <a:solidFill>
                  <a:schemeClr val="bg1"/>
                </a:solidFill>
              </a:rPr>
              <a:t>migrate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7983B-D64F-4D94-8D32-C13168F5A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load a python interpreter with Django preloaded:</a:t>
            </a:r>
          </a:p>
          <a:p>
            <a:endParaRPr lang="en-US" dirty="0"/>
          </a:p>
          <a:p>
            <a:r>
              <a:rPr lang="en-US" dirty="0"/>
              <a:t>Storing model instances: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645FF-6ED7-47B6-84C7-0B5FD74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DB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99A0-EC4C-4E55-B4E7-0637CFA8CD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697DE04-9687-4509-94E6-0BD98E8DB504}"/>
              </a:ext>
            </a:extLst>
          </p:cNvPr>
          <p:cNvSpPr txBox="1">
            <a:spLocks/>
          </p:cNvSpPr>
          <p:nvPr/>
        </p:nvSpPr>
        <p:spPr>
          <a:xfrm>
            <a:off x="628216" y="1905000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manage.py </a:t>
            </a:r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389D347-A92D-45C3-B169-19D3E053ADC3}"/>
              </a:ext>
            </a:extLst>
          </p:cNvPr>
          <p:cNvSpPr txBox="1">
            <a:spLocks/>
          </p:cNvSpPr>
          <p:nvPr/>
        </p:nvSpPr>
        <p:spPr>
          <a:xfrm>
            <a:off x="628216" y="3392229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from my_app.models import Employee</a:t>
            </a:r>
          </a:p>
          <a:p>
            <a:r>
              <a:rPr lang="en-US" dirty="0"/>
              <a:t>&gt;&gt;&gt; employee = Employee(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='Simon Willison')</a:t>
            </a:r>
          </a:p>
          <a:p>
            <a:r>
              <a:rPr lang="en-US" dirty="0"/>
              <a:t>&gt;&gt;&gt; employee.</a:t>
            </a:r>
            <a:r>
              <a:rPr lang="en-US" dirty="0">
                <a:solidFill>
                  <a:schemeClr val="bg1"/>
                </a:solidFill>
              </a:rPr>
              <a:t>save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35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F2B20-E53C-4C94-AE98-7089CEEE4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Retrieval: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Updating: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Deletion: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F86B-9517-414C-9397-B7DD51251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1109764"/>
          </a:xfrm>
        </p:spPr>
        <p:txBody>
          <a:bodyPr/>
          <a:lstStyle/>
          <a:p>
            <a:r>
              <a:rPr lang="en-US" dirty="0"/>
              <a:t>&gt;&gt;&gt; simon = Employee.</a:t>
            </a:r>
            <a:r>
              <a:rPr lang="en-US" dirty="0">
                <a:solidFill>
                  <a:schemeClr val="bg1"/>
                </a:solidFill>
              </a:rPr>
              <a:t>objects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get</a:t>
            </a:r>
            <a:r>
              <a:rPr lang="en-US" dirty="0"/>
              <a:t>(name='Simon Willisen')</a:t>
            </a:r>
          </a:p>
          <a:p>
            <a:r>
              <a:rPr lang="en-US" dirty="0"/>
              <a:t>&gt;&gt;&gt; employees = Employee.objects.</a:t>
            </a:r>
            <a:r>
              <a:rPr lang="en-US" dirty="0">
                <a:solidFill>
                  <a:schemeClr val="bg1"/>
                </a:solidFill>
              </a:rPr>
              <a:t>all</a:t>
            </a:r>
            <a:r>
              <a:rPr lang="en-US" dirty="0"/>
              <a:t>() # Return a QuerySet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B262FB-AEB3-427E-8EED-5FF05A0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DB API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95825-BC2F-4A8E-AC5D-940073025F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D4AB216-58C2-4ABD-9546-B6F4881C3193}"/>
              </a:ext>
            </a:extLst>
          </p:cNvPr>
          <p:cNvSpPr txBox="1">
            <a:spLocks/>
          </p:cNvSpPr>
          <p:nvPr/>
        </p:nvSpPr>
        <p:spPr>
          <a:xfrm>
            <a:off x="604820" y="3917761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simon.name = 'Simon Willison'</a:t>
            </a:r>
          </a:p>
          <a:p>
            <a:r>
              <a:rPr lang="en-US" dirty="0"/>
              <a:t>&gt;&gt;&gt; simon.save()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F4B541-F76B-4A8C-B7EB-29D6C29E75D9}"/>
              </a:ext>
            </a:extLst>
          </p:cNvPr>
          <p:cNvSpPr txBox="1">
            <a:spLocks/>
          </p:cNvSpPr>
          <p:nvPr/>
        </p:nvSpPr>
        <p:spPr>
          <a:xfrm>
            <a:off x="604820" y="5711549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simon.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10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DDBC-0DF9-41A6-9E85-46C774335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Filtering:						</a:t>
            </a:r>
            <a:r>
              <a:rPr lang="en-US" b="1" dirty="0">
                <a:hlinkClick r:id="rId2"/>
              </a:rPr>
              <a:t>reference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Ordering: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Functions after `</a:t>
            </a:r>
            <a:r>
              <a:rPr lang="en-US" b="1" dirty="0"/>
              <a:t>objects</a:t>
            </a:r>
            <a:r>
              <a:rPr lang="en-US" dirty="0"/>
              <a:t>` can be </a:t>
            </a:r>
            <a:r>
              <a:rPr lang="en-US" b="1" dirty="0"/>
              <a:t>chained</a:t>
            </a:r>
            <a:r>
              <a:rPr lang="en-US" dirty="0"/>
              <a:t> one after another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91FBB-0BBE-45BE-A28E-5ED36A75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Ordering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AB6BD-9712-4005-9934-D1400AEAD9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378296-449E-41DC-9F4E-592E35436DA8}"/>
              </a:ext>
            </a:extLst>
          </p:cNvPr>
          <p:cNvSpPr txBox="1">
            <a:spLocks/>
          </p:cNvSpPr>
          <p:nvPr/>
        </p:nvSpPr>
        <p:spPr>
          <a:xfrm>
            <a:off x="621970" y="1981200"/>
            <a:ext cx="11263642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simons = Employee.objects.</a:t>
            </a:r>
            <a:r>
              <a:rPr lang="en-US" dirty="0">
                <a:solidFill>
                  <a:schemeClr val="bg1"/>
                </a:solidFill>
              </a:rPr>
              <a:t>filter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name__startswith</a:t>
            </a:r>
            <a:r>
              <a:rPr lang="en-US" dirty="0"/>
              <a:t>='Simon')</a:t>
            </a:r>
          </a:p>
          <a:p>
            <a:r>
              <a:rPr lang="en-US" dirty="0"/>
              <a:t>&gt;&gt;&gt; this_year = Employee.objects.filter(</a:t>
            </a:r>
            <a:r>
              <a:rPr lang="en-US" dirty="0">
                <a:solidFill>
                  <a:schemeClr val="bg1"/>
                </a:solidFill>
              </a:rPr>
              <a:t>created_at__year_gt</a:t>
            </a:r>
            <a:r>
              <a:rPr lang="en-US" dirty="0"/>
              <a:t>=2017)</a:t>
            </a:r>
          </a:p>
          <a:p>
            <a:r>
              <a:rPr lang="en-US" dirty="0"/>
              <a:t>&gt;&gt;&gt; adults = Employee.objects.filter(</a:t>
            </a:r>
            <a:r>
              <a:rPr lang="en-US" dirty="0" err="1">
                <a:solidFill>
                  <a:schemeClr val="bg1"/>
                </a:solidFill>
              </a:rPr>
              <a:t>age__range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(18, 30))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79A60C-A0B3-4F94-A1C4-3CFA79B49BA2}"/>
              </a:ext>
            </a:extLst>
          </p:cNvPr>
          <p:cNvSpPr txBox="1">
            <a:spLocks/>
          </p:cNvSpPr>
          <p:nvPr/>
        </p:nvSpPr>
        <p:spPr>
          <a:xfrm>
            <a:off x="621970" y="4400060"/>
            <a:ext cx="11263642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&gt;&gt;&gt; asc = Employee.objects.</a:t>
            </a:r>
            <a:r>
              <a:rPr lang="en-US" dirty="0">
                <a:solidFill>
                  <a:schemeClr val="bg1"/>
                </a:solidFill>
              </a:rPr>
              <a:t>order</a:t>
            </a:r>
            <a:r>
              <a:rPr lang="en-US" dirty="0"/>
              <a:t>_by('name')</a:t>
            </a:r>
          </a:p>
          <a:p>
            <a:r>
              <a:rPr lang="en-US" dirty="0"/>
              <a:t>&gt;&gt;&gt; desc = Employee.objects.order_by('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name', 'created_at')</a:t>
            </a:r>
          </a:p>
        </p:txBody>
      </p:sp>
    </p:spTree>
    <p:extLst>
      <p:ext uri="{BB962C8B-B14F-4D97-AF65-F5344CB8AC3E}">
        <p14:creationId xmlns:p14="http://schemas.microsoft.com/office/powerpoint/2010/main" val="26780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C257-4E90-45CA-B2D6-ABEB43BB9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820" y="1404356"/>
            <a:ext cx="10958580" cy="5291934"/>
          </a:xfrm>
        </p:spPr>
        <p:txBody>
          <a:bodyPr/>
          <a:lstStyle/>
          <a:p>
            <a:r>
              <a:rPr lang="en-US" dirty="0"/>
              <a:t>class Company(models.Model):</a:t>
            </a:r>
          </a:p>
          <a:p>
            <a:r>
              <a:rPr lang="en-US" dirty="0"/>
              <a:t>	name = models.CharField(max_length=128)</a:t>
            </a:r>
          </a:p>
          <a:p>
            <a:endParaRPr lang="en-US" dirty="0"/>
          </a:p>
          <a:p>
            <a:r>
              <a:rPr lang="en-US" dirty="0"/>
              <a:t>class Employee(models.Model):</a:t>
            </a:r>
          </a:p>
          <a:p>
            <a:r>
              <a:rPr lang="en-US" dirty="0"/>
              <a:t>	name = models.CharField(max_length=32)</a:t>
            </a:r>
          </a:p>
          <a:p>
            <a:r>
              <a:rPr lang="en-US" dirty="0"/>
              <a:t>	company = models.</a:t>
            </a:r>
            <a:r>
              <a:rPr lang="en-US" dirty="0">
                <a:solidFill>
                  <a:schemeClr val="bg1"/>
                </a:solidFill>
              </a:rPr>
              <a:t>ForeignKey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Company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on_delete</a:t>
            </a:r>
            <a:r>
              <a:rPr lang="en-US" dirty="0"/>
              <a:t>=models.</a:t>
            </a:r>
            <a:r>
              <a:rPr lang="en-US" dirty="0">
                <a:solidFill>
                  <a:schemeClr val="bg1"/>
                </a:solidFill>
              </a:rPr>
              <a:t>SET_NULL</a:t>
            </a:r>
            <a:r>
              <a:rPr lang="en-US" dirty="0"/>
              <a:t>,</a:t>
            </a:r>
          </a:p>
          <a:p>
            <a:r>
              <a:rPr lang="en-US" dirty="0"/>
              <a:t>		null=True</a:t>
            </a:r>
          </a:p>
          <a:p>
            <a:r>
              <a:rPr lang="en-US" dirty="0"/>
              <a:t>	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1C3491-38A8-4885-B56D-D192A265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Relationships: Example Models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39070-6032-4CF9-8268-C1107DEBAE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8D760-2F66-49CF-A634-035A5EE82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example defines a </a:t>
            </a:r>
            <a:r>
              <a:rPr lang="en-US" b="1" dirty="0"/>
              <a:t>One-To-Many</a:t>
            </a:r>
            <a:r>
              <a:rPr lang="en-US" dirty="0"/>
              <a:t> relationship</a:t>
            </a:r>
          </a:p>
          <a:p>
            <a:pPr lvl="1"/>
            <a:r>
              <a:rPr lang="en-US" b="1" dirty="0"/>
              <a:t> One</a:t>
            </a:r>
            <a:r>
              <a:rPr lang="en-US" dirty="0"/>
              <a:t> Company can have </a:t>
            </a:r>
            <a:r>
              <a:rPr lang="en-US" b="1" dirty="0"/>
              <a:t>Many </a:t>
            </a:r>
            <a:r>
              <a:rPr lang="en-US" dirty="0"/>
              <a:t>Programmers</a:t>
            </a:r>
          </a:p>
          <a:p>
            <a:pPr lvl="1"/>
            <a:r>
              <a:rPr lang="en-US" dirty="0"/>
              <a:t> A Programmer can have only one company</a:t>
            </a:r>
          </a:p>
          <a:p>
            <a:r>
              <a:rPr lang="en-US" dirty="0"/>
              <a:t>The first positional argument specifies to which Model</a:t>
            </a:r>
            <a:br>
              <a:rPr lang="en-US" dirty="0"/>
            </a:br>
            <a:r>
              <a:rPr lang="en-US" dirty="0"/>
              <a:t>our Model relates</a:t>
            </a:r>
          </a:p>
          <a:p>
            <a:r>
              <a:rPr lang="en-US" dirty="0"/>
              <a:t>The </a:t>
            </a:r>
            <a:r>
              <a:rPr lang="en-US" b="1" i="1" dirty="0"/>
              <a:t>on_delete</a:t>
            </a:r>
            <a:r>
              <a:rPr lang="en-US" b="1" dirty="0"/>
              <a:t> </a:t>
            </a:r>
            <a:r>
              <a:rPr lang="en-US" dirty="0"/>
              <a:t>argument specifies what should happen to </a:t>
            </a:r>
            <a:br>
              <a:rPr lang="en-US" dirty="0"/>
            </a:br>
            <a:r>
              <a:rPr lang="en-US" dirty="0"/>
              <a:t>Programmers when a Company is deleted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Possible values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3921A-1124-4EC7-928A-3810E98E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8CC48-EA1E-41E2-BEB7-B8D910461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681289" y="6374424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A7B35E-2208-402A-94C6-D1575D7B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740" y="2410201"/>
            <a:ext cx="3962400" cy="39642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SALES RECEIPT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Date: 07/16/2016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Order#: [00315]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Customer: David Rivers</a:t>
            </a:r>
          </a:p>
          <a:p>
            <a:r>
              <a:rPr lang="en-US" dirty="0">
                <a:solidFill>
                  <a:schemeClr val="tx1"/>
                </a:solidFill>
              </a:rPr>
              <a:t>Product: Oil Pump</a:t>
            </a:r>
          </a:p>
          <a:p>
            <a:r>
              <a:rPr lang="en-US" dirty="0">
                <a:solidFill>
                  <a:schemeClr val="tx1"/>
                </a:solidFill>
              </a:rPr>
              <a:t>S/N: OP147-0623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Unit Price:	69.90</a:t>
            </a:r>
          </a:p>
          <a:p>
            <a:r>
              <a:rPr lang="en-US" noProof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:		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Total:		69.90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B411B2-1CBD-4CA4-BF3D-94AA0E4A0E34}"/>
              </a:ext>
            </a:extLst>
          </p:cNvPr>
          <p:cNvGrpSpPr/>
          <p:nvPr/>
        </p:nvGrpSpPr>
        <p:grpSpPr>
          <a:xfrm>
            <a:off x="1375667" y="3008256"/>
            <a:ext cx="3222605" cy="2501253"/>
            <a:chOff x="12182579" y="2289631"/>
            <a:chExt cx="3558182" cy="3274404"/>
          </a:xfrm>
        </p:grpSpPr>
        <p:sp>
          <p:nvSpPr>
            <p:cNvPr id="3" name="Rectangle 2"/>
            <p:cNvSpPr/>
            <p:nvPr/>
          </p:nvSpPr>
          <p:spPr>
            <a:xfrm>
              <a:off x="14428564" y="2289631"/>
              <a:ext cx="1312197" cy="381001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849918" y="2670632"/>
              <a:ext cx="890468" cy="381000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693" y="3379692"/>
              <a:ext cx="1322480" cy="381000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606430" y="3765392"/>
              <a:ext cx="1051686" cy="314875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82579" y="4096314"/>
              <a:ext cx="1350293" cy="381000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652401" y="4795699"/>
              <a:ext cx="775855" cy="381000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660723" y="5183036"/>
              <a:ext cx="271931" cy="380999"/>
            </a:xfrm>
            <a:prstGeom prst="rect">
              <a:avLst/>
            </a:prstGeom>
            <a:noFill/>
            <a:ln w="571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444C4D8-FAC8-4C51-9AE0-823164E3A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" t="1030" r="1563" b="1543"/>
          <a:stretch/>
        </p:blipFill>
        <p:spPr>
          <a:xfrm>
            <a:off x="7053189" y="3275780"/>
            <a:ext cx="4386708" cy="308469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23E04E-232F-4F76-918D-DC9FDCF8BBD3}"/>
              </a:ext>
            </a:extLst>
          </p:cNvPr>
          <p:cNvSpPr/>
          <p:nvPr/>
        </p:nvSpPr>
        <p:spPr>
          <a:xfrm>
            <a:off x="2728293" y="5734877"/>
            <a:ext cx="638803" cy="291038"/>
          </a:xfrm>
          <a:prstGeom prst="rect">
            <a:avLst/>
          </a:prstGeom>
          <a:noFill/>
          <a:ln w="571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DE39744-06C3-415F-9FE4-8B4A859B41B3}"/>
              </a:ext>
            </a:extLst>
          </p:cNvPr>
          <p:cNvSpPr txBox="1"/>
          <p:nvPr/>
        </p:nvSpPr>
        <p:spPr>
          <a:xfrm>
            <a:off x="1840558" y="174156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F30A396-B9D6-445C-93EA-D41B836E7D44}"/>
              </a:ext>
            </a:extLst>
          </p:cNvPr>
          <p:cNvSpPr txBox="1"/>
          <p:nvPr/>
        </p:nvSpPr>
        <p:spPr>
          <a:xfrm>
            <a:off x="7494570" y="2423481"/>
            <a:ext cx="350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08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8DE4-CD6D-4AF1-B54C-B993707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87CA-B620-42BF-B7F1-75A30E23F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5"/>
            <a:ext cx="8640897" cy="4795935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Optimized and easy management of data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Basic migrations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Django DB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A5EE-62A7-4DE1-928B-08ED9F4E9A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6EE78-D2D0-48C3-BB8B-B0D5596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Storage vs. Management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005" y="2031696"/>
            <a:ext cx="3960815" cy="275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196" y="5661296"/>
            <a:ext cx="11800433" cy="9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D6BEF-B566-494B-B5ED-FE3AE85F5BF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group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related</a:t>
            </a:r>
            <a:r>
              <a:rPr lang="en-US" dirty="0"/>
              <a:t> pieces of data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columns</a:t>
            </a:r>
          </a:p>
        </p:txBody>
      </p:sp>
      <p:sp>
        <p:nvSpPr>
          <p:cNvPr id="7" name="Up Arrow 9">
            <a:extLst>
              <a:ext uri="{FF2B5EF4-FFF2-40B4-BE49-F238E27FC236}">
                <a16:creationId xmlns:a16="http://schemas.microsoft.com/office/drawing/2014/main" id="{860677A4-32F3-4D7B-84F1-B820CFE5FE94}"/>
              </a:ext>
            </a:extLst>
          </p:cNvPr>
          <p:cNvSpPr/>
          <p:nvPr/>
        </p:nvSpPr>
        <p:spPr>
          <a:xfrm rot="10800000">
            <a:off x="5910135" y="4847815"/>
            <a:ext cx="365377" cy="752475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>
                <a:hlinkClick r:id="rId2"/>
              </a:rPr>
              <a:t>Flat storage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Databases and RDBMS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4294967295"/>
          </p:nvPr>
        </p:nvSpPr>
        <p:spPr>
          <a:xfrm>
            <a:off x="0" y="1150938"/>
            <a:ext cx="11804650" cy="5570537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 database is an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organized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collection of information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It imposes </a:t>
            </a:r>
            <a:r>
              <a:rPr lang="en-US" sz="32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on the contained data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Relational storage first proposed by Edgar Codd in 1970</a:t>
            </a:r>
          </a:p>
          <a:p>
            <a:pPr marR="0" lvl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elational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ase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anagement </a:t>
            </a: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ystem provides tools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the database</a:t>
            </a:r>
          </a:p>
          <a:p>
            <a:pPr marL="609493" lvl="1" indent="-241192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It </a:t>
            </a:r>
            <a:r>
              <a:rPr lang="en-US" sz="3200" b="1" dirty="0">
                <a:ea typeface="Calibri"/>
                <a:cs typeface="Calibri"/>
                <a:sym typeface="Calibri"/>
              </a:rPr>
              <a:t>parses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b="1" dirty="0">
                <a:ea typeface="Calibri"/>
                <a:cs typeface="Calibri"/>
                <a:sym typeface="Calibri"/>
              </a:rPr>
              <a:t>requests</a:t>
            </a:r>
            <a:r>
              <a:rPr lang="en-US" sz="3200" dirty="0">
                <a:ea typeface="Calibri"/>
                <a:cs typeface="Calibri"/>
                <a:sym typeface="Calibri"/>
              </a:rPr>
              <a:t> from the user and takes the </a:t>
            </a:r>
            <a:r>
              <a:rPr lang="en-US" sz="3200" b="1" dirty="0">
                <a:ea typeface="Calibri"/>
                <a:cs typeface="Calibri"/>
                <a:sym typeface="Calibri"/>
              </a:rPr>
              <a:t>appropriate</a:t>
            </a:r>
            <a:r>
              <a:rPr lang="en-US" sz="3200" dirty="0">
                <a:ea typeface="Calibri"/>
                <a:cs typeface="Calibri"/>
                <a:sym typeface="Calibri"/>
              </a:rPr>
              <a:t> action</a:t>
            </a:r>
          </a:p>
          <a:p>
            <a:pPr marL="609493" lvl="1" indent="-241192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The user doesn't have direct access to the stored data</a:t>
            </a:r>
            <a:endParaRPr lang="en-US" sz="3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There are alternative approaches like NoSQL Databases</a:t>
            </a:r>
          </a:p>
          <a:p>
            <a:pPr marR="0" lvl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8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220C4A-5C34-4CBD-AED3-77523713E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0C18-7C08-4DE8-A9E7-14B27DC1D3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 Server Model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7B79D-A570-433A-9977-6060A8590FE7}"/>
              </a:ext>
            </a:extLst>
          </p:cNvPr>
          <p:cNvGrpSpPr/>
          <p:nvPr/>
        </p:nvGrpSpPr>
        <p:grpSpPr>
          <a:xfrm>
            <a:off x="4779962" y="1144900"/>
            <a:ext cx="2628900" cy="2895600"/>
            <a:chOff x="3878107" y="914400"/>
            <a:chExt cx="4159406" cy="41844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46FE1F-64AF-462F-AEA6-1B3FB7E7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153E1C-83F8-4015-A8AD-33A28FFB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7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M1.2-Intro-to-Virtualization</Template>
  <TotalTime>3327</TotalTime>
  <Words>1682</Words>
  <Application>Microsoft Office PowerPoint</Application>
  <PresentationFormat>Custom</PresentationFormat>
  <Paragraphs>502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Introduction to Databases and ORMs</vt:lpstr>
      <vt:lpstr>Databases and ORMs</vt:lpstr>
      <vt:lpstr>Have a Question?</vt:lpstr>
      <vt:lpstr>PowerPoint Presentation</vt:lpstr>
      <vt:lpstr>Storage vs. Management</vt:lpstr>
      <vt:lpstr>Storage vs. Management</vt:lpstr>
      <vt:lpstr>Storage vs. Management</vt:lpstr>
      <vt:lpstr>Databases and RDBMS</vt:lpstr>
      <vt:lpstr>PowerPoint Presentation</vt:lpstr>
      <vt:lpstr>Database Engine Flow</vt:lpstr>
      <vt:lpstr>Client-Server Model</vt:lpstr>
      <vt:lpstr>Top Database Engines</vt:lpstr>
      <vt:lpstr>PowerPoint Presentation</vt:lpstr>
      <vt:lpstr>Structured Query Language</vt:lpstr>
      <vt:lpstr>Structured Query Language</vt:lpstr>
      <vt:lpstr>Structured Query Language</vt:lpstr>
      <vt:lpstr>PowerPoint Presentation</vt:lpstr>
      <vt:lpstr>Sqlite3</vt:lpstr>
      <vt:lpstr>Sqlite3: Data Types</vt:lpstr>
      <vt:lpstr>Installation</vt:lpstr>
      <vt:lpstr>Sqlite3: Basic Usage</vt:lpstr>
      <vt:lpstr>Sqlite3: Other Useful Commands</vt:lpstr>
      <vt:lpstr>PowerPoint Presentation</vt:lpstr>
      <vt:lpstr>CRUD</vt:lpstr>
      <vt:lpstr>CRUD</vt:lpstr>
      <vt:lpstr>CRUD</vt:lpstr>
      <vt:lpstr>CRUD</vt:lpstr>
      <vt:lpstr>CRUD</vt:lpstr>
      <vt:lpstr>PowerPoint Presentation</vt:lpstr>
      <vt:lpstr>Why Split Related Data?</vt:lpstr>
      <vt:lpstr>Related Tables</vt:lpstr>
      <vt:lpstr>Entity-Relationship Diagrams (ERD)</vt:lpstr>
      <vt:lpstr>PowerPoint Presentation</vt:lpstr>
      <vt:lpstr>Sqlite Through Python</vt:lpstr>
      <vt:lpstr>Passing Arguments To Queries</vt:lpstr>
      <vt:lpstr>Getting Data Back From Sqlite</vt:lpstr>
      <vt:lpstr>PowerPoint Presentation</vt:lpstr>
      <vt:lpstr>What is an ORM?</vt:lpstr>
      <vt:lpstr>ORMs: Advantages and Disadvantages</vt:lpstr>
      <vt:lpstr>Models</vt:lpstr>
      <vt:lpstr>Fields </vt:lpstr>
      <vt:lpstr>Example Model</vt:lpstr>
      <vt:lpstr>Set Up</vt:lpstr>
      <vt:lpstr>Set Up</vt:lpstr>
      <vt:lpstr>Exploring the DB API</vt:lpstr>
      <vt:lpstr>Exploring the DB API</vt:lpstr>
      <vt:lpstr>Filtering and Ordering</vt:lpstr>
      <vt:lpstr>Relationships: Example Models</vt:lpstr>
      <vt:lpstr>Relationships</vt:lpstr>
      <vt:lpstr>Summary</vt:lpstr>
      <vt:lpstr>License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Simeon Sheytanov</cp:lastModifiedBy>
  <cp:revision>162</cp:revision>
  <dcterms:created xsi:type="dcterms:W3CDTF">2014-01-02T17:00:34Z</dcterms:created>
  <dcterms:modified xsi:type="dcterms:W3CDTF">2018-09-12T17:07:30Z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