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9" r:id="rId4"/>
    <p:sldId id="275" r:id="rId5"/>
    <p:sldId id="260" r:id="rId6"/>
    <p:sldId id="272" r:id="rId7"/>
    <p:sldId id="268" r:id="rId8"/>
    <p:sldId id="261" r:id="rId9"/>
    <p:sldId id="267" r:id="rId10"/>
    <p:sldId id="262" r:id="rId11"/>
    <p:sldId id="264" r:id="rId12"/>
    <p:sldId id="276" r:id="rId13"/>
    <p:sldId id="274" r:id="rId14"/>
    <p:sldId id="265" r:id="rId15"/>
    <p:sldId id="279" r:id="rId16"/>
    <p:sldId id="280" r:id="rId17"/>
    <p:sldId id="281" r:id="rId18"/>
    <p:sldId id="271" r:id="rId19"/>
    <p:sldId id="277" r:id="rId20"/>
    <p:sldId id="266" r:id="rId21"/>
    <p:sldId id="270" r:id="rId22"/>
    <p:sldId id="278" r:id="rId23"/>
    <p:sldId id="25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955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10812983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063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10827050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767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 dirty="0"/>
          </a:p>
        </p:txBody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9999689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C6EE3B-00B4-4EE6-9996-4F542D812009}"/>
              </a:ext>
            </a:extLst>
          </p:cNvPr>
          <p:cNvSpPr txBox="1"/>
          <p:nvPr userDrawn="1"/>
        </p:nvSpPr>
        <p:spPr>
          <a:xfrm>
            <a:off x="11001730" y="313661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625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062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336028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36028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32952" y="2336873"/>
            <a:ext cx="3526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32953" y="3020791"/>
            <a:ext cx="3526094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162096" y="2334611"/>
            <a:ext cx="336028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162096" y="3018529"/>
            <a:ext cx="336028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748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22" y="4095952"/>
            <a:ext cx="345558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233" y="2363963"/>
            <a:ext cx="3455584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22" y="4880203"/>
            <a:ext cx="345558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62691" y="4090909"/>
            <a:ext cx="345558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62929" y="2353876"/>
            <a:ext cx="3455584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62454" y="4880203"/>
            <a:ext cx="345558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240625" y="4095952"/>
            <a:ext cx="32874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240625" y="2353876"/>
            <a:ext cx="328713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243733" y="4880203"/>
            <a:ext cx="32874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109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1" y="2336873"/>
            <a:ext cx="10831358" cy="359931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820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146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678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345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5129637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7409" y="2336873"/>
            <a:ext cx="4984271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077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19" y="2226202"/>
            <a:ext cx="522811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1" y="3030008"/>
            <a:ext cx="522810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4199" y="2226202"/>
            <a:ext cx="522810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4199" y="3030007"/>
            <a:ext cx="522810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323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119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5212" y="2336872"/>
            <a:ext cx="624646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1" y="2336872"/>
            <a:ext cx="420116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41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79280" y="2336876"/>
            <a:ext cx="623239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4130828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67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1077078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5427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nikolay.i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aspnet/Blazor/blob/f72e03f8fe46735436f80950cac49808fc3e3c11/src/Microsoft.AspNetCore.Blazor/Components/EventHandlers.c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Blazo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-blazor.com/" TargetMode="External"/><Relationship Id="rId2" Type="http://schemas.openxmlformats.org/officeDocument/2006/relationships/hyperlink" Target="https://blazor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drienTorris/awesome-blazor" TargetMode="External"/><Relationship Id="rId5" Type="http://schemas.openxmlformats.org/officeDocument/2006/relationships/hyperlink" Target="https://blazor.net/community.html" TargetMode="External"/><Relationship Id="rId4" Type="http://schemas.openxmlformats.org/officeDocument/2006/relationships/hyperlink" Target="https://github.com/aspnet/Blazor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kolayIT" TargetMode="External"/><Relationship Id="rId2" Type="http://schemas.openxmlformats.org/officeDocument/2006/relationships/hyperlink" Target="http://nikolay.it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linkedin.com/in/nikolaykostov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Blazor/issu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aniuse.com/#feat=was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net/download" TargetMode="External"/><Relationship Id="rId2" Type="http://schemas.openxmlformats.org/officeDocument/2006/relationships/hyperlink" Target="https://visualstudio.microsoft.com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ketplace.visualstudio.com/items?itemName=aspnet.blazo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E42C-DDBA-47F8-A5C0-AE6332AAF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368" y="2733709"/>
            <a:ext cx="8303088" cy="1373070"/>
          </a:xfrm>
        </p:spPr>
        <p:txBody>
          <a:bodyPr/>
          <a:lstStyle/>
          <a:p>
            <a:r>
              <a:rPr lang="en-US" dirty="0"/>
              <a:t>Blazor – C# in the Browser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E39F8-E7BA-45D0-9E5A-8E731F086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/>
              <a:t>Nikolay Kostov</a:t>
            </a:r>
          </a:p>
          <a:p>
            <a:r>
              <a:rPr lang="en-US" dirty="0"/>
              <a:t>Solutions Architect, ZenCodeo</a:t>
            </a:r>
          </a:p>
          <a:p>
            <a:r>
              <a:rPr lang="en-US" dirty="0">
                <a:hlinkClick r:id="rId2"/>
              </a:rPr>
              <a:t>http://nikolay.it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7985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EA274-0A1D-4913-BE54-DB9463D2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in Blazor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11F1C-7187-447A-BCEB-B711A44C6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746504"/>
            <a:ext cx="6129553" cy="4358268"/>
          </a:xfrm>
        </p:spPr>
        <p:txBody>
          <a:bodyPr>
            <a:normAutofit/>
          </a:bodyPr>
          <a:lstStyle/>
          <a:p>
            <a:r>
              <a:rPr lang="en-US" dirty="0"/>
              <a:t>Can be used to represent a single text field as well as a whole page</a:t>
            </a:r>
          </a:p>
          <a:p>
            <a:pPr lvl="1"/>
            <a:r>
              <a:rPr lang="en-US" dirty="0"/>
              <a:t>Similar to AngularJS</a:t>
            </a:r>
          </a:p>
          <a:p>
            <a:r>
              <a:rPr lang="en-US" dirty="0"/>
              <a:t>Component can contain any number of other components</a:t>
            </a:r>
          </a:p>
          <a:p>
            <a:r>
              <a:rPr lang="en-US" dirty="0"/>
              <a:t>Components are compiled to .NET classes</a:t>
            </a:r>
          </a:p>
          <a:p>
            <a:pPr lvl="1"/>
            <a:r>
              <a:rPr lang="en-US" dirty="0"/>
              <a:t>That’s where @using, @inject, @functions, @inherits come into play in the .</a:t>
            </a:r>
            <a:r>
              <a:rPr lang="en-US" dirty="0" err="1"/>
              <a:t>cshtml</a:t>
            </a:r>
            <a:r>
              <a:rPr lang="en-US" dirty="0"/>
              <a:t> file</a:t>
            </a:r>
          </a:p>
          <a:p>
            <a:r>
              <a:rPr lang="en-US" dirty="0"/>
              <a:t>Components can have parameters</a:t>
            </a:r>
          </a:p>
          <a:p>
            <a:r>
              <a:rPr lang="en-US" dirty="0"/>
              <a:t>The base component is </a:t>
            </a:r>
            <a:r>
              <a:rPr lang="en-US" dirty="0" err="1"/>
              <a:t>App.cshtml</a:t>
            </a:r>
            <a:endParaRPr lang="bg-BG" dirty="0"/>
          </a:p>
          <a:p>
            <a:r>
              <a:rPr lang="en-US" dirty="0"/>
              <a:t>_</a:t>
            </a:r>
            <a:r>
              <a:rPr lang="en-US" dirty="0" err="1"/>
              <a:t>ViewImports</a:t>
            </a:r>
            <a:r>
              <a:rPr lang="en-US" dirty="0"/>
              <a:t> declares the </a:t>
            </a:r>
            <a:r>
              <a:rPr lang="en-US" dirty="0" err="1"/>
              <a:t>MainLayout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C26AF0-F1AD-410F-AD04-F19177E2B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965"/>
          <a:stretch/>
        </p:blipFill>
        <p:spPr>
          <a:xfrm>
            <a:off x="7012017" y="1608345"/>
            <a:ext cx="4730804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3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4559-4AF7-456A-AD00-C6354C7D9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in Blazor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3F3CD-CD7C-4CDE-84C9-F14977EE6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022395" cy="3599316"/>
          </a:xfrm>
        </p:spPr>
        <p:txBody>
          <a:bodyPr>
            <a:normAutofit/>
          </a:bodyPr>
          <a:lstStyle/>
          <a:p>
            <a:r>
              <a:rPr lang="en-US" dirty="0"/>
              <a:t>When a *.</a:t>
            </a:r>
            <a:r>
              <a:rPr lang="en-US" dirty="0" err="1"/>
              <a:t>cshtml</a:t>
            </a:r>
            <a:r>
              <a:rPr lang="en-US" dirty="0"/>
              <a:t> file with an @page directive</a:t>
            </a:r>
            <a:br>
              <a:rPr lang="en-US" dirty="0"/>
            </a:br>
            <a:r>
              <a:rPr lang="en-US" dirty="0"/>
              <a:t>is compiled, the generated class is given a</a:t>
            </a:r>
            <a:br>
              <a:rPr lang="en-US" dirty="0"/>
            </a:br>
            <a:r>
              <a:rPr lang="en-US" dirty="0" err="1"/>
              <a:t>RouteAttribute</a:t>
            </a:r>
            <a:r>
              <a:rPr lang="en-US" dirty="0"/>
              <a:t> specifying the route template</a:t>
            </a:r>
          </a:p>
          <a:p>
            <a:r>
              <a:rPr lang="en-US" dirty="0"/>
              <a:t>At runtime, the router looks for component</a:t>
            </a:r>
            <a:br>
              <a:rPr lang="en-US" dirty="0"/>
            </a:br>
            <a:r>
              <a:rPr lang="en-US" dirty="0"/>
              <a:t>classes with a </a:t>
            </a:r>
            <a:r>
              <a:rPr lang="en-US" dirty="0" err="1"/>
              <a:t>RouteAttribute</a:t>
            </a:r>
            <a:r>
              <a:rPr lang="en-US" dirty="0"/>
              <a:t> and renders</a:t>
            </a:r>
            <a:br>
              <a:rPr lang="en-US" dirty="0"/>
            </a:br>
            <a:r>
              <a:rPr lang="en-US" dirty="0"/>
              <a:t>whichever component has a route template that matches the requested URL</a:t>
            </a:r>
          </a:p>
          <a:p>
            <a:r>
              <a:rPr lang="en-US" dirty="0"/>
              <a:t>We can use route parameters to populate the corresponding component parameters with the same name (case insensitive)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800C2-812F-48A8-8B6E-229F301E0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042" y="2336873"/>
            <a:ext cx="3848637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6B39-FDFB-4E39-ABFE-9BF09E02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3E56-C85C-40E0-B164-B2835B3F0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the built-in DI in ASP.NET Core</a:t>
            </a:r>
          </a:p>
          <a:p>
            <a:pPr lvl="1"/>
            <a:r>
              <a:rPr lang="en-US" dirty="0"/>
              <a:t>Registration is done in the </a:t>
            </a:r>
            <a:r>
              <a:rPr lang="en-US" dirty="0" err="1"/>
              <a:t>ConfigureServices</a:t>
            </a:r>
            <a:r>
              <a:rPr lang="en-US" dirty="0"/>
              <a:t>() method of the client web application</a:t>
            </a:r>
            <a:endParaRPr lang="bg-BG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services.AddSingleton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IApplicationState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ApplicationState</a:t>
            </a:r>
            <a:r>
              <a:rPr lang="en-US" dirty="0">
                <a:latin typeface="Consolas" panose="020B0609020204030204" pitchFamily="49" charset="0"/>
              </a:rPr>
              <a:t>&gt;();</a:t>
            </a:r>
          </a:p>
          <a:p>
            <a:r>
              <a:rPr lang="en-US" dirty="0"/>
              <a:t>Services can be Singleton and Transient (Scoped = Singleton)</a:t>
            </a:r>
          </a:p>
          <a:p>
            <a:r>
              <a:rPr lang="en-US" dirty="0"/>
              <a:t>Default services: </a:t>
            </a:r>
            <a:r>
              <a:rPr lang="en-US" dirty="0" err="1">
                <a:latin typeface="Consolas" panose="020B0609020204030204" pitchFamily="49" charset="0"/>
              </a:rPr>
              <a:t>IUriHelper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HttpClient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Using in components: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@inject </a:t>
            </a:r>
            <a:r>
              <a:rPr lang="en-US" dirty="0" err="1">
                <a:latin typeface="Consolas" panose="020B0609020204030204" pitchFamily="49" charset="0"/>
              </a:rPr>
              <a:t>IApiClient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ApiClient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04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4411-80F8-4F8B-9CFC-8B2F1336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Lifecycle of Blazor Components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2D22E44-4DBF-4A30-B496-D16C2497C964}"/>
              </a:ext>
            </a:extLst>
          </p:cNvPr>
          <p:cNvSpPr/>
          <p:nvPr/>
        </p:nvSpPr>
        <p:spPr>
          <a:xfrm>
            <a:off x="1195135" y="2165685"/>
            <a:ext cx="2269957" cy="609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Instantiate and resolve services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2CCE81-403A-49EC-8038-176FD8D8446F}"/>
              </a:ext>
            </a:extLst>
          </p:cNvPr>
          <p:cNvSpPr/>
          <p:nvPr/>
        </p:nvSpPr>
        <p:spPr>
          <a:xfrm>
            <a:off x="1195135" y="3184359"/>
            <a:ext cx="2269957" cy="609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Resolve parameters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C23BF4-3DC3-4014-BAEF-09469926CA7C}"/>
              </a:ext>
            </a:extLst>
          </p:cNvPr>
          <p:cNvSpPr/>
          <p:nvPr/>
        </p:nvSpPr>
        <p:spPr>
          <a:xfrm>
            <a:off x="1195134" y="4203033"/>
            <a:ext cx="2269957" cy="609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Resolve sub components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4D2B6B-8D48-424F-A49E-6FE4A20F52E9}"/>
              </a:ext>
            </a:extLst>
          </p:cNvPr>
          <p:cNvSpPr/>
          <p:nvPr/>
        </p:nvSpPr>
        <p:spPr>
          <a:xfrm>
            <a:off x="4961021" y="5205665"/>
            <a:ext cx="2269957" cy="609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 component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B9917C-9FF7-4DC6-BFCB-4A25222DB3AA}"/>
              </a:ext>
            </a:extLst>
          </p:cNvPr>
          <p:cNvSpPr/>
          <p:nvPr/>
        </p:nvSpPr>
        <p:spPr>
          <a:xfrm>
            <a:off x="8726911" y="4203033"/>
            <a:ext cx="2269957" cy="609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has changed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3D31C3-9F46-4F75-9C10-64F8E89C0175}"/>
              </a:ext>
            </a:extLst>
          </p:cNvPr>
          <p:cNvSpPr/>
          <p:nvPr/>
        </p:nvSpPr>
        <p:spPr>
          <a:xfrm>
            <a:off x="8726908" y="3184359"/>
            <a:ext cx="2269957" cy="609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Disposal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507CD4-0D29-42B8-9896-A5A563E61B9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330114" y="2775285"/>
            <a:ext cx="0" cy="4090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72871C-33E5-4FE4-A3AF-A8F1DFA26B0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330113" y="3793959"/>
            <a:ext cx="1" cy="4090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936090-97BF-485F-8629-CC0FF2FB9011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>
            <a:off x="2330113" y="4812633"/>
            <a:ext cx="2630908" cy="6978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36F7BC-E4D8-481A-A9D5-F71ED954E4C7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V="1">
            <a:off x="7230978" y="4812633"/>
            <a:ext cx="2630912" cy="6978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07AC0C-87E7-4534-ACCC-1A5CBF402EDD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H="1" flipV="1">
            <a:off x="9861887" y="3793959"/>
            <a:ext cx="3" cy="4090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92254-895F-4051-B9C9-F2386C64AAD1}"/>
              </a:ext>
            </a:extLst>
          </p:cNvPr>
          <p:cNvCxnSpPr>
            <a:cxnSpLocks/>
            <a:stCxn id="8" idx="1"/>
            <a:endCxn id="7" idx="0"/>
          </p:cNvCxnSpPr>
          <p:nvPr/>
        </p:nvCxnSpPr>
        <p:spPr>
          <a:xfrm flipH="1">
            <a:off x="6096000" y="4507833"/>
            <a:ext cx="2630911" cy="6978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3F39E59-739B-46ED-9711-61BA5EE73274}"/>
              </a:ext>
            </a:extLst>
          </p:cNvPr>
          <p:cNvSpPr/>
          <p:nvPr/>
        </p:nvSpPr>
        <p:spPr>
          <a:xfrm>
            <a:off x="3733799" y="3945032"/>
            <a:ext cx="1664369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OnInit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OnInitAsync</a:t>
            </a:r>
            <a:r>
              <a:rPr lang="en-US" dirty="0"/>
              <a:t>()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7EA914-172C-4644-AF68-6020146E9675}"/>
              </a:ext>
            </a:extLst>
          </p:cNvPr>
          <p:cNvSpPr/>
          <p:nvPr/>
        </p:nvSpPr>
        <p:spPr>
          <a:xfrm>
            <a:off x="3733799" y="3184359"/>
            <a:ext cx="2731169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OnParametersSet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OnParametersSetAsync</a:t>
            </a:r>
            <a:r>
              <a:rPr lang="en-US" dirty="0"/>
              <a:t>()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48888F-EEB4-4920-8278-A52782050361}"/>
              </a:ext>
            </a:extLst>
          </p:cNvPr>
          <p:cNvSpPr/>
          <p:nvPr/>
        </p:nvSpPr>
        <p:spPr>
          <a:xfrm>
            <a:off x="5528519" y="3985139"/>
            <a:ext cx="2500558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OnAfterRender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OnAfterRenderAsync</a:t>
            </a:r>
            <a:r>
              <a:rPr lang="en-US" dirty="0"/>
              <a:t>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BE910D-6706-4E13-98E2-7788A6A8854C}"/>
              </a:ext>
            </a:extLst>
          </p:cNvPr>
          <p:cNvSpPr/>
          <p:nvPr/>
        </p:nvSpPr>
        <p:spPr>
          <a:xfrm>
            <a:off x="8438894" y="2420271"/>
            <a:ext cx="2845984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@implements </a:t>
            </a:r>
            <a:r>
              <a:rPr lang="en-US" dirty="0" err="1"/>
              <a:t>IDisposable</a:t>
            </a:r>
            <a:endParaRPr lang="en-US" dirty="0"/>
          </a:p>
          <a:p>
            <a:pPr algn="ctr"/>
            <a:r>
              <a:rPr lang="en-US" dirty="0" err="1"/>
              <a:t>IDisposable.Dispose</a:t>
            </a:r>
            <a:r>
              <a:rPr lang="en-US" dirty="0"/>
              <a:t>()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0BE1D3-8F03-4D53-A34F-A81AF51E54A8}"/>
              </a:ext>
            </a:extLst>
          </p:cNvPr>
          <p:cNvSpPr/>
          <p:nvPr/>
        </p:nvSpPr>
        <p:spPr>
          <a:xfrm>
            <a:off x="8622800" y="5342024"/>
            <a:ext cx="2500558" cy="4090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StateHasChanged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2814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E2D3-E023-4112-93C1-8F5DD091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 in Blazor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65DBD-AE74-45A9-93A9-E4F4C152A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80841"/>
            <a:ext cx="10770781" cy="555801"/>
          </a:xfrm>
        </p:spPr>
        <p:txBody>
          <a:bodyPr/>
          <a:lstStyle/>
          <a:p>
            <a:r>
              <a:rPr lang="en-US" dirty="0"/>
              <a:t>Interpolation – same as in Razor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B7A253-4F1D-4BE5-B2CF-1E3CEEF6C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90" y="2636642"/>
            <a:ext cx="3939606" cy="11398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1A601C-8E90-45E8-A0F3-7984903B2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290" y="4493721"/>
            <a:ext cx="5585989" cy="1541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822AD3-265B-4B86-B514-9C3190426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559" y="1887444"/>
            <a:ext cx="4990793" cy="228797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4A11268-A55D-4794-BDEF-828BBB204A9A}"/>
              </a:ext>
            </a:extLst>
          </p:cNvPr>
          <p:cNvSpPr txBox="1">
            <a:spLocks/>
          </p:cNvSpPr>
          <p:nvPr/>
        </p:nvSpPr>
        <p:spPr>
          <a:xfrm>
            <a:off x="680320" y="3978237"/>
            <a:ext cx="10770781" cy="55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Conditional content</a:t>
            </a:r>
          </a:p>
        </p:txBody>
      </p:sp>
    </p:spTree>
    <p:extLst>
      <p:ext uri="{BB962C8B-B14F-4D97-AF65-F5344CB8AC3E}">
        <p14:creationId xmlns:p14="http://schemas.microsoft.com/office/powerpoint/2010/main" val="19728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E2D3-E023-4112-93C1-8F5DD091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 in Blazor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65DBD-AE74-45A9-93A9-E4F4C152A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19" y="2163137"/>
            <a:ext cx="10770781" cy="533131"/>
          </a:xfrm>
        </p:spPr>
        <p:txBody>
          <a:bodyPr/>
          <a:lstStyle/>
          <a:p>
            <a:r>
              <a:rPr lang="en-US" dirty="0"/>
              <a:t>Style binding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5EC3A3-14AE-4E68-8DFB-359D548F6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89" y="2696268"/>
            <a:ext cx="8171688" cy="116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E15890-EF05-449D-87C9-4FD59A65C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289" y="4521453"/>
            <a:ext cx="7296064" cy="11451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EA3FA3-5428-4BB3-B6CF-6472537CA03D}"/>
              </a:ext>
            </a:extLst>
          </p:cNvPr>
          <p:cNvSpPr txBox="1">
            <a:spLocks/>
          </p:cNvSpPr>
          <p:nvPr/>
        </p:nvSpPr>
        <p:spPr>
          <a:xfrm>
            <a:off x="680320" y="3988322"/>
            <a:ext cx="10770781" cy="533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Conditional CSS class</a:t>
            </a:r>
          </a:p>
        </p:txBody>
      </p:sp>
    </p:spTree>
    <p:extLst>
      <p:ext uri="{BB962C8B-B14F-4D97-AF65-F5344CB8AC3E}">
        <p14:creationId xmlns:p14="http://schemas.microsoft.com/office/powerpoint/2010/main" val="174249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E2D3-E023-4112-93C1-8F5DD091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 in Blazor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65DBD-AE74-45A9-93A9-E4F4C152A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07688"/>
            <a:ext cx="10770781" cy="3917623"/>
          </a:xfrm>
        </p:spPr>
        <p:txBody>
          <a:bodyPr/>
          <a:lstStyle/>
          <a:p>
            <a:r>
              <a:rPr lang="en-US" dirty="0"/>
              <a:t>Two-way binding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3CB3C2-B95B-4130-99CF-AC37C1F09375}"/>
              </a:ext>
            </a:extLst>
          </p:cNvPr>
          <p:cNvSpPr/>
          <p:nvPr/>
        </p:nvSpPr>
        <p:spPr>
          <a:xfrm>
            <a:off x="1406892" y="2673387"/>
            <a:ext cx="9897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&lt;!-- Angular --&gt;</a:t>
            </a:r>
          </a:p>
          <a:p>
            <a:r>
              <a:rPr lang="en-US" dirty="0">
                <a:latin typeface="Consolas" panose="020B0609020204030204" pitchFamily="49" charset="0"/>
              </a:rPr>
              <a:t>&lt;input [(</a:t>
            </a:r>
            <a:r>
              <a:rPr lang="en-US" dirty="0" err="1">
                <a:latin typeface="Consolas" panose="020B0609020204030204" pitchFamily="49" charset="0"/>
              </a:rPr>
              <a:t>ngModel</a:t>
            </a:r>
            <a:r>
              <a:rPr lang="en-US" dirty="0">
                <a:latin typeface="Consolas" panose="020B0609020204030204" pitchFamily="49" charset="0"/>
              </a:rPr>
              <a:t>)]="username"&gt;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67B42-1E78-485D-BCFC-F5C556DDD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892" y="3548149"/>
            <a:ext cx="8735455" cy="237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2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5463-E60F-4836-BB4A-17647358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in Blazor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B90F6-C115-4215-AD7A-814075DB7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37" y="2336873"/>
            <a:ext cx="10770781" cy="3599316"/>
          </a:xfrm>
        </p:spPr>
        <p:txBody>
          <a:bodyPr/>
          <a:lstStyle/>
          <a:p>
            <a:r>
              <a:rPr lang="en-US" dirty="0"/>
              <a:t>Supported events: onclick, onchange</a:t>
            </a:r>
            <a:r>
              <a:rPr lang="bg-BG" dirty="0"/>
              <a:t>,</a:t>
            </a:r>
            <a:r>
              <a:rPr lang="en-US" dirty="0"/>
              <a:t> onkeypress</a:t>
            </a:r>
            <a:br>
              <a:rPr lang="bg-BG" dirty="0"/>
            </a:br>
            <a:r>
              <a:rPr lang="en-US" dirty="0"/>
              <a:t>and many more: </a:t>
            </a:r>
            <a:r>
              <a:rPr lang="en-US" dirty="0">
                <a:hlinkClick r:id="rId2"/>
              </a:rPr>
              <a:t>EventHandlers.cs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F39EB8-BC26-4DEB-ABCB-31B129FCE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98" y="3388411"/>
            <a:ext cx="7799598" cy="24205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87862A8-341A-40F5-A4F3-083F19DC2335}"/>
              </a:ext>
            </a:extLst>
          </p:cNvPr>
          <p:cNvSpPr/>
          <p:nvPr/>
        </p:nvSpPr>
        <p:spPr>
          <a:xfrm>
            <a:off x="8210029" y="2090318"/>
            <a:ext cx="37594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&lt;!-- Angular --&gt;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&lt;button (click)="method()"&gt;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76597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1DF5F4-82B4-40E4-9086-81A37635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Interop: Call JavaScript from .NET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16E1AD-F214-4B1E-97B8-DA01D9F11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82009"/>
            <a:ext cx="11158753" cy="3599316"/>
          </a:xfrm>
        </p:spPr>
        <p:txBody>
          <a:bodyPr/>
          <a:lstStyle/>
          <a:p>
            <a:r>
              <a:rPr lang="en-US" dirty="0"/>
              <a:t>Blazor and WebAssembly cannot directly access the Browser’s DOM API</a:t>
            </a:r>
          </a:p>
          <a:p>
            <a:r>
              <a:rPr lang="en-US" dirty="0"/>
              <a:t>The JavaScript interop provides a means of filling the gap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F687C1-336C-4E8B-A560-CD47742613DD}"/>
              </a:ext>
            </a:extLst>
          </p:cNvPr>
          <p:cNvSpPr/>
          <p:nvPr/>
        </p:nvSpPr>
        <p:spPr>
          <a:xfrm>
            <a:off x="1613699" y="4735860"/>
            <a:ext cx="86804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static Task&lt;string&gt; </a:t>
            </a:r>
            <a:r>
              <a:rPr lang="en-US" dirty="0" err="1">
                <a:latin typeface="Consolas" panose="020B0609020204030204" pitchFamily="49" charset="0"/>
              </a:rPr>
              <a:t>PromptAsync</a:t>
            </a:r>
            <a:r>
              <a:rPr lang="en-US" dirty="0">
                <a:latin typeface="Consolas" panose="020B0609020204030204" pitchFamily="49" charset="0"/>
              </a:rPr>
              <a:t>(string message) 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JSRuntime.Current.InvokeAsync</a:t>
            </a:r>
            <a:r>
              <a:rPr lang="en-US" dirty="0">
                <a:latin typeface="Consolas" panose="020B0609020204030204" pitchFamily="49" charset="0"/>
              </a:rPr>
              <a:t>&lt;string&gt;(</a:t>
            </a:r>
          </a:p>
          <a:p>
            <a:r>
              <a:rPr lang="en-US" dirty="0">
                <a:latin typeface="Consolas" panose="020B0609020204030204" pitchFamily="49" charset="0"/>
              </a:rPr>
              <a:t>        "</a:t>
            </a:r>
            <a:r>
              <a:rPr lang="en-US" dirty="0" err="1">
                <a:latin typeface="Consolas" panose="020B0609020204030204" pitchFamily="49" charset="0"/>
              </a:rPr>
              <a:t>myNamespace.showPrompt</a:t>
            </a:r>
            <a:r>
              <a:rPr lang="en-US" dirty="0">
                <a:latin typeface="Consolas" panose="020B0609020204030204" pitchFamily="49" charset="0"/>
              </a:rPr>
              <a:t>", message);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BCC2AB-51CC-4115-A365-B892B948C9E5}"/>
              </a:ext>
            </a:extLst>
          </p:cNvPr>
          <p:cNvSpPr/>
          <p:nvPr/>
        </p:nvSpPr>
        <p:spPr>
          <a:xfrm>
            <a:off x="1613701" y="3178872"/>
            <a:ext cx="89567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window.myNamespace</a:t>
            </a:r>
            <a:r>
              <a:rPr lang="en-US" dirty="0">
                <a:latin typeface="Consolas" panose="020B0609020204030204" pitchFamily="49" charset="0"/>
              </a:rPr>
              <a:t> =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showPrompt</a:t>
            </a:r>
            <a:r>
              <a:rPr lang="en-US" dirty="0">
                <a:latin typeface="Consolas" panose="020B0609020204030204" pitchFamily="49" charset="0"/>
              </a:rPr>
              <a:t>: function (message)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prompt(message, 'Type anything here');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4010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1DF5F4-82B4-40E4-9086-81A37635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Interop: Call .NET from JavaScript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16E1AD-F214-4B1E-97B8-DA01D9F11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59426"/>
            <a:ext cx="11158753" cy="39171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invoke a static .NET method from JavaScript, use the </a:t>
            </a:r>
            <a:r>
              <a:rPr lang="en-US" dirty="0" err="1">
                <a:latin typeface="Consolas" panose="020B0609020204030204" pitchFamily="49" charset="0"/>
              </a:rPr>
              <a:t>DotNet.invokeMethod</a:t>
            </a:r>
            <a:r>
              <a:rPr lang="en-US" dirty="0"/>
              <a:t> or </a:t>
            </a:r>
            <a:r>
              <a:rPr lang="en-US" dirty="0" err="1">
                <a:latin typeface="Consolas" panose="020B0609020204030204" pitchFamily="49" charset="0"/>
              </a:rPr>
              <a:t>DotNet.invokeMethodAsync</a:t>
            </a:r>
            <a:r>
              <a:rPr lang="en-US" dirty="0"/>
              <a:t>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of version 0.5, instance methods are also supported with </a:t>
            </a:r>
            <a:r>
              <a:rPr lang="en-US" dirty="0" err="1"/>
              <a:t>DotNetObjectRef</a:t>
            </a:r>
            <a:endParaRPr lang="en-US" dirty="0"/>
          </a:p>
          <a:p>
            <a:r>
              <a:rPr lang="en-US" dirty="0"/>
              <a:t>All parameters should be </a:t>
            </a:r>
            <a:r>
              <a:rPr lang="en-US" dirty="0" err="1"/>
              <a:t>deserializable</a:t>
            </a:r>
            <a:r>
              <a:rPr lang="en-US" dirty="0"/>
              <a:t> from JSON. No generics and overloads.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F687C1-336C-4E8B-A560-CD47742613DD}"/>
              </a:ext>
            </a:extLst>
          </p:cNvPr>
          <p:cNvSpPr/>
          <p:nvPr/>
        </p:nvSpPr>
        <p:spPr>
          <a:xfrm>
            <a:off x="1772651" y="2917696"/>
            <a:ext cx="98979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JSInvokable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public static Task </a:t>
            </a:r>
            <a:r>
              <a:rPr lang="en-US" dirty="0" err="1">
                <a:latin typeface="Consolas" panose="020B0609020204030204" pitchFamily="49" charset="0"/>
              </a:rPr>
              <a:t>SomeStaticDotNetMethod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CCC75A-332A-480B-8420-BFA98765CA5D}"/>
              </a:ext>
            </a:extLst>
          </p:cNvPr>
          <p:cNvSpPr/>
          <p:nvPr/>
        </p:nvSpPr>
        <p:spPr>
          <a:xfrm>
            <a:off x="1772652" y="4395024"/>
            <a:ext cx="9897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 In JavaScript we can call it with:</a:t>
            </a:r>
          </a:p>
          <a:p>
            <a:r>
              <a:rPr lang="en-US" dirty="0" err="1">
                <a:latin typeface="Consolas" panose="020B0609020204030204" pitchFamily="49" charset="0"/>
              </a:rPr>
              <a:t>DotNet.invokeMethodAsync</a:t>
            </a:r>
            <a:r>
              <a:rPr lang="en-US" dirty="0">
                <a:latin typeface="Consolas" panose="020B0609020204030204" pitchFamily="49" charset="0"/>
              </a:rPr>
              <a:t>('</a:t>
            </a:r>
            <a:r>
              <a:rPr lang="en-US" dirty="0" err="1">
                <a:latin typeface="Consolas" panose="020B0609020204030204" pitchFamily="49" charset="0"/>
              </a:rPr>
              <a:t>AssemblyName</a:t>
            </a:r>
            <a:r>
              <a:rPr lang="en-US" dirty="0">
                <a:latin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</a:rPr>
              <a:t>SomeStaticDotNetMethod</a:t>
            </a:r>
            <a:r>
              <a:rPr lang="en-US" dirty="0">
                <a:latin typeface="Consolas" panose="020B0609020204030204" pitchFamily="49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187933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0D38-DD30-4953-9C25-2943650C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Blazor?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100A5-96F6-43EC-8B7C-1ED91689E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770781" cy="3614749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i="1" dirty="0"/>
              <a:t>experimental</a:t>
            </a:r>
            <a:r>
              <a:rPr lang="en-US" dirty="0"/>
              <a:t> single-page web app framework using .NET, C# and HTML that runs in the browser</a:t>
            </a:r>
          </a:p>
          <a:p>
            <a:pPr lvl="1"/>
            <a:r>
              <a:rPr lang="en-US" dirty="0"/>
              <a:t>Do full-stack .NET development using stable and consistent tools, languages, models, and APIs both in the browser and on the server</a:t>
            </a:r>
          </a:p>
          <a:p>
            <a:r>
              <a:rPr lang="en-US" dirty="0"/>
              <a:t>Runs in all browsers and implements .NET Standard (no plugins needed)</a:t>
            </a:r>
          </a:p>
          <a:p>
            <a:r>
              <a:rPr lang="en-US" dirty="0"/>
              <a:t>Blazor runs on WebAssembly, giving you native performance in the browser and a trusted security sandbox</a:t>
            </a:r>
          </a:p>
          <a:p>
            <a:r>
              <a:rPr lang="en-US" dirty="0"/>
              <a:t>JavaScript interop allows easily interact with your existing JavaScript code</a:t>
            </a:r>
          </a:p>
          <a:p>
            <a:r>
              <a:rPr lang="en-US" dirty="0"/>
              <a:t>Open-source &amp; free (</a:t>
            </a:r>
            <a:r>
              <a:rPr lang="en-US" dirty="0">
                <a:hlinkClick r:id="rId2"/>
              </a:rPr>
              <a:t>https://github.com/aspnet/Blazor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53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402E8-B37A-42BE-AC33-3D913C3F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on the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5B1F0-4E64-41D3-BC1F-3C21D7BEC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70781" cy="3599316"/>
          </a:xfrm>
        </p:spPr>
        <p:txBody>
          <a:bodyPr>
            <a:normAutofit/>
          </a:bodyPr>
          <a:lstStyle/>
          <a:p>
            <a:r>
              <a:rPr lang="en-US" dirty="0"/>
              <a:t>We can run a Blazor application</a:t>
            </a:r>
            <a:br>
              <a:rPr lang="en-US" dirty="0"/>
            </a:br>
            <a:r>
              <a:rPr lang="en-US" dirty="0"/>
              <a:t>on the server</a:t>
            </a:r>
          </a:p>
          <a:p>
            <a:r>
              <a:rPr lang="en-US" dirty="0"/>
              <a:t>Event handling, UI and JavaScript</a:t>
            </a:r>
            <a:br>
              <a:rPr lang="en-US" dirty="0"/>
            </a:br>
            <a:r>
              <a:rPr lang="en-US" dirty="0"/>
              <a:t>interop calls are handled by a</a:t>
            </a:r>
            <a:br>
              <a:rPr lang="en-US" dirty="0"/>
            </a:br>
            <a:r>
              <a:rPr lang="en-US" dirty="0" err="1"/>
              <a:t>SignalR</a:t>
            </a:r>
            <a:r>
              <a:rPr lang="en-US" dirty="0"/>
              <a:t> connection over the network</a:t>
            </a:r>
          </a:p>
          <a:p>
            <a:r>
              <a:rPr lang="en-US" dirty="0"/>
              <a:t>The .NET part runs under </a:t>
            </a:r>
            <a:r>
              <a:rPr lang="en-US" dirty="0" err="1"/>
              <a:t>CoreCLR</a:t>
            </a:r>
            <a:br>
              <a:rPr lang="en-US" dirty="0"/>
            </a:br>
            <a:r>
              <a:rPr lang="en-US" dirty="0"/>
              <a:t>on the server instead of WebAssembly</a:t>
            </a:r>
          </a:p>
          <a:p>
            <a:r>
              <a:rPr lang="en-US" dirty="0"/>
              <a:t>The application looks exactly the same</a:t>
            </a:r>
          </a:p>
          <a:p>
            <a:pPr lvl="1"/>
            <a:r>
              <a:rPr lang="en-US" dirty="0"/>
              <a:t>Increased latency, smaller download size, full debugging experience</a:t>
            </a:r>
          </a:p>
        </p:txBody>
      </p:sp>
      <p:pic>
        <p:nvPicPr>
          <p:cNvPr id="3074" name="Picture 2" descr="https://msdnshared.blob.core.windows.net/media/2018/07/Blazor-server-side.png">
            <a:extLst>
              <a:ext uri="{FF2B5EF4-FFF2-40B4-BE49-F238E27FC236}">
                <a16:creationId xmlns:a16="http://schemas.microsoft.com/office/drawing/2014/main" id="{CA6B04AD-B545-4381-9A5E-5E43D0898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952" y="2507815"/>
            <a:ext cx="5230806" cy="223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64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DA4BB6-EDE2-4FE1-9931-0C478CE4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BB7E6-E641-406C-A41B-71258A240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inside the default Blazor (Server-side in ASP.NET Core) template</a:t>
            </a:r>
          </a:p>
        </p:txBody>
      </p:sp>
    </p:spTree>
    <p:extLst>
      <p:ext uri="{BB962C8B-B14F-4D97-AF65-F5344CB8AC3E}">
        <p14:creationId xmlns:p14="http://schemas.microsoft.com/office/powerpoint/2010/main" val="350468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CFA574-0C21-411C-A7C0-45933CE1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References, Links and Further Reading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BED68D-C3A8-462D-B63A-D20E0BA18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https://blazor.net/</a:t>
            </a:r>
            <a:endParaRPr lang="en-US" dirty="0"/>
          </a:p>
          <a:p>
            <a:r>
              <a:rPr lang="en-US" dirty="0">
                <a:hlinkClick r:id="rId3"/>
              </a:rPr>
              <a:t>https://learn-blazor.com/</a:t>
            </a:r>
            <a:endParaRPr lang="en-US" dirty="0"/>
          </a:p>
          <a:p>
            <a:r>
              <a:rPr lang="en-US" dirty="0">
                <a:hlinkClick r:id="rId4"/>
              </a:rPr>
              <a:t>https://github.com/aspnet/Blazor</a:t>
            </a:r>
            <a:endParaRPr lang="en-US" dirty="0"/>
          </a:p>
          <a:p>
            <a:r>
              <a:rPr lang="en-US" dirty="0">
                <a:hlinkClick r:id="rId5"/>
              </a:rPr>
              <a:t>https://blazor.net/community.html</a:t>
            </a:r>
            <a:endParaRPr lang="en-US" dirty="0"/>
          </a:p>
          <a:p>
            <a:r>
              <a:rPr lang="en-US" dirty="0">
                <a:hlinkClick r:id="rId6"/>
              </a:rPr>
              <a:t>https://github.com/AdrienTorris/awesome-blazor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30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321" y="2338251"/>
            <a:ext cx="433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Контакти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64982" y="2338251"/>
            <a:ext cx="5852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Blog: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http://nikolay.it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GitHub: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github.com/NikolayIT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LinkedIn: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linkedin.com/in/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nikolaykostov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11639" y="4024207"/>
            <a:ext cx="4506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Следващо събитие</a:t>
            </a: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0321" y="5033055"/>
            <a:ext cx="9613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Бъдещето на .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 - </a:t>
            </a:r>
            <a:r>
              <a:rPr lang="bg-BG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тенденции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099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82B5-F890-4BDE-9BB0-431AB8146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1E3CE-92D6-49DB-9E36-2DC207A42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component model for building composable UI (using C# in the browser)</a:t>
            </a:r>
          </a:p>
          <a:p>
            <a:r>
              <a:rPr lang="en-US" dirty="0"/>
              <a:t>Layouts, Pages and Components (using Razor)</a:t>
            </a:r>
          </a:p>
          <a:p>
            <a:r>
              <a:rPr lang="en-US" dirty="0"/>
              <a:t>Built-in Routing and Data-binding</a:t>
            </a:r>
          </a:p>
          <a:p>
            <a:r>
              <a:rPr lang="en-US" dirty="0"/>
              <a:t>Easy Dependency Injection (similar to ASP.NET Core)</a:t>
            </a:r>
          </a:p>
          <a:p>
            <a:r>
              <a:rPr lang="en-US" dirty="0"/>
              <a:t>JavaScript Interop (two-way)</a:t>
            </a:r>
          </a:p>
          <a:p>
            <a:r>
              <a:rPr lang="en-US" dirty="0"/>
              <a:t>Server-side Rendering (as of version 0.5)</a:t>
            </a:r>
          </a:p>
          <a:p>
            <a:r>
              <a:rPr lang="en-US" dirty="0"/>
              <a:t>Rich IntelliSense and tooling (Visual Studio with Blazor extension)</a:t>
            </a:r>
          </a:p>
          <a:p>
            <a:pPr lvl="1"/>
            <a:r>
              <a:rPr lang="en-US" dirty="0"/>
              <a:t>Initial ReSharper support for Blazor</a:t>
            </a:r>
          </a:p>
        </p:txBody>
      </p:sp>
    </p:spTree>
    <p:extLst>
      <p:ext uri="{BB962C8B-B14F-4D97-AF65-F5344CB8AC3E}">
        <p14:creationId xmlns:p14="http://schemas.microsoft.com/office/powerpoint/2010/main" val="116622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B35E-358D-447C-A7DA-D8EE3D9B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is a work in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472CC-2E74-4E1B-9E15-2552DCE3A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85416"/>
            <a:ext cx="10770781" cy="3750773"/>
          </a:xfrm>
        </p:spPr>
        <p:txBody>
          <a:bodyPr/>
          <a:lstStyle/>
          <a:p>
            <a:r>
              <a:rPr lang="en-US" dirty="0"/>
              <a:t>Still not recommended for a production development</a:t>
            </a:r>
          </a:p>
          <a:p>
            <a:pPr lvl="1"/>
            <a:r>
              <a:rPr lang="en-US" dirty="0"/>
              <a:t>Marked as </a:t>
            </a:r>
            <a:r>
              <a:rPr lang="en-US" i="1" dirty="0"/>
              <a:t>experimental</a:t>
            </a:r>
            <a:r>
              <a:rPr lang="en-US" dirty="0"/>
              <a:t> by Microsoft</a:t>
            </a:r>
          </a:p>
          <a:p>
            <a:r>
              <a:rPr lang="en-US" dirty="0"/>
              <a:t>Debugging of the client code is still not supported</a:t>
            </a:r>
          </a:p>
          <a:p>
            <a:pPr lvl="1"/>
            <a:r>
              <a:rPr lang="en-US" dirty="0" err="1"/>
              <a:t>Console.WriteLine</a:t>
            </a:r>
            <a:r>
              <a:rPr lang="en-US" dirty="0"/>
              <a:t>() to the rescue</a:t>
            </a:r>
          </a:p>
          <a:p>
            <a:pPr lvl="1"/>
            <a:r>
              <a:rPr lang="en-US" dirty="0"/>
              <a:t>Full exception messages can be found in the console</a:t>
            </a:r>
          </a:p>
          <a:p>
            <a:r>
              <a:rPr lang="en-US" dirty="0"/>
              <a:t>Few .NET Standard methods are still not implemented in Blazor</a:t>
            </a:r>
          </a:p>
          <a:p>
            <a:r>
              <a:rPr lang="en-US" dirty="0"/>
              <a:t>Forms and validation aren’t yet built in to Blazor</a:t>
            </a:r>
          </a:p>
          <a:p>
            <a:r>
              <a:rPr lang="en-US" dirty="0"/>
              <a:t>The team is working on a smaller app size, better IntelliSense and tooling</a:t>
            </a:r>
          </a:p>
          <a:p>
            <a:r>
              <a:rPr lang="en-US" dirty="0"/>
              <a:t>View opened issues: </a:t>
            </a:r>
            <a:r>
              <a:rPr lang="en-US" dirty="0">
                <a:hlinkClick r:id="rId2"/>
              </a:rPr>
              <a:t>https://github.com/aspnet/Blazor/issues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592F-E51E-4973-A57E-F0E82DE1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WebAssembly (WASM)?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65BC3-ACD5-45BA-BA31-0AEF85585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WebAssembly is a binary instruction format for a stack-based virtual machine</a:t>
            </a:r>
          </a:p>
          <a:p>
            <a:r>
              <a:rPr lang="en-US" dirty="0"/>
              <a:t>W3C Standard</a:t>
            </a:r>
          </a:p>
          <a:p>
            <a:r>
              <a:rPr lang="en-US" dirty="0"/>
              <a:t>Lower level than JavaScript</a:t>
            </a:r>
          </a:p>
          <a:p>
            <a:r>
              <a:rPr lang="en-US" dirty="0"/>
              <a:t>Similar to a traditional assembly language with small instruction set</a:t>
            </a:r>
          </a:p>
          <a:p>
            <a:r>
              <a:rPr lang="en-US" dirty="0"/>
              <a:t>JS Interop</a:t>
            </a:r>
          </a:p>
          <a:p>
            <a:pPr lvl="1"/>
            <a:r>
              <a:rPr lang="en-US" dirty="0"/>
              <a:t>WebAssembly can work along with JavaScript in two-way integration</a:t>
            </a:r>
          </a:p>
          <a:p>
            <a:r>
              <a:rPr lang="en-US" dirty="0"/>
              <a:t>Supported by major browsers: </a:t>
            </a:r>
            <a:r>
              <a:rPr lang="en-US" dirty="0">
                <a:hlinkClick r:id="rId2"/>
              </a:rPr>
              <a:t>https://caniuse.com/#feat=wasm</a:t>
            </a:r>
            <a:endParaRPr lang="en-US" dirty="0"/>
          </a:p>
          <a:p>
            <a:pPr lvl="1"/>
            <a:r>
              <a:rPr lang="en-US" dirty="0" err="1"/>
              <a:t>Polyfill</a:t>
            </a:r>
            <a:r>
              <a:rPr lang="en-US" dirty="0"/>
              <a:t>: asm.js can execute .</a:t>
            </a:r>
            <a:r>
              <a:rPr lang="en-US" dirty="0" err="1"/>
              <a:t>wasm</a:t>
            </a:r>
            <a:r>
              <a:rPr lang="en-US" dirty="0"/>
              <a:t> files in JavaScript (it did before WebAssembly)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5319-A9A1-43A2-8367-D4406128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.NET runs in the WebAssembly?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F4C3C-3BFA-4DA8-9195-70A349369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Mono runtime is the virtual machine that runs .NET code for Blazor</a:t>
            </a:r>
          </a:p>
          <a:p>
            <a:pPr lvl="1"/>
            <a:r>
              <a:rPr lang="en-US" dirty="0"/>
              <a:t>Started as a separate project to run .NET on Linux now runs on browser and Xamarin</a:t>
            </a:r>
          </a:p>
          <a:p>
            <a:r>
              <a:rPr lang="en-US" dirty="0"/>
              <a:t>Mono supports .NET Standard 2.0</a:t>
            </a:r>
          </a:p>
          <a:p>
            <a:r>
              <a:rPr lang="en-US" dirty="0"/>
              <a:t>Mono runtime is compiled to WebAssembly (</a:t>
            </a:r>
            <a:r>
              <a:rPr lang="en-US" dirty="0" err="1"/>
              <a:t>mono.wasm</a:t>
            </a:r>
            <a:r>
              <a:rPr lang="en-US" dirty="0"/>
              <a:t> file)</a:t>
            </a:r>
          </a:p>
          <a:p>
            <a:pPr lvl="1"/>
            <a:r>
              <a:rPr lang="en-US" dirty="0"/>
              <a:t>The actual .dll files are downloaded as-is and ran by the Mono runtime</a:t>
            </a:r>
          </a:p>
          <a:p>
            <a:r>
              <a:rPr lang="en-US" dirty="0"/>
              <a:t>Blazor uses Mono’s IL Linker to reduce the size of your app</a:t>
            </a:r>
          </a:p>
          <a:p>
            <a:r>
              <a:rPr lang="en-US" dirty="0"/>
              <a:t>The whole Mono with the required dll files are about 4.5 MB</a:t>
            </a:r>
          </a:p>
        </p:txBody>
      </p:sp>
    </p:spTree>
    <p:extLst>
      <p:ext uri="{BB962C8B-B14F-4D97-AF65-F5344CB8AC3E}">
        <p14:creationId xmlns:p14="http://schemas.microsoft.com/office/powerpoint/2010/main" val="23191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1FDD-A6CA-479E-94AF-6D9D4CCD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0.5.1 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F5761-2BC4-4766-BABE-B45EAC5EB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Visual Studio 2017 (15.7 or later)</a:t>
            </a:r>
          </a:p>
          <a:p>
            <a:pPr lvl="1"/>
            <a:r>
              <a:rPr lang="en-US" dirty="0"/>
              <a:t>with the ASP.NET and web development workload selected</a:t>
            </a:r>
          </a:p>
          <a:p>
            <a:pPr lvl="1"/>
            <a:r>
              <a:rPr lang="en-US" dirty="0">
                <a:hlinkClick r:id="rId2"/>
              </a:rPr>
              <a:t>https://visualstudio.microsoft.com/downloads/</a:t>
            </a:r>
            <a:endParaRPr lang="en-US" dirty="0"/>
          </a:p>
          <a:p>
            <a:r>
              <a:rPr lang="en-US" dirty="0"/>
              <a:t>.NET Core 2.1 SDK (2.1.300 </a:t>
            </a:r>
            <a:r>
              <a:rPr lang="en-US" i="1" dirty="0"/>
              <a:t>or later 2.1.3xx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3"/>
              </a:rPr>
              <a:t>https://www.microsoft.com/net/download</a:t>
            </a:r>
            <a:endParaRPr lang="en-US" dirty="0"/>
          </a:p>
          <a:p>
            <a:r>
              <a:rPr lang="fr-FR" dirty="0"/>
              <a:t>ASP.NET </a:t>
            </a:r>
            <a:r>
              <a:rPr lang="fr-FR" dirty="0" err="1"/>
              <a:t>Core</a:t>
            </a:r>
            <a:r>
              <a:rPr lang="fr-FR" dirty="0"/>
              <a:t> Blazor </a:t>
            </a:r>
            <a:r>
              <a:rPr lang="fr-FR" dirty="0" err="1"/>
              <a:t>Language</a:t>
            </a:r>
            <a:r>
              <a:rPr lang="fr-FR" dirty="0"/>
              <a:t> Services extension</a:t>
            </a:r>
          </a:p>
          <a:p>
            <a:pPr lvl="1"/>
            <a:r>
              <a:rPr lang="en-US" dirty="0">
                <a:hlinkClick r:id="rId4"/>
              </a:rPr>
              <a:t>https://marketplace.visualstudio.com/items?itemName=aspnet.blazor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AFA8C-5AFB-45B6-A19A-61DB77315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04F54-4013-4746-B567-90586E2B3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inside the default Blazor template</a:t>
            </a:r>
          </a:p>
        </p:txBody>
      </p:sp>
    </p:spTree>
    <p:extLst>
      <p:ext uri="{BB962C8B-B14F-4D97-AF65-F5344CB8AC3E}">
        <p14:creationId xmlns:p14="http://schemas.microsoft.com/office/powerpoint/2010/main" val="216250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DA4BB6-EDE2-4FE1-9931-0C478CE4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BB7E6-E641-406C-A41B-71258A240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MusicX</a:t>
            </a:r>
            <a:r>
              <a:rPr lang="en-US" dirty="0"/>
              <a:t> – an example Spotify-like application written in Blazor</a:t>
            </a:r>
          </a:p>
        </p:txBody>
      </p:sp>
    </p:spTree>
    <p:extLst>
      <p:ext uri="{BB962C8B-B14F-4D97-AF65-F5344CB8AC3E}">
        <p14:creationId xmlns:p14="http://schemas.microsoft.com/office/powerpoint/2010/main" val="91852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DBB2425-8FB1-4DE7-AAC1-042D674ABA99}" vid="{CE01ABC1-C393-421E-AE12-7866EE44F2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template_dotnet (1)</Template>
  <TotalTime>1928</TotalTime>
  <Words>962</Words>
  <Application>Microsoft Office PowerPoint</Application>
  <PresentationFormat>Widescreen</PresentationFormat>
  <Paragraphs>161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Consolas</vt:lpstr>
      <vt:lpstr>Trebuchet MS</vt:lpstr>
      <vt:lpstr>Berlin</vt:lpstr>
      <vt:lpstr>Blazor – C# in the Browser</vt:lpstr>
      <vt:lpstr>What is Blazor?</vt:lpstr>
      <vt:lpstr>Blazor Features</vt:lpstr>
      <vt:lpstr>Blazor is a work in progress</vt:lpstr>
      <vt:lpstr>What is WebAssembly (WASM)?</vt:lpstr>
      <vt:lpstr>How .NET runs in the WebAssembly?</vt:lpstr>
      <vt:lpstr>Blazor 0.5.1 Prerequisites</vt:lpstr>
      <vt:lpstr>DEMO</vt:lpstr>
      <vt:lpstr>DEMO</vt:lpstr>
      <vt:lpstr>Components in Blazor</vt:lpstr>
      <vt:lpstr>Routing in Blazor</vt:lpstr>
      <vt:lpstr>Dependency Injection</vt:lpstr>
      <vt:lpstr>Lifecycle of Blazor Components</vt:lpstr>
      <vt:lpstr>Data Binding in Blazor</vt:lpstr>
      <vt:lpstr>Data Binding in Blazor (2)</vt:lpstr>
      <vt:lpstr>Data Binding in Blazor (3)</vt:lpstr>
      <vt:lpstr>Events in Blazor</vt:lpstr>
      <vt:lpstr>JS Interop: Call JavaScript from .NET</vt:lpstr>
      <vt:lpstr>JS Interop: Call .NET from JavaScript</vt:lpstr>
      <vt:lpstr>Blazor on the Server</vt:lpstr>
      <vt:lpstr>DEMO</vt:lpstr>
      <vt:lpstr>References, Links and Further Reading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Nikolay Kostov</dc:creator>
  <cp:lastModifiedBy>Nikolay Kostov</cp:lastModifiedBy>
  <cp:revision>102</cp:revision>
  <dcterms:created xsi:type="dcterms:W3CDTF">2018-09-09T10:16:18Z</dcterms:created>
  <dcterms:modified xsi:type="dcterms:W3CDTF">2018-09-11T12:43:36Z</dcterms:modified>
</cp:coreProperties>
</file>