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6"/>
  </p:notesMasterIdLst>
  <p:handoutMasterIdLst>
    <p:handoutMasterId r:id="rId47"/>
  </p:handoutMasterIdLst>
  <p:sldIdLst>
    <p:sldId id="452" r:id="rId3"/>
    <p:sldId id="411" r:id="rId4"/>
    <p:sldId id="464" r:id="rId5"/>
    <p:sldId id="412" r:id="rId6"/>
    <p:sldId id="413" r:id="rId7"/>
    <p:sldId id="414" r:id="rId8"/>
    <p:sldId id="461" r:id="rId9"/>
    <p:sldId id="415" r:id="rId10"/>
    <p:sldId id="416" r:id="rId11"/>
    <p:sldId id="417" r:id="rId12"/>
    <p:sldId id="418" r:id="rId13"/>
    <p:sldId id="419" r:id="rId14"/>
    <p:sldId id="458" r:id="rId15"/>
    <p:sldId id="462" r:id="rId16"/>
    <p:sldId id="420" r:id="rId17"/>
    <p:sldId id="421" r:id="rId18"/>
    <p:sldId id="422" r:id="rId19"/>
    <p:sldId id="423" r:id="rId20"/>
    <p:sldId id="424" r:id="rId21"/>
    <p:sldId id="425" r:id="rId22"/>
    <p:sldId id="428" r:id="rId23"/>
    <p:sldId id="429" r:id="rId24"/>
    <p:sldId id="430" r:id="rId25"/>
    <p:sldId id="431" r:id="rId26"/>
    <p:sldId id="432" r:id="rId27"/>
    <p:sldId id="433" r:id="rId28"/>
    <p:sldId id="434" r:id="rId29"/>
    <p:sldId id="436" r:id="rId30"/>
    <p:sldId id="437" r:id="rId31"/>
    <p:sldId id="438" r:id="rId32"/>
    <p:sldId id="439" r:id="rId33"/>
    <p:sldId id="440" r:id="rId34"/>
    <p:sldId id="441" r:id="rId35"/>
    <p:sldId id="459" r:id="rId36"/>
    <p:sldId id="460" r:id="rId37"/>
    <p:sldId id="443" r:id="rId38"/>
    <p:sldId id="444" r:id="rId39"/>
    <p:sldId id="445" r:id="rId40"/>
    <p:sldId id="448" r:id="rId41"/>
    <p:sldId id="449" r:id="rId42"/>
    <p:sldId id="465" r:id="rId43"/>
    <p:sldId id="455" r:id="rId44"/>
    <p:sldId id="456" r:id="rId4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89767" autoAdjust="0"/>
  </p:normalViewPr>
  <p:slideViewPr>
    <p:cSldViewPr>
      <p:cViewPr varScale="1">
        <p:scale>
          <a:sx n="103" d="100"/>
          <a:sy n="103" d="100"/>
        </p:scale>
        <p:origin x="606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10/24/2016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367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12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F989F-2540-4A1F-95BB-19F8DB837FED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9472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00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664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35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63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Image</a:t>
            </a:r>
            <a:r>
              <a:rPr lang="en-US" baseline="0" dirty="0" smtClean="0"/>
              <a:t> source: https://www.iconfinder.com/icons/1323949/computer_imac_mac_pc_icon#size=128 . The image is under Creative Commons license.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23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55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?q=C%23+.NET+4.0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Should be: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?q=%D0%B1%D0%B8%D1%80%D0%B0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609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49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064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47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316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9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yoursite.com:8080/path/index.php?id=27&amp;lang=e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ddler2.com/" TargetMode="External"/><Relationship Id="rId2" Type="http://schemas.openxmlformats.org/officeDocument/2006/relationships/hyperlink" Target="http://www.getfirebug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reshark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23" Type="http://schemas.openxmlformats.org/officeDocument/2006/relationships/image" Target="../media/image33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305" TargetMode="External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29186" y="2587651"/>
            <a:ext cx="7910299" cy="1476352"/>
          </a:xfrm>
        </p:spPr>
        <p:txBody>
          <a:bodyPr/>
          <a:lstStyle/>
          <a:p>
            <a:r>
              <a:rPr lang="en-US"/>
              <a:t>Web </a:t>
            </a:r>
            <a:r>
              <a:rPr lang="en-US" smtClean="0"/>
              <a:t>Technologies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4787" y="3866433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HTTP, Servers, Clients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73199" y="5557612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73199" y="5982223"/>
            <a:ext cx="3187613" cy="331235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</a:t>
            </a:r>
            <a:r>
              <a:rPr lang="en-US" dirty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60412" y="5097052"/>
            <a:ext cx="3187614" cy="444343"/>
          </a:xfrm>
        </p:spPr>
        <p:txBody>
          <a:bodyPr/>
          <a:lstStyle/>
          <a:p>
            <a:r>
              <a:rPr lang="en-US" dirty="0" smtClean="0"/>
              <a:t>Technical Trainers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0412" y="4522084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9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URL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881742"/>
            <a:ext cx="10134600" cy="5715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Uniform Resource Locator (URL)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Unique resource location in WWW, e.g.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It </a:t>
            </a:r>
            <a:r>
              <a:rPr lang="en-US" sz="3000" dirty="0"/>
              <a:t>is just a formatted string, consisting of: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Protocol for communicating with the server (e.g.,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ftp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https</a:t>
            </a:r>
            <a:r>
              <a:rPr lang="en-US" sz="2800" dirty="0"/>
              <a:t>, ...)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Name of the server or IP address + optional port (e.g.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www.softuni.bg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mail.bg:8080</a:t>
            </a:r>
            <a:r>
              <a:rPr lang="en-US" sz="2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Path and name of the resource (e.g.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index.php</a:t>
            </a:r>
            <a:r>
              <a:rPr lang="en-US" sz="2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Parameters (optional, e.g.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?id=27&amp;lang=en</a:t>
            </a:r>
            <a:r>
              <a:rPr lang="en-US" sz="2800" dirty="0"/>
              <a:t>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1" y="2286000"/>
            <a:ext cx="959961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http://yoursite.com:8080/path/index.php?id=27&amp;lang=en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590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Encoding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URLs are encoded according RFC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1738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All other characters are escaped with the </a:t>
            </a:r>
            <a:r>
              <a:rPr lang="en-US" dirty="0" smtClean="0"/>
              <a:t>formula:</a:t>
            </a:r>
          </a:p>
          <a:p>
            <a:pPr lvl="1">
              <a:lnSpc>
                <a:spcPct val="100000"/>
              </a:lnSpc>
              <a:spcBef>
                <a:spcPts val="5400"/>
              </a:spcBef>
            </a:pPr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 smtClean="0"/>
              <a:t>space </a:t>
            </a:r>
            <a:r>
              <a:rPr lang="en-US" dirty="0"/>
              <a:t>has decimal code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32</a:t>
            </a:r>
            <a:r>
              <a:rPr lang="en-US" dirty="0"/>
              <a:t>, in hex –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20</a:t>
            </a:r>
            <a:r>
              <a:rPr lang="en-US" dirty="0"/>
              <a:t>, so space in URL becomes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%20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Space can also be encoded as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"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608012" y="1981200"/>
            <a:ext cx="9599611" cy="10572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“... Only alphanumeric [0-9a-zA-Z], the special characters $-_.+!*'() and reserved characters used for their reserved purposes may be used unencoded within an URL.”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4038600"/>
            <a:ext cx="7921682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%[character hex code in ISO-Latin character set]</a:t>
            </a:r>
          </a:p>
        </p:txBody>
      </p:sp>
    </p:spTree>
    <p:extLst>
      <p:ext uri="{BB962C8B-B14F-4D97-AF65-F5344CB8AC3E}">
        <p14:creationId xmlns:p14="http://schemas.microsoft.com/office/powerpoint/2010/main" val="152123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146342" y="5953125"/>
            <a:ext cx="948070" cy="337758"/>
          </a:xfrm>
          <a:prstGeom prst="round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4875212" y="4572000"/>
            <a:ext cx="2186788" cy="339043"/>
          </a:xfrm>
          <a:prstGeom prst="round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–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912274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 valid URLs: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Some invalid URLs: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702814"/>
            <a:ext cx="9448800" cy="735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http://www.google.bg/search?sourceid=navclient&amp;ie=UTF-8&amp;rlz=1T4GGLL_enBG369BG369&amp;q=http+get+vs+post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2769614"/>
            <a:ext cx="9448798" cy="735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http://bg.wikipedia.org:80/wiki/%D0%A2%D0%B5%D0%BB%D0%B5%D1%80%D0%B8%D0%B3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96899" y="4534711"/>
            <a:ext cx="9448798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www.google.bg/search?q=C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.NET 4.0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8012" y="5910642"/>
            <a:ext cx="9448798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http://www.google.bg/search?&amp;q=</a:t>
            </a:r>
            <a:r>
              <a:rPr lang="bg-BG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бира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6280482" y="3864549"/>
            <a:ext cx="2938130" cy="438144"/>
          </a:xfrm>
          <a:prstGeom prst="wedgeRoundRectCallout">
            <a:avLst>
              <a:gd name="adj1" fmla="val -44482"/>
              <a:gd name="adj2" fmla="val 95109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?q=C%23+.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NET+4.0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5620377" y="5255604"/>
            <a:ext cx="4953000" cy="438144"/>
          </a:xfrm>
          <a:prstGeom prst="wedgeRoundRectCallout">
            <a:avLst>
              <a:gd name="adj1" fmla="val -44482"/>
              <a:gd name="adj2" fmla="val 95109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?q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=%D0%B1%D0%B8%D1%80%D0%B0</a:t>
            </a:r>
          </a:p>
        </p:txBody>
      </p:sp>
    </p:spTree>
    <p:extLst>
      <p:ext uri="{BB962C8B-B14F-4D97-AF65-F5344CB8AC3E}">
        <p14:creationId xmlns:p14="http://schemas.microsoft.com/office/powerpoint/2010/main" val="381687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  <p:bldP spid="9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 Web Servers Do?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physical servers have hardware</a:t>
            </a:r>
          </a:p>
          <a:p>
            <a:r>
              <a:rPr lang="en-US" dirty="0" smtClean="0"/>
              <a:t>The hardware is controlled by the operating system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servers </a:t>
            </a:r>
            <a:r>
              <a:rPr lang="en-US" dirty="0" smtClean="0"/>
              <a:t>are software products that use the operating  system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handle web requests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Web servers</a:t>
            </a:r>
            <a:r>
              <a:rPr lang="en-US" dirty="0" smtClean="0">
                <a:solidFill>
                  <a:srgbClr val="EBFFD2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content</a:t>
            </a:r>
          </a:p>
          <a:p>
            <a:r>
              <a:rPr lang="en-US" dirty="0" smtClean="0"/>
              <a:t>These requests are redirected to other software products (Node.js, ASP.NET, PHP, etc.), depending on the web server settings</a:t>
            </a:r>
          </a:p>
          <a:p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7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665162" y="2886075"/>
            <a:ext cx="4495800" cy="32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865187" y="3115129"/>
            <a:ext cx="4038600" cy="1304469"/>
          </a:xfrm>
          <a:prstGeom prst="roundRect">
            <a:avLst/>
          </a:prstGeom>
          <a:solidFill>
            <a:schemeClr val="tx2">
              <a:lumMod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865187" y="4486275"/>
            <a:ext cx="4038600" cy="1304469"/>
          </a:xfrm>
          <a:prstGeom prst="roundRect">
            <a:avLst/>
          </a:prstGeom>
          <a:solidFill>
            <a:schemeClr val="tx2">
              <a:lumMod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4572002"/>
            <a:ext cx="1152067" cy="1152067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549" y="3209469"/>
            <a:ext cx="990600" cy="990600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4572001"/>
            <a:ext cx="1152067" cy="1152067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4572000"/>
            <a:ext cx="1152067" cy="11520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285048" y="487109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Hardware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285048" y="3501877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Software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057169" y="224832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Web Server</a:t>
            </a:r>
            <a:endParaRPr lang="en-US" sz="28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763362" y="4419598"/>
            <a:ext cx="3262951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42899" y="4486275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Request</a:t>
            </a:r>
            <a:endParaRPr lang="en-US" sz="2800" dirty="0"/>
          </a:p>
        </p:txBody>
      </p:sp>
      <p:pic>
        <p:nvPicPr>
          <p:cNvPr id="2050" name="Picture 2" descr="Резултат с изображение за node js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83" y="906829"/>
            <a:ext cx="1394198" cy="139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Резултат с изображение за asp icon dot ne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093" y="1155390"/>
            <a:ext cx="1156880" cy="102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Резултат с изображение за php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973" y="983766"/>
            <a:ext cx="1772303" cy="136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reeform 7"/>
          <p:cNvSpPr>
            <a:spLocks/>
          </p:cNvSpPr>
          <p:nvPr/>
        </p:nvSpPr>
        <p:spPr bwMode="auto">
          <a:xfrm>
            <a:off x="5763362" y="3004566"/>
            <a:ext cx="3262951" cy="670772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63500" cap="flat" cmpd="sng">
            <a:solidFill>
              <a:srgbClr val="00B050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90499" y="3187552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Response</a:t>
            </a:r>
            <a:endParaRPr lang="en-US" sz="28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463" y="3352800"/>
            <a:ext cx="1789039" cy="153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8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9" grpId="0" animBg="1"/>
      <p:bldP spid="13" grpId="0"/>
      <p:bldP spid="13" grpId="1"/>
      <p:bldP spid="14" grpId="0"/>
      <p:bldP spid="14" grpId="1"/>
      <p:bldP spid="15" grpId="0"/>
      <p:bldP spid="15" grpId="1"/>
      <p:bldP spid="18" grpId="0"/>
      <p:bldP spid="26" grpId="0" animBg="1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8212" y="2339321"/>
            <a:ext cx="7924800" cy="820600"/>
          </a:xfrm>
        </p:spPr>
        <p:txBody>
          <a:bodyPr/>
          <a:lstStyle/>
          <a:p>
            <a:r>
              <a:rPr lang="en-US" dirty="0" smtClean="0"/>
              <a:t>HTML, XML</a:t>
            </a:r>
            <a:r>
              <a:rPr lang="en-US" dirty="0"/>
              <a:t>, </a:t>
            </a:r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8212" y="3200400"/>
            <a:ext cx="7924800" cy="1365365"/>
          </a:xfrm>
        </p:spPr>
        <p:txBody>
          <a:bodyPr/>
          <a:lstStyle/>
          <a:p>
            <a:r>
              <a:rPr lang="en-US" dirty="0"/>
              <a:t>Comparing the Common </a:t>
            </a:r>
            <a:r>
              <a:rPr lang="en-US" dirty="0" smtClean="0"/>
              <a:t>Web Data </a:t>
            </a:r>
            <a:r>
              <a:rPr lang="en-US" dirty="0"/>
              <a:t>Formats</a:t>
            </a:r>
          </a:p>
        </p:txBody>
      </p:sp>
    </p:spTree>
    <p:extLst>
      <p:ext uri="{BB962C8B-B14F-4D97-AF65-F5344CB8AC3E}">
        <p14:creationId xmlns:p14="http://schemas.microsoft.com/office/powerpoint/2010/main" val="19458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HTML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</a:t>
            </a:r>
            <a:r>
              <a:rPr lang="en-US" dirty="0"/>
              <a:t>yper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US" dirty="0"/>
              <a:t>ext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dirty="0"/>
              <a:t>anguage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Notation for describing formatted </a:t>
            </a:r>
            <a:r>
              <a:rPr lang="en-US" dirty="0"/>
              <a:t>text with images and hyperlinks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Interpreted and displayed by </a:t>
            </a:r>
            <a:r>
              <a:rPr lang="en-US" dirty="0" smtClean="0"/>
              <a:t>the Web </a:t>
            </a:r>
            <a:r>
              <a:rPr lang="en-US" dirty="0"/>
              <a:t>browsers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 Web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dirty="0" smtClean="0"/>
              <a:t>) page consists of: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HTML </a:t>
            </a:r>
            <a:r>
              <a:rPr lang="en-US" dirty="0" smtClean="0"/>
              <a:t>file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CSS stylesheet file (optional)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bunch </a:t>
            </a:r>
            <a:r>
              <a:rPr lang="en-US" dirty="0"/>
              <a:t>of </a:t>
            </a:r>
            <a:r>
              <a:rPr lang="en-US" dirty="0" smtClean="0"/>
              <a:t>images (optional)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Other </a:t>
            </a:r>
            <a:r>
              <a:rPr lang="en-US" dirty="0"/>
              <a:t>resources (optional)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2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HTML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1066800"/>
            <a:ext cx="101346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HTML is straight-forward and easy to learn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HTML documents are plain text files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Easy to add formatting, hyperlinks, bullets, etc.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Images can be added as separate files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automatically generated by authoring programs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Tools to help users creating HTML pages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 FrontPage, Dreamweaver, Visual Studio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WYSIWYG HTML editors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76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72067" name="Rectangle 3"/>
          <p:cNvSpPr>
            <a:spLocks noChangeArrowheads="1"/>
          </p:cNvSpPr>
          <p:nvPr/>
        </p:nvSpPr>
        <p:spPr bwMode="auto">
          <a:xfrm>
            <a:off x="303212" y="1171690"/>
            <a:ext cx="11506200" cy="50767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&lt;head&gt;&lt;title&gt;HTML Example&lt;/title&gt;&lt;/head&gt;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align="center"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style="background:skyblue"&gt;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div&lt;/div&gt;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463617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990600"/>
            <a:ext cx="10134600" cy="5715000"/>
          </a:xfrm>
        </p:spPr>
        <p:txBody>
          <a:bodyPr/>
          <a:lstStyle/>
          <a:p>
            <a:r>
              <a:rPr lang="en-US" dirty="0" smtClean="0"/>
              <a:t>XML </a:t>
            </a:r>
            <a:r>
              <a:rPr lang="en-US" dirty="0"/>
              <a:t>is </a:t>
            </a:r>
            <a:r>
              <a:rPr lang="en-US" dirty="0" smtClean="0"/>
              <a:t>markup-language for </a:t>
            </a:r>
            <a:r>
              <a:rPr lang="en-US" dirty="0"/>
              <a:t>encoding documents in machine-readable </a:t>
            </a:r>
            <a:r>
              <a:rPr lang="en-US" dirty="0" smtClean="0"/>
              <a:t>form</a:t>
            </a:r>
          </a:p>
          <a:p>
            <a:pPr lvl="1"/>
            <a:r>
              <a:rPr lang="en-US" dirty="0" smtClean="0"/>
              <a:t>Text-based format</a:t>
            </a:r>
          </a:p>
          <a:p>
            <a:pPr lvl="1"/>
            <a:r>
              <a:rPr lang="en-US" dirty="0" smtClean="0"/>
              <a:t>Consists of tags, attributes and content</a:t>
            </a:r>
          </a:p>
          <a:p>
            <a:pPr lvl="1"/>
            <a:r>
              <a:rPr lang="en-US" dirty="0" smtClean="0"/>
              <a:t>Provide data and meta-data in the same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4267200"/>
            <a:ext cx="7924800" cy="22252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&lt;library&gt;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&lt;book&gt;&lt;title&gt;HTML 5&lt;/title&gt;&lt;author&gt;Bay Ivan&lt;/author&gt;&lt;/book&gt;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&lt;book&gt;&lt;title&gt;WPF 4&lt;/title&gt;&lt;author&gt;Microsoft&lt;/author&gt;&lt;/book&gt;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&lt;book&gt;&lt;title&gt;WCF 4&lt;/title&gt;&lt;author&gt;Kaka Mara&lt;/author&gt;&lt;/book&gt;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&lt;book&gt;&lt;title&gt;UML 2.0&lt;/title&gt;&lt;author&gt;Bay Ali&lt;/author&gt;&lt;/book&gt;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&lt;/library&gt;</a:t>
            </a:r>
          </a:p>
        </p:txBody>
      </p:sp>
    </p:spTree>
    <p:extLst>
      <p:ext uri="{BB962C8B-B14F-4D97-AF65-F5344CB8AC3E}">
        <p14:creationId xmlns:p14="http://schemas.microsoft.com/office/powerpoint/2010/main" val="97757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WWW and URL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HTML, XML</a:t>
            </a:r>
            <a:r>
              <a:rPr lang="en-US" dirty="0"/>
              <a:t>, JSON, RSS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HTTP Protocol</a:t>
            </a:r>
          </a:p>
          <a:p>
            <a:pPr lvl="1"/>
            <a:r>
              <a:rPr lang="en-US" dirty="0" smtClean="0"/>
              <a:t>HTTP Request</a:t>
            </a:r>
          </a:p>
          <a:p>
            <a:pPr lvl="1"/>
            <a:r>
              <a:rPr lang="en-US" dirty="0" smtClean="0"/>
              <a:t>HTTP Response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HTTP Cookies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0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914400"/>
            <a:ext cx="10248997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JSON (</a:t>
            </a:r>
            <a:r>
              <a:rPr lang="en-US" dirty="0"/>
              <a:t>JavaScript Object Notation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Standard for representing </a:t>
            </a:r>
            <a:r>
              <a:rPr lang="en-US" dirty="0"/>
              <a:t>simple data </a:t>
            </a:r>
            <a:r>
              <a:rPr lang="en-US" dirty="0" smtClean="0"/>
              <a:t>structures  </a:t>
            </a:r>
            <a:r>
              <a:rPr lang="en-US" dirty="0"/>
              <a:t>and associative </a:t>
            </a:r>
            <a:r>
              <a:rPr lang="en-US" dirty="0" smtClean="0"/>
              <a:t>arrays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Lightweight text-based open standard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Derived </a:t>
            </a:r>
            <a:r>
              <a:rPr lang="en-US" dirty="0"/>
              <a:t>from the </a:t>
            </a:r>
            <a:r>
              <a:rPr lang="en-US" dirty="0" smtClean="0"/>
              <a:t>JavaScript</a:t>
            </a:r>
            <a:r>
              <a:rPr lang="en-US" dirty="0"/>
              <a:t> </a:t>
            </a:r>
            <a:r>
              <a:rPr lang="en-US" dirty="0" smtClean="0"/>
              <a:t>language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4023277"/>
            <a:ext cx="8077200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"firstName": "John", "lastName": "Smith", "age": 25,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"address": { "streetAddress": </a:t>
            </a:r>
            <a:r>
              <a:rPr lang="en-US" sz="18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"Stud. Grad 36",</a:t>
            </a:r>
            <a:endParaRPr lang="en-US" sz="18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"city": "Sofia", "postalCode": "10021" },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"phoneNumber": [{ "type": "home", "number": "212 555-1234"},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 "type": "fax", "number": "646 555-4567" }]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"firstName": "Bay", "lastName": "Ivan", "age": 79 }</a:t>
            </a:r>
          </a:p>
        </p:txBody>
      </p:sp>
    </p:spTree>
    <p:extLst>
      <p:ext uri="{BB962C8B-B14F-4D97-AF65-F5344CB8AC3E}">
        <p14:creationId xmlns:p14="http://schemas.microsoft.com/office/powerpoint/2010/main" val="217057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6412" y="2743200"/>
            <a:ext cx="5761038" cy="820600"/>
          </a:xfrm>
        </p:spPr>
        <p:txBody>
          <a:bodyPr/>
          <a:lstStyle/>
          <a:p>
            <a:r>
              <a:rPr lang="en-US" dirty="0"/>
              <a:t>The HTTP Protocol</a:t>
            </a:r>
            <a:endParaRPr lang="bg-BG" dirty="0"/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3797300" y="3725444"/>
            <a:ext cx="4259262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HTTP Works?</a:t>
            </a:r>
            <a:endParaRPr lang="bg-BG" sz="2800" b="1" dirty="0">
              <a:solidFill>
                <a:srgbClr val="FD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8766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HTTP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Hyper Text Transfer Protocol (HTTP)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Client-server protocol for transferring Web </a:t>
            </a:r>
            <a:r>
              <a:rPr lang="en-US" dirty="0" smtClean="0"/>
              <a:t>resources (HTML files, images, styles, etc.)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Important properties of HTTP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Request-response </a:t>
            </a:r>
            <a:r>
              <a:rPr lang="en-US" dirty="0" smtClean="0"/>
              <a:t>model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Text-based format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Relies </a:t>
            </a:r>
            <a:r>
              <a:rPr lang="en-US" dirty="0"/>
              <a:t>on a </a:t>
            </a:r>
            <a:r>
              <a:rPr lang="en-US" dirty="0" smtClean="0"/>
              <a:t>unique resource URLs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Provides resource metadata (e.g. encoding)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Stateless (cookies can overcome this)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3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HTTP: Request-Response Protocol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7466012" y="1219200"/>
            <a:ext cx="4092575" cy="24241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Server program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Running </a:t>
            </a:r>
            <a:r>
              <a:rPr lang="en-US" sz="2800" dirty="0" smtClean="0"/>
              <a:t>at server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E.g. Web browser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Provide resources</a:t>
            </a:r>
            <a:endParaRPr lang="en-US" dirty="0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4227513" y="3724734"/>
            <a:ext cx="331469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 flipH="1" flipV="1">
            <a:off x="4227511" y="5509084"/>
            <a:ext cx="3314701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tx2">
                <a:lumMod val="5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706494" y="4083648"/>
            <a:ext cx="230063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/index.html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HTTP/1.0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4785328" y="5020135"/>
            <a:ext cx="230063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HTTP/1.0 200 OK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"Welcome to our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 site!"</a:t>
            </a:r>
          </a:p>
        </p:txBody>
      </p:sp>
      <p:sp>
        <p:nvSpPr>
          <p:cNvPr id="15" name="Slide Number Placeholder 3"/>
          <p:cNvSpPr txBox="1">
            <a:spLocks/>
          </p:cNvSpPr>
          <p:nvPr/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58452FF4-89E3-4D1B-9927-2DBDC00E58D7}" type="slidenum">
              <a:rPr lang="en-US" sz="1100">
                <a:solidFill>
                  <a:srgbClr val="EBFFC2"/>
                </a:solidFill>
                <a:latin typeface="Corbel" pitchFamily="34" charset="0"/>
              </a:rPr>
              <a:pPr algn="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z="1100" dirty="0">
              <a:solidFill>
                <a:srgbClr val="EBFFC2"/>
              </a:solidFill>
              <a:latin typeface="Corbe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29" y="4009517"/>
            <a:ext cx="1743238" cy="17432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035" y="4240700"/>
            <a:ext cx="1789039" cy="1537455"/>
          </a:xfrm>
          <a:prstGeom prst="rect">
            <a:avLst/>
          </a:prstGeom>
        </p:spPr>
      </p:pic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941387" y="1219200"/>
            <a:ext cx="4092575" cy="242411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 smtClean="0"/>
              <a:t>Client program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Running on end host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E.g. Web browser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Requests a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2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1" grpId="0" animBg="1"/>
      <p:bldP spid="12" grpId="0" animBg="1"/>
      <p:bldP spid="13" grpId="0"/>
      <p:bldP spid="14" grpId="0"/>
      <p:bldP spid="18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608012" y="5486400"/>
            <a:ext cx="990600" cy="304800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Rounded Rectangle 1"/>
          <p:cNvSpPr/>
          <p:nvPr/>
        </p:nvSpPr>
        <p:spPr>
          <a:xfrm>
            <a:off x="608012" y="2667000"/>
            <a:ext cx="990600" cy="304800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7186" name="Rectangle 2"/>
          <p:cNvSpPr>
            <a:spLocks noChangeArrowheads="1"/>
          </p:cNvSpPr>
          <p:nvPr/>
        </p:nvSpPr>
        <p:spPr bwMode="auto">
          <a:xfrm>
            <a:off x="531812" y="1600200"/>
            <a:ext cx="9523413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/courses/about.aspx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www.softuni.com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>
          <a:xfrm>
            <a:off x="379412" y="152400"/>
            <a:ext cx="10058400" cy="914400"/>
          </a:xfrm>
        </p:spPr>
        <p:txBody>
          <a:bodyPr>
            <a:normAutofit/>
          </a:bodyPr>
          <a:lstStyle/>
          <a:p>
            <a:r>
              <a:rPr lang="en-US" dirty="0"/>
              <a:t>Example: Hyper Text Transfer Protocol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531812" y="3735456"/>
            <a:ext cx="9523413" cy="32316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Mon, 5 Jul 2010 13:09:03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Mon, 12 Jul 2010 15:33:23 GMT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54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&lt;head&gt;&lt;title&gt;Test&lt;/title&gt;&lt;/head&gt;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189" name="Text Box 5"/>
          <p:cNvSpPr txBox="1">
            <a:spLocks noChangeArrowheads="1"/>
          </p:cNvSpPr>
          <p:nvPr/>
        </p:nvSpPr>
        <p:spPr bwMode="auto">
          <a:xfrm>
            <a:off x="303212" y="939226"/>
            <a:ext cx="4953000" cy="584775"/>
          </a:xfrm>
          <a:prstGeom prst="rect">
            <a:avLst/>
          </a:prstGeom>
        </p:spPr>
        <p:txBody>
          <a:bodyPr/>
          <a:lstStyle/>
          <a:p>
            <a:pPr marL="319088" indent="-319088" eaLnBrk="0" hangingPunct="0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2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request:</a:t>
            </a:r>
            <a:endParaRPr lang="bg-BG" sz="3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4947443" y="2430898"/>
            <a:ext cx="3289300" cy="1379101"/>
          </a:xfrm>
          <a:prstGeom prst="wedgeRoundRectCallout">
            <a:avLst>
              <a:gd name="adj1" fmla="val -137420"/>
              <a:gd name="adj2" fmla="val -24732"/>
              <a:gd name="adj3" fmla="val 16667"/>
            </a:avLst>
          </a:prstGeom>
          <a:solidFill>
            <a:schemeClr val="accent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request header</a:t>
            </a: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6018212" y="5217238"/>
            <a:ext cx="3297237" cy="1379101"/>
          </a:xfrm>
          <a:prstGeom prst="wedgeRoundRectCallout">
            <a:avLst>
              <a:gd name="adj1" fmla="val -149400"/>
              <a:gd name="adj2" fmla="val -18022"/>
              <a:gd name="adj3" fmla="val 16667"/>
            </a:avLst>
          </a:prstGeom>
          <a:solidFill>
            <a:schemeClr val="accent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response header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09244" y="3046750"/>
            <a:ext cx="5181600" cy="584775"/>
          </a:xfrm>
          <a:prstGeom prst="rect">
            <a:avLst/>
          </a:prstGeom>
        </p:spPr>
        <p:txBody>
          <a:bodyPr/>
          <a:lstStyle/>
          <a:p>
            <a:pPr marL="319088" indent="-319088" eaLnBrk="0" hangingPunct="0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2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response:</a:t>
            </a:r>
            <a:endParaRPr lang="bg-BG" sz="3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213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  <p:bldP spid="477191" grpId="0" animBg="1"/>
      <p:bldP spid="47719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Message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188815" y="1066802"/>
            <a:ext cx="10153747" cy="33527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Request message sent by a client consists of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 line – request method (GET, POST, HEAD, ...), resource URI, and protocol version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 headers – additional parameters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Body – optional data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E.g. posted form data, files, etc.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684212" y="4724401"/>
            <a:ext cx="9144000" cy="13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&lt;request method&gt; &lt;resource&gt; HTTP/&lt;version&gt;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&lt;headers&gt;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&lt;empty line&gt;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</p:spTree>
    <p:extLst>
      <p:ext uri="{BB962C8B-B14F-4D97-AF65-F5344CB8AC3E}">
        <p14:creationId xmlns:p14="http://schemas.microsoft.com/office/powerpoint/2010/main" val="108677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5" name="Rectangle 3"/>
          <p:cNvSpPr>
            <a:spLocks noChangeArrowheads="1"/>
          </p:cNvSpPr>
          <p:nvPr/>
        </p:nvSpPr>
        <p:spPr bwMode="auto">
          <a:xfrm>
            <a:off x="303212" y="1929348"/>
            <a:ext cx="116586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</a:t>
            </a:r>
            <a:r>
              <a:rPr lang="en-US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/courses/winter-2009-2010.aspx </a:t>
            </a: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</a:t>
            </a:r>
            <a:r>
              <a:rPr lang="en-US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www.softuni.bg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Accept-Language: 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Mozilla/4.0(compatible;MSIE </a:t>
            </a:r>
            <a:r>
              <a:rPr lang="en-US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6.0)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Request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3212" y="1020782"/>
            <a:ext cx="10020300" cy="6096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GET request:</a:t>
            </a:r>
            <a:endParaRPr lang="en-US" sz="2600" b="1" dirty="0">
              <a:solidFill>
                <a:srgbClr val="FD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694612" y="1325582"/>
            <a:ext cx="3106737" cy="527804"/>
          </a:xfrm>
          <a:prstGeom prst="wedgeRoundRectCallout">
            <a:avLst>
              <a:gd name="adj1" fmla="val -45994"/>
              <a:gd name="adj2" fmla="val 91381"/>
              <a:gd name="adj3" fmla="val 16667"/>
            </a:avLst>
          </a:prstGeom>
          <a:solidFill>
            <a:schemeClr val="accent1"/>
          </a:solidFill>
          <a:ln w="6350">
            <a:noFill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line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505908" y="4817864"/>
            <a:ext cx="2379664" cy="527804"/>
          </a:xfrm>
          <a:prstGeom prst="wedgeRoundRectCallout">
            <a:avLst>
              <a:gd name="adj1" fmla="val -70569"/>
              <a:gd name="adj2" fmla="val -52935"/>
              <a:gd name="adj3" fmla="val 16667"/>
            </a:avLst>
          </a:prstGeom>
          <a:solidFill>
            <a:schemeClr val="accent1"/>
          </a:solidFill>
          <a:ln w="6350">
            <a:noFill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headers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751012" y="5380732"/>
            <a:ext cx="4114800" cy="527804"/>
          </a:xfrm>
          <a:prstGeom prst="wedgeRoundRectCallout">
            <a:avLst>
              <a:gd name="adj1" fmla="val -68431"/>
              <a:gd name="adj2" fmla="val -49529"/>
              <a:gd name="adj3" fmla="val 16667"/>
            </a:avLst>
          </a:prstGeom>
          <a:solidFill>
            <a:schemeClr val="accent1"/>
          </a:solidFill>
          <a:ln w="6350">
            <a:noFill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request body is empty</a:t>
            </a:r>
          </a:p>
        </p:txBody>
      </p:sp>
    </p:spTree>
    <p:extLst>
      <p:ext uri="{BB962C8B-B14F-4D97-AF65-F5344CB8AC3E}">
        <p14:creationId xmlns:p14="http://schemas.microsoft.com/office/powerpoint/2010/main" val="32938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2" y="76200"/>
            <a:ext cx="10287000" cy="914400"/>
          </a:xfrm>
        </p:spPr>
        <p:txBody>
          <a:bodyPr/>
          <a:lstStyle/>
          <a:p>
            <a:r>
              <a:rPr lang="en-US" dirty="0"/>
              <a:t>HTTP POST Request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80259" name="Rectangle 3"/>
          <p:cNvSpPr>
            <a:spLocks noChangeArrowheads="1"/>
          </p:cNvSpPr>
          <p:nvPr/>
        </p:nvSpPr>
        <p:spPr bwMode="auto">
          <a:xfrm>
            <a:off x="303212" y="1532906"/>
            <a:ext cx="115824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 /webmail/login.phtml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www.abv.bg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Accept-Language: 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Mozilla/4.0(compatible;MSIE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6.0)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59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LOGIN_USER=mente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DOMAIN_NAME=abv.bg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LOGIN_PASS=top*secret!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34050" y="815846"/>
            <a:ext cx="10096500" cy="6096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POST request:</a:t>
            </a:r>
            <a:endParaRPr lang="en-US" sz="2600" b="1" dirty="0">
              <a:solidFill>
                <a:srgbClr val="FD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407898" y="1098060"/>
            <a:ext cx="3106737" cy="527804"/>
          </a:xfrm>
          <a:prstGeom prst="wedgeRoundRectCallout">
            <a:avLst>
              <a:gd name="adj1" fmla="val -70236"/>
              <a:gd name="adj2" fmla="val 69826"/>
              <a:gd name="adj3" fmla="val 16667"/>
            </a:avLst>
          </a:prstGeom>
          <a:solidFill>
            <a:schemeClr val="accent1"/>
          </a:solidFill>
          <a:ln w="6350">
            <a:noFill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line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94412" y="3948952"/>
            <a:ext cx="2379664" cy="527804"/>
          </a:xfrm>
          <a:prstGeom prst="wedgeRoundRectCallout">
            <a:avLst>
              <a:gd name="adj1" fmla="val -66940"/>
              <a:gd name="adj2" fmla="val -36326"/>
              <a:gd name="adj3" fmla="val 16667"/>
            </a:avLst>
          </a:prstGeom>
          <a:solidFill>
            <a:schemeClr val="accent1"/>
          </a:solidFill>
          <a:ln w="6350">
            <a:noFill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headers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494212" y="5257800"/>
            <a:ext cx="4114800" cy="953453"/>
          </a:xfrm>
          <a:prstGeom prst="wedgeRoundRectCallout">
            <a:avLst>
              <a:gd name="adj1" fmla="val -68367"/>
              <a:gd name="adj2" fmla="val -20127"/>
              <a:gd name="adj3" fmla="val 16667"/>
            </a:avLst>
          </a:prstGeom>
          <a:solidFill>
            <a:schemeClr val="accent1"/>
          </a:solidFill>
          <a:ln w="6350">
            <a:noFill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request body contains the submitted form data</a:t>
            </a:r>
          </a:p>
        </p:txBody>
      </p:sp>
    </p:spTree>
    <p:extLst>
      <p:ext uri="{BB962C8B-B14F-4D97-AF65-F5344CB8AC3E}">
        <p14:creationId xmlns:p14="http://schemas.microsoft.com/office/powerpoint/2010/main" val="325267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0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0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0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0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0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0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02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Message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Response message sent by the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Status line – protocol version, status code, status phrase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Response headers – provide </a:t>
            </a:r>
            <a:r>
              <a:rPr lang="en-US" dirty="0" smtClean="0"/>
              <a:t>meta </a:t>
            </a:r>
            <a:r>
              <a:rPr lang="en-US" dirty="0"/>
              <a:t>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Body – the contents of the response (the requested resource)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2300287" y="4419600"/>
            <a:ext cx="7585074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&lt;version&gt;</a:t>
            </a:r>
            <a:r>
              <a:rPr lang="ru-RU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code</a:t>
            </a:r>
            <a:r>
              <a:rPr lang="ru-RU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text</a:t>
            </a:r>
            <a:r>
              <a:rPr lang="ru-RU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ru-RU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CRLF</a:t>
            </a:r>
            <a:r>
              <a:rPr lang="ru-RU" sz="22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response body – the requested resource</a:t>
            </a:r>
            <a:r>
              <a:rPr lang="ru-RU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836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1412" y="1066800"/>
            <a:ext cx="10134600" cy="6096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response from the Web server:</a:t>
            </a: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303212" y="2026682"/>
            <a:ext cx="115824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Fri, 17 Jul 2010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405235" y="1676400"/>
            <a:ext cx="4038600" cy="527804"/>
          </a:xfrm>
          <a:prstGeom prst="wedgeRoundRectCallout">
            <a:avLst>
              <a:gd name="adj1" fmla="val -62574"/>
              <a:gd name="adj2" fmla="val 53832"/>
              <a:gd name="adj3" fmla="val 16667"/>
            </a:avLst>
          </a:prstGeom>
          <a:solidFill>
            <a:schemeClr val="accent1"/>
          </a:solidFill>
          <a:ln w="6350">
            <a:noFill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status line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637212" y="3276600"/>
            <a:ext cx="1887536" cy="1379101"/>
          </a:xfrm>
          <a:prstGeom prst="wedgeRoundRectCallout">
            <a:avLst>
              <a:gd name="adj1" fmla="val -84651"/>
              <a:gd name="adj2" fmla="val -27493"/>
              <a:gd name="adj3" fmla="val 16667"/>
            </a:avLst>
          </a:prstGeom>
          <a:solidFill>
            <a:schemeClr val="accent1"/>
          </a:solidFill>
          <a:ln w="6350">
            <a:noFill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headers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704012" y="5410200"/>
            <a:ext cx="2427600" cy="953453"/>
          </a:xfrm>
          <a:prstGeom prst="wedgeRoundRectCallout">
            <a:avLst>
              <a:gd name="adj1" fmla="val -63020"/>
              <a:gd name="adj2" fmla="val -38903"/>
              <a:gd name="adj3" fmla="val 16667"/>
            </a:avLst>
          </a:prstGeom>
          <a:solidFill>
            <a:schemeClr val="accent1"/>
          </a:solidFill>
          <a:ln w="6350">
            <a:noFill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HTTP response body</a:t>
            </a:r>
          </a:p>
        </p:txBody>
      </p:sp>
    </p:spTree>
    <p:extLst>
      <p:ext uri="{BB962C8B-B14F-4D97-AF65-F5344CB8AC3E}">
        <p14:creationId xmlns:p14="http://schemas.microsoft.com/office/powerpoint/2010/main" val="411060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#Tech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8128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4352" y="40341"/>
            <a:ext cx="9577597" cy="1110780"/>
          </a:xfrm>
        </p:spPr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379412" y="1703361"/>
            <a:ext cx="11430000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HTTP/1.1 404 Not Found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Fri, 17 Jul 2010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close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  <a:endParaRPr lang="en-US" sz="21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&lt;TITLE&gt;404 Not Found&lt;/TITLE&gt;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&lt;H1&gt;Not Found&lt;/H1&gt;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requested URL /</a:t>
            </a:r>
            <a:r>
              <a:rPr lang="en-US" sz="21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img/logo.gif </a:t>
            </a: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was not found on this server.&lt;P&gt;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&lt;HR&gt;&lt;ADDRESS&gt;Apache/2.2.14 Server at Port 80&lt;/ADDRESS&gt;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4352" y="846321"/>
            <a:ext cx="10134600" cy="6096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response with error result: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65812" y="1527879"/>
            <a:ext cx="3352800" cy="527804"/>
          </a:xfrm>
          <a:prstGeom prst="wedgeRoundRectCallout">
            <a:avLst>
              <a:gd name="adj1" fmla="val -70502"/>
              <a:gd name="adj2" fmla="val 21600"/>
              <a:gd name="adj3" fmla="val 16667"/>
            </a:avLst>
          </a:prstGeom>
          <a:solidFill>
            <a:schemeClr val="accent1"/>
          </a:solidFill>
          <a:ln w="6350">
            <a:noFill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Response status line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13412" y="2604564"/>
            <a:ext cx="1887536" cy="1379101"/>
          </a:xfrm>
          <a:prstGeom prst="wedgeRoundRectCallout">
            <a:avLst>
              <a:gd name="adj1" fmla="val -84651"/>
              <a:gd name="adj2" fmla="val -27493"/>
              <a:gd name="adj3" fmla="val 16667"/>
            </a:avLst>
          </a:prstGeom>
          <a:solidFill>
            <a:schemeClr val="accent1"/>
          </a:solidFill>
          <a:ln w="6350">
            <a:noFill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headers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037012" y="5893035"/>
            <a:ext cx="3875400" cy="527804"/>
          </a:xfrm>
          <a:prstGeom prst="wedgeRoundRectCallout">
            <a:avLst>
              <a:gd name="adj1" fmla="val -58905"/>
              <a:gd name="adj2" fmla="val -44946"/>
              <a:gd name="adj3" fmla="val 16667"/>
            </a:avLst>
          </a:prstGeom>
          <a:solidFill>
            <a:schemeClr val="accent1"/>
          </a:solidFill>
          <a:ln w="6350">
            <a:noFill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HTTP response body</a:t>
            </a:r>
          </a:p>
        </p:txBody>
      </p:sp>
    </p:spTree>
    <p:extLst>
      <p:ext uri="{BB962C8B-B14F-4D97-AF65-F5344CB8AC3E}">
        <p14:creationId xmlns:p14="http://schemas.microsoft.com/office/powerpoint/2010/main" val="37105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4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4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4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4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Content-Type and Disposition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Content-Type header at the server specifies how the output should be processed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68526" y="3319842"/>
            <a:ext cx="7742237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text/html; charset=utf-8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158747" y="2209801"/>
            <a:ext cx="4517065" cy="953453"/>
          </a:xfrm>
          <a:prstGeom prst="wedgeRoundRectCallout">
            <a:avLst>
              <a:gd name="adj1" fmla="val -62263"/>
              <a:gd name="adj2" fmla="val 53940"/>
              <a:gd name="adj3" fmla="val 16667"/>
            </a:avLst>
          </a:prstGeom>
          <a:solidFill>
            <a:schemeClr val="accent1"/>
          </a:solidFill>
          <a:ln w="6350">
            <a:noFill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UTF-8 encoded HTML page. Will be shown in the browser.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170298" y="4114800"/>
            <a:ext cx="7742237" cy="10572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application/pdf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Content-Disposition: attachment;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filename="Financial-Report-April-2010.pdf"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579812" y="5334001"/>
            <a:ext cx="5943598" cy="953453"/>
          </a:xfrm>
          <a:prstGeom prst="wedgeRoundRectCallout">
            <a:avLst>
              <a:gd name="adj1" fmla="val -55211"/>
              <a:gd name="adj2" fmla="val -54231"/>
              <a:gd name="adj3" fmla="val 16667"/>
            </a:avLst>
          </a:prstGeom>
          <a:solidFill>
            <a:schemeClr val="accent1"/>
          </a:solidFill>
          <a:ln w="6350">
            <a:noFill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will download a PDF file named </a:t>
            </a:r>
            <a:r>
              <a:rPr lang="en-US" sz="2600" b="1" noProof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Financial-Report-April-2010.pdf</a:t>
            </a:r>
            <a:endParaRPr lang="en-US" sz="2600" b="1" noProof="1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39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HTTP request </a:t>
            </a:r>
            <a:r>
              <a:rPr lang="en-US" dirty="0" smtClean="0"/>
              <a:t>methods: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 the specified resource</a:t>
            </a:r>
            <a:r>
              <a:rPr lang="en-US" dirty="0"/>
              <a:t>, run a program at the server</a:t>
            </a:r>
            <a:r>
              <a:rPr lang="en-US" dirty="0" smtClean="0"/>
              <a:t>, or just download file, </a:t>
            </a:r>
            <a:r>
              <a:rPr lang="en-US" dirty="0"/>
              <a:t>…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HEAD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 </a:t>
            </a:r>
            <a:r>
              <a:rPr lang="en-US" dirty="0"/>
              <a:t>the meta-data associated with a resource (headers only)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Update </a:t>
            </a:r>
            <a:r>
              <a:rPr lang="en-US" dirty="0"/>
              <a:t>a resource, provide input data </a:t>
            </a:r>
            <a:r>
              <a:rPr lang="en-US" dirty="0" smtClean="0"/>
              <a:t>for processing at </a:t>
            </a:r>
            <a:r>
              <a:rPr lang="en-US" dirty="0"/>
              <a:t>the server,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7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Codes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HTTP response code classes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1xx</a:t>
            </a:r>
            <a:r>
              <a:rPr lang="en-US" sz="2800" dirty="0"/>
              <a:t>: informational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 Continue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2xx</a:t>
            </a:r>
            <a:r>
              <a:rPr lang="en-US" sz="2800" dirty="0"/>
              <a:t>: success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 OK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3xx</a:t>
            </a:r>
            <a:r>
              <a:rPr lang="en-US" sz="2800" dirty="0"/>
              <a:t>: redirection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304 Not Modified</a:t>
            </a:r>
            <a:r>
              <a:rPr lang="en-US" sz="2800" dirty="0"/>
              <a:t>”, "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302 Found</a:t>
            </a:r>
            <a:r>
              <a:rPr lang="en-US" sz="2800" dirty="0"/>
              <a:t>")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4xx</a:t>
            </a:r>
            <a:r>
              <a:rPr lang="en-US" sz="2800" dirty="0"/>
              <a:t>: client error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404 Not Found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5xx</a:t>
            </a:r>
            <a:r>
              <a:rPr lang="en-US" sz="2800" dirty="0"/>
              <a:t>: server error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503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Service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Unavailable</a:t>
            </a:r>
            <a:r>
              <a:rPr lang="en-US" sz="2800" dirty="0"/>
              <a:t>”)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"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302 Found</a:t>
            </a:r>
            <a:r>
              <a:rPr lang="en-US" sz="3000" dirty="0"/>
              <a:t>"</a:t>
            </a:r>
            <a:r>
              <a:rPr lang="bg-BG" sz="3000" dirty="0"/>
              <a:t> </a:t>
            </a:r>
            <a:r>
              <a:rPr lang="en-US" sz="3000" dirty="0"/>
              <a:t>is used for redirecting the Web browser to another URL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00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Cookies</a:t>
            </a:r>
            <a:r>
              <a:rPr lang="en-US" sz="3600" dirty="0" smtClean="0"/>
              <a:t> are small pieces of data in the Web browser</a:t>
            </a:r>
          </a:p>
          <a:p>
            <a:pPr lvl="1"/>
            <a:r>
              <a:rPr lang="en-US" sz="3400" dirty="0" smtClean="0"/>
              <a:t>Sent by the Web server (Web application)</a:t>
            </a:r>
          </a:p>
          <a:p>
            <a:pPr lvl="1"/>
            <a:r>
              <a:rPr lang="en-US" sz="3400" dirty="0" smtClean="0"/>
              <a:t>Stored inside the user's Web browser</a:t>
            </a:r>
          </a:p>
          <a:p>
            <a:r>
              <a:rPr lang="en-US" sz="3600" dirty="0" smtClean="0"/>
              <a:t>At each request the browser sends the cookies to the server</a:t>
            </a:r>
          </a:p>
          <a:p>
            <a:r>
              <a:rPr lang="en-US" sz="3600" dirty="0" smtClean="0"/>
              <a:t>Cookies can store only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plain text</a:t>
            </a:r>
          </a:p>
          <a:p>
            <a:r>
              <a:rPr lang="en-GB" sz="3600" dirty="0"/>
              <a:t>The size of the cookies can be 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up to 4KB</a:t>
            </a:r>
            <a:endParaRPr lang="en-US" sz="36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600" dirty="0" smtClean="0"/>
              <a:t>Cookies </a:t>
            </a:r>
            <a:r>
              <a:rPr lang="en-US" sz="3600" dirty="0"/>
              <a:t>can be </a:t>
            </a:r>
            <a:r>
              <a:rPr lang="en-US" sz="3600" dirty="0" smtClean="0"/>
              <a:t>read </a:t>
            </a:r>
            <a:r>
              <a:rPr lang="en-US" sz="3600" smtClean="0"/>
              <a:t>/ set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</a:t>
            </a:r>
            <a:r>
              <a:rPr lang="en-US" dirty="0" smtClean="0"/>
              <a:t>Cookies?</a:t>
            </a:r>
            <a:endParaRPr lang="en-US" dirty="0"/>
          </a:p>
        </p:txBody>
      </p:sp>
      <p:pic>
        <p:nvPicPr>
          <p:cNvPr id="1026" name="Picture 2" descr="http://icons.iconarchive.com/icons/oxygen-icons.org/oxygen/256/Apps-preferences-web-browser-cookies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2" y="4343400"/>
            <a:ext cx="1981201" cy="1981201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482224" y="4724400"/>
            <a:ext cx="1301575" cy="1077218"/>
          </a:xfrm>
          <a:prstGeom prst="rect">
            <a:avLst/>
          </a:prstGeom>
          <a:noFill/>
        </p:spPr>
        <p:txBody>
          <a:bodyPr wrap="none" rtlCol="0">
            <a:prstTxWarp prst="textInflate">
              <a:avLst/>
            </a:prstTxWarp>
            <a:spAutoFit/>
          </a:bodyPr>
          <a:lstStyle/>
          <a:p>
            <a:pPr algn="ctr"/>
            <a:r>
              <a:rPr lang="en-US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HTTP</a:t>
            </a:r>
          </a:p>
          <a:p>
            <a:pPr algn="ctr"/>
            <a:r>
              <a:rPr lang="en-US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cookie</a:t>
            </a:r>
            <a:endParaRPr lang="en-US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75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Cookies do not authenticate a user</a:t>
            </a:r>
          </a:p>
          <a:p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GB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Cookies give a unique identifier to differentiate one user from another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not Cookies?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1" y="1981192"/>
            <a:ext cx="2404882" cy="16743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54922" y="2002783"/>
            <a:ext cx="14264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0" dirty="0" smtClean="0"/>
              <a:t>!=</a:t>
            </a:r>
            <a:endParaRPr lang="en-GB" sz="10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16730">
            <a:off x="8598657" y="1903993"/>
            <a:ext cx="1317578" cy="1828798"/>
          </a:xfrm>
          <a:prstGeom prst="rect">
            <a:avLst/>
          </a:prstGeom>
        </p:spPr>
      </p:pic>
      <p:pic>
        <p:nvPicPr>
          <p:cNvPr id="2050" name="Picture 2" descr="http://pw-cdn.poweryourpractice.com/wp-content/uploads/2011/06/patient-identifier-cod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1" y="5047079"/>
            <a:ext cx="2223910" cy="147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97" y="4969285"/>
            <a:ext cx="2404882" cy="167439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34660" y="4992024"/>
            <a:ext cx="14264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0" dirty="0" smtClean="0"/>
              <a:t>!=</a:t>
            </a:r>
            <a:endParaRPr lang="en-GB" sz="10000" dirty="0"/>
          </a:p>
        </p:txBody>
      </p:sp>
    </p:spTree>
    <p:extLst>
      <p:ext uri="{BB962C8B-B14F-4D97-AF65-F5344CB8AC3E}">
        <p14:creationId xmlns:p14="http://schemas.microsoft.com/office/powerpoint/2010/main" val="144021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Cookies</a:t>
            </a:r>
            <a:endParaRPr lang="en-US"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969981"/>
            <a:ext cx="10058400" cy="2362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Cookie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Cookies are small pieces of data stored by the client on behalf of the server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Included in all future HTTP requests to the server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87430" name="Freeform 6"/>
          <p:cNvSpPr>
            <a:spLocks/>
          </p:cNvSpPr>
          <p:nvPr/>
        </p:nvSpPr>
        <p:spPr bwMode="auto">
          <a:xfrm>
            <a:off x="4175126" y="3284539"/>
            <a:ext cx="3571875" cy="1201737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50800" cap="flat" cmpd="sng">
            <a:solidFill>
              <a:schemeClr val="tx2">
                <a:lumMod val="5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7431" name="Text Box 7"/>
          <p:cNvSpPr txBox="1">
            <a:spLocks noChangeArrowheads="1"/>
          </p:cNvSpPr>
          <p:nvPr/>
        </p:nvSpPr>
        <p:spPr bwMode="auto">
          <a:xfrm>
            <a:off x="5306254" y="3419792"/>
            <a:ext cx="1273104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Request</a:t>
            </a:r>
          </a:p>
        </p:txBody>
      </p:sp>
      <p:sp>
        <p:nvSpPr>
          <p:cNvPr id="487432" name="Line 8"/>
          <p:cNvSpPr>
            <a:spLocks noChangeShapeType="1"/>
          </p:cNvSpPr>
          <p:nvPr/>
        </p:nvSpPr>
        <p:spPr bwMode="auto">
          <a:xfrm flipH="1">
            <a:off x="4213226" y="4781550"/>
            <a:ext cx="3494087" cy="0"/>
          </a:xfrm>
          <a:prstGeom prst="line">
            <a:avLst/>
          </a:prstGeom>
          <a:noFill/>
          <a:ln w="50800">
            <a:solidFill>
              <a:srgbClr val="00B050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7433" name="Text Box 9"/>
          <p:cNvSpPr txBox="1">
            <a:spLocks noChangeArrowheads="1"/>
          </p:cNvSpPr>
          <p:nvPr/>
        </p:nvSpPr>
        <p:spPr bwMode="auto">
          <a:xfrm>
            <a:off x="4684289" y="3962401"/>
            <a:ext cx="2517035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Response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Set-Cookie: XYZ</a:t>
            </a:r>
          </a:p>
        </p:txBody>
      </p:sp>
      <p:sp>
        <p:nvSpPr>
          <p:cNvPr id="487434" name="Freeform 10"/>
          <p:cNvSpPr>
            <a:spLocks/>
          </p:cNvSpPr>
          <p:nvPr/>
        </p:nvSpPr>
        <p:spPr bwMode="auto">
          <a:xfrm>
            <a:off x="4302125" y="5295900"/>
            <a:ext cx="3249857" cy="958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64" y="387"/>
              </a:cxn>
              <a:cxn ang="0">
                <a:pos x="2008" y="24"/>
              </a:cxn>
            </a:cxnLst>
            <a:rect l="0" t="0" r="r" b="b"/>
            <a:pathLst>
              <a:path w="2008" h="391">
                <a:moveTo>
                  <a:pt x="0" y="0"/>
                </a:moveTo>
                <a:cubicBezTo>
                  <a:pt x="364" y="191"/>
                  <a:pt x="729" y="383"/>
                  <a:pt x="1064" y="387"/>
                </a:cubicBezTo>
                <a:cubicBezTo>
                  <a:pt x="1399" y="391"/>
                  <a:pt x="1703" y="207"/>
                  <a:pt x="2008" y="24"/>
                </a:cubicBezTo>
              </a:path>
            </a:pathLst>
          </a:custGeom>
          <a:noFill/>
          <a:ln w="50800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7435" name="Text Box 11"/>
          <p:cNvSpPr txBox="1">
            <a:spLocks noChangeArrowheads="1"/>
          </p:cNvSpPr>
          <p:nvPr/>
        </p:nvSpPr>
        <p:spPr bwMode="auto">
          <a:xfrm>
            <a:off x="4970166" y="5178389"/>
            <a:ext cx="2050561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Next request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Cookie: XYZ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787" y="3962401"/>
            <a:ext cx="1845648" cy="18456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035" y="4240700"/>
            <a:ext cx="1789039" cy="153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6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8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8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8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30" grpId="0" animBg="1"/>
      <p:bldP spid="487431" grpId="0"/>
      <p:bldP spid="487432" grpId="0" animBg="1"/>
      <p:bldP spid="487433" grpId="0"/>
      <p:bldP spid="487434" grpId="0" animBg="1"/>
      <p:bldP spid="48743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990600"/>
            <a:ext cx="101346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client requests some URL: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The server sets a cookie in the HTTP response: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further requests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google.bg</a:t>
            </a:r>
            <a:r>
              <a:rPr lang="en-US" dirty="0" smtClean="0"/>
              <a:t> the Web browser sends the cookie in the HTTP header: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79412" y="1685092"/>
            <a:ext cx="9448801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www.google.bg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79412" y="3196701"/>
            <a:ext cx="9448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Set-Cookie: PREF=ID=c0bf5fd5c3a25209; expires=Wed, 11-Jul-2012 16:13:22 GMT; domain=.google.bg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79412" y="5584806"/>
            <a:ext cx="9448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www.google.bg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Cookie: PREF=ID=c0bf5fd5c3a25209</a:t>
            </a:r>
          </a:p>
        </p:txBody>
      </p:sp>
    </p:spTree>
    <p:extLst>
      <p:ext uri="{BB962C8B-B14F-4D97-AF65-F5344CB8AC3E}">
        <p14:creationId xmlns:p14="http://schemas.microsoft.com/office/powerpoint/2010/main" val="328692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76200"/>
            <a:ext cx="10134600" cy="914400"/>
          </a:xfrm>
        </p:spPr>
        <p:txBody>
          <a:bodyPr/>
          <a:lstStyle/>
          <a:p>
            <a:r>
              <a:rPr lang="en-US" sz="3800" dirty="0"/>
              <a:t>View Cookies in the Web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1412" y="1219200"/>
            <a:ext cx="5140230" cy="5181600"/>
          </a:xfrm>
          <a:prstGeom prst="roundRect">
            <a:avLst>
              <a:gd name="adj" fmla="val 136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34546" y="1219200"/>
            <a:ext cx="2397642" cy="1466960"/>
          </a:xfrm>
          <a:prstGeom prst="roundRect">
            <a:avLst>
              <a:gd name="adj" fmla="val 434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34546" y="3342168"/>
            <a:ext cx="2397642" cy="3058633"/>
          </a:xfrm>
          <a:prstGeom prst="roundRect">
            <a:avLst>
              <a:gd name="adj" fmla="val 301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234253" y="2796364"/>
            <a:ext cx="0" cy="446568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06614" y="4719083"/>
            <a:ext cx="381000" cy="0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72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Developer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1066799"/>
            <a:ext cx="10172797" cy="563880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Firebug</a:t>
            </a:r>
            <a:r>
              <a:rPr lang="en-US" dirty="0" smtClean="0"/>
              <a:t> plug-in for Firefox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must have for Web developers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ultimate tool for monitoring, editing and debugging HTTP, HTML, CSS, JavaScript, etc.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Free, open-source – </a:t>
            </a:r>
            <a:r>
              <a:rPr lang="en-US" dirty="0" smtClean="0">
                <a:hlinkClick r:id="rId2"/>
              </a:rPr>
              <a:t>www.getfirebug.com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Fiddler</a:t>
            </a:r>
            <a:r>
              <a:rPr lang="en-US" dirty="0" smtClean="0"/>
              <a:t> – HTTP proxy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Intercepts the HTTP traffic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Analyzes the HTTP conversation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Free tool – </a:t>
            </a:r>
            <a:r>
              <a:rPr lang="en-US" dirty="0" smtClean="0">
                <a:hlinkClick r:id="rId3"/>
              </a:rPr>
              <a:t>www.fiddler2.com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3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03412" y="2397921"/>
            <a:ext cx="8229600" cy="820600"/>
          </a:xfrm>
        </p:spPr>
        <p:txBody>
          <a:bodyPr/>
          <a:lstStyle/>
          <a:p>
            <a:r>
              <a:rPr lang="en-US" dirty="0" smtClean="0"/>
              <a:t>WWW and URL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How internet works?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9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/>
              <a:t>Developer </a:t>
            </a:r>
            <a:r>
              <a:rPr lang="en-US" dirty="0" smtClean="0"/>
              <a:t>Tools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Wireshark</a:t>
            </a:r>
            <a:r>
              <a:rPr lang="en-US" dirty="0"/>
              <a:t> packet </a:t>
            </a:r>
            <a:r>
              <a:rPr lang="en-US" dirty="0" smtClean="0"/>
              <a:t>analyzer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Low-level packet sniffer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Intercepts </a:t>
            </a:r>
            <a:r>
              <a:rPr lang="en-US" dirty="0"/>
              <a:t>the </a:t>
            </a:r>
            <a:r>
              <a:rPr lang="en-US" dirty="0" smtClean="0"/>
              <a:t>entire IP </a:t>
            </a:r>
            <a:r>
              <a:rPr lang="en-US" dirty="0"/>
              <a:t>network </a:t>
            </a:r>
            <a:r>
              <a:rPr lang="en-US" dirty="0" smtClean="0"/>
              <a:t>traffic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</a:t>
            </a:r>
            <a:r>
              <a:rPr lang="en-US" dirty="0"/>
              <a:t>reconstruct the HTTP </a:t>
            </a:r>
            <a:r>
              <a:rPr lang="en-US" dirty="0" smtClean="0"/>
              <a:t>conversation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intercept any (unencrypted) protocol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IP, ICMP, TCP, UDP, HTTP, DNS, SMTP, POP3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Can intercept passwords sent in </a:t>
            </a:r>
            <a:r>
              <a:rPr lang="en-US" dirty="0"/>
              <a:t>clear-text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Free, open-source project – </a:t>
            </a:r>
            <a:r>
              <a:rPr lang="en-US" dirty="0" smtClean="0">
                <a:hlinkClick r:id="rId2"/>
              </a:rPr>
              <a:t>www.wireshark.org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6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55208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6" name="Picture 15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995783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47470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End-to-end 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5710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WWW?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990598"/>
            <a:ext cx="10134600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WWW =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World Wide Web</a:t>
            </a:r>
            <a:r>
              <a:rPr lang="en-US" dirty="0" smtClean="0"/>
              <a:t> = Web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Global distributed information system </a:t>
            </a:r>
            <a:r>
              <a:rPr lang="en-US" dirty="0"/>
              <a:t>in Internet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 service in Internet (like E-mail, DNS, ...)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Consists of set </a:t>
            </a:r>
            <a:r>
              <a:rPr lang="en-US" dirty="0"/>
              <a:t>of documents (and other resources) located on different Internet servers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Accessed through standard protocols like HTTP, HTTPS and FTP by their URL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Web servers</a:t>
            </a:r>
            <a:r>
              <a:rPr lang="en-US" dirty="0"/>
              <a:t> provide Web content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Web browsers</a:t>
            </a:r>
            <a:r>
              <a:rPr lang="en-US" dirty="0"/>
              <a:t> display the </a:t>
            </a:r>
            <a:r>
              <a:rPr lang="en-US" dirty="0" smtClean="0"/>
              <a:t>Web 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63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 Components</a:t>
            </a:r>
            <a:endParaRPr lang="bg-BG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idx="1"/>
          </p:nvPr>
        </p:nvSpPr>
        <p:spPr>
          <a:xfrm>
            <a:off x="303212" y="914401"/>
            <a:ext cx="10058400" cy="57546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Structural components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Internet – provides data transfer channels over the TCP and HTTP protocols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Clients (Web browsers) – display Web content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Web servers – IIS, Apache, Tomcat, GWS, etc.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Semantic components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Hyper Text Transfer Protocol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</a:t>
            </a:r>
            <a:r>
              <a:rPr lang="en-US" sz="2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Hyper Text Markup Language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sz="2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Uniform Resource Locator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URL</a:t>
            </a:r>
            <a:r>
              <a:rPr lang="en-US" sz="2800" dirty="0"/>
              <a:t>)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Uniform Resource Identifiers (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URIs</a:t>
            </a:r>
            <a:r>
              <a:rPr lang="en-US" sz="26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3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719" y="2956951"/>
            <a:ext cx="1789039" cy="1537455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4484594" y="4392035"/>
            <a:ext cx="2868214" cy="32385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808" y="3124200"/>
            <a:ext cx="1398509" cy="139850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4030595" y="4192194"/>
            <a:ext cx="38100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208212" y="4820238"/>
            <a:ext cx="103105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Client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8114808" y="4759021"/>
            <a:ext cx="159530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 Server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581327" y="4288032"/>
            <a:ext cx="762000" cy="532206"/>
          </a:xfrm>
          <a:prstGeom prst="roundRect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497635" y="4342880"/>
            <a:ext cx="270277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https://softuni.bg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50136" y="4876355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URL</a:t>
            </a:r>
            <a:endParaRPr lang="en-US" sz="2800" dirty="0"/>
          </a:p>
        </p:txBody>
      </p:sp>
      <p:sp>
        <p:nvSpPr>
          <p:cNvPr id="38" name="Rounded Rectangular Callout 37"/>
          <p:cNvSpPr/>
          <p:nvPr/>
        </p:nvSpPr>
        <p:spPr>
          <a:xfrm>
            <a:off x="3684963" y="1119001"/>
            <a:ext cx="1676400" cy="1760702"/>
          </a:xfrm>
          <a:prstGeom prst="wedgeRoundRectCallout">
            <a:avLst>
              <a:gd name="adj1" fmla="val -45898"/>
              <a:gd name="adj2" fmla="val 673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HTML</a:t>
            </a:r>
          </a:p>
          <a:p>
            <a:pPr algn="ctr"/>
            <a:r>
              <a:rPr lang="en-US" sz="2800" dirty="0"/>
              <a:t>CSS</a:t>
            </a:r>
          </a:p>
          <a:p>
            <a:pPr algn="ctr"/>
            <a:r>
              <a:rPr lang="en-US" sz="2800" dirty="0"/>
              <a:t>Images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304808" y="4860592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Protocol</a:t>
            </a:r>
            <a:endParaRPr lang="en-US" sz="2800" dirty="0"/>
          </a:p>
        </p:txBody>
      </p:sp>
      <p:sp>
        <p:nvSpPr>
          <p:cNvPr id="41" name="Rectangle 3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 smtClean="0"/>
              <a:t>Requesting an URL</a:t>
            </a:r>
            <a:endParaRPr lang="bg-BG" dirty="0"/>
          </a:p>
        </p:txBody>
      </p:sp>
      <p:pic>
        <p:nvPicPr>
          <p:cNvPr id="1026" name="Picture 2" descr="Резултат с изображение за softuni transpar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14" y="3290852"/>
            <a:ext cx="1021187" cy="53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89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6246E-6 1.48148E-6 L -0.37197 -0.00463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99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14" grpId="0"/>
      <p:bldP spid="15" grpId="0"/>
      <p:bldP spid="36" grpId="0" animBg="1"/>
      <p:bldP spid="36" grpId="1" animBg="1"/>
      <p:bldP spid="6" grpId="0"/>
      <p:bldP spid="37" grpId="0"/>
      <p:bldP spid="37" grpId="1"/>
      <p:bldP spid="38" grpId="0" animBg="1"/>
      <p:bldP spid="40" grpId="0"/>
      <p:bldP spid="4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 Infrastructure</a:t>
            </a:r>
            <a:endParaRPr lang="bg-BG" dirty="0"/>
          </a:p>
        </p:txBody>
      </p:sp>
      <p:sp>
        <p:nvSpPr>
          <p:cNvPr id="467970" name="Rectangle 2"/>
          <p:cNvSpPr>
            <a:spLocks noGrp="1" noChangeArrowheads="1"/>
          </p:cNvSpPr>
          <p:nvPr>
            <p:ph idx="1"/>
          </p:nvPr>
        </p:nvSpPr>
        <p:spPr>
          <a:xfrm>
            <a:off x="227012" y="990601"/>
            <a:ext cx="10210800" cy="55340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Clients use Web browser application to request resources from the Web servers via HTTP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Resources have unique URL address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Servers send the requested resource as a response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Or reply with an error message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Web pages are resources in WWW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HTML text, graphics, animations and other files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Web sites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Web sites are sets of Web pages in WWW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9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 Infrastructure (2)</a:t>
            </a:r>
            <a:endParaRPr lang="bg-BG" dirty="0"/>
          </a:p>
        </p:txBody>
      </p:sp>
      <p:sp>
        <p:nvSpPr>
          <p:cNvPr id="468994" name="Rectangle 2"/>
          <p:cNvSpPr>
            <a:spLocks noGrp="1" noChangeArrowheads="1"/>
          </p:cNvSpPr>
          <p:nvPr>
            <p:ph idx="1"/>
          </p:nvPr>
        </p:nvSpPr>
        <p:spPr>
          <a:xfrm>
            <a:off x="303212" y="1066800"/>
            <a:ext cx="10058400" cy="55054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Client’s browser renders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Web pages </a:t>
            </a:r>
            <a:r>
              <a:rPr lang="en-US" sz="3000" dirty="0"/>
              <a:t>returned by the Web servers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Pages are in HTML (Hyper Text Markup Language)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Browsers shows the text, graphics, sounds, etc.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HTML pages contain hyperlinks to other pages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The entire WWW system runs over standard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networking protocols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TCP, DNS, HTTP, FTP, …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The HTTP protocol is fundamental for WWW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3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2599</Words>
  <Application>Microsoft Office PowerPoint</Application>
  <PresentationFormat>Custom</PresentationFormat>
  <Paragraphs>498</Paragraphs>
  <Slides>43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Consolas</vt:lpstr>
      <vt:lpstr>Corbel</vt:lpstr>
      <vt:lpstr>Wingdings</vt:lpstr>
      <vt:lpstr>Wingdings 2</vt:lpstr>
      <vt:lpstr>SoftUni 16x9</vt:lpstr>
      <vt:lpstr>Web Technologies</vt:lpstr>
      <vt:lpstr>Table of Contents</vt:lpstr>
      <vt:lpstr>Questions</vt:lpstr>
      <vt:lpstr>WWW and URL</vt:lpstr>
      <vt:lpstr>What is WWW?</vt:lpstr>
      <vt:lpstr>WWW Components</vt:lpstr>
      <vt:lpstr>Requesting an URL</vt:lpstr>
      <vt:lpstr>WWW Infrastructure</vt:lpstr>
      <vt:lpstr>WWW Infrastructure (2)</vt:lpstr>
      <vt:lpstr>URL</vt:lpstr>
      <vt:lpstr>URL Encoding</vt:lpstr>
      <vt:lpstr>URL – Examples</vt:lpstr>
      <vt:lpstr>What Do the Web Servers Do?</vt:lpstr>
      <vt:lpstr>Example</vt:lpstr>
      <vt:lpstr>HTML, XML, JSON</vt:lpstr>
      <vt:lpstr>HTML</vt:lpstr>
      <vt:lpstr>HTML</vt:lpstr>
      <vt:lpstr>HTML – Example</vt:lpstr>
      <vt:lpstr>XML</vt:lpstr>
      <vt:lpstr>JSON</vt:lpstr>
      <vt:lpstr>The HTTP Protocol</vt:lpstr>
      <vt:lpstr>HTTP</vt:lpstr>
      <vt:lpstr>HTTP: Request-Response Protocol</vt:lpstr>
      <vt:lpstr>Example: Hyper Text Transfer Protocol</vt:lpstr>
      <vt:lpstr>HTTP Request Message</vt:lpstr>
      <vt:lpstr>HTTP GET Request – Example</vt:lpstr>
      <vt:lpstr>HTTP POST Request – Example</vt:lpstr>
      <vt:lpstr>HTTP Response Message</vt:lpstr>
      <vt:lpstr>HTTP Response – Example</vt:lpstr>
      <vt:lpstr>HTTP Response – Example</vt:lpstr>
      <vt:lpstr>Content-Type and Disposition</vt:lpstr>
      <vt:lpstr>HTTP Request Methods</vt:lpstr>
      <vt:lpstr>HTTP Response Codes</vt:lpstr>
      <vt:lpstr>What are Cookies?</vt:lpstr>
      <vt:lpstr>What are not Cookies?</vt:lpstr>
      <vt:lpstr>HTTP Cookies</vt:lpstr>
      <vt:lpstr>Cookies – Example</vt:lpstr>
      <vt:lpstr>View Cookies in the Web Browser</vt:lpstr>
      <vt:lpstr>Web Developer Tools</vt:lpstr>
      <vt:lpstr>Web Developer Tools (2)</vt:lpstr>
      <vt:lpstr>Web 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>Software Development Course</dc:subject>
  <dc:creator/>
  <cp:keywords>Template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2016-10-24T11:27:14Z</dcterms:modified>
  <cp:category>Template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