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85" r:id="rId3"/>
    <p:sldId id="407" r:id="rId4"/>
    <p:sldId id="470" r:id="rId5"/>
    <p:sldId id="473" r:id="rId6"/>
    <p:sldId id="474" r:id="rId7"/>
    <p:sldId id="471" r:id="rId8"/>
    <p:sldId id="472" r:id="rId9"/>
    <p:sldId id="475" r:id="rId10"/>
    <p:sldId id="480" r:id="rId11"/>
    <p:sldId id="476" r:id="rId12"/>
    <p:sldId id="483" r:id="rId13"/>
    <p:sldId id="486" r:id="rId14"/>
    <p:sldId id="477" r:id="rId15"/>
    <p:sldId id="482" r:id="rId16"/>
    <p:sldId id="478" r:id="rId17"/>
    <p:sldId id="484" r:id="rId18"/>
    <p:sldId id="479" r:id="rId19"/>
    <p:sldId id="485" r:id="rId20"/>
    <p:sldId id="458" r:id="rId21"/>
    <p:sldId id="481" r:id="rId22"/>
    <p:sldId id="460" r:id="rId23"/>
    <p:sldId id="461" r:id="rId24"/>
    <p:sldId id="462" r:id="rId25"/>
    <p:sldId id="445" r:id="rId26"/>
    <p:sldId id="487" r:id="rId27"/>
    <p:sldId id="500" r:id="rId28"/>
    <p:sldId id="49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6" autoAdjust="0"/>
    <p:restoredTop sz="83265" autoAdjust="0"/>
  </p:normalViewPr>
  <p:slideViewPr>
    <p:cSldViewPr snapToGrid="0">
      <p:cViewPr varScale="1">
        <p:scale>
          <a:sx n="73" d="100"/>
          <a:sy n="73" d="100"/>
        </p:scale>
        <p:origin x="3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8E435-C9EC-47A3-841D-260AEA59612B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847A9-BC36-4A8E-BD8F-6F00567089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46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21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61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6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https://www.arduino.cc/en/Tutorial/PWM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39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02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7847A9-BC36-4A8E-BD8F-6F005670897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1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25AA9BA-5962-464A-A689-6DE696FE98BE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EFB8-2C9D-4E64-BB46-093C37E96C57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B8DE-6669-4839-9C8B-EE4A7D378344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55BEE-0D14-465E-84E9-0A8C9090ACB2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EEEF-C7D9-4609-88C2-CF690A9AC8CB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4C1E4-87EB-440B-B6EA-7F54410FFA53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C8F56-2D9B-44C7-A3B6-592801A345CA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17F59-4C94-4467-BA14-0D1794E0C359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CF735-32CB-4183-8103-8DBB9A7E4242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D3D16-6A28-4658-B8B3-C0DF0D065352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9255-8D13-48E5-9C20-5CA67BBEF6D3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05A-A043-4B02-87ED-0E341C01C314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0F9AE-5DEE-4B53-89B7-DD1620B28CC5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207E-8AA5-4669-8D4F-C04C4497D382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CE279-AAC2-40E1-BC78-A0A551D847AE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2C0CF-3A96-4BFF-8AE2-C3F8923EF98C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AE9A5-96AC-4D58-9EE0-88A428BCB08E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CDDC6-AD48-42E7-B1A2-57C947E6D90E}" type="datetime1">
              <a:rPr lang="en-US" smtClean="0"/>
              <a:t>12/1/2017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Toni Gerdjikov  tony.gerdjikov@gmail.com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Adruino</a:t>
            </a:r>
            <a:r>
              <a:rPr lang="en-US" dirty="0"/>
              <a:t>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err="1"/>
              <a:t>Ардуино</a:t>
            </a:r>
            <a:r>
              <a:rPr lang="en-US" dirty="0"/>
              <a:t> </a:t>
            </a:r>
            <a:r>
              <a:rPr lang="bg-BG" dirty="0" err="1"/>
              <a:t>осноВИТЕ</a:t>
            </a:r>
            <a:endParaRPr lang="bg-BG" dirty="0"/>
          </a:p>
          <a:p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4CAAAEE0-08F7-4ED9-B1D1-FB961791A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09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FA630E-AA8B-4964-AA38-FFA56C47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Аналог </a:t>
            </a:r>
            <a:r>
              <a:rPr lang="bg-BG" dirty="0" err="1"/>
              <a:t>Дигитал</a:t>
            </a:r>
            <a:r>
              <a:rPr lang="en-US" dirty="0"/>
              <a:t> – ADC.</a:t>
            </a:r>
          </a:p>
        </p:txBody>
      </p:sp>
      <p:pic>
        <p:nvPicPr>
          <p:cNvPr id="7" name="Контейнер за съдържание 6">
            <a:extLst>
              <a:ext uri="{FF2B5EF4-FFF2-40B4-BE49-F238E27FC236}">
                <a16:creationId xmlns:a16="http://schemas.microsoft.com/office/drawing/2014/main" id="{9FFB7120-8396-4768-88ED-478DEFAD3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528" y="1916333"/>
            <a:ext cx="9605768" cy="3942205"/>
          </a:xfrm>
        </p:spPr>
      </p:pic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6F6DE4C1-8802-415F-AB05-E7F9838B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1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E8795C-4348-4A3A-B2AC-B4AFA281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digital read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B57BCE-CD71-4C5D-AE31-E2A2F2E9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digitalRead</a:t>
            </a:r>
            <a:r>
              <a:rPr lang="en-US" dirty="0"/>
              <a:t>(</a:t>
            </a:r>
            <a:r>
              <a:rPr lang="bg-BG" dirty="0"/>
              <a:t>номер на пин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номер на дигитален пин от </a:t>
            </a:r>
            <a:r>
              <a:rPr lang="bg-BG" dirty="0" err="1"/>
              <a:t>ардуиното</a:t>
            </a:r>
            <a:r>
              <a:rPr lang="bg-BG" dirty="0"/>
              <a:t>.</a:t>
            </a:r>
          </a:p>
          <a:p>
            <a:r>
              <a:rPr lang="bg-BG" dirty="0"/>
              <a:t>връща стойност 0 или 1.</a:t>
            </a:r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4FFD59CF-8C5A-471A-9BDF-A3207DC1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48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BuTTONS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1552575"/>
            <a:ext cx="12488892" cy="4848225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9DB902D9-3B42-40E3-B217-7ECFAD8C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7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99049-0CD0-41CD-8903-34DB1C27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88C48-0049-454F-91BB-34547ADA2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172" y="618518"/>
            <a:ext cx="9231947" cy="5632488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7667E1BA-8955-45D4-83FA-102AAE4F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8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E8795C-4348-4A3A-B2AC-B4AFA281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digital WRITE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B57BCE-CD71-4C5D-AE31-E2A2F2E9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digitalWrite</a:t>
            </a:r>
            <a:r>
              <a:rPr lang="en-US" dirty="0"/>
              <a:t>(</a:t>
            </a:r>
            <a:r>
              <a:rPr lang="bg-BG" dirty="0"/>
              <a:t>номер на пин</a:t>
            </a:r>
            <a:r>
              <a:rPr lang="en-US" dirty="0"/>
              <a:t>, </a:t>
            </a:r>
            <a:r>
              <a:rPr lang="bg-BG" dirty="0"/>
              <a:t>стойност</a:t>
            </a:r>
            <a:r>
              <a:rPr lang="en-US" dirty="0"/>
              <a:t>)</a:t>
            </a:r>
            <a:r>
              <a:rPr lang="bg-BG" dirty="0"/>
              <a:t>;</a:t>
            </a:r>
          </a:p>
          <a:p>
            <a:r>
              <a:rPr lang="bg-BG" dirty="0"/>
              <a:t>Стойността може да е 0 или 1</a:t>
            </a:r>
          </a:p>
          <a:p>
            <a:r>
              <a:rPr lang="bg-BG" dirty="0"/>
              <a:t>Номера на пин е номер от </a:t>
            </a:r>
            <a:endParaRPr lang="en-US" dirty="0"/>
          </a:p>
          <a:p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8071040F-B0AC-487E-A472-2DB39DE5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28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BEDB-3E1D-4F3E-82EF-4E8686F8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E37D53-83A4-43CF-B00B-A0FAC9007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043" y="1658962"/>
            <a:ext cx="8667368" cy="4132238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3242D6A1-36F2-4FD3-B6F2-15B0C843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4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E8795C-4348-4A3A-B2AC-B4AFA281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analog read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B57BCE-CD71-4C5D-AE31-E2A2F2E9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bg-BG" dirty="0"/>
              <a:t>номер на пин</a:t>
            </a:r>
            <a:r>
              <a:rPr lang="en-US" dirty="0"/>
              <a:t>)</a:t>
            </a:r>
            <a:r>
              <a:rPr lang="bg-BG" dirty="0"/>
              <a:t>;</a:t>
            </a:r>
          </a:p>
          <a:p>
            <a:r>
              <a:rPr lang="bg-BG" dirty="0"/>
              <a:t> връща стойност в интервала 0, 1023</a:t>
            </a:r>
          </a:p>
          <a:p>
            <a:r>
              <a:rPr lang="bg-BG" dirty="0"/>
              <a:t>номер на пин е номер на </a:t>
            </a:r>
            <a:r>
              <a:rPr lang="bg-BG" dirty="0" err="1"/>
              <a:t>на</a:t>
            </a:r>
            <a:r>
              <a:rPr lang="bg-BG" dirty="0"/>
              <a:t> </a:t>
            </a:r>
            <a:r>
              <a:rPr lang="bg-BG" dirty="0" err="1"/>
              <a:t>аналгов</a:t>
            </a:r>
            <a:r>
              <a:rPr lang="bg-BG" dirty="0"/>
              <a:t> пин</a:t>
            </a:r>
          </a:p>
          <a:p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2B78D65-E633-49CE-B7BE-F229F9E1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40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E8795C-4348-4A3A-B2AC-B4AFA281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analog read</a:t>
            </a:r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7E0B66AB-1A22-4E6F-895C-EBFD1D90F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994" y="2097088"/>
            <a:ext cx="2912281" cy="3354386"/>
          </a:xfr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28E4250D-0756-4107-9A88-216D7FFC2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344" y="710119"/>
            <a:ext cx="5782647" cy="4780703"/>
          </a:xfrm>
          <a:prstGeom prst="rect">
            <a:avLst/>
          </a:prstGeom>
        </p:spPr>
      </p:pic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4A2DF41C-3CE5-4850-AA33-49572DC9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50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E8795C-4348-4A3A-B2AC-B4AFA281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Analog</a:t>
            </a:r>
            <a:r>
              <a:rPr lang="bg-BG" dirty="0"/>
              <a:t> </a:t>
            </a:r>
            <a:r>
              <a:rPr lang="en-US" dirty="0"/>
              <a:t>WRITE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B57BCE-CD71-4C5D-AE31-E2A2F2E9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bg-BG" dirty="0"/>
              <a:t>„номер на пин“, „стойност“</a:t>
            </a:r>
            <a:r>
              <a:rPr lang="en-US" dirty="0"/>
              <a:t>)</a:t>
            </a:r>
            <a:r>
              <a:rPr lang="bg-BG" dirty="0"/>
              <a:t>;</a:t>
            </a:r>
          </a:p>
          <a:p>
            <a:r>
              <a:rPr lang="bg-BG" dirty="0"/>
              <a:t>Номер на пин – номер на </a:t>
            </a:r>
            <a:r>
              <a:rPr lang="bg-BG" dirty="0" err="1"/>
              <a:t>алалогов</a:t>
            </a:r>
            <a:r>
              <a:rPr lang="bg-BG" dirty="0"/>
              <a:t> пин на </a:t>
            </a:r>
            <a:r>
              <a:rPr lang="bg-BG" dirty="0" err="1"/>
              <a:t>ардуиното</a:t>
            </a:r>
            <a:endParaRPr lang="bg-BG" dirty="0"/>
          </a:p>
          <a:p>
            <a:r>
              <a:rPr lang="bg-BG" dirty="0"/>
              <a:t>Стойност – от 0 до 254</a:t>
            </a:r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3194993D-446B-487A-A110-420E0EF3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78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E8795C-4348-4A3A-B2AC-B4AFA281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Analog</a:t>
            </a:r>
            <a:r>
              <a:rPr lang="bg-BG" dirty="0"/>
              <a:t> </a:t>
            </a:r>
            <a:r>
              <a:rPr lang="en-US" dirty="0"/>
              <a:t>WRITE 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EB57BCE-CD71-4C5D-AE31-E2A2F2E9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bg-BG" dirty="0"/>
              <a:t>„номер на пин“, „стойност“</a:t>
            </a:r>
            <a:r>
              <a:rPr lang="en-US" dirty="0"/>
              <a:t>)</a:t>
            </a:r>
            <a:r>
              <a:rPr lang="bg-BG" dirty="0"/>
              <a:t>;</a:t>
            </a:r>
          </a:p>
          <a:p>
            <a:r>
              <a:rPr lang="bg-BG" dirty="0"/>
              <a:t>Номер на пин – номер на </a:t>
            </a:r>
            <a:r>
              <a:rPr lang="bg-BG" dirty="0" err="1"/>
              <a:t>алалогов</a:t>
            </a:r>
            <a:r>
              <a:rPr lang="bg-BG" dirty="0"/>
              <a:t> пин на </a:t>
            </a:r>
            <a:r>
              <a:rPr lang="bg-BG" dirty="0" err="1"/>
              <a:t>ардуиното</a:t>
            </a:r>
            <a:endParaRPr lang="bg-BG" dirty="0"/>
          </a:p>
          <a:p>
            <a:r>
              <a:rPr lang="bg-BG" dirty="0"/>
              <a:t>Стойност – от 0 до 254</a:t>
            </a:r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C1DD1058-B3D4-4FC8-830B-A2821AB1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6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ДЕн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Цифрови</a:t>
            </a:r>
            <a:r>
              <a:rPr lang="ru-RU" dirty="0"/>
              <a:t> </a:t>
            </a:r>
            <a:r>
              <a:rPr lang="ru-RU" dirty="0" err="1"/>
              <a:t>входове</a:t>
            </a:r>
            <a:r>
              <a:rPr lang="ru-RU" dirty="0"/>
              <a:t> и </a:t>
            </a:r>
            <a:r>
              <a:rPr lang="ru-RU" dirty="0" err="1"/>
              <a:t>изходи</a:t>
            </a:r>
            <a:endParaRPr lang="bg-BG" dirty="0"/>
          </a:p>
          <a:p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0A26CF6-FECD-4C83-A2AA-DA5FC988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43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FA1E-D3DA-4436-BC52-84DA55975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explained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05885-D55D-4063-BE9D-ED707A872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0542" y="257637"/>
            <a:ext cx="6141138" cy="6515331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CEED058C-F600-4685-BC55-36A9B645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72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F727AA9-013C-4634-8F5F-DD8E42D3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SerIAL</a:t>
            </a:r>
            <a:r>
              <a:rPr lang="en-US" dirty="0"/>
              <a:t> </a:t>
            </a:r>
            <a:r>
              <a:rPr lang="bg-BG" dirty="0" err="1"/>
              <a:t>комуникАЦИЯ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07D44A2-7E83-42EE-8D48-375CD0A9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Serial.begin</a:t>
            </a:r>
            <a:r>
              <a:rPr lang="en-US" dirty="0"/>
              <a:t>(9600)</a:t>
            </a:r>
          </a:p>
          <a:p>
            <a:r>
              <a:rPr lang="en-US" dirty="0" err="1"/>
              <a:t>Serial.print</a:t>
            </a:r>
            <a:r>
              <a:rPr lang="en-US" dirty="0"/>
              <a:t>(“Test”)</a:t>
            </a:r>
          </a:p>
          <a:p>
            <a:r>
              <a:rPr lang="en-US" dirty="0" err="1"/>
              <a:t>Serial.println</a:t>
            </a:r>
            <a:r>
              <a:rPr lang="en-US" dirty="0"/>
              <a:t>(“Temperature is” + temp);</a:t>
            </a:r>
            <a:endParaRPr lang="bg-BG" dirty="0"/>
          </a:p>
          <a:p>
            <a:r>
              <a:rPr lang="en-US" dirty="0" err="1"/>
              <a:t>Serial.read</a:t>
            </a:r>
            <a:r>
              <a:rPr lang="en-US" dirty="0"/>
              <a:t>();</a:t>
            </a:r>
          </a:p>
          <a:p>
            <a:r>
              <a:rPr lang="en-US" dirty="0" err="1"/>
              <a:t>Serial.available</a:t>
            </a:r>
            <a:r>
              <a:rPr lang="en-US" dirty="0"/>
              <a:t>()</a:t>
            </a:r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3CC06EE6-9DC1-439F-A389-F1509493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2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BEDB-3E1D-4F3E-82EF-4E8686F8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FADE LED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E37D53-83A4-43CF-B00B-A0FAC9007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0043" y="1658962"/>
            <a:ext cx="8667368" cy="4132238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DC69C5F4-019F-40CB-ADF0-D5FF8CB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43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7BBC-2C64-4E32-9E2D-E2AF9711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C539FE-4B18-4739-AD14-7BBA81DB2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618518"/>
            <a:ext cx="4772232" cy="5675713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4BFFAD38-575B-4333-AFD4-13E8116D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90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9F52-49E2-459C-B14E-67679E7F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A76B27-AD9A-4D80-A01E-493ADD324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618518"/>
            <a:ext cx="10882234" cy="5589242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EB3E793D-0D2C-484B-8A70-AD139052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76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44C9-091D-4403-99CC-B560E5E1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Почивка 15 мин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454A3B4E-DCB6-42BA-BAAC-0A7FFE6CF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412" y="2097088"/>
            <a:ext cx="4956359" cy="4361596"/>
          </a:xfrm>
        </p:spPr>
      </p:pic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60D8FFAE-A15D-45BB-9EB9-B8D7A485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74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188D94E-EC47-4B8D-9B4D-91A93A2C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Упражнения – </a:t>
            </a:r>
            <a:r>
              <a:rPr lang="en-US" dirty="0"/>
              <a:t>fade LED – 20 min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FE95581-EBF7-49D8-9D38-8B5823AC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8394E812-C67D-4A2A-A0B9-C0CDB466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03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188D94E-EC47-4B8D-9B4D-91A93A2C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Упражнения – </a:t>
            </a:r>
            <a:r>
              <a:rPr lang="en-US" dirty="0"/>
              <a:t>BUTTON – 20 min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FE95581-EBF7-49D8-9D38-8B5823AC8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884C51EC-5F94-478A-AEA0-6294C5251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64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A18B-DA65-46B9-9B98-7567C0F2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Домашна Работа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A821-CA06-43FB-B52C-6A25D4F1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се напише програма за светофара: Ако бутона е натиснат, да се съкрати времето на работа за светофара, след 3 секунди да започне на мига жълтото на колите 5 пъти и да им светне червено. На пешеходците да светне зелено за 10 секунди. Ако не е </a:t>
            </a:r>
            <a:r>
              <a:rPr lang="bg-BG" dirty="0" err="1"/>
              <a:t>натистант</a:t>
            </a:r>
            <a:r>
              <a:rPr lang="bg-BG" dirty="0"/>
              <a:t> бутона светофара да свети жълто само при преминаването от зелено на червено.</a:t>
            </a:r>
          </a:p>
          <a:p>
            <a:pPr marL="0" indent="0">
              <a:buNone/>
            </a:pPr>
            <a:r>
              <a:rPr lang="bg-BG" dirty="0"/>
              <a:t>  </a:t>
            </a:r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157B1133-6623-4ECE-9608-67634294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296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3D0DAE-AEEB-43E3-B261-9ED10BF9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Цифрови</a:t>
            </a:r>
            <a:r>
              <a:rPr lang="ru-RU" dirty="0"/>
              <a:t> </a:t>
            </a:r>
            <a:r>
              <a:rPr lang="ru-RU" dirty="0" err="1"/>
              <a:t>входове</a:t>
            </a:r>
            <a:r>
              <a:rPr lang="ru-RU" dirty="0"/>
              <a:t> и </a:t>
            </a:r>
            <a:r>
              <a:rPr lang="ru-RU" dirty="0" err="1"/>
              <a:t>изходи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0E8A558-D6B2-4490-A6EC-76F3673D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ru-RU" dirty="0" err="1"/>
              <a:t>променливи</a:t>
            </a:r>
            <a:r>
              <a:rPr lang="ru-RU" dirty="0"/>
              <a:t>;</a:t>
            </a:r>
          </a:p>
          <a:p>
            <a:r>
              <a:rPr lang="ru-RU" dirty="0" err="1"/>
              <a:t>Четене</a:t>
            </a:r>
            <a:r>
              <a:rPr lang="ru-RU" dirty="0"/>
              <a:t> на </a:t>
            </a:r>
            <a:r>
              <a:rPr lang="ru-RU" dirty="0" err="1"/>
              <a:t>цифрови</a:t>
            </a:r>
            <a:r>
              <a:rPr lang="ru-RU" dirty="0"/>
              <a:t> </a:t>
            </a:r>
            <a:r>
              <a:rPr lang="ru-RU" dirty="0" err="1"/>
              <a:t>сигнали</a:t>
            </a:r>
            <a:r>
              <a:rPr lang="ru-RU" dirty="0"/>
              <a:t> с </a:t>
            </a:r>
            <a:r>
              <a:rPr lang="ru-RU" dirty="0" err="1"/>
              <a:t>микроконтролер</a:t>
            </a:r>
            <a:r>
              <a:rPr lang="ru-RU" dirty="0"/>
              <a:t>;</a:t>
            </a:r>
          </a:p>
          <a:p>
            <a:r>
              <a:rPr lang="ru-RU" dirty="0" err="1"/>
              <a:t>Pull-up</a:t>
            </a:r>
            <a:r>
              <a:rPr lang="ru-RU" dirty="0"/>
              <a:t> и </a:t>
            </a:r>
            <a:r>
              <a:rPr lang="ru-RU" dirty="0" err="1"/>
              <a:t>pull-down</a:t>
            </a:r>
            <a:r>
              <a:rPr lang="ru-RU" dirty="0"/>
              <a:t> </a:t>
            </a:r>
            <a:r>
              <a:rPr lang="ru-RU" dirty="0" err="1"/>
              <a:t>резистори</a:t>
            </a:r>
            <a:r>
              <a:rPr lang="ru-RU" dirty="0"/>
              <a:t>; </a:t>
            </a:r>
          </a:p>
          <a:p>
            <a:r>
              <a:rPr lang="ru-RU" dirty="0" err="1"/>
              <a:t>Условни</a:t>
            </a:r>
            <a:r>
              <a:rPr lang="ru-RU" dirty="0"/>
              <a:t> </a:t>
            </a:r>
            <a:r>
              <a:rPr lang="ru-RU" dirty="0" err="1"/>
              <a:t>оператори</a:t>
            </a:r>
            <a:r>
              <a:rPr lang="ru-RU" dirty="0"/>
              <a:t> – </a:t>
            </a:r>
            <a:r>
              <a:rPr lang="ru-RU" dirty="0" err="1"/>
              <a:t>if-else</a:t>
            </a:r>
            <a:r>
              <a:rPr lang="ru-RU" dirty="0"/>
              <a:t> и </a:t>
            </a:r>
            <a:r>
              <a:rPr lang="ru-RU" dirty="0" err="1"/>
              <a:t>switch-case</a:t>
            </a:r>
            <a:r>
              <a:rPr lang="ru-RU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DBE93FC-E76F-43F2-82BD-D9602B5F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4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957CF68-B3B0-4917-A89A-EB788E26B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7C20281-87C3-45DC-8E7F-05E5D2360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Имат име</a:t>
            </a:r>
          </a:p>
          <a:p>
            <a:r>
              <a:rPr lang="bg-BG" dirty="0"/>
              <a:t>Пазят стойност на данни.</a:t>
            </a:r>
          </a:p>
          <a:p>
            <a:r>
              <a:rPr lang="bg-BG" dirty="0"/>
              <a:t>Имат стойност </a:t>
            </a:r>
          </a:p>
          <a:p>
            <a:r>
              <a:rPr lang="bg-BG" dirty="0"/>
              <a:t>Имат тип на данните</a:t>
            </a:r>
          </a:p>
          <a:p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39AF3DC2-48D0-4AC4-9C11-7AE6225A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9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265A14-5152-4970-B850-06466B2D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променливи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5B48EAB-AD36-4887-8A24-A8D4C2E7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3915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byte   </a:t>
            </a:r>
            <a:r>
              <a:rPr lang="bg-BG" dirty="0"/>
              <a:t>число от 0 – 255</a:t>
            </a:r>
            <a:endParaRPr lang="en-US" dirty="0"/>
          </a:p>
          <a:p>
            <a:r>
              <a:rPr lang="en-US" dirty="0" err="1"/>
              <a:t>int</a:t>
            </a:r>
            <a:r>
              <a:rPr lang="bg-BG" dirty="0"/>
              <a:t>  число от </a:t>
            </a:r>
            <a:r>
              <a:rPr lang="en-US" dirty="0"/>
              <a:t>32</a:t>
            </a:r>
            <a:r>
              <a:rPr lang="bg-BG" dirty="0"/>
              <a:t> </a:t>
            </a:r>
            <a:r>
              <a:rPr lang="en-US" dirty="0"/>
              <a:t>767</a:t>
            </a:r>
            <a:r>
              <a:rPr lang="bg-BG" dirty="0"/>
              <a:t>до </a:t>
            </a:r>
            <a:r>
              <a:rPr lang="en-US" dirty="0"/>
              <a:t> - </a:t>
            </a:r>
            <a:r>
              <a:rPr lang="bg-BG" dirty="0"/>
              <a:t>3</a:t>
            </a:r>
            <a:r>
              <a:rPr lang="en-US" dirty="0"/>
              <a:t>2 768</a:t>
            </a:r>
          </a:p>
          <a:p>
            <a:r>
              <a:rPr lang="en-US" dirty="0"/>
              <a:t>long </a:t>
            </a:r>
            <a:r>
              <a:rPr lang="bg-BG" dirty="0"/>
              <a:t>голямо число 2 147 483 647  до - 2 147 483 648</a:t>
            </a:r>
            <a:endParaRPr lang="en-US" dirty="0"/>
          </a:p>
          <a:p>
            <a:r>
              <a:rPr lang="en-US" dirty="0"/>
              <a:t>char </a:t>
            </a:r>
            <a:r>
              <a:rPr lang="bg-BG" dirty="0"/>
              <a:t> знак , символ  „а“ или „А“</a:t>
            </a:r>
            <a:endParaRPr lang="en-US" dirty="0"/>
          </a:p>
          <a:p>
            <a:r>
              <a:rPr lang="en-US" dirty="0"/>
              <a:t>string  -</a:t>
            </a:r>
            <a:r>
              <a:rPr lang="bg-BG" dirty="0"/>
              <a:t>текст, дума, изречение</a:t>
            </a:r>
            <a:r>
              <a:rPr lang="en-US" dirty="0"/>
              <a:t> “</a:t>
            </a:r>
            <a:r>
              <a:rPr lang="en-US" dirty="0" err="1"/>
              <a:t>buttonOn</a:t>
            </a:r>
            <a:r>
              <a:rPr lang="en-US" dirty="0"/>
              <a:t>”</a:t>
            </a:r>
          </a:p>
          <a:p>
            <a:r>
              <a:rPr lang="en-US" dirty="0" err="1"/>
              <a:t>boolean</a:t>
            </a:r>
            <a:r>
              <a:rPr lang="en-US" dirty="0"/>
              <a:t>   true or false </a:t>
            </a:r>
          </a:p>
          <a:p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73758BC3-1FC7-493C-9436-D8C2ADE60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7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265A14-5152-4970-B850-06466B2D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променливи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5B48EAB-AD36-4887-8A24-A8D4C2E7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23915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Float – </a:t>
            </a:r>
            <a:r>
              <a:rPr lang="bg-BG" dirty="0"/>
              <a:t>число с плаваща запетая, например 3.1456</a:t>
            </a:r>
          </a:p>
          <a:p>
            <a:r>
              <a:rPr lang="en-US" dirty="0"/>
              <a:t>Array – </a:t>
            </a:r>
            <a:r>
              <a:rPr lang="bg-BG" dirty="0"/>
              <a:t>списък, лист от други променливи.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DBDCA7B8-9DC5-43D5-8D20-6E8CA39CA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98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C022E6E-A2F9-4646-A3AB-72A6BF5E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7DE0BAA-B4DA-4F84-9342-6935248D3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Позволяват един и същи код да се изпълнява на много места в програмата без да го </a:t>
            </a:r>
            <a:r>
              <a:rPr lang="bg-BG" dirty="0" err="1"/>
              <a:t>пеписваме</a:t>
            </a:r>
            <a:r>
              <a:rPr lang="bg-BG" dirty="0"/>
              <a:t> </a:t>
            </a:r>
          </a:p>
          <a:p>
            <a:r>
              <a:rPr lang="bg-BG" dirty="0"/>
              <a:t>Имат име</a:t>
            </a:r>
          </a:p>
          <a:p>
            <a:r>
              <a:rPr lang="bg-BG" dirty="0"/>
              <a:t>Могат да имат входни параметри (променливи)</a:t>
            </a:r>
          </a:p>
          <a:p>
            <a:r>
              <a:rPr lang="bg-BG" dirty="0"/>
              <a:t>Могат да връщат стойност </a:t>
            </a:r>
          </a:p>
          <a:p>
            <a:r>
              <a:rPr lang="bg-BG" dirty="0"/>
              <a:t>Могат да се викат / изпълняват  по име.</a:t>
            </a:r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6FA0E4E5-AFAF-48FE-9861-9A42CDEA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0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1ACD2C-5D89-4203-88F7-0CD2528E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</a:t>
            </a:r>
            <a:endParaRPr lang="en-US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616B8D4-F0E0-4582-A8C2-BC60538A7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 използват се за сравняване на променливи , например &lt;  &gt;  == , &lt;=  и др.</a:t>
            </a:r>
          </a:p>
          <a:p>
            <a:r>
              <a:rPr lang="bg-BG" dirty="0"/>
              <a:t>по битови операции </a:t>
            </a:r>
            <a:r>
              <a:rPr lang="en-US" dirty="0"/>
              <a:t>&lt;&lt;   &gt;&gt;  </a:t>
            </a:r>
            <a:r>
              <a:rPr lang="bg-BG" dirty="0" err="1"/>
              <a:t>побитово</a:t>
            </a:r>
            <a:r>
              <a:rPr lang="bg-BG" dirty="0"/>
              <a:t> отместване, маска.</a:t>
            </a:r>
          </a:p>
          <a:p>
            <a:r>
              <a:rPr lang="bg-BG" dirty="0"/>
              <a:t>Булеви операции  </a:t>
            </a:r>
            <a:r>
              <a:rPr lang="en-US" dirty="0"/>
              <a:t>and , or  equals nor </a:t>
            </a:r>
            <a:r>
              <a:rPr lang="en-US" dirty="0" err="1"/>
              <a:t>nor</a:t>
            </a:r>
            <a:r>
              <a:rPr lang="en-US" dirty="0"/>
              <a:t>.</a:t>
            </a:r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1039C4BC-E850-4950-82FA-24F02C80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83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DFA630E-AA8B-4964-AA38-FFA56C47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Аналог </a:t>
            </a:r>
            <a:r>
              <a:rPr lang="bg-BG" dirty="0" err="1"/>
              <a:t>Дигитал</a:t>
            </a:r>
            <a:endParaRPr lang="en-US" dirty="0"/>
          </a:p>
        </p:txBody>
      </p:sp>
      <p:pic>
        <p:nvPicPr>
          <p:cNvPr id="5" name="Контейнер за съдържание 4">
            <a:extLst>
              <a:ext uri="{FF2B5EF4-FFF2-40B4-BE49-F238E27FC236}">
                <a16:creationId xmlns:a16="http://schemas.microsoft.com/office/drawing/2014/main" id="{1038ACFB-3C98-4083-90FF-1F7C52B6F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4788" y="1849236"/>
            <a:ext cx="9459247" cy="4390246"/>
          </a:xfrm>
        </p:spPr>
      </p:pic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970A9BB-804E-4624-8177-222F6760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Toni Gerdjikov  tony.gerdjikov@gmail.com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88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55380</TotalTime>
  <Words>750</Words>
  <Application>Microsoft Office PowerPoint</Application>
  <PresentationFormat>Widescreen</PresentationFormat>
  <Paragraphs>110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Trebuchet MS</vt:lpstr>
      <vt:lpstr>Tw Cen MT</vt:lpstr>
      <vt:lpstr>Circuit</vt:lpstr>
      <vt:lpstr>Adruino Basics</vt:lpstr>
      <vt:lpstr>ДЕн 2</vt:lpstr>
      <vt:lpstr>Цифрови входове и изходи</vt:lpstr>
      <vt:lpstr>Променливи</vt:lpstr>
      <vt:lpstr>Видове променливи</vt:lpstr>
      <vt:lpstr>Видове променливи</vt:lpstr>
      <vt:lpstr>функции</vt:lpstr>
      <vt:lpstr>Оператори</vt:lpstr>
      <vt:lpstr>Аналог Дигитал</vt:lpstr>
      <vt:lpstr>Аналог Дигитал – ADC.</vt:lpstr>
      <vt:lpstr> digital read </vt:lpstr>
      <vt:lpstr>BuTTONS</vt:lpstr>
      <vt:lpstr>PowerPoint Presentation</vt:lpstr>
      <vt:lpstr> digital WRITE </vt:lpstr>
      <vt:lpstr>PowerPoint Presentation</vt:lpstr>
      <vt:lpstr> analog read</vt:lpstr>
      <vt:lpstr> analog read</vt:lpstr>
      <vt:lpstr> Analog WRITE </vt:lpstr>
      <vt:lpstr> Analog WRITE </vt:lpstr>
      <vt:lpstr>PWM explained</vt:lpstr>
      <vt:lpstr>SerIAL комуникАЦИЯ</vt:lpstr>
      <vt:lpstr>FADE LED</vt:lpstr>
      <vt:lpstr>SCHEMATIC</vt:lpstr>
      <vt:lpstr>PowerPoint Presentation</vt:lpstr>
      <vt:lpstr>Почивка 15 мин</vt:lpstr>
      <vt:lpstr>Упражнения – fade LED – 20 min</vt:lpstr>
      <vt:lpstr>Упражнения – BUTTON – 20 min</vt:lpstr>
      <vt:lpstr>Домашна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Ардуино за роботиката</dc:title>
  <dc:creator>Tony Gerdjikov</dc:creator>
  <cp:lastModifiedBy>Tony Gerdjikov</cp:lastModifiedBy>
  <cp:revision>182</cp:revision>
  <dcterms:created xsi:type="dcterms:W3CDTF">2017-06-09T14:14:21Z</dcterms:created>
  <dcterms:modified xsi:type="dcterms:W3CDTF">2017-12-01T09:59:15Z</dcterms:modified>
</cp:coreProperties>
</file>