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51" r:id="rId3"/>
    <p:sldId id="452" r:id="rId4"/>
    <p:sldId id="404" r:id="rId5"/>
    <p:sldId id="453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9" r:id="rId16"/>
    <p:sldId id="730" r:id="rId17"/>
    <p:sldId id="751" r:id="rId18"/>
    <p:sldId id="731" r:id="rId19"/>
    <p:sldId id="740" r:id="rId20"/>
    <p:sldId id="742" r:id="rId21"/>
    <p:sldId id="749" r:id="rId22"/>
    <p:sldId id="743" r:id="rId23"/>
    <p:sldId id="741" r:id="rId24"/>
    <p:sldId id="745" r:id="rId25"/>
    <p:sldId id="744" r:id="rId26"/>
    <p:sldId id="746" r:id="rId27"/>
    <p:sldId id="747" r:id="rId28"/>
    <p:sldId id="750" r:id="rId29"/>
    <p:sldId id="696" r:id="rId30"/>
    <p:sldId id="400" r:id="rId31"/>
    <p:sldId id="697" r:id="rId32"/>
    <p:sldId id="420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51"/>
            <p14:sldId id="452"/>
            <p14:sldId id="404"/>
          </p14:sldIdLst>
        </p14:section>
        <p14:section name="Design Patterns" id="{92322017-615D-49B5-B244-BF48D5518603}">
          <p14:sldIdLst>
            <p14:sldId id="453"/>
            <p14:sldId id="719"/>
            <p14:sldId id="720"/>
            <p14:sldId id="721"/>
          </p14:sldIdLst>
        </p14:section>
        <p14:section name="MVC" id="{B9F3E6AB-0A56-41A1-9770-850FE24E1A71}">
          <p14:sldIdLst>
            <p14:sldId id="722"/>
            <p14:sldId id="723"/>
            <p14:sldId id="724"/>
            <p14:sldId id="725"/>
          </p14:sldIdLst>
        </p14:section>
        <p14:section name="MVT" id="{136FCB9B-015A-4EAF-8A6F-8ACB689F5C98}">
          <p14:sldIdLst>
            <p14:sldId id="726"/>
            <p14:sldId id="727"/>
            <p14:sldId id="729"/>
            <p14:sldId id="730"/>
            <p14:sldId id="751"/>
            <p14:sldId id="731"/>
          </p14:sldIdLst>
        </p14:section>
        <p14:section name="Django Models" id="{6A8D6DE2-9EE5-4203-A416-FDDB503D10AE}">
          <p14:sldIdLst>
            <p14:sldId id="740"/>
            <p14:sldId id="742"/>
            <p14:sldId id="749"/>
            <p14:sldId id="743"/>
            <p14:sldId id="741"/>
            <p14:sldId id="745"/>
            <p14:sldId id="744"/>
            <p14:sldId id="746"/>
            <p14:sldId id="747"/>
          </p14:sldIdLst>
        </p14:section>
        <p14:section name="Demo" id="{01A361B6-4726-4F69-9BC9-E94FB8888A9A}">
          <p14:sldIdLst>
            <p14:sldId id="750"/>
          </p14:sldIdLst>
        </p14:section>
        <p14:section name="Conclusion" id="{10E03AB1-9AA8-4E86-9A64-D741901E50A2}">
          <p14:sldIdLst>
            <p14:sldId id="696"/>
            <p14:sldId id="400"/>
            <p14:sldId id="697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68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0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7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1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82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/mediator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solid-principles-made-easy-67b1246bcdf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539C03-64CD-40A4-812B-AFF890622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Model-View-Controller, Model-View-Template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F02D0-95CC-451B-B436-C9FDB2E8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Web Patterns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36CA4-5F43-4022-AB4A-76DC6FFBD4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42A8E-97CF-4687-97D1-609C6E9F1D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Trainers Team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4317A-8A75-4467-AA0D-6265FFC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89550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A8CAAB1-4B93-4FBC-90BC-40959F21A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Controller </a:t>
            </a:r>
          </a:p>
          <a:p>
            <a:pPr lvl="1"/>
            <a:r>
              <a:rPr lang="en-US" dirty="0"/>
              <a:t>Interacts with Model and View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Mediator</a:t>
            </a:r>
            <a:r>
              <a:rPr lang="en-US" dirty="0"/>
              <a:t> pattern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Displays data to the user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Contains the business logic of the application</a:t>
            </a:r>
          </a:p>
          <a:p>
            <a:pPr lvl="1"/>
            <a:r>
              <a:rPr lang="en-US" dirty="0"/>
              <a:t>Responsible for database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147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3FA3A-D292-4586-9E31-8930A9844B2F}"/>
              </a:ext>
            </a:extLst>
          </p:cNvPr>
          <p:cNvSpPr/>
          <p:nvPr/>
        </p:nvSpPr>
        <p:spPr bwMode="auto">
          <a:xfrm>
            <a:off x="5332412" y="2209800"/>
            <a:ext cx="24384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C8DD5-D2AA-4EF6-8F22-0EBB124415CE}"/>
              </a:ext>
            </a:extLst>
          </p:cNvPr>
          <p:cNvSpPr/>
          <p:nvPr/>
        </p:nvSpPr>
        <p:spPr bwMode="auto">
          <a:xfrm>
            <a:off x="1939753" y="4273281"/>
            <a:ext cx="24384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E93A5-F2D1-4249-8AAF-9C5C70EB58DE}"/>
              </a:ext>
            </a:extLst>
          </p:cNvPr>
          <p:cNvSpPr/>
          <p:nvPr/>
        </p:nvSpPr>
        <p:spPr bwMode="auto">
          <a:xfrm>
            <a:off x="8730475" y="4273281"/>
            <a:ext cx="24384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42B967DB-A04C-4E98-A68A-F10757897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820" y="2341143"/>
            <a:ext cx="914400" cy="91440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D86D688-79FA-41C9-9590-325E751C6CB3}"/>
              </a:ext>
            </a:extLst>
          </p:cNvPr>
          <p:cNvSpPr/>
          <p:nvPr/>
        </p:nvSpPr>
        <p:spPr bwMode="auto">
          <a:xfrm rot="2700000">
            <a:off x="4838546" y="3108032"/>
            <a:ext cx="152400" cy="1375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1111D79-B184-4855-BEA5-D493F338037E}"/>
              </a:ext>
            </a:extLst>
          </p:cNvPr>
          <p:cNvSpPr/>
          <p:nvPr/>
        </p:nvSpPr>
        <p:spPr bwMode="auto">
          <a:xfrm rot="13500000">
            <a:off x="4714217" y="2985414"/>
            <a:ext cx="152400" cy="1375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71BA968-6DC0-4966-B7FE-DC4D1C46C93D}"/>
              </a:ext>
            </a:extLst>
          </p:cNvPr>
          <p:cNvSpPr/>
          <p:nvPr/>
        </p:nvSpPr>
        <p:spPr bwMode="auto">
          <a:xfrm rot="18900000">
            <a:off x="8112279" y="3108032"/>
            <a:ext cx="152400" cy="1375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B930C91-CFE6-4F9E-A703-CDC9AECC968C}"/>
              </a:ext>
            </a:extLst>
          </p:cNvPr>
          <p:cNvSpPr/>
          <p:nvPr/>
        </p:nvSpPr>
        <p:spPr bwMode="auto">
          <a:xfrm rot="8100000">
            <a:off x="8255992" y="2973339"/>
            <a:ext cx="151200" cy="13760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37875-393B-4941-BFCD-238503A82288}"/>
              </a:ext>
            </a:extLst>
          </p:cNvPr>
          <p:cNvSpPr txBox="1"/>
          <p:nvPr/>
        </p:nvSpPr>
        <p:spPr>
          <a:xfrm rot="2700000">
            <a:off x="7908565" y="3135448"/>
            <a:ext cx="138085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User Action</a:t>
            </a:r>
            <a:endParaRPr lang="bg-B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893AC-B6A0-4F0F-AA71-E46A2819410C}"/>
              </a:ext>
            </a:extLst>
          </p:cNvPr>
          <p:cNvSpPr txBox="1"/>
          <p:nvPr/>
        </p:nvSpPr>
        <p:spPr>
          <a:xfrm rot="2700000">
            <a:off x="7363811" y="3803099"/>
            <a:ext cx="1070065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Updates</a:t>
            </a:r>
            <a:endParaRPr lang="bg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FF60C-DD33-439F-BD00-7999CD9112D7}"/>
              </a:ext>
            </a:extLst>
          </p:cNvPr>
          <p:cNvSpPr txBox="1"/>
          <p:nvPr/>
        </p:nvSpPr>
        <p:spPr>
          <a:xfrm rot="18900000">
            <a:off x="4594077" y="3803099"/>
            <a:ext cx="1244472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Send Data</a:t>
            </a:r>
            <a:endParaRPr lang="bg-B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C74E2-43EE-4A37-9B4F-18D884F55FFD}"/>
              </a:ext>
            </a:extLst>
          </p:cNvPr>
          <p:cNvSpPr txBox="1"/>
          <p:nvPr/>
        </p:nvSpPr>
        <p:spPr>
          <a:xfrm rot="18900000">
            <a:off x="4046111" y="3171022"/>
            <a:ext cx="867445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Notify</a:t>
            </a:r>
            <a:endParaRPr lang="bg-BG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0E2EB5A-7BC3-4CBB-9C32-F49C80167251}"/>
              </a:ext>
            </a:extLst>
          </p:cNvPr>
          <p:cNvSpPr/>
          <p:nvPr/>
        </p:nvSpPr>
        <p:spPr bwMode="auto">
          <a:xfrm rot="18900000">
            <a:off x="2001651" y="3045261"/>
            <a:ext cx="151200" cy="13760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7A962-C860-43B3-86ED-31D496AAC1A1}"/>
              </a:ext>
            </a:extLst>
          </p:cNvPr>
          <p:cNvSpPr txBox="1"/>
          <p:nvPr/>
        </p:nvSpPr>
        <p:spPr>
          <a:xfrm rot="2700000">
            <a:off x="1813068" y="3171023"/>
            <a:ext cx="1457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Manipulates</a:t>
            </a:r>
            <a:endParaRPr lang="bg-BG" dirty="0"/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C60F43EE-522B-4954-8552-3751259C1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4741" y="3338432"/>
            <a:ext cx="914400" cy="9144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EABA45AB-9F72-42FC-9DF2-7F86DAB2EFF6}"/>
              </a:ext>
            </a:extLst>
          </p:cNvPr>
          <p:cNvSpPr/>
          <p:nvPr/>
        </p:nvSpPr>
        <p:spPr bwMode="auto">
          <a:xfrm rot="1328839">
            <a:off x="4821167" y="2309892"/>
            <a:ext cx="7125791" cy="2735883"/>
          </a:xfrm>
          <a:prstGeom prst="ellipse">
            <a:avLst/>
          </a:prstGeom>
          <a:noFill/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70D65C-BA5F-4857-9BD5-FD125BE0D3BF}"/>
              </a:ext>
            </a:extLst>
          </p:cNvPr>
          <p:cNvSpPr txBox="1"/>
          <p:nvPr/>
        </p:nvSpPr>
        <p:spPr>
          <a:xfrm rot="1559791">
            <a:off x="8353543" y="2025358"/>
            <a:ext cx="2617732" cy="604049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Presentation Layer</a:t>
            </a:r>
            <a:endParaRPr lang="bg-BG" sz="24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5E33BFA-D136-4B4C-BD5C-E90C19F03EF5}"/>
              </a:ext>
            </a:extLst>
          </p:cNvPr>
          <p:cNvSpPr/>
          <p:nvPr/>
        </p:nvSpPr>
        <p:spPr bwMode="auto">
          <a:xfrm rot="8100000">
            <a:off x="2150988" y="2914415"/>
            <a:ext cx="151200" cy="13760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17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1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36451-B8F0-4DF3-B3A1-39988FD6E67E}"/>
              </a:ext>
            </a:extLst>
          </p:cNvPr>
          <p:cNvGrpSpPr/>
          <p:nvPr/>
        </p:nvGrpSpPr>
        <p:grpSpPr>
          <a:xfrm>
            <a:off x="5332412" y="2033219"/>
            <a:ext cx="563620" cy="714329"/>
            <a:chOff x="5332412" y="2033219"/>
            <a:chExt cx="563620" cy="7143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9C9425-D61F-4A10-87AC-B899E708017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5332412" y="2033219"/>
              <a:ext cx="411770" cy="63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214529-3EC8-4258-98A7-820168E73ED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484262" y="2113767"/>
              <a:ext cx="411770" cy="63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EAA5F4-2EE1-46E1-AA81-3097A9D8614C}"/>
              </a:ext>
            </a:extLst>
          </p:cNvPr>
          <p:cNvGrpSpPr/>
          <p:nvPr/>
        </p:nvGrpSpPr>
        <p:grpSpPr>
          <a:xfrm rot="6870866">
            <a:off x="6255707" y="2075963"/>
            <a:ext cx="563620" cy="714329"/>
            <a:chOff x="5332412" y="2033219"/>
            <a:chExt cx="563620" cy="71432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A2CD22-3300-4F0F-91A8-A168669FC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2412" y="2033219"/>
              <a:ext cx="411770" cy="63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F1C685-0E5A-4247-8043-0A07D8784CC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484262" y="2113767"/>
              <a:ext cx="411770" cy="63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B4D201-42A5-48AA-B2B9-5F7C7322A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B192-6D31-4047-BB7D-55939D8885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MVC in Django</a:t>
            </a:r>
            <a:endParaRPr lang="bg-B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2C216-798E-4DC5-A887-D6AA3D83EF3E}"/>
              </a:ext>
            </a:extLst>
          </p:cNvPr>
          <p:cNvSpPr/>
          <p:nvPr/>
        </p:nvSpPr>
        <p:spPr bwMode="auto">
          <a:xfrm>
            <a:off x="5599112" y="1187689"/>
            <a:ext cx="990600" cy="9906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EBF800-CA94-4C58-BB9B-B3851B547603}"/>
              </a:ext>
            </a:extLst>
          </p:cNvPr>
          <p:cNvSpPr/>
          <p:nvPr/>
        </p:nvSpPr>
        <p:spPr bwMode="auto">
          <a:xfrm>
            <a:off x="6475414" y="2667000"/>
            <a:ext cx="990600" cy="9906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D753D2-BD36-47CE-91F7-6ABB97080002}"/>
              </a:ext>
            </a:extLst>
          </p:cNvPr>
          <p:cNvSpPr/>
          <p:nvPr/>
        </p:nvSpPr>
        <p:spPr bwMode="auto">
          <a:xfrm>
            <a:off x="4722812" y="2667000"/>
            <a:ext cx="990600" cy="9906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4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6B3D1-D078-4551-861C-4CD15C339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Stands for Model-View-Template</a:t>
            </a:r>
          </a:p>
          <a:p>
            <a:r>
              <a:rPr lang="en-GB" dirty="0"/>
              <a:t>The Django implementation of MVC</a:t>
            </a:r>
          </a:p>
          <a:p>
            <a:r>
              <a:rPr lang="en-GB" dirty="0"/>
              <a:t>MVT analogy to MVC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solidFill>
                  <a:schemeClr val="bg1"/>
                </a:solidFill>
              </a:rPr>
              <a:t>model</a:t>
            </a:r>
            <a:r>
              <a:rPr lang="en-GB" dirty="0"/>
              <a:t> layer serves the same purpose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solidFill>
                  <a:schemeClr val="bg1"/>
                </a:solidFill>
              </a:rPr>
              <a:t>view</a:t>
            </a:r>
            <a:r>
              <a:rPr lang="en-GB" dirty="0"/>
              <a:t> is the controller in MVC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solidFill>
                  <a:schemeClr val="bg1"/>
                </a:solidFill>
              </a:rPr>
              <a:t>template</a:t>
            </a:r>
            <a:r>
              <a:rPr lang="en-GB" dirty="0"/>
              <a:t> is the view in MVC</a:t>
            </a:r>
          </a:p>
          <a:p>
            <a:r>
              <a:rPr lang="en-GB" dirty="0"/>
              <a:t>The "controller" part of a </a:t>
            </a:r>
            <a:r>
              <a:rPr lang="en-GB" dirty="0">
                <a:solidFill>
                  <a:schemeClr val="bg1"/>
                </a:solidFill>
              </a:rPr>
              <a:t>view</a:t>
            </a:r>
            <a:r>
              <a:rPr lang="en-GB" dirty="0"/>
              <a:t> is a core functionality of Django and that’s why its not called controller (URL routing)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MVT?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3FA3A-D292-4586-9E31-8930A9844B2F}"/>
              </a:ext>
            </a:extLst>
          </p:cNvPr>
          <p:cNvSpPr/>
          <p:nvPr/>
        </p:nvSpPr>
        <p:spPr bwMode="auto">
          <a:xfrm>
            <a:off x="5332412" y="2209800"/>
            <a:ext cx="24384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C8DD5-D2AA-4EF6-8F22-0EBB124415CE}"/>
              </a:ext>
            </a:extLst>
          </p:cNvPr>
          <p:cNvSpPr/>
          <p:nvPr/>
        </p:nvSpPr>
        <p:spPr bwMode="auto">
          <a:xfrm>
            <a:off x="1939753" y="4273281"/>
            <a:ext cx="24384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E93A5-F2D1-4249-8AAF-9C5C70EB58DE}"/>
              </a:ext>
            </a:extLst>
          </p:cNvPr>
          <p:cNvSpPr/>
          <p:nvPr/>
        </p:nvSpPr>
        <p:spPr bwMode="auto">
          <a:xfrm>
            <a:off x="8730475" y="4273281"/>
            <a:ext cx="24384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42B967DB-A04C-4E98-A68A-F10757897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820" y="2341143"/>
            <a:ext cx="914400" cy="91440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D86D688-79FA-41C9-9590-325E751C6CB3}"/>
              </a:ext>
            </a:extLst>
          </p:cNvPr>
          <p:cNvSpPr/>
          <p:nvPr/>
        </p:nvSpPr>
        <p:spPr bwMode="auto">
          <a:xfrm rot="2700000">
            <a:off x="4838546" y="3108032"/>
            <a:ext cx="152400" cy="1375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1111D79-B184-4855-BEA5-D493F338037E}"/>
              </a:ext>
            </a:extLst>
          </p:cNvPr>
          <p:cNvSpPr/>
          <p:nvPr/>
        </p:nvSpPr>
        <p:spPr bwMode="auto">
          <a:xfrm rot="13500000">
            <a:off x="4714217" y="2985414"/>
            <a:ext cx="152400" cy="1375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71BA968-6DC0-4966-B7FE-DC4D1C46C93D}"/>
              </a:ext>
            </a:extLst>
          </p:cNvPr>
          <p:cNvSpPr/>
          <p:nvPr/>
        </p:nvSpPr>
        <p:spPr bwMode="auto">
          <a:xfrm rot="18900000">
            <a:off x="8112279" y="3108032"/>
            <a:ext cx="152400" cy="1375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B930C91-CFE6-4F9E-A703-CDC9AECC968C}"/>
              </a:ext>
            </a:extLst>
          </p:cNvPr>
          <p:cNvSpPr/>
          <p:nvPr/>
        </p:nvSpPr>
        <p:spPr bwMode="auto">
          <a:xfrm rot="8100000">
            <a:off x="8255992" y="2973339"/>
            <a:ext cx="151200" cy="13760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37875-393B-4941-BFCD-238503A82288}"/>
              </a:ext>
            </a:extLst>
          </p:cNvPr>
          <p:cNvSpPr txBox="1"/>
          <p:nvPr/>
        </p:nvSpPr>
        <p:spPr>
          <a:xfrm rot="2700000">
            <a:off x="7908565" y="3135448"/>
            <a:ext cx="138085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User Action</a:t>
            </a:r>
            <a:endParaRPr lang="bg-B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893AC-B6A0-4F0F-AA71-E46A2819410C}"/>
              </a:ext>
            </a:extLst>
          </p:cNvPr>
          <p:cNvSpPr txBox="1"/>
          <p:nvPr/>
        </p:nvSpPr>
        <p:spPr>
          <a:xfrm rot="2700000">
            <a:off x="7363811" y="3803099"/>
            <a:ext cx="1070065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Updates</a:t>
            </a:r>
            <a:endParaRPr lang="bg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FF60C-DD33-439F-BD00-7999CD9112D7}"/>
              </a:ext>
            </a:extLst>
          </p:cNvPr>
          <p:cNvSpPr txBox="1"/>
          <p:nvPr/>
        </p:nvSpPr>
        <p:spPr>
          <a:xfrm rot="18900000">
            <a:off x="4594077" y="3803099"/>
            <a:ext cx="1244472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Send Data</a:t>
            </a:r>
            <a:endParaRPr lang="bg-B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C74E2-43EE-4A37-9B4F-18D884F55FFD}"/>
              </a:ext>
            </a:extLst>
          </p:cNvPr>
          <p:cNvSpPr txBox="1"/>
          <p:nvPr/>
        </p:nvSpPr>
        <p:spPr>
          <a:xfrm rot="18900000">
            <a:off x="4046111" y="3171022"/>
            <a:ext cx="867445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Notify</a:t>
            </a:r>
            <a:endParaRPr lang="bg-BG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0E2EB5A-7BC3-4CBB-9C32-F49C80167251}"/>
              </a:ext>
            </a:extLst>
          </p:cNvPr>
          <p:cNvSpPr/>
          <p:nvPr/>
        </p:nvSpPr>
        <p:spPr bwMode="auto">
          <a:xfrm rot="8100000">
            <a:off x="2105503" y="2973337"/>
            <a:ext cx="151200" cy="13760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7A962-C860-43B3-86ED-31D496AAC1A1}"/>
              </a:ext>
            </a:extLst>
          </p:cNvPr>
          <p:cNvSpPr txBox="1"/>
          <p:nvPr/>
        </p:nvSpPr>
        <p:spPr>
          <a:xfrm rot="2700000">
            <a:off x="1813068" y="3171023"/>
            <a:ext cx="1457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Manipulates</a:t>
            </a:r>
            <a:endParaRPr lang="bg-BG" dirty="0"/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C60F43EE-522B-4954-8552-3751259C1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4741" y="33384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73CCDF-4874-454B-A700-83AD661091A4}"/>
              </a:ext>
            </a:extLst>
          </p:cNvPr>
          <p:cNvSpPr txBox="1">
            <a:spLocks/>
          </p:cNvSpPr>
          <p:nvPr/>
        </p:nvSpPr>
        <p:spPr>
          <a:xfrm>
            <a:off x="423955" y="1524000"/>
            <a:ext cx="11353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django.http</a:t>
            </a:r>
            <a:r>
              <a:rPr lang="en-US" sz="2000" dirty="0"/>
              <a:t> import Http404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django.shortcuts</a:t>
            </a:r>
            <a:r>
              <a:rPr lang="en-US" sz="2000" dirty="0"/>
              <a:t> import render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app.models</a:t>
            </a:r>
            <a:r>
              <a:rPr lang="en-US" sz="2000" dirty="0"/>
              <a:t> import Person</a:t>
            </a:r>
          </a:p>
          <a:p>
            <a:endParaRPr lang="en-US" sz="2000" dirty="0"/>
          </a:p>
          <a:p>
            <a:r>
              <a:rPr lang="en-US" sz="2000" dirty="0"/>
              <a:t>def details (request, pk):</a:t>
            </a:r>
          </a:p>
          <a:p>
            <a:r>
              <a:rPr lang="en-US" sz="2000" dirty="0"/>
              <a:t>    try:</a:t>
            </a:r>
          </a:p>
          <a:p>
            <a:r>
              <a:rPr lang="en-US" sz="2000" dirty="0"/>
              <a:t>        p = </a:t>
            </a:r>
            <a:r>
              <a:rPr lang="en-US" sz="2000" dirty="0" err="1"/>
              <a:t>Person.objects.get</a:t>
            </a:r>
            <a:r>
              <a:rPr lang="en-US" sz="2000" dirty="0"/>
              <a:t>(pk=pk)</a:t>
            </a:r>
          </a:p>
          <a:p>
            <a:r>
              <a:rPr lang="en-US" sz="2000" dirty="0"/>
              <a:t>    except </a:t>
            </a:r>
            <a:r>
              <a:rPr lang="en-US" sz="2000" dirty="0" err="1"/>
              <a:t>Person.DoesNotExist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raise Http404("Person does not exist")</a:t>
            </a:r>
          </a:p>
          <a:p>
            <a:r>
              <a:rPr lang="en-US" sz="2000" dirty="0"/>
              <a:t>    return render(request, person/details.html', {'person': p})</a:t>
            </a:r>
          </a:p>
        </p:txBody>
      </p:sp>
    </p:spTree>
    <p:extLst>
      <p:ext uri="{BB962C8B-B14F-4D97-AF65-F5344CB8AC3E}">
        <p14:creationId xmlns:p14="http://schemas.microsoft.com/office/powerpoint/2010/main" val="229365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Model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73CCDF-4874-454B-A700-83AD661091A4}"/>
              </a:ext>
            </a:extLst>
          </p:cNvPr>
          <p:cNvSpPr txBox="1">
            <a:spLocks/>
          </p:cNvSpPr>
          <p:nvPr/>
        </p:nvSpPr>
        <p:spPr>
          <a:xfrm>
            <a:off x="423955" y="1143000"/>
            <a:ext cx="11353800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Person(models.Model):</a:t>
            </a:r>
          </a:p>
          <a:p>
            <a:r>
              <a:rPr lang="en-US" sz="2000" dirty="0"/>
              <a:t>    # field declarations...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    def baby_boomer_status(self):</a:t>
            </a:r>
          </a:p>
          <a:p>
            <a:r>
              <a:rPr lang="en-US" sz="2000" dirty="0"/>
              <a:t>        '''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Returns the person's baby-boomer status.</a:t>
            </a:r>
            <a:r>
              <a:rPr lang="en-US" sz="2000" dirty="0">
                <a:solidFill>
                  <a:schemeClr val="tx1"/>
                </a:solidFill>
              </a:rPr>
              <a:t>'''</a:t>
            </a:r>
          </a:p>
          <a:p>
            <a:r>
              <a:rPr lang="en-US" sz="2000" dirty="0"/>
              <a:t>        import datetime</a:t>
            </a:r>
          </a:p>
          <a:p>
            <a:r>
              <a:rPr lang="en-US" sz="2000" dirty="0"/>
              <a:t>        if self.birth_date &lt; datetime.date(1945, 8, 1):</a:t>
            </a:r>
          </a:p>
          <a:p>
            <a:r>
              <a:rPr lang="en-US" sz="2000" dirty="0"/>
              <a:t>            return "Pre-boomer"</a:t>
            </a:r>
          </a:p>
          <a:p>
            <a:r>
              <a:rPr lang="en-US" sz="2000" dirty="0"/>
              <a:t>        elif self.birth_date &lt; datetime.date(1965, 1, 1):</a:t>
            </a:r>
          </a:p>
          <a:p>
            <a:r>
              <a:rPr lang="en-US" sz="2000" dirty="0"/>
              <a:t>            return "Baby boomer"</a:t>
            </a:r>
          </a:p>
          <a:p>
            <a:r>
              <a:rPr lang="en-US" sz="2000" dirty="0"/>
              <a:t>        else:</a:t>
            </a:r>
          </a:p>
          <a:p>
            <a:r>
              <a:rPr lang="en-US" sz="2000" dirty="0"/>
              <a:t>            return "Post-boomer"</a:t>
            </a:r>
          </a:p>
        </p:txBody>
      </p:sp>
    </p:spTree>
    <p:extLst>
      <p:ext uri="{BB962C8B-B14F-4D97-AF65-F5344CB8AC3E}">
        <p14:creationId xmlns:p14="http://schemas.microsoft.com/office/powerpoint/2010/main" val="398334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Template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BEC3B72-D0BF-4BD6-BFD7-FBABC9AAF04B}"/>
              </a:ext>
            </a:extLst>
          </p:cNvPr>
          <p:cNvSpPr txBox="1">
            <a:spLocks/>
          </p:cNvSpPr>
          <p:nvPr/>
        </p:nvSpPr>
        <p:spPr>
          <a:xfrm>
            <a:off x="303212" y="1326817"/>
            <a:ext cx="11353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{</a:t>
            </a:r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/>
              <a:t> if </a:t>
            </a:r>
            <a:r>
              <a:rPr lang="en-US" sz="2000" dirty="0">
                <a:solidFill>
                  <a:schemeClr val="bg1"/>
                </a:solidFill>
              </a:rPr>
              <a:t>latest_question_list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/>
              <a:t>}</a:t>
            </a:r>
          </a:p>
          <a:p>
            <a:r>
              <a:rPr lang="en-US" sz="2000" dirty="0"/>
              <a:t>    &lt;ul&gt;</a:t>
            </a:r>
          </a:p>
          <a:p>
            <a:r>
              <a:rPr lang="en-US" sz="2000" dirty="0"/>
              <a:t>    {% </a:t>
            </a:r>
            <a:r>
              <a:rPr lang="en-US" sz="2000" dirty="0">
                <a:solidFill>
                  <a:schemeClr val="bg1"/>
                </a:solidFill>
              </a:rPr>
              <a:t>for</a:t>
            </a:r>
            <a:r>
              <a:rPr lang="en-US" sz="2000" dirty="0"/>
              <a:t> question </a:t>
            </a:r>
            <a:r>
              <a:rPr lang="en-US" sz="2000" dirty="0">
                <a:solidFill>
                  <a:schemeClr val="bg1"/>
                </a:solidFill>
              </a:rPr>
              <a:t>in</a:t>
            </a:r>
            <a:r>
              <a:rPr lang="en-US" sz="2000" dirty="0"/>
              <a:t> latest_question_list %}</a:t>
            </a:r>
          </a:p>
          <a:p>
            <a:r>
              <a:rPr lang="en-US" sz="2000" dirty="0"/>
              <a:t>        &lt;li&gt;</a:t>
            </a:r>
          </a:p>
          <a:p>
            <a:r>
              <a:rPr lang="en-US" sz="2000" dirty="0"/>
              <a:t>            &lt;a href="/poll/</a:t>
            </a:r>
            <a:r>
              <a:rPr lang="en-US" sz="2000" dirty="0">
                <a:solidFill>
                  <a:schemeClr val="bg1"/>
                </a:solidFill>
              </a:rPr>
              <a:t>{{</a:t>
            </a:r>
            <a:r>
              <a:rPr lang="en-US" sz="2000" dirty="0"/>
              <a:t> question.id </a:t>
            </a:r>
            <a:r>
              <a:rPr lang="en-US" sz="2000" dirty="0">
                <a:solidFill>
                  <a:schemeClr val="bg1"/>
                </a:solidFill>
              </a:rPr>
              <a:t>}}</a:t>
            </a:r>
            <a:r>
              <a:rPr lang="en-US" sz="2000" dirty="0"/>
              <a:t>/"&gt;</a:t>
            </a:r>
            <a:r>
              <a:rPr lang="en-US" sz="2000" dirty="0">
                <a:solidFill>
                  <a:schemeClr val="bg1"/>
                </a:solidFill>
              </a:rPr>
              <a:t>{{</a:t>
            </a:r>
            <a:r>
              <a:rPr lang="en-US" sz="2000" dirty="0"/>
              <a:t> question.question_text </a:t>
            </a:r>
            <a:r>
              <a:rPr lang="en-US" sz="2000" dirty="0">
                <a:solidFill>
                  <a:schemeClr val="bg1"/>
                </a:solidFill>
              </a:rPr>
              <a:t>}}</a:t>
            </a:r>
            <a:r>
              <a:rPr lang="en-US" sz="2000" dirty="0"/>
              <a:t>&lt;/a&gt;</a:t>
            </a:r>
          </a:p>
          <a:p>
            <a:r>
              <a:rPr lang="en-US" sz="2000" dirty="0"/>
              <a:t>        &lt;/li&gt;</a:t>
            </a:r>
          </a:p>
          <a:p>
            <a:r>
              <a:rPr lang="en-US" sz="2000" dirty="0"/>
              <a:t>    {% </a:t>
            </a:r>
            <a:r>
              <a:rPr lang="en-US" sz="2000" dirty="0">
                <a:solidFill>
                  <a:schemeClr val="bg1"/>
                </a:solidFill>
              </a:rPr>
              <a:t>endfor</a:t>
            </a:r>
            <a:r>
              <a:rPr lang="en-US" sz="2000" dirty="0"/>
              <a:t> %}</a:t>
            </a:r>
          </a:p>
          <a:p>
            <a:r>
              <a:rPr lang="en-US" sz="2000" dirty="0"/>
              <a:t>    &lt;/ul&gt;</a:t>
            </a:r>
          </a:p>
          <a:p>
            <a:r>
              <a:rPr lang="en-US" sz="2000" dirty="0"/>
              <a:t>{% </a:t>
            </a:r>
            <a:r>
              <a:rPr lang="en-US" sz="2000" dirty="0">
                <a:solidFill>
                  <a:schemeClr val="bg1"/>
                </a:solidFill>
              </a:rPr>
              <a:t>else</a:t>
            </a:r>
            <a:r>
              <a:rPr lang="en-US" sz="2000" dirty="0"/>
              <a:t> %}</a:t>
            </a:r>
          </a:p>
          <a:p>
            <a:r>
              <a:rPr lang="en-US" sz="2000" dirty="0"/>
              <a:t>    &lt;p&gt;No polls are available.&lt;/p&gt;</a:t>
            </a:r>
          </a:p>
          <a:p>
            <a:r>
              <a:rPr lang="en-US" sz="2000" dirty="0"/>
              <a:t>{% </a:t>
            </a:r>
            <a:r>
              <a:rPr lang="en-US" sz="2000" dirty="0">
                <a:solidFill>
                  <a:schemeClr val="bg1"/>
                </a:solidFill>
              </a:rPr>
              <a:t>endif</a:t>
            </a:r>
            <a:r>
              <a:rPr lang="en-US" sz="2000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93680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5075B-237B-4B35-A766-725502D8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Models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C09E1-A8A8-43B1-82B5-F1595134A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68" y="1242392"/>
            <a:ext cx="5041489" cy="29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F21DD-4E90-49E4-B547-C3DD0C85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Models: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8D184-5C8D-4538-93BD-CCDBC95145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600" y="1981200"/>
            <a:ext cx="11353800" cy="4680870"/>
          </a:xfrm>
        </p:spPr>
        <p:txBody>
          <a:bodyPr/>
          <a:lstStyle/>
          <a:p>
            <a:r>
              <a:rPr lang="en-US" sz="2000" dirty="0"/>
              <a:t>from django.db import models</a:t>
            </a:r>
          </a:p>
          <a:p>
            <a:r>
              <a:rPr lang="en-US" sz="2000" dirty="0"/>
              <a:t>class Question(models.Model):</a:t>
            </a:r>
          </a:p>
          <a:p>
            <a:r>
              <a:rPr lang="en-US" sz="2000" dirty="0"/>
              <a:t>    question_text = models.CharField(max_length=200, unique=True)</a:t>
            </a:r>
          </a:p>
          <a:p>
            <a:r>
              <a:rPr lang="en-US" sz="2000" dirty="0"/>
              <a:t>    pub_date = models.DateTimeField('date published', auto_now_add=True)</a:t>
            </a:r>
          </a:p>
          <a:p>
            <a:r>
              <a:rPr lang="en-US" sz="2000" dirty="0"/>
              <a:t>    last_updated = models.DateTimeField(auto_now=True)</a:t>
            </a:r>
          </a:p>
          <a:p>
            <a:endParaRPr lang="en-US" sz="2000" dirty="0"/>
          </a:p>
          <a:p>
            <a:r>
              <a:rPr lang="en-US" sz="2000" dirty="0"/>
              <a:t>class Choice(models.Model):</a:t>
            </a:r>
          </a:p>
          <a:p>
            <a:r>
              <a:rPr lang="en-US" sz="2000" dirty="0"/>
              <a:t>    question = models.ForeignKey(Question, on_delete=models.CASCADE)</a:t>
            </a:r>
          </a:p>
          <a:p>
            <a:r>
              <a:rPr lang="en-US" sz="2000" dirty="0"/>
              <a:t>    choice_text = models.CharField(max_length=200)</a:t>
            </a:r>
          </a:p>
          <a:p>
            <a:r>
              <a:rPr lang="en-US" sz="2000" dirty="0"/>
              <a:t>    votes = models.IntegerField(default=0)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CDFDF-B0A1-4FCE-A5FC-93911BEC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B78D8-F682-489D-8A88-DFFEE70597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4B3A-FA78-47A0-852F-C40518E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ORMs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C576-B102-45EC-B300-31B841463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2" y="1371600"/>
            <a:ext cx="8180332" cy="4795935"/>
          </a:xfrm>
        </p:spPr>
        <p:txBody>
          <a:bodyPr/>
          <a:lstStyle/>
          <a:p>
            <a:r>
              <a:rPr lang="en-US" dirty="0"/>
              <a:t>Design Patterns</a:t>
            </a:r>
          </a:p>
          <a:p>
            <a:r>
              <a:rPr lang="en-US" dirty="0"/>
              <a:t>Model View Controller Architecture</a:t>
            </a:r>
          </a:p>
          <a:p>
            <a:r>
              <a:rPr lang="en-US" dirty="0"/>
              <a:t>Model View Template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BB869-B0AD-42DF-97A5-0EF2E7990D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75A7F2-75E6-447D-8FF5-4650C3B86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can't just delete the stored data every time we make </a:t>
            </a:r>
            <a:br>
              <a:rPr lang="en-US" dirty="0"/>
            </a:br>
            <a:r>
              <a:rPr lang="en-US" dirty="0"/>
              <a:t>a small change</a:t>
            </a:r>
          </a:p>
          <a:p>
            <a:r>
              <a:rPr lang="en-US" dirty="0"/>
              <a:t>The database needs to be synchronized between developers</a:t>
            </a:r>
          </a:p>
          <a:p>
            <a:r>
              <a:rPr lang="en-US" dirty="0"/>
              <a:t>We may need to fix some bug in a previous version on the </a:t>
            </a:r>
            <a:br>
              <a:rPr lang="en-US" dirty="0"/>
            </a:br>
            <a:r>
              <a:rPr lang="en-US" dirty="0"/>
              <a:t>project</a:t>
            </a:r>
          </a:p>
          <a:p>
            <a:r>
              <a:rPr lang="en-US" dirty="0"/>
              <a:t>We need to easily share changes</a:t>
            </a:r>
          </a:p>
          <a:p>
            <a:r>
              <a:rPr lang="en-US" dirty="0"/>
              <a:t>Migrations are like a </a:t>
            </a:r>
            <a:r>
              <a:rPr lang="en-US" b="1" dirty="0"/>
              <a:t>version control system </a:t>
            </a:r>
            <a:r>
              <a:rPr lang="en-US" dirty="0"/>
              <a:t>for our database</a:t>
            </a:r>
            <a:br>
              <a:rPr lang="en-US" dirty="0"/>
            </a:br>
            <a:r>
              <a:rPr lang="en-US" dirty="0"/>
              <a:t>schema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EB964-27A1-4AF4-8B3E-50A582F5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Even Need Migrations?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AA519-58E0-43BC-B95B-E5966BC7E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45B158-143A-46A8-B416-1ED0011A3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in mind, that when you are doing basic reverts, </a:t>
            </a:r>
            <a:br>
              <a:rPr lang="en-US" dirty="0"/>
            </a:br>
            <a:r>
              <a:rPr lang="en-US" dirty="0"/>
              <a:t>you are deleting data permanently</a:t>
            </a:r>
          </a:p>
          <a:p>
            <a:r>
              <a:rPr lang="en-US" dirty="0"/>
              <a:t>When you revert you still have to rollback your code to the</a:t>
            </a:r>
            <a:br>
              <a:rPr lang="en-US" dirty="0"/>
            </a:br>
            <a:r>
              <a:rPr lang="en-US" dirty="0"/>
              <a:t>version that was at the time of making the migration</a:t>
            </a:r>
          </a:p>
          <a:p>
            <a:r>
              <a:rPr lang="en-US" dirty="0"/>
              <a:t>When adding required fields, most likely just doing a migration will not be enough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3C2D2D-7465-4258-98CF-111D04F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E6B78-9A09-4DFF-B9F3-19857ACB81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EB5078-8CEF-4540-82FF-4FABA8D9AE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we make a new Model or change an existing one</a:t>
            </a:r>
            <a:br>
              <a:rPr lang="en-US" dirty="0"/>
            </a:br>
            <a:r>
              <a:rPr lang="en-US" dirty="0"/>
              <a:t>we have to migrate the database schema: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Showing applied migrations:</a:t>
            </a:r>
          </a:p>
          <a:p>
            <a:endParaRPr lang="en-US" dirty="0"/>
          </a:p>
          <a:p>
            <a:r>
              <a:rPr lang="en-US" dirty="0"/>
              <a:t>Reverting to older migrations: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E1145-CE57-4F2A-A4B7-0598B3F9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51167-7EC4-45B7-8238-4B40A48BDD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9BB8CEA-2442-41EB-B98D-05F217F512C1}"/>
              </a:ext>
            </a:extLst>
          </p:cNvPr>
          <p:cNvSpPr txBox="1">
            <a:spLocks/>
          </p:cNvSpPr>
          <p:nvPr/>
        </p:nvSpPr>
        <p:spPr>
          <a:xfrm>
            <a:off x="531812" y="2362200"/>
            <a:ext cx="11353800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 python manage.py makemigrations</a:t>
            </a:r>
          </a:p>
          <a:p>
            <a:r>
              <a:rPr lang="en-US" sz="2000" dirty="0"/>
              <a:t>&gt; python manage.py migrate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F97DFD-1FF2-449F-8E5F-69FE3FD123EF}"/>
              </a:ext>
            </a:extLst>
          </p:cNvPr>
          <p:cNvSpPr txBox="1">
            <a:spLocks/>
          </p:cNvSpPr>
          <p:nvPr/>
        </p:nvSpPr>
        <p:spPr>
          <a:xfrm>
            <a:off x="531812" y="4084642"/>
            <a:ext cx="113538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 python manage.py showmigrations [optional app name]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BF2085A-8FB9-451F-9832-45FCF0469AEF}"/>
              </a:ext>
            </a:extLst>
          </p:cNvPr>
          <p:cNvSpPr txBox="1">
            <a:spLocks/>
          </p:cNvSpPr>
          <p:nvPr/>
        </p:nvSpPr>
        <p:spPr>
          <a:xfrm>
            <a:off x="531812" y="5502935"/>
            <a:ext cx="113538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 python manage.py showmigrations [optional app name]</a:t>
            </a:r>
          </a:p>
        </p:txBody>
      </p:sp>
    </p:spTree>
    <p:extLst>
      <p:ext uri="{BB962C8B-B14F-4D97-AF65-F5344CB8AC3E}">
        <p14:creationId xmlns:p14="http://schemas.microsoft.com/office/powerpoint/2010/main" val="26456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45B158-143A-46A8-B416-1ED0011A3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Managers </a:t>
            </a:r>
            <a:r>
              <a:rPr lang="en-US" dirty="0"/>
              <a:t>is the interface through which database </a:t>
            </a:r>
            <a:r>
              <a:rPr lang="en-US" b="1" dirty="0"/>
              <a:t>queries</a:t>
            </a:r>
            <a:br>
              <a:rPr lang="en-US" dirty="0"/>
            </a:br>
            <a:r>
              <a:rPr lang="en-US" dirty="0"/>
              <a:t>are </a:t>
            </a:r>
            <a:r>
              <a:rPr lang="en-US" b="1" dirty="0"/>
              <a:t>provided</a:t>
            </a:r>
            <a:r>
              <a:rPr lang="en-US" dirty="0"/>
              <a:t> to Django Models. Every Model has a Manager</a:t>
            </a:r>
          </a:p>
          <a:p>
            <a:r>
              <a:rPr lang="en-US" dirty="0"/>
              <a:t>By default it is </a:t>
            </a:r>
            <a:r>
              <a:rPr lang="en-US" b="1" dirty="0">
                <a:latin typeface="Consolas" panose="020B0609020204030204" pitchFamily="49" charset="0"/>
              </a:rPr>
              <a:t>Model.objects</a:t>
            </a:r>
            <a:r>
              <a:rPr lang="en-US" b="1" dirty="0"/>
              <a:t> </a:t>
            </a:r>
            <a:r>
              <a:rPr lang="en-US" dirty="0"/>
              <a:t>object</a:t>
            </a:r>
          </a:p>
          <a:p>
            <a:r>
              <a:rPr lang="en-US" dirty="0"/>
              <a:t>You can add Managers or replace the default one</a:t>
            </a:r>
          </a:p>
          <a:p>
            <a:r>
              <a:rPr lang="en-US" dirty="0"/>
              <a:t>Reasons to do so:</a:t>
            </a:r>
          </a:p>
          <a:p>
            <a:pPr lvl="1"/>
            <a:r>
              <a:rPr lang="en-US" dirty="0"/>
              <a:t>Adding new methods</a:t>
            </a:r>
          </a:p>
          <a:p>
            <a:pPr lvl="1"/>
            <a:r>
              <a:rPr lang="en-US" dirty="0"/>
              <a:t>Restricting the default </a:t>
            </a:r>
            <a:r>
              <a:rPr lang="en-US" b="1" dirty="0"/>
              <a:t>QuerySet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3C2D2D-7465-4258-98CF-111D04F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E6B78-9A09-4DFF-B9F3-19857ACB81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AF7C89-95DE-4546-8E29-004BD21EC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to use which?</a:t>
            </a:r>
          </a:p>
          <a:p>
            <a:r>
              <a:rPr lang="en-US" dirty="0"/>
              <a:t>We use </a:t>
            </a:r>
            <a:r>
              <a:rPr lang="en-US" b="1" dirty="0"/>
              <a:t>Managers</a:t>
            </a:r>
            <a:r>
              <a:rPr lang="en-US" dirty="0"/>
              <a:t> when we want "table-level" operations</a:t>
            </a:r>
          </a:p>
          <a:p>
            <a:r>
              <a:rPr lang="en-US" dirty="0"/>
              <a:t>We use </a:t>
            </a:r>
            <a:r>
              <a:rPr lang="en-US" b="1" dirty="0"/>
              <a:t>Model</a:t>
            </a:r>
            <a:r>
              <a:rPr lang="en-US" dirty="0"/>
              <a:t> methods when we want single "row-level"</a:t>
            </a:r>
            <a:br>
              <a:rPr lang="en-US" dirty="0"/>
            </a:br>
            <a:r>
              <a:rPr lang="en-US" dirty="0"/>
              <a:t>operation</a:t>
            </a:r>
          </a:p>
          <a:p>
            <a:r>
              <a:rPr lang="en-US" dirty="0"/>
              <a:t>The business logic stays in the Model that way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2F001-69BF-45CE-8D4D-10521D05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 Methods vs Model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57B4A-C7C8-4906-8763-7D1372B06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50ED95-6936-42D7-BBE5-47EF16DC56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Manager class has to be a </a:t>
            </a:r>
            <a:r>
              <a:rPr lang="en-US" b="1" dirty="0"/>
              <a:t>subclass </a:t>
            </a:r>
            <a:r>
              <a:rPr lang="en-US" dirty="0"/>
              <a:t>of </a:t>
            </a:r>
            <a:r>
              <a:rPr lang="en-US" b="1" dirty="0">
                <a:latin typeface="Consolas" panose="020B0609020204030204" pitchFamily="49" charset="0"/>
              </a:rPr>
              <a:t>models.Manager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C707-4EFE-4A9E-802E-3232533786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12" y="1902062"/>
            <a:ext cx="10958580" cy="4803980"/>
          </a:xfrm>
        </p:spPr>
        <p:txBody>
          <a:bodyPr/>
          <a:lstStyle/>
          <a:p>
            <a:r>
              <a:rPr lang="en-US" sz="1800" dirty="0"/>
              <a:t>from django.db import models</a:t>
            </a:r>
          </a:p>
          <a:p>
            <a:r>
              <a:rPr lang="en-US" sz="1800" dirty="0"/>
              <a:t>class BooksQuerySet(</a:t>
            </a:r>
            <a:r>
              <a:rPr lang="en-US" sz="1800" dirty="0">
                <a:solidFill>
                  <a:schemeClr val="bg1"/>
                </a:solidFill>
              </a:rPr>
              <a:t>models.QuerySet</a:t>
            </a:r>
            <a:r>
              <a:rPr lang="en-US" sz="1800" dirty="0"/>
              <a:t>):</a:t>
            </a:r>
          </a:p>
          <a:p>
            <a:r>
              <a:rPr lang="en-US" sz="1800" dirty="0"/>
              <a:t>    def old_books(self):</a:t>
            </a:r>
          </a:p>
          <a:p>
            <a:r>
              <a:rPr lang="en-US" sz="1800" dirty="0"/>
              <a:t>       return self.filter(pub_date__year__lte=1960)</a:t>
            </a:r>
          </a:p>
          <a:p>
            <a:r>
              <a:rPr lang="en-US" sz="1800" dirty="0"/>
              <a:t>	</a:t>
            </a:r>
            <a:endParaRPr lang="en-US" sz="1800" noProof="0" dirty="0"/>
          </a:p>
          <a:p>
            <a:r>
              <a:rPr lang="en-US" sz="1800" noProof="0" dirty="0"/>
              <a:t>class SciFiBookManager(</a:t>
            </a:r>
            <a:r>
              <a:rPr lang="en-US" sz="1800" noProof="0" dirty="0">
                <a:solidFill>
                  <a:schemeClr val="bg1"/>
                </a:solidFill>
              </a:rPr>
              <a:t>models.Manager</a:t>
            </a:r>
            <a:r>
              <a:rPr lang="en-US" sz="1800" noProof="0" dirty="0"/>
              <a:t>):</a:t>
            </a:r>
          </a:p>
          <a:p>
            <a:r>
              <a:rPr lang="en-US" sz="1800" noProof="0" dirty="0"/>
              <a:t>    def get_queryset(self):</a:t>
            </a:r>
          </a:p>
          <a:p>
            <a:r>
              <a:rPr lang="en-US" sz="1800" noProof="0" dirty="0"/>
              <a:t>        return </a:t>
            </a:r>
            <a:r>
              <a:rPr lang="en-US" sz="1800" noProof="0" dirty="0">
                <a:solidFill>
                  <a:schemeClr val="bg1"/>
                </a:solidFill>
              </a:rPr>
              <a:t>BooksQuerySet</a:t>
            </a:r>
            <a:r>
              <a:rPr lang="en-US" sz="1800" noProof="0" dirty="0"/>
              <a:t>(self.model, using=self._db)\</a:t>
            </a:r>
          </a:p>
          <a:p>
            <a:r>
              <a:rPr lang="en-US" sz="1800" noProof="0" dirty="0"/>
              <a:t>            .filter(genre__in=['Sci-Fi', 'Science fiction'])	</a:t>
            </a:r>
          </a:p>
          <a:p>
            <a:r>
              <a:rPr lang="en-US" sz="1800" noProof="0" dirty="0"/>
              <a:t>    def old_books(self):</a:t>
            </a:r>
          </a:p>
          <a:p>
            <a:r>
              <a:rPr lang="en-US" sz="1800" noProof="0" dirty="0"/>
              <a:t>        return self.get_queryset().old_books()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23263E-2B67-4456-9201-3FFAA3F7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Managers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E5EF-B34D-429F-B712-9C33FA9977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227372-1CE4-4C54-9B6F-9AA12B7B7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 Custom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A1AD-7C26-487C-B6FA-F2E70737C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2155756"/>
          </a:xfrm>
        </p:spPr>
        <p:txBody>
          <a:bodyPr/>
          <a:lstStyle/>
          <a:p>
            <a:r>
              <a:rPr lang="en-US" dirty="0"/>
              <a:t>class Book(models.Model):</a:t>
            </a:r>
          </a:p>
          <a:p>
            <a:r>
              <a:rPr lang="en-US" dirty="0"/>
              <a:t>    # ... field declarations</a:t>
            </a:r>
          </a:p>
          <a:p>
            <a:r>
              <a:rPr lang="en-US" dirty="0"/>
              <a:t>    objects = models.Manager()</a:t>
            </a:r>
          </a:p>
          <a:p>
            <a:r>
              <a:rPr lang="en-US" dirty="0"/>
              <a:t>    scifi_books = </a:t>
            </a:r>
            <a:r>
              <a:rPr lang="en-US" sz="2400" noProof="0" dirty="0"/>
              <a:t>SciFiBookManager()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70F9BC-AD2B-4E09-A288-213D774E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08CFC-1AB9-4EF3-A527-E34E9718A0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4ACC3C-D7F3-48D2-9ED1-F336D7B97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Blog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54731-4844-4B49-866F-19AD4733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1206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8DE4-CD6D-4AF1-B54C-B993707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D87CA-B620-42BF-B7F1-75A30E23F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5"/>
            <a:ext cx="8640897" cy="4795935"/>
          </a:xfrm>
        </p:spPr>
        <p:txBody>
          <a:bodyPr wrap="square"/>
          <a:lstStyle/>
          <a:p>
            <a:r>
              <a:rPr lang="en-US" dirty="0"/>
              <a:t>Knowing common design patterns can be </a:t>
            </a:r>
            <a:br>
              <a:rPr lang="en-US" dirty="0"/>
            </a:br>
            <a:r>
              <a:rPr lang="en-US" dirty="0"/>
              <a:t>extremely helpful</a:t>
            </a:r>
          </a:p>
          <a:p>
            <a:r>
              <a:rPr lang="en-US" dirty="0"/>
              <a:t>Django follows closely the principles in MVC,</a:t>
            </a:r>
            <a:br>
              <a:rPr lang="en-US" dirty="0"/>
            </a:br>
            <a:r>
              <a:rPr lang="en-US" dirty="0"/>
              <a:t>adjusting them to create MVT</a:t>
            </a:r>
          </a:p>
          <a:p>
            <a:r>
              <a:rPr lang="en-US" dirty="0"/>
              <a:t>Migrations are must-know if you want to </a:t>
            </a:r>
            <a:br>
              <a:rPr lang="en-US" dirty="0"/>
            </a:br>
            <a:r>
              <a:rPr lang="en-US" dirty="0"/>
              <a:t>keep your database data intact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1A5EE-62A7-4DE1-928B-08ED9F4E9A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/>
              <a:t>sli.do</a:t>
            </a:r>
            <a:br>
              <a:rPr lang="en-US" sz="6000" b="1" dirty="0"/>
            </a:br>
            <a:r>
              <a:rPr lang="en-US" sz="11500" b="1" noProof="1"/>
              <a:t>#DjangoWeb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6EE78-D2D0-48C3-BB8B-B0D5596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B4D201-42A5-48AA-B2B9-5F7C7322A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B192-6D31-4047-BB7D-55939D8885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Already Invented Wheel</a:t>
            </a:r>
            <a:endParaRPr lang="bg-BG" dirty="0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69BE392E-4AF7-4053-A72F-004F77F7F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025372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6B3D1-D078-4551-861C-4CD15C339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Solutions to well-known programming problems</a:t>
            </a:r>
          </a:p>
          <a:p>
            <a:r>
              <a:rPr lang="en-GB" dirty="0"/>
              <a:t>Can be implemented in any language</a:t>
            </a:r>
          </a:p>
          <a:p>
            <a:r>
              <a:rPr lang="en-GB" dirty="0"/>
              <a:t>Simplify the job of developers</a:t>
            </a:r>
          </a:p>
          <a:p>
            <a:r>
              <a:rPr lang="en-GB" dirty="0"/>
              <a:t>Decrease development time</a:t>
            </a:r>
          </a:p>
          <a:p>
            <a:r>
              <a:rPr lang="en-GB" dirty="0"/>
              <a:t>Ease of communication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https://sourcemaking.com/design_patterns</a:t>
            </a:r>
            <a:r>
              <a:rPr lang="en-GB" dirty="0"/>
              <a:t>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6B3D1-D078-4551-861C-4CD15C339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Deal with object creation</a:t>
            </a:r>
          </a:p>
          <a:p>
            <a:r>
              <a:rPr lang="en-GB" dirty="0"/>
              <a:t>Usually competitors to each other - you usually choose one </a:t>
            </a:r>
            <a:br>
              <a:rPr lang="en-GB" dirty="0"/>
            </a:br>
            <a:r>
              <a:rPr lang="en-GB" dirty="0"/>
              <a:t>based on your needs and it </a:t>
            </a:r>
            <a:r>
              <a:rPr lang="en-GB" dirty="0">
                <a:solidFill>
                  <a:schemeClr val="bg1"/>
                </a:solidFill>
              </a:rPr>
              <a:t>conflicts</a:t>
            </a:r>
            <a:r>
              <a:rPr lang="en-GB" dirty="0"/>
              <a:t> with other creational </a:t>
            </a:r>
            <a:br>
              <a:rPr lang="en-GB" dirty="0"/>
            </a:br>
            <a:r>
              <a:rPr lang="en-GB" dirty="0"/>
              <a:t>patterns</a:t>
            </a:r>
          </a:p>
          <a:p>
            <a:r>
              <a:rPr lang="en-GB" dirty="0"/>
              <a:t>They aim to separate the proper functioning of a system from </a:t>
            </a:r>
            <a:br>
              <a:rPr lang="en-GB" dirty="0"/>
            </a:br>
            <a:r>
              <a:rPr lang="en-GB" dirty="0"/>
              <a:t>how the objects which it requires are created and represented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6B3D1-D078-4551-861C-4CD15C339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Solve common communication problems</a:t>
            </a:r>
          </a:p>
          <a:p>
            <a:r>
              <a:rPr lang="en-GB" dirty="0"/>
              <a:t>Increase code clarity</a:t>
            </a:r>
          </a:p>
          <a:p>
            <a:r>
              <a:rPr lang="en-GB" dirty="0"/>
              <a:t>Increase flexibility</a:t>
            </a:r>
          </a:p>
          <a:p>
            <a:r>
              <a:rPr lang="en-GB" dirty="0"/>
              <a:t>Encapsulate behaviour</a:t>
            </a:r>
          </a:p>
          <a:p>
            <a:r>
              <a:rPr lang="en-GB" dirty="0"/>
              <a:t>Enforce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SOLID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36451-B8F0-4DF3-B3A1-39988FD6E67E}"/>
              </a:ext>
            </a:extLst>
          </p:cNvPr>
          <p:cNvGrpSpPr/>
          <p:nvPr/>
        </p:nvGrpSpPr>
        <p:grpSpPr>
          <a:xfrm>
            <a:off x="5332412" y="2033219"/>
            <a:ext cx="563620" cy="714329"/>
            <a:chOff x="5332412" y="2033219"/>
            <a:chExt cx="563620" cy="7143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9C9425-D61F-4A10-87AC-B899E708017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5332412" y="2033219"/>
              <a:ext cx="411770" cy="63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214529-3EC8-4258-98A7-820168E73ED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484262" y="2113767"/>
              <a:ext cx="411770" cy="63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EAA5F4-2EE1-46E1-AA81-3097A9D8614C}"/>
              </a:ext>
            </a:extLst>
          </p:cNvPr>
          <p:cNvGrpSpPr/>
          <p:nvPr/>
        </p:nvGrpSpPr>
        <p:grpSpPr>
          <a:xfrm rot="6870866">
            <a:off x="6255707" y="2075963"/>
            <a:ext cx="563620" cy="714329"/>
            <a:chOff x="5332412" y="2033219"/>
            <a:chExt cx="563620" cy="71432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A2CD22-3300-4F0F-91A8-A168669FC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2412" y="2033219"/>
              <a:ext cx="411770" cy="63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F1C685-0E5A-4247-8043-0A07D8784CC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484262" y="2113767"/>
              <a:ext cx="411770" cy="63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B4D201-42A5-48AA-B2B9-5F7C7322A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B192-6D31-4047-BB7D-55939D8885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  <a:endParaRPr lang="bg-B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2C216-798E-4DC5-A887-D6AA3D83EF3E}"/>
              </a:ext>
            </a:extLst>
          </p:cNvPr>
          <p:cNvSpPr/>
          <p:nvPr/>
        </p:nvSpPr>
        <p:spPr bwMode="auto">
          <a:xfrm>
            <a:off x="5599112" y="1187689"/>
            <a:ext cx="990600" cy="9906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EBF800-CA94-4C58-BB9B-B3851B547603}"/>
              </a:ext>
            </a:extLst>
          </p:cNvPr>
          <p:cNvSpPr/>
          <p:nvPr/>
        </p:nvSpPr>
        <p:spPr bwMode="auto">
          <a:xfrm>
            <a:off x="6475414" y="2667000"/>
            <a:ext cx="990600" cy="9906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D753D2-BD36-47CE-91F7-6ABB97080002}"/>
              </a:ext>
            </a:extLst>
          </p:cNvPr>
          <p:cNvSpPr/>
          <p:nvPr/>
        </p:nvSpPr>
        <p:spPr bwMode="auto">
          <a:xfrm>
            <a:off x="4722812" y="2667000"/>
            <a:ext cx="990600" cy="9906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9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6B3D1-D078-4551-861C-4CD15C339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of the most used web architectural "design patterns"</a:t>
            </a:r>
          </a:p>
          <a:p>
            <a:r>
              <a:rPr lang="en-GB" dirty="0"/>
              <a:t>Large number of frameworks created for it - ASP.NET Core, </a:t>
            </a:r>
            <a:br>
              <a:rPr lang="en-GB" dirty="0"/>
            </a:br>
            <a:r>
              <a:rPr lang="en-GB" dirty="0"/>
              <a:t>Spring Boot, </a:t>
            </a:r>
            <a:r>
              <a:rPr lang="en-GB" noProof="1"/>
              <a:t>Symfony</a:t>
            </a:r>
            <a:r>
              <a:rPr lang="en-GB" dirty="0"/>
              <a:t>, Rails, </a:t>
            </a:r>
            <a:r>
              <a:rPr lang="en-GB" dirty="0">
                <a:solidFill>
                  <a:schemeClr val="bg1"/>
                </a:solidFill>
              </a:rPr>
              <a:t>Django</a:t>
            </a:r>
          </a:p>
          <a:p>
            <a:r>
              <a:rPr lang="en-GB" dirty="0"/>
              <a:t>Embraces "Separation of concerns" principle</a:t>
            </a:r>
          </a:p>
          <a:p>
            <a:r>
              <a:rPr lang="en-GB" dirty="0"/>
              <a:t>Stands for Model-View-Controller</a:t>
            </a:r>
          </a:p>
          <a:p>
            <a:r>
              <a:rPr lang="en-GB" dirty="0"/>
              <a:t>Provides URL routing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M1.2-Intro-to-Virtualization</Template>
  <TotalTime>3864</TotalTime>
  <Words>987</Words>
  <Application>Microsoft Office PowerPoint</Application>
  <PresentationFormat>Custom</PresentationFormat>
  <Paragraphs>230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Architectural Web Patterns</vt:lpstr>
      <vt:lpstr>Databases and ORMs</vt:lpstr>
      <vt:lpstr>Have a Question?</vt:lpstr>
      <vt:lpstr>PowerPoint Presentation</vt:lpstr>
      <vt:lpstr>What are Design Patterns?</vt:lpstr>
      <vt:lpstr>Creational Patterns</vt:lpstr>
      <vt:lpstr>Behavioral Patterns</vt:lpstr>
      <vt:lpstr>PowerPoint Presentation</vt:lpstr>
      <vt:lpstr>What is MVC?</vt:lpstr>
      <vt:lpstr>How it works?</vt:lpstr>
      <vt:lpstr>How it works? (2)</vt:lpstr>
      <vt:lpstr>PowerPoint Presentation</vt:lpstr>
      <vt:lpstr>What is MVT?</vt:lpstr>
      <vt:lpstr>What is MVT? (2)</vt:lpstr>
      <vt:lpstr>Example of a View</vt:lpstr>
      <vt:lpstr>Example of a Model</vt:lpstr>
      <vt:lpstr>Example of Template</vt:lpstr>
      <vt:lpstr>PowerPoint Presentation</vt:lpstr>
      <vt:lpstr>Models</vt:lpstr>
      <vt:lpstr>Why Do We Even Need Migrations?</vt:lpstr>
      <vt:lpstr>Migrations</vt:lpstr>
      <vt:lpstr>Migrations</vt:lpstr>
      <vt:lpstr>Model Managers</vt:lpstr>
      <vt:lpstr>Managers Methods vs Model Methods</vt:lpstr>
      <vt:lpstr>Creating Custom Managers</vt:lpstr>
      <vt:lpstr>Managers</vt:lpstr>
      <vt:lpstr>PowerPoint Presentation</vt:lpstr>
      <vt:lpstr>Summary</vt:lpstr>
      <vt:lpstr>License</vt:lpstr>
      <vt:lpstr>PowerPoint Presentation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Simeon Sheytanov</cp:lastModifiedBy>
  <cp:revision>204</cp:revision>
  <dcterms:created xsi:type="dcterms:W3CDTF">2014-01-02T17:00:34Z</dcterms:created>
  <dcterms:modified xsi:type="dcterms:W3CDTF">2018-09-19T14:51:51Z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