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2"/>
  </p:notesMasterIdLst>
  <p:handoutMasterIdLst>
    <p:handoutMasterId r:id="rId33"/>
  </p:handoutMasterIdLst>
  <p:sldIdLst>
    <p:sldId id="451" r:id="rId3"/>
    <p:sldId id="452" r:id="rId4"/>
    <p:sldId id="404" r:id="rId5"/>
    <p:sldId id="453" r:id="rId6"/>
    <p:sldId id="719" r:id="rId7"/>
    <p:sldId id="752" r:id="rId8"/>
    <p:sldId id="755" r:id="rId9"/>
    <p:sldId id="751" r:id="rId10"/>
    <p:sldId id="740" r:id="rId11"/>
    <p:sldId id="753" r:id="rId12"/>
    <p:sldId id="742" r:id="rId13"/>
    <p:sldId id="754" r:id="rId14"/>
    <p:sldId id="756" r:id="rId15"/>
    <p:sldId id="757" r:id="rId16"/>
    <p:sldId id="758" r:id="rId17"/>
    <p:sldId id="759" r:id="rId18"/>
    <p:sldId id="760" r:id="rId19"/>
    <p:sldId id="762" r:id="rId20"/>
    <p:sldId id="765" r:id="rId21"/>
    <p:sldId id="763" r:id="rId22"/>
    <p:sldId id="764" r:id="rId23"/>
    <p:sldId id="766" r:id="rId24"/>
    <p:sldId id="767" r:id="rId25"/>
    <p:sldId id="768" r:id="rId26"/>
    <p:sldId id="769" r:id="rId27"/>
    <p:sldId id="696" r:id="rId28"/>
    <p:sldId id="400" r:id="rId29"/>
    <p:sldId id="697" r:id="rId30"/>
    <p:sldId id="420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51"/>
            <p14:sldId id="452"/>
            <p14:sldId id="404"/>
          </p14:sldIdLst>
        </p14:section>
        <p14:section name="Auth vs Authorization" id="{92322017-615D-49B5-B244-BF48D5518603}">
          <p14:sldIdLst>
            <p14:sldId id="453"/>
            <p14:sldId id="719"/>
          </p14:sldIdLst>
        </p14:section>
        <p14:section name="Authentication Process" id="{16C649AA-1D62-4897-BF2A-8B2385949E84}">
          <p14:sldIdLst>
            <p14:sldId id="752"/>
            <p14:sldId id="755"/>
            <p14:sldId id="751"/>
          </p14:sldIdLst>
        </p14:section>
        <p14:section name="Auth in Django &amp; DRF" id="{6A8D6DE2-9EE5-4203-A416-FDDB503D10AE}">
          <p14:sldIdLst>
            <p14:sldId id="740"/>
            <p14:sldId id="753"/>
            <p14:sldId id="742"/>
            <p14:sldId id="754"/>
            <p14:sldId id="756"/>
          </p14:sldIdLst>
        </p14:section>
        <p14:section name="Authorization" id="{AF2F90DF-1BA6-4701-BB3A-7E0EE90B368D}">
          <p14:sldIdLst>
            <p14:sldId id="757"/>
            <p14:sldId id="758"/>
            <p14:sldId id="759"/>
            <p14:sldId id="760"/>
          </p14:sldIdLst>
        </p14:section>
        <p14:section name="Token Based Authentication" id="{341BF42A-3C8C-4499-9B00-BDBAB86B3873}">
          <p14:sldIdLst>
            <p14:sldId id="762"/>
            <p14:sldId id="765"/>
            <p14:sldId id="763"/>
            <p14:sldId id="764"/>
            <p14:sldId id="766"/>
            <p14:sldId id="767"/>
            <p14:sldId id="768"/>
            <p14:sldId id="769"/>
          </p14:sldIdLst>
        </p14:section>
        <p14:section name="Conclusion" id="{10E03AB1-9AA8-4E86-9A64-D741901E50A2}">
          <p14:sldIdLst>
            <p14:sldId id="696"/>
            <p14:sldId id="400"/>
            <p14:sldId id="697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533" autoAdjust="0"/>
  </p:normalViewPr>
  <p:slideViewPr>
    <p:cSldViewPr>
      <p:cViewPr varScale="1">
        <p:scale>
          <a:sx n="85" d="100"/>
          <a:sy n="85" d="100"/>
        </p:scale>
        <p:origin x="192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0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77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1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1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0820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0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3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TTP_cookie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F02D0-95CC-451B-B436-C9FDB2E8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Permissions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336CA4-5F43-4022-AB4A-76DC6FFBD4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042A8E-97CF-4687-97D1-609C6E9F1D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SoftUni Trainers Team</a:t>
            </a:r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ssl">
            <a:extLst>
              <a:ext uri="{FF2B5EF4-FFF2-40B4-BE49-F238E27FC236}">
                <a16:creationId xmlns:a16="http://schemas.microsoft.com/office/drawing/2014/main" id="{7B1D5EBA-9AC9-425F-AFCB-7D41F021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6" y="982754"/>
            <a:ext cx="31718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9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065A36-38D5-412F-9A0B-AB6CD5A24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Auth system revolves around the </a:t>
            </a:r>
            <a:r>
              <a:rPr lang="en-US" b="1" dirty="0"/>
              <a:t>User</a:t>
            </a:r>
            <a:r>
              <a:rPr lang="en-US" dirty="0"/>
              <a:t> model</a:t>
            </a:r>
          </a:p>
          <a:p>
            <a:r>
              <a:rPr lang="en-US" dirty="0"/>
              <a:t>Only </a:t>
            </a:r>
            <a:r>
              <a:rPr lang="en-US" b="1" dirty="0"/>
              <a:t>one</a:t>
            </a:r>
            <a:r>
              <a:rPr lang="en-US" dirty="0"/>
              <a:t> class of user exists in Django</a:t>
            </a:r>
          </a:p>
          <a:p>
            <a:r>
              <a:rPr lang="en-US" dirty="0"/>
              <a:t>It provides password storage, restricting access and </a:t>
            </a:r>
            <a:br>
              <a:rPr lang="en-US" dirty="0"/>
            </a:br>
            <a:r>
              <a:rPr lang="en-US" dirty="0"/>
              <a:t>authentication</a:t>
            </a:r>
          </a:p>
          <a:p>
            <a:r>
              <a:rPr lang="en-US" dirty="0"/>
              <a:t>The e-mail attribute is optional and </a:t>
            </a:r>
            <a:r>
              <a:rPr lang="en-US" b="1" dirty="0"/>
              <a:t>does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have any</a:t>
            </a:r>
            <a:br>
              <a:rPr lang="en-US" dirty="0"/>
            </a:br>
            <a:r>
              <a:rPr lang="en-US" dirty="0"/>
              <a:t>validation by default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03EF5-01A9-487A-B2F6-F3FA2509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Django Authentication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AB61-1D20-444D-A0C2-88D3E9461B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F21DD-4E90-49E4-B547-C3DD0C854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 user: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Do </a:t>
            </a:r>
            <a:r>
              <a:rPr lang="en-US" b="1" dirty="0"/>
              <a:t>not </a:t>
            </a:r>
            <a:r>
              <a:rPr lang="en-US" dirty="0"/>
              <a:t>create user directly, passwords are stored in</a:t>
            </a:r>
            <a:br>
              <a:rPr lang="en-US" dirty="0"/>
            </a:br>
            <a:r>
              <a:rPr lang="en-US" dirty="0"/>
              <a:t>encrypted form use the </a:t>
            </a:r>
            <a:r>
              <a:rPr lang="en-US" b="1" dirty="0">
                <a:latin typeface="Consolas" panose="020B0609020204030204" pitchFamily="49" charset="0"/>
              </a:rPr>
              <a:t>create_user()</a:t>
            </a:r>
            <a:r>
              <a:rPr lang="en-US" dirty="0"/>
              <a:t> helper 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Changing passwords: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CDFDF-B0A1-4FCE-A5FC-93911BEC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Django's User: Usage</a:t>
            </a:r>
            <a:endParaRPr lang="bg-BG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B78D8-F682-489D-8A88-DFFEE70597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063AF0-7541-4359-B9C9-F78BE44ACD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1109764"/>
          </a:xfrm>
        </p:spPr>
        <p:txBody>
          <a:bodyPr/>
          <a:lstStyle/>
          <a:p>
            <a:r>
              <a:rPr lang="en-US" dirty="0"/>
              <a:t>from django.contrib.auth.models import User</a:t>
            </a:r>
          </a:p>
          <a:p>
            <a:r>
              <a:rPr lang="en-US" dirty="0"/>
              <a:t>user = User.objects.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create_user</a:t>
            </a:r>
            <a:r>
              <a:rPr lang="en-US" dirty="0"/>
              <a:t>(username='name', password='pwd')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68BC42C-BADC-45D5-AC38-197AF3A13ACB}"/>
              </a:ext>
            </a:extLst>
          </p:cNvPr>
          <p:cNvSpPr txBox="1">
            <a:spLocks/>
          </p:cNvSpPr>
          <p:nvPr/>
        </p:nvSpPr>
        <p:spPr>
          <a:xfrm>
            <a:off x="615123" y="5181600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user.set_password('new password')</a:t>
            </a:r>
          </a:p>
        </p:txBody>
      </p:sp>
    </p:spTree>
    <p:extLst>
      <p:ext uri="{BB962C8B-B14F-4D97-AF65-F5344CB8AC3E}">
        <p14:creationId xmlns:p14="http://schemas.microsoft.com/office/powerpoint/2010/main" val="36754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EBF11A-781E-4178-B66E-C151EB1F4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to the urlpatterns of the project: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Now we can use </a:t>
            </a:r>
            <a:r>
              <a:rPr lang="en-US" b="1" dirty="0"/>
              <a:t>http://localhost:8000/auth/login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/>
              <a:t>http://localhost:8000/auth/logout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1F2E3-C3BA-4DC0-8A5F-0E70B8DEC6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2155306"/>
          </a:xfrm>
        </p:spPr>
        <p:txBody>
          <a:bodyPr/>
          <a:lstStyle/>
          <a:p>
            <a:r>
              <a:rPr lang="en-US" dirty="0"/>
              <a:t>urlpatterns = [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  url(r'^auth/', include('rest_framework.urls'))</a:t>
            </a:r>
          </a:p>
          <a:p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719BAA-D3B0-4E21-9EE6-E4BF0E0F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Users: Login and Logout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8221-BE0B-4777-B516-2E44E814266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6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D978A-D843-4757-8E6B-A1923F523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a user is logged in </a:t>
            </a:r>
            <a:r>
              <a:rPr lang="en-US" dirty="0">
                <a:latin typeface="Consolas" panose="020B0609020204030204" pitchFamily="49" charset="0"/>
              </a:rPr>
              <a:t>request.user</a:t>
            </a:r>
            <a:r>
              <a:rPr lang="en-US" dirty="0"/>
              <a:t> is set the user's</a:t>
            </a:r>
            <a:br>
              <a:rPr lang="en-US" dirty="0"/>
            </a:br>
            <a:r>
              <a:rPr lang="en-US" dirty="0"/>
              <a:t>corresponding User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Make a simple view to display the username: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have session based authentication 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1B0CB-FE3D-4A36-867B-CAB3699AD9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2" y="2854125"/>
            <a:ext cx="10958580" cy="2678078"/>
          </a:xfrm>
        </p:spPr>
        <p:txBody>
          <a:bodyPr/>
          <a:lstStyle/>
          <a:p>
            <a:r>
              <a:rPr lang="en-US" dirty="0"/>
              <a:t>from rest_framework.views import APIView</a:t>
            </a:r>
          </a:p>
          <a:p>
            <a:endParaRPr lang="en-US" dirty="0"/>
          </a:p>
          <a:p>
            <a:r>
              <a:rPr lang="en-US" dirty="0"/>
              <a:t>class GetUsernameView(APIView):</a:t>
            </a:r>
          </a:p>
          <a:p>
            <a:r>
              <a:rPr lang="en-US" dirty="0"/>
              <a:t>    def get(self, request):</a:t>
            </a:r>
          </a:p>
          <a:p>
            <a:r>
              <a:rPr lang="en-US" dirty="0"/>
              <a:t>        return Response({'user': request.user.get_username()})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178F91-CB94-49AB-95BF-C72EB57F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Users: Usage in requests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C7576-310B-425D-9B7F-C94C78C481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1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88DA4E-7B08-4FE5-AE0F-87164FDFF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check ourselves if conditions are met, inside our views: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458A4-4C72-4D86-B59C-E3915ED57F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4246392"/>
          </a:xfrm>
        </p:spPr>
        <p:txBody>
          <a:bodyPr/>
          <a:lstStyle/>
          <a:p>
            <a:r>
              <a:rPr lang="en-US" dirty="0"/>
              <a:t>from rest_framework.exceptions import PermissionDenied</a:t>
            </a:r>
          </a:p>
          <a:p>
            <a:endParaRPr lang="en-US" dirty="0"/>
          </a:p>
          <a:p>
            <a:r>
              <a:rPr lang="en-US" dirty="0"/>
              <a:t>class ExampleView(APIView):</a:t>
            </a:r>
          </a:p>
          <a:p>
            <a:r>
              <a:rPr lang="en-US" dirty="0"/>
              <a:t>    def get(self, request):</a:t>
            </a:r>
          </a:p>
          <a:p>
            <a:r>
              <a:rPr lang="en-US" dirty="0"/>
              <a:t>        if not request.user.is_authenticated():</a:t>
            </a:r>
          </a:p>
          <a:p>
            <a:r>
              <a:rPr lang="en-US" dirty="0"/>
              <a:t>            raise PermissionDenied('You must be logged in')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return Response({'data': 'data'})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21DFB0-5A4E-4A82-B685-E934E8BD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Authorization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71551-E7AB-4628-B69E-6CEAB9EB7D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6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CC9C27-265D-4025-952B-F2EB2558D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specify permission classes with class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7A961-91F3-4843-BDDF-4B5E2A03F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4246392"/>
          </a:xfrm>
        </p:spPr>
        <p:txBody>
          <a:bodyPr/>
          <a:lstStyle/>
          <a:p>
            <a:r>
              <a:rPr lang="en-US" dirty="0"/>
              <a:t>from rest_framework.permissions import IsAuthenticated</a:t>
            </a:r>
          </a:p>
          <a:p>
            <a:r>
              <a:rPr lang="en-US" dirty="0"/>
              <a:t>from rest_framework.permissions import IsAdminUser</a:t>
            </a:r>
          </a:p>
          <a:p>
            <a:endParaRPr lang="en-US" dirty="0"/>
          </a:p>
          <a:p>
            <a:r>
              <a:rPr lang="en-US" dirty="0"/>
              <a:t>class View(APIView):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permission_classes</a:t>
            </a:r>
            <a:r>
              <a:rPr lang="en-US" dirty="0"/>
              <a:t> = (IsAuthenticated, IsAdminUser)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get(self, request):</a:t>
            </a:r>
          </a:p>
          <a:p>
            <a:r>
              <a:rPr lang="en-US" dirty="0"/>
              <a:t>        ...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09C9A4-9520-49FE-B1AA-D88973ED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Authorization: Better way using Permissions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14BE8-622B-40D3-AFA1-E06AA863CB5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1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AD59D-CB93-43EF-A209-4BA28D381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Given that a model has a ForeignKey field `owner` to a User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C51AF-A677-4CB3-BE0E-3D61562C5A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2678078"/>
          </a:xfrm>
        </p:spPr>
        <p:txBody>
          <a:bodyPr/>
          <a:lstStyle/>
          <a:p>
            <a:r>
              <a:rPr lang="en-US" dirty="0"/>
              <a:t>from rest_framework.permissions import BasePermission</a:t>
            </a:r>
          </a:p>
          <a:p>
            <a:endParaRPr lang="en-US" dirty="0"/>
          </a:p>
          <a:p>
            <a:r>
              <a:rPr lang="en-US" dirty="0"/>
              <a:t>class IsOwner(BasePermission):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has_object_permission</a:t>
            </a:r>
            <a:r>
              <a:rPr lang="en-US" dirty="0"/>
              <a:t>(self, request, view, obj):</a:t>
            </a:r>
          </a:p>
          <a:p>
            <a:r>
              <a:rPr lang="en-US" dirty="0"/>
              <a:t>        return obj.owner == request.user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1F41BB-40C8-4980-BF5C-A10B7CA8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Authorization: Writing Custom Permissions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6B6C-35AD-4E84-8831-4E54E5D7E9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2A9F9-5C74-4910-9982-11B581E36A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Permission for Bulgarian emails: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E7BE-79DD-4A9C-9CBF-661F930C44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2155306"/>
          </a:xfrm>
        </p:spPr>
        <p:txBody>
          <a:bodyPr/>
          <a:lstStyle/>
          <a:p>
            <a:r>
              <a:rPr lang="en-US" dirty="0"/>
              <a:t>class IsUsingBulgarianEmail(BasePermission):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has_permission</a:t>
            </a:r>
            <a:r>
              <a:rPr lang="en-US" dirty="0"/>
              <a:t>(self, request, view):</a:t>
            </a:r>
          </a:p>
          <a:p>
            <a:r>
              <a:rPr lang="en-US" dirty="0"/>
              <a:t>        return request.user.email.endswith('.bg')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445AC1-9B9B-4DC7-88AE-D48E4144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Authorization: Class Level Permission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C12A2-C429-4E6F-9296-0DC1E1CD5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9F3055-0BED-4440-ADFB-6E4D3496C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REST Framework provides integration for token based</a:t>
            </a:r>
            <a:br>
              <a:rPr lang="en-US" dirty="0"/>
            </a:br>
            <a:r>
              <a:rPr lang="en-US" dirty="0"/>
              <a:t>authentication</a:t>
            </a:r>
          </a:p>
          <a:p>
            <a:r>
              <a:rPr lang="en-US" dirty="0"/>
              <a:t>The setup is a little more involved</a:t>
            </a:r>
          </a:p>
          <a:p>
            <a:r>
              <a:rPr lang="en-US" dirty="0"/>
              <a:t>Token based authentication is appropriate for when</a:t>
            </a:r>
            <a:br>
              <a:rPr lang="en-US" dirty="0"/>
            </a:br>
            <a:r>
              <a:rPr lang="en-US" dirty="0"/>
              <a:t>we must support desktop and/or mobile clients</a:t>
            </a:r>
          </a:p>
          <a:p>
            <a:r>
              <a:rPr lang="en-US" dirty="0"/>
              <a:t>In order for user to authenticate every request should have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/>
              <a:t>Authorization </a:t>
            </a:r>
            <a:r>
              <a:rPr lang="en-US" dirty="0"/>
              <a:t>header in the following format: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58AD8-7EA0-440E-8284-CF4165E3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Token Based 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B6829-7F25-4F02-9A04-5C1F9D6885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20F9B0D-2DC4-45C6-852D-2169A2226912}"/>
              </a:ext>
            </a:extLst>
          </p:cNvPr>
          <p:cNvSpPr txBox="1">
            <a:spLocks/>
          </p:cNvSpPr>
          <p:nvPr/>
        </p:nvSpPr>
        <p:spPr>
          <a:xfrm>
            <a:off x="379412" y="5661875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Authorization: Token &lt;token issued by the server&gt;</a:t>
            </a:r>
          </a:p>
        </p:txBody>
      </p:sp>
    </p:spTree>
    <p:extLst>
      <p:ext uri="{BB962C8B-B14F-4D97-AF65-F5344CB8AC3E}">
        <p14:creationId xmlns:p14="http://schemas.microsoft.com/office/powerpoint/2010/main" val="6208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ADD201-D50F-465C-84CA-9F9A7323A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set default authentication schemes in settings.py: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4299D-EAFB-4AD3-903E-32832AA8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Setting up the Authentication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AF89A-F7F1-43FE-971A-B27043793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7A251F-CF9E-45AE-A41D-94A20372ABF6}"/>
              </a:ext>
            </a:extLst>
          </p:cNvPr>
          <p:cNvSpPr txBox="1">
            <a:spLocks/>
          </p:cNvSpPr>
          <p:nvPr/>
        </p:nvSpPr>
        <p:spPr>
          <a:xfrm>
            <a:off x="455612" y="1828800"/>
            <a:ext cx="10958580" cy="3723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...</a:t>
            </a:r>
          </a:p>
          <a:p>
            <a:r>
              <a:rPr lang="en-US" dirty="0"/>
              <a:t>REST_FRAMEWORK = {</a:t>
            </a:r>
          </a:p>
          <a:p>
            <a:r>
              <a:rPr lang="en-US" dirty="0"/>
              <a:t>    'DEFAULT_AUTHENTICATION_CLASSES': (</a:t>
            </a:r>
          </a:p>
          <a:p>
            <a:r>
              <a:rPr lang="en-US" dirty="0"/>
              <a:t>        'rest_framework.authentication.SessionAuthentication',</a:t>
            </a:r>
          </a:p>
          <a:p>
            <a:r>
              <a:rPr lang="en-US" dirty="0"/>
              <a:t>        'rest_framework.authentication.TokenAuthentication'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85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4B3A-FA78-47A0-852F-C40518E1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7C576-B102-45EC-B300-31B841463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12" y="1371600"/>
            <a:ext cx="8180332" cy="4795935"/>
          </a:xfrm>
        </p:spPr>
        <p:txBody>
          <a:bodyPr/>
          <a:lstStyle/>
          <a:p>
            <a:r>
              <a:rPr lang="en-US" dirty="0"/>
              <a:t>Authentication vs Authorization</a:t>
            </a:r>
          </a:p>
          <a:p>
            <a:r>
              <a:rPr lang="en-US" dirty="0"/>
              <a:t>Authentication Process</a:t>
            </a:r>
          </a:p>
          <a:p>
            <a:pPr lvl="1"/>
            <a:r>
              <a:rPr lang="en-US" dirty="0"/>
              <a:t>Authentication methods</a:t>
            </a:r>
          </a:p>
          <a:p>
            <a:r>
              <a:rPr lang="en-US" dirty="0"/>
              <a:t>Using the built-in Authentication System</a:t>
            </a:r>
          </a:p>
          <a:p>
            <a:r>
              <a:rPr lang="en-US" dirty="0"/>
              <a:t>Authorization in Django</a:t>
            </a:r>
          </a:p>
          <a:p>
            <a:r>
              <a:rPr lang="en-US" dirty="0"/>
              <a:t>DRF Token Based 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BB869-B0AD-42DF-97A5-0EF2E7990D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FCCE0-85F3-455D-8788-1553D6303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</a:rPr>
              <a:t>rest_framework.authtoken</a:t>
            </a:r>
            <a:r>
              <a:rPr lang="en-US" dirty="0"/>
              <a:t>' to INSTALLED_APPS</a:t>
            </a:r>
          </a:p>
          <a:p>
            <a:r>
              <a:rPr lang="en-US" dirty="0"/>
              <a:t>The </a:t>
            </a:r>
            <a:r>
              <a:rPr lang="en-US" b="1" dirty="0"/>
              <a:t>authtoken</a:t>
            </a:r>
            <a:r>
              <a:rPr lang="en-US" dirty="0"/>
              <a:t> app introduces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Token</a:t>
            </a:r>
            <a:r>
              <a:rPr lang="en-US" dirty="0"/>
              <a:t> model, so we should</a:t>
            </a:r>
            <a:br>
              <a:rPr lang="en-US" dirty="0"/>
            </a:br>
            <a:r>
              <a:rPr lang="en-US" dirty="0"/>
              <a:t>migrate</a:t>
            </a:r>
          </a:p>
          <a:p>
            <a:r>
              <a:rPr lang="en-US" dirty="0"/>
              <a:t>We need to generate Tokens for existing users: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3E592-A0C4-49D4-A5A7-5C06FC76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54693-2A39-4A6E-BE96-D07EC1E875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5696724-128C-40BA-9E74-69BD661F8AB3}"/>
              </a:ext>
            </a:extLst>
          </p:cNvPr>
          <p:cNvSpPr txBox="1">
            <a:spLocks/>
          </p:cNvSpPr>
          <p:nvPr/>
        </p:nvSpPr>
        <p:spPr>
          <a:xfrm>
            <a:off x="604820" y="3825827"/>
            <a:ext cx="10958580" cy="21553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&gt;&gt;&gt; from rest_framework.authtoken.models import Token</a:t>
            </a:r>
          </a:p>
          <a:p>
            <a:r>
              <a:rPr lang="en-US" dirty="0"/>
              <a:t>&gt;&gt;&gt; from django.contrib.auth.models import User</a:t>
            </a:r>
          </a:p>
          <a:p>
            <a:r>
              <a:rPr lang="en-US" dirty="0"/>
              <a:t>&gt;&gt;&gt; for user in User.objects.all():</a:t>
            </a:r>
          </a:p>
          <a:p>
            <a:r>
              <a:rPr lang="en-US" dirty="0"/>
              <a:t>...     Token.objects.create(user=user)</a:t>
            </a:r>
          </a:p>
        </p:txBody>
      </p:sp>
    </p:spTree>
    <p:extLst>
      <p:ext uri="{BB962C8B-B14F-4D97-AF65-F5344CB8AC3E}">
        <p14:creationId xmlns:p14="http://schemas.microsoft.com/office/powerpoint/2010/main" val="221169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13496A-2DB4-4C3F-BD1C-18C71EB8E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to automatically generate tokens for new users</a:t>
            </a:r>
          </a:p>
          <a:p>
            <a:r>
              <a:rPr lang="en-US" dirty="0"/>
              <a:t>We cannot redefine the </a:t>
            </a:r>
            <a:r>
              <a:rPr lang="en-US" b="1" dirty="0"/>
              <a:t>save </a:t>
            </a:r>
            <a:r>
              <a:rPr lang="en-US" dirty="0"/>
              <a:t>method of the User object,</a:t>
            </a:r>
            <a:br>
              <a:rPr lang="en-US" dirty="0"/>
            </a:br>
            <a:r>
              <a:rPr lang="en-US" dirty="0"/>
              <a:t>because we do not control the source code</a:t>
            </a:r>
          </a:p>
          <a:p>
            <a:r>
              <a:rPr lang="en-US" dirty="0"/>
              <a:t>We can achieve that by using </a:t>
            </a:r>
            <a:r>
              <a:rPr lang="en-US" b="1" dirty="0"/>
              <a:t>signals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A68D74-FAF7-4079-AB75-E752EADE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Problem: Generating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E7289-1EC4-475B-81FE-0050818358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0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44537D-2915-4259-9E92-B548C9401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Signals are some events or occurrences that our code can</a:t>
            </a:r>
            <a:br>
              <a:rPr lang="en-US" dirty="0"/>
            </a:br>
            <a:r>
              <a:rPr lang="en-US" b="1" dirty="0"/>
              <a:t>subscribe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 and react accordingly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We want some code to execute when a user logs in</a:t>
            </a:r>
            <a:br>
              <a:rPr lang="en-US" dirty="0"/>
            </a:br>
            <a:r>
              <a:rPr lang="en-US" dirty="0"/>
              <a:t>there is </a:t>
            </a:r>
            <a:r>
              <a:rPr lang="en-US" b="1" dirty="0"/>
              <a:t>user_logged_in </a:t>
            </a:r>
            <a:r>
              <a:rPr lang="en-US" dirty="0"/>
              <a:t>signal</a:t>
            </a:r>
          </a:p>
          <a:p>
            <a:pPr lvl="1"/>
            <a:r>
              <a:rPr lang="en-US" dirty="0"/>
              <a:t>Database signals:</a:t>
            </a:r>
          </a:p>
          <a:p>
            <a:pPr lvl="2"/>
            <a:r>
              <a:rPr lang="en-US" dirty="0"/>
              <a:t>pre_save,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post_save</a:t>
            </a:r>
            <a:r>
              <a:rPr lang="en-US" dirty="0"/>
              <a:t>, pre_delete, post_delete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E77A76-EDCC-4D36-B125-2E70BF2D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Signals?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D2140-26E7-463C-B8CC-8B246D7F3A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02BD05-8E08-4B5D-A437-E642B4D3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want to create a Token after a User is saved, so we will</a:t>
            </a:r>
            <a:br>
              <a:rPr lang="en-US" dirty="0"/>
            </a:br>
            <a:r>
              <a:rPr lang="en-US" dirty="0"/>
              <a:t>use the </a:t>
            </a:r>
            <a:r>
              <a:rPr lang="en-US" b="1" dirty="0"/>
              <a:t>post_save</a:t>
            </a:r>
            <a:r>
              <a:rPr lang="en-US" dirty="0"/>
              <a:t> signal: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Arguments:</a:t>
            </a:r>
          </a:p>
          <a:p>
            <a:pPr lvl="1"/>
            <a:r>
              <a:rPr lang="en-US" dirty="0"/>
              <a:t>sender - What class sends the signal, in our case it is User</a:t>
            </a:r>
          </a:p>
          <a:p>
            <a:pPr lvl="1"/>
            <a:r>
              <a:rPr lang="en-US" dirty="0"/>
              <a:t>instance - the specific user that invoked </a:t>
            </a:r>
            <a:r>
              <a:rPr lang="en-US" b="1" dirty="0">
                <a:latin typeface="Consolas" panose="020B0609020204030204" pitchFamily="49" charset="0"/>
              </a:rPr>
              <a:t>save()</a:t>
            </a:r>
          </a:p>
          <a:p>
            <a:pPr lvl="1"/>
            <a:r>
              <a:rPr lang="en-US" dirty="0">
                <a:latin typeface="+mj-lt"/>
              </a:rPr>
              <a:t>created - True or False based on whether or not the User was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created or updated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B11C9-0F86-49D2-A881-A06F8EE8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Subscribing to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194C9-CD01-4E49-909E-EA1538A19A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5220E7-532D-4338-9BFC-F74A3758972D}"/>
              </a:ext>
            </a:extLst>
          </p:cNvPr>
          <p:cNvSpPr txBox="1">
            <a:spLocks/>
          </p:cNvSpPr>
          <p:nvPr/>
        </p:nvSpPr>
        <p:spPr>
          <a:xfrm>
            <a:off x="604820" y="2286389"/>
            <a:ext cx="1095858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create_auth_token(sender, instance, created):</a:t>
            </a:r>
          </a:p>
          <a:p>
            <a:r>
              <a:rPr lang="en-US" dirty="0"/>
              <a:t>    pass  # TODO Implement </a:t>
            </a:r>
          </a:p>
        </p:txBody>
      </p:sp>
    </p:spTree>
    <p:extLst>
      <p:ext uri="{BB962C8B-B14F-4D97-AF65-F5344CB8AC3E}">
        <p14:creationId xmlns:p14="http://schemas.microsoft.com/office/powerpoint/2010/main" val="396122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70E76E-174B-4272-8426-9FB953E4B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need to now subscribe to the </a:t>
            </a:r>
            <a:r>
              <a:rPr lang="en-US" b="1" dirty="0"/>
              <a:t>post_save</a:t>
            </a:r>
            <a:r>
              <a:rPr lang="en-US" dirty="0"/>
              <a:t> signal of the User</a:t>
            </a:r>
          </a:p>
          <a:p>
            <a:r>
              <a:rPr lang="en-US" dirty="0"/>
              <a:t>We need to specify that our function is a </a:t>
            </a:r>
            <a:r>
              <a:rPr lang="en-US" b="1" dirty="0"/>
              <a:t>receiver </a:t>
            </a:r>
            <a:r>
              <a:rPr lang="en-US" dirty="0"/>
              <a:t>of the signal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83F18-6905-4BFB-87F1-BAB31A46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557FB-B7D6-4089-A3AD-BE87DDB575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0E25588-A1CF-4045-8446-D81FE8BB8BEF}"/>
              </a:ext>
            </a:extLst>
          </p:cNvPr>
          <p:cNvSpPr txBox="1">
            <a:spLocks/>
          </p:cNvSpPr>
          <p:nvPr/>
        </p:nvSpPr>
        <p:spPr>
          <a:xfrm>
            <a:off x="604820" y="1828800"/>
            <a:ext cx="1120459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django.authtoken.models import Token</a:t>
            </a:r>
          </a:p>
          <a:p>
            <a:endParaRPr lang="en-US" sz="2200" dirty="0"/>
          </a:p>
          <a:p>
            <a:r>
              <a:rPr lang="en-US" sz="2200" dirty="0"/>
              <a:t>def create_auth_token(sender, instance=None, created=False, **kwargs):</a:t>
            </a:r>
          </a:p>
          <a:p>
            <a:r>
              <a:rPr lang="en-US" sz="2200" dirty="0"/>
              <a:t>    if created:</a:t>
            </a:r>
          </a:p>
          <a:p>
            <a:r>
              <a:rPr lang="en-US" sz="2200" dirty="0"/>
              <a:t>        Token.objects.get_or_create(user=instance)</a:t>
            </a:r>
          </a:p>
        </p:txBody>
      </p:sp>
    </p:spTree>
    <p:extLst>
      <p:ext uri="{BB962C8B-B14F-4D97-AF65-F5344CB8AC3E}">
        <p14:creationId xmlns:p14="http://schemas.microsoft.com/office/powerpoint/2010/main" val="175893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7B220E-2CAD-493D-8CB3-F7AB9B7B3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subscribe to the signal by using the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receiver</a:t>
            </a:r>
            <a:r>
              <a:rPr lang="en-US" dirty="0"/>
              <a:t> decorator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D066B2-69B7-4A18-BF1D-3F8FDAC0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Subscribing to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30BC-B5B9-4F78-B1EE-D43FFA8E8E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86A734E-0D28-4B5C-A1EC-6EA199241943}"/>
              </a:ext>
            </a:extLst>
          </p:cNvPr>
          <p:cNvSpPr txBox="1">
            <a:spLocks/>
          </p:cNvSpPr>
          <p:nvPr/>
        </p:nvSpPr>
        <p:spPr>
          <a:xfrm>
            <a:off x="394137" y="2089622"/>
            <a:ext cx="11400551" cy="3723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django.db.models.signals import post_save</a:t>
            </a:r>
          </a:p>
          <a:p>
            <a:r>
              <a:rPr lang="en-US" dirty="0"/>
              <a:t>from django.dispatch import receiver</a:t>
            </a:r>
          </a:p>
          <a:p>
            <a:r>
              <a:rPr lang="en-US" dirty="0"/>
              <a:t>from django.conf import settings</a:t>
            </a:r>
          </a:p>
          <a:p>
            <a:endParaRPr lang="en-US" dirty="0"/>
          </a:p>
          <a:p>
            <a:r>
              <a:rPr lang="en-US" dirty="0"/>
              <a:t>subscribe_to_post_user_save = \ 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# Continues on the next line</a:t>
            </a:r>
          </a:p>
          <a:p>
            <a:r>
              <a:rPr lang="en-US" dirty="0"/>
              <a:t>    receiver(post_save, sender=settings.AUTH_USER_MODEL)</a:t>
            </a:r>
          </a:p>
          <a:p>
            <a:r>
              <a:rPr lang="en-US" dirty="0"/>
              <a:t>create_auth_token = subscribe_to_post_user_save(create_auth_token)</a:t>
            </a:r>
          </a:p>
        </p:txBody>
      </p:sp>
    </p:spTree>
    <p:extLst>
      <p:ext uri="{BB962C8B-B14F-4D97-AF65-F5344CB8AC3E}">
        <p14:creationId xmlns:p14="http://schemas.microsoft.com/office/powerpoint/2010/main" val="390268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8DE4-CD6D-4AF1-B54C-B993707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D87CA-B620-42BF-B7F1-75A30E23F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5"/>
            <a:ext cx="8640897" cy="4795935"/>
          </a:xfrm>
        </p:spPr>
        <p:txBody>
          <a:bodyPr/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Used for identity verification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Used for access control</a:t>
            </a:r>
          </a:p>
          <a:p>
            <a:r>
              <a:rPr lang="en-US" dirty="0"/>
              <a:t>Session Based Authentication</a:t>
            </a:r>
          </a:p>
          <a:p>
            <a:r>
              <a:rPr lang="en-US" dirty="0"/>
              <a:t>Token Based Authentication</a:t>
            </a:r>
          </a:p>
          <a:p>
            <a:pPr marL="13324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1A5EE-62A7-4DE1-928B-08ED9F4E9A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6EE78-D2D0-48C3-BB8B-B0D55969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/>
              <a:t>sli.do</a:t>
            </a:r>
            <a:br>
              <a:rPr lang="en-US" sz="6000" b="1" dirty="0"/>
            </a:br>
            <a:r>
              <a:rPr lang="en-US" sz="11500" b="1" noProof="1"/>
              <a:t>#DjangoWeb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B4D201-42A5-48AA-B2B9-5F7C7322A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Authentication vs Authorization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CAD0-D4F8-4BF7-8E16-169F44C95E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88181-8F1A-4DCE-8180-A42D108F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38274"/>
            <a:ext cx="2895600" cy="28956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6B3D1-D078-4551-861C-4CD15C339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>
            <a:normAutofit/>
          </a:bodyPr>
          <a:lstStyle/>
          <a:p>
            <a:r>
              <a:rPr lang="en-GB" b="1" dirty="0"/>
              <a:t>Authentication</a:t>
            </a:r>
            <a:r>
              <a:rPr lang="en-GB" dirty="0"/>
              <a:t> is a process of verifying that someone is </a:t>
            </a:r>
            <a:br>
              <a:rPr lang="en-GB" dirty="0"/>
            </a:br>
            <a:r>
              <a:rPr lang="en-GB" b="1" dirty="0"/>
              <a:t>who</a:t>
            </a:r>
            <a:r>
              <a:rPr lang="en-GB" dirty="0"/>
              <a:t> they claim to be</a:t>
            </a:r>
          </a:p>
          <a:p>
            <a:r>
              <a:rPr lang="en-GB" b="1" dirty="0"/>
              <a:t>Authorization </a:t>
            </a:r>
            <a:r>
              <a:rPr lang="en-GB" dirty="0"/>
              <a:t>is a process of verifying that the user has </a:t>
            </a:r>
            <a:br>
              <a:rPr lang="en-GB" dirty="0"/>
            </a:br>
            <a:r>
              <a:rPr lang="en-GB" b="1" dirty="0"/>
              <a:t>permission </a:t>
            </a:r>
            <a:r>
              <a:rPr lang="en-GB" dirty="0"/>
              <a:t>to do what they are trying to do</a:t>
            </a:r>
          </a:p>
          <a:p>
            <a:r>
              <a:rPr lang="en-GB" dirty="0"/>
              <a:t>Often Authentication and Authorization go hand in hand for</a:t>
            </a:r>
            <a:br>
              <a:rPr lang="en-GB" dirty="0"/>
            </a:br>
            <a:r>
              <a:rPr lang="en-GB" dirty="0"/>
              <a:t>enforcing </a:t>
            </a:r>
            <a:r>
              <a:rPr lang="en-GB" b="1" dirty="0"/>
              <a:t>Access</a:t>
            </a:r>
            <a:r>
              <a:rPr lang="en-GB" dirty="0"/>
              <a:t> </a:t>
            </a:r>
            <a:r>
              <a:rPr lang="en-GB" b="1" dirty="0"/>
              <a:t>Control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384F-FDD1-49FD-AEE5-8D8FC37C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 Authorization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12347-D597-4FCA-BDC3-063951DE4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FD25D9-6005-4709-8881-7F6B45A1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3FA34-0387-494D-83CD-D1631B580D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7AE768-D3D9-4922-981C-DA87315029BD}"/>
              </a:ext>
            </a:extLst>
          </p:cNvPr>
          <p:cNvCxnSpPr>
            <a:cxnSpLocks/>
          </p:cNvCxnSpPr>
          <p:nvPr/>
        </p:nvCxnSpPr>
        <p:spPr>
          <a:xfrm>
            <a:off x="1141412" y="1845192"/>
            <a:ext cx="0" cy="486085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A89856-3B58-443C-9E35-CA5CDF36F0FE}"/>
              </a:ext>
            </a:extLst>
          </p:cNvPr>
          <p:cNvCxnSpPr>
            <a:cxnSpLocks/>
          </p:cNvCxnSpPr>
          <p:nvPr/>
        </p:nvCxnSpPr>
        <p:spPr>
          <a:xfrm>
            <a:off x="5713412" y="1845192"/>
            <a:ext cx="0" cy="486085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EFB0B0-4ABB-491E-AAC2-1A7B0219CC1B}"/>
              </a:ext>
            </a:extLst>
          </p:cNvPr>
          <p:cNvCxnSpPr>
            <a:cxnSpLocks/>
          </p:cNvCxnSpPr>
          <p:nvPr/>
        </p:nvCxnSpPr>
        <p:spPr>
          <a:xfrm>
            <a:off x="9904412" y="1845192"/>
            <a:ext cx="0" cy="4708008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837BF6-5684-42F8-8705-EDD58AFEE651}"/>
              </a:ext>
            </a:extLst>
          </p:cNvPr>
          <p:cNvSpPr txBox="1"/>
          <p:nvPr/>
        </p:nvSpPr>
        <p:spPr>
          <a:xfrm>
            <a:off x="455613" y="1163255"/>
            <a:ext cx="137159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6B381-9F89-418A-8511-0FCC5022FAFB}"/>
              </a:ext>
            </a:extLst>
          </p:cNvPr>
          <p:cNvSpPr txBox="1"/>
          <p:nvPr/>
        </p:nvSpPr>
        <p:spPr>
          <a:xfrm>
            <a:off x="5027613" y="1163255"/>
            <a:ext cx="137159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143B4-FC3A-45E6-AC7A-354FB93D7F23}"/>
              </a:ext>
            </a:extLst>
          </p:cNvPr>
          <p:cNvSpPr txBox="1"/>
          <p:nvPr/>
        </p:nvSpPr>
        <p:spPr>
          <a:xfrm>
            <a:off x="9104316" y="1153932"/>
            <a:ext cx="160019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A04703-12D8-4D86-8C43-26BBA96827B9}"/>
              </a:ext>
            </a:extLst>
          </p:cNvPr>
          <p:cNvCxnSpPr>
            <a:cxnSpLocks/>
          </p:cNvCxnSpPr>
          <p:nvPr/>
        </p:nvCxnSpPr>
        <p:spPr>
          <a:xfrm>
            <a:off x="1360740" y="2169469"/>
            <a:ext cx="4233757" cy="1468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1CB03D-CE32-47DB-B57C-4163AB59B77D}"/>
              </a:ext>
            </a:extLst>
          </p:cNvPr>
          <p:cNvSpPr txBox="1"/>
          <p:nvPr/>
        </p:nvSpPr>
        <p:spPr>
          <a:xfrm>
            <a:off x="2551986" y="1513132"/>
            <a:ext cx="1828800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GET /login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3B59F-8E1B-47E6-B509-525E24BC77C4}"/>
              </a:ext>
            </a:extLst>
          </p:cNvPr>
          <p:cNvSpPr txBox="1"/>
          <p:nvPr/>
        </p:nvSpPr>
        <p:spPr>
          <a:xfrm>
            <a:off x="2175977" y="2292986"/>
            <a:ext cx="2814602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Username… Password…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31329B-0096-4CC5-B299-B613B82D613B}"/>
              </a:ext>
            </a:extLst>
          </p:cNvPr>
          <p:cNvCxnSpPr>
            <a:cxnSpLocks/>
          </p:cNvCxnSpPr>
          <p:nvPr/>
        </p:nvCxnSpPr>
        <p:spPr>
          <a:xfrm flipV="1">
            <a:off x="5857407" y="2173936"/>
            <a:ext cx="3903010" cy="17347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246716-DF3F-446F-B009-85C28A2A4B11}"/>
              </a:ext>
            </a:extLst>
          </p:cNvPr>
          <p:cNvSpPr txBox="1"/>
          <p:nvPr/>
        </p:nvSpPr>
        <p:spPr>
          <a:xfrm>
            <a:off x="6837363" y="1495277"/>
            <a:ext cx="1828800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SELECT 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9B33A1-49F5-41F7-8E6C-117200A73684}"/>
              </a:ext>
            </a:extLst>
          </p:cNvPr>
          <p:cNvCxnSpPr>
            <a:cxnSpLocks/>
          </p:cNvCxnSpPr>
          <p:nvPr/>
        </p:nvCxnSpPr>
        <p:spPr>
          <a:xfrm flipH="1">
            <a:off x="5857407" y="2948650"/>
            <a:ext cx="3903010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668612-A92D-4011-9EFB-17D20587BD39}"/>
              </a:ext>
            </a:extLst>
          </p:cNvPr>
          <p:cNvSpPr txBox="1"/>
          <p:nvPr/>
        </p:nvSpPr>
        <p:spPr>
          <a:xfrm>
            <a:off x="6837363" y="2292986"/>
            <a:ext cx="1828800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FOUND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C765D1-03BC-4C10-B7CB-A91A3D5778A2}"/>
              </a:ext>
            </a:extLst>
          </p:cNvPr>
          <p:cNvCxnSpPr>
            <a:cxnSpLocks/>
          </p:cNvCxnSpPr>
          <p:nvPr/>
        </p:nvCxnSpPr>
        <p:spPr>
          <a:xfrm flipH="1">
            <a:off x="1351898" y="3585689"/>
            <a:ext cx="4217521" cy="566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820C02-F525-4DB4-86F4-A0761D76F3BC}"/>
              </a:ext>
            </a:extLst>
          </p:cNvPr>
          <p:cNvSpPr txBox="1"/>
          <p:nvPr/>
        </p:nvSpPr>
        <p:spPr>
          <a:xfrm>
            <a:off x="2887004" y="2950667"/>
            <a:ext cx="1041018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200 OK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11B38-ED5E-443D-BD7A-EC726A292055}"/>
              </a:ext>
            </a:extLst>
          </p:cNvPr>
          <p:cNvSpPr txBox="1"/>
          <p:nvPr/>
        </p:nvSpPr>
        <p:spPr>
          <a:xfrm>
            <a:off x="1848793" y="3700269"/>
            <a:ext cx="3157238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Set-Cookie: NAME=</a:t>
            </a:r>
            <a:r>
              <a:rPr lang="en-US" sz="2000" dirty="0">
                <a:solidFill>
                  <a:srgbClr val="FFA72A"/>
                </a:solidFill>
              </a:rPr>
              <a:t>Tim-Lee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DBDD3-3D2F-4BC2-877B-76909CA78620}"/>
              </a:ext>
            </a:extLst>
          </p:cNvPr>
          <p:cNvCxnSpPr>
            <a:cxnSpLocks/>
          </p:cNvCxnSpPr>
          <p:nvPr/>
        </p:nvCxnSpPr>
        <p:spPr>
          <a:xfrm>
            <a:off x="1351898" y="4997955"/>
            <a:ext cx="4217520" cy="330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3F3119-43BA-4374-941B-F43CA0DEE189}"/>
              </a:ext>
            </a:extLst>
          </p:cNvPr>
          <p:cNvSpPr txBox="1"/>
          <p:nvPr/>
        </p:nvSpPr>
        <p:spPr>
          <a:xfrm>
            <a:off x="2533818" y="4381784"/>
            <a:ext cx="2088621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GET /homepage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E2496-AF2A-48A0-A893-6F94EE617000}"/>
              </a:ext>
            </a:extLst>
          </p:cNvPr>
          <p:cNvSpPr txBox="1"/>
          <p:nvPr/>
        </p:nvSpPr>
        <p:spPr>
          <a:xfrm>
            <a:off x="2253950" y="5088256"/>
            <a:ext cx="2527231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Cookie: NAME=</a:t>
            </a:r>
            <a:r>
              <a:rPr lang="en-US" sz="2000" dirty="0">
                <a:solidFill>
                  <a:srgbClr val="FF0000"/>
                </a:solidFill>
              </a:rPr>
              <a:t>John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C4A85A-1784-46CD-B6E9-27E43678496A}"/>
              </a:ext>
            </a:extLst>
          </p:cNvPr>
          <p:cNvCxnSpPr>
            <a:cxnSpLocks/>
          </p:cNvCxnSpPr>
          <p:nvPr/>
        </p:nvCxnSpPr>
        <p:spPr>
          <a:xfrm flipH="1">
            <a:off x="1332131" y="6443260"/>
            <a:ext cx="4262367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811F09-8FCC-4BF3-8AA2-F1F6B64358B8}"/>
              </a:ext>
            </a:extLst>
          </p:cNvPr>
          <p:cNvSpPr txBox="1"/>
          <p:nvPr/>
        </p:nvSpPr>
        <p:spPr>
          <a:xfrm>
            <a:off x="2291596" y="5801866"/>
            <a:ext cx="2297882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200 OK Hello </a:t>
            </a:r>
            <a:r>
              <a:rPr lang="en-US" sz="2000" dirty="0">
                <a:solidFill>
                  <a:srgbClr val="FF0000"/>
                </a:solidFill>
              </a:rPr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41994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3" grpId="0" animBg="1"/>
      <p:bldP spid="25" grpId="0" animBg="1"/>
      <p:bldP spid="26" grpId="0" animBg="1"/>
      <p:bldP spid="28" grpId="0" animBg="1"/>
      <p:bldP spid="35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7E69B1-C7D9-48AF-9A21-7D94ACA0BC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the easily guessable NAME=FOO, the server</a:t>
            </a:r>
            <a:br>
              <a:rPr lang="en-US" dirty="0"/>
            </a:br>
            <a:r>
              <a:rPr lang="en-US" dirty="0"/>
              <a:t>sends a big random number which corresponds to the user</a:t>
            </a:r>
            <a:br>
              <a:rPr lang="en-US" dirty="0"/>
            </a:br>
            <a:r>
              <a:rPr lang="en-US" dirty="0"/>
              <a:t>called Session ID</a:t>
            </a:r>
          </a:p>
          <a:p>
            <a:r>
              <a:rPr lang="en-US" dirty="0"/>
              <a:t>The Session ID is stored in the browser's </a:t>
            </a:r>
            <a:r>
              <a:rPr lang="en-US" dirty="0">
                <a:hlinkClick r:id="rId2"/>
              </a:rPr>
              <a:t>cookies</a:t>
            </a:r>
            <a:endParaRPr lang="en-US" dirty="0"/>
          </a:p>
          <a:p>
            <a:r>
              <a:rPr lang="en-US" dirty="0"/>
              <a:t>Cookies are automagically resend with each request </a:t>
            </a:r>
            <a:br>
              <a:rPr lang="en-US" dirty="0"/>
            </a:br>
            <a:r>
              <a:rPr lang="en-US" dirty="0"/>
              <a:t>by the browser based on the domain of the website</a:t>
            </a:r>
            <a:br>
              <a:rPr lang="en-US" dirty="0"/>
            </a:br>
            <a:r>
              <a:rPr lang="en-US" dirty="0"/>
              <a:t>i.e. SoftUni cookies will only be sent to SoftUni domains</a:t>
            </a:r>
          </a:p>
          <a:p>
            <a:r>
              <a:rPr lang="en-US" dirty="0"/>
              <a:t>Automatic sending of cookies opens up the server to CSRF </a:t>
            </a:r>
            <a:br>
              <a:rPr lang="en-US" dirty="0"/>
            </a:br>
            <a:r>
              <a:rPr lang="en-US" dirty="0"/>
              <a:t>attacks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A9D278-65E6-4C61-BDDD-7D62C094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Based 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1912C-D543-436A-BE99-4F536088E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41AA6D-B6BE-4F66-8F37-7E6502B44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063397"/>
            <a:ext cx="11815018" cy="5721173"/>
          </a:xfrm>
        </p:spPr>
        <p:txBody>
          <a:bodyPr>
            <a:normAutofit/>
          </a:bodyPr>
          <a:lstStyle/>
          <a:p>
            <a:r>
              <a:rPr lang="en-US" dirty="0"/>
              <a:t>We are going to look at two types of authentication</a:t>
            </a:r>
          </a:p>
          <a:p>
            <a:pPr lvl="1"/>
            <a:r>
              <a:rPr lang="en-US" dirty="0"/>
              <a:t>Session Based Authentication:</a:t>
            </a:r>
          </a:p>
          <a:p>
            <a:pPr lvl="2"/>
            <a:r>
              <a:rPr lang="en-US" dirty="0"/>
              <a:t>Can store information for every user on the server </a:t>
            </a:r>
          </a:p>
          <a:p>
            <a:pPr lvl="2"/>
            <a:r>
              <a:rPr lang="en-US" dirty="0"/>
              <a:t>It is stateful</a:t>
            </a:r>
          </a:p>
          <a:p>
            <a:pPr lvl="1"/>
            <a:r>
              <a:rPr lang="en-US" dirty="0"/>
              <a:t>Token Based Authentication:</a:t>
            </a:r>
          </a:p>
          <a:p>
            <a:pPr lvl="2"/>
            <a:r>
              <a:rPr lang="en-US" dirty="0"/>
              <a:t>Could be stateless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</a:t>
            </a:r>
            <a:r>
              <a:rPr lang="en-US" dirty="0"/>
              <a:t>SON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</a:t>
            </a:r>
            <a:r>
              <a:rPr lang="en-US" dirty="0"/>
              <a:t>eb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oken)</a:t>
            </a:r>
          </a:p>
          <a:p>
            <a:pPr lvl="2"/>
            <a:r>
              <a:rPr lang="en-US" dirty="0"/>
              <a:t>Simpler communication</a:t>
            </a:r>
          </a:p>
          <a:p>
            <a:pPr lvl="2"/>
            <a:r>
              <a:rPr lang="en-US" dirty="0"/>
              <a:t>Dealing with CSRF attacks is easier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77A5A8-9506-43A0-96A7-CA2ACC48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772CE-EFBA-438D-8F90-5512A33768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5075B-237B-4B35-A766-725502D80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Built-in Authentication System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D908-949A-4AF4-A8CE-D80AD74632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 Django and DRF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C09E1-A8A8-43B1-82B5-F1595134A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68" y="1242392"/>
            <a:ext cx="5041489" cy="29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M1.2-Intro-to-Virtualization</Template>
  <TotalTime>5166</TotalTime>
  <Words>1087</Words>
  <Application>Microsoft Office PowerPoint</Application>
  <PresentationFormat>Custom</PresentationFormat>
  <Paragraphs>233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Authentication and Permissions</vt:lpstr>
      <vt:lpstr>Table of Contents</vt:lpstr>
      <vt:lpstr>Have a Question?</vt:lpstr>
      <vt:lpstr>PowerPoint Presentation</vt:lpstr>
      <vt:lpstr>Authentication vs Authorization</vt:lpstr>
      <vt:lpstr>Naïve Authentication</vt:lpstr>
      <vt:lpstr>Session Based Authentication</vt:lpstr>
      <vt:lpstr>Authentication methods</vt:lpstr>
      <vt:lpstr>PowerPoint Presentation</vt:lpstr>
      <vt:lpstr>Django Authentication System</vt:lpstr>
      <vt:lpstr>Django's User: Usage</vt:lpstr>
      <vt:lpstr>Users: Login and Logout</vt:lpstr>
      <vt:lpstr>Users: Usage in requests</vt:lpstr>
      <vt:lpstr>Authorization</vt:lpstr>
      <vt:lpstr>Authorization: Better way using Permissions</vt:lpstr>
      <vt:lpstr>Authorization: Writing Custom Permissions</vt:lpstr>
      <vt:lpstr>Authorization: Class Level Permission</vt:lpstr>
      <vt:lpstr>Token Based Authentication</vt:lpstr>
      <vt:lpstr>Setting up the Authentication methods</vt:lpstr>
      <vt:lpstr>Tokens</vt:lpstr>
      <vt:lpstr>Problem: Generating Tokens</vt:lpstr>
      <vt:lpstr>What Are Signals?</vt:lpstr>
      <vt:lpstr>Subscribing to Signals</vt:lpstr>
      <vt:lpstr>Implementation</vt:lpstr>
      <vt:lpstr>Subscribing to signals</vt:lpstr>
      <vt:lpstr>Summary</vt:lpstr>
      <vt:lpstr>License</vt:lpstr>
      <vt:lpstr>PowerPoint Presentation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 Foundation</dc:creator>
  <cp:keywords/>
  <dc:description>Software University Foundation - http://softuni.foundation/</dc:description>
  <cp:lastModifiedBy>Trifon Apov</cp:lastModifiedBy>
  <cp:revision>245</cp:revision>
  <dcterms:created xsi:type="dcterms:W3CDTF">2014-01-02T17:00:34Z</dcterms:created>
  <dcterms:modified xsi:type="dcterms:W3CDTF">2018-10-03T16:12:22Z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