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Julia Gavrilov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EF6ADC-D944-4CFB-A20A-31DD68B88636}">
  <a:tblStyle styleId="{85EF6ADC-D944-4CFB-A20A-31DD68B886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commentAuthors" Target="commentAuthors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1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5-25T20:32:15.202">
    <p:pos x="6000" y="0"/>
    <p:text>при формулировке "все поставленные задачи решены" надо обязательно перечислить все задачи с изменением глагола. А Направление дальнейшего развития вывести в отдельный слайд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eda8b07e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eda8b07e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d7e055f6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d7e055f6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d7e055f6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d7e055f6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eda8b07e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eda8b07e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eda8b07e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eda8b07e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8b453db4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8b453db4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8b453db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8b453db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eda8b07e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eda8b07e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d7e055f6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d7e055f6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d7e055f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d7e055f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eda8b07e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eda8b07e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eda8b07e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eda8b07e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d7e055f6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d7e055f6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d7e055f6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d7e055f6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u.wikipedia.org/wiki/%D0%9E%D0%BF%D0%B5%D1%80%D0%B0%D1%82%D0%B8%D0%B2%D0%BD%D0%B0%D1%8F_%D0%BF%D0%B0%D0%BC%D1%8F%D1%82%D1%8C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04850" y="1806600"/>
            <a:ext cx="8801700" cy="153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931"/>
              <a:buFont typeface="Arial"/>
              <a:buNone/>
            </a:pPr>
            <a:r>
              <a:rPr b="1" lang="ru" sz="2900">
                <a:latin typeface="Times New Roman"/>
                <a:ea typeface="Times New Roman"/>
                <a:cs typeface="Times New Roman"/>
                <a:sym typeface="Times New Roman"/>
              </a:rPr>
              <a:t>Разработка базы данных и приложения для онлайн-мониторинга состояния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900">
                <a:latin typeface="Times New Roman"/>
                <a:ea typeface="Times New Roman"/>
                <a:cs typeface="Times New Roman"/>
                <a:sym typeface="Times New Roman"/>
              </a:rPr>
              <a:t>трасс и загруженности подъемников</a:t>
            </a:r>
            <a:r>
              <a:rPr b="1" lang="ru" sz="2900">
                <a:latin typeface="Times New Roman"/>
                <a:ea typeface="Times New Roman"/>
                <a:cs typeface="Times New Roman"/>
                <a:sym typeface="Times New Roman"/>
              </a:rPr>
              <a:t> горнолыжного курорта.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43509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8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Студент: Зайцева Алена Андреевна ИУ7-62Б</a:t>
            </a:r>
            <a:endParaRPr sz="218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8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 Гаврилова Юлия Михайловна</a:t>
            </a:r>
            <a:endParaRPr sz="218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91325" y="-186887"/>
            <a:ext cx="8520600" cy="127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высшего образования</a:t>
            </a:r>
            <a:br>
              <a:rPr b="1"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«Московский государственный технический университет имени Н.Э. Баумана</a:t>
            </a:r>
            <a:br>
              <a:rPr b="1"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(национальный исследовательский университет)»</a:t>
            </a:r>
            <a:br>
              <a:rPr b="1"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(МГТУ им. Н.Э. Баумана)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325" y="138550"/>
            <a:ext cx="883150" cy="1042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165125" y="347325"/>
            <a:ext cx="38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ru"/>
              <a:t>Алгоритм расчета времени в очереди на </a:t>
            </a:r>
            <a:r>
              <a:rPr b="1" lang="ru"/>
              <a:t>п</a:t>
            </a:r>
            <a:r>
              <a:rPr b="1" lang="ru"/>
              <a:t>одъемник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125" y="231700"/>
            <a:ext cx="4893300" cy="455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278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Архитектура приложения и стек технологий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50" y="1017725"/>
            <a:ext cx="3301210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77150"/>
            <a:ext cx="3524623" cy="6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931800"/>
            <a:ext cx="1407100" cy="14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407500"/>
            <a:ext cx="3251901" cy="162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52967" y="2000400"/>
            <a:ext cx="1578060" cy="140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675" y="1249575"/>
            <a:ext cx="4222076" cy="339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ru" sz="2100">
                <a:latin typeface="Times New Roman"/>
                <a:ea typeface="Times New Roman"/>
                <a:cs typeface="Times New Roman"/>
                <a:sym typeface="Times New Roman"/>
              </a:rPr>
              <a:t>Исследование зависимости времени обработки данных от их объема и от распределения вычислений между БД и приложением.</a:t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213150" y="4647925"/>
            <a:ext cx="81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Время посчитано как среднее арифметическое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50 </a:t>
            </a: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замеро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</a:t>
            </a: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000"/>
          </a:p>
        </p:txBody>
      </p:sp>
      <p:sp>
        <p:nvSpPr>
          <p:cNvPr id="148" name="Google Shape;148;p24"/>
          <p:cNvSpPr txBox="1"/>
          <p:nvPr/>
        </p:nvSpPr>
        <p:spPr>
          <a:xfrm>
            <a:off x="311700" y="1614275"/>
            <a:ext cx="3991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эксперименте сравнивается время обновления длительности ожидания в очередях к подъемникам в зависимости от: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их количества: 50, 100, 200, 400, 600, 800;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используемого алгоритма: пронумерованы в порядке убывания объема вычислений, производимых на стороне БД.</a:t>
            </a:r>
            <a:endParaRPr/>
          </a:p>
        </p:txBody>
      </p:sp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39800" y="40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820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269999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курсовой работы достигнута, все поставленные задачи решены: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проанализированы существующие решения;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формализованы задача и данные;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проанализирована способы хранения данных и системы управления базами данных;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выбраны наиболее подходящие для задачи тип БД и СУБД;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спроектирована и разработана база данных;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реализовано программное обеспечение для доступа к данным посредством REST API;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проведено исследование зависимости времени обработки данных от их объема и от распределения вычислений между базой данных и приложением.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57" name="Google Shape;15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39800" y="40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Направления дальнейшего развития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Возможное дальнейшее развитие: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данных с видеокамер;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информации о погодных условиях.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39800" y="40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820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269999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курсовой работы достигнута, все поставленные задачи решены: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азработана базы данных для онлайн-мониторинга состояния трасс и подъемников горнолыжного курорта;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разработано программное обеспечение для доступа к данным;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проведено исследование зависимости времени обработки данных от их объема и от распределения вычислений между базой данных и приложением.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9999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Возможное дальнейшее развитие: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данных с видеокамер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информации о погодных условиях.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82425" y="7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Цели и задачи </a:t>
            </a:r>
            <a:endParaRPr b="1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202050" y="697750"/>
            <a:ext cx="8520600" cy="4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269999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разработка базы данных для онлайн-мониторинга состояния трасс и подъемников горнолыжного курорта.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9999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проанализировать существующие решения;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формализовать задачу и данные;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проанализировать способы хранения данных и системы управления базами данных;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выбрать наиболее подходящие 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задачи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тип БД и СУБД;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спроектировать и разработать базу данных;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реализовать программное обеспечение для доступа к данным посредством REST API;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исследование зависимости времени обработки данных от их объема и от распределения вычислений между базой данных и приложением.</a:t>
            </a:r>
            <a:endParaRPr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82425" y="179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Анализ существующих решений</a:t>
            </a:r>
            <a:r>
              <a:rPr b="1" lang="ru"/>
              <a:t> </a:t>
            </a:r>
            <a:endParaRPr b="1"/>
          </a:p>
        </p:txBody>
      </p:sp>
      <p:sp>
        <p:nvSpPr>
          <p:cNvPr id="72" name="Google Shape;72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74" name="Google Shape;74;p15"/>
          <p:cNvGraphicFramePr/>
          <p:nvPr/>
        </p:nvGraphicFramePr>
        <p:xfrm>
          <a:off x="194350" y="1021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{85EF6ADC-D944-4CFB-A20A-31DD68B88636}</a:tableStyleId>
              </a:tblPr>
              <a:tblGrid>
                <a:gridCol w="1220350"/>
                <a:gridCol w="1560800"/>
                <a:gridCol w="1552650"/>
                <a:gridCol w="1628675"/>
                <a:gridCol w="2446200"/>
              </a:tblGrid>
              <a:tr h="117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Название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600"/>
                        <a:t>Открытость трасс и подъемников</a:t>
                      </a:r>
                      <a:endParaRPr b="1"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Очереди на подъемниках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Связи трасс и подъемников (сводная)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600">
                          <a:solidFill>
                            <a:schemeClr val="dk1"/>
                          </a:solidFill>
                        </a:rPr>
                        <a:t>Связи трасс и подъемников (конкретизированная)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56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Газпром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+ (список)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-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+ (на карте)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-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6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Courchevel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+ (на карте)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-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+ (на карте)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-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6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Роза Хутор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+ (список)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+ (камеры)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+ (на карте)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-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" name="Google Shape;75;p15"/>
          <p:cNvSpPr txBox="1"/>
          <p:nvPr/>
        </p:nvSpPr>
        <p:spPr>
          <a:xfrm>
            <a:off x="314325" y="4236200"/>
            <a:ext cx="805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</a:t>
            </a:r>
            <a:r>
              <a:rPr lang="ru"/>
              <a:t>и одно из решений не отображает всю информацию, которую предполагается предоставлять в разрабатываемом приложении.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47000" y="196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50">
                <a:highlight>
                  <a:srgbClr val="FFFFFF"/>
                </a:highlight>
              </a:rPr>
              <a:t>ER-диаграмма БД «Горнолыжный курорт» в нотации Чена</a:t>
            </a:r>
            <a:endParaRPr b="1" sz="275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050" y="769675"/>
            <a:ext cx="6539951" cy="419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13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Типы пользователей (начало)</a:t>
            </a:r>
            <a:endParaRPr b="1"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25" y="710500"/>
            <a:ext cx="3816050" cy="234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2150" y="3161775"/>
            <a:ext cx="6106251" cy="18950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4699000" y="1071575"/>
            <a:ext cx="3699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Выделено 4 типа пользователей: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arenR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неавторизованный пользователь,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arenR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авторизованный пользователь,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arenR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сотрудник лыжного патруля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arenR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администратор.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3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Типы пользователей (продолжение)</a:t>
            </a:r>
            <a:endParaRPr b="1"/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00" y="710500"/>
            <a:ext cx="5665900" cy="18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9875" y="2628550"/>
            <a:ext cx="5586300" cy="24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232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Классификация БД по месту хранения информации</a:t>
            </a:r>
            <a:endParaRPr b="1"/>
          </a:p>
        </p:txBody>
      </p:sp>
      <p:graphicFrame>
        <p:nvGraphicFramePr>
          <p:cNvPr id="105" name="Google Shape;105;p19"/>
          <p:cNvGraphicFramePr/>
          <p:nvPr/>
        </p:nvGraphicFramePr>
        <p:xfrm>
          <a:off x="311700" y="98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{85EF6ADC-D944-4CFB-A20A-31DD68B88636}</a:tableStyleId>
              </a:tblPr>
              <a:tblGrid>
                <a:gridCol w="1888275"/>
                <a:gridCol w="1325125"/>
                <a:gridCol w="1245000"/>
                <a:gridCol w="1652600"/>
                <a:gridCol w="1080975"/>
                <a:gridCol w="1328625"/>
              </a:tblGrid>
              <a:tr h="133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Класс БД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Энергонеза-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висимость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500">
                          <a:solidFill>
                            <a:srgbClr val="111111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</a:t>
                      </a:r>
                      <a:r>
                        <a:rPr b="1" lang="ru" sz="1500">
                          <a:solidFill>
                            <a:srgbClr val="111111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адежность хранения данных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solidFill>
                            <a:srgbClr val="111111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Ограничение размера объемом оперативной памяти</a:t>
                      </a:r>
                      <a:endParaRPr b="1" sz="1500">
                        <a:solidFill>
                          <a:srgbClr val="111111"/>
                        </a:solidFill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Скорость</a:t>
                      </a:r>
                      <a:r>
                        <a:rPr b="1" lang="ru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обработки данных</a:t>
                      </a:r>
                      <a:endParaRPr b="1" sz="1500">
                        <a:solidFill>
                          <a:srgbClr val="111111"/>
                        </a:solidFill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</a:t>
                      </a:r>
                      <a:r>
                        <a:rPr b="1" lang="ru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ропускная способность</a:t>
                      </a:r>
                      <a:endParaRPr b="1" sz="1500">
                        <a:solidFill>
                          <a:srgbClr val="111111"/>
                        </a:solidFill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10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Традиционные: </a:t>
                      </a:r>
                      <a:r>
                        <a:rPr lang="ru" sz="1500">
                          <a:solidFill>
                            <a:srgbClr val="2021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 устройствах постоянного хранения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11111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ниже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ниже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87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Резидентные (</a:t>
                      </a:r>
                      <a:r>
                        <a:rPr lang="ru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in-memory): </a:t>
                      </a:r>
                      <a:r>
                        <a:rPr lang="ru" sz="15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 </a:t>
                      </a:r>
                      <a:r>
                        <a:rPr lang="ru" sz="15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оперативной памяти</a:t>
                      </a:r>
                      <a:endParaRPr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+(</a:t>
                      </a:r>
                      <a:r>
                        <a:rPr lang="ru" sz="1200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</a:rPr>
                        <a:t>при наличии репликации)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выше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выше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" name="Google Shape;106;p19"/>
          <p:cNvSpPr txBox="1"/>
          <p:nvPr/>
        </p:nvSpPr>
        <p:spPr>
          <a:xfrm>
            <a:off x="428200" y="4466200"/>
            <a:ext cx="5924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Для решения поставленной задачи был выбран класс резидентных БД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Выбор in-memory СУБД</a:t>
            </a:r>
            <a:endParaRPr b="1"/>
          </a:p>
        </p:txBody>
      </p:sp>
      <p:graphicFrame>
        <p:nvGraphicFramePr>
          <p:cNvPr id="113" name="Google Shape;113;p20"/>
          <p:cNvGraphicFramePr/>
          <p:nvPr/>
        </p:nvGraphicFramePr>
        <p:xfrm>
          <a:off x="311700" y="1472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{85EF6ADC-D944-4CFB-A20A-31DD68B88636}</a:tableStyleId>
              </a:tblPr>
              <a:tblGrid>
                <a:gridCol w="1680825"/>
                <a:gridCol w="2022700"/>
                <a:gridCol w="3056125"/>
                <a:gridCol w="1649050"/>
              </a:tblGrid>
              <a:tr h="117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Название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Поддержка строк и целых чисел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Вторичные индексы; триггеры или хранимые процедуры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Р</a:t>
                      </a:r>
                      <a:r>
                        <a:rPr b="1" lang="ru" sz="1800"/>
                        <a:t>епликация данных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56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Memcached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-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-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-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6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Redis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+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-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+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6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sng"/>
                        <a:t>Tarantool</a:t>
                      </a:r>
                      <a:endParaRPr sz="18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+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+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+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09575" y="186325"/>
            <a:ext cx="412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Диаграмма БД </a:t>
            </a:r>
            <a:r>
              <a:rPr b="1" lang="ru" sz="2400">
                <a:highlight>
                  <a:srgbClr val="FFFFFF"/>
                </a:highlight>
              </a:rPr>
              <a:t>«Горнолыжный курорт»</a:t>
            </a:r>
            <a:endParaRPr b="1" sz="2400"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200" y="327650"/>
            <a:ext cx="4832325" cy="46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158825" y="1143000"/>
            <a:ext cx="36222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БД хранит </a:t>
            </a:r>
            <a:r>
              <a:rPr lang="ru"/>
              <a:t>следующие таблицы: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трассы slopes;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подъемники lifts;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связи трасс и подъемников lifts_slopes;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турникеты turnstiles;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проездные карты cards;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считывания карт на турникетах подъемников card_readings;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сообщения messages;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пользователи users.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