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2FE27CA-B417-4928-AC4B-6492E721FD59}">
  <a:tblStyle styleId="{B2FE27CA-B417-4928-AC4B-6492E721FD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eda8b07e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eda8b07e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d7e055f6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d7e055f6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d7e055f6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d7e055f6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eda8b07e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eda8b07e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eda8b07e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eda8b07e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8b453db4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8b453db4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eda8b07e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eda8b07e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d7e055f6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d7e055f6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d7e055f6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d7e055f6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eda8b07e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eda8b07e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eda8b07e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eda8b07e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d7e055f6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d7e055f6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d7e055f6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d7e055f6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ru.wikipedia.org/wiki/%D0%9E%D0%BF%D0%B5%D1%80%D0%B0%D1%82%D0%B8%D0%B2%D0%BD%D0%B0%D1%8F_%D0%BF%D0%B0%D0%BC%D1%8F%D1%82%D1%8C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04850" y="1806600"/>
            <a:ext cx="8801700" cy="153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7931"/>
              <a:buFont typeface="Arial"/>
              <a:buNone/>
            </a:pPr>
            <a:r>
              <a:rPr b="1" lang="ru" sz="2900">
                <a:latin typeface="Times New Roman"/>
                <a:ea typeface="Times New Roman"/>
                <a:cs typeface="Times New Roman"/>
                <a:sym typeface="Times New Roman"/>
              </a:rPr>
              <a:t>Разработка базы данных и приложения для онлайн-мониторинга состояния</a:t>
            </a:r>
            <a:endParaRPr b="1"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900">
                <a:latin typeface="Times New Roman"/>
                <a:ea typeface="Times New Roman"/>
                <a:cs typeface="Times New Roman"/>
                <a:sym typeface="Times New Roman"/>
              </a:rPr>
              <a:t>трасс и загруженности подъемников</a:t>
            </a:r>
            <a:r>
              <a:rPr b="1" lang="ru" sz="2900">
                <a:latin typeface="Times New Roman"/>
                <a:ea typeface="Times New Roman"/>
                <a:cs typeface="Times New Roman"/>
                <a:sym typeface="Times New Roman"/>
              </a:rPr>
              <a:t> горнолыжного курорта.</a:t>
            </a:r>
            <a:endParaRPr b="1"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0" y="43509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18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Студент: Зайцева Алена Андреевна ИУ7-62Б</a:t>
            </a:r>
            <a:endParaRPr sz="218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18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Научный руководитель: Гаврилова Юлия Михайловна</a:t>
            </a:r>
            <a:endParaRPr sz="218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91325" y="-186887"/>
            <a:ext cx="8520600" cy="127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Федеральное государственное бюджетное образовательное учреждение высшего образования</a:t>
            </a:r>
            <a:br>
              <a:rPr b="1" lang="ru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ru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«Московский государственный технический университет имени Н.Э. Баумана</a:t>
            </a:r>
            <a:br>
              <a:rPr b="1" lang="ru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ru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(национальный исследовательский университет)»</a:t>
            </a:r>
            <a:br>
              <a:rPr b="1" lang="ru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ru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(МГТУ им. Н.Э. Баумана)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325" y="138550"/>
            <a:ext cx="883150" cy="104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65125" y="347325"/>
            <a:ext cx="381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ru"/>
              <a:t>Алгоритм расчета времени в очереди на </a:t>
            </a:r>
            <a:r>
              <a:rPr b="1" lang="ru"/>
              <a:t>п</a:t>
            </a:r>
            <a:r>
              <a:rPr b="1" lang="ru"/>
              <a:t>одъемник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27" name="Google Shape;1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7675" y="368672"/>
            <a:ext cx="4735826" cy="440617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/>
        </p:nvSpPr>
        <p:spPr>
          <a:xfrm>
            <a:off x="79500" y="2156100"/>
            <a:ext cx="3000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Время в очереди = max(предыдущее время в очереди - прошедшее время + (количество считываний</a:t>
            </a: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* время подъема * 2 / количество мест), 0)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278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Times New Roman"/>
                <a:ea typeface="Times New Roman"/>
                <a:cs typeface="Times New Roman"/>
                <a:sym typeface="Times New Roman"/>
              </a:rPr>
              <a:t>Архитектура приложения и стек технологий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750" y="1017725"/>
            <a:ext cx="3301210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77150"/>
            <a:ext cx="3524623" cy="66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931800"/>
            <a:ext cx="1407100" cy="140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3407500"/>
            <a:ext cx="3251901" cy="162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52967" y="2000400"/>
            <a:ext cx="1578060" cy="140710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8675" y="1249575"/>
            <a:ext cx="4222076" cy="339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b="1" lang="ru" sz="2100">
                <a:latin typeface="Times New Roman"/>
                <a:ea typeface="Times New Roman"/>
                <a:cs typeface="Times New Roman"/>
                <a:sym typeface="Times New Roman"/>
              </a:rPr>
              <a:t>Исследование зависимости времени обработки данных от их объема и от распределения вычислений между БД и приложением.</a:t>
            </a:r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213150" y="4647925"/>
            <a:ext cx="819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Время посчитано как среднее арифметическое 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50 </a:t>
            </a: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замеро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в</a:t>
            </a: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000"/>
          </a:p>
        </p:txBody>
      </p:sp>
      <p:sp>
        <p:nvSpPr>
          <p:cNvPr id="148" name="Google Shape;148;p24"/>
          <p:cNvSpPr txBox="1"/>
          <p:nvPr/>
        </p:nvSpPr>
        <p:spPr>
          <a:xfrm>
            <a:off x="311700" y="1614275"/>
            <a:ext cx="3991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эксперименте сравнивается время обновления длительности ожидания в очередях к подъемникам в зависимости от: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их количества: 50, 100, 200, 400, 600, 800;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используемого алгоритма: пронумерованы в порядке убывания объема вычислений, производимых на стороне БД.</a:t>
            </a:r>
            <a:endParaRPr/>
          </a:p>
        </p:txBody>
      </p:sp>
      <p:sp>
        <p:nvSpPr>
          <p:cNvPr id="149" name="Google Shape;14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39800" y="407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2820">
                <a:latin typeface="Times New Roman"/>
                <a:ea typeface="Times New Roman"/>
                <a:cs typeface="Times New Roman"/>
                <a:sym typeface="Times New Roman"/>
              </a:rPr>
              <a:t>Заключение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269999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 курсовой работы достигнута, все поставленные задачи решены: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проанализированы существующие решения;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формализованы задача и данные;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проанализирована способы хранения данных и системы управления базами данных;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выбраны наиболее подходящие для задачи тип БД и СУБД;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спроектирована и разработана база данных;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реализовано программное обеспечение для доступа к данным посредством REST API;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проведено исследование зависимости времени обработки данных от их объема и от распределения вычислений между базой данных и приложением.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25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157" name="Google Shape;15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339800" y="407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Направления дальнейшего развития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Возможное дальнейшее развитие: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1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использование данных с видеокамер;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1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добавление информации о погодных условиях.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165" name="Google Shape;16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2425" y="76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Цели и задачи </a:t>
            </a:r>
            <a:endParaRPr b="1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202050" y="697750"/>
            <a:ext cx="8520600" cy="40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269999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разработка базы данных для онлайн-мониторинга состояния трасс и подъемников горнолыжного курорта.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69999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Задачи: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1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проанализировать существующие решения;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1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формализовать задачу и данные;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1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проанализировать способы хранения данных и системы управления базами данных;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1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выбрать наиболее подходящие 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задачи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тип БД и СУБД;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1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спроектировать и разработать базу данных;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1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реализовать программное обеспечение для доступа к данным посредством REST API;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1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провести исследование зависимости времени обработки данных от их объема и от распределения вычислений между базой данных и приложением.</a:t>
            </a:r>
            <a:endParaRPr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82425" y="179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Анализ существующих решений</a:t>
            </a:r>
            <a:r>
              <a:rPr b="1" lang="ru"/>
              <a:t> </a:t>
            </a:r>
            <a:endParaRPr b="1"/>
          </a:p>
        </p:txBody>
      </p:sp>
      <p:sp>
        <p:nvSpPr>
          <p:cNvPr id="71" name="Google Shape;71;p15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graphicFrame>
        <p:nvGraphicFramePr>
          <p:cNvPr id="73" name="Google Shape;73;p15"/>
          <p:cNvGraphicFramePr/>
          <p:nvPr/>
        </p:nvGraphicFramePr>
        <p:xfrm>
          <a:off x="194350" y="10219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{B2FE27CA-B417-4928-AC4B-6492E721FD59}</a:tableStyleId>
              </a:tblPr>
              <a:tblGrid>
                <a:gridCol w="1220350"/>
                <a:gridCol w="1560800"/>
                <a:gridCol w="1552650"/>
                <a:gridCol w="1628675"/>
                <a:gridCol w="2446200"/>
              </a:tblGrid>
              <a:tr h="117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/>
                        <a:t>Название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 sz="1600"/>
                        <a:t>Открытость трасс и подъемников</a:t>
                      </a:r>
                      <a:endParaRPr b="1"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/>
                        <a:t>Очереди на подъемниках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/>
                        <a:t>Связи трасс и подъемников (сводная)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 sz="1600">
                          <a:solidFill>
                            <a:schemeClr val="dk1"/>
                          </a:solidFill>
                        </a:rPr>
                        <a:t>Связи трасс и подъемников (конкретизированная)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56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Газпром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+ (список)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-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+ (на карте)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-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56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Courchevel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+ (на карте)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-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+ (на карте)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-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56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Роза Хутор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+ (список)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+ (камеры)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+ (на карте)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-</a:t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4" name="Google Shape;74;p15"/>
          <p:cNvSpPr txBox="1"/>
          <p:nvPr/>
        </p:nvSpPr>
        <p:spPr>
          <a:xfrm>
            <a:off x="314325" y="4236200"/>
            <a:ext cx="805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</a:t>
            </a:r>
            <a:r>
              <a:rPr lang="ru"/>
              <a:t>и одно из решений не отображает всю информацию, которую предполагается предоставлять в разрабатываемом приложении.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247000" y="196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750">
                <a:highlight>
                  <a:srgbClr val="FFFFFF"/>
                </a:highlight>
              </a:rPr>
              <a:t>ER-диаграмма БД «Горнолыжный курорт» в нотации Чена</a:t>
            </a:r>
            <a:endParaRPr b="1" sz="2750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6050" y="769675"/>
            <a:ext cx="6539951" cy="419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13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Типы пользователей: авторизованный и неавторизованный</a:t>
            </a:r>
            <a:endParaRPr b="1"/>
          </a:p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585" y="1039900"/>
            <a:ext cx="3594441" cy="220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0850" y="3249425"/>
            <a:ext cx="6000651" cy="18622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4699000" y="1071575"/>
            <a:ext cx="3699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Выделено 4 типа пользователей: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arenR"/>
            </a:pP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неавторизованный пользователь,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arenR"/>
            </a:pP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авторизованный пользователь,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arenR"/>
            </a:pP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сотрудник лыжного патруля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arenR"/>
            </a:pP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администратор.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13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Типы пользователей: сотрудник лыжного патруля и администратор</a:t>
            </a:r>
            <a:endParaRPr b="1"/>
          </a:p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03600"/>
            <a:ext cx="5460475" cy="173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3750" y="2739525"/>
            <a:ext cx="5422425" cy="235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232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Классификация БД по месту хранения информации</a:t>
            </a:r>
            <a:endParaRPr b="1"/>
          </a:p>
        </p:txBody>
      </p:sp>
      <p:graphicFrame>
        <p:nvGraphicFramePr>
          <p:cNvPr id="104" name="Google Shape;104;p19"/>
          <p:cNvGraphicFramePr/>
          <p:nvPr/>
        </p:nvGraphicFramePr>
        <p:xfrm>
          <a:off x="311700" y="980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{B2FE27CA-B417-4928-AC4B-6492E721FD59}</a:tableStyleId>
              </a:tblPr>
              <a:tblGrid>
                <a:gridCol w="1888275"/>
                <a:gridCol w="1325125"/>
                <a:gridCol w="1245000"/>
                <a:gridCol w="1652600"/>
                <a:gridCol w="1080975"/>
                <a:gridCol w="1328625"/>
              </a:tblGrid>
              <a:tr h="1333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Класс БД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Энергонеза-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висимость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 sz="1500">
                          <a:solidFill>
                            <a:srgbClr val="111111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</a:t>
                      </a:r>
                      <a:r>
                        <a:rPr b="1" lang="ru" sz="1500">
                          <a:solidFill>
                            <a:srgbClr val="111111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адежность хранения данных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solidFill>
                            <a:srgbClr val="111111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Ограничение размера объемом оперативной памяти</a:t>
                      </a:r>
                      <a:endParaRPr b="1" sz="1500">
                        <a:solidFill>
                          <a:srgbClr val="111111"/>
                        </a:solidFill>
                        <a:highlight>
                          <a:schemeClr val="lt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 sz="15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Скорость</a:t>
                      </a:r>
                      <a:r>
                        <a:rPr b="1" lang="ru" sz="15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обработки данных</a:t>
                      </a:r>
                      <a:endParaRPr b="1" sz="1500">
                        <a:solidFill>
                          <a:srgbClr val="111111"/>
                        </a:solidFill>
                        <a:highlight>
                          <a:schemeClr val="lt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 sz="15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</a:t>
                      </a:r>
                      <a:r>
                        <a:rPr b="1" lang="ru" sz="15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ропускная способность</a:t>
                      </a:r>
                      <a:endParaRPr b="1" sz="1500">
                        <a:solidFill>
                          <a:srgbClr val="111111"/>
                        </a:solidFill>
                        <a:highlight>
                          <a:schemeClr val="lt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1103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Традиционные: </a:t>
                      </a:r>
                      <a:r>
                        <a:rPr lang="ru" sz="1500">
                          <a:solidFill>
                            <a:srgbClr val="2021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на устройствах постоянного хранения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11111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ниже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ниже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873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Резидентные (</a:t>
                      </a:r>
                      <a:r>
                        <a:rPr lang="ru" sz="15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in-memory): </a:t>
                      </a:r>
                      <a:r>
                        <a:rPr lang="ru" sz="15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 </a:t>
                      </a:r>
                      <a:r>
                        <a:rPr lang="ru" sz="15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оперативной памяти</a:t>
                      </a:r>
                      <a:endParaRPr sz="15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+(</a:t>
                      </a:r>
                      <a:r>
                        <a:rPr lang="ru" sz="1200">
                          <a:solidFill>
                            <a:srgbClr val="111111"/>
                          </a:solidFill>
                          <a:highlight>
                            <a:srgbClr val="FFFFFF"/>
                          </a:highlight>
                        </a:rPr>
                        <a:t>при наличии репликации)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выше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выше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5" name="Google Shape;105;p19"/>
          <p:cNvSpPr txBox="1"/>
          <p:nvPr/>
        </p:nvSpPr>
        <p:spPr>
          <a:xfrm>
            <a:off x="428200" y="4466200"/>
            <a:ext cx="5924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Times New Roman"/>
                <a:ea typeface="Times New Roman"/>
                <a:cs typeface="Times New Roman"/>
                <a:sym typeface="Times New Roman"/>
              </a:rPr>
              <a:t>Для решения поставленной задачи был выбран класс резидентных БД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Выбор in-memory СУБД</a:t>
            </a:r>
            <a:endParaRPr b="1"/>
          </a:p>
        </p:txBody>
      </p:sp>
      <p:graphicFrame>
        <p:nvGraphicFramePr>
          <p:cNvPr id="112" name="Google Shape;112;p20"/>
          <p:cNvGraphicFramePr/>
          <p:nvPr/>
        </p:nvGraphicFramePr>
        <p:xfrm>
          <a:off x="311700" y="1472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{B2FE27CA-B417-4928-AC4B-6492E721FD59}</a:tableStyleId>
              </a:tblPr>
              <a:tblGrid>
                <a:gridCol w="1680825"/>
                <a:gridCol w="2022700"/>
                <a:gridCol w="3056125"/>
                <a:gridCol w="1649050"/>
              </a:tblGrid>
              <a:tr h="117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/>
                        <a:t>Название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/>
                        <a:t>Поддержка строк и целых чисел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/>
                        <a:t>Вторичные индексы; триггеры или хранимые процедуры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/>
                        <a:t>Р</a:t>
                      </a:r>
                      <a:r>
                        <a:rPr b="1" lang="ru" sz="1800"/>
                        <a:t>епликация данных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56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Memcached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-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-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-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6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Redis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+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-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+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6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sng"/>
                        <a:t>Tarantool</a:t>
                      </a:r>
                      <a:endParaRPr sz="1800"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+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+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+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9575" y="186325"/>
            <a:ext cx="412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/>
              <a:t>Диаграмма БД </a:t>
            </a:r>
            <a:r>
              <a:rPr b="1" lang="ru" sz="2400">
                <a:highlight>
                  <a:srgbClr val="FFFFFF"/>
                </a:highlight>
              </a:rPr>
              <a:t>«Горнолыжный курорт»</a:t>
            </a:r>
            <a:endParaRPr b="1" sz="2400"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1200" y="327650"/>
            <a:ext cx="4832325" cy="461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21" name="Google Shape;121;p21"/>
          <p:cNvSpPr txBox="1"/>
          <p:nvPr/>
        </p:nvSpPr>
        <p:spPr>
          <a:xfrm>
            <a:off x="158825" y="1143000"/>
            <a:ext cx="3622200" cy="3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0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БД хранит </a:t>
            </a:r>
            <a:r>
              <a:rPr lang="ru"/>
              <a:t>следующие таблицы: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трассы slopes;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подъемники lifts;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связи трасс и подъемников lifts_slopes;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турникеты turnstiles;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проездные карты cards;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считывания карт на турникетах подъемников card_readings;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сообщения messages;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пользователи users.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