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BC1B-C752-4662-BD3D-1BE63F3E9934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E49C-3917-4F9F-B376-AF3220C4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96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BC1B-C752-4662-BD3D-1BE63F3E9934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E49C-3917-4F9F-B376-AF3220C4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2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BC1B-C752-4662-BD3D-1BE63F3E9934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E49C-3917-4F9F-B376-AF3220C4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91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BC1B-C752-4662-BD3D-1BE63F3E9934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E49C-3917-4F9F-B376-AF3220C4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49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BC1B-C752-4662-BD3D-1BE63F3E9934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E49C-3917-4F9F-B376-AF3220C4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60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BC1B-C752-4662-BD3D-1BE63F3E9934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E49C-3917-4F9F-B376-AF3220C4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84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BC1B-C752-4662-BD3D-1BE63F3E9934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E49C-3917-4F9F-B376-AF3220C4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2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BC1B-C752-4662-BD3D-1BE63F3E9934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E49C-3917-4F9F-B376-AF3220C4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18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BC1B-C752-4662-BD3D-1BE63F3E9934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E49C-3917-4F9F-B376-AF3220C4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32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BC1B-C752-4662-BD3D-1BE63F3E9934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E49C-3917-4F9F-B376-AF3220C4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83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BC1B-C752-4662-BD3D-1BE63F3E9934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E49C-3917-4F9F-B376-AF3220C4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86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BC1B-C752-4662-BD3D-1BE63F3E9934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3E49C-3917-4F9F-B376-AF3220C4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48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#_Toc500417374"/><Relationship Id="rId13" Type="http://schemas.openxmlformats.org/officeDocument/2006/relationships/hyperlink" Target="#_Toc500417379"/><Relationship Id="rId18" Type="http://schemas.openxmlformats.org/officeDocument/2006/relationships/hyperlink" Target="#_Toc500417384"/><Relationship Id="rId26" Type="http://schemas.openxmlformats.org/officeDocument/2006/relationships/hyperlink" Target="#_Toc500417392"/><Relationship Id="rId3" Type="http://schemas.openxmlformats.org/officeDocument/2006/relationships/hyperlink" Target="#_Toc500417369"/><Relationship Id="rId21" Type="http://schemas.openxmlformats.org/officeDocument/2006/relationships/hyperlink" Target="#_Toc500417387"/><Relationship Id="rId7" Type="http://schemas.openxmlformats.org/officeDocument/2006/relationships/hyperlink" Target="#_Toc500417373"/><Relationship Id="rId12" Type="http://schemas.openxmlformats.org/officeDocument/2006/relationships/hyperlink" Target="#_Toc500417378"/><Relationship Id="rId17" Type="http://schemas.openxmlformats.org/officeDocument/2006/relationships/hyperlink" Target="#_Toc500417383"/><Relationship Id="rId25" Type="http://schemas.openxmlformats.org/officeDocument/2006/relationships/hyperlink" Target="#_Toc500417391"/><Relationship Id="rId2" Type="http://schemas.openxmlformats.org/officeDocument/2006/relationships/hyperlink" Target="#_Toc500417368"/><Relationship Id="rId16" Type="http://schemas.openxmlformats.org/officeDocument/2006/relationships/hyperlink" Target="#_Toc500417382"/><Relationship Id="rId20" Type="http://schemas.openxmlformats.org/officeDocument/2006/relationships/hyperlink" Target="#_Toc500417386"/><Relationship Id="rId29" Type="http://schemas.openxmlformats.org/officeDocument/2006/relationships/hyperlink" Target="#_Toc500417395"/><Relationship Id="rId1" Type="http://schemas.openxmlformats.org/officeDocument/2006/relationships/slideLayout" Target="../slideLayouts/slideLayout2.xml"/><Relationship Id="rId6" Type="http://schemas.openxmlformats.org/officeDocument/2006/relationships/hyperlink" Target="#_Toc500417372"/><Relationship Id="rId11" Type="http://schemas.openxmlformats.org/officeDocument/2006/relationships/hyperlink" Target="#_Toc500417377"/><Relationship Id="rId24" Type="http://schemas.openxmlformats.org/officeDocument/2006/relationships/hyperlink" Target="#_Toc500417390"/><Relationship Id="rId5" Type="http://schemas.openxmlformats.org/officeDocument/2006/relationships/hyperlink" Target="#_Toc500417371"/><Relationship Id="rId15" Type="http://schemas.openxmlformats.org/officeDocument/2006/relationships/hyperlink" Target="#_Toc500417381"/><Relationship Id="rId23" Type="http://schemas.openxmlformats.org/officeDocument/2006/relationships/hyperlink" Target="#_Toc500417389"/><Relationship Id="rId28" Type="http://schemas.openxmlformats.org/officeDocument/2006/relationships/hyperlink" Target="#_Toc500417394"/><Relationship Id="rId10" Type="http://schemas.openxmlformats.org/officeDocument/2006/relationships/hyperlink" Target="#_Toc500417376"/><Relationship Id="rId19" Type="http://schemas.openxmlformats.org/officeDocument/2006/relationships/hyperlink" Target="#_Toc500417385"/><Relationship Id="rId4" Type="http://schemas.openxmlformats.org/officeDocument/2006/relationships/hyperlink" Target="#_Toc500417370"/><Relationship Id="rId9" Type="http://schemas.openxmlformats.org/officeDocument/2006/relationships/hyperlink" Target="#_Toc500417375"/><Relationship Id="rId14" Type="http://schemas.openxmlformats.org/officeDocument/2006/relationships/hyperlink" Target="#_Toc500417380"/><Relationship Id="rId22" Type="http://schemas.openxmlformats.org/officeDocument/2006/relationships/hyperlink" Target="#_Toc500417388"/><Relationship Id="rId27" Type="http://schemas.openxmlformats.org/officeDocument/2006/relationships/hyperlink" Target="#_Toc500417393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ИНСТРУКЦИЯ ПОЛЬЗОВАТЕЛЯ ИНФОРМАЦИОННОЙ 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Elena\AppData\Local\Microsoft\Windows\Temporary Internet Files\Content.Word\ПАО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503" y="4437112"/>
            <a:ext cx="1642745" cy="855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612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cap="all" dirty="0"/>
              <a:t>Содержание</a:t>
            </a:r>
            <a:br>
              <a:rPr lang="ru-RU" b="1" cap="all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b="1" u="sng" cap="all" dirty="0">
                <a:hlinkClick r:id="rId2"/>
              </a:rPr>
              <a:t>1</a:t>
            </a:r>
            <a:r>
              <a:rPr lang="ru-RU" cap="all" dirty="0">
                <a:hlinkClick r:id="rId2"/>
              </a:rPr>
              <a:t>	</a:t>
            </a:r>
            <a:r>
              <a:rPr lang="ru-RU" b="1" u="sng" cap="all" dirty="0">
                <a:hlinkClick r:id="rId2"/>
              </a:rPr>
              <a:t>Общие сведения об ИС</a:t>
            </a:r>
            <a:r>
              <a:rPr lang="ru-RU" b="1" cap="all" dirty="0">
                <a:hlinkClick r:id="rId2"/>
              </a:rPr>
              <a:t>	6</a:t>
            </a:r>
            <a:endParaRPr lang="ru-RU" b="1" cap="all" dirty="0"/>
          </a:p>
          <a:p>
            <a:r>
              <a:rPr lang="ru-RU" b="1" u="sng" cap="all" dirty="0">
                <a:hlinkClick r:id="rId3"/>
              </a:rPr>
              <a:t>1.1</a:t>
            </a:r>
            <a:r>
              <a:rPr lang="ru-RU" cap="all" dirty="0">
                <a:hlinkClick r:id="rId3"/>
              </a:rPr>
              <a:t>	</a:t>
            </a:r>
            <a:r>
              <a:rPr lang="ru-RU" b="1" u="sng" cap="all" dirty="0">
                <a:hlinkClick r:id="rId3"/>
              </a:rPr>
              <a:t>Полное наименование Системы и ее условное обозначение</a:t>
            </a:r>
            <a:r>
              <a:rPr lang="ru-RU" b="1" cap="all" dirty="0">
                <a:hlinkClick r:id="rId3"/>
              </a:rPr>
              <a:t>	6</a:t>
            </a:r>
            <a:endParaRPr lang="ru-RU" b="1" cap="all" dirty="0"/>
          </a:p>
          <a:p>
            <a:r>
              <a:rPr lang="ru-RU" b="1" u="sng" cap="all" dirty="0">
                <a:hlinkClick r:id="rId4"/>
              </a:rPr>
              <a:t>1.2</a:t>
            </a:r>
            <a:r>
              <a:rPr lang="ru-RU" cap="all" dirty="0">
                <a:hlinkClick r:id="rId4"/>
              </a:rPr>
              <a:t>	</a:t>
            </a:r>
            <a:r>
              <a:rPr lang="ru-RU" b="1" u="sng" cap="all" dirty="0">
                <a:hlinkClick r:id="rId4"/>
              </a:rPr>
              <a:t>Назначение (наименование и код автоматизируемого бизнес-процесса)</a:t>
            </a:r>
            <a:r>
              <a:rPr lang="ru-RU" b="1" cap="all" dirty="0">
                <a:hlinkClick r:id="rId4"/>
              </a:rPr>
              <a:t>	6</a:t>
            </a:r>
            <a:endParaRPr lang="ru-RU" b="1" cap="all" dirty="0"/>
          </a:p>
          <a:p>
            <a:r>
              <a:rPr lang="ru-RU" b="1" u="sng" cap="all" dirty="0">
                <a:hlinkClick r:id="rId5"/>
              </a:rPr>
              <a:t>1.3</a:t>
            </a:r>
            <a:r>
              <a:rPr lang="ru-RU" cap="all" dirty="0">
                <a:hlinkClick r:id="rId5"/>
              </a:rPr>
              <a:t>	</a:t>
            </a:r>
            <a:r>
              <a:rPr lang="ru-RU" b="1" u="sng" cap="all" dirty="0">
                <a:hlinkClick r:id="rId5"/>
              </a:rPr>
              <a:t>Шифр темы</a:t>
            </a:r>
            <a:r>
              <a:rPr lang="ru-RU" b="1" cap="all" dirty="0">
                <a:hlinkClick r:id="rId5"/>
              </a:rPr>
              <a:t>	6</a:t>
            </a:r>
            <a:endParaRPr lang="ru-RU" b="1" cap="all" dirty="0"/>
          </a:p>
          <a:p>
            <a:r>
              <a:rPr lang="ru-RU" b="1" u="sng" cap="all" dirty="0">
                <a:hlinkClick r:id="rId6"/>
              </a:rPr>
              <a:t>1.4</a:t>
            </a:r>
            <a:r>
              <a:rPr lang="ru-RU" cap="all" dirty="0">
                <a:hlinkClick r:id="rId6"/>
              </a:rPr>
              <a:t>	</a:t>
            </a:r>
            <a:r>
              <a:rPr lang="ru-RU" b="1" u="sng" cap="all" dirty="0">
                <a:hlinkClick r:id="rId6"/>
              </a:rPr>
              <a:t>Определения, обозначения, сокращения</a:t>
            </a:r>
            <a:r>
              <a:rPr lang="ru-RU" b="1" cap="all" dirty="0">
                <a:hlinkClick r:id="rId6"/>
              </a:rPr>
              <a:t>	7</a:t>
            </a:r>
            <a:endParaRPr lang="ru-RU" b="1" cap="all" dirty="0"/>
          </a:p>
          <a:p>
            <a:r>
              <a:rPr lang="ru-RU" b="1" u="sng" cap="all" dirty="0">
                <a:hlinkClick r:id="rId7"/>
              </a:rPr>
              <a:t>1.5</a:t>
            </a:r>
            <a:r>
              <a:rPr lang="ru-RU" cap="all" dirty="0">
                <a:hlinkClick r:id="rId7"/>
              </a:rPr>
              <a:t>	</a:t>
            </a:r>
            <a:r>
              <a:rPr lang="ru-RU" b="1" u="sng" cap="all" dirty="0">
                <a:hlinkClick r:id="rId7"/>
              </a:rPr>
              <a:t>Назначение Системы</a:t>
            </a:r>
            <a:r>
              <a:rPr lang="ru-RU" b="1" cap="all" dirty="0">
                <a:hlinkClick r:id="rId7"/>
              </a:rPr>
              <a:t>	10</a:t>
            </a:r>
            <a:endParaRPr lang="ru-RU" b="1" cap="all" dirty="0"/>
          </a:p>
          <a:p>
            <a:r>
              <a:rPr lang="ru-RU" b="1" u="sng" cap="all" dirty="0">
                <a:hlinkClick r:id="rId8"/>
              </a:rPr>
              <a:t>1.6</a:t>
            </a:r>
            <a:r>
              <a:rPr lang="ru-RU" cap="all" dirty="0">
                <a:hlinkClick r:id="rId8"/>
              </a:rPr>
              <a:t>	</a:t>
            </a:r>
            <a:r>
              <a:rPr lang="ru-RU" b="1" u="sng" cap="all" dirty="0">
                <a:hlinkClick r:id="rId8"/>
              </a:rPr>
              <a:t>Цели создания системы</a:t>
            </a:r>
            <a:r>
              <a:rPr lang="ru-RU" b="1" cap="all" dirty="0">
                <a:hlinkClick r:id="rId8"/>
              </a:rPr>
              <a:t>	10</a:t>
            </a:r>
            <a:endParaRPr lang="ru-RU" b="1" cap="all" dirty="0"/>
          </a:p>
          <a:p>
            <a:r>
              <a:rPr lang="ru-RU" b="1" u="sng" cap="all" dirty="0">
                <a:hlinkClick r:id="rId9"/>
              </a:rPr>
              <a:t>1.7</a:t>
            </a:r>
            <a:r>
              <a:rPr lang="ru-RU" cap="all" dirty="0">
                <a:hlinkClick r:id="rId9"/>
              </a:rPr>
              <a:t>	</a:t>
            </a:r>
            <a:r>
              <a:rPr lang="ru-RU" b="1" u="sng" cap="all" dirty="0">
                <a:hlinkClick r:id="rId9"/>
              </a:rPr>
              <a:t>Сценарии взаимодействия пользователя с системой</a:t>
            </a:r>
            <a:r>
              <a:rPr lang="ru-RU" b="1" cap="all" dirty="0">
                <a:hlinkClick r:id="rId9"/>
              </a:rPr>
              <a:t>	11</a:t>
            </a:r>
            <a:endParaRPr lang="ru-RU" b="1" cap="all" dirty="0"/>
          </a:p>
          <a:p>
            <a:r>
              <a:rPr lang="ru-RU" b="1" u="sng" cap="all" dirty="0">
                <a:hlinkClick r:id="rId10"/>
              </a:rPr>
              <a:t>1.8</a:t>
            </a:r>
            <a:r>
              <a:rPr lang="ru-RU" cap="all" dirty="0">
                <a:hlinkClick r:id="rId10"/>
              </a:rPr>
              <a:t>	</a:t>
            </a:r>
            <a:r>
              <a:rPr lang="ru-RU" b="1" u="sng" cap="all" dirty="0">
                <a:hlinkClick r:id="rId10"/>
              </a:rPr>
              <a:t>Вход в ИС ВКД</a:t>
            </a:r>
            <a:r>
              <a:rPr lang="ru-RU" b="1" cap="all" dirty="0">
                <a:hlinkClick r:id="rId10"/>
              </a:rPr>
              <a:t>	12</a:t>
            </a:r>
            <a:endParaRPr lang="ru-RU" b="1" cap="all" dirty="0"/>
          </a:p>
          <a:p>
            <a:r>
              <a:rPr lang="ru-RU" b="1" u="sng" cap="all" dirty="0">
                <a:hlinkClick r:id="rId11"/>
              </a:rPr>
              <a:t>2</a:t>
            </a:r>
            <a:r>
              <a:rPr lang="ru-RU" cap="all" dirty="0">
                <a:hlinkClick r:id="rId11"/>
              </a:rPr>
              <a:t>	</a:t>
            </a:r>
            <a:r>
              <a:rPr lang="ru-RU" b="1" u="sng" cap="all" dirty="0">
                <a:hlinkClick r:id="rId11"/>
              </a:rPr>
              <a:t>Интерфейс Системы</a:t>
            </a:r>
            <a:r>
              <a:rPr lang="ru-RU" b="1" cap="all" dirty="0">
                <a:hlinkClick r:id="rId11"/>
              </a:rPr>
              <a:t>	14</a:t>
            </a:r>
            <a:endParaRPr lang="ru-RU" b="1" cap="all" dirty="0"/>
          </a:p>
          <a:p>
            <a:r>
              <a:rPr lang="ru-RU" b="1" u="sng" cap="all" dirty="0">
                <a:hlinkClick r:id="rId12"/>
              </a:rPr>
              <a:t>2.1</a:t>
            </a:r>
            <a:r>
              <a:rPr lang="ru-RU" cap="all" dirty="0">
                <a:hlinkClick r:id="rId12"/>
              </a:rPr>
              <a:t>	</a:t>
            </a:r>
            <a:r>
              <a:rPr lang="ru-RU" b="1" u="sng" cap="all" dirty="0">
                <a:hlinkClick r:id="rId12"/>
              </a:rPr>
              <a:t>Главная страница</a:t>
            </a:r>
            <a:r>
              <a:rPr lang="ru-RU" b="1" cap="all" dirty="0">
                <a:hlinkClick r:id="rId12"/>
              </a:rPr>
              <a:t>	14</a:t>
            </a:r>
            <a:endParaRPr lang="ru-RU" b="1" cap="all" dirty="0"/>
          </a:p>
          <a:p>
            <a:r>
              <a:rPr lang="ru-RU" b="1" u="sng" cap="all" dirty="0">
                <a:hlinkClick r:id="rId13"/>
              </a:rPr>
              <a:t>2.2</a:t>
            </a:r>
            <a:r>
              <a:rPr lang="ru-RU" cap="all" dirty="0">
                <a:hlinkClick r:id="rId13"/>
              </a:rPr>
              <a:t>	</a:t>
            </a:r>
            <a:r>
              <a:rPr lang="ru-RU" b="1" u="sng" cap="all" dirty="0">
                <a:hlinkClick r:id="rId13"/>
              </a:rPr>
              <a:t>Верхняя сервисная панель</a:t>
            </a:r>
            <a:r>
              <a:rPr lang="ru-RU" b="1" cap="all" dirty="0">
                <a:hlinkClick r:id="rId13"/>
              </a:rPr>
              <a:t>	15</a:t>
            </a:r>
            <a:endParaRPr lang="ru-RU" b="1" cap="all" dirty="0"/>
          </a:p>
          <a:p>
            <a:r>
              <a:rPr lang="ru-RU" b="1" u="sng" cap="all" dirty="0">
                <a:hlinkClick r:id="rId14"/>
              </a:rPr>
              <a:t>2.3</a:t>
            </a:r>
            <a:r>
              <a:rPr lang="ru-RU" cap="all" dirty="0">
                <a:hlinkClick r:id="rId14"/>
              </a:rPr>
              <a:t>	</a:t>
            </a:r>
            <a:r>
              <a:rPr lang="ru-RU" b="1" u="sng" cap="all" dirty="0">
                <a:hlinkClick r:id="rId14"/>
              </a:rPr>
              <a:t>Окно «Список комнат»</a:t>
            </a:r>
            <a:r>
              <a:rPr lang="ru-RU" b="1" cap="all" dirty="0">
                <a:hlinkClick r:id="rId14"/>
              </a:rPr>
              <a:t>	20</a:t>
            </a:r>
            <a:endParaRPr lang="ru-RU" b="1" cap="all" dirty="0"/>
          </a:p>
          <a:p>
            <a:r>
              <a:rPr lang="ru-RU" b="1" u="sng" cap="all" dirty="0">
                <a:hlinkClick r:id="rId15"/>
              </a:rPr>
              <a:t>2.4</a:t>
            </a:r>
            <a:r>
              <a:rPr lang="ru-RU" cap="all" dirty="0">
                <a:hlinkClick r:id="rId15"/>
              </a:rPr>
              <a:t>	</a:t>
            </a:r>
            <a:r>
              <a:rPr lang="ru-RU" b="1" u="sng" cap="all" dirty="0">
                <a:hlinkClick r:id="rId15"/>
              </a:rPr>
              <a:t>Окно ВКД</a:t>
            </a:r>
            <a:r>
              <a:rPr lang="ru-RU" b="1" cap="all" dirty="0">
                <a:hlinkClick r:id="rId15"/>
              </a:rPr>
              <a:t>	23</a:t>
            </a:r>
            <a:endParaRPr lang="ru-RU" b="1" cap="all" dirty="0"/>
          </a:p>
          <a:p>
            <a:r>
              <a:rPr lang="ru-RU" b="1" u="sng" cap="all" dirty="0">
                <a:hlinkClick r:id="rId16"/>
              </a:rPr>
              <a:t>2.5</a:t>
            </a:r>
            <a:r>
              <a:rPr lang="ru-RU" cap="all" dirty="0">
                <a:hlinkClick r:id="rId16"/>
              </a:rPr>
              <a:t>	</a:t>
            </a:r>
            <a:r>
              <a:rPr lang="ru-RU" b="1" u="sng" cap="all" dirty="0">
                <a:hlinkClick r:id="rId16"/>
              </a:rPr>
              <a:t>Вкладка «Файловый менеджер»</a:t>
            </a:r>
            <a:r>
              <a:rPr lang="ru-RU" b="1" cap="all" dirty="0">
                <a:hlinkClick r:id="rId16"/>
              </a:rPr>
              <a:t>	26</a:t>
            </a:r>
            <a:endParaRPr lang="ru-RU" b="1" cap="all" dirty="0"/>
          </a:p>
          <a:p>
            <a:r>
              <a:rPr lang="ru-RU" b="1" u="sng" cap="all" dirty="0">
                <a:hlinkClick r:id="rId17"/>
              </a:rPr>
              <a:t>2.6</a:t>
            </a:r>
            <a:r>
              <a:rPr lang="ru-RU" cap="all" dirty="0">
                <a:hlinkClick r:id="rId17"/>
              </a:rPr>
              <a:t>	</a:t>
            </a:r>
            <a:r>
              <a:rPr lang="ru-RU" b="1" u="sng" cap="all" dirty="0">
                <a:hlinkClick r:id="rId17"/>
              </a:rPr>
              <a:t>Окно работы с папками</a:t>
            </a:r>
            <a:r>
              <a:rPr lang="ru-RU" b="1" cap="all" dirty="0">
                <a:hlinkClick r:id="rId17"/>
              </a:rPr>
              <a:t>	27</a:t>
            </a:r>
            <a:endParaRPr lang="ru-RU" b="1" cap="all" dirty="0"/>
          </a:p>
          <a:p>
            <a:r>
              <a:rPr lang="ru-RU" b="1" u="sng" cap="all" dirty="0">
                <a:hlinkClick r:id="rId18"/>
              </a:rPr>
              <a:t>2.7</a:t>
            </a:r>
            <a:r>
              <a:rPr lang="ru-RU" cap="all" dirty="0">
                <a:hlinkClick r:id="rId18"/>
              </a:rPr>
              <a:t>	</a:t>
            </a:r>
            <a:r>
              <a:rPr lang="ru-RU" b="1" u="sng" cap="all" dirty="0">
                <a:hlinkClick r:id="rId18"/>
              </a:rPr>
              <a:t>Окно работы с Файлами</a:t>
            </a:r>
            <a:r>
              <a:rPr lang="ru-RU" b="1" cap="all" dirty="0">
                <a:hlinkClick r:id="rId18"/>
              </a:rPr>
              <a:t>	29</a:t>
            </a:r>
            <a:endParaRPr lang="ru-RU" b="1" cap="all" dirty="0"/>
          </a:p>
          <a:p>
            <a:r>
              <a:rPr lang="ru-RU" b="1" u="sng" cap="all" dirty="0">
                <a:hlinkClick r:id="rId19"/>
              </a:rPr>
              <a:t>2.8</a:t>
            </a:r>
            <a:r>
              <a:rPr lang="ru-RU" cap="all" dirty="0">
                <a:hlinkClick r:id="rId19"/>
              </a:rPr>
              <a:t>	</a:t>
            </a:r>
            <a:r>
              <a:rPr lang="ru-RU" b="1" u="sng" cap="all" dirty="0">
                <a:hlinkClick r:id="rId19"/>
              </a:rPr>
              <a:t>Вкладка «Вопросы и ответы»</a:t>
            </a:r>
            <a:r>
              <a:rPr lang="ru-RU" b="1" cap="all" dirty="0">
                <a:hlinkClick r:id="rId19"/>
              </a:rPr>
              <a:t>	38</a:t>
            </a:r>
            <a:endParaRPr lang="ru-RU" b="1" cap="all" dirty="0"/>
          </a:p>
          <a:p>
            <a:r>
              <a:rPr lang="ru-RU" b="1" u="sng" cap="all" dirty="0">
                <a:hlinkClick r:id="rId20"/>
              </a:rPr>
              <a:t>2.9</a:t>
            </a:r>
            <a:r>
              <a:rPr lang="ru-RU" cap="all" dirty="0">
                <a:hlinkClick r:id="rId20"/>
              </a:rPr>
              <a:t>	</a:t>
            </a:r>
            <a:r>
              <a:rPr lang="ru-RU" b="1" u="sng" cap="all" dirty="0">
                <a:hlinkClick r:id="rId20"/>
              </a:rPr>
              <a:t>Вкладка «Корзина»</a:t>
            </a:r>
            <a:r>
              <a:rPr lang="ru-RU" b="1" cap="all" dirty="0">
                <a:hlinkClick r:id="rId20"/>
              </a:rPr>
              <a:t>	41</a:t>
            </a:r>
            <a:endParaRPr lang="ru-RU" b="1" cap="all" dirty="0"/>
          </a:p>
          <a:p>
            <a:r>
              <a:rPr lang="ru-RU" b="1" u="sng" cap="all" dirty="0">
                <a:hlinkClick r:id="rId21"/>
              </a:rPr>
              <a:t>2.10</a:t>
            </a:r>
            <a:r>
              <a:rPr lang="ru-RU" cap="all" dirty="0">
                <a:hlinkClick r:id="rId21"/>
              </a:rPr>
              <a:t>	</a:t>
            </a:r>
            <a:r>
              <a:rPr lang="ru-RU" b="1" u="sng" cap="all" dirty="0">
                <a:hlinkClick r:id="rId21"/>
              </a:rPr>
              <a:t>Особенности интерфейса ИС ВКД для Куратора ВКД</a:t>
            </a:r>
            <a:r>
              <a:rPr lang="ru-RU" b="1" cap="all" dirty="0">
                <a:hlinkClick r:id="rId21"/>
              </a:rPr>
              <a:t>	44</a:t>
            </a:r>
            <a:endParaRPr lang="ru-RU" b="1" cap="all" dirty="0"/>
          </a:p>
          <a:p>
            <a:r>
              <a:rPr lang="ru-RU" b="1" u="sng" cap="all" dirty="0">
                <a:hlinkClick r:id="rId22"/>
              </a:rPr>
              <a:t>3</a:t>
            </a:r>
            <a:r>
              <a:rPr lang="ru-RU" cap="all" dirty="0">
                <a:hlinkClick r:id="rId22"/>
              </a:rPr>
              <a:t>	</a:t>
            </a:r>
            <a:r>
              <a:rPr lang="ru-RU" b="1" u="sng" cap="all" dirty="0">
                <a:hlinkClick r:id="rId22"/>
              </a:rPr>
              <a:t>Порядок использования функциональных блоков ИС</a:t>
            </a:r>
            <a:r>
              <a:rPr lang="ru-RU" b="1" cap="all" dirty="0">
                <a:hlinkClick r:id="rId22"/>
              </a:rPr>
              <a:t>	61</a:t>
            </a:r>
            <a:endParaRPr lang="ru-RU" b="1" cap="all" dirty="0"/>
          </a:p>
          <a:p>
            <a:r>
              <a:rPr lang="ru-RU" b="1" u="sng" cap="all" dirty="0">
                <a:hlinkClick r:id="rId23"/>
              </a:rPr>
              <a:t>3.1</a:t>
            </a:r>
            <a:r>
              <a:rPr lang="ru-RU" cap="all" dirty="0">
                <a:hlinkClick r:id="rId23"/>
              </a:rPr>
              <a:t>	</a:t>
            </a:r>
            <a:r>
              <a:rPr lang="ru-RU" b="1" u="sng" cap="all" dirty="0">
                <a:hlinkClick r:id="rId23"/>
              </a:rPr>
              <a:t>Правила работы</a:t>
            </a:r>
            <a:r>
              <a:rPr lang="ru-RU" b="1" cap="all" dirty="0">
                <a:hlinkClick r:id="rId23"/>
              </a:rPr>
              <a:t>	61</a:t>
            </a:r>
            <a:endParaRPr lang="ru-RU" b="1" cap="all" dirty="0"/>
          </a:p>
          <a:p>
            <a:r>
              <a:rPr lang="ru-RU" b="1" u="sng" cap="all" dirty="0">
                <a:hlinkClick r:id="rId24"/>
              </a:rPr>
              <a:t>3.2</a:t>
            </a:r>
            <a:r>
              <a:rPr lang="ru-RU" cap="all" dirty="0">
                <a:hlinkClick r:id="rId24"/>
              </a:rPr>
              <a:t>	</a:t>
            </a:r>
            <a:r>
              <a:rPr lang="ru-RU" b="1" u="sng" cap="all" dirty="0">
                <a:hlinkClick r:id="rId24"/>
              </a:rPr>
              <a:t>Работа с папками и файлами</a:t>
            </a:r>
            <a:r>
              <a:rPr lang="ru-RU" b="1" cap="all" dirty="0">
                <a:hlinkClick r:id="rId24"/>
              </a:rPr>
              <a:t>	62</a:t>
            </a:r>
            <a:endParaRPr lang="ru-RU" b="1" cap="all" dirty="0"/>
          </a:p>
          <a:p>
            <a:r>
              <a:rPr lang="ru-RU" b="1" u="sng" cap="all" dirty="0">
                <a:hlinkClick r:id="rId25"/>
              </a:rPr>
              <a:t>3.3</a:t>
            </a:r>
            <a:r>
              <a:rPr lang="ru-RU" cap="all" dirty="0">
                <a:hlinkClick r:id="rId25"/>
              </a:rPr>
              <a:t>	</a:t>
            </a:r>
            <a:r>
              <a:rPr lang="ru-RU" b="1" u="sng" cap="all" dirty="0">
                <a:hlinkClick r:id="rId25"/>
              </a:rPr>
              <a:t>Работа с вопросами и ответами</a:t>
            </a:r>
            <a:r>
              <a:rPr lang="ru-RU" b="1" cap="all" dirty="0">
                <a:hlinkClick r:id="rId25"/>
              </a:rPr>
              <a:t>	78</a:t>
            </a:r>
            <a:endParaRPr lang="ru-RU" b="1" cap="all" dirty="0"/>
          </a:p>
          <a:p>
            <a:r>
              <a:rPr lang="ru-RU" b="1" u="sng" cap="all" dirty="0">
                <a:hlinkClick r:id="rId26"/>
              </a:rPr>
              <a:t>3.4</a:t>
            </a:r>
            <a:r>
              <a:rPr lang="ru-RU" cap="all" dirty="0">
                <a:hlinkClick r:id="rId26"/>
              </a:rPr>
              <a:t>	</a:t>
            </a:r>
            <a:r>
              <a:rPr lang="ru-RU" b="1" u="sng" cap="all" dirty="0">
                <a:hlinkClick r:id="rId26"/>
              </a:rPr>
              <a:t>Работа с уведомлениями</a:t>
            </a:r>
            <a:r>
              <a:rPr lang="ru-RU" b="1" cap="all" dirty="0">
                <a:hlinkClick r:id="rId26"/>
              </a:rPr>
              <a:t>	82</a:t>
            </a:r>
            <a:endParaRPr lang="ru-RU" b="1" cap="all" dirty="0"/>
          </a:p>
          <a:p>
            <a:r>
              <a:rPr lang="ru-RU" b="1" u="sng" cap="all" dirty="0">
                <a:hlinkClick r:id="rId27"/>
              </a:rPr>
              <a:t>3.5</a:t>
            </a:r>
            <a:r>
              <a:rPr lang="ru-RU" cap="all" dirty="0">
                <a:hlinkClick r:id="rId27"/>
              </a:rPr>
              <a:t>	</a:t>
            </a:r>
            <a:r>
              <a:rPr lang="ru-RU" b="1" u="sng" cap="all" dirty="0">
                <a:hlinkClick r:id="rId27"/>
              </a:rPr>
              <a:t>Сценарии взаимодействия Куратора ВКД с Системой</a:t>
            </a:r>
            <a:r>
              <a:rPr lang="ru-RU" b="1" cap="all" dirty="0">
                <a:hlinkClick r:id="rId27"/>
              </a:rPr>
              <a:t>	83</a:t>
            </a:r>
            <a:endParaRPr lang="ru-RU" b="1" cap="all" dirty="0"/>
          </a:p>
          <a:p>
            <a:r>
              <a:rPr lang="ru-RU" b="1" u="sng" cap="all" dirty="0">
                <a:hlinkClick r:id="rId28"/>
              </a:rPr>
              <a:t>3.6</a:t>
            </a:r>
            <a:r>
              <a:rPr lang="ru-RU" cap="all" dirty="0">
                <a:hlinkClick r:id="rId28"/>
              </a:rPr>
              <a:t>	</a:t>
            </a:r>
            <a:r>
              <a:rPr lang="ru-RU" b="1" u="sng" cap="all" dirty="0">
                <a:hlinkClick r:id="rId28"/>
              </a:rPr>
              <a:t>Выход из ИС ВКД</a:t>
            </a:r>
            <a:r>
              <a:rPr lang="ru-RU" b="1" cap="all" dirty="0">
                <a:hlinkClick r:id="rId28"/>
              </a:rPr>
              <a:t>	96</a:t>
            </a:r>
            <a:endParaRPr lang="ru-RU" b="1" cap="all" dirty="0"/>
          </a:p>
          <a:p>
            <a:r>
              <a:rPr lang="ru-RU" b="1" u="sng" cap="all" dirty="0">
                <a:hlinkClick r:id="rId29"/>
              </a:rPr>
              <a:t>4</a:t>
            </a:r>
            <a:r>
              <a:rPr lang="ru-RU" cap="all" dirty="0">
                <a:hlinkClick r:id="rId29"/>
              </a:rPr>
              <a:t>	</a:t>
            </a:r>
            <a:r>
              <a:rPr lang="ru-RU" b="1" u="sng" cap="all" dirty="0">
                <a:hlinkClick r:id="rId29"/>
              </a:rPr>
              <a:t>Регистрация изменений</a:t>
            </a:r>
            <a:r>
              <a:rPr lang="ru-RU" b="1" cap="all" dirty="0">
                <a:hlinkClick r:id="rId29"/>
              </a:rPr>
              <a:t>	97</a:t>
            </a:r>
            <a:endParaRPr lang="ru-RU" b="1" cap="all" dirty="0"/>
          </a:p>
          <a:p>
            <a:r>
              <a:rPr lang="ru-RU" i="1" dirty="0"/>
              <a:t> </a:t>
            </a:r>
            <a:endParaRPr lang="ru-RU" dirty="0"/>
          </a:p>
          <a:p>
            <a:r>
              <a:rPr lang="ru-RU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22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1"/>
            <a:r>
              <a:rPr lang="ru-RU" b="1" cap="all" dirty="0"/>
              <a:t>Полное наименование Системы и ее условное обозначение</a:t>
            </a:r>
            <a:br>
              <a:rPr lang="ru-RU" b="1" cap="all" dirty="0"/>
            </a:br>
            <a:r>
              <a:rPr lang="ru-RU" dirty="0"/>
              <a:t>Информационная Система «Система виртуальных комнат данных».</a:t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Краткое наименование: ИС ВКД, Система.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12269" y="764704"/>
            <a:ext cx="271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cap="all" dirty="0"/>
              <a:t>Общие сведения об ИС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19000"/>
              </p:ext>
            </p:extLst>
          </p:nvPr>
        </p:nvGraphicFramePr>
        <p:xfrm>
          <a:off x="457200" y="3223101"/>
          <a:ext cx="8229599" cy="16712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664"/>
                <a:gridCol w="2542946"/>
                <a:gridCol w="3755989"/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800" cap="all">
                          <a:effectLst/>
                        </a:rPr>
                        <a:t>код бизнес-процесса верхнего уровня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800" cap="all">
                          <a:effectLst/>
                        </a:rPr>
                        <a:t>код бизнес-процесса второго уровня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800" cap="all">
                          <a:effectLst/>
                        </a:rPr>
                        <a:t>наименование бизнес-процесса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800" cap="all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800" cap="all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800" cap="all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ES.AC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Бухгалтерский учет и отчетность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ES.AC.06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Взаимодействие с аудиторами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434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ES.MA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Управление слияниями и поглощениями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ES.MA.02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Комплексная проверка, детальная оценка стоимости и согласование проекта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ES.MA.03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Подготовка, подписание договора и закрытие сделки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8937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</Words>
  <Application>Microsoft Office PowerPoint</Application>
  <PresentationFormat>Экран (4:3)</PresentationFormat>
  <Paragraphs>55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ИНСТРУКЦИЯ ПОЛЬЗОВАТЕЛЯ ИНФОРМАЦИОННОЙ СИСТЕМЫ</vt:lpstr>
      <vt:lpstr>Содержание </vt:lpstr>
      <vt:lpstr>Полное наименование Системы и ее условное обозначение Информационная Система «Система виртуальных комнат данных».   Краткое наименование: ИС ВКД, Система.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ИНСТРУКЦИЯ ПОЛЬЗОВАТЕЛЯ ИНФОРМАЦИОННОЙ СИСТЕМЫ</dc:title>
  <dc:creator>Elena Ganeshina</dc:creator>
  <cp:lastModifiedBy>Elena Ganeshina</cp:lastModifiedBy>
  <cp:revision>1</cp:revision>
  <dcterms:created xsi:type="dcterms:W3CDTF">2018-04-03T12:28:58Z</dcterms:created>
  <dcterms:modified xsi:type="dcterms:W3CDTF">2018-04-03T12:30:53Z</dcterms:modified>
</cp:coreProperties>
</file>