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  <p:sldMasterId id="2147483727" r:id="rId4"/>
  </p:sldMasterIdLst>
  <p:notesMasterIdLst>
    <p:notesMasterId r:id="rId18"/>
  </p:notesMasterIdLst>
  <p:handoutMasterIdLst>
    <p:handoutMasterId r:id="rId19"/>
  </p:handoutMasterIdLst>
  <p:sldIdLst>
    <p:sldId id="287" r:id="rId5"/>
    <p:sldId id="268" r:id="rId6"/>
    <p:sldId id="290" r:id="rId7"/>
    <p:sldId id="292" r:id="rId8"/>
    <p:sldId id="307" r:id="rId9"/>
    <p:sldId id="305" r:id="rId10"/>
    <p:sldId id="306" r:id="rId11"/>
    <p:sldId id="303" r:id="rId12"/>
    <p:sldId id="282" r:id="rId13"/>
    <p:sldId id="308" r:id="rId14"/>
    <p:sldId id="309" r:id="rId15"/>
    <p:sldId id="280" r:id="rId16"/>
    <p:sldId id="262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E31F"/>
    <a:srgbClr val="FF6600"/>
    <a:srgbClr val="E6FF9F"/>
    <a:srgbClr val="99CC00"/>
    <a:srgbClr val="FFE285"/>
    <a:srgbClr val="FFE579"/>
    <a:srgbClr val="CC33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7455" autoAdjust="0"/>
  </p:normalViewPr>
  <p:slideViewPr>
    <p:cSldViewPr snapToGrid="0" showGuides="1">
      <p:cViewPr varScale="1">
        <p:scale>
          <a:sx n="77" d="100"/>
          <a:sy n="77" d="100"/>
        </p:scale>
        <p:origin x="1886" y="53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34-43DB-8FF6-7D768AACD4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34-43DB-8FF6-7D768AACD4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34-43DB-8FF6-7D768AACD4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34-43DB-8FF6-7D768AACD4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Blocked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0.45829999999999999</c:v>
                </c:pt>
                <c:pt idx="1">
                  <c:v>0.54169999999999996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DB-407D-AD95-565B800C6E7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E5-4521-8ED4-59809BED1E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E5-4521-8ED4-59809BED1E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E5-4521-8ED4-59809BED1E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E5-4521-8ED4-59809BED1E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Blocked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E-4518-A93B-D414576BA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AB-4946-9B33-566B48E4A6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AB-4946-9B33-566B48E4A6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A3-47FB-9476-8DDB6E4259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AB-4946-9B33-566B48E4A69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0%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A3-47FB-9476-8DDB6E425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Blocked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0.57140000000000002</c:v>
                </c:pt>
                <c:pt idx="1">
                  <c:v>0.42859999999999998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3-47FB-9476-8DDB6E425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Opened, 
OMS v2</c:v>
                </c:pt>
                <c:pt idx="1">
                  <c:v>Closed, 
OMS v5</c:v>
                </c:pt>
                <c:pt idx="2">
                  <c:v>Re-opened,
OMS v5 </c:v>
                </c:pt>
                <c:pt idx="3">
                  <c:v>Opened new,
OMS v5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F-4EEA-ACF1-D5BCA720D74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Opened, 
OMS v2</c:v>
                </c:pt>
                <c:pt idx="1">
                  <c:v>Closed, 
OMS v5</c:v>
                </c:pt>
                <c:pt idx="2">
                  <c:v>Re-opened,
OMS v5 </c:v>
                </c:pt>
                <c:pt idx="3">
                  <c:v>Opened new,
OMS v5 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14</c:v>
                </c:pt>
                <c:pt idx="1">
                  <c:v>3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CF-4EEA-ACF1-D5BCA720D7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Opened, 
OMS v2</c:v>
                </c:pt>
                <c:pt idx="1">
                  <c:v>Closed, 
OMS v5</c:v>
                </c:pt>
                <c:pt idx="2">
                  <c:v>Re-opened,
OMS v5 </c:v>
                </c:pt>
                <c:pt idx="3">
                  <c:v>Opened new,
OMS v5 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CF-4EEA-ACF1-D5BCA720D74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Opened, 
OMS v2</c:v>
                </c:pt>
                <c:pt idx="1">
                  <c:v>Closed, 
OMS v5</c:v>
                </c:pt>
                <c:pt idx="2">
                  <c:v>Re-opened,
OMS v5 </c:v>
                </c:pt>
                <c:pt idx="3">
                  <c:v>Opened new,
OMS v5 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CF-4EEA-ACF1-D5BCA720D74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Immediate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Opened, 
OMS v2</c:v>
                </c:pt>
                <c:pt idx="1">
                  <c:v>Closed, 
OMS v5</c:v>
                </c:pt>
                <c:pt idx="2">
                  <c:v>Re-opened,
OMS v5 </c:v>
                </c:pt>
                <c:pt idx="3">
                  <c:v>Opened new,
OMS v5 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CF-4EEA-ACF1-D5BCA720D74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27629536"/>
        <c:axId val="327628752"/>
      </c:barChart>
      <c:catAx>
        <c:axId val="32762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628752"/>
        <c:crosses val="autoZero"/>
        <c:auto val="1"/>
        <c:lblAlgn val="ctr"/>
        <c:lblOffset val="100"/>
        <c:noMultiLvlLbl val="0"/>
      </c:catAx>
      <c:valAx>
        <c:axId val="327628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7629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alpha val="77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F-4E2C-BC48-2CAD5D18E3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F-4E2C-BC48-2CAD5D18E3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FF-4E2C-BC48-2CAD5D18E3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FF-4E2C-BC48-2CAD5D18E3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Closed</c:v>
                </c:pt>
                <c:pt idx="1">
                  <c:v>Re-opened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0.2424</c:v>
                </c:pt>
                <c:pt idx="1">
                  <c:v>0.75760000000000005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E-4F90-BC6C-48DC4ADE84C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Priority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Immediate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2-492A-A0E3-46324DB80F2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2-492A-A0E3-46324DB80F2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10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C2-492A-A0E3-46324DB80F25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Лист1!$E$2:$E$3</c:f>
              <c:numCache>
                <c:formatCode>General</c:formatCode>
                <c:ptCount val="2"/>
                <c:pt idx="0">
                  <c:v>14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C2-492A-A0E3-46324DB80F25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Лист1!$F$2:$F$3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0C2-492A-A0E3-46324DB80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985032"/>
        <c:axId val="374987656"/>
      </c:barChart>
      <c:catAx>
        <c:axId val="37498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987656"/>
        <c:crosses val="autoZero"/>
        <c:auto val="1"/>
        <c:lblAlgn val="ctr"/>
        <c:lblOffset val="100"/>
        <c:noMultiLvlLbl val="0"/>
      </c:catAx>
      <c:valAx>
        <c:axId val="374987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985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Severity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Blocker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E-40A2-B9A2-DA34A9EB249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E-40A2-B9A2-DA34A9EB249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E-40A2-B9A2-DA34A9EB249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Лист1!$E$2:$E$3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E-40A2-B9A2-DA34A9EB2494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Trivial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OMS V.2</c:v>
                </c:pt>
                <c:pt idx="1">
                  <c:v>OMS V.5</c:v>
                </c:pt>
              </c:strCache>
            </c:strRef>
          </c:cat>
          <c:val>
            <c:numRef>
              <c:f>Лист1!$F$2:$F$3</c:f>
              <c:numCache>
                <c:formatCode>General</c:formatCode>
                <c:ptCount val="2"/>
                <c:pt idx="0">
                  <c:v>14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7E-40A2-B9A2-DA34A9EB2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454120"/>
        <c:axId val="584456416"/>
      </c:barChart>
      <c:catAx>
        <c:axId val="58445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4456416"/>
        <c:crosses val="autoZero"/>
        <c:auto val="1"/>
        <c:lblAlgn val="ctr"/>
        <c:lblOffset val="100"/>
        <c:noMultiLvlLbl val="0"/>
      </c:catAx>
      <c:valAx>
        <c:axId val="5844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4454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solidFill>
          <a:schemeClr val="bg1">
            <a:alpha val="61000"/>
          </a:schemeClr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pPr/>
              <a:t>05.06.2019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2DEE-46D2-4DBD-8F53-8D3D25822C39}" type="datetimeFigureOut">
              <a:rPr lang="uk-UA" smtClean="0"/>
              <a:pPr/>
              <a:t>05.06.2019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8079-4505-4CA1-879B-3CE72DFDD0E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07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8079-4505-4CA1-879B-3CE72DFDD0E7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93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8079-4505-4CA1-879B-3CE72DFDD0E7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724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Defects Removal Efficiency, % = (Defects found OMS2 - Re-open OMS5)/Defects found OMS2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8079-4505-4CA1-879B-3CE72DFDD0E7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586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8079-4505-4CA1-879B-3CE72DFDD0E7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40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test case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8079-4505-4CA1-879B-3CE72DFDD0E7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641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7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3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6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4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4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7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9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1872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796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40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orient="horz" pos="3634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938" y="2019251"/>
            <a:ext cx="6682966" cy="1731039"/>
          </a:xfrm>
        </p:spPr>
        <p:txBody>
          <a:bodyPr/>
          <a:lstStyle/>
          <a:p>
            <a:r>
              <a:rPr lang="en-US" dirty="0" smtClean="0"/>
              <a:t>Test Cases Execution and Defects Logging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593" y="5538945"/>
            <a:ext cx="6727075" cy="454573"/>
          </a:xfrm>
        </p:spPr>
        <p:txBody>
          <a:bodyPr/>
          <a:lstStyle/>
          <a:p>
            <a:pPr algn="r"/>
            <a:r>
              <a:rPr lang="en-US" dirty="0" smtClean="0"/>
              <a:t>created by Alena </a:t>
            </a:r>
            <a:r>
              <a:rPr lang="en-US" dirty="0" err="1" smtClean="0"/>
              <a:t>Basanets</a:t>
            </a:r>
            <a:endParaRPr lang="en-US" dirty="0" smtClean="0"/>
          </a:p>
          <a:p>
            <a:pPr algn="r"/>
            <a:r>
              <a:rPr lang="en-US" dirty="0" smtClean="0"/>
              <a:t>lv-414.TAQC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 Execution Example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228593"/>
            <a:ext cx="8674213" cy="50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Defect Logging Example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275315"/>
            <a:ext cx="8429726" cy="49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72144" y="391038"/>
            <a:ext cx="8544310" cy="4545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500" dirty="0">
                <a:latin typeface="+mj-lt"/>
                <a:ea typeface="+mj-ea"/>
                <a:cs typeface="+mj-cs"/>
              </a:rPr>
              <a:t>Defect Logging Example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4" y="1278082"/>
            <a:ext cx="8544310" cy="4405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9" y="3786395"/>
            <a:ext cx="4103120" cy="27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Attention!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85210"/>
            <a:ext cx="8675404" cy="500516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Sprint Overview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/>
              <a:t>Testing Summary, OMS v.2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/>
              <a:t>Testing Summary, OMS </a:t>
            </a:r>
            <a:r>
              <a:rPr lang="en-US" sz="2400" dirty="0" smtClean="0"/>
              <a:t>v.5</a:t>
            </a:r>
          </a:p>
          <a:p>
            <a:pPr marL="914400" lvl="5" indent="-457200"/>
            <a:r>
              <a:rPr lang="en-US" dirty="0"/>
              <a:t>Confirmation </a:t>
            </a:r>
            <a:r>
              <a:rPr lang="en-US" dirty="0" smtClean="0"/>
              <a:t>testing</a:t>
            </a:r>
          </a:p>
          <a:p>
            <a:pPr marL="914400" lvl="5" indent="-457200"/>
            <a:r>
              <a:rPr lang="en-US" dirty="0" smtClean="0"/>
              <a:t>Regression testing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/>
              <a:t>Defect Statistic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Test Case Execution Example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Defect Logging Example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Summary, OMS v.2 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72145" y="1266542"/>
            <a:ext cx="8674213" cy="352139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Test cases “Passed”:	11 (45,83%)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Test cases “Failed”:	13 (54,17%)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Test cases “Blocked”:	0 (</a:t>
            </a:r>
            <a:r>
              <a:rPr lang="en-US" dirty="0"/>
              <a:t>0</a:t>
            </a:r>
            <a:r>
              <a:rPr lang="en-US" dirty="0" smtClean="0"/>
              <a:t>%)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Defects Found: 	33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2380476"/>
              </p:ext>
            </p:extLst>
          </p:nvPr>
        </p:nvGraphicFramePr>
        <p:xfrm>
          <a:off x="3672407" y="143385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122438220"/>
              </p:ext>
            </p:extLst>
          </p:nvPr>
        </p:nvGraphicFramePr>
        <p:xfrm>
          <a:off x="3556451" y="128804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Summary, OMS </a:t>
            </a:r>
            <a:r>
              <a:rPr lang="en-US" dirty="0" smtClean="0"/>
              <a:t>v.5. Confirmation</a:t>
            </a:r>
            <a:endParaRPr lang="uk-UA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272145" y="1266542"/>
            <a:ext cx="8674213" cy="3521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Arial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“Passed”:	</a:t>
            </a:r>
            <a:r>
              <a:rPr lang="uk-UA" dirty="0" smtClean="0"/>
              <a:t>0</a:t>
            </a:r>
            <a:r>
              <a:rPr lang="en-US" dirty="0" smtClean="0"/>
              <a:t> (</a:t>
            </a:r>
            <a:r>
              <a:rPr lang="uk-UA" dirty="0"/>
              <a:t>0</a:t>
            </a:r>
            <a:r>
              <a:rPr lang="en-US" dirty="0" smtClean="0"/>
              <a:t>%)</a:t>
            </a:r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“Failed”:	1 (</a:t>
            </a:r>
            <a:r>
              <a:rPr lang="uk-UA" dirty="0" smtClean="0"/>
              <a:t>100</a:t>
            </a:r>
            <a:r>
              <a:rPr lang="en-US" dirty="0" smtClean="0"/>
              <a:t>%)</a:t>
            </a:r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“Blocked”:	</a:t>
            </a:r>
            <a:r>
              <a:rPr lang="uk-UA" dirty="0" smtClean="0"/>
              <a:t>0</a:t>
            </a:r>
            <a:r>
              <a:rPr lang="en-US" dirty="0" smtClean="0"/>
              <a:t> (</a:t>
            </a:r>
            <a:r>
              <a:rPr lang="uk-UA" dirty="0"/>
              <a:t>0</a:t>
            </a:r>
            <a:r>
              <a:rPr lang="en-US" dirty="0" smtClean="0"/>
              <a:t>%)</a:t>
            </a:r>
          </a:p>
          <a:p>
            <a:pPr>
              <a:lnSpc>
                <a:spcPct val="150000"/>
              </a:lnSpc>
              <a:buFont typeface="Arial"/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New Defects Found: 	1</a:t>
            </a:r>
          </a:p>
          <a:p>
            <a:pPr>
              <a:buFont typeface="Arial"/>
              <a:buNone/>
            </a:pPr>
            <a:endParaRPr lang="en-US" dirty="0" smtClean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345574113"/>
              </p:ext>
            </p:extLst>
          </p:nvPr>
        </p:nvGraphicFramePr>
        <p:xfrm>
          <a:off x="3313044" y="13771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Summary, OMS </a:t>
            </a:r>
            <a:r>
              <a:rPr lang="en-US" dirty="0" smtClean="0"/>
              <a:t>v.5. Regression</a:t>
            </a:r>
            <a:endParaRPr lang="uk-UA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272145" y="1266542"/>
            <a:ext cx="8674213" cy="3521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Arial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“Passed”:	4 (57,14%)</a:t>
            </a:r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“Failed”:	3 (42,86%)</a:t>
            </a:r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Test cases “Blocked”:	0 (0%)</a:t>
            </a:r>
          </a:p>
          <a:p>
            <a:pPr>
              <a:lnSpc>
                <a:spcPct val="150000"/>
              </a:lnSpc>
              <a:buFont typeface="Arial"/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Arial"/>
              <a:buNone/>
            </a:pPr>
            <a:r>
              <a:rPr lang="en-US" dirty="0" smtClean="0"/>
              <a:t>New Defects Found: 5	</a:t>
            </a:r>
          </a:p>
          <a:p>
            <a:pPr>
              <a:buFont typeface="Arial"/>
              <a:buNone/>
            </a:pPr>
            <a:endParaRPr lang="en-US" dirty="0" smtClean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000573331"/>
              </p:ext>
            </p:extLst>
          </p:nvPr>
        </p:nvGraphicFramePr>
        <p:xfrm>
          <a:off x="3221085" y="126654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96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Defect Statistic by Priority </a:t>
            </a:r>
            <a:endParaRPr lang="en-US" dirty="0"/>
          </a:p>
        </p:txBody>
      </p:sp>
      <p:graphicFrame>
        <p:nvGraphicFramePr>
          <p:cNvPr id="4" name="Диаграмма 7"/>
          <p:cNvGraphicFramePr/>
          <p:nvPr>
            <p:extLst>
              <p:ext uri="{D42A27DB-BD31-4B8C-83A1-F6EECF244321}">
                <p14:modId xmlns:p14="http://schemas.microsoft.com/office/powerpoint/2010/main" val="3990591655"/>
              </p:ext>
            </p:extLst>
          </p:nvPr>
        </p:nvGraphicFramePr>
        <p:xfrm>
          <a:off x="716040" y="964572"/>
          <a:ext cx="7950881" cy="503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1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Defects Removal Efficiency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575881"/>
            <a:ext cx="8674213" cy="459524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Defects found in OMS v2:        33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Defects closed in OMS v5:       8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Defects re-opened in OMS v5: </a:t>
            </a:r>
            <a:r>
              <a:rPr lang="en-US" dirty="0"/>
              <a:t> </a:t>
            </a:r>
            <a:r>
              <a:rPr lang="en-US" dirty="0" smtClean="0"/>
              <a:t>25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Defects Removal Efficiency = (33 – 25)/33 = 24%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200" dirty="0" smtClean="0"/>
              <a:t>*</a:t>
            </a:r>
            <a:r>
              <a:rPr lang="en-US" sz="1200" dirty="0"/>
              <a:t>Defects Removal Efficiency, % = (Defects found OMS2 - Re-open OMS5)/Defects found OMS2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76930231"/>
              </p:ext>
            </p:extLst>
          </p:nvPr>
        </p:nvGraphicFramePr>
        <p:xfrm>
          <a:off x="3959088" y="10491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9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Opened Defect Statistic</a:t>
            </a:r>
            <a:endParaRPr lang="en-US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438535"/>
              </p:ext>
            </p:extLst>
          </p:nvPr>
        </p:nvGraphicFramePr>
        <p:xfrm>
          <a:off x="305608" y="1306286"/>
          <a:ext cx="4303643" cy="404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2977955"/>
              </p:ext>
            </p:extLst>
          </p:nvPr>
        </p:nvGraphicFramePr>
        <p:xfrm>
          <a:off x="4482548" y="1264399"/>
          <a:ext cx="4463810" cy="4124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1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Case Execution Example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0" y="1177047"/>
            <a:ext cx="8556300" cy="47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9501</TotalTime>
  <Words>180</Words>
  <Application>Microsoft Office PowerPoint</Application>
  <PresentationFormat>Экран (4:3)</PresentationFormat>
  <Paragraphs>59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Tahoma</vt:lpstr>
      <vt:lpstr>Title Slides Brand Panel</vt:lpstr>
      <vt:lpstr>Blank Slides with Logo</vt:lpstr>
      <vt:lpstr>Chapter Slides</vt:lpstr>
      <vt:lpstr>Office Theme</vt:lpstr>
      <vt:lpstr>Test Cases Execution and Defects Logging</vt:lpstr>
      <vt:lpstr>Презентация PowerPoint</vt:lpstr>
      <vt:lpstr>Testing Summary, OMS v.2 </vt:lpstr>
      <vt:lpstr>Testing Summary, OMS v.5. Confirmation</vt:lpstr>
      <vt:lpstr>Testing Summary, OMS v.5. Regression</vt:lpstr>
      <vt:lpstr>Defect Statistic by Priority </vt:lpstr>
      <vt:lpstr>Defects Removal Efficiency</vt:lpstr>
      <vt:lpstr>Opened Defect Statistic</vt:lpstr>
      <vt:lpstr>Test Case Execution Example</vt:lpstr>
      <vt:lpstr>Test Case Execution Example</vt:lpstr>
      <vt:lpstr>Defect Logging Example</vt:lpstr>
      <vt:lpstr>Презентация PowerPoint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alena</cp:lastModifiedBy>
  <cp:revision>216</cp:revision>
  <dcterms:created xsi:type="dcterms:W3CDTF">2015-09-10T13:48:25Z</dcterms:created>
  <dcterms:modified xsi:type="dcterms:W3CDTF">2019-06-08T09:55:44Z</dcterms:modified>
</cp:coreProperties>
</file>