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0E031B-1C16-418B-ADA7-FDE35F490814}">
  <a:tblStyle styleId="{B30E031B-1C16-418B-ADA7-FDE35F490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dfeea282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dfeea282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bdfeea282_3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bdfeea282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dfeea28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bdfeea2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dfeea28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bdfeea28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dfeea282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dfeea282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5ff477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5ff477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bdfeea28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bdfeea28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bdfeea282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bdfeea282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bdfeea2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bdfeea2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bdfeea282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bdfeea282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dfeea282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dfeea282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dfeea282_3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dfeea282_3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bdfeea282_3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bdfeea282_3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5ff4778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5ff477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5ff59ad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5ff59ad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5ff4778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5ff4778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5ff59ad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5ff59ad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5ff477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5ff477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5ff4778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5ff4778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bdfeea282_3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bdfeea282_3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bdfeea2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bdfeea2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dfeea282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dfeea282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bdfeea282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bdfeea282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dfeea282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dfeea282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dfeea282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dfeea282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dfeea282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dfeea282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dfeea282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dfeea282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dfeea282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dfeea282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5ff4778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5ff4778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hyperlink" Target="https://link.springer.com/chapter/10.1007/978-3-030-00434-7_2" TargetMode="External"/><Relationship Id="rId11" Type="http://schemas.openxmlformats.org/officeDocument/2006/relationships/hyperlink" Target="https://www.coronawarn.app" TargetMode="External"/><Relationship Id="rId10" Type="http://schemas.openxmlformats.org/officeDocument/2006/relationships/hyperlink" Target="https://github.com/sledilnik/cwa-scrape" TargetMode="External"/><Relationship Id="rId21" Type="http://schemas.openxmlformats.org/officeDocument/2006/relationships/hyperlink" Target="https://content.sciendo.com/downloadpdf/journals/popets/2020/2/article-p537.pdf" TargetMode="External"/><Relationship Id="rId13" Type="http://schemas.openxmlformats.org/officeDocument/2006/relationships/hyperlink" Target="https://github.com/corona-warn-app/cwa-documentation/blob/master/solution_architecture.md" TargetMode="External"/><Relationship Id="rId12" Type="http://schemas.openxmlformats.org/officeDocument/2006/relationships/hyperlink" Target="https://github.com/corona-warn-app/cwa-docum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print.iacr.org/2017/989.pdf" TargetMode="External"/><Relationship Id="rId4" Type="http://schemas.openxmlformats.org/officeDocument/2006/relationships/hyperlink" Target="https://eprint.iacr.org/2017/989.pdf" TargetMode="External"/><Relationship Id="rId9" Type="http://schemas.openxmlformats.org/officeDocument/2006/relationships/hyperlink" Target="https://www.researchgate.net/publication/235009037_Understanding_metropolitan_patterns_of_daily_encounters" TargetMode="External"/><Relationship Id="rId15" Type="http://schemas.openxmlformats.org/officeDocument/2006/relationships/hyperlink" Target="https://www.google.com/covid19/exposurenotifications/" TargetMode="External"/><Relationship Id="rId14" Type="http://schemas.openxmlformats.org/officeDocument/2006/relationships/hyperlink" Target="https://covid19.apple.com/contacttracing" TargetMode="External"/><Relationship Id="rId17" Type="http://schemas.openxmlformats.org/officeDocument/2006/relationships/hyperlink" Target="https://www.r-bloggers.com/2020/09/risk-scoring-in-digital-contact-tracing-apps/" TargetMode="External"/><Relationship Id="rId16" Type="http://schemas.openxmlformats.org/officeDocument/2006/relationships/hyperlink" Target="https://blog.google/documents/Exposure_Notification_-Cryptography_Specification_v1.2.1.pdf" TargetMode="External"/><Relationship Id="rId5" Type="http://schemas.openxmlformats.org/officeDocument/2006/relationships/hyperlink" Target="https://eprint.iacr.org/2017/989.pdf" TargetMode="External"/><Relationship Id="rId19" Type="http://schemas.openxmlformats.org/officeDocument/2006/relationships/hyperlink" Target="https://eprint.iacr.org/2016/427.pdf" TargetMode="External"/><Relationship Id="rId6" Type="http://schemas.openxmlformats.org/officeDocument/2006/relationships/hyperlink" Target="https://github.com/fentec-project/FE-anonymous-heatmap" TargetMode="External"/><Relationship Id="rId18" Type="http://schemas.openxmlformats.org/officeDocument/2006/relationships/hyperlink" Target="https://www.r-bloggers.com/2020/09/risk-scoring-in-digital-contact-tracing-apps/" TargetMode="External"/><Relationship Id="rId7" Type="http://schemas.openxmlformats.org/officeDocument/2006/relationships/hyperlink" Target="https://fentec.eu/content/privacy-enhanced-machine-learning-functional-encryption" TargetMode="External"/><Relationship Id="rId8" Type="http://schemas.openxmlformats.org/officeDocument/2006/relationships/hyperlink" Target="https://covid-19.sledilnik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coronawarn.a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1163377" y="1188140"/>
            <a:ext cx="535750" cy="6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- Analytics on Covid Exposure Networks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Crypto hackathon 2021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Alen Orbanić, Jan Grošelj, Boris Horvat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038" y="4152749"/>
            <a:ext cx="2183925" cy="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17780" l="0" r="0" t="11717"/>
          <a:stretch/>
        </p:blipFill>
        <p:spPr>
          <a:xfrm rot="1995856">
            <a:off x="7253995" y="471466"/>
            <a:ext cx="1579134" cy="120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To get insights about the actual social distancing from the field ...*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… during COVID-19 epidemia, from the CWA app users, to help Health Authorities manage the spread of infection (by using less coercive measures).</a:t>
            </a:r>
            <a:endParaRPr sz="1400"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36" name="Google Shape;13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2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" name="Google Shape;13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HOW?</a:t>
            </a:r>
            <a:endParaRPr sz="1400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3"/>
          <p:cNvCxnSpPr>
            <a:endCxn id="144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659157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         </a:t>
            </a:r>
            <a:endParaRPr sz="12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61" name="Google Shape;161;p24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-99125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test result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3188100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potential exposures,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Configuration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591575" y="25252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#2</a:t>
            </a:r>
            <a:endParaRPr sz="12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25564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6591575" y="38968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#N</a:t>
            </a:r>
            <a:endParaRPr sz="12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9280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3444375" y="4074175"/>
            <a:ext cx="3010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Broadcasting of RPI encrypted metadata,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Scanning (BLE beacon mechanics),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Proximity and risk detection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808875" y="3061150"/>
            <a:ext cx="2281500" cy="82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207925" y="4030500"/>
            <a:ext cx="7038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PRIVATE DATA + RESTRICTIONS ON LOCATION DATA AND DATA USAGE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Rolling Proximity Identifiers (</a:t>
            </a:r>
            <a:r>
              <a:rPr b="1" lang="en" sz="900"/>
              <a:t>RPI</a:t>
            </a:r>
            <a:r>
              <a:rPr lang="en" sz="900"/>
              <a:t>), changed every ~15 min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</a:rPr>
              <a:t>Exposure notification framework</a:t>
            </a:r>
            <a:r>
              <a:rPr b="1" lang="en" sz="900"/>
              <a:t> </a:t>
            </a:r>
            <a:r>
              <a:rPr lang="en" sz="900"/>
              <a:t>gives access to </a:t>
            </a:r>
            <a:r>
              <a:rPr b="1" lang="en" sz="900"/>
              <a:t>local secure storage</a:t>
            </a:r>
            <a:r>
              <a:rPr lang="en" sz="900"/>
              <a:t> for up to 14 days: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Collected RPIs of encounters &amp; metadata: day the contact occurred, how long it lasted and the BT signal strength of the contact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Temporary Exposure Keys (</a:t>
            </a:r>
            <a:r>
              <a:rPr lang="en" sz="900"/>
              <a:t>TEK</a:t>
            </a:r>
            <a:r>
              <a:rPr lang="en" sz="900"/>
              <a:t>), changed daily, own Diagnosis key</a:t>
            </a:r>
            <a:endParaRPr sz="900"/>
          </a:p>
        </p:txBody>
      </p:sp>
      <p:sp>
        <p:nvSpPr>
          <p:cNvPr id="180" name="Google Shape;180;p25"/>
          <p:cNvSpPr/>
          <p:nvPr/>
        </p:nvSpPr>
        <p:spPr>
          <a:xfrm>
            <a:off x="6321950" y="2533425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</a:t>
            </a:r>
            <a:endParaRPr sz="1200"/>
          </a:p>
        </p:txBody>
      </p:sp>
      <p:sp>
        <p:nvSpPr>
          <p:cNvPr id="181" name="Google Shape;181;p25"/>
          <p:cNvSpPr/>
          <p:nvPr/>
        </p:nvSpPr>
        <p:spPr>
          <a:xfrm rot="5400000">
            <a:off x="3004450" y="1117550"/>
            <a:ext cx="1157100" cy="6835200"/>
          </a:xfrm>
          <a:prstGeom prst="bracePair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25" y="257122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86" name="Google Shape;186;p25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145551" y="980716"/>
            <a:ext cx="30324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Aggregated keys</a:t>
            </a:r>
            <a:r>
              <a:rPr lang="en" sz="1000"/>
              <a:t> of positively tested individuals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Configuration parameters</a:t>
            </a:r>
            <a:r>
              <a:rPr lang="en" sz="1000"/>
              <a:t> for the risk scores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Health authorities can set weights for: Bluetooth attenuations, infectiousness of the affected individual and diagnosis report type, notification </a:t>
            </a:r>
            <a:r>
              <a:rPr i="1" lang="en" sz="1000">
                <a:solidFill>
                  <a:schemeClr val="dk1"/>
                </a:solidFill>
              </a:rPr>
              <a:t>thresholds</a:t>
            </a:r>
            <a:r>
              <a:rPr i="1" lang="en" sz="1000"/>
              <a:t>.</a:t>
            </a:r>
            <a:endParaRPr i="1" sz="1000"/>
          </a:p>
        </p:txBody>
      </p:sp>
      <p:sp>
        <p:nvSpPr>
          <p:cNvPr id="192" name="Google Shape;192;p25"/>
          <p:cNvSpPr txBox="1"/>
          <p:nvPr/>
        </p:nvSpPr>
        <p:spPr>
          <a:xfrm>
            <a:off x="301650" y="98071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Test results</a:t>
            </a:r>
            <a:r>
              <a:rPr lang="en" sz="1000"/>
              <a:t> for verified TAN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25"/>
          <p:cNvSpPr txBox="1"/>
          <p:nvPr/>
        </p:nvSpPr>
        <p:spPr>
          <a:xfrm>
            <a:off x="6454875" y="42300"/>
            <a:ext cx="2536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41B47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 rot="4975878">
            <a:off x="4632013" y="2366277"/>
            <a:ext cx="643592" cy="14953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 rot="-444441">
            <a:off x="3774501" y="2550757"/>
            <a:ext cx="1910443" cy="526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FE scheme</a:t>
            </a:r>
            <a:endParaRPr sz="1200"/>
          </a:p>
        </p:txBody>
      </p:sp>
      <p:sp>
        <p:nvSpPr>
          <p:cNvPr id="197" name="Google Shape;197;p25"/>
          <p:cNvSpPr txBox="1"/>
          <p:nvPr/>
        </p:nvSpPr>
        <p:spPr>
          <a:xfrm>
            <a:off x="6333958" y="308287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Meaningful analytics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p25"/>
          <p:cNvSpPr txBox="1"/>
          <p:nvPr/>
        </p:nvSpPr>
        <p:spPr>
          <a:xfrm>
            <a:off x="1585042" y="3747932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Public exposure data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0" y="1203475"/>
            <a:ext cx="2642775" cy="21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3246850" y="1108975"/>
            <a:ext cx="55488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privacy preserving, </a:t>
            </a:r>
            <a:r>
              <a:rPr b="1" lang="en" sz="1300">
                <a:solidFill>
                  <a:srgbClr val="990000"/>
                </a:solidFill>
              </a:rPr>
              <a:t>nobody (neither the app) has access to the network</a:t>
            </a:r>
            <a:r>
              <a:rPr lang="en" sz="1300"/>
              <a:t>, including the local encounters!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Hence, (without the protocol upgrade) we cannot reconstructure the parts of the network.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But, </a:t>
            </a:r>
            <a:r>
              <a:rPr b="1" lang="en" sz="1500">
                <a:solidFill>
                  <a:srgbClr val="990000"/>
                </a:solidFill>
              </a:rPr>
              <a:t>the data about the user’s risk profile and number of identified exposures through the time are available to the mobile app</a:t>
            </a:r>
            <a:r>
              <a:rPr lang="en" sz="1300"/>
              <a:t>, specifically: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number of </a:t>
            </a:r>
            <a:r>
              <a:rPr b="1" lang="en" sz="1300">
                <a:solidFill>
                  <a:srgbClr val="990000"/>
                </a:solidFill>
              </a:rPr>
              <a:t>days since the</a:t>
            </a:r>
            <a:r>
              <a:rPr lang="en" sz="1300"/>
              <a:t> most recent </a:t>
            </a:r>
            <a:r>
              <a:rPr b="1" lang="en" sz="1300">
                <a:solidFill>
                  <a:srgbClr val="990000"/>
                </a:solidFill>
              </a:rPr>
              <a:t>exposure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For up to last 14 days: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number of keys</a:t>
            </a:r>
            <a:r>
              <a:rPr lang="en" sz="1300"/>
              <a:t> that matched for an exposure detection.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The </a:t>
            </a:r>
            <a:r>
              <a:rPr b="1" lang="en" sz="1300">
                <a:solidFill>
                  <a:srgbClr val="990000"/>
                </a:solidFill>
              </a:rPr>
              <a:t>highest risk score</a:t>
            </a:r>
            <a:r>
              <a:rPr lang="en" sz="1300">
                <a:solidFill>
                  <a:schemeClr val="dk1"/>
                </a:solidFill>
              </a:rPr>
              <a:t> of all exposure incidents (max 255).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</a:t>
            </a:r>
            <a:r>
              <a:rPr lang="en" sz="1300"/>
              <a:t>he </a:t>
            </a:r>
            <a:r>
              <a:rPr b="1" lang="en" sz="1300">
                <a:solidFill>
                  <a:srgbClr val="990000"/>
                </a:solidFill>
              </a:rPr>
              <a:t>highest, full-range risk score</a:t>
            </a:r>
            <a:r>
              <a:rPr lang="en" sz="1300"/>
              <a:t> of all </a:t>
            </a:r>
            <a:r>
              <a:rPr lang="en" sz="1300"/>
              <a:t>user’s </a:t>
            </a:r>
            <a:r>
              <a:rPr lang="en" sz="1300"/>
              <a:t>exposures.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sum</a:t>
            </a:r>
            <a:r>
              <a:rPr lang="en" sz="1300"/>
              <a:t> of the full-range risk scores for all exposures for the user.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5" name="Google Shape;205;p26"/>
          <p:cNvSpPr/>
          <p:nvPr/>
        </p:nvSpPr>
        <p:spPr>
          <a:xfrm>
            <a:off x="506700" y="1296100"/>
            <a:ext cx="9693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844821" y="1801675"/>
            <a:ext cx="7083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761792" y="1801675"/>
            <a:ext cx="4776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2716904" y="1296100"/>
            <a:ext cx="2889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 provides no access to the exposure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score is calculated in the background &lt; 4096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218850" y="1261375"/>
            <a:ext cx="37140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days of contact     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duration of the contact     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proximity (BT signal strength) of the contact     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transmission risk level </a:t>
            </a:r>
            <a:br>
              <a:rPr lang="en" sz="1200"/>
            </a:br>
            <a:r>
              <a:rPr lang="en" sz="1200"/>
              <a:t>     (infectiousness, report type weight)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08975"/>
            <a:ext cx="4801549" cy="33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459700" y="1018700"/>
            <a:ext cx="82839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Actual </a:t>
            </a:r>
            <a:r>
              <a:rPr lang="en"/>
              <a:t>information from the field, e.g. about social distancing (</a:t>
            </a:r>
            <a:r>
              <a:rPr b="1" lang="en">
                <a:solidFill>
                  <a:srgbClr val="990000"/>
                </a:solidFill>
              </a:rPr>
              <a:t>days since exposure</a:t>
            </a:r>
            <a:r>
              <a:rPr lang="en"/>
              <a:t>), yesterday’s risk encounters (</a:t>
            </a:r>
            <a:r>
              <a:rPr b="1" lang="en">
                <a:solidFill>
                  <a:srgbClr val="990000"/>
                </a:solidFill>
              </a:rPr>
              <a:t>nr. of keys matched</a:t>
            </a:r>
            <a:r>
              <a:rPr lang="en"/>
              <a:t>), and </a:t>
            </a:r>
            <a:r>
              <a:rPr lang="en">
                <a:solidFill>
                  <a:schemeClr val="dk1"/>
                </a:solidFill>
              </a:rPr>
              <a:t>yesterday’s </a:t>
            </a:r>
            <a:r>
              <a:rPr lang="en"/>
              <a:t>risk received (</a:t>
            </a:r>
            <a:r>
              <a:rPr b="1" lang="en">
                <a:solidFill>
                  <a:srgbClr val="990000"/>
                </a:solidFill>
              </a:rPr>
              <a:t>max, sum</a:t>
            </a:r>
            <a:r>
              <a:rPr lang="en"/>
              <a:t>), can help in better management of the health crysis with less coercive measures.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These data can be processed </a:t>
            </a:r>
            <a:r>
              <a:rPr b="1" lang="en">
                <a:solidFill>
                  <a:srgbClr val="990000"/>
                </a:solidFill>
              </a:rPr>
              <a:t>for a region</a:t>
            </a:r>
            <a:r>
              <a:rPr lang="en">
                <a:solidFill>
                  <a:schemeClr val="dk1"/>
                </a:solidFill>
              </a:rPr>
              <a:t>, when region label is provided by the user or for the whole country.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authorities now have a tool to specify the configuration settings that are used in risk score calculations and notification thresholds. </a:t>
            </a:r>
            <a:r>
              <a:rPr lang="en">
                <a:solidFill>
                  <a:schemeClr val="dk1"/>
                </a:solidFill>
              </a:rPr>
              <a:t>Additionally, by lowering risky encounters (e.g. through efficient policies), the spread of the disease can be lowered, too.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977459" y="2024485"/>
            <a:ext cx="2923651" cy="2130593"/>
            <a:chOff x="4767088" y="2571750"/>
            <a:chExt cx="3247779" cy="2362600"/>
          </a:xfrm>
        </p:grpSpPr>
        <p:pic>
          <p:nvPicPr>
            <p:cNvPr id="223" name="Google Shape;22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7088" y="2571750"/>
              <a:ext cx="3247779" cy="236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8775" y="2775301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5" name="Google Shape;22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468225" y="2701976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6" name="Google Shape;22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5125" y="369804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7" name="Google Shape;22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767100" y="358569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8" name="Google Shape;22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29800" y="4111900"/>
              <a:ext cx="527721" cy="471875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229" name="Google Shape;22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4347" y="2344743"/>
            <a:ext cx="2673075" cy="169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IDEA: Data only accessible to the user has value for HA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Exposure vectors</a:t>
            </a:r>
            <a:endParaRPr sz="2600"/>
          </a:p>
        </p:txBody>
      </p:sp>
      <p:graphicFrame>
        <p:nvGraphicFramePr>
          <p:cNvPr id="236" name="Google Shape;236;p29"/>
          <p:cNvGraphicFramePr/>
          <p:nvPr/>
        </p:nvGraphicFramePr>
        <p:xfrm>
          <a:off x="982125" y="1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{B30E031B-1C16-418B-ADA7-FDE35F490814}</a:tableStyleId>
              </a:tblPr>
              <a:tblGrid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</a:tblGrid>
              <a:tr h="267300">
                <a:tc gridSpan="1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Days since exposure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29"/>
          <p:cNvGraphicFramePr/>
          <p:nvPr/>
        </p:nvGraphicFramePr>
        <p:xfrm>
          <a:off x="982125" y="22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{B30E031B-1C16-418B-ADA7-FDE35F490814}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Number of keys matched 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1-2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3-5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6-10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11-20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21-40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41+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406150" y="4675725"/>
            <a:ext cx="564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* </a:t>
            </a:r>
            <a:r>
              <a:rPr i="1" lang="en" sz="1100">
                <a:solidFill>
                  <a:srgbClr val="666666"/>
                </a:solidFill>
              </a:rPr>
              <a:t>Estimate: 4 trips per day, 50 encounters each trip, 1% known cases are positive</a:t>
            </a:r>
            <a:endParaRPr i="1" sz="1100">
              <a:solidFill>
                <a:srgbClr val="666666"/>
              </a:solidFill>
            </a:endParaRPr>
          </a:p>
        </p:txBody>
      </p:sp>
      <p:graphicFrame>
        <p:nvGraphicFramePr>
          <p:cNvPr id="239" name="Google Shape;239;p29"/>
          <p:cNvGraphicFramePr/>
          <p:nvPr/>
        </p:nvGraphicFramePr>
        <p:xfrm>
          <a:off x="982125" y="34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{B30E031B-1C16-418B-ADA7-FDE35F490814}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100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Max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253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254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255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29"/>
          <p:cNvGraphicFramePr/>
          <p:nvPr/>
        </p:nvGraphicFramePr>
        <p:xfrm>
          <a:off x="4748900" y="34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{B30E031B-1C16-418B-ADA7-FDE35F490814}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:: Exposure Network ⇒ ?</a:t>
            </a:r>
            <a:endParaRPr sz="2600"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4887200" y="1844575"/>
            <a:ext cx="39078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do not have information about the exposure network’s structure.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But we have all the information we need </a:t>
            </a:r>
            <a:r>
              <a:rPr lang="en" sz="1500"/>
              <a:t>(about the exposures with the users with positive result) </a:t>
            </a:r>
            <a:r>
              <a:rPr lang="en" sz="1500"/>
              <a:t>in the nodes.</a:t>
            </a:r>
            <a:endParaRPr sz="1500"/>
          </a:p>
        </p:txBody>
      </p:sp>
      <p:cxnSp>
        <p:nvCxnSpPr>
          <p:cNvPr id="247" name="Google Shape;247;p30"/>
          <p:cNvCxnSpPr>
            <a:stCxn id="248" idx="4"/>
          </p:cNvCxnSpPr>
          <p:nvPr/>
        </p:nvCxnSpPr>
        <p:spPr>
          <a:xfrm flipH="1">
            <a:off x="677676" y="3023713"/>
            <a:ext cx="122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" name="Google Shape;249;p30"/>
          <p:cNvGrpSpPr/>
          <p:nvPr/>
        </p:nvGrpSpPr>
        <p:grpSpPr>
          <a:xfrm>
            <a:off x="455123" y="1662688"/>
            <a:ext cx="3361378" cy="2926000"/>
            <a:chOff x="455123" y="1662688"/>
            <a:chExt cx="3361378" cy="2926000"/>
          </a:xfrm>
        </p:grpSpPr>
        <p:cxnSp>
          <p:nvCxnSpPr>
            <p:cNvPr id="250" name="Google Shape;250;p30"/>
            <p:cNvCxnSpPr/>
            <p:nvPr/>
          </p:nvCxnSpPr>
          <p:spPr>
            <a:xfrm flipH="1">
              <a:off x="1997750" y="3009875"/>
              <a:ext cx="968100" cy="11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30"/>
            <p:cNvSpPr/>
            <p:nvPr/>
          </p:nvSpPr>
          <p:spPr>
            <a:xfrm>
              <a:off x="69105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43650" y="31928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827050" y="29710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32180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846450" y="38629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56" name="Google Shape;256;p30"/>
            <p:cNvCxnSpPr>
              <a:endCxn id="253" idx="1"/>
            </p:cNvCxnSpPr>
            <p:nvPr/>
          </p:nvCxnSpPr>
          <p:spPr>
            <a:xfrm>
              <a:off x="844846" y="2129833"/>
              <a:ext cx="1027500" cy="8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0"/>
            <p:cNvCxnSpPr>
              <a:stCxn id="252" idx="6"/>
              <a:endCxn id="253" idx="2"/>
            </p:cNvCxnSpPr>
            <p:nvPr/>
          </p:nvCxnSpPr>
          <p:spPr>
            <a:xfrm flipH="1" rot="10800000">
              <a:off x="852950" y="3125775"/>
              <a:ext cx="974100" cy="22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0"/>
            <p:cNvCxnSpPr>
              <a:stCxn id="252" idx="5"/>
              <a:endCxn id="255" idx="2"/>
            </p:cNvCxnSpPr>
            <p:nvPr/>
          </p:nvCxnSpPr>
          <p:spPr>
            <a:xfrm>
              <a:off x="807654" y="3456829"/>
              <a:ext cx="2038800" cy="5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30"/>
            <p:cNvCxnSpPr>
              <a:stCxn id="254" idx="4"/>
              <a:endCxn id="255" idx="7"/>
            </p:cNvCxnSpPr>
            <p:nvPr/>
          </p:nvCxnSpPr>
          <p:spPr>
            <a:xfrm flipH="1">
              <a:off x="3110450" y="2281300"/>
              <a:ext cx="366000" cy="162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30"/>
            <p:cNvCxnSpPr>
              <a:stCxn id="254" idx="3"/>
              <a:endCxn id="253" idx="7"/>
            </p:cNvCxnSpPr>
            <p:nvPr/>
          </p:nvCxnSpPr>
          <p:spPr>
            <a:xfrm flipH="1">
              <a:off x="2091196" y="2236004"/>
              <a:ext cx="1275900" cy="7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30"/>
            <p:cNvCxnSpPr>
              <a:stCxn id="262" idx="2"/>
            </p:cNvCxnSpPr>
            <p:nvPr/>
          </p:nvCxnSpPr>
          <p:spPr>
            <a:xfrm rot="10800000">
              <a:off x="2965701" y="2983438"/>
              <a:ext cx="541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30"/>
            <p:cNvSpPr/>
            <p:nvPr/>
          </p:nvSpPr>
          <p:spPr>
            <a:xfrm>
              <a:off x="2800138" y="28401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2363251" y="33735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645726" y="27144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852951" y="39636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173351" y="2372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590951" y="16626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78190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616051" y="3325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3401526" y="37082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507201" y="29400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253715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272" name="Google Shape;272;p30"/>
            <p:cNvCxnSpPr>
              <a:stCxn id="267" idx="3"/>
              <a:endCxn id="248" idx="7"/>
            </p:cNvCxnSpPr>
            <p:nvPr/>
          </p:nvCxnSpPr>
          <p:spPr>
            <a:xfrm flipH="1">
              <a:off x="909647" y="1926692"/>
              <a:ext cx="726600" cy="83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0"/>
            <p:cNvCxnSpPr>
              <a:stCxn id="267" idx="5"/>
              <a:endCxn id="254" idx="2"/>
            </p:cNvCxnSpPr>
            <p:nvPr/>
          </p:nvCxnSpPr>
          <p:spPr>
            <a:xfrm>
              <a:off x="1854955" y="1926692"/>
              <a:ext cx="1466700" cy="2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0"/>
            <p:cNvCxnSpPr>
              <a:stCxn id="267" idx="5"/>
              <a:endCxn id="266" idx="1"/>
            </p:cNvCxnSpPr>
            <p:nvPr/>
          </p:nvCxnSpPr>
          <p:spPr>
            <a:xfrm>
              <a:off x="1854955" y="1926692"/>
              <a:ext cx="363600" cy="49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30"/>
            <p:cNvCxnSpPr>
              <a:endCxn id="269" idx="1"/>
            </p:cNvCxnSpPr>
            <p:nvPr/>
          </p:nvCxnSpPr>
          <p:spPr>
            <a:xfrm>
              <a:off x="909847" y="2978483"/>
              <a:ext cx="751500" cy="3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30"/>
            <p:cNvCxnSpPr>
              <a:endCxn id="269" idx="3"/>
            </p:cNvCxnSpPr>
            <p:nvPr/>
          </p:nvCxnSpPr>
          <p:spPr>
            <a:xfrm flipH="1" rot="10800000">
              <a:off x="1116847" y="3589592"/>
              <a:ext cx="544500" cy="4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30"/>
            <p:cNvCxnSpPr>
              <a:stCxn id="265" idx="1"/>
            </p:cNvCxnSpPr>
            <p:nvPr/>
          </p:nvCxnSpPr>
          <p:spPr>
            <a:xfrm rot="10800000">
              <a:off x="695147" y="3353133"/>
              <a:ext cx="203100" cy="65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78" name="Google Shape;278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455123" y="309164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9" name="Google Shape;279;p30"/>
            <p:cNvCxnSpPr>
              <a:endCxn id="264" idx="1"/>
            </p:cNvCxnSpPr>
            <p:nvPr/>
          </p:nvCxnSpPr>
          <p:spPr>
            <a:xfrm>
              <a:off x="1980147" y="3133221"/>
              <a:ext cx="428400" cy="2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>
              <a:stCxn id="254" idx="3"/>
            </p:cNvCxnSpPr>
            <p:nvPr/>
          </p:nvCxnSpPr>
          <p:spPr>
            <a:xfrm flipH="1">
              <a:off x="2921896" y="2236004"/>
              <a:ext cx="445200" cy="80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1" name="Google Shape;281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11639" y="2738691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30"/>
            <p:cNvCxnSpPr>
              <a:stCxn id="270" idx="2"/>
            </p:cNvCxnSpPr>
            <p:nvPr/>
          </p:nvCxnSpPr>
          <p:spPr>
            <a:xfrm flipH="1">
              <a:off x="2974626" y="3862863"/>
              <a:ext cx="426900" cy="15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>
              <a:stCxn id="269" idx="4"/>
              <a:endCxn id="268" idx="0"/>
            </p:cNvCxnSpPr>
            <p:nvPr/>
          </p:nvCxnSpPr>
          <p:spPr>
            <a:xfrm>
              <a:off x="1770701" y="3634888"/>
              <a:ext cx="165900" cy="64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>
              <a:stCxn id="264" idx="3"/>
              <a:endCxn id="268" idx="7"/>
            </p:cNvCxnSpPr>
            <p:nvPr/>
          </p:nvCxnSpPr>
          <p:spPr>
            <a:xfrm flipH="1">
              <a:off x="2045847" y="3637529"/>
              <a:ext cx="362700" cy="68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>
              <a:endCxn id="268" idx="2"/>
            </p:cNvCxnSpPr>
            <p:nvPr/>
          </p:nvCxnSpPr>
          <p:spPr>
            <a:xfrm>
              <a:off x="1162101" y="4118138"/>
              <a:ext cx="619800" cy="3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>
              <a:stCxn id="265" idx="6"/>
              <a:endCxn id="264" idx="2"/>
            </p:cNvCxnSpPr>
            <p:nvPr/>
          </p:nvCxnSpPr>
          <p:spPr>
            <a:xfrm flipH="1" rot="10800000">
              <a:off x="1162251" y="3528188"/>
              <a:ext cx="1200900" cy="5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2627255" y="3637529"/>
              <a:ext cx="382500" cy="4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8" name="Google Shape;288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524513" y="3218465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9" name="Google Shape;289;p30"/>
            <p:cNvCxnSpPr>
              <a:stCxn id="268" idx="6"/>
            </p:cNvCxnSpPr>
            <p:nvPr/>
          </p:nvCxnSpPr>
          <p:spPr>
            <a:xfrm flipH="1" rot="10800000">
              <a:off x="2091201" y="4013138"/>
              <a:ext cx="909900" cy="4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0" name="Google Shape;290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57928" y="37617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" name="Google Shape;291;p30"/>
            <p:cNvCxnSpPr>
              <a:stCxn id="248" idx="6"/>
            </p:cNvCxnSpPr>
            <p:nvPr/>
          </p:nvCxnSpPr>
          <p:spPr>
            <a:xfrm>
              <a:off x="955026" y="2869063"/>
              <a:ext cx="1016100" cy="28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>
              <a:stCxn id="248" idx="0"/>
            </p:cNvCxnSpPr>
            <p:nvPr/>
          </p:nvCxnSpPr>
          <p:spPr>
            <a:xfrm flipH="1" rot="10800000">
              <a:off x="800376" y="2121013"/>
              <a:ext cx="44400" cy="59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3" name="Google Shape;293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602530" y="18648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0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738519" y="2863867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75" y="1242803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00" y="3324324"/>
            <a:ext cx="2760399" cy="16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5512900" y="1136800"/>
            <a:ext cx="3402900" cy="38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 </a:t>
            </a:r>
            <a:endParaRPr sz="1200"/>
          </a:p>
        </p:txBody>
      </p:sp>
      <p:sp>
        <p:nvSpPr>
          <p:cNvPr id="302" name="Google Shape;302;p31"/>
          <p:cNvSpPr/>
          <p:nvPr/>
        </p:nvSpPr>
        <p:spPr>
          <a:xfrm>
            <a:off x="3776625" y="2819200"/>
            <a:ext cx="1486200" cy="965100"/>
          </a:xfrm>
          <a:prstGeom prst="rightArrow">
            <a:avLst>
              <a:gd fmla="val 50000" name="adj1"/>
              <a:gd fmla="val 382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31"/>
          <p:cNvGraphicFramePr/>
          <p:nvPr/>
        </p:nvGraphicFramePr>
        <p:xfrm>
          <a:off x="5845975" y="17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{B30E031B-1C16-418B-ADA7-FDE35F490814}</a:tableStyleId>
              </a:tblPr>
              <a:tblGrid>
                <a:gridCol w="1380200"/>
                <a:gridCol w="1380200"/>
              </a:tblGrid>
              <a:tr h="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User has # contacts tested positive 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Frequency</a:t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7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3+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4" name="Google Shape;3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:: Exposure Network ⇒ 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05" name="Google Shape;305;p31"/>
          <p:cNvSpPr txBox="1"/>
          <p:nvPr/>
        </p:nvSpPr>
        <p:spPr>
          <a:xfrm rot="1597">
            <a:off x="3697415" y="3574751"/>
            <a:ext cx="12912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Multi-Client Functional Encryption for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Inner Product</a:t>
            </a:r>
            <a:endParaRPr sz="1200"/>
          </a:p>
        </p:txBody>
      </p:sp>
      <p:sp>
        <p:nvSpPr>
          <p:cNvPr id="306" name="Google Shape;306;p31"/>
          <p:cNvSpPr/>
          <p:nvPr/>
        </p:nvSpPr>
        <p:spPr>
          <a:xfrm>
            <a:off x="3321800" y="1972000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7" name="Google Shape;307;p31"/>
          <p:cNvSpPr/>
          <p:nvPr/>
        </p:nvSpPr>
        <p:spPr>
          <a:xfrm>
            <a:off x="2363251" y="3373525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8" name="Google Shape;308;p31"/>
          <p:cNvSpPr/>
          <p:nvPr/>
        </p:nvSpPr>
        <p:spPr>
          <a:xfrm>
            <a:off x="852951" y="396363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9" name="Google Shape;309;p31"/>
          <p:cNvSpPr/>
          <p:nvPr/>
        </p:nvSpPr>
        <p:spPr>
          <a:xfrm>
            <a:off x="2173351" y="23725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" name="Google Shape;310;p31"/>
          <p:cNvSpPr/>
          <p:nvPr/>
        </p:nvSpPr>
        <p:spPr>
          <a:xfrm>
            <a:off x="1781901" y="42793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1" name="Google Shape;311;p31"/>
          <p:cNvSpPr txBox="1"/>
          <p:nvPr/>
        </p:nvSpPr>
        <p:spPr>
          <a:xfrm rot="2843">
            <a:off x="2710143" y="33692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12" name="Google Shape;312;p31"/>
          <p:cNvSpPr txBox="1"/>
          <p:nvPr/>
        </p:nvSpPr>
        <p:spPr>
          <a:xfrm rot="2843">
            <a:off x="2219218" y="205849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313" name="Google Shape;313;p31"/>
          <p:cNvSpPr txBox="1"/>
          <p:nvPr/>
        </p:nvSpPr>
        <p:spPr>
          <a:xfrm rot="2843">
            <a:off x="881343" y="36740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14" name="Google Shape;314;p31"/>
          <p:cNvSpPr txBox="1"/>
          <p:nvPr/>
        </p:nvSpPr>
        <p:spPr>
          <a:xfrm rot="2843">
            <a:off x="1980143" y="446747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15" name="Google Shape;315;p31"/>
          <p:cNvSpPr txBox="1"/>
          <p:nvPr/>
        </p:nvSpPr>
        <p:spPr>
          <a:xfrm rot="2843">
            <a:off x="3393218" y="169254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</a:t>
            </a:r>
            <a:endParaRPr sz="1200"/>
          </a:p>
        </p:txBody>
      </p:sp>
      <p:sp>
        <p:nvSpPr>
          <p:cNvPr id="316" name="Google Shape;316;p31"/>
          <p:cNvSpPr/>
          <p:nvPr/>
        </p:nvSpPr>
        <p:spPr>
          <a:xfrm>
            <a:off x="645726" y="2714413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31"/>
          <p:cNvSpPr txBox="1"/>
          <p:nvPr/>
        </p:nvSpPr>
        <p:spPr>
          <a:xfrm rot="2843">
            <a:off x="805143" y="24548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623965" y="565433"/>
            <a:ext cx="310800" cy="3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project in a glance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525000" y="1374450"/>
            <a:ext cx="7307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objective of this project is to </a:t>
            </a:r>
            <a:r>
              <a:rPr b="1" lang="en" sz="1600">
                <a:solidFill>
                  <a:srgbClr val="990000"/>
                </a:solidFill>
              </a:rPr>
              <a:t>get insights about the actual social distancing</a:t>
            </a:r>
            <a:r>
              <a:rPr lang="en" sz="1600"/>
              <a:t> during Covid-19 epidemia, directly from the participants.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Our plan is to </a:t>
            </a:r>
            <a:r>
              <a:rPr b="1" lang="en" sz="1600">
                <a:solidFill>
                  <a:srgbClr val="990000"/>
                </a:solidFill>
              </a:rPr>
              <a:t>leverage the data of actual exposure networks</a:t>
            </a:r>
            <a:r>
              <a:rPr lang="en" sz="1600"/>
              <a:t>, gathered by multiple Corona-Warn-App (CWA) apps, and their analysis, </a:t>
            </a:r>
            <a:r>
              <a:rPr b="1" lang="en" sz="1600">
                <a:solidFill>
                  <a:srgbClr val="990000"/>
                </a:solidFill>
              </a:rPr>
              <a:t>using decentralized multi- client functional encryption for inner product FE scheme</a:t>
            </a:r>
            <a:r>
              <a:rPr lang="en" sz="1600"/>
              <a:t>, while at all steps respecting data privacy and safety, by processing a minimum of required personal data that is handled with maximum protection.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have implemented proof-of-concept (PoC) implementation of the core infrastructure for trusted submitting, processing, and visualization of Covid-19 exposure networks, together with working simulation.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06150" y="1374450"/>
            <a:ext cx="1003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WHY?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990000"/>
                </a:solidFill>
              </a:rPr>
            </a:br>
            <a:r>
              <a:rPr b="1" lang="en" sz="1600">
                <a:solidFill>
                  <a:srgbClr val="990000"/>
                </a:solidFill>
              </a:rPr>
              <a:t>HOW?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WHAT?</a:t>
            </a:r>
            <a:endParaRPr b="1" sz="16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311700" y="1152475"/>
            <a:ext cx="57402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 use </a:t>
            </a:r>
            <a:r>
              <a:rPr lang="en" sz="3600">
                <a:solidFill>
                  <a:schemeClr val="dk1"/>
                </a:solidFill>
              </a:rPr>
              <a:t>FE to process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the data from multiple CWA apps to get meaningful insights about exposure networks. *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At all steps we continue to respect data privacy and safety.</a:t>
            </a:r>
            <a:endParaRPr sz="1400"/>
          </a:p>
        </p:txBody>
      </p:sp>
      <p:pic>
        <p:nvPicPr>
          <p:cNvPr id="324" name="Google Shape;324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0" y="1373149"/>
            <a:ext cx="2760399" cy="16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50" y="1266931"/>
            <a:ext cx="360150" cy="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206" y="1266926"/>
            <a:ext cx="360150" cy="36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WHAT?</a:t>
            </a:r>
            <a:endParaRPr sz="1400"/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3"/>
          <p:cNvCxnSpPr>
            <a:endCxn id="332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3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3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3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3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45" name="Google Shape;3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475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925" y="445025"/>
            <a:ext cx="3127076" cy="2754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700" y="1453750"/>
            <a:ext cx="3075300" cy="257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6">
            <a:alphaModFix/>
          </a:blip>
          <a:srcRect b="0" l="0" r="45931" t="0"/>
          <a:stretch/>
        </p:blipFill>
        <p:spPr>
          <a:xfrm>
            <a:off x="4777900" y="3879150"/>
            <a:ext cx="3749599" cy="110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Key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097675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b="0" l="0" r="43120" t="0"/>
          <a:stretch/>
        </p:blipFill>
        <p:spPr>
          <a:xfrm>
            <a:off x="4876800" y="1121700"/>
            <a:ext cx="3862899" cy="371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Data encryption</a:t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 rotWithShape="1">
          <a:blip r:embed="rId4">
            <a:alphaModFix/>
          </a:blip>
          <a:srcRect b="0" l="0" r="48749" t="0"/>
          <a:stretch/>
        </p:blipFill>
        <p:spPr>
          <a:xfrm>
            <a:off x="3124450" y="1165550"/>
            <a:ext cx="3018551" cy="202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5">
            <a:alphaModFix/>
          </a:blip>
          <a:srcRect b="0" l="0" r="46219" t="0"/>
          <a:stretch/>
        </p:blipFill>
        <p:spPr>
          <a:xfrm>
            <a:off x="5903125" y="120250"/>
            <a:ext cx="3063700" cy="4829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Data decryption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25" y="1261625"/>
            <a:ext cx="3328075" cy="3169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8" y="1163625"/>
            <a:ext cx="8718526" cy="37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8"/>
          <p:cNvSpPr/>
          <p:nvPr/>
        </p:nvSpPr>
        <p:spPr>
          <a:xfrm>
            <a:off x="1126500" y="2076125"/>
            <a:ext cx="1311300" cy="9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2770963" y="2066225"/>
            <a:ext cx="371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Calculation finished, result histogram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server (access via API through Swagger)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/>
        </p:nvSpPr>
        <p:spPr>
          <a:xfrm>
            <a:off x="5914052" y="1293725"/>
            <a:ext cx="29571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communication with the analytics server in real-time.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Server, clients, histograms etc. are configurable.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85" name="Google Shape;3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70125"/>
            <a:ext cx="524486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DEMO</a:t>
            </a:r>
            <a:endParaRPr sz="1400"/>
          </a:p>
        </p:txBody>
      </p:sp>
      <p:pic>
        <p:nvPicPr>
          <p:cNvPr id="391" name="Google Shape;391;p40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40"/>
          <p:cNvCxnSpPr>
            <a:endCxn id="391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0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0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0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0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98" name="Google Shape;398;p40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links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Decentralized Multi-Client Functional Encryption for Inner Product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https://eprint.iacr.or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g/2017/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989.pdf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Subway heatmap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https://github.com/fentec-project/FE-anonymous-heatmap</a:t>
            </a:r>
            <a:r>
              <a:rPr lang="en" sz="900"/>
              <a:t>, paper: </a:t>
            </a:r>
            <a:r>
              <a:rPr lang="en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https://fentec.eu/content/privacy-enhanced-machine-learning-functional-encryption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COVID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COVID-19 Tracker, </a:t>
            </a:r>
            <a:r>
              <a:rPr lang="en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https://covid-19.sledilnik.org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Understanding metropolitan patterns of daily encounters, </a:t>
            </a:r>
            <a:r>
              <a:rPr lang="en" sz="9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https://www.researchgate.net/publication/235009037_Understanding_metropolitan_patterns_of_daily_encounters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Slovenian Temporary Exposure Keys,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https://github.com/sledilnik/cwa-scrape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Corona-Warn-APP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Corona-Warn-App, </a:t>
            </a:r>
            <a:r>
              <a:rPr lang="en" sz="9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https://www.coronawarn.app</a:t>
            </a:r>
            <a:r>
              <a:rPr lang="en" sz="900"/>
              <a:t>, </a:t>
            </a:r>
            <a:r>
              <a:rPr lang="en" sz="9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https://github.com/corona-warn-app/cwa-documentation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Solution Architecture, </a:t>
            </a:r>
            <a:r>
              <a:rPr lang="en" sz="900" u="sng">
                <a:solidFill>
                  <a:schemeClr val="hlink"/>
                </a:solidFill>
                <a:hlinkClick r:id="rId13"/>
              </a:rPr>
              <a:t>https://github.com/corona-warn-app/cwa-documentation/blob/master/solution_architecture.md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framework for contact tracing </a:t>
            </a:r>
            <a:r>
              <a:rPr lang="en" sz="900" u="sng">
                <a:solidFill>
                  <a:schemeClr val="hlink"/>
                </a:solidFill>
                <a:hlinkClick r:id="rId14"/>
              </a:rPr>
              <a:t>https://covid19.apple.com/contacttracing</a:t>
            </a:r>
            <a:r>
              <a:rPr lang="en" sz="900"/>
              <a:t>, </a:t>
            </a:r>
            <a:r>
              <a:rPr lang="en" sz="900" u="sng">
                <a:solidFill>
                  <a:schemeClr val="hlink"/>
                </a:solidFill>
                <a:hlinkClick r:id="rId15"/>
              </a:rPr>
              <a:t>https://www.google.com/covid19/exposurenotifications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cryptography specification, </a:t>
            </a:r>
            <a:r>
              <a:rPr lang="en" sz="900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https://blog.google/documents/Exposure_Notification_-Cryptography_Specification_v1.2.1.pdf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Risk score calculation, </a:t>
            </a:r>
            <a:r>
              <a:rPr lang="en" sz="900" u="sng">
                <a:solidFill>
                  <a:schemeClr val="hlink"/>
                </a:solidFill>
                <a:hlinkClick r:id="rId17"/>
              </a:rPr>
              <a:t>https://www.r-bloggers.com/2020/09/risk-scoring-in-digital-contact-tracing-app</a:t>
            </a:r>
            <a:r>
              <a:rPr lang="en" sz="900" u="sng">
                <a:solidFill>
                  <a:schemeClr val="hlink"/>
                </a:solidFill>
                <a:hlinkClick r:id="rId18"/>
              </a:rPr>
              <a:t>s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Contact tracing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VB, Saini</a:t>
            </a:r>
            <a:r>
              <a:rPr lang="en" sz="900"/>
              <a:t> JS</a:t>
            </a:r>
            <a:r>
              <a:rPr lang="en" sz="900"/>
              <a:t>, </a:t>
            </a:r>
            <a:r>
              <a:rPr lang="en" sz="900"/>
              <a:t>Iyengar S</a:t>
            </a:r>
            <a:r>
              <a:rPr lang="en" sz="900"/>
              <a:t>RS, Privacy preserving network analysis of distributed social networks </a:t>
            </a:r>
            <a:r>
              <a:rPr lang="en" sz="900" u="sng">
                <a:solidFill>
                  <a:schemeClr val="hlink"/>
                </a:solidFill>
                <a:hlinkClick r:id="rId19"/>
              </a:rPr>
              <a:t>https://eprint.iacr.org/2016/427.pdf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VB, Iyengar SRS</a:t>
            </a:r>
            <a:r>
              <a:rPr lang="en" sz="900"/>
              <a:t>, Computing Betweenness Centrality: An Efficient Privacy-Preserving Approach </a:t>
            </a:r>
            <a:r>
              <a:rPr lang="en" sz="900" u="sng">
                <a:solidFill>
                  <a:schemeClr val="hlink"/>
                </a:solidFill>
                <a:hlinkClick r:id="rId20"/>
              </a:rPr>
              <a:t>https://link.springer.com/chapter/10.1007/978-3-030-00434-7_2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</a:t>
            </a:r>
            <a:r>
              <a:rPr lang="en" sz="900"/>
              <a:t>, Iyengar </a:t>
            </a:r>
            <a:r>
              <a:rPr lang="en" sz="900"/>
              <a:t>SRS</a:t>
            </a:r>
            <a:r>
              <a:rPr lang="en" sz="900"/>
              <a:t>, Identifying Influential Spreaders in a Social Network (While Preserving Privacy, (</a:t>
            </a:r>
            <a:r>
              <a:rPr lang="en" sz="900" u="sng">
                <a:solidFill>
                  <a:schemeClr val="hlink"/>
                </a:solidFill>
                <a:hlinkClick r:id="rId21"/>
              </a:rPr>
              <a:t>https://content.sciendo.com/downloadpdf/journals/popets/2020/2/article-p537.pdf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WHY?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extensions</a:t>
            </a:r>
            <a:endParaRPr/>
          </a:p>
        </p:txBody>
      </p:sp>
      <p:sp>
        <p:nvSpPr>
          <p:cNvPr id="410" name="Google Shape;41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Bring the results of this project to Corona-Warn-App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“Those who count the votes decide everything” - Voting systems (giving N votes between M &gt;= N options)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Randomising communication patterns, by involving a part (half?) of the requests to be ignored or by submitting data using secret sharing schemes (e.g. partial data, multiple 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GoFE problem: "panic: runtime error: invalid memory address or nil pointer dereference [signal SIGSEGV: segmentation violation code=0x1 addr=0x10 pc=0x67689b]"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:: Situation in </a:t>
            </a:r>
            <a:r>
              <a:rPr lang="en"/>
              <a:t>Slovenia</a:t>
            </a:r>
            <a:r>
              <a:rPr lang="en"/>
              <a:t> (EU) can be better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234" l="1533" r="1407" t="14227"/>
          <a:stretch/>
        </p:blipFill>
        <p:spPr>
          <a:xfrm>
            <a:off x="2227225" y="1113625"/>
            <a:ext cx="6817775" cy="39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</a:t>
            </a:r>
            <a:r>
              <a:rPr i="1" lang="en" sz="1100">
                <a:solidFill>
                  <a:srgbClr val="666666"/>
                </a:solidFill>
              </a:rPr>
              <a:t>ource: COVID-19 Tracker Slovenia &amp; NIJZ, obtained on 13.1.2021</a:t>
            </a:r>
            <a:endParaRPr i="1" sz="1100">
              <a:solidFill>
                <a:srgbClr val="666666"/>
              </a:solidFill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406150" y="1856050"/>
            <a:ext cx="2654450" cy="1981350"/>
            <a:chOff x="406150" y="1856050"/>
            <a:chExt cx="2654450" cy="1981350"/>
          </a:xfrm>
        </p:grpSpPr>
        <p:pic>
          <p:nvPicPr>
            <p:cNvPr id="83" name="Google Shape;83;p16"/>
            <p:cNvPicPr preferRelativeResize="0"/>
            <p:nvPr/>
          </p:nvPicPr>
          <p:blipFill rotWithShape="1">
            <a:blip r:embed="rId4">
              <a:alphaModFix/>
            </a:blip>
            <a:srcRect b="0" l="30627" r="2501" t="0"/>
            <a:stretch/>
          </p:blipFill>
          <p:spPr>
            <a:xfrm>
              <a:off x="406150" y="1856050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 rotWithShape="1">
            <a:blip r:embed="rId4">
              <a:alphaModFix/>
            </a:blip>
            <a:srcRect b="0" l="0" r="33128" t="0"/>
            <a:stretch/>
          </p:blipFill>
          <p:spPr>
            <a:xfrm>
              <a:off x="406150" y="2846725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81282" y="2892905"/>
              <a:ext cx="1315125" cy="8922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distancing is the key preventive measure ...*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4585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person who has been in close contact with another person who tested positive in a coronavirus test, must </a:t>
            </a:r>
            <a:r>
              <a:rPr b="1" lang="en" sz="1600">
                <a:solidFill>
                  <a:srgbClr val="990000"/>
                </a:solidFill>
              </a:rPr>
              <a:t>limit their contact</a:t>
            </a:r>
            <a:r>
              <a:rPr b="1" lang="en" sz="1600"/>
              <a:t> </a:t>
            </a:r>
            <a:r>
              <a:rPr lang="en" sz="1600"/>
              <a:t>with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</a:t>
            </a:r>
            <a:r>
              <a:rPr lang="en" sz="1600"/>
              <a:t>n public space, consistently </a:t>
            </a:r>
            <a:r>
              <a:rPr b="1" lang="en" sz="1600">
                <a:solidFill>
                  <a:srgbClr val="990000"/>
                </a:solidFill>
              </a:rPr>
              <a:t>maintain a safe distance</a:t>
            </a:r>
            <a:r>
              <a:rPr b="1" lang="en" sz="1600">
                <a:solidFill>
                  <a:srgbClr val="E06666"/>
                </a:solidFill>
              </a:rPr>
              <a:t> </a:t>
            </a:r>
            <a:r>
              <a:rPr lang="en" sz="1600"/>
              <a:t>of 2m from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Persons with a confirmed infection </a:t>
            </a:r>
            <a:r>
              <a:rPr b="1" lang="en" sz="1600">
                <a:solidFill>
                  <a:srgbClr val="990000"/>
                </a:solidFill>
              </a:rPr>
              <a:t>must inform other</a:t>
            </a:r>
            <a:r>
              <a:rPr lang="en" sz="1600"/>
              <a:t> close contacts.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 those who have been informed that they have been in close contact with an infected person, </a:t>
            </a:r>
            <a:r>
              <a:rPr b="1" lang="en" sz="1600">
                <a:solidFill>
                  <a:srgbClr val="990000"/>
                </a:solidFill>
              </a:rPr>
              <a:t>must stay home</a:t>
            </a:r>
            <a:r>
              <a:rPr lang="en" sz="1600"/>
              <a:t>.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666666"/>
                </a:solidFill>
              </a:rPr>
              <a:t>* … for restricting the spread of the virus; by Slovenian Health authorities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45850"/>
            <a:ext cx="5764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CWA </a:t>
            </a:r>
            <a:r>
              <a:rPr lang="en" sz="1500"/>
              <a:t>is an </a:t>
            </a:r>
            <a:r>
              <a:rPr b="1" lang="en" sz="1500">
                <a:solidFill>
                  <a:srgbClr val="990000"/>
                </a:solidFill>
              </a:rPr>
              <a:t>open source project</a:t>
            </a:r>
            <a:r>
              <a:rPr lang="en" sz="1500"/>
              <a:t> (mobile app + servers) that helps trace infection chains of SARS-CoV-2, from Germany.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It is uses a decentralized approach, with focus on data privacy and safety, (Privacy-Preserving Contact Tracing specifications by Apple &amp; Google), and </a:t>
            </a:r>
            <a:r>
              <a:rPr b="1" lang="en" sz="1500">
                <a:solidFill>
                  <a:srgbClr val="990000"/>
                </a:solidFill>
              </a:rPr>
              <a:t>notifies users</a:t>
            </a:r>
            <a:r>
              <a:rPr lang="en" sz="1500"/>
              <a:t> if they have been exposed. 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CWA is specifically designed to ensure for each step that the app processes a minimum of required personal data that is handled with maximum protection - for the following </a:t>
            </a:r>
            <a:r>
              <a:rPr b="1" lang="en" sz="1500">
                <a:solidFill>
                  <a:srgbClr val="990000"/>
                </a:solidFill>
              </a:rPr>
              <a:t>2 objectives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assess personal risk of infection,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 COVID-19 test results faster.</a:t>
            </a:r>
            <a:endParaRPr sz="15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Corona-Warn-App (CWA) - u</a:t>
            </a:r>
            <a:r>
              <a:rPr lang="en"/>
              <a:t>nified tracking </a:t>
            </a:r>
            <a:r>
              <a:rPr lang="en"/>
              <a:t>approach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Source: </a:t>
            </a:r>
            <a:r>
              <a:rPr i="1" lang="en" sz="1100" u="sng">
                <a:solidFill>
                  <a:schemeClr val="hlink"/>
                </a:solidFill>
                <a:hlinkClick r:id="rId4"/>
              </a:rPr>
              <a:t>https://www.coronawarn.app</a:t>
            </a:r>
            <a:r>
              <a:rPr i="1" lang="en" sz="1100">
                <a:solidFill>
                  <a:srgbClr val="666666"/>
                </a:solidFill>
              </a:rPr>
              <a:t> 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CWA is used for tracing exposure to SARS-CoV-2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57042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600"/>
              <a:buFont typeface="Roboto"/>
              <a:buChar char="-"/>
            </a:pPr>
            <a:r>
              <a:rPr b="1" lang="en" sz="1600">
                <a:solidFill>
                  <a:srgbClr val="990000"/>
                </a:solidFill>
              </a:rPr>
              <a:t>To a</a:t>
            </a:r>
            <a:r>
              <a:rPr b="1" lang="en" sz="1600">
                <a:solidFill>
                  <a:srgbClr val="990000"/>
                </a:solidFill>
              </a:rPr>
              <a:t>ssess personal risk of infection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a</a:t>
            </a:r>
            <a:r>
              <a:rPr lang="en" sz="1500"/>
              <a:t>utomatically collects nearby identifiers </a:t>
            </a:r>
            <a:br>
              <a:rPr lang="en" sz="1500"/>
            </a:br>
            <a:r>
              <a:rPr lang="en" sz="1500"/>
              <a:t>(&lt; 2 m or &gt; 15 min),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distributes list of keys of SARS-CoV-2 confirmed users,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checks for exposure to SARS-CoV-2 confirmed users.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rgbClr val="990000"/>
                </a:solidFill>
              </a:rPr>
              <a:t>To help learning COVID-19 test results faster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enables communication (retrieve, inform) of user’s test result, after explicit consent from the user.</a:t>
            </a:r>
            <a:endParaRPr sz="15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</a:t>
            </a:r>
            <a:r>
              <a:rPr lang="en"/>
              <a:t>Slovenia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#OstaniZdrav application is </a:t>
            </a:r>
            <a:r>
              <a:rPr b="1" lang="en" sz="1500">
                <a:solidFill>
                  <a:srgbClr val="990000"/>
                </a:solidFill>
              </a:rPr>
              <a:t>a CWA app clone</a:t>
            </a:r>
            <a:r>
              <a:rPr lang="en" sz="1500"/>
              <a:t> (maintained by Slovenian Health Authorities) that </a:t>
            </a:r>
            <a:endParaRPr sz="15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informs the user about contact with an infected person,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enables user to enter TAN code received from the epidemiologist.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Goal</a:t>
            </a:r>
            <a:r>
              <a:rPr lang="en" sz="1500"/>
              <a:t>: To help contain and manage the spread of infection and reduce the burden on the healthcare system, thus </a:t>
            </a:r>
            <a:r>
              <a:rPr b="1" lang="en" sz="1500">
                <a:solidFill>
                  <a:srgbClr val="990000"/>
                </a:solidFill>
              </a:rPr>
              <a:t>enabling the state to control</a:t>
            </a:r>
            <a:r>
              <a:rPr lang="en" sz="1500"/>
              <a:t> the virus, by using less coercive measures.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!!! But !!!, the </a:t>
            </a:r>
            <a:r>
              <a:rPr lang="en" sz="1500" u="sng">
                <a:solidFill>
                  <a:srgbClr val="990000"/>
                </a:solidFill>
              </a:rPr>
              <a:t>Health Authorities do not have any information about the app usage, virus spread, social distancing, nor control</a:t>
            </a:r>
            <a:r>
              <a:rPr lang="en" sz="1500"/>
              <a:t>.</a:t>
            </a:r>
            <a:endParaRPr sz="1500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15" name="Google Shape;11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0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Slovenia</a:t>
            </a: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24" name="Google Shape;12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6" name="Google Shape;12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74925"/>
            <a:ext cx="5800679" cy="34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