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Play"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b0571cadb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db0571cadb_1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db0571cadb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db0571cadb_1_1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db0571cadb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2db0571cadb_1_1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b0571cadb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db0571cadb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b0571cadb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peut chaqu’un présenter notre partie</a:t>
            </a:r>
            <a:endParaRPr/>
          </a:p>
        </p:txBody>
      </p:sp>
      <p:sp>
        <p:nvSpPr>
          <p:cNvPr id="150" name="Google Shape;150;g2db0571cadb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b0571c9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b0571c9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b0571cadb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db0571cadb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db0571cadb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db0571cadb_1_1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b0571cadb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2db0571cadb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db0571cadb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2db0571cadb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db0571cadb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2db0571cadb_1_1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1" name="Google Shape;71;p16"/>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3" name="Google Shape;73;p16"/>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 name="Google Shape;74;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80" name="Google Shape;80;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575"/>
                </a:solidFill>
                <a:latin typeface="Arial"/>
                <a:ea typeface="Arial"/>
                <a:cs typeface="Arial"/>
                <a:sym typeface="Arial"/>
              </a:defRPr>
            </a:lvl1pPr>
            <a:lvl2pPr marL="0" marR="0" lvl="1" indent="0" algn="r" rtl="0">
              <a:spcBef>
                <a:spcPts val="0"/>
              </a:spcBef>
              <a:buNone/>
              <a:defRPr sz="900" b="0" i="0" u="none" strike="noStrike" cap="none">
                <a:solidFill>
                  <a:srgbClr val="757575"/>
                </a:solidFill>
                <a:latin typeface="Arial"/>
                <a:ea typeface="Arial"/>
                <a:cs typeface="Arial"/>
                <a:sym typeface="Arial"/>
              </a:defRPr>
            </a:lvl2pPr>
            <a:lvl3pPr marL="0" marR="0" lvl="2" indent="0" algn="r" rtl="0">
              <a:spcBef>
                <a:spcPts val="0"/>
              </a:spcBef>
              <a:buNone/>
              <a:defRPr sz="900" b="0" i="0" u="none" strike="noStrike" cap="none">
                <a:solidFill>
                  <a:srgbClr val="757575"/>
                </a:solidFill>
                <a:latin typeface="Arial"/>
                <a:ea typeface="Arial"/>
                <a:cs typeface="Arial"/>
                <a:sym typeface="Arial"/>
              </a:defRPr>
            </a:lvl3pPr>
            <a:lvl4pPr marL="0" marR="0" lvl="3" indent="0" algn="r" rtl="0">
              <a:spcBef>
                <a:spcPts val="0"/>
              </a:spcBef>
              <a:buNone/>
              <a:defRPr sz="900" b="0" i="0" u="none" strike="noStrike" cap="none">
                <a:solidFill>
                  <a:srgbClr val="757575"/>
                </a:solidFill>
                <a:latin typeface="Arial"/>
                <a:ea typeface="Arial"/>
                <a:cs typeface="Arial"/>
                <a:sym typeface="Arial"/>
              </a:defRPr>
            </a:lvl4pPr>
            <a:lvl5pPr marL="0" marR="0" lvl="4" indent="0" algn="r" rtl="0">
              <a:spcBef>
                <a:spcPts val="0"/>
              </a:spcBef>
              <a:buNone/>
              <a:defRPr sz="900" b="0" i="0" u="none" strike="noStrike" cap="none">
                <a:solidFill>
                  <a:srgbClr val="757575"/>
                </a:solidFill>
                <a:latin typeface="Arial"/>
                <a:ea typeface="Arial"/>
                <a:cs typeface="Arial"/>
                <a:sym typeface="Arial"/>
              </a:defRPr>
            </a:lvl5pPr>
            <a:lvl6pPr marL="0" marR="0" lvl="5" indent="0" algn="r" rtl="0">
              <a:spcBef>
                <a:spcPts val="0"/>
              </a:spcBef>
              <a:buNone/>
              <a:defRPr sz="900" b="0" i="0" u="none" strike="noStrike" cap="none">
                <a:solidFill>
                  <a:srgbClr val="757575"/>
                </a:solidFill>
                <a:latin typeface="Arial"/>
                <a:ea typeface="Arial"/>
                <a:cs typeface="Arial"/>
                <a:sym typeface="Arial"/>
              </a:defRPr>
            </a:lvl6pPr>
            <a:lvl7pPr marL="0" marR="0" lvl="6" indent="0" algn="r" rtl="0">
              <a:spcBef>
                <a:spcPts val="0"/>
              </a:spcBef>
              <a:buNone/>
              <a:defRPr sz="900" b="0" i="0" u="none" strike="noStrike" cap="none">
                <a:solidFill>
                  <a:srgbClr val="757575"/>
                </a:solidFill>
                <a:latin typeface="Arial"/>
                <a:ea typeface="Arial"/>
                <a:cs typeface="Arial"/>
                <a:sym typeface="Arial"/>
              </a:defRPr>
            </a:lvl7pPr>
            <a:lvl8pPr marL="0" marR="0" lvl="7" indent="0" algn="r" rtl="0">
              <a:spcBef>
                <a:spcPts val="0"/>
              </a:spcBef>
              <a:buNone/>
              <a:defRPr sz="900" b="0" i="0" u="none" strike="noStrike" cap="none">
                <a:solidFill>
                  <a:srgbClr val="757575"/>
                </a:solidFill>
                <a:latin typeface="Arial"/>
                <a:ea typeface="Arial"/>
                <a:cs typeface="Arial"/>
                <a:sym typeface="Arial"/>
              </a:defRPr>
            </a:lvl8pPr>
            <a:lvl9pPr marL="0" marR="0" lvl="8" indent="0" algn="r" rtl="0">
              <a:spcBef>
                <a:spcPts val="0"/>
              </a:spcBef>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p25"/>
          <p:cNvSpPr txBox="1">
            <a:spLocks noGrp="1"/>
          </p:cNvSpPr>
          <p:nvPr>
            <p:ph type="ctrTitle"/>
          </p:nvPr>
        </p:nvSpPr>
        <p:spPr>
          <a:xfrm>
            <a:off x="482599" y="565219"/>
            <a:ext cx="4001198" cy="2253109"/>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Play"/>
              <a:buNone/>
            </a:pPr>
            <a:r>
              <a:rPr lang="en"/>
              <a:t>Hansel &amp; Gretel</a:t>
            </a:r>
            <a:endParaRPr/>
          </a:p>
        </p:txBody>
      </p:sp>
      <p:sp>
        <p:nvSpPr>
          <p:cNvPr id="131" name="Google Shape;131;p25"/>
          <p:cNvSpPr txBox="1">
            <a:spLocks noGrp="1"/>
          </p:cNvSpPr>
          <p:nvPr>
            <p:ph type="subTitle" idx="1"/>
          </p:nvPr>
        </p:nvSpPr>
        <p:spPr>
          <a:xfrm>
            <a:off x="482599" y="2887384"/>
            <a:ext cx="4001198" cy="1641911"/>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300"/>
              <a:buNone/>
            </a:pPr>
            <a:r>
              <a:rPr lang="en" sz="1300"/>
              <a:t>Le jeu Hansel &amp; Gretel sera un jeu de plateformes qui sera basé sur le conte des frères Grimm. Le personnage se "déplacera" sur un sol mais pourra aussi survoler les obstacles bloquant le chemin grâce à des plateformes flottantes. </a:t>
            </a:r>
            <a:endParaRPr/>
          </a:p>
        </p:txBody>
      </p:sp>
      <p:sp>
        <p:nvSpPr>
          <p:cNvPr id="132" name="Google Shape;132;p25"/>
          <p:cNvSpPr/>
          <p:nvPr/>
        </p:nvSpPr>
        <p:spPr>
          <a:xfrm>
            <a:off x="5965756" y="873096"/>
            <a:ext cx="427136" cy="427136"/>
          </a:xfrm>
          <a:prstGeom prst="ellipse">
            <a:avLst/>
          </a:prstGeom>
          <a:noFill/>
          <a:ln w="101600"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25"/>
          <p:cNvSpPr/>
          <p:nvPr/>
        </p:nvSpPr>
        <p:spPr>
          <a:xfrm>
            <a:off x="4907159" y="0"/>
            <a:ext cx="1592561" cy="1066861"/>
          </a:xfrm>
          <a:custGeom>
            <a:avLst/>
            <a:gdLst/>
            <a:ahLst/>
            <a:cxnLst/>
            <a:rect l="l" t="t" r="r" b="b"/>
            <a:pathLst>
              <a:path w="2315251" h="1550992" extrusionOk="0">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134" name="Google Shape;134;p25"/>
          <p:cNvPicPr preferRelativeResize="0"/>
          <p:nvPr/>
        </p:nvPicPr>
        <p:blipFill rotWithShape="1">
          <a:blip r:embed="rId3">
            <a:alphaModFix/>
          </a:blip>
          <a:srcRect t="840" r="5" b="4"/>
          <a:stretch/>
        </p:blipFill>
        <p:spPr>
          <a:xfrm>
            <a:off x="4957699" y="1612937"/>
            <a:ext cx="2430444" cy="2430444"/>
          </a:xfrm>
          <a:custGeom>
            <a:avLst/>
            <a:gdLst/>
            <a:ahLst/>
            <a:cxnLst/>
            <a:rect l="l" t="t" r="r" b="b"/>
            <a:pathLst>
              <a:path w="3741748" h="3741748" extrusionOk="0">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ln>
            <a:noFill/>
          </a:ln>
        </p:spPr>
      </p:pic>
      <p:pic>
        <p:nvPicPr>
          <p:cNvPr id="135" name="Google Shape;135;p25"/>
          <p:cNvPicPr preferRelativeResize="0"/>
          <p:nvPr/>
        </p:nvPicPr>
        <p:blipFill rotWithShape="1">
          <a:blip r:embed="rId4">
            <a:alphaModFix/>
          </a:blip>
          <a:srcRect r="5374" b="-1"/>
          <a:stretch/>
        </p:blipFill>
        <p:spPr>
          <a:xfrm>
            <a:off x="7118002" y="8"/>
            <a:ext cx="2025998" cy="2145590"/>
          </a:xfrm>
          <a:custGeom>
            <a:avLst/>
            <a:gdLst/>
            <a:ahLst/>
            <a:cxnLst/>
            <a:rect l="l" t="t" r="r" b="b"/>
            <a:pathLst>
              <a:path w="2701330" h="2860796" extrusionOk="0">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a:noFill/>
          <a:ln>
            <a:noFill/>
          </a:ln>
        </p:spPr>
      </p:pic>
      <p:cxnSp>
        <p:nvCxnSpPr>
          <p:cNvPr id="136" name="Google Shape;136;p25"/>
          <p:cNvCxnSpPr/>
          <p:nvPr/>
        </p:nvCxnSpPr>
        <p:spPr>
          <a:xfrm>
            <a:off x="7953776" y="2761486"/>
            <a:ext cx="0" cy="1198281"/>
          </a:xfrm>
          <a:prstGeom prst="straightConnector1">
            <a:avLst/>
          </a:prstGeom>
          <a:noFill/>
          <a:ln w="127000" cap="rnd" cmpd="sng">
            <a:solidFill>
              <a:schemeClr val="accent4">
                <a:alpha val="94901"/>
              </a:schemeClr>
            </a:solidFill>
            <a:prstDash val="dash"/>
            <a:miter lim="800000"/>
            <a:headEnd type="none" w="sm" len="sm"/>
            <a:tailEnd type="none" w="sm" len="sm"/>
          </a:ln>
        </p:spPr>
      </p:cxnSp>
      <p:sp>
        <p:nvSpPr>
          <p:cNvPr id="137" name="Google Shape;137;p25"/>
          <p:cNvSpPr/>
          <p:nvPr/>
        </p:nvSpPr>
        <p:spPr>
          <a:xfrm>
            <a:off x="8647235" y="2562629"/>
            <a:ext cx="496766" cy="1212347"/>
          </a:xfrm>
          <a:custGeom>
            <a:avLst/>
            <a:gdLst/>
            <a:ahLst/>
            <a:cxnLst/>
            <a:rect l="l" t="t" r="r" b="b"/>
            <a:pathLst>
              <a:path w="662355" h="1616463" extrusionOk="0">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8" name="Google Shape;138;p25"/>
          <p:cNvSpPr/>
          <p:nvPr/>
        </p:nvSpPr>
        <p:spPr>
          <a:xfrm>
            <a:off x="8647235" y="2562629"/>
            <a:ext cx="496766" cy="1212347"/>
          </a:xfrm>
          <a:custGeom>
            <a:avLst/>
            <a:gdLst/>
            <a:ahLst/>
            <a:cxnLst/>
            <a:rect l="l" t="t" r="r" b="b"/>
            <a:pathLst>
              <a:path w="662355" h="1616463" extrusionOk="0">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9" name="Google Shape;139;p25"/>
          <p:cNvSpPr/>
          <p:nvPr/>
        </p:nvSpPr>
        <p:spPr>
          <a:xfrm>
            <a:off x="4907159" y="4730214"/>
            <a:ext cx="1090784" cy="413287"/>
          </a:xfrm>
          <a:custGeom>
            <a:avLst/>
            <a:gdLst/>
            <a:ahLst/>
            <a:cxnLst/>
            <a:rect l="l" t="t" r="r" b="b"/>
            <a:pathLst>
              <a:path w="1560952" h="591429" extrusionOk="0">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0" name="Google Shape;140;p25"/>
          <p:cNvSpPr/>
          <p:nvPr/>
        </p:nvSpPr>
        <p:spPr>
          <a:xfrm rot="-338402">
            <a:off x="5181461" y="4249232"/>
            <a:ext cx="1335017" cy="928435"/>
          </a:xfrm>
          <a:custGeom>
            <a:avLst/>
            <a:gdLst/>
            <a:ahLst/>
            <a:cxnLst/>
            <a:rect l="l" t="t" r="r" b="b"/>
            <a:pathLst>
              <a:path w="1780023" h="1237913" extrusionOk="0">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25"/>
          <p:cNvSpPr/>
          <p:nvPr/>
        </p:nvSpPr>
        <p:spPr>
          <a:xfrm>
            <a:off x="7375019" y="4376738"/>
            <a:ext cx="1768982" cy="766763"/>
          </a:xfrm>
          <a:custGeom>
            <a:avLst/>
            <a:gdLst/>
            <a:ahLst/>
            <a:cxnLst/>
            <a:rect l="l" t="t" r="r" b="b"/>
            <a:pathLst>
              <a:path w="2358642" h="1022351" extrusionOk="0">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Nos règles de programmation</a:t>
            </a:r>
            <a:endParaRPr/>
          </a:p>
        </p:txBody>
      </p:sp>
      <p:sp>
        <p:nvSpPr>
          <p:cNvPr id="260" name="Google Shape;260;p34"/>
          <p:cNvSpPr txBox="1">
            <a:spLocks noGrp="1"/>
          </p:cNvSpPr>
          <p:nvPr>
            <p:ph type="body" idx="1"/>
          </p:nvPr>
        </p:nvSpPr>
        <p:spPr>
          <a:xfrm>
            <a:off x="595993" y="1167492"/>
            <a:ext cx="8001000" cy="3600451"/>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1500"/>
              <a:buChar char="•"/>
            </a:pPr>
            <a:r>
              <a:rPr lang="en" sz="1500"/>
              <a:t>Des commentaires</a:t>
            </a:r>
            <a:endParaRPr/>
          </a:p>
          <a:p>
            <a:pPr marL="520700" lvl="1" indent="-177800" algn="l" rtl="0">
              <a:lnSpc>
                <a:spcPct val="90000"/>
              </a:lnSpc>
              <a:spcBef>
                <a:spcPts val="400"/>
              </a:spcBef>
              <a:spcAft>
                <a:spcPts val="0"/>
              </a:spcAft>
              <a:buClr>
                <a:schemeClr val="dk1"/>
              </a:buClr>
              <a:buSzPts val="1400"/>
              <a:buChar char="•"/>
            </a:pPr>
            <a:r>
              <a:rPr lang="en" sz="1400"/>
              <a:t>Permettre le partage, parfois rajoutés à la relecture croisée</a:t>
            </a:r>
            <a:endParaRPr/>
          </a:p>
          <a:p>
            <a:pPr marL="177800" lvl="0" indent="-171450" algn="l" rtl="0">
              <a:lnSpc>
                <a:spcPct val="90000"/>
              </a:lnSpc>
              <a:spcBef>
                <a:spcPts val="800"/>
              </a:spcBef>
              <a:spcAft>
                <a:spcPts val="0"/>
              </a:spcAft>
              <a:buClr>
                <a:schemeClr val="dk1"/>
              </a:buClr>
              <a:buSzPts val="1500"/>
              <a:buChar char="•"/>
            </a:pPr>
            <a:r>
              <a:rPr lang="en" sz="1500"/>
              <a:t>Paramétrage</a:t>
            </a:r>
            <a:endParaRPr/>
          </a:p>
          <a:p>
            <a:pPr marL="520700" lvl="1" indent="-177800" algn="l" rtl="0">
              <a:lnSpc>
                <a:spcPct val="90000"/>
              </a:lnSpc>
              <a:spcBef>
                <a:spcPts val="400"/>
              </a:spcBef>
              <a:spcAft>
                <a:spcPts val="0"/>
              </a:spcAft>
              <a:buClr>
                <a:schemeClr val="dk1"/>
              </a:buClr>
              <a:buSzPts val="1400"/>
              <a:buChar char="•"/>
            </a:pPr>
            <a:r>
              <a:rPr lang="en" sz="1400"/>
              <a:t>Variables « constantes » globales à chaque module</a:t>
            </a:r>
            <a:endParaRPr/>
          </a:p>
          <a:p>
            <a:pPr marL="520700" lvl="1" indent="-177800" algn="l" rtl="0">
              <a:lnSpc>
                <a:spcPct val="90000"/>
              </a:lnSpc>
              <a:spcBef>
                <a:spcPts val="400"/>
              </a:spcBef>
              <a:spcAft>
                <a:spcPts val="0"/>
              </a:spcAft>
              <a:buClr>
                <a:schemeClr val="dk1"/>
              </a:buClr>
              <a:buSzPts val="1400"/>
              <a:buChar char="•"/>
            </a:pPr>
            <a:r>
              <a:rPr lang="en" sz="1400"/>
              <a:t>Programmation systématique en fonction de ces paramètres</a:t>
            </a:r>
            <a:endParaRPr/>
          </a:p>
          <a:p>
            <a:pPr marL="177800" lvl="0" indent="-171450" algn="l" rtl="0">
              <a:lnSpc>
                <a:spcPct val="90000"/>
              </a:lnSpc>
              <a:spcBef>
                <a:spcPts val="800"/>
              </a:spcBef>
              <a:spcAft>
                <a:spcPts val="0"/>
              </a:spcAft>
              <a:buClr>
                <a:schemeClr val="dk1"/>
              </a:buClr>
              <a:buSzPts val="1500"/>
              <a:buChar char="•"/>
            </a:pPr>
            <a:r>
              <a:rPr lang="en" sz="1500"/>
              <a:t>Variables globales p</a:t>
            </a:r>
            <a:r>
              <a:rPr lang="en" sz="1400"/>
              <a:t>our chaque module</a:t>
            </a:r>
            <a:endParaRPr/>
          </a:p>
          <a:p>
            <a:pPr marL="177800" lvl="0" indent="-171450" algn="l" rtl="0">
              <a:lnSpc>
                <a:spcPct val="90000"/>
              </a:lnSpc>
              <a:spcBef>
                <a:spcPts val="800"/>
              </a:spcBef>
              <a:spcAft>
                <a:spcPts val="0"/>
              </a:spcAft>
              <a:buClr>
                <a:schemeClr val="dk1"/>
              </a:buClr>
              <a:buSzPts val="1500"/>
              <a:buChar char="•"/>
            </a:pPr>
            <a:r>
              <a:rPr lang="en" sz="1500"/>
              <a:t>Clarifier les calculs complexes</a:t>
            </a:r>
            <a:endParaRPr/>
          </a:p>
          <a:p>
            <a:pPr marL="520700" lvl="1" indent="-177800" algn="l" rtl="0">
              <a:lnSpc>
                <a:spcPct val="90000"/>
              </a:lnSpc>
              <a:spcBef>
                <a:spcPts val="400"/>
              </a:spcBef>
              <a:spcAft>
                <a:spcPts val="0"/>
              </a:spcAft>
              <a:buClr>
                <a:schemeClr val="dk1"/>
              </a:buClr>
              <a:buSzPts val="1400"/>
              <a:buChar char="•"/>
            </a:pPr>
            <a:r>
              <a:rPr lang="en" sz="1400"/>
              <a:t>Variables intermédiaires explicites et découpe en étapes</a:t>
            </a:r>
            <a:endParaRPr sz="1400"/>
          </a:p>
          <a:p>
            <a:pPr marL="177800" lvl="0" indent="-171450" algn="l" rtl="0">
              <a:lnSpc>
                <a:spcPct val="90000"/>
              </a:lnSpc>
              <a:spcBef>
                <a:spcPts val="800"/>
              </a:spcBef>
              <a:spcAft>
                <a:spcPts val="0"/>
              </a:spcAft>
              <a:buClr>
                <a:schemeClr val="dk1"/>
              </a:buClr>
              <a:buSzPts val="1500"/>
              <a:buChar char="•"/>
            </a:pPr>
            <a:r>
              <a:rPr lang="en" sz="1500"/>
              <a:t>Découpe en fonctions élémentaires</a:t>
            </a:r>
            <a:endParaRPr/>
          </a:p>
          <a:p>
            <a:pPr marL="520700" lvl="1" indent="-177800" algn="l" rtl="0">
              <a:lnSpc>
                <a:spcPct val="90000"/>
              </a:lnSpc>
              <a:spcBef>
                <a:spcPts val="400"/>
              </a:spcBef>
              <a:spcAft>
                <a:spcPts val="0"/>
              </a:spcAft>
              <a:buClr>
                <a:schemeClr val="dk1"/>
              </a:buClr>
              <a:buSzPts val="1400"/>
              <a:buChar char="•"/>
            </a:pPr>
            <a:r>
              <a:rPr lang="en" sz="1400"/>
              <a:t>Isoler les algorithmes critiques dans des fonctions simples</a:t>
            </a:r>
            <a:endParaRPr/>
          </a:p>
          <a:p>
            <a:pPr marL="177800" lvl="0" indent="-171450" algn="l" rtl="0">
              <a:lnSpc>
                <a:spcPct val="90000"/>
              </a:lnSpc>
              <a:spcBef>
                <a:spcPts val="800"/>
              </a:spcBef>
              <a:spcAft>
                <a:spcPts val="0"/>
              </a:spcAft>
              <a:buClr>
                <a:schemeClr val="dk1"/>
              </a:buClr>
              <a:buSzPts val="1500"/>
              <a:buChar char="•"/>
            </a:pPr>
            <a:r>
              <a:rPr lang="en" sz="1500"/>
              <a:t>Développement incrémental</a:t>
            </a:r>
            <a:endParaRPr/>
          </a:p>
          <a:p>
            <a:pPr marL="520700" lvl="1" indent="-177800" algn="l" rtl="0">
              <a:lnSpc>
                <a:spcPct val="90000"/>
              </a:lnSpc>
              <a:spcBef>
                <a:spcPts val="400"/>
              </a:spcBef>
              <a:spcAft>
                <a:spcPts val="0"/>
              </a:spcAft>
              <a:buClr>
                <a:schemeClr val="dk1"/>
              </a:buClr>
              <a:buSzPts val="1400"/>
              <a:buChar char="•"/>
            </a:pPr>
            <a:r>
              <a:rPr lang="en" sz="1400"/>
              <a:t>Stabilisation à chaque évolution</a:t>
            </a:r>
            <a:endParaRPr/>
          </a:p>
          <a:p>
            <a:pPr marL="177800" lvl="0" indent="-171450" algn="l" rtl="0">
              <a:lnSpc>
                <a:spcPct val="90000"/>
              </a:lnSpc>
              <a:spcBef>
                <a:spcPts val="800"/>
              </a:spcBef>
              <a:spcAft>
                <a:spcPts val="0"/>
              </a:spcAft>
              <a:buClr>
                <a:schemeClr val="dk1"/>
              </a:buClr>
              <a:buSzPts val="1500"/>
              <a:buChar char="•"/>
            </a:pPr>
            <a:r>
              <a:rPr lang="en" sz="1500"/>
              <a:t>Livraison préférablement par branch/commit/merge</a:t>
            </a:r>
            <a:endParaRPr/>
          </a:p>
          <a:p>
            <a:pPr marL="520700" lvl="1" indent="-177800" algn="l" rtl="0">
              <a:lnSpc>
                <a:spcPct val="90000"/>
              </a:lnSpc>
              <a:spcBef>
                <a:spcPts val="400"/>
              </a:spcBef>
              <a:spcAft>
                <a:spcPts val="0"/>
              </a:spcAft>
              <a:buClr>
                <a:schemeClr val="dk1"/>
              </a:buClr>
              <a:buSzPts val="1400"/>
              <a:buChar char="•"/>
            </a:pPr>
            <a:r>
              <a:rPr lang="en" sz="1400"/>
              <a:t>Développement isolé et contrôle des évolutions par le développeur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Bilan</a:t>
            </a:r>
            <a:endParaRPr/>
          </a:p>
        </p:txBody>
      </p:sp>
      <p:sp>
        <p:nvSpPr>
          <p:cNvPr id="266" name="Google Shape;266;p35"/>
          <p:cNvSpPr txBox="1">
            <a:spLocks noGrp="1"/>
          </p:cNvSpPr>
          <p:nvPr>
            <p:ph type="body" idx="1"/>
          </p:nvPr>
        </p:nvSpPr>
        <p:spPr>
          <a:xfrm>
            <a:off x="655241" y="1225550"/>
            <a:ext cx="3554809" cy="35479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800"/>
              <a:buNone/>
            </a:pPr>
            <a:r>
              <a:rPr lang="en"/>
              <a:t>Ce que nous avons réussi</a:t>
            </a:r>
            <a:endParaRPr/>
          </a:p>
        </p:txBody>
      </p:sp>
      <p:sp>
        <p:nvSpPr>
          <p:cNvPr id="267" name="Google Shape;267;p35"/>
          <p:cNvSpPr txBox="1">
            <a:spLocks noGrp="1"/>
          </p:cNvSpPr>
          <p:nvPr>
            <p:ph type="body" idx="2"/>
          </p:nvPr>
        </p:nvSpPr>
        <p:spPr>
          <a:xfrm>
            <a:off x="629841" y="1770852"/>
            <a:ext cx="3868340" cy="2763441"/>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1500"/>
              <a:buChar char="•"/>
            </a:pPr>
            <a:r>
              <a:rPr lang="en" sz="1500"/>
              <a:t>Ça marche !</a:t>
            </a:r>
            <a:endParaRPr/>
          </a:p>
          <a:p>
            <a:pPr marL="177800" lvl="0" indent="-171450" algn="l" rtl="0">
              <a:lnSpc>
                <a:spcPct val="90000"/>
              </a:lnSpc>
              <a:spcBef>
                <a:spcPts val="800"/>
              </a:spcBef>
              <a:spcAft>
                <a:spcPts val="0"/>
              </a:spcAft>
              <a:buClr>
                <a:schemeClr val="dk1"/>
              </a:buClr>
              <a:buSzPts val="1500"/>
              <a:buChar char="•"/>
            </a:pPr>
            <a:r>
              <a:rPr lang="en" sz="1500"/>
              <a:t>Nous avons appris</a:t>
            </a:r>
            <a:endParaRPr/>
          </a:p>
          <a:p>
            <a:pPr marL="177800" lvl="0" indent="-171450" algn="l" rtl="0">
              <a:lnSpc>
                <a:spcPct val="90000"/>
              </a:lnSpc>
              <a:spcBef>
                <a:spcPts val="800"/>
              </a:spcBef>
              <a:spcAft>
                <a:spcPts val="0"/>
              </a:spcAft>
              <a:buClr>
                <a:schemeClr val="dk1"/>
              </a:buClr>
              <a:buSzPts val="1500"/>
              <a:buChar char="•"/>
            </a:pPr>
            <a:r>
              <a:rPr lang="en" sz="1500"/>
              <a:t>Bonne entente dans l’équipe</a:t>
            </a:r>
            <a:endParaRPr/>
          </a:p>
          <a:p>
            <a:pPr marL="177800" lvl="0" indent="-171450" algn="l" rtl="0">
              <a:lnSpc>
                <a:spcPct val="90000"/>
              </a:lnSpc>
              <a:spcBef>
                <a:spcPts val="800"/>
              </a:spcBef>
              <a:spcAft>
                <a:spcPts val="0"/>
              </a:spcAft>
              <a:buClr>
                <a:schemeClr val="dk1"/>
              </a:buClr>
              <a:buSzPts val="1500"/>
              <a:buChar char="•"/>
            </a:pPr>
            <a:r>
              <a:rPr lang="en" sz="1500"/>
              <a:t>Participation de chacun</a:t>
            </a:r>
            <a:endParaRPr/>
          </a:p>
          <a:p>
            <a:pPr marL="177800" lvl="0" indent="-171450" algn="l" rtl="0">
              <a:lnSpc>
                <a:spcPct val="90000"/>
              </a:lnSpc>
              <a:spcBef>
                <a:spcPts val="800"/>
              </a:spcBef>
              <a:spcAft>
                <a:spcPts val="0"/>
              </a:spcAft>
              <a:buClr>
                <a:schemeClr val="dk1"/>
              </a:buClr>
              <a:buSzPts val="1500"/>
              <a:buChar char="•"/>
            </a:pPr>
            <a:r>
              <a:rPr lang="en" sz="1500"/>
              <a:t>Redirection du projet vers des objectifs plus réalistes</a:t>
            </a:r>
            <a:endParaRPr/>
          </a:p>
          <a:p>
            <a:pPr marL="177800" lvl="0" indent="-76200" algn="l" rtl="0">
              <a:lnSpc>
                <a:spcPct val="90000"/>
              </a:lnSpc>
              <a:spcBef>
                <a:spcPts val="800"/>
              </a:spcBef>
              <a:spcAft>
                <a:spcPts val="0"/>
              </a:spcAft>
              <a:buClr>
                <a:schemeClr val="dk1"/>
              </a:buClr>
              <a:buSzPts val="1500"/>
              <a:buNone/>
            </a:pPr>
            <a:endParaRPr sz="1500"/>
          </a:p>
        </p:txBody>
      </p:sp>
      <p:sp>
        <p:nvSpPr>
          <p:cNvPr id="268" name="Google Shape;268;p35"/>
          <p:cNvSpPr txBox="1">
            <a:spLocks noGrp="1"/>
          </p:cNvSpPr>
          <p:nvPr>
            <p:ph type="body" idx="3"/>
          </p:nvPr>
        </p:nvSpPr>
        <p:spPr>
          <a:xfrm>
            <a:off x="4641850" y="1206500"/>
            <a:ext cx="3690541" cy="36114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800"/>
              <a:buNone/>
            </a:pPr>
            <a:r>
              <a:rPr lang="en"/>
              <a:t>Ce qui aurait pu être mieux</a:t>
            </a:r>
            <a:endParaRPr/>
          </a:p>
        </p:txBody>
      </p:sp>
      <p:sp>
        <p:nvSpPr>
          <p:cNvPr id="269" name="Google Shape;269;p35"/>
          <p:cNvSpPr txBox="1">
            <a:spLocks noGrp="1"/>
          </p:cNvSpPr>
          <p:nvPr>
            <p:ph type="body" idx="4"/>
          </p:nvPr>
        </p:nvSpPr>
        <p:spPr>
          <a:xfrm>
            <a:off x="4629150" y="1770852"/>
            <a:ext cx="4309110" cy="2763441"/>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1500"/>
              <a:buChar char="•"/>
            </a:pPr>
            <a:r>
              <a:rPr lang="en" sz="1500"/>
              <a:t>Coordination de projet</a:t>
            </a:r>
            <a:endParaRPr/>
          </a:p>
          <a:p>
            <a:pPr marL="177800" lvl="0" indent="-171450" algn="l" rtl="0">
              <a:lnSpc>
                <a:spcPct val="90000"/>
              </a:lnSpc>
              <a:spcBef>
                <a:spcPts val="800"/>
              </a:spcBef>
              <a:spcAft>
                <a:spcPts val="0"/>
              </a:spcAft>
              <a:buClr>
                <a:schemeClr val="dk1"/>
              </a:buClr>
              <a:buSzPts val="1500"/>
              <a:buChar char="•"/>
            </a:pPr>
            <a:r>
              <a:rPr lang="en" sz="1500"/>
              <a:t>Planning</a:t>
            </a:r>
            <a:endParaRPr/>
          </a:p>
          <a:p>
            <a:pPr marL="177800" lvl="0" indent="-171450" algn="l" rtl="0">
              <a:lnSpc>
                <a:spcPct val="90000"/>
              </a:lnSpc>
              <a:spcBef>
                <a:spcPts val="800"/>
              </a:spcBef>
              <a:spcAft>
                <a:spcPts val="0"/>
              </a:spcAft>
              <a:buClr>
                <a:schemeClr val="dk1"/>
              </a:buClr>
              <a:buSzPts val="1500"/>
              <a:buChar char="•"/>
            </a:pPr>
            <a:r>
              <a:rPr lang="en" sz="1500"/>
              <a:t>Cadencement des tâches</a:t>
            </a:r>
            <a:endParaRPr/>
          </a:p>
          <a:p>
            <a:pPr marL="177800" lvl="0" indent="-171450" algn="l" rtl="0">
              <a:lnSpc>
                <a:spcPct val="90000"/>
              </a:lnSpc>
              <a:spcBef>
                <a:spcPts val="800"/>
              </a:spcBef>
              <a:spcAft>
                <a:spcPts val="0"/>
              </a:spcAft>
              <a:buClr>
                <a:schemeClr val="dk1"/>
              </a:buClr>
              <a:buSzPts val="1500"/>
              <a:buChar char="•"/>
            </a:pPr>
            <a:r>
              <a:rPr lang="en" sz="1500"/>
              <a:t>Cadencement de versions</a:t>
            </a:r>
            <a:endParaRPr/>
          </a:p>
          <a:p>
            <a:pPr marL="177800" lvl="0" indent="-171450" algn="l" rtl="0">
              <a:lnSpc>
                <a:spcPct val="90000"/>
              </a:lnSpc>
              <a:spcBef>
                <a:spcPts val="800"/>
              </a:spcBef>
              <a:spcAft>
                <a:spcPts val="0"/>
              </a:spcAft>
              <a:buClr>
                <a:schemeClr val="dk1"/>
              </a:buClr>
              <a:buSzPts val="1500"/>
              <a:buChar char="•"/>
            </a:pPr>
            <a:r>
              <a:rPr lang="en" sz="1500"/>
              <a:t>Utilisation plus systématique du process GiHub</a:t>
            </a:r>
            <a:endParaRPr sz="1500"/>
          </a:p>
          <a:p>
            <a:pPr marL="177800" lvl="0" indent="-171450" algn="l" rtl="0">
              <a:lnSpc>
                <a:spcPct val="90000"/>
              </a:lnSpc>
              <a:spcBef>
                <a:spcPts val="800"/>
              </a:spcBef>
              <a:spcAft>
                <a:spcPts val="0"/>
              </a:spcAft>
              <a:buClr>
                <a:schemeClr val="dk1"/>
              </a:buClr>
              <a:buSzPts val="1500"/>
              <a:buChar char="•"/>
            </a:pPr>
            <a:r>
              <a:rPr lang="en" sz="1500"/>
              <a:t>Objectif initial réduit</a:t>
            </a:r>
            <a:endParaRPr/>
          </a:p>
          <a:p>
            <a:pPr marL="177800" lvl="0" indent="-76200" algn="l" rtl="0">
              <a:lnSpc>
                <a:spcPct val="90000"/>
              </a:lnSpc>
              <a:spcBef>
                <a:spcPts val="800"/>
              </a:spcBef>
              <a:spcAft>
                <a:spcPts val="0"/>
              </a:spcAft>
              <a:buClr>
                <a:schemeClr val="dk1"/>
              </a:buClr>
              <a:buSzPts val="1500"/>
              <a:buNone/>
            </a:pPr>
            <a:endParaRPr sz="1500"/>
          </a:p>
        </p:txBody>
      </p:sp>
      <p:pic>
        <p:nvPicPr>
          <p:cNvPr id="270" name="Google Shape;270;p35"/>
          <p:cNvPicPr preferRelativeResize="0"/>
          <p:nvPr/>
        </p:nvPicPr>
        <p:blipFill rotWithShape="1">
          <a:blip r:embed="rId3">
            <a:alphaModFix/>
          </a:blip>
          <a:srcRect/>
          <a:stretch/>
        </p:blipFill>
        <p:spPr>
          <a:xfrm>
            <a:off x="5462470" y="3873835"/>
            <a:ext cx="1198680" cy="1201203"/>
          </a:xfrm>
          <a:prstGeom prst="rect">
            <a:avLst/>
          </a:prstGeom>
          <a:noFill/>
          <a:ln>
            <a:noFill/>
          </a:ln>
        </p:spPr>
      </p:pic>
      <p:pic>
        <p:nvPicPr>
          <p:cNvPr id="271" name="Google Shape;271;p35"/>
          <p:cNvPicPr preferRelativeResize="0"/>
          <p:nvPr/>
        </p:nvPicPr>
        <p:blipFill rotWithShape="1">
          <a:blip r:embed="rId4">
            <a:alphaModFix/>
          </a:blip>
          <a:srcRect/>
          <a:stretch/>
        </p:blipFill>
        <p:spPr>
          <a:xfrm>
            <a:off x="1686443" y="3848099"/>
            <a:ext cx="1183756" cy="11937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Notre Projet</a:t>
            </a:r>
            <a:endParaRPr/>
          </a:p>
        </p:txBody>
      </p:sp>
      <p:sp>
        <p:nvSpPr>
          <p:cNvPr id="147" name="Google Shape;147;p26"/>
          <p:cNvSpPr txBox="1">
            <a:spLocks noGrp="1"/>
          </p:cNvSpPr>
          <p:nvPr>
            <p:ph type="body" idx="1"/>
          </p:nvPr>
        </p:nvSpPr>
        <p:spPr>
          <a:xfrm>
            <a:off x="628650" y="1237490"/>
            <a:ext cx="7886700" cy="3703200"/>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2100"/>
              <a:buChar char="•"/>
            </a:pPr>
            <a:r>
              <a:rPr lang="en" dirty="0"/>
              <a:t>Objectifs</a:t>
            </a:r>
            <a:endParaRPr dirty="0"/>
          </a:p>
          <a:p>
            <a:pPr marL="520700" lvl="1" indent="-177800" algn="l" rtl="0">
              <a:lnSpc>
                <a:spcPct val="90000"/>
              </a:lnSpc>
              <a:spcBef>
                <a:spcPts val="400"/>
              </a:spcBef>
              <a:spcAft>
                <a:spcPts val="0"/>
              </a:spcAft>
              <a:buClr>
                <a:schemeClr val="dk1"/>
              </a:buClr>
              <a:buSzPts val="1800"/>
              <a:buChar char="•"/>
            </a:pPr>
            <a:r>
              <a:rPr lang="en" dirty="0"/>
              <a:t>Réaliser un jeu de plateforme en utilisant la bibliothèque Pyxel</a:t>
            </a:r>
            <a:endParaRPr dirty="0"/>
          </a:p>
          <a:p>
            <a:pPr marL="520700" lvl="1" indent="-177800" algn="l" rtl="0">
              <a:lnSpc>
                <a:spcPct val="90000"/>
              </a:lnSpc>
              <a:spcBef>
                <a:spcPts val="400"/>
              </a:spcBef>
              <a:spcAft>
                <a:spcPts val="0"/>
              </a:spcAft>
              <a:buClr>
                <a:schemeClr val="dk1"/>
              </a:buClr>
              <a:buSzPts val="1800"/>
              <a:buChar char="•"/>
            </a:pPr>
            <a:r>
              <a:rPr lang="en" dirty="0"/>
              <a:t>Créer une interface (menu) pour contrôler les options du jeu</a:t>
            </a:r>
            <a:endParaRPr dirty="0"/>
          </a:p>
          <a:p>
            <a:pPr marL="520700" lvl="1" indent="-152400" algn="l" rtl="0">
              <a:lnSpc>
                <a:spcPct val="90000"/>
              </a:lnSpc>
              <a:spcBef>
                <a:spcPts val="400"/>
              </a:spcBef>
              <a:spcAft>
                <a:spcPts val="0"/>
              </a:spcAft>
              <a:buSzPts val="1400"/>
              <a:buChar char="•"/>
            </a:pPr>
            <a:r>
              <a:rPr lang="en" dirty="0"/>
              <a:t>Coder une sorcière qui poursuivrait le personnage</a:t>
            </a:r>
            <a:endParaRPr dirty="0"/>
          </a:p>
          <a:p>
            <a:pPr marL="520700" lvl="1" indent="-152400" algn="l" rtl="0">
              <a:lnSpc>
                <a:spcPct val="90000"/>
              </a:lnSpc>
              <a:spcBef>
                <a:spcPts val="400"/>
              </a:spcBef>
              <a:spcAft>
                <a:spcPts val="0"/>
              </a:spcAft>
              <a:buSzPts val="1400"/>
              <a:buChar char="•"/>
            </a:pPr>
            <a:r>
              <a:rPr lang="en" dirty="0"/>
              <a:t>Coder des obstacles / objets fonctionnel</a:t>
            </a:r>
            <a:endParaRPr dirty="0"/>
          </a:p>
          <a:p>
            <a:pPr marL="520700" lvl="1" indent="-63500" algn="l" rtl="0">
              <a:lnSpc>
                <a:spcPct val="90000"/>
              </a:lnSpc>
              <a:spcBef>
                <a:spcPts val="400"/>
              </a:spcBef>
              <a:spcAft>
                <a:spcPts val="0"/>
              </a:spcAft>
              <a:buClr>
                <a:schemeClr val="dk1"/>
              </a:buClr>
              <a:buSzPts val="1800"/>
              <a:buNone/>
            </a:pPr>
            <a:endParaRPr dirty="0"/>
          </a:p>
          <a:p>
            <a:pPr marL="177800" lvl="0" indent="-171450" algn="l" rtl="0">
              <a:lnSpc>
                <a:spcPct val="90000"/>
              </a:lnSpc>
              <a:spcBef>
                <a:spcPts val="800"/>
              </a:spcBef>
              <a:spcAft>
                <a:spcPts val="0"/>
              </a:spcAft>
              <a:buClr>
                <a:schemeClr val="dk1"/>
              </a:buClr>
              <a:buSzPts val="2100"/>
              <a:buChar char="•"/>
            </a:pPr>
            <a:r>
              <a:rPr lang="en" dirty="0"/>
              <a:t>Résultats</a:t>
            </a:r>
            <a:endParaRPr dirty="0"/>
          </a:p>
          <a:p>
            <a:pPr marL="520700" lvl="1" indent="-177800" algn="l" rtl="0">
              <a:lnSpc>
                <a:spcPct val="90000"/>
              </a:lnSpc>
              <a:spcBef>
                <a:spcPts val="400"/>
              </a:spcBef>
              <a:spcAft>
                <a:spcPts val="0"/>
              </a:spcAft>
              <a:buClr>
                <a:schemeClr val="dk1"/>
              </a:buClr>
              <a:buSzPts val="1800"/>
              <a:buChar char="•"/>
            </a:pPr>
            <a:r>
              <a:rPr lang="en" dirty="0"/>
              <a:t>Version jouable, incluant des plateformes volantes, des obstacles dont certains mortels</a:t>
            </a:r>
            <a:endParaRPr dirty="0"/>
          </a:p>
          <a:p>
            <a:pPr marL="520700" lvl="1" indent="-177800" algn="l" rtl="0">
              <a:lnSpc>
                <a:spcPct val="90000"/>
              </a:lnSpc>
              <a:spcBef>
                <a:spcPts val="400"/>
              </a:spcBef>
              <a:spcAft>
                <a:spcPts val="0"/>
              </a:spcAft>
              <a:buClr>
                <a:schemeClr val="dk1"/>
              </a:buClr>
              <a:buSzPts val="1800"/>
              <a:buChar char="•"/>
            </a:pPr>
            <a:r>
              <a:rPr lang="en" dirty="0"/>
              <a:t>Menu simple mais qui permet d’accomplir certaines tâches essentielles</a:t>
            </a:r>
            <a:endParaRPr dirty="0"/>
          </a:p>
          <a:p>
            <a:pPr marL="520700" lvl="1" indent="-177800" algn="l" rtl="0">
              <a:lnSpc>
                <a:spcPct val="90000"/>
              </a:lnSpc>
              <a:spcBef>
                <a:spcPts val="400"/>
              </a:spcBef>
              <a:spcAft>
                <a:spcPts val="0"/>
              </a:spcAft>
              <a:buSzPts val="1800"/>
              <a:buChar char="•"/>
            </a:pPr>
            <a:r>
              <a:rPr lang="en" dirty="0"/>
              <a:t>Obstacles pouvant tuer</a:t>
            </a:r>
            <a:endParaRPr dirty="0"/>
          </a:p>
          <a:p>
            <a:pPr marL="0" lvl="0" indent="0" algn="l" rtl="0">
              <a:lnSpc>
                <a:spcPct val="90000"/>
              </a:lnSpc>
              <a:spcBef>
                <a:spcPts val="400"/>
              </a:spcBef>
              <a:spcAft>
                <a:spcPts val="0"/>
              </a:spcAft>
              <a:buNone/>
            </a:pPr>
            <a:r>
              <a:rPr lang="en" sz="1800" dirty="0"/>
              <a:t>     * Cette version inclut des ouvertures pour des évolutions futures et est   paramétrée pour implémenter facilement des variantes</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L’équipe</a:t>
            </a:r>
            <a:endParaRPr/>
          </a:p>
        </p:txBody>
      </p:sp>
      <p:sp>
        <p:nvSpPr>
          <p:cNvPr id="153" name="Google Shape;153;p27"/>
          <p:cNvSpPr txBox="1"/>
          <p:nvPr/>
        </p:nvSpPr>
        <p:spPr>
          <a:xfrm>
            <a:off x="806450" y="1389575"/>
            <a:ext cx="2649300" cy="1054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a:solidFill>
                  <a:srgbClr val="010409"/>
                </a:solidFill>
                <a:highlight>
                  <a:srgbClr val="FFFFFF"/>
                </a:highlight>
                <a:latin typeface="Arial"/>
                <a:ea typeface="Arial"/>
                <a:cs typeface="Arial"/>
                <a:sym typeface="Arial"/>
              </a:rPr>
              <a:t>Alena Pogudina</a:t>
            </a:r>
            <a:endParaRPr sz="1400" b="1" i="0">
              <a:solidFill>
                <a:srgbClr val="010409"/>
              </a:solidFill>
              <a:highlight>
                <a:srgbClr val="FFFFFF"/>
              </a:highlight>
              <a:latin typeface="Arial"/>
              <a:ea typeface="Arial"/>
              <a:cs typeface="Arial"/>
              <a:sym typeface="Arial"/>
            </a:endParaRPr>
          </a:p>
          <a:p>
            <a:pPr marL="0" marR="0" lvl="0" indent="0" algn="l" rtl="0">
              <a:spcBef>
                <a:spcPts val="0"/>
              </a:spcBef>
              <a:spcAft>
                <a:spcPts val="0"/>
              </a:spcAft>
              <a:buNone/>
            </a:pPr>
            <a:r>
              <a:rPr lang="en" sz="1200" i="1">
                <a:solidFill>
                  <a:srgbClr val="010409"/>
                </a:solidFill>
                <a:highlight>
                  <a:srgbClr val="FFFFFF"/>
                </a:highlight>
              </a:rPr>
              <a:t>Design:</a:t>
            </a:r>
            <a:endParaRPr sz="1200" i="1">
              <a:solidFill>
                <a:srgbClr val="010409"/>
              </a:solidFill>
              <a:highlight>
                <a:srgbClr val="FFFFFF"/>
              </a:highlight>
            </a:endParaRPr>
          </a:p>
          <a:p>
            <a:pPr marL="0" marR="0" lvl="0" indent="0" algn="l" rtl="0">
              <a:spcBef>
                <a:spcPts val="0"/>
              </a:spcBef>
              <a:spcAft>
                <a:spcPts val="0"/>
              </a:spcAft>
              <a:buNone/>
            </a:pPr>
            <a:r>
              <a:rPr lang="en" sz="1200">
                <a:solidFill>
                  <a:srgbClr val="010409"/>
                </a:solidFill>
                <a:highlight>
                  <a:srgbClr val="FFFFFF"/>
                </a:highlight>
              </a:rPr>
              <a:t>Tout le visuel + son implémentation dans le code</a:t>
            </a:r>
            <a:endParaRPr sz="1200">
              <a:solidFill>
                <a:srgbClr val="010409"/>
              </a:solidFill>
              <a:highlight>
                <a:srgbClr val="FFFFFF"/>
              </a:highlight>
              <a:latin typeface="Arial"/>
              <a:ea typeface="Arial"/>
              <a:cs typeface="Arial"/>
              <a:sym typeface="Arial"/>
            </a:endParaRPr>
          </a:p>
          <a:p>
            <a:pPr marL="0" marR="0" lvl="0" indent="0" algn="l" rtl="0">
              <a:spcBef>
                <a:spcPts val="0"/>
              </a:spcBef>
              <a:spcAft>
                <a:spcPts val="0"/>
              </a:spcAft>
              <a:buNone/>
            </a:pPr>
            <a:endParaRPr sz="1400" b="1">
              <a:solidFill>
                <a:schemeClr val="dk1"/>
              </a:solidFill>
              <a:latin typeface="Arial"/>
              <a:ea typeface="Arial"/>
              <a:cs typeface="Arial"/>
              <a:sym typeface="Arial"/>
            </a:endParaRPr>
          </a:p>
        </p:txBody>
      </p:sp>
      <p:sp>
        <p:nvSpPr>
          <p:cNvPr id="154" name="Google Shape;154;p27"/>
          <p:cNvSpPr txBox="1"/>
          <p:nvPr/>
        </p:nvSpPr>
        <p:spPr>
          <a:xfrm>
            <a:off x="774700" y="2748475"/>
            <a:ext cx="2649300" cy="838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a:solidFill>
                  <a:srgbClr val="010409"/>
                </a:solidFill>
                <a:highlight>
                  <a:srgbClr val="FFFFFF"/>
                </a:highlight>
                <a:latin typeface="Arial"/>
                <a:ea typeface="Arial"/>
                <a:cs typeface="Arial"/>
                <a:sym typeface="Arial"/>
              </a:rPr>
              <a:t>Elise Schultz</a:t>
            </a:r>
            <a:endParaRPr sz="1100"/>
          </a:p>
          <a:p>
            <a:pPr marL="0" marR="0" lvl="0" indent="0" algn="l" rtl="0">
              <a:spcBef>
                <a:spcPts val="0"/>
              </a:spcBef>
              <a:spcAft>
                <a:spcPts val="0"/>
              </a:spcAft>
              <a:buNone/>
            </a:pPr>
            <a:r>
              <a:rPr lang="en" sz="1200" i="1">
                <a:solidFill>
                  <a:srgbClr val="010409"/>
                </a:solidFill>
                <a:highlight>
                  <a:srgbClr val="FFFFFF"/>
                </a:highlight>
              </a:rPr>
              <a:t>Codage:</a:t>
            </a:r>
            <a:endParaRPr sz="1200" i="1">
              <a:solidFill>
                <a:srgbClr val="010409"/>
              </a:solidFill>
              <a:highlight>
                <a:srgbClr val="FFFFFF"/>
              </a:highlight>
            </a:endParaRPr>
          </a:p>
          <a:p>
            <a:pPr marL="0" marR="0" lvl="0" indent="0" algn="l" rtl="0">
              <a:spcBef>
                <a:spcPts val="0"/>
              </a:spcBef>
              <a:spcAft>
                <a:spcPts val="0"/>
              </a:spcAft>
              <a:buNone/>
            </a:pPr>
            <a:r>
              <a:rPr lang="en" sz="1200">
                <a:solidFill>
                  <a:srgbClr val="010409"/>
                </a:solidFill>
                <a:highlight>
                  <a:srgbClr val="FFFFFF"/>
                </a:highlight>
              </a:rPr>
              <a:t>Sorcière (très proche de pouvoir être implémenté) + mort initiale</a:t>
            </a:r>
            <a:endParaRPr sz="1200">
              <a:solidFill>
                <a:schemeClr val="dk1"/>
              </a:solidFill>
              <a:latin typeface="Arial"/>
              <a:ea typeface="Arial"/>
              <a:cs typeface="Arial"/>
              <a:sym typeface="Arial"/>
            </a:endParaRPr>
          </a:p>
        </p:txBody>
      </p:sp>
      <p:sp>
        <p:nvSpPr>
          <p:cNvPr id="155" name="Google Shape;155;p27"/>
          <p:cNvSpPr txBox="1"/>
          <p:nvPr/>
        </p:nvSpPr>
        <p:spPr>
          <a:xfrm>
            <a:off x="5435600" y="3389825"/>
            <a:ext cx="2750400" cy="1023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a:solidFill>
                  <a:srgbClr val="010409"/>
                </a:solidFill>
                <a:highlight>
                  <a:srgbClr val="FFFFFF"/>
                </a:highlight>
                <a:latin typeface="Arial"/>
                <a:ea typeface="Arial"/>
                <a:cs typeface="Arial"/>
                <a:sym typeface="Arial"/>
              </a:rPr>
              <a:t>Rafael Martellini</a:t>
            </a:r>
            <a:endParaRPr sz="1400" b="1" i="0">
              <a:solidFill>
                <a:srgbClr val="010409"/>
              </a:solidFill>
              <a:highlight>
                <a:srgbClr val="FFFFFF"/>
              </a:highlight>
              <a:latin typeface="Arial"/>
              <a:ea typeface="Arial"/>
              <a:cs typeface="Arial"/>
              <a:sym typeface="Arial"/>
            </a:endParaRPr>
          </a:p>
          <a:p>
            <a:pPr marL="0" marR="0" lvl="0" indent="0" algn="l" rtl="0">
              <a:spcBef>
                <a:spcPts val="0"/>
              </a:spcBef>
              <a:spcAft>
                <a:spcPts val="0"/>
              </a:spcAft>
              <a:buNone/>
            </a:pPr>
            <a:r>
              <a:rPr lang="en" sz="1200" i="1">
                <a:solidFill>
                  <a:srgbClr val="010409"/>
                </a:solidFill>
                <a:highlight>
                  <a:srgbClr val="FFFFFF"/>
                </a:highlight>
              </a:rPr>
              <a:t>Fonctionnalité:</a:t>
            </a:r>
            <a:endParaRPr sz="1200" i="1">
              <a:solidFill>
                <a:srgbClr val="010409"/>
              </a:solidFill>
              <a:highlight>
                <a:srgbClr val="FFFFFF"/>
              </a:highlight>
            </a:endParaRPr>
          </a:p>
          <a:p>
            <a:pPr marL="0" marR="0" lvl="0" indent="0" algn="l" rtl="0">
              <a:spcBef>
                <a:spcPts val="0"/>
              </a:spcBef>
              <a:spcAft>
                <a:spcPts val="0"/>
              </a:spcAft>
              <a:buNone/>
            </a:pPr>
            <a:r>
              <a:rPr lang="en" sz="1200">
                <a:solidFill>
                  <a:srgbClr val="010409"/>
                </a:solidFill>
                <a:highlight>
                  <a:srgbClr val="FFFFFF"/>
                </a:highlight>
                <a:latin typeface="Arial"/>
                <a:ea typeface="Arial"/>
                <a:cs typeface="Arial"/>
                <a:sym typeface="Arial"/>
              </a:rPr>
              <a:t>Création des base du projet + modifications du code (améliorations pratiques / bugs) +</a:t>
            </a:r>
            <a:r>
              <a:rPr lang="en" sz="1200">
                <a:solidFill>
                  <a:srgbClr val="010409"/>
                </a:solidFill>
                <a:highlight>
                  <a:srgbClr val="FFFFFF"/>
                </a:highlight>
              </a:rPr>
              <a:t> difficulté / score </a:t>
            </a:r>
            <a:r>
              <a:rPr lang="en" sz="1200">
                <a:solidFill>
                  <a:srgbClr val="010409"/>
                </a:solidFill>
                <a:highlight>
                  <a:srgbClr val="FFFFFF"/>
                </a:highlight>
                <a:latin typeface="Arial"/>
                <a:ea typeface="Arial"/>
                <a:cs typeface="Arial"/>
                <a:sym typeface="Arial"/>
              </a:rPr>
              <a:t> </a:t>
            </a:r>
            <a:endParaRPr sz="1200">
              <a:solidFill>
                <a:schemeClr val="dk1"/>
              </a:solidFill>
              <a:latin typeface="Arial"/>
              <a:ea typeface="Arial"/>
              <a:cs typeface="Arial"/>
              <a:sym typeface="Arial"/>
            </a:endParaRPr>
          </a:p>
        </p:txBody>
      </p:sp>
      <p:sp>
        <p:nvSpPr>
          <p:cNvPr id="156" name="Google Shape;156;p27"/>
          <p:cNvSpPr txBox="1"/>
          <p:nvPr/>
        </p:nvSpPr>
        <p:spPr>
          <a:xfrm>
            <a:off x="5422899" y="1624525"/>
            <a:ext cx="2959200" cy="85405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b="1" i="0" dirty="0">
                <a:solidFill>
                  <a:srgbClr val="010409"/>
                </a:solidFill>
                <a:highlight>
                  <a:srgbClr val="FFFFFF"/>
                </a:highlight>
                <a:latin typeface="Arial"/>
                <a:ea typeface="Arial"/>
                <a:cs typeface="Arial"/>
                <a:sym typeface="Arial"/>
              </a:rPr>
              <a:t>Alienor Rousseau</a:t>
            </a:r>
            <a:endParaRPr sz="1100" dirty="0"/>
          </a:p>
          <a:p>
            <a:pPr marL="0" marR="0" lvl="0" indent="0" algn="l" rtl="0">
              <a:spcBef>
                <a:spcPts val="0"/>
              </a:spcBef>
              <a:spcAft>
                <a:spcPts val="0"/>
              </a:spcAft>
              <a:buNone/>
            </a:pPr>
            <a:r>
              <a:rPr lang="en" sz="1200" i="1" dirty="0">
                <a:solidFill>
                  <a:srgbClr val="010409"/>
                </a:solidFill>
                <a:highlight>
                  <a:srgbClr val="FFFFFF"/>
                </a:highlight>
              </a:rPr>
              <a:t>Structure du code:</a:t>
            </a:r>
            <a:endParaRPr sz="1200" i="1" dirty="0">
              <a:solidFill>
                <a:srgbClr val="010409"/>
              </a:solidFill>
              <a:highlight>
                <a:srgbClr val="FFFFFF"/>
              </a:highlight>
            </a:endParaRPr>
          </a:p>
          <a:p>
            <a:pPr marL="0" marR="0" lvl="0" indent="0" algn="l" rtl="0">
              <a:spcBef>
                <a:spcPts val="0"/>
              </a:spcBef>
              <a:spcAft>
                <a:spcPts val="0"/>
              </a:spcAft>
              <a:buNone/>
            </a:pPr>
            <a:r>
              <a:rPr lang="en" sz="1200" dirty="0">
                <a:solidFill>
                  <a:srgbClr val="010409"/>
                </a:solidFill>
                <a:highlight>
                  <a:srgbClr val="FFFFFF"/>
                </a:highlight>
              </a:rPr>
              <a:t>Codage menu / plateformes / obstacles</a:t>
            </a:r>
          </a:p>
          <a:p>
            <a:pPr marL="0" marR="0" lvl="0" indent="0" algn="l" rtl="0">
              <a:spcBef>
                <a:spcPts val="0"/>
              </a:spcBef>
              <a:spcAft>
                <a:spcPts val="0"/>
              </a:spcAft>
              <a:buNone/>
            </a:pPr>
            <a:r>
              <a:rPr lang="en" sz="1200" dirty="0">
                <a:solidFill>
                  <a:srgbClr val="010409"/>
                </a:solidFill>
                <a:highlight>
                  <a:srgbClr val="FFFFFF"/>
                </a:highlight>
              </a:rPr>
              <a:t>Commentaires</a:t>
            </a:r>
            <a:endParaRPr sz="1200" dirty="0">
              <a:solidFill>
                <a:schemeClr val="dk1"/>
              </a:solidFill>
              <a:latin typeface="Arial"/>
              <a:ea typeface="Arial"/>
              <a:cs typeface="Arial"/>
              <a:sym typeface="Arial"/>
            </a:endParaRPr>
          </a:p>
        </p:txBody>
      </p:sp>
      <p:pic>
        <p:nvPicPr>
          <p:cNvPr id="157" name="Google Shape;157;p27" descr="@raf-martellini"/>
          <p:cNvPicPr preferRelativeResize="0"/>
          <p:nvPr/>
        </p:nvPicPr>
        <p:blipFill rotWithShape="1">
          <a:blip r:embed="rId3">
            <a:alphaModFix/>
          </a:blip>
          <a:srcRect/>
          <a:stretch/>
        </p:blipFill>
        <p:spPr>
          <a:xfrm>
            <a:off x="5122863" y="3378201"/>
            <a:ext cx="330201" cy="330201"/>
          </a:xfrm>
          <a:prstGeom prst="rect">
            <a:avLst/>
          </a:prstGeom>
          <a:noFill/>
          <a:ln>
            <a:noFill/>
          </a:ln>
        </p:spPr>
      </p:pic>
      <p:pic>
        <p:nvPicPr>
          <p:cNvPr id="158" name="Google Shape;158;p27" descr="@alenalecaca"/>
          <p:cNvPicPr preferRelativeResize="0"/>
          <p:nvPr/>
        </p:nvPicPr>
        <p:blipFill rotWithShape="1">
          <a:blip r:embed="rId4">
            <a:alphaModFix/>
          </a:blip>
          <a:srcRect/>
          <a:stretch/>
        </p:blipFill>
        <p:spPr>
          <a:xfrm>
            <a:off x="469901" y="1384301"/>
            <a:ext cx="304800" cy="304800"/>
          </a:xfrm>
          <a:prstGeom prst="rect">
            <a:avLst/>
          </a:prstGeom>
          <a:noFill/>
          <a:ln>
            <a:noFill/>
          </a:ln>
        </p:spPr>
      </p:pic>
      <p:pic>
        <p:nvPicPr>
          <p:cNvPr id="159" name="Google Shape;159;p27" descr="@khayo226"/>
          <p:cNvPicPr preferRelativeResize="0"/>
          <p:nvPr/>
        </p:nvPicPr>
        <p:blipFill rotWithShape="1">
          <a:blip r:embed="rId5">
            <a:alphaModFix/>
          </a:blip>
          <a:srcRect/>
          <a:stretch/>
        </p:blipFill>
        <p:spPr>
          <a:xfrm>
            <a:off x="5027614" y="1638299"/>
            <a:ext cx="325436" cy="325436"/>
          </a:xfrm>
          <a:prstGeom prst="rect">
            <a:avLst/>
          </a:prstGeom>
          <a:noFill/>
          <a:ln>
            <a:noFill/>
          </a:ln>
        </p:spPr>
      </p:pic>
      <p:pic>
        <p:nvPicPr>
          <p:cNvPr id="160" name="Google Shape;160;p27" descr="@Elise-Schultz"/>
          <p:cNvPicPr preferRelativeResize="0"/>
          <p:nvPr/>
        </p:nvPicPr>
        <p:blipFill rotWithShape="1">
          <a:blip r:embed="rId6">
            <a:alphaModFix/>
          </a:blip>
          <a:srcRect/>
          <a:stretch/>
        </p:blipFill>
        <p:spPr>
          <a:xfrm>
            <a:off x="468313" y="2724149"/>
            <a:ext cx="319088" cy="3190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Collaboration</a:t>
            </a:r>
            <a:endParaRPr/>
          </a:p>
        </p:txBody>
      </p:sp>
      <p:sp>
        <p:nvSpPr>
          <p:cNvPr id="166" name="Google Shape;166;p2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dirty="0"/>
              <a:t>Plusieurs fichiers simultanés pour travailler sur des tâches spécifiques sans perturber le code pour les autres en cas de bug</a:t>
            </a:r>
          </a:p>
          <a:p>
            <a:pPr marL="457200" lvl="0" indent="-317500" algn="l" rtl="0">
              <a:spcBef>
                <a:spcPts val="800"/>
              </a:spcBef>
              <a:spcAft>
                <a:spcPts val="0"/>
              </a:spcAft>
              <a:buSzPts val="1400"/>
              <a:buChar char="•"/>
            </a:pPr>
            <a:endParaRPr dirty="0"/>
          </a:p>
          <a:p>
            <a:pPr marL="457200" lvl="0" indent="-317500" algn="l" rtl="0">
              <a:spcBef>
                <a:spcPts val="0"/>
              </a:spcBef>
              <a:spcAft>
                <a:spcPts val="0"/>
              </a:spcAft>
              <a:buSzPts val="1400"/>
              <a:buChar char="•"/>
            </a:pPr>
            <a:r>
              <a:rPr lang="en" dirty="0"/>
              <a:t>Assemblage des fichiers sur Github pour pouvoir ajouter nos modifications au code principale une fois qu’elles marchent</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Tâches indépendantes pour chaque membre du groupe mais entraide pour être le plus efficace possible </a:t>
            </a:r>
            <a:endParaRPr dirty="0"/>
          </a:p>
          <a:p>
            <a:pPr marL="0" lvl="0" indent="0" algn="l" rtl="0">
              <a:spcBef>
                <a:spcPts val="8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Structure du programme</a:t>
            </a:r>
            <a:endParaRPr/>
          </a:p>
        </p:txBody>
      </p:sp>
      <p:sp>
        <p:nvSpPr>
          <p:cNvPr id="172" name="Google Shape;172;p29"/>
          <p:cNvSpPr/>
          <p:nvPr/>
        </p:nvSpPr>
        <p:spPr>
          <a:xfrm>
            <a:off x="4122548" y="1480827"/>
            <a:ext cx="1414667" cy="1348800"/>
          </a:xfrm>
          <a:prstGeom prst="rect">
            <a:avLst/>
          </a:prstGeom>
          <a:solidFill>
            <a:schemeClr val="lt2"/>
          </a:solidFill>
          <a:ln w="19050" cap="flat" cmpd="sng">
            <a:solidFill>
              <a:srgbClr val="082836"/>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dirty="0">
                <a:solidFill>
                  <a:srgbClr val="1F5C99"/>
                </a:solidFill>
                <a:latin typeface="Arial"/>
                <a:ea typeface="Arial"/>
                <a:cs typeface="Arial"/>
                <a:sym typeface="Arial"/>
              </a:rPr>
              <a:t>menus.py</a:t>
            </a:r>
            <a:endParaRPr sz="1400" dirty="0">
              <a:solidFill>
                <a:srgbClr val="1F5C99"/>
              </a:solidFill>
              <a:latin typeface="Arial"/>
              <a:ea typeface="Arial"/>
              <a:cs typeface="Arial"/>
              <a:sym typeface="Arial"/>
            </a:endParaRPr>
          </a:p>
          <a:p>
            <a:pPr marL="0" marR="0" lvl="0" indent="0" algn="ctr" rtl="0">
              <a:spcBef>
                <a:spcPts val="0"/>
              </a:spcBef>
              <a:spcAft>
                <a:spcPts val="0"/>
              </a:spcAft>
              <a:buNone/>
            </a:pPr>
            <a:endParaRPr dirty="0">
              <a:solidFill>
                <a:srgbClr val="1F5C99"/>
              </a:solidFill>
            </a:endParaRPr>
          </a:p>
          <a:p>
            <a:pPr marL="0" marR="0" lvl="0" indent="0" algn="l" rtl="0">
              <a:spcBef>
                <a:spcPts val="0"/>
              </a:spcBef>
              <a:spcAft>
                <a:spcPts val="0"/>
              </a:spcAft>
              <a:buNone/>
            </a:pPr>
            <a:r>
              <a:rPr lang="en" sz="1200" dirty="0">
                <a:solidFill>
                  <a:srgbClr val="1F5C99"/>
                </a:solidFill>
              </a:rPr>
              <a:t>menus_update():</a:t>
            </a:r>
            <a:endParaRPr sz="1200" dirty="0">
              <a:solidFill>
                <a:srgbClr val="1F5C99"/>
              </a:solidFill>
            </a:endParaRPr>
          </a:p>
          <a:p>
            <a:pPr marL="0" marR="0" lvl="0" indent="0" algn="l" rtl="0">
              <a:spcBef>
                <a:spcPts val="0"/>
              </a:spcBef>
              <a:spcAft>
                <a:spcPts val="0"/>
              </a:spcAft>
              <a:buNone/>
            </a:pPr>
            <a:r>
              <a:rPr lang="en" sz="1200" dirty="0">
                <a:solidFill>
                  <a:srgbClr val="1F5C99"/>
                </a:solidFill>
              </a:rPr>
              <a:t>PLAY / QUIT</a:t>
            </a:r>
            <a:endParaRPr sz="1200" dirty="0">
              <a:solidFill>
                <a:srgbClr val="1F5C99"/>
              </a:solidFill>
            </a:endParaRPr>
          </a:p>
        </p:txBody>
      </p:sp>
      <p:sp>
        <p:nvSpPr>
          <p:cNvPr id="173" name="Google Shape;173;p29"/>
          <p:cNvSpPr/>
          <p:nvPr/>
        </p:nvSpPr>
        <p:spPr>
          <a:xfrm>
            <a:off x="7888424" y="1195650"/>
            <a:ext cx="1257300" cy="1859400"/>
          </a:xfrm>
          <a:prstGeom prst="rect">
            <a:avLst/>
          </a:prstGeom>
          <a:solidFill>
            <a:schemeClr val="lt2"/>
          </a:solidFill>
          <a:ln w="19050" cap="flat" cmpd="sng">
            <a:solidFill>
              <a:srgbClr val="082836"/>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rgbClr val="1F5C99"/>
                </a:solidFill>
                <a:latin typeface="Arial"/>
                <a:ea typeface="Arial"/>
                <a:cs typeface="Arial"/>
                <a:sym typeface="Arial"/>
              </a:rPr>
              <a:t>game.py</a:t>
            </a:r>
            <a:endParaRPr sz="1400">
              <a:solidFill>
                <a:srgbClr val="1F5C99"/>
              </a:solidFill>
              <a:latin typeface="Arial"/>
              <a:ea typeface="Arial"/>
              <a:cs typeface="Arial"/>
              <a:sym typeface="Arial"/>
            </a:endParaRPr>
          </a:p>
          <a:p>
            <a:pPr marL="0" marR="0" lvl="0" indent="0" algn="ctr" rtl="0">
              <a:spcBef>
                <a:spcPts val="0"/>
              </a:spcBef>
              <a:spcAft>
                <a:spcPts val="0"/>
              </a:spcAft>
              <a:buNone/>
            </a:pPr>
            <a:endParaRPr>
              <a:solidFill>
                <a:srgbClr val="1F5C99"/>
              </a:solidFill>
            </a:endParaRPr>
          </a:p>
          <a:p>
            <a:pPr marL="0" marR="0" lvl="0" indent="0" algn="ctr" rtl="0">
              <a:spcBef>
                <a:spcPts val="0"/>
              </a:spcBef>
              <a:spcAft>
                <a:spcPts val="0"/>
              </a:spcAft>
              <a:buNone/>
            </a:pPr>
            <a:endParaRPr>
              <a:solidFill>
                <a:srgbClr val="1F5C99"/>
              </a:solidFill>
            </a:endParaRPr>
          </a:p>
          <a:p>
            <a:pPr marL="0" marR="0" lvl="0" indent="0" algn="l" rtl="0">
              <a:spcBef>
                <a:spcPts val="0"/>
              </a:spcBef>
              <a:spcAft>
                <a:spcPts val="0"/>
              </a:spcAft>
              <a:buNone/>
            </a:pPr>
            <a:r>
              <a:rPr lang="en">
                <a:solidFill>
                  <a:srgbClr val="1F5C99"/>
                </a:solidFill>
              </a:rPr>
              <a:t>   plats_liste</a:t>
            </a:r>
            <a:endParaRPr>
              <a:solidFill>
                <a:srgbClr val="1F5C99"/>
              </a:solidFill>
            </a:endParaRPr>
          </a:p>
          <a:p>
            <a:pPr marL="0" marR="0" lvl="0" indent="0" algn="l" rtl="0">
              <a:spcBef>
                <a:spcPts val="0"/>
              </a:spcBef>
              <a:spcAft>
                <a:spcPts val="0"/>
              </a:spcAft>
              <a:buNone/>
            </a:pPr>
            <a:r>
              <a:rPr lang="en">
                <a:solidFill>
                  <a:srgbClr val="1F5C99"/>
                </a:solidFill>
              </a:rPr>
              <a:t>   obst_liste</a:t>
            </a:r>
            <a:endParaRPr>
              <a:solidFill>
                <a:srgbClr val="1F5C99"/>
              </a:solidFill>
            </a:endParaRPr>
          </a:p>
          <a:p>
            <a:pPr marL="0" marR="0" lvl="0" indent="0" algn="l" rtl="0">
              <a:spcBef>
                <a:spcPts val="0"/>
              </a:spcBef>
              <a:spcAft>
                <a:spcPts val="0"/>
              </a:spcAft>
              <a:buNone/>
            </a:pPr>
            <a:r>
              <a:rPr lang="en">
                <a:solidFill>
                  <a:srgbClr val="1F5C99"/>
                </a:solidFill>
              </a:rPr>
              <a:t>   obst_types</a:t>
            </a:r>
            <a:endParaRPr>
              <a:solidFill>
                <a:srgbClr val="1F5C99"/>
              </a:solidFill>
            </a:endParaRPr>
          </a:p>
          <a:p>
            <a:pPr marL="0" marR="0" lvl="0" indent="0" algn="l" rtl="0">
              <a:spcBef>
                <a:spcPts val="0"/>
              </a:spcBef>
              <a:spcAft>
                <a:spcPts val="0"/>
              </a:spcAft>
              <a:buNone/>
            </a:pPr>
            <a:r>
              <a:rPr lang="en">
                <a:solidFill>
                  <a:srgbClr val="1F5C99"/>
                </a:solidFill>
              </a:rPr>
              <a:t>   difficulté</a:t>
            </a:r>
            <a:endParaRPr>
              <a:solidFill>
                <a:srgbClr val="1F5C99"/>
              </a:solidFill>
            </a:endParaRPr>
          </a:p>
          <a:p>
            <a:pPr marL="0" marR="0" lvl="0" indent="0" algn="ctr" rtl="0">
              <a:spcBef>
                <a:spcPts val="0"/>
              </a:spcBef>
              <a:spcAft>
                <a:spcPts val="0"/>
              </a:spcAft>
              <a:buNone/>
            </a:pPr>
            <a:endParaRPr>
              <a:solidFill>
                <a:srgbClr val="1F5C99"/>
              </a:solidFill>
            </a:endParaRPr>
          </a:p>
        </p:txBody>
      </p:sp>
      <p:sp>
        <p:nvSpPr>
          <p:cNvPr id="174" name="Google Shape;174;p29"/>
          <p:cNvSpPr/>
          <p:nvPr/>
        </p:nvSpPr>
        <p:spPr>
          <a:xfrm>
            <a:off x="5891646" y="3535159"/>
            <a:ext cx="1620981" cy="984886"/>
          </a:xfrm>
          <a:prstGeom prst="rect">
            <a:avLst/>
          </a:prstGeom>
          <a:solidFill>
            <a:schemeClr val="lt2"/>
          </a:solidFill>
          <a:ln w="19050" cap="flat" cmpd="sng">
            <a:solidFill>
              <a:srgbClr val="082836"/>
            </a:solidFill>
            <a:prstDash val="solid"/>
            <a:miter lim="800000"/>
            <a:headEnd type="none" w="sm" len="sm"/>
            <a:tailEnd type="none" w="sm" len="sm"/>
          </a:ln>
        </p:spPr>
        <p:txBody>
          <a:bodyPr spcFirstLastPara="1" wrap="square" lIns="68575" tIns="34275" rIns="68575" bIns="34275" anchor="b" anchorCtr="0">
            <a:noAutofit/>
          </a:bodyPr>
          <a:lstStyle/>
          <a:p>
            <a:pPr marL="0" marR="0" lvl="0" indent="0" algn="ctr" rtl="0">
              <a:spcBef>
                <a:spcPts val="0"/>
              </a:spcBef>
              <a:spcAft>
                <a:spcPts val="0"/>
              </a:spcAft>
              <a:buNone/>
            </a:pPr>
            <a:r>
              <a:rPr lang="en" sz="1400">
                <a:solidFill>
                  <a:srgbClr val="1F5C99"/>
                </a:solidFill>
                <a:latin typeface="Arial"/>
                <a:ea typeface="Arial"/>
                <a:cs typeface="Arial"/>
                <a:sym typeface="Arial"/>
              </a:rPr>
              <a:t>hanselG_main.py</a:t>
            </a:r>
            <a:endParaRPr sz="1100"/>
          </a:p>
        </p:txBody>
      </p:sp>
      <p:sp>
        <p:nvSpPr>
          <p:cNvPr id="175" name="Google Shape;175;p29"/>
          <p:cNvSpPr/>
          <p:nvPr/>
        </p:nvSpPr>
        <p:spPr>
          <a:xfrm>
            <a:off x="6103620" y="866773"/>
            <a:ext cx="1257300" cy="457200"/>
          </a:xfrm>
          <a:prstGeom prst="rect">
            <a:avLst/>
          </a:prstGeom>
          <a:solidFill>
            <a:srgbClr val="C0E4F5"/>
          </a:solidFill>
          <a:ln w="19050" cap="flat" cmpd="sng">
            <a:solidFill>
              <a:srgbClr val="082836"/>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rgbClr val="1F5C99"/>
                </a:solidFill>
                <a:latin typeface="Arial"/>
                <a:ea typeface="Arial"/>
                <a:cs typeface="Arial"/>
                <a:sym typeface="Arial"/>
              </a:rPr>
              <a:t>res.pyxres</a:t>
            </a:r>
            <a:endParaRPr sz="1400">
              <a:solidFill>
                <a:srgbClr val="1F5C99"/>
              </a:solidFill>
              <a:latin typeface="Arial"/>
              <a:ea typeface="Arial"/>
              <a:cs typeface="Arial"/>
              <a:sym typeface="Arial"/>
            </a:endParaRPr>
          </a:p>
        </p:txBody>
      </p:sp>
      <p:sp>
        <p:nvSpPr>
          <p:cNvPr id="176" name="Google Shape;176;p29"/>
          <p:cNvSpPr/>
          <p:nvPr/>
        </p:nvSpPr>
        <p:spPr>
          <a:xfrm>
            <a:off x="6118860" y="1418357"/>
            <a:ext cx="1257300" cy="449580"/>
          </a:xfrm>
          <a:prstGeom prst="rect">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rgbClr val="1F5C99"/>
                </a:solidFill>
                <a:latin typeface="Arial"/>
                <a:ea typeface="Arial"/>
                <a:cs typeface="Arial"/>
                <a:sym typeface="Arial"/>
              </a:rPr>
              <a:t>menus.pyxres</a:t>
            </a:r>
            <a:endParaRPr sz="1400">
              <a:solidFill>
                <a:srgbClr val="1F5C99"/>
              </a:solidFill>
              <a:latin typeface="Arial"/>
              <a:ea typeface="Arial"/>
              <a:cs typeface="Arial"/>
              <a:sym typeface="Arial"/>
            </a:endParaRPr>
          </a:p>
        </p:txBody>
      </p:sp>
      <p:cxnSp>
        <p:nvCxnSpPr>
          <p:cNvPr id="177" name="Google Shape;177;p29"/>
          <p:cNvCxnSpPr/>
          <p:nvPr/>
        </p:nvCxnSpPr>
        <p:spPr>
          <a:xfrm rot="10800000">
            <a:off x="5291798" y="2196809"/>
            <a:ext cx="5259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78" name="Google Shape;178;p29"/>
          <p:cNvCxnSpPr/>
          <p:nvPr/>
        </p:nvCxnSpPr>
        <p:spPr>
          <a:xfrm rot="10800000">
            <a:off x="5299763" y="2448962"/>
            <a:ext cx="5259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79" name="Google Shape;179;p29"/>
          <p:cNvCxnSpPr/>
          <p:nvPr/>
        </p:nvCxnSpPr>
        <p:spPr>
          <a:xfrm rot="10800000">
            <a:off x="5299883" y="2708042"/>
            <a:ext cx="525780" cy="0"/>
          </a:xfrm>
          <a:prstGeom prst="straightConnector1">
            <a:avLst/>
          </a:prstGeom>
          <a:noFill/>
          <a:ln w="19050" cap="flat" cmpd="sng">
            <a:solidFill>
              <a:schemeClr val="accent1"/>
            </a:solidFill>
            <a:prstDash val="solid"/>
            <a:miter lim="800000"/>
            <a:headEnd type="none" w="sm" len="sm"/>
            <a:tailEnd type="triangle" w="med" len="med"/>
          </a:ln>
        </p:spPr>
      </p:cxnSp>
      <p:sp>
        <p:nvSpPr>
          <p:cNvPr id="180" name="Google Shape;180;p29"/>
          <p:cNvSpPr txBox="1"/>
          <p:nvPr/>
        </p:nvSpPr>
        <p:spPr>
          <a:xfrm>
            <a:off x="5764358" y="2036789"/>
            <a:ext cx="371737"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init</a:t>
            </a:r>
            <a:endParaRPr sz="1100"/>
          </a:p>
        </p:txBody>
      </p:sp>
      <p:sp>
        <p:nvSpPr>
          <p:cNvPr id="181" name="Google Shape;181;p29"/>
          <p:cNvSpPr txBox="1"/>
          <p:nvPr/>
        </p:nvSpPr>
        <p:spPr>
          <a:xfrm>
            <a:off x="5764524" y="2305400"/>
            <a:ext cx="852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82" name="Google Shape;182;p29"/>
          <p:cNvSpPr txBox="1"/>
          <p:nvPr/>
        </p:nvSpPr>
        <p:spPr>
          <a:xfrm>
            <a:off x="5795173" y="2548025"/>
            <a:ext cx="6531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cxnSp>
        <p:nvCxnSpPr>
          <p:cNvPr id="183" name="Google Shape;183;p29"/>
          <p:cNvCxnSpPr/>
          <p:nvPr/>
        </p:nvCxnSpPr>
        <p:spPr>
          <a:xfrm rot="10800000">
            <a:off x="7466216" y="2173430"/>
            <a:ext cx="525780" cy="0"/>
          </a:xfrm>
          <a:prstGeom prst="straightConnector1">
            <a:avLst/>
          </a:prstGeom>
          <a:noFill/>
          <a:ln w="19050" cap="flat" cmpd="sng">
            <a:solidFill>
              <a:schemeClr val="accent1"/>
            </a:solidFill>
            <a:prstDash val="solid"/>
            <a:miter lim="800000"/>
            <a:headEnd type="triangle" w="med" len="med"/>
            <a:tailEnd type="none" w="sm" len="sm"/>
          </a:ln>
        </p:spPr>
      </p:cxnSp>
      <p:cxnSp>
        <p:nvCxnSpPr>
          <p:cNvPr id="184" name="Google Shape;184;p29"/>
          <p:cNvCxnSpPr/>
          <p:nvPr/>
        </p:nvCxnSpPr>
        <p:spPr>
          <a:xfrm rot="10800000">
            <a:off x="7474181" y="2425582"/>
            <a:ext cx="525780" cy="0"/>
          </a:xfrm>
          <a:prstGeom prst="straightConnector1">
            <a:avLst/>
          </a:prstGeom>
          <a:noFill/>
          <a:ln w="19050" cap="flat" cmpd="sng">
            <a:solidFill>
              <a:schemeClr val="accent1"/>
            </a:solidFill>
            <a:prstDash val="solid"/>
            <a:miter lim="800000"/>
            <a:headEnd type="triangle" w="med" len="med"/>
            <a:tailEnd type="none" w="sm" len="sm"/>
          </a:ln>
        </p:spPr>
      </p:cxnSp>
      <p:cxnSp>
        <p:nvCxnSpPr>
          <p:cNvPr id="185" name="Google Shape;185;p29"/>
          <p:cNvCxnSpPr/>
          <p:nvPr/>
        </p:nvCxnSpPr>
        <p:spPr>
          <a:xfrm rot="10800000">
            <a:off x="7474181" y="2684663"/>
            <a:ext cx="525780" cy="0"/>
          </a:xfrm>
          <a:prstGeom prst="straightConnector1">
            <a:avLst/>
          </a:prstGeom>
          <a:noFill/>
          <a:ln w="19050" cap="flat" cmpd="sng">
            <a:solidFill>
              <a:schemeClr val="accent1"/>
            </a:solidFill>
            <a:prstDash val="solid"/>
            <a:miter lim="800000"/>
            <a:headEnd type="triangle" w="med" len="med"/>
            <a:tailEnd type="none" w="sm" len="sm"/>
          </a:ln>
        </p:spPr>
      </p:cxnSp>
      <p:sp>
        <p:nvSpPr>
          <p:cNvPr id="186" name="Google Shape;186;p29"/>
          <p:cNvSpPr txBox="1"/>
          <p:nvPr/>
        </p:nvSpPr>
        <p:spPr>
          <a:xfrm>
            <a:off x="7112578" y="2013410"/>
            <a:ext cx="371737"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init</a:t>
            </a:r>
            <a:endParaRPr sz="1100"/>
          </a:p>
        </p:txBody>
      </p:sp>
      <p:sp>
        <p:nvSpPr>
          <p:cNvPr id="187" name="Google Shape;187;p29"/>
          <p:cNvSpPr txBox="1"/>
          <p:nvPr/>
        </p:nvSpPr>
        <p:spPr>
          <a:xfrm>
            <a:off x="6995321" y="2524650"/>
            <a:ext cx="8133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sp>
        <p:nvSpPr>
          <p:cNvPr id="188" name="Google Shape;188;p29"/>
          <p:cNvSpPr txBox="1"/>
          <p:nvPr/>
        </p:nvSpPr>
        <p:spPr>
          <a:xfrm>
            <a:off x="6832914" y="2286700"/>
            <a:ext cx="852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89" name="Google Shape;189;p29"/>
          <p:cNvSpPr/>
          <p:nvPr/>
        </p:nvSpPr>
        <p:spPr>
          <a:xfrm rot="-5400000">
            <a:off x="6098165" y="2700334"/>
            <a:ext cx="872836" cy="163657"/>
          </a:xfrm>
          <a:prstGeom prst="bentUpArrow">
            <a:avLst>
              <a:gd name="adj1" fmla="val 25000"/>
              <a:gd name="adj2" fmla="val 24806"/>
              <a:gd name="adj3" fmla="val 22826"/>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0" name="Google Shape;190;p29"/>
          <p:cNvSpPr/>
          <p:nvPr/>
        </p:nvSpPr>
        <p:spPr>
          <a:xfrm rot="5400000" flipH="1">
            <a:off x="6339754" y="2700333"/>
            <a:ext cx="872836" cy="163657"/>
          </a:xfrm>
          <a:prstGeom prst="bentUpArrow">
            <a:avLst>
              <a:gd name="adj1" fmla="val 25000"/>
              <a:gd name="adj2" fmla="val 24806"/>
              <a:gd name="adj3" fmla="val 22826"/>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1" name="Google Shape;191;p29"/>
          <p:cNvSpPr txBox="1"/>
          <p:nvPr/>
        </p:nvSpPr>
        <p:spPr>
          <a:xfrm>
            <a:off x="6226750" y="3257550"/>
            <a:ext cx="11049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C00000"/>
                </a:solidFill>
                <a:latin typeface="Arial"/>
                <a:ea typeface="Arial"/>
                <a:cs typeface="Arial"/>
                <a:sym typeface="Arial"/>
              </a:rPr>
              <a:t>« ingame »</a:t>
            </a:r>
            <a:endParaRPr sz="1100"/>
          </a:p>
        </p:txBody>
      </p:sp>
      <p:cxnSp>
        <p:nvCxnSpPr>
          <p:cNvPr id="192" name="Google Shape;192;p29"/>
          <p:cNvCxnSpPr/>
          <p:nvPr/>
        </p:nvCxnSpPr>
        <p:spPr>
          <a:xfrm rot="10800000" flipH="1">
            <a:off x="5579918" y="1535316"/>
            <a:ext cx="537750" cy="186975"/>
          </a:xfrm>
          <a:prstGeom prst="bentConnector3">
            <a:avLst>
              <a:gd name="adj1" fmla="val 58435"/>
            </a:avLst>
          </a:prstGeom>
          <a:noFill/>
          <a:ln w="28575" cap="flat" cmpd="sng">
            <a:solidFill>
              <a:srgbClr val="0B769F"/>
            </a:solidFill>
            <a:prstDash val="dash"/>
            <a:miter lim="800000"/>
            <a:headEnd type="triangle" w="med" len="med"/>
            <a:tailEnd type="triangle" w="med" len="med"/>
          </a:ln>
        </p:spPr>
      </p:cxnSp>
      <p:cxnSp>
        <p:nvCxnSpPr>
          <p:cNvPr id="193" name="Google Shape;193;p29"/>
          <p:cNvCxnSpPr/>
          <p:nvPr/>
        </p:nvCxnSpPr>
        <p:spPr>
          <a:xfrm>
            <a:off x="7356763" y="935180"/>
            <a:ext cx="467550" cy="405225"/>
          </a:xfrm>
          <a:prstGeom prst="bentConnector3">
            <a:avLst>
              <a:gd name="adj1" fmla="val 50000"/>
            </a:avLst>
          </a:prstGeom>
          <a:noFill/>
          <a:ln w="28575" cap="flat" cmpd="sng">
            <a:solidFill>
              <a:srgbClr val="0B769F"/>
            </a:solidFill>
            <a:prstDash val="dash"/>
            <a:miter lim="800000"/>
            <a:headEnd type="triangle" w="med" len="med"/>
            <a:tailEnd type="triangle" w="med" len="med"/>
          </a:ln>
        </p:spPr>
      </p:cxnSp>
      <p:cxnSp>
        <p:nvCxnSpPr>
          <p:cNvPr id="194" name="Google Shape;194;p29"/>
          <p:cNvCxnSpPr/>
          <p:nvPr/>
        </p:nvCxnSpPr>
        <p:spPr>
          <a:xfrm>
            <a:off x="7364557" y="1511875"/>
            <a:ext cx="444150" cy="140175"/>
          </a:xfrm>
          <a:prstGeom prst="bentConnector3">
            <a:avLst>
              <a:gd name="adj1" fmla="val 50000"/>
            </a:avLst>
          </a:prstGeom>
          <a:noFill/>
          <a:ln w="28575" cap="flat" cmpd="sng">
            <a:solidFill>
              <a:srgbClr val="0B769F"/>
            </a:solidFill>
            <a:prstDash val="dash"/>
            <a:miter lim="800000"/>
            <a:headEnd type="triangle" w="med" len="med"/>
            <a:tailEnd type="triangle" w="med" len="med"/>
          </a:ln>
        </p:spPr>
      </p:cxnSp>
      <p:sp>
        <p:nvSpPr>
          <p:cNvPr id="195" name="Google Shape;195;p29"/>
          <p:cNvSpPr/>
          <p:nvPr/>
        </p:nvSpPr>
        <p:spPr>
          <a:xfrm rot="10800000" flipH="1">
            <a:off x="6444961" y="4566805"/>
            <a:ext cx="459798" cy="413039"/>
          </a:xfrm>
          <a:prstGeom prst="downArrow">
            <a:avLst>
              <a:gd name="adj1" fmla="val 50000"/>
              <a:gd name="adj2" fmla="val 50000"/>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6" name="Google Shape;196;p29"/>
          <p:cNvSpPr txBox="1"/>
          <p:nvPr/>
        </p:nvSpPr>
        <p:spPr>
          <a:xfrm>
            <a:off x="6302247" y="3677000"/>
            <a:ext cx="852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97" name="Google Shape;197;p29"/>
          <p:cNvSpPr txBox="1"/>
          <p:nvPr/>
        </p:nvSpPr>
        <p:spPr>
          <a:xfrm>
            <a:off x="6332930" y="3919625"/>
            <a:ext cx="662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sp>
        <p:nvSpPr>
          <p:cNvPr id="198" name="Google Shape;198;p29"/>
          <p:cNvSpPr/>
          <p:nvPr/>
        </p:nvSpPr>
        <p:spPr>
          <a:xfrm>
            <a:off x="6604907" y="3673929"/>
            <a:ext cx="506185" cy="555171"/>
          </a:xfrm>
          <a:prstGeom prst="arc">
            <a:avLst>
              <a:gd name="adj1" fmla="val 14477642"/>
              <a:gd name="adj2" fmla="val 7704026"/>
            </a:avLst>
          </a:prstGeom>
          <a:noFill/>
          <a:ln w="19050" cap="flat" cmpd="sng">
            <a:solidFill>
              <a:schemeClr val="accent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99" name="Google Shape;199;p29"/>
          <p:cNvSpPr txBox="1"/>
          <p:nvPr/>
        </p:nvSpPr>
        <p:spPr>
          <a:xfrm>
            <a:off x="4354286" y="1752600"/>
            <a:ext cx="653100" cy="207900"/>
          </a:xfrm>
          <a:prstGeom prst="rect">
            <a:avLst/>
          </a:prstGeom>
          <a:solidFill>
            <a:srgbClr val="C00000"/>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a:solidFill>
                  <a:schemeClr val="lt1"/>
                </a:solidFill>
              </a:rPr>
              <a:t>Fonction</a:t>
            </a:r>
            <a:endParaRPr sz="1100"/>
          </a:p>
        </p:txBody>
      </p:sp>
      <p:sp>
        <p:nvSpPr>
          <p:cNvPr id="200" name="Google Shape;200;p29"/>
          <p:cNvSpPr txBox="1"/>
          <p:nvPr/>
        </p:nvSpPr>
        <p:spPr>
          <a:xfrm>
            <a:off x="8202386" y="1477736"/>
            <a:ext cx="653100" cy="346200"/>
          </a:xfrm>
          <a:prstGeom prst="rect">
            <a:avLst/>
          </a:prstGeom>
          <a:solidFill>
            <a:srgbClr val="C00000"/>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a:solidFill>
                  <a:schemeClr val="lt1"/>
                </a:solidFill>
              </a:rPr>
              <a:t>V</a:t>
            </a:r>
            <a:r>
              <a:rPr lang="en" sz="900">
                <a:solidFill>
                  <a:schemeClr val="lt1"/>
                </a:solidFill>
                <a:latin typeface="Arial"/>
                <a:ea typeface="Arial"/>
                <a:cs typeface="Arial"/>
                <a:sym typeface="Arial"/>
              </a:rPr>
              <a:t>ariables / list</a:t>
            </a:r>
            <a:r>
              <a:rPr lang="en" sz="900">
                <a:solidFill>
                  <a:schemeClr val="lt1"/>
                </a:solidFill>
              </a:rPr>
              <a:t>es</a:t>
            </a:r>
            <a:endParaRPr sz="1100"/>
          </a:p>
        </p:txBody>
      </p:sp>
      <p:sp>
        <p:nvSpPr>
          <p:cNvPr id="201" name="Google Shape;201;p29"/>
          <p:cNvSpPr txBox="1">
            <a:spLocks noGrp="1"/>
          </p:cNvSpPr>
          <p:nvPr>
            <p:ph type="body" idx="1"/>
          </p:nvPr>
        </p:nvSpPr>
        <p:spPr>
          <a:xfrm>
            <a:off x="443591" y="1156947"/>
            <a:ext cx="4198151" cy="3678524"/>
          </a:xfrm>
          <a:prstGeom prst="rect">
            <a:avLst/>
          </a:prstGeom>
          <a:noFill/>
          <a:ln>
            <a:noFill/>
          </a:ln>
        </p:spPr>
        <p:txBody>
          <a:bodyPr spcFirstLastPara="1" wrap="square" lIns="68575" tIns="34275" rIns="68575" bIns="34275" anchor="t" anchorCtr="0">
            <a:normAutofit lnSpcReduction="10000"/>
          </a:bodyPr>
          <a:lstStyle/>
          <a:p>
            <a:pPr marL="177800" lvl="0" indent="-171132" algn="l" rtl="0">
              <a:lnSpc>
                <a:spcPct val="90000"/>
              </a:lnSpc>
              <a:spcBef>
                <a:spcPts val="0"/>
              </a:spcBef>
              <a:spcAft>
                <a:spcPts val="0"/>
              </a:spcAft>
              <a:buClr>
                <a:schemeClr val="dk1"/>
              </a:buClr>
              <a:buSzPct val="100000"/>
              <a:buChar char="•"/>
            </a:pPr>
            <a:r>
              <a:rPr lang="en" sz="1400" dirty="0"/>
              <a:t>Deux modules principaux</a:t>
            </a:r>
            <a:endParaRPr dirty="0"/>
          </a:p>
          <a:p>
            <a:pPr marL="520700" lvl="1" indent="-178911" algn="l" rtl="0">
              <a:lnSpc>
                <a:spcPct val="90000"/>
              </a:lnSpc>
              <a:spcBef>
                <a:spcPts val="400"/>
              </a:spcBef>
              <a:spcAft>
                <a:spcPts val="0"/>
              </a:spcAft>
              <a:buClr>
                <a:schemeClr val="dk1"/>
              </a:buClr>
              <a:buSzPct val="100000"/>
              <a:buChar char="•"/>
            </a:pPr>
            <a:r>
              <a:rPr lang="en" sz="1100" dirty="0"/>
              <a:t>Les menus (à la souris)</a:t>
            </a:r>
            <a:endParaRPr dirty="0"/>
          </a:p>
          <a:p>
            <a:pPr marL="520700" lvl="1" indent="-178911" algn="l" rtl="0">
              <a:lnSpc>
                <a:spcPct val="90000"/>
              </a:lnSpc>
              <a:spcBef>
                <a:spcPts val="400"/>
              </a:spcBef>
              <a:spcAft>
                <a:spcPts val="0"/>
              </a:spcAft>
              <a:buClr>
                <a:schemeClr val="dk1"/>
              </a:buClr>
              <a:buSzPct val="100000"/>
              <a:buChar char="•"/>
            </a:pPr>
            <a:r>
              <a:rPr lang="en" sz="1100" dirty="0"/>
              <a:t>Le jeu</a:t>
            </a:r>
            <a:endParaRPr dirty="0"/>
          </a:p>
          <a:p>
            <a:pPr marL="177800" lvl="0" indent="-171132" algn="l" rtl="0">
              <a:lnSpc>
                <a:spcPct val="90000"/>
              </a:lnSpc>
              <a:spcBef>
                <a:spcPts val="800"/>
              </a:spcBef>
              <a:spcAft>
                <a:spcPts val="0"/>
              </a:spcAft>
              <a:buClr>
                <a:schemeClr val="dk1"/>
              </a:buClr>
              <a:buSzPct val="100000"/>
              <a:buChar char="•"/>
            </a:pPr>
            <a:r>
              <a:rPr lang="en" sz="1400" dirty="0"/>
              <a:t>Chacun 3 fonctions et ses propres variables</a:t>
            </a:r>
            <a:endParaRPr dirty="0"/>
          </a:p>
          <a:p>
            <a:pPr marL="520700" lvl="1" indent="-178911" algn="l" rtl="0">
              <a:lnSpc>
                <a:spcPct val="90000"/>
              </a:lnSpc>
              <a:spcBef>
                <a:spcPts val="400"/>
              </a:spcBef>
              <a:spcAft>
                <a:spcPts val="0"/>
              </a:spcAft>
              <a:buClr>
                <a:schemeClr val="dk1"/>
              </a:buClr>
              <a:buSzPct val="100000"/>
              <a:buChar char="•"/>
            </a:pPr>
            <a:r>
              <a:rPr lang="en" sz="1100" dirty="0"/>
              <a:t>xxx_</a:t>
            </a:r>
            <a:r>
              <a:rPr lang="en" sz="1100" dirty="0">
                <a:solidFill>
                  <a:srgbClr val="0B769F"/>
                </a:solidFill>
              </a:rPr>
              <a:t>init</a:t>
            </a:r>
            <a:r>
              <a:rPr lang="en" sz="1100" dirty="0"/>
              <a:t> + xxx_</a:t>
            </a:r>
            <a:r>
              <a:rPr lang="en" sz="1100" dirty="0">
                <a:solidFill>
                  <a:srgbClr val="0B769F"/>
                </a:solidFill>
              </a:rPr>
              <a:t>update</a:t>
            </a:r>
            <a:r>
              <a:rPr lang="en" sz="1100" dirty="0"/>
              <a:t> +xxx_</a:t>
            </a:r>
            <a:r>
              <a:rPr lang="en" sz="1100" dirty="0">
                <a:solidFill>
                  <a:srgbClr val="0B769F"/>
                </a:solidFill>
              </a:rPr>
              <a:t>draw</a:t>
            </a:r>
            <a:endParaRPr sz="1100" dirty="0">
              <a:solidFill>
                <a:srgbClr val="0B769F"/>
              </a:solidFill>
            </a:endParaRPr>
          </a:p>
          <a:p>
            <a:pPr marL="177800" lvl="0" indent="-171132" algn="l" rtl="0">
              <a:lnSpc>
                <a:spcPct val="90000"/>
              </a:lnSpc>
              <a:spcBef>
                <a:spcPts val="800"/>
              </a:spcBef>
              <a:spcAft>
                <a:spcPts val="0"/>
              </a:spcAft>
              <a:buClr>
                <a:schemeClr val="dk1"/>
              </a:buClr>
              <a:buSzPct val="100000"/>
              <a:buChar char="•"/>
            </a:pPr>
            <a:r>
              <a:rPr lang="en" sz="1400" dirty="0"/>
              <a:t>Un module « main » qui aiguille l’appel</a:t>
            </a:r>
            <a:endParaRPr dirty="0"/>
          </a:p>
          <a:p>
            <a:pPr marL="520700" lvl="1" indent="-178911" algn="l" rtl="0">
              <a:lnSpc>
                <a:spcPct val="90000"/>
              </a:lnSpc>
              <a:spcBef>
                <a:spcPts val="400"/>
              </a:spcBef>
              <a:spcAft>
                <a:spcPts val="0"/>
              </a:spcAft>
              <a:buClr>
                <a:schemeClr val="dk1"/>
              </a:buClr>
              <a:buSzPct val="100000"/>
              <a:buChar char="•"/>
            </a:pPr>
            <a:r>
              <a:rPr lang="en" sz="1100" dirty="0"/>
              <a:t>Suivant variable/paramètre « ingame »</a:t>
            </a:r>
            <a:endParaRPr dirty="0"/>
          </a:p>
          <a:p>
            <a:pPr marL="177800" lvl="0" indent="-171132" algn="l" rtl="0">
              <a:lnSpc>
                <a:spcPct val="90000"/>
              </a:lnSpc>
              <a:spcBef>
                <a:spcPts val="800"/>
              </a:spcBef>
              <a:spcAft>
                <a:spcPts val="0"/>
              </a:spcAft>
              <a:buClr>
                <a:schemeClr val="dk1"/>
              </a:buClr>
              <a:buSzPct val="100000"/>
              <a:buChar char="•"/>
            </a:pPr>
            <a:r>
              <a:rPr lang="en" sz="1400" dirty="0"/>
              <a:t>Deux fichiers de ressources pyxres</a:t>
            </a:r>
            <a:endParaRPr sz="1400" dirty="0"/>
          </a:p>
          <a:p>
            <a:pPr marL="177800" lvl="0" indent="-171132" algn="l" rtl="0">
              <a:lnSpc>
                <a:spcPct val="90000"/>
              </a:lnSpc>
              <a:spcBef>
                <a:spcPts val="800"/>
              </a:spcBef>
              <a:spcAft>
                <a:spcPts val="0"/>
              </a:spcAft>
              <a:buClr>
                <a:schemeClr val="dk1"/>
              </a:buClr>
              <a:buSzPct val="100000"/>
              <a:buChar char="•"/>
            </a:pPr>
            <a:r>
              <a:rPr lang="en" sz="1400" dirty="0"/>
              <a:t>Bibliothèques utilisées</a:t>
            </a:r>
            <a:endParaRPr dirty="0"/>
          </a:p>
          <a:p>
            <a:pPr marL="520700" lvl="1" indent="-178911" algn="l" rtl="0">
              <a:lnSpc>
                <a:spcPct val="90000"/>
              </a:lnSpc>
              <a:spcBef>
                <a:spcPts val="400"/>
              </a:spcBef>
              <a:spcAft>
                <a:spcPts val="0"/>
              </a:spcAft>
              <a:buClr>
                <a:schemeClr val="dk1"/>
              </a:buClr>
              <a:buSzPct val="100000"/>
              <a:buChar char="•"/>
            </a:pPr>
            <a:r>
              <a:rPr lang="en" sz="1100" dirty="0"/>
              <a:t>pyxel, random, numpy</a:t>
            </a:r>
            <a:endParaRPr sz="1100" dirty="0"/>
          </a:p>
          <a:p>
            <a:pPr marL="177800" lvl="0" indent="-88900" algn="l" rtl="0">
              <a:lnSpc>
                <a:spcPct val="90000"/>
              </a:lnSpc>
              <a:spcBef>
                <a:spcPts val="800"/>
              </a:spcBef>
              <a:spcAft>
                <a:spcPts val="0"/>
              </a:spcAft>
              <a:buClr>
                <a:schemeClr val="dk1"/>
              </a:buClr>
              <a:buSzPct val="100000"/>
              <a:buNone/>
            </a:pPr>
            <a:endParaRPr sz="1400" dirty="0"/>
          </a:p>
          <a:p>
            <a:pPr marL="177800" lvl="0" indent="-171132" algn="l" rtl="0">
              <a:lnSpc>
                <a:spcPct val="90000"/>
              </a:lnSpc>
              <a:spcBef>
                <a:spcPts val="800"/>
              </a:spcBef>
              <a:spcAft>
                <a:spcPts val="0"/>
              </a:spcAft>
              <a:buClr>
                <a:schemeClr val="dk1"/>
              </a:buClr>
              <a:buSzPct val="100000"/>
              <a:buChar char="•"/>
            </a:pPr>
            <a:r>
              <a:rPr lang="en" sz="1400" dirty="0"/>
              <a:t>Lignes directrices de nos choix</a:t>
            </a:r>
            <a:endParaRPr dirty="0"/>
          </a:p>
          <a:p>
            <a:pPr marL="520700" lvl="1" indent="-178911" algn="l" rtl="0">
              <a:lnSpc>
                <a:spcPct val="90000"/>
              </a:lnSpc>
              <a:spcBef>
                <a:spcPts val="400"/>
              </a:spcBef>
              <a:spcAft>
                <a:spcPts val="0"/>
              </a:spcAft>
              <a:buClr>
                <a:schemeClr val="dk1"/>
              </a:buClr>
              <a:buSzPct val="100000"/>
              <a:buChar char="•"/>
            </a:pPr>
            <a:r>
              <a:rPr lang="en" sz="1100" dirty="0"/>
              <a:t>Division du travail</a:t>
            </a:r>
            <a:endParaRPr dirty="0"/>
          </a:p>
          <a:p>
            <a:pPr marL="520700" lvl="1" indent="-178911" algn="l" rtl="0">
              <a:lnSpc>
                <a:spcPct val="90000"/>
              </a:lnSpc>
              <a:spcBef>
                <a:spcPts val="400"/>
              </a:spcBef>
              <a:spcAft>
                <a:spcPts val="0"/>
              </a:spcAft>
              <a:buClr>
                <a:schemeClr val="dk1"/>
              </a:buClr>
              <a:buSzPct val="100000"/>
              <a:buChar char="•"/>
            </a:pPr>
            <a:r>
              <a:rPr lang="en" sz="1100" dirty="0"/>
              <a:t>Découpe / spécialisation du code</a:t>
            </a:r>
            <a:endParaRPr dirty="0"/>
          </a:p>
          <a:p>
            <a:pPr marL="520700" lvl="1" indent="-178911" algn="l" rtl="0">
              <a:lnSpc>
                <a:spcPct val="90000"/>
              </a:lnSpc>
              <a:spcBef>
                <a:spcPts val="400"/>
              </a:spcBef>
              <a:spcAft>
                <a:spcPts val="0"/>
              </a:spcAft>
              <a:buClr>
                <a:schemeClr val="dk1"/>
              </a:buClr>
              <a:buSzPct val="100000"/>
              <a:buChar char="•"/>
            </a:pPr>
            <a:r>
              <a:rPr lang="en" sz="1100" dirty="0"/>
              <a:t>Évolutions indépendantes</a:t>
            </a:r>
            <a:endParaRPr dirty="0"/>
          </a:p>
          <a:p>
            <a:pPr marL="520700" lvl="1" indent="-178911" algn="l" rtl="0">
              <a:lnSpc>
                <a:spcPct val="90000"/>
              </a:lnSpc>
              <a:spcBef>
                <a:spcPts val="400"/>
              </a:spcBef>
              <a:spcAft>
                <a:spcPts val="0"/>
              </a:spcAft>
              <a:buClr>
                <a:schemeClr val="dk1"/>
              </a:buClr>
              <a:buSzPct val="100000"/>
              <a:buChar char="•"/>
            </a:pPr>
            <a:r>
              <a:rPr lang="en" sz="1100" dirty="0"/>
              <a:t>Provision pour d’autres états (par exemple en changeant « ingame » de booléen à énuméré)</a:t>
            </a:r>
            <a:endParaRPr dirty="0"/>
          </a:p>
          <a:p>
            <a:pPr marL="520700" lvl="1" indent="-114300" algn="l" rtl="0">
              <a:lnSpc>
                <a:spcPct val="90000"/>
              </a:lnSpc>
              <a:spcBef>
                <a:spcPts val="400"/>
              </a:spcBef>
              <a:spcAft>
                <a:spcPts val="0"/>
              </a:spcAft>
              <a:buClr>
                <a:schemeClr val="dk1"/>
              </a:buClr>
              <a:buSzPct val="100000"/>
              <a:buNone/>
            </a:pPr>
            <a:endParaRPr sz="1100" dirty="0"/>
          </a:p>
        </p:txBody>
      </p:sp>
      <p:pic>
        <p:nvPicPr>
          <p:cNvPr id="2" name="Image 1">
            <a:extLst>
              <a:ext uri="{FF2B5EF4-FFF2-40B4-BE49-F238E27FC236}">
                <a16:creationId xmlns:a16="http://schemas.microsoft.com/office/drawing/2014/main" id="{5A1BAE7A-63AF-6721-DCFC-86053CCD4EF2}"/>
              </a:ext>
            </a:extLst>
          </p:cNvPr>
          <p:cNvPicPr>
            <a:picLocks noChangeAspect="1"/>
          </p:cNvPicPr>
          <p:nvPr/>
        </p:nvPicPr>
        <p:blipFill rotWithShape="1">
          <a:blip r:embed="rId3"/>
          <a:srcRect l="29209" t="27721" r="29510" b="7948"/>
          <a:stretch/>
        </p:blipFill>
        <p:spPr>
          <a:xfrm>
            <a:off x="4140185" y="2482267"/>
            <a:ext cx="198901" cy="3099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Les difficultés rencontrées</a:t>
            </a:r>
            <a:endParaRPr/>
          </a:p>
        </p:txBody>
      </p:sp>
      <p:sp>
        <p:nvSpPr>
          <p:cNvPr id="207" name="Google Shape;207;p30"/>
          <p:cNvSpPr txBox="1">
            <a:spLocks noGrp="1"/>
          </p:cNvSpPr>
          <p:nvPr>
            <p:ph type="body" idx="1"/>
          </p:nvPr>
        </p:nvSpPr>
        <p:spPr>
          <a:xfrm>
            <a:off x="628650" y="1268016"/>
            <a:ext cx="7886700" cy="3500438"/>
          </a:xfrm>
          <a:prstGeom prst="rect">
            <a:avLst/>
          </a:prstGeom>
          <a:no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0"/>
              </a:spcAft>
              <a:buNone/>
            </a:pPr>
            <a:r>
              <a:rPr lang="en" sz="1800"/>
              <a:t>Difficultés:</a:t>
            </a:r>
            <a:endParaRPr sz="1800"/>
          </a:p>
          <a:p>
            <a:pPr marL="457200" lvl="0" indent="-342900" algn="l" rtl="0">
              <a:lnSpc>
                <a:spcPct val="90000"/>
              </a:lnSpc>
              <a:spcBef>
                <a:spcPts val="0"/>
              </a:spcBef>
              <a:spcAft>
                <a:spcPts val="0"/>
              </a:spcAft>
              <a:buSzPts val="1800"/>
              <a:buChar char="•"/>
            </a:pPr>
            <a:r>
              <a:rPr lang="en" sz="1800"/>
              <a:t>La solidité + la génération des obstacles (particulièrement au fil que la difficulté augmente)</a:t>
            </a:r>
            <a:endParaRPr sz="1800"/>
          </a:p>
          <a:p>
            <a:pPr marL="177800" lvl="0" indent="0" algn="l" rtl="0">
              <a:lnSpc>
                <a:spcPct val="90000"/>
              </a:lnSpc>
              <a:spcBef>
                <a:spcPts val="0"/>
              </a:spcBef>
              <a:spcAft>
                <a:spcPts val="0"/>
              </a:spcAft>
              <a:buNone/>
            </a:pPr>
            <a:r>
              <a:rPr lang="en" sz="1800"/>
              <a:t>Solutions: </a:t>
            </a:r>
            <a:endParaRPr sz="1800"/>
          </a:p>
          <a:p>
            <a:pPr marL="457200" lvl="0" indent="-342900" algn="l" rtl="0">
              <a:lnSpc>
                <a:spcPct val="90000"/>
              </a:lnSpc>
              <a:spcBef>
                <a:spcPts val="0"/>
              </a:spcBef>
              <a:spcAft>
                <a:spcPts val="0"/>
              </a:spcAft>
              <a:buSzPts val="1800"/>
              <a:buChar char="•"/>
            </a:pPr>
            <a:r>
              <a:rPr lang="en" sz="1800"/>
              <a:t>Bien définir les contours des obstacles + augmenter la génération des obstacles proportionnellement avec la difficulté</a:t>
            </a:r>
            <a:endParaRPr sz="1800"/>
          </a:p>
          <a:p>
            <a:pPr marL="177800" lvl="0" indent="0" algn="l" rtl="0">
              <a:lnSpc>
                <a:spcPct val="90000"/>
              </a:lnSpc>
              <a:spcBef>
                <a:spcPts val="0"/>
              </a:spcBef>
              <a:spcAft>
                <a:spcPts val="0"/>
              </a:spcAft>
              <a:buNone/>
            </a:pPr>
            <a:endParaRPr sz="1800">
              <a:solidFill>
                <a:srgbClr val="FF0000"/>
              </a:solidFill>
            </a:endParaRPr>
          </a:p>
          <a:p>
            <a:pPr marL="177800" lvl="0" indent="-177800" algn="l" rtl="0">
              <a:lnSpc>
                <a:spcPct val="90000"/>
              </a:lnSpc>
              <a:spcBef>
                <a:spcPts val="0"/>
              </a:spcBef>
              <a:spcAft>
                <a:spcPts val="0"/>
              </a:spcAft>
              <a:buClr>
                <a:srgbClr val="FF0000"/>
              </a:buClr>
              <a:buSzPts val="1800"/>
              <a:buChar char="•"/>
            </a:pPr>
            <a:r>
              <a:rPr lang="en" sz="1800">
                <a:solidFill>
                  <a:srgbClr val="FF0000"/>
                </a:solidFill>
              </a:rPr>
              <a:t>Programmation</a:t>
            </a:r>
            <a:endParaRPr>
              <a:solidFill>
                <a:srgbClr val="FF0000"/>
              </a:solidFill>
            </a:endParaRPr>
          </a:p>
          <a:p>
            <a:pPr marL="520700" lvl="1" indent="-171450" algn="l" rtl="0">
              <a:lnSpc>
                <a:spcPct val="90000"/>
              </a:lnSpc>
              <a:spcBef>
                <a:spcPts val="400"/>
              </a:spcBef>
              <a:spcAft>
                <a:spcPts val="0"/>
              </a:spcAft>
              <a:buClr>
                <a:srgbClr val="FF0000"/>
              </a:buClr>
              <a:buSzPts val="1500"/>
              <a:buChar char="•"/>
            </a:pPr>
            <a:r>
              <a:rPr lang="en" sz="1500">
                <a:solidFill>
                  <a:srgbClr val="FF0000"/>
                </a:solidFill>
              </a:rPr>
              <a:t>Variables globales/vues locales</a:t>
            </a:r>
            <a:endParaRPr>
              <a:solidFill>
                <a:srgbClr val="FF0000"/>
              </a:solidFill>
            </a:endParaRPr>
          </a:p>
          <a:p>
            <a:pPr marL="520700" lvl="1" indent="-171450" algn="l" rtl="0">
              <a:lnSpc>
                <a:spcPct val="90000"/>
              </a:lnSpc>
              <a:spcBef>
                <a:spcPts val="400"/>
              </a:spcBef>
              <a:spcAft>
                <a:spcPts val="0"/>
              </a:spcAft>
              <a:buClr>
                <a:srgbClr val="FF0000"/>
              </a:buClr>
              <a:buSzPts val="1500"/>
              <a:buChar char="•"/>
            </a:pPr>
            <a:r>
              <a:rPr lang="en" sz="1500">
                <a:solidFill>
                  <a:srgbClr val="FF0000"/>
                </a:solidFill>
              </a:rPr>
              <a:t>Cycle Pyxel et fonctionnement par « état »</a:t>
            </a:r>
            <a:endParaRPr>
              <a:solidFill>
                <a:srgbClr val="FF0000"/>
              </a:solidFill>
            </a:endParaRPr>
          </a:p>
          <a:p>
            <a:pPr marL="520700" lvl="1" indent="-171450" algn="l" rtl="0">
              <a:lnSpc>
                <a:spcPct val="90000"/>
              </a:lnSpc>
              <a:spcBef>
                <a:spcPts val="400"/>
              </a:spcBef>
              <a:spcAft>
                <a:spcPts val="0"/>
              </a:spcAft>
              <a:buClr>
                <a:srgbClr val="FF0000"/>
              </a:buClr>
              <a:buSzPts val="1500"/>
              <a:buChar char="•"/>
            </a:pPr>
            <a:r>
              <a:rPr lang="en" sz="1500">
                <a:solidFill>
                  <a:srgbClr val="FF0000"/>
                </a:solidFill>
              </a:rPr>
              <a:t>Raisonnement sur coordonnées et taille sur les objets</a:t>
            </a:r>
            <a:endParaRPr>
              <a:solidFill>
                <a:srgbClr val="FF0000"/>
              </a:solidFill>
            </a:endParaRPr>
          </a:p>
          <a:p>
            <a:pPr marL="520700" lvl="1" indent="-171450" algn="l" rtl="0">
              <a:lnSpc>
                <a:spcPct val="90000"/>
              </a:lnSpc>
              <a:spcBef>
                <a:spcPts val="400"/>
              </a:spcBef>
              <a:spcAft>
                <a:spcPts val="0"/>
              </a:spcAft>
              <a:buClr>
                <a:srgbClr val="FF0000"/>
              </a:buClr>
              <a:buSzPts val="1500"/>
              <a:buChar char="•"/>
            </a:pPr>
            <a:r>
              <a:rPr lang="en" sz="1500">
                <a:solidFill>
                  <a:srgbClr val="FF0000"/>
                </a:solidFill>
              </a:rPr>
              <a:t>Raisonnement relatif personnage / objets / frame (« x_perso »)</a:t>
            </a:r>
            <a:endParaRPr>
              <a:solidFill>
                <a:srgbClr val="FF0000"/>
              </a:solidFill>
            </a:endParaRPr>
          </a:p>
          <a:p>
            <a:pPr marL="520700" lvl="1" indent="-76200" algn="l" rtl="0">
              <a:lnSpc>
                <a:spcPct val="90000"/>
              </a:lnSpc>
              <a:spcBef>
                <a:spcPts val="400"/>
              </a:spcBef>
              <a:spcAft>
                <a:spcPts val="0"/>
              </a:spcAft>
              <a:buClr>
                <a:schemeClr val="dk1"/>
              </a:buClr>
              <a:buSzPts val="1500"/>
              <a:buNone/>
            </a:pP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Principales structures de données</a:t>
            </a:r>
            <a:endParaRPr/>
          </a:p>
        </p:txBody>
      </p:sp>
      <p:sp>
        <p:nvSpPr>
          <p:cNvPr id="213" name="Google Shape;213;p31"/>
          <p:cNvSpPr txBox="1">
            <a:spLocks noGrp="1"/>
          </p:cNvSpPr>
          <p:nvPr>
            <p:ph type="body" idx="1"/>
          </p:nvPr>
        </p:nvSpPr>
        <p:spPr>
          <a:xfrm>
            <a:off x="450419" y="1198738"/>
            <a:ext cx="5338197" cy="3559242"/>
          </a:xfrm>
          <a:prstGeom prst="rect">
            <a:avLst/>
          </a:prstGeom>
          <a:noFill/>
          <a:ln>
            <a:noFill/>
          </a:ln>
        </p:spPr>
        <p:txBody>
          <a:bodyPr spcFirstLastPara="1" wrap="square" lIns="68575" tIns="34275" rIns="68575" bIns="34275" anchor="t" anchorCtr="0">
            <a:normAutofit fontScale="92500" lnSpcReduction="10000"/>
          </a:bodyPr>
          <a:lstStyle/>
          <a:p>
            <a:pPr marL="177800" lvl="0" indent="-171450" algn="l" rtl="0">
              <a:lnSpc>
                <a:spcPct val="90000"/>
              </a:lnSpc>
              <a:spcBef>
                <a:spcPts val="0"/>
              </a:spcBef>
              <a:spcAft>
                <a:spcPts val="0"/>
              </a:spcAft>
              <a:buClr>
                <a:schemeClr val="dk1"/>
              </a:buClr>
              <a:buSzPts val="2100"/>
              <a:buChar char="•"/>
            </a:pPr>
            <a:r>
              <a:rPr lang="en" sz="2400" dirty="0"/>
              <a:t>Gestion des objets mobiles </a:t>
            </a:r>
            <a:r>
              <a:rPr lang="en" sz="1400" dirty="0"/>
              <a:t>(ex.des obstacles)</a:t>
            </a:r>
            <a:endParaRPr sz="2400" dirty="0"/>
          </a:p>
          <a:p>
            <a:pPr marL="342900" lvl="1" indent="0" algn="l" rtl="0">
              <a:lnSpc>
                <a:spcPct val="90000"/>
              </a:lnSpc>
              <a:spcBef>
                <a:spcPts val="400"/>
              </a:spcBef>
              <a:spcAft>
                <a:spcPts val="0"/>
              </a:spcAft>
              <a:buClr>
                <a:srgbClr val="9CDCFE"/>
              </a:buClr>
              <a:buSzPts val="1100"/>
              <a:buNone/>
            </a:pPr>
            <a:r>
              <a:rPr lang="en" sz="1200" b="0" dirty="0">
                <a:solidFill>
                  <a:srgbClr val="9CDCFE"/>
                </a:solidFill>
                <a:highlight>
                  <a:srgbClr val="1F1F1F"/>
                </a:highlight>
                <a:latin typeface="Consolas"/>
                <a:ea typeface="Consolas"/>
                <a:cs typeface="Consolas"/>
                <a:sym typeface="Consolas"/>
              </a:rPr>
              <a:t>obst_liste</a:t>
            </a:r>
            <a:r>
              <a:rPr lang="en" sz="1200" b="0" dirty="0">
                <a:solidFill>
                  <a:srgbClr val="CCCCCC"/>
                </a:solidFill>
                <a:highlight>
                  <a:srgbClr val="1F1F1F"/>
                </a:highlight>
                <a:latin typeface="Consolas"/>
                <a:ea typeface="Consolas"/>
                <a:cs typeface="Consolas"/>
                <a:sym typeface="Consolas"/>
              </a:rPr>
              <a:t> </a:t>
            </a:r>
            <a:r>
              <a:rPr lang="en" sz="1200" b="0" dirty="0">
                <a:solidFill>
                  <a:srgbClr val="D4D4D4"/>
                </a:solidFill>
                <a:highlight>
                  <a:srgbClr val="1F1F1F"/>
                </a:highlight>
                <a:latin typeface="Consolas"/>
                <a:ea typeface="Consolas"/>
                <a:cs typeface="Consolas"/>
                <a:sym typeface="Consolas"/>
              </a:rPr>
              <a:t>=</a:t>
            </a:r>
            <a:r>
              <a:rPr lang="en" sz="1200" b="0" dirty="0">
                <a:solidFill>
                  <a:srgbClr val="CCCCCC"/>
                </a:solidFill>
                <a:highlight>
                  <a:srgbClr val="1F1F1F"/>
                </a:highlight>
                <a:latin typeface="Consolas"/>
                <a:ea typeface="Consolas"/>
                <a:cs typeface="Consolas"/>
                <a:sym typeface="Consolas"/>
              </a:rPr>
              <a:t> </a:t>
            </a:r>
            <a:r>
              <a:rPr lang="en" sz="1200" dirty="0">
                <a:solidFill>
                  <a:srgbClr val="FFFF00"/>
                </a:solidFill>
                <a:highlight>
                  <a:srgbClr val="1F1F1F"/>
                </a:highlight>
                <a:latin typeface="Consolas"/>
                <a:ea typeface="Consolas"/>
                <a:cs typeface="Consolas"/>
                <a:sym typeface="Consolas"/>
              </a:rPr>
              <a:t>[</a:t>
            </a:r>
            <a:r>
              <a:rPr lang="en" sz="1200" dirty="0">
                <a:solidFill>
                  <a:srgbClr val="6A9955"/>
                </a:solidFill>
                <a:highlight>
                  <a:srgbClr val="1F1F1F"/>
                </a:highlight>
                <a:latin typeface="Consolas"/>
                <a:ea typeface="Consolas"/>
                <a:cs typeface="Consolas"/>
                <a:sym typeface="Consolas"/>
              </a:rPr>
              <a:t>[x,type],..</a:t>
            </a:r>
            <a:r>
              <a:rPr lang="en" sz="1200" dirty="0">
                <a:solidFill>
                  <a:srgbClr val="FFFF00"/>
                </a:solidFill>
                <a:highlight>
                  <a:srgbClr val="1F1F1F"/>
                </a:highlight>
                <a:latin typeface="Consolas"/>
                <a:ea typeface="Consolas"/>
                <a:cs typeface="Consolas"/>
                <a:sym typeface="Consolas"/>
              </a:rPr>
              <a:t>]</a:t>
            </a:r>
            <a:endParaRPr sz="2000" dirty="0"/>
          </a:p>
          <a:p>
            <a:pPr marL="342900" lvl="1" indent="0" algn="l" rtl="0">
              <a:lnSpc>
                <a:spcPct val="90000"/>
              </a:lnSpc>
              <a:spcBef>
                <a:spcPts val="400"/>
              </a:spcBef>
              <a:spcAft>
                <a:spcPts val="0"/>
              </a:spcAft>
              <a:buClr>
                <a:schemeClr val="dk1"/>
              </a:buClr>
              <a:buSzPts val="1200"/>
              <a:buNone/>
            </a:pPr>
            <a:endParaRPr sz="1400" dirty="0">
              <a:solidFill>
                <a:srgbClr val="6A9955"/>
              </a:solidFill>
              <a:highlight>
                <a:srgbClr val="1F1F1F"/>
              </a:highlight>
              <a:latin typeface="Consolas"/>
              <a:ea typeface="Consolas"/>
              <a:cs typeface="Consolas"/>
              <a:sym typeface="Consolas"/>
            </a:endParaRPr>
          </a:p>
          <a:p>
            <a:pPr marL="342900" lvl="1" indent="0" algn="l" rtl="0">
              <a:lnSpc>
                <a:spcPct val="90000"/>
              </a:lnSpc>
              <a:spcBef>
                <a:spcPts val="400"/>
              </a:spcBef>
              <a:spcAft>
                <a:spcPts val="0"/>
              </a:spcAft>
              <a:buClr>
                <a:schemeClr val="dk1"/>
              </a:buClr>
              <a:buSzPts val="1200"/>
              <a:buNone/>
            </a:pPr>
            <a:endParaRPr sz="1400" dirty="0">
              <a:solidFill>
                <a:srgbClr val="6A9955"/>
              </a:solidFill>
              <a:highlight>
                <a:srgbClr val="1F1F1F"/>
              </a:highlight>
              <a:latin typeface="Consolas"/>
              <a:ea typeface="Consolas"/>
              <a:cs typeface="Consolas"/>
              <a:sym typeface="Consolas"/>
            </a:endParaRPr>
          </a:p>
          <a:p>
            <a:pPr marL="342900" lvl="1" indent="0" algn="l" rtl="0">
              <a:lnSpc>
                <a:spcPct val="90000"/>
              </a:lnSpc>
              <a:spcBef>
                <a:spcPts val="400"/>
              </a:spcBef>
              <a:spcAft>
                <a:spcPts val="0"/>
              </a:spcAft>
              <a:buClr>
                <a:srgbClr val="9CDCFE"/>
              </a:buClr>
              <a:buSzPts val="1100"/>
              <a:buNone/>
            </a:pPr>
            <a:endParaRPr lang="en" sz="1200" b="0" dirty="0">
              <a:solidFill>
                <a:srgbClr val="9CDCFE"/>
              </a:solidFill>
              <a:highlight>
                <a:srgbClr val="1F1F1F"/>
              </a:highlight>
              <a:latin typeface="Consolas"/>
              <a:ea typeface="Consolas"/>
              <a:cs typeface="Consolas"/>
              <a:sym typeface="Consolas"/>
            </a:endParaRPr>
          </a:p>
          <a:p>
            <a:pPr marL="342900" lvl="1" indent="0" algn="l" rtl="0">
              <a:lnSpc>
                <a:spcPct val="90000"/>
              </a:lnSpc>
              <a:spcBef>
                <a:spcPts val="400"/>
              </a:spcBef>
              <a:spcAft>
                <a:spcPts val="0"/>
              </a:spcAft>
              <a:buClr>
                <a:srgbClr val="9CDCFE"/>
              </a:buClr>
              <a:buSzPts val="1100"/>
              <a:buNone/>
            </a:pPr>
            <a:r>
              <a:rPr lang="en" sz="1200" b="0" dirty="0">
                <a:solidFill>
                  <a:srgbClr val="9CDCFE"/>
                </a:solidFill>
                <a:highlight>
                  <a:srgbClr val="1F1F1F"/>
                </a:highlight>
                <a:latin typeface="Consolas"/>
                <a:ea typeface="Consolas"/>
                <a:cs typeface="Consolas"/>
                <a:sym typeface="Consolas"/>
              </a:rPr>
              <a:t>obst_types</a:t>
            </a:r>
            <a:r>
              <a:rPr lang="en" sz="1200" b="0" dirty="0">
                <a:solidFill>
                  <a:srgbClr val="CCCCCC"/>
                </a:solidFill>
                <a:highlight>
                  <a:srgbClr val="1F1F1F"/>
                </a:highlight>
                <a:latin typeface="Consolas"/>
                <a:ea typeface="Consolas"/>
                <a:cs typeface="Consolas"/>
                <a:sym typeface="Consolas"/>
              </a:rPr>
              <a:t> </a:t>
            </a:r>
            <a:r>
              <a:rPr lang="en" sz="1200" dirty="0">
                <a:solidFill>
                  <a:srgbClr val="6A9955"/>
                </a:solidFill>
                <a:highlight>
                  <a:srgbClr val="1F1F1F"/>
                </a:highlight>
                <a:latin typeface="Consolas"/>
                <a:ea typeface="Consolas"/>
                <a:cs typeface="Consolas"/>
                <a:sym typeface="Consolas"/>
              </a:rPr>
              <a:t>=</a:t>
            </a:r>
            <a:r>
              <a:rPr lang="en" sz="1200" dirty="0">
                <a:solidFill>
                  <a:srgbClr val="FFFF00"/>
                </a:solidFill>
                <a:highlight>
                  <a:srgbClr val="1F1F1F"/>
                </a:highlight>
                <a:latin typeface="Consolas"/>
                <a:ea typeface="Consolas"/>
                <a:cs typeface="Consolas"/>
                <a:sym typeface="Consolas"/>
              </a:rPr>
              <a:t>[</a:t>
            </a:r>
            <a:r>
              <a:rPr lang="en" sz="1200" dirty="0">
                <a:solidFill>
                  <a:srgbClr val="6A9955"/>
                </a:solidFill>
                <a:highlight>
                  <a:srgbClr val="1F1F1F"/>
                </a:highlight>
                <a:latin typeface="Consolas"/>
                <a:ea typeface="Consolas"/>
                <a:cs typeface="Consolas"/>
                <a:sym typeface="Consolas"/>
              </a:rPr>
              <a:t>[</a:t>
            </a:r>
            <a:r>
              <a:rPr lang="en" sz="1200" b="0" dirty="0">
                <a:solidFill>
                  <a:srgbClr val="6A9955"/>
                </a:solidFill>
                <a:highlight>
                  <a:srgbClr val="1F1F1F"/>
                </a:highlight>
                <a:latin typeface="Consolas"/>
                <a:ea typeface="Consolas"/>
                <a:cs typeface="Consolas"/>
                <a:sym typeface="Consolas"/>
              </a:rPr>
              <a:t>largeur, hauteur, mortel, posx, posy],….</a:t>
            </a:r>
            <a:r>
              <a:rPr lang="en" sz="1200" b="0" dirty="0">
                <a:solidFill>
                  <a:srgbClr val="FFFF00"/>
                </a:solidFill>
                <a:highlight>
                  <a:srgbClr val="1F1F1F"/>
                </a:highlight>
                <a:latin typeface="Consolas"/>
                <a:ea typeface="Consolas"/>
                <a:cs typeface="Consolas"/>
                <a:sym typeface="Consolas"/>
              </a:rPr>
              <a:t>]</a:t>
            </a:r>
            <a:endParaRPr sz="2000" dirty="0"/>
          </a:p>
          <a:p>
            <a:pPr marL="342900" lvl="1" indent="0" algn="l" rtl="0">
              <a:lnSpc>
                <a:spcPct val="90000"/>
              </a:lnSpc>
              <a:spcBef>
                <a:spcPts val="400"/>
              </a:spcBef>
              <a:spcAft>
                <a:spcPts val="0"/>
              </a:spcAft>
              <a:buClr>
                <a:schemeClr val="dk1"/>
              </a:buClr>
              <a:buSzPts val="800"/>
              <a:buNone/>
            </a:pPr>
            <a:r>
              <a:rPr lang="en" sz="900" i="1" dirty="0"/>
              <a:t>			# posx,posy= position du dessin dans fichier pyxres</a:t>
            </a:r>
            <a:endParaRPr sz="900" i="1" dirty="0"/>
          </a:p>
          <a:p>
            <a:pPr marL="177800" lvl="0" indent="-38100" algn="l" rtl="0">
              <a:lnSpc>
                <a:spcPct val="90000"/>
              </a:lnSpc>
              <a:spcBef>
                <a:spcPts val="800"/>
              </a:spcBef>
              <a:spcAft>
                <a:spcPts val="0"/>
              </a:spcAft>
              <a:buClr>
                <a:schemeClr val="dk1"/>
              </a:buClr>
              <a:buSzPts val="2100"/>
              <a:buNone/>
            </a:pPr>
            <a:endParaRPr sz="2400" dirty="0"/>
          </a:p>
          <a:p>
            <a:pPr marL="177800" lvl="0" indent="-171450" algn="l" rtl="0">
              <a:lnSpc>
                <a:spcPct val="90000"/>
              </a:lnSpc>
              <a:spcBef>
                <a:spcPts val="800"/>
              </a:spcBef>
              <a:spcAft>
                <a:spcPts val="0"/>
              </a:spcAft>
              <a:buClr>
                <a:schemeClr val="dk1"/>
              </a:buClr>
              <a:buSzPts val="2100"/>
              <a:buChar char="•"/>
            </a:pPr>
            <a:r>
              <a:rPr lang="en" sz="2400" dirty="0"/>
              <a:t>Gestion du « sol »</a:t>
            </a:r>
            <a:endParaRPr sz="2400" dirty="0"/>
          </a:p>
          <a:p>
            <a:pPr marL="520700" lvl="1" indent="-177800" algn="l" rtl="0">
              <a:lnSpc>
                <a:spcPct val="110000"/>
              </a:lnSpc>
              <a:spcBef>
                <a:spcPts val="400"/>
              </a:spcBef>
              <a:spcAft>
                <a:spcPts val="0"/>
              </a:spcAft>
              <a:buClr>
                <a:schemeClr val="dk1"/>
              </a:buClr>
              <a:buSzPts val="1200"/>
              <a:buChar char="•"/>
            </a:pPr>
            <a:r>
              <a:rPr lang="en" sz="1400" dirty="0"/>
              <a:t>Tous les calculs sont faits à chaque cycle par rapport à la position en X courante du personnage</a:t>
            </a:r>
            <a:br>
              <a:rPr lang="en" sz="1400" dirty="0"/>
            </a:br>
            <a:r>
              <a:rPr lang="en" sz="1400" dirty="0">
                <a:solidFill>
                  <a:srgbClr val="3A7D22"/>
                </a:solidFill>
              </a:rPr>
              <a:t>sol</a:t>
            </a:r>
            <a:r>
              <a:rPr lang="en" sz="1400" dirty="0"/>
              <a:t> = hauteur du sol (bas ou plateforme)</a:t>
            </a:r>
            <a:br>
              <a:rPr lang="en" sz="1400" dirty="0"/>
            </a:br>
            <a:r>
              <a:rPr lang="en" sz="1400" dirty="0">
                <a:solidFill>
                  <a:srgbClr val="C00000"/>
                </a:solidFill>
              </a:rPr>
              <a:t>sol_bas </a:t>
            </a:r>
            <a:r>
              <a:rPr lang="en" sz="1400" dirty="0"/>
              <a:t>= hauteur du sol bas (plancher ou haut obstacle)</a:t>
            </a:r>
            <a:br>
              <a:rPr lang="en" sz="1400" dirty="0"/>
            </a:br>
            <a:r>
              <a:rPr lang="en" sz="1400" dirty="0"/>
              <a:t>[en saut, on peut avoir (</a:t>
            </a:r>
            <a:r>
              <a:rPr lang="en" sz="1400" dirty="0">
                <a:solidFill>
                  <a:srgbClr val="FF0000"/>
                </a:solidFill>
              </a:rPr>
              <a:t>sol_bas </a:t>
            </a:r>
            <a:r>
              <a:rPr lang="en" sz="1400" dirty="0"/>
              <a:t>&lt; </a:t>
            </a:r>
            <a:r>
              <a:rPr lang="en" sz="1400" dirty="0">
                <a:solidFill>
                  <a:srgbClr val="1F5C99"/>
                </a:solidFill>
              </a:rPr>
              <a:t>y_perso </a:t>
            </a:r>
            <a:r>
              <a:rPr lang="en" sz="1400" dirty="0"/>
              <a:t>&lt; </a:t>
            </a:r>
            <a:r>
              <a:rPr lang="en" sz="1400" dirty="0">
                <a:solidFill>
                  <a:srgbClr val="00B050"/>
                </a:solidFill>
              </a:rPr>
              <a:t>sol</a:t>
            </a:r>
            <a:r>
              <a:rPr lang="en" sz="1400" dirty="0"/>
              <a:t>)]</a:t>
            </a:r>
            <a:endParaRPr sz="2000" dirty="0"/>
          </a:p>
          <a:p>
            <a:pPr marL="342900" lvl="1" indent="0" algn="l" rtl="0">
              <a:lnSpc>
                <a:spcPct val="110000"/>
              </a:lnSpc>
              <a:spcBef>
                <a:spcPts val="400"/>
              </a:spcBef>
              <a:spcAft>
                <a:spcPts val="0"/>
              </a:spcAft>
              <a:buClr>
                <a:schemeClr val="dk1"/>
              </a:buClr>
              <a:buSzPts val="1200"/>
              <a:buNone/>
            </a:pPr>
            <a:r>
              <a:rPr lang="en" sz="1400" dirty="0"/>
              <a:t>	</a:t>
            </a:r>
            <a:r>
              <a:rPr lang="en" sz="1400" dirty="0">
                <a:sym typeface="Wingdings" panose="05000000000000000000" pitchFamily="2" charset="2"/>
              </a:rPr>
              <a:t> </a:t>
            </a:r>
            <a:r>
              <a:rPr lang="en" sz="1400" dirty="0"/>
              <a:t>on calcule le sol, puis les actions possibles</a:t>
            </a:r>
            <a:endParaRPr sz="1400" dirty="0"/>
          </a:p>
          <a:p>
            <a:pPr marL="520700" lvl="1" indent="-63500" algn="l" rtl="0">
              <a:lnSpc>
                <a:spcPct val="90000"/>
              </a:lnSpc>
              <a:spcBef>
                <a:spcPts val="400"/>
              </a:spcBef>
              <a:spcAft>
                <a:spcPts val="0"/>
              </a:spcAft>
              <a:buClr>
                <a:schemeClr val="dk1"/>
              </a:buClr>
              <a:buSzPts val="1800"/>
              <a:buNone/>
            </a:pPr>
            <a:endParaRPr sz="2000" dirty="0"/>
          </a:p>
        </p:txBody>
      </p:sp>
      <p:sp>
        <p:nvSpPr>
          <p:cNvPr id="214" name="Google Shape;214;p31"/>
          <p:cNvSpPr/>
          <p:nvPr/>
        </p:nvSpPr>
        <p:spPr>
          <a:xfrm>
            <a:off x="3553273" y="1898196"/>
            <a:ext cx="465364" cy="17145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5" name="Google Shape;215;p31"/>
          <p:cNvSpPr/>
          <p:nvPr/>
        </p:nvSpPr>
        <p:spPr>
          <a:xfrm>
            <a:off x="4018637" y="1898196"/>
            <a:ext cx="465364" cy="17145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6" name="Google Shape;216;p31"/>
          <p:cNvSpPr/>
          <p:nvPr/>
        </p:nvSpPr>
        <p:spPr>
          <a:xfrm>
            <a:off x="4500330" y="1898196"/>
            <a:ext cx="465364" cy="17145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7" name="Google Shape;217;p31"/>
          <p:cNvSpPr/>
          <p:nvPr/>
        </p:nvSpPr>
        <p:spPr>
          <a:xfrm>
            <a:off x="4977940" y="1898197"/>
            <a:ext cx="465364" cy="17145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8" name="Google Shape;218;p31"/>
          <p:cNvSpPr/>
          <p:nvPr/>
        </p:nvSpPr>
        <p:spPr>
          <a:xfrm>
            <a:off x="3055251" y="1902278"/>
            <a:ext cx="465364" cy="171450"/>
          </a:xfrm>
          <a:prstGeom prst="rect">
            <a:avLst/>
          </a:prstGeom>
          <a:solidFill>
            <a:srgbClr val="BF4F14"/>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X&lt;0</a:t>
            </a:r>
            <a:endParaRPr sz="1100"/>
          </a:p>
        </p:txBody>
      </p:sp>
      <p:cxnSp>
        <p:nvCxnSpPr>
          <p:cNvPr id="219" name="Google Shape;219;p31"/>
          <p:cNvCxnSpPr/>
          <p:nvPr/>
        </p:nvCxnSpPr>
        <p:spPr>
          <a:xfrm rot="10800000">
            <a:off x="3651244" y="1783897"/>
            <a:ext cx="1649185" cy="0"/>
          </a:xfrm>
          <a:prstGeom prst="straightConnector1">
            <a:avLst/>
          </a:prstGeom>
          <a:noFill/>
          <a:ln w="19050" cap="flat" cmpd="sng">
            <a:solidFill>
              <a:schemeClr val="accent1"/>
            </a:solidFill>
            <a:prstDash val="solid"/>
            <a:miter lim="800000"/>
            <a:headEnd type="none" w="sm" len="sm"/>
            <a:tailEnd type="triangle" w="med" len="med"/>
          </a:ln>
        </p:spPr>
      </p:cxnSp>
      <p:sp>
        <p:nvSpPr>
          <p:cNvPr id="220" name="Google Shape;220;p31"/>
          <p:cNvSpPr/>
          <p:nvPr/>
        </p:nvSpPr>
        <p:spPr>
          <a:xfrm>
            <a:off x="5569851" y="1743076"/>
            <a:ext cx="465364" cy="171450"/>
          </a:xfrm>
          <a:prstGeom prst="rect">
            <a:avLst/>
          </a:prstGeom>
          <a:solidFill>
            <a:srgbClr val="3A7D22"/>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500">
                <a:solidFill>
                  <a:schemeClr val="lt1"/>
                </a:solidFill>
                <a:latin typeface="Arial"/>
                <a:ea typeface="Arial"/>
                <a:cs typeface="Arial"/>
                <a:sym typeface="Arial"/>
              </a:rPr>
              <a:t>X=128,</a:t>
            </a:r>
            <a:endParaRPr sz="1100"/>
          </a:p>
          <a:p>
            <a:pPr marL="0" marR="0" lvl="0" indent="0" algn="ctr" rtl="0">
              <a:spcBef>
                <a:spcPts val="0"/>
              </a:spcBef>
              <a:spcAft>
                <a:spcPts val="0"/>
              </a:spcAft>
              <a:buNone/>
            </a:pPr>
            <a:r>
              <a:rPr lang="en" sz="500">
                <a:solidFill>
                  <a:schemeClr val="lt1"/>
                </a:solidFill>
                <a:latin typeface="Arial"/>
                <a:ea typeface="Arial"/>
                <a:cs typeface="Arial"/>
                <a:sym typeface="Arial"/>
              </a:rPr>
              <a:t>type aleat</a:t>
            </a:r>
            <a:endParaRPr sz="500">
              <a:solidFill>
                <a:schemeClr val="lt1"/>
              </a:solidFill>
              <a:latin typeface="Arial"/>
              <a:ea typeface="Arial"/>
              <a:cs typeface="Arial"/>
              <a:sym typeface="Arial"/>
            </a:endParaRPr>
          </a:p>
        </p:txBody>
      </p:sp>
      <p:cxnSp>
        <p:nvCxnSpPr>
          <p:cNvPr id="221" name="Google Shape;221;p31"/>
          <p:cNvCxnSpPr>
            <a:stCxn id="220" idx="2"/>
            <a:endCxn id="217" idx="3"/>
          </p:cNvCxnSpPr>
          <p:nvPr/>
        </p:nvCxnSpPr>
        <p:spPr>
          <a:xfrm rot="5400000">
            <a:off x="5588333" y="1769626"/>
            <a:ext cx="69300" cy="359100"/>
          </a:xfrm>
          <a:prstGeom prst="bentConnector2">
            <a:avLst/>
          </a:prstGeom>
          <a:noFill/>
          <a:ln w="19050" cap="flat" cmpd="sng">
            <a:solidFill>
              <a:schemeClr val="accent1"/>
            </a:solidFill>
            <a:prstDash val="solid"/>
            <a:miter lim="800000"/>
            <a:headEnd type="none" w="sm" len="sm"/>
            <a:tailEnd type="triangle" w="med" len="med"/>
          </a:ln>
        </p:spPr>
      </p:cxnSp>
      <p:pic>
        <p:nvPicPr>
          <p:cNvPr id="222" name="Google Shape;222;p31"/>
          <p:cNvPicPr preferRelativeResize="0"/>
          <p:nvPr/>
        </p:nvPicPr>
        <p:blipFill rotWithShape="1">
          <a:blip r:embed="rId3">
            <a:alphaModFix/>
          </a:blip>
          <a:srcRect/>
          <a:stretch/>
        </p:blipFill>
        <p:spPr>
          <a:xfrm>
            <a:off x="2786123" y="1869622"/>
            <a:ext cx="180934" cy="244928"/>
          </a:xfrm>
          <a:prstGeom prst="rect">
            <a:avLst/>
          </a:prstGeom>
          <a:noFill/>
          <a:ln>
            <a:noFill/>
          </a:ln>
        </p:spPr>
      </p:pic>
      <p:cxnSp>
        <p:nvCxnSpPr>
          <p:cNvPr id="223" name="Google Shape;223;p31"/>
          <p:cNvCxnSpPr>
            <a:stCxn id="218" idx="1"/>
          </p:cNvCxnSpPr>
          <p:nvPr/>
        </p:nvCxnSpPr>
        <p:spPr>
          <a:xfrm flipH="1">
            <a:off x="2932851" y="1988003"/>
            <a:ext cx="122400" cy="12300"/>
          </a:xfrm>
          <a:prstGeom prst="straightConnector1">
            <a:avLst/>
          </a:prstGeom>
          <a:noFill/>
          <a:ln w="19050" cap="flat" cmpd="sng">
            <a:solidFill>
              <a:schemeClr val="accent1"/>
            </a:solidFill>
            <a:prstDash val="solid"/>
            <a:miter lim="800000"/>
            <a:headEnd type="none" w="sm" len="sm"/>
            <a:tailEnd type="triangle" w="med" len="med"/>
          </a:ln>
        </p:spPr>
      </p:cxnSp>
      <p:sp>
        <p:nvSpPr>
          <p:cNvPr id="224" name="Google Shape;224;p31"/>
          <p:cNvSpPr txBox="1"/>
          <p:nvPr/>
        </p:nvSpPr>
        <p:spPr>
          <a:xfrm>
            <a:off x="2998102" y="2106386"/>
            <a:ext cx="775735" cy="16155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dirty="0">
                <a:solidFill>
                  <a:schemeClr val="dk1"/>
                </a:solidFill>
                <a:latin typeface="Arial"/>
                <a:ea typeface="Arial"/>
                <a:cs typeface="Arial"/>
                <a:sym typeface="Arial"/>
              </a:rPr>
              <a:t>à chaque cycle</a:t>
            </a:r>
            <a:endParaRPr sz="1100" dirty="0"/>
          </a:p>
        </p:txBody>
      </p:sp>
      <p:sp>
        <p:nvSpPr>
          <p:cNvPr id="225" name="Google Shape;225;p31"/>
          <p:cNvSpPr txBox="1"/>
          <p:nvPr/>
        </p:nvSpPr>
        <p:spPr>
          <a:xfrm>
            <a:off x="5520866" y="1983921"/>
            <a:ext cx="477535" cy="1615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chemeClr val="dk1"/>
                </a:solidFill>
                <a:latin typeface="Arial"/>
                <a:ea typeface="Arial"/>
                <a:cs typeface="Arial"/>
                <a:sym typeface="Arial"/>
              </a:rPr>
              <a:t>sur tempo</a:t>
            </a:r>
            <a:endParaRPr sz="1100"/>
          </a:p>
        </p:txBody>
      </p:sp>
      <p:grpSp>
        <p:nvGrpSpPr>
          <p:cNvPr id="226" name="Google Shape;226;p31"/>
          <p:cNvGrpSpPr/>
          <p:nvPr/>
        </p:nvGrpSpPr>
        <p:grpSpPr>
          <a:xfrm>
            <a:off x="5975350" y="2019299"/>
            <a:ext cx="2971799" cy="2774950"/>
            <a:chOff x="3977640" y="3721099"/>
            <a:chExt cx="2801188" cy="2849563"/>
          </a:xfrm>
        </p:grpSpPr>
        <p:pic>
          <p:nvPicPr>
            <p:cNvPr id="227" name="Google Shape;227;p31"/>
            <p:cNvPicPr preferRelativeResize="0"/>
            <p:nvPr/>
          </p:nvPicPr>
          <p:blipFill rotWithShape="1">
            <a:blip r:embed="rId4">
              <a:alphaModFix/>
            </a:blip>
            <a:srcRect/>
            <a:stretch/>
          </p:blipFill>
          <p:spPr>
            <a:xfrm>
              <a:off x="4025744" y="3721099"/>
              <a:ext cx="2753084" cy="2849563"/>
            </a:xfrm>
            <a:prstGeom prst="rect">
              <a:avLst/>
            </a:prstGeom>
            <a:noFill/>
            <a:ln>
              <a:noFill/>
            </a:ln>
          </p:spPr>
        </p:pic>
        <p:sp>
          <p:nvSpPr>
            <p:cNvPr id="228" name="Google Shape;228;p31"/>
            <p:cNvSpPr/>
            <p:nvPr/>
          </p:nvSpPr>
          <p:spPr>
            <a:xfrm>
              <a:off x="4038600" y="4635500"/>
              <a:ext cx="2711450" cy="1861820"/>
            </a:xfrm>
            <a:custGeom>
              <a:avLst/>
              <a:gdLst/>
              <a:ahLst/>
              <a:cxnLst/>
              <a:rect l="l" t="t" r="r" b="b"/>
              <a:pathLst>
                <a:path w="2711450" h="1861820" extrusionOk="0">
                  <a:moveTo>
                    <a:pt x="0" y="457200"/>
                  </a:moveTo>
                  <a:lnTo>
                    <a:pt x="882650" y="444500"/>
                  </a:lnTo>
                  <a:lnTo>
                    <a:pt x="895350" y="1858010"/>
                  </a:lnTo>
                  <a:lnTo>
                    <a:pt x="1089660" y="1861820"/>
                  </a:lnTo>
                  <a:cubicBezTo>
                    <a:pt x="1091777" y="1506220"/>
                    <a:pt x="1090083" y="1162050"/>
                    <a:pt x="1092200" y="806450"/>
                  </a:cubicBezTo>
                  <a:lnTo>
                    <a:pt x="1924050" y="793750"/>
                  </a:lnTo>
                  <a:cubicBezTo>
                    <a:pt x="1926167" y="1143000"/>
                    <a:pt x="1920663" y="1511300"/>
                    <a:pt x="1922780" y="1860550"/>
                  </a:cubicBezTo>
                  <a:lnTo>
                    <a:pt x="2183130" y="1858010"/>
                  </a:lnTo>
                  <a:lnTo>
                    <a:pt x="2165350" y="6350"/>
                  </a:lnTo>
                  <a:lnTo>
                    <a:pt x="2711450" y="0"/>
                  </a:lnTo>
                </a:path>
              </a:pathLst>
            </a:custGeom>
            <a:noFill/>
            <a:ln w="19050" cap="flat" cmpd="sng">
              <a:solidFill>
                <a:srgbClr val="43D65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9" name="Google Shape;229;p31"/>
            <p:cNvSpPr/>
            <p:nvPr/>
          </p:nvSpPr>
          <p:spPr>
            <a:xfrm>
              <a:off x="4019550" y="6153150"/>
              <a:ext cx="2750820" cy="354330"/>
            </a:xfrm>
            <a:custGeom>
              <a:avLst/>
              <a:gdLst/>
              <a:ahLst/>
              <a:cxnLst/>
              <a:rect l="l" t="t" r="r" b="b"/>
              <a:pathLst>
                <a:path w="2750820" h="354330" extrusionOk="0">
                  <a:moveTo>
                    <a:pt x="0" y="0"/>
                  </a:moveTo>
                  <a:lnTo>
                    <a:pt x="137160" y="11430"/>
                  </a:lnTo>
                  <a:lnTo>
                    <a:pt x="140970" y="339090"/>
                  </a:lnTo>
                  <a:lnTo>
                    <a:pt x="1531620" y="342900"/>
                  </a:lnTo>
                  <a:lnTo>
                    <a:pt x="1520190" y="3810"/>
                  </a:lnTo>
                  <a:lnTo>
                    <a:pt x="1813560" y="7620"/>
                  </a:lnTo>
                  <a:lnTo>
                    <a:pt x="1824990" y="350520"/>
                  </a:lnTo>
                  <a:lnTo>
                    <a:pt x="2750820" y="354330"/>
                  </a:lnTo>
                  <a:lnTo>
                    <a:pt x="2750820" y="354330"/>
                  </a:lnTo>
                </a:path>
              </a:pathLst>
            </a:custGeom>
            <a:noFill/>
            <a:ln w="19050" cap="flat" cmpd="sng">
              <a:solidFill>
                <a:srgbClr val="FF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30" name="Google Shape;230;p31"/>
            <p:cNvCxnSpPr/>
            <p:nvPr/>
          </p:nvCxnSpPr>
          <p:spPr>
            <a:xfrm>
              <a:off x="5756910" y="4728210"/>
              <a:ext cx="0" cy="373380"/>
            </a:xfrm>
            <a:prstGeom prst="straightConnector1">
              <a:avLst/>
            </a:prstGeom>
            <a:noFill/>
            <a:ln w="19050" cap="flat" cmpd="sng">
              <a:solidFill>
                <a:schemeClr val="accent1"/>
              </a:solidFill>
              <a:prstDash val="solid"/>
              <a:miter lim="800000"/>
              <a:headEnd type="none" w="sm" len="sm"/>
              <a:tailEnd type="triangle" w="med" len="med"/>
            </a:ln>
          </p:spPr>
        </p:cxnSp>
        <p:cxnSp>
          <p:nvCxnSpPr>
            <p:cNvPr id="231" name="Google Shape;231;p31"/>
            <p:cNvCxnSpPr/>
            <p:nvPr/>
          </p:nvCxnSpPr>
          <p:spPr>
            <a:xfrm rot="10800000">
              <a:off x="4019550" y="4735830"/>
              <a:ext cx="1729740" cy="0"/>
            </a:xfrm>
            <a:prstGeom prst="straightConnector1">
              <a:avLst/>
            </a:prstGeom>
            <a:noFill/>
            <a:ln w="19050" cap="flat" cmpd="sng">
              <a:solidFill>
                <a:schemeClr val="accent1"/>
              </a:solidFill>
              <a:prstDash val="solid"/>
              <a:miter lim="800000"/>
              <a:headEnd type="triangle" w="med" len="med"/>
              <a:tailEnd type="none" w="sm" len="sm"/>
            </a:ln>
          </p:spPr>
        </p:cxnSp>
        <p:sp>
          <p:nvSpPr>
            <p:cNvPr id="232" name="Google Shape;232;p31"/>
            <p:cNvSpPr/>
            <p:nvPr/>
          </p:nvSpPr>
          <p:spPr>
            <a:xfrm>
              <a:off x="5760720" y="5093970"/>
              <a:ext cx="236220" cy="323850"/>
            </a:xfrm>
            <a:prstGeom prst="rect">
              <a:avLst/>
            </a:prstGeom>
            <a:noFill/>
            <a:ln w="19050" cap="flat" cmpd="sng">
              <a:solidFill>
                <a:srgbClr val="0070C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3" name="Google Shape;233;p31"/>
            <p:cNvSpPr txBox="1"/>
            <p:nvPr/>
          </p:nvSpPr>
          <p:spPr>
            <a:xfrm>
              <a:off x="5433060" y="4545330"/>
              <a:ext cx="1104900" cy="21544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1F5C99"/>
                  </a:solidFill>
                  <a:latin typeface="Arial"/>
                  <a:ea typeface="Arial"/>
                  <a:cs typeface="Arial"/>
                  <a:sym typeface="Arial"/>
                </a:rPr>
                <a:t>« x_perso »</a:t>
              </a:r>
              <a:endParaRPr sz="1100"/>
            </a:p>
          </p:txBody>
        </p:sp>
        <p:sp>
          <p:nvSpPr>
            <p:cNvPr id="234" name="Google Shape;234;p31"/>
            <p:cNvSpPr txBox="1"/>
            <p:nvPr/>
          </p:nvSpPr>
          <p:spPr>
            <a:xfrm>
              <a:off x="3977640" y="4911090"/>
              <a:ext cx="1104900" cy="21544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00B050"/>
                  </a:solidFill>
                  <a:latin typeface="Arial"/>
                  <a:ea typeface="Arial"/>
                  <a:cs typeface="Arial"/>
                  <a:sym typeface="Arial"/>
                </a:rPr>
                <a:t>« sol »</a:t>
              </a:r>
              <a:endParaRPr sz="1100"/>
            </a:p>
          </p:txBody>
        </p:sp>
        <p:sp>
          <p:nvSpPr>
            <p:cNvPr id="235" name="Google Shape;235;p31"/>
            <p:cNvSpPr txBox="1"/>
            <p:nvPr/>
          </p:nvSpPr>
          <p:spPr>
            <a:xfrm>
              <a:off x="4122420" y="6297930"/>
              <a:ext cx="1104900" cy="21544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C00000"/>
                  </a:solidFill>
                  <a:latin typeface="Arial"/>
                  <a:ea typeface="Arial"/>
                  <a:cs typeface="Arial"/>
                  <a:sym typeface="Arial"/>
                </a:rPr>
                <a:t>« sol_bas»</a:t>
              </a:r>
              <a:endParaRPr sz="1100"/>
            </a:p>
          </p:txBody>
        </p:sp>
      </p:grpSp>
      <p:sp>
        <p:nvSpPr>
          <p:cNvPr id="236" name="Google Shape;236;p31"/>
          <p:cNvSpPr txBox="1"/>
          <p:nvPr/>
        </p:nvSpPr>
        <p:spPr>
          <a:xfrm>
            <a:off x="5912604" y="4824602"/>
            <a:ext cx="3161654" cy="19233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800" i="1" dirty="0">
                <a:solidFill>
                  <a:schemeClr val="dk1"/>
                </a:solidFill>
                <a:latin typeface="Arial"/>
                <a:ea typeface="Arial"/>
                <a:cs typeface="Arial"/>
                <a:sym typeface="Arial"/>
              </a:rPr>
              <a:t>(représentation: en réalité: </a:t>
            </a:r>
            <a:r>
              <a:rPr lang="en" sz="800" i="1" dirty="0">
                <a:solidFill>
                  <a:srgbClr val="3A7D22"/>
                </a:solidFill>
                <a:latin typeface="Arial"/>
                <a:ea typeface="Arial"/>
                <a:cs typeface="Arial"/>
                <a:sym typeface="Arial"/>
              </a:rPr>
              <a:t>sol</a:t>
            </a:r>
            <a:r>
              <a:rPr lang="en" sz="800" i="1" dirty="0">
                <a:solidFill>
                  <a:schemeClr val="dk1"/>
                </a:solidFill>
                <a:latin typeface="Arial"/>
                <a:ea typeface="Arial"/>
                <a:cs typeface="Arial"/>
                <a:sym typeface="Arial"/>
              </a:rPr>
              <a:t> et </a:t>
            </a:r>
            <a:r>
              <a:rPr lang="en" sz="800" i="1" dirty="0">
                <a:solidFill>
                  <a:srgbClr val="FF0000"/>
                </a:solidFill>
                <a:latin typeface="Arial"/>
                <a:ea typeface="Arial"/>
                <a:cs typeface="Arial"/>
                <a:sym typeface="Arial"/>
              </a:rPr>
              <a:t>sol_bas </a:t>
            </a:r>
            <a:r>
              <a:rPr lang="en" sz="800" i="1" dirty="0">
                <a:solidFill>
                  <a:schemeClr val="dk1"/>
                </a:solidFill>
                <a:latin typeface="Arial"/>
                <a:ea typeface="Arial"/>
                <a:cs typeface="Arial"/>
                <a:sym typeface="Arial"/>
              </a:rPr>
              <a:t>sont valides en </a:t>
            </a:r>
            <a:r>
              <a:rPr lang="en" sz="800" i="1" dirty="0">
                <a:solidFill>
                  <a:srgbClr val="1F5C99"/>
                </a:solidFill>
                <a:latin typeface="Arial"/>
                <a:ea typeface="Arial"/>
                <a:cs typeface="Arial"/>
                <a:sym typeface="Arial"/>
              </a:rPr>
              <a:t>y_perso</a:t>
            </a:r>
            <a:r>
              <a:rPr lang="en" sz="800" i="1" dirty="0">
                <a:solidFill>
                  <a:schemeClr val="dk1"/>
                </a:solidFill>
                <a:latin typeface="Arial"/>
                <a:ea typeface="Arial"/>
                <a:cs typeface="Arial"/>
                <a:sym typeface="Arial"/>
              </a:rPr>
              <a:t>)</a:t>
            </a:r>
            <a:endParaRPr sz="1100" dirty="0"/>
          </a:p>
        </p:txBody>
      </p:sp>
      <p:sp>
        <p:nvSpPr>
          <p:cNvPr id="237" name="Google Shape;237;p31"/>
          <p:cNvSpPr txBox="1"/>
          <p:nvPr/>
        </p:nvSpPr>
        <p:spPr>
          <a:xfrm>
            <a:off x="60960" y="1684020"/>
            <a:ext cx="697547"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rPr>
              <a:t>Liste</a:t>
            </a:r>
            <a:endParaRPr sz="1100"/>
          </a:p>
          <a:p>
            <a:pPr marL="0" marR="0" lvl="0" indent="0" algn="l" rtl="0">
              <a:spcBef>
                <a:spcPts val="0"/>
              </a:spcBef>
              <a:spcAft>
                <a:spcPts val="0"/>
              </a:spcAft>
              <a:buNone/>
            </a:pPr>
            <a:r>
              <a:rPr lang="en" sz="900">
                <a:solidFill>
                  <a:schemeClr val="dk1"/>
                </a:solidFill>
                <a:latin typeface="Arial"/>
                <a:ea typeface="Arial"/>
                <a:cs typeface="Arial"/>
                <a:sym typeface="Arial"/>
              </a:rPr>
              <a:t>dynamique</a:t>
            </a:r>
            <a:endParaRPr sz="1100"/>
          </a:p>
        </p:txBody>
      </p:sp>
      <p:sp>
        <p:nvSpPr>
          <p:cNvPr id="238" name="Google Shape;238;p31"/>
          <p:cNvSpPr txBox="1"/>
          <p:nvPr/>
        </p:nvSpPr>
        <p:spPr>
          <a:xfrm>
            <a:off x="76200" y="2286000"/>
            <a:ext cx="6315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rPr>
              <a:t>Liste </a:t>
            </a:r>
            <a:r>
              <a:rPr lang="en" sz="900">
                <a:solidFill>
                  <a:schemeClr val="dk1"/>
                </a:solidFill>
                <a:latin typeface="Arial"/>
                <a:ea typeface="Arial"/>
                <a:cs typeface="Arial"/>
                <a:sym typeface="Arial"/>
              </a:rPr>
              <a:t> fixe</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Code: init des données des obstacles</a:t>
            </a:r>
            <a:endParaRPr/>
          </a:p>
        </p:txBody>
      </p:sp>
      <p:pic>
        <p:nvPicPr>
          <p:cNvPr id="244" name="Google Shape;244;p32"/>
          <p:cNvPicPr preferRelativeResize="0"/>
          <p:nvPr/>
        </p:nvPicPr>
        <p:blipFill rotWithShape="1">
          <a:blip r:embed="rId3">
            <a:alphaModFix/>
          </a:blip>
          <a:srcRect/>
          <a:stretch/>
        </p:blipFill>
        <p:spPr>
          <a:xfrm>
            <a:off x="364210" y="1131376"/>
            <a:ext cx="7356119" cy="3449327"/>
          </a:xfrm>
          <a:prstGeom prst="rect">
            <a:avLst/>
          </a:prstGeom>
          <a:noFill/>
          <a:ln>
            <a:noFill/>
          </a:ln>
        </p:spPr>
      </p:pic>
      <p:sp>
        <p:nvSpPr>
          <p:cNvPr id="245" name="Google Shape;245;p32"/>
          <p:cNvSpPr txBox="1"/>
          <p:nvPr/>
        </p:nvSpPr>
        <p:spPr>
          <a:xfrm>
            <a:off x="7825869" y="1754666"/>
            <a:ext cx="1139900" cy="63860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chemeClr val="dk1"/>
                </a:solidFill>
                <a:latin typeface="Arial"/>
                <a:ea typeface="Arial"/>
                <a:cs typeface="Arial"/>
                <a:sym typeface="Arial"/>
              </a:rPr>
              <a:t>Tuple géré </a:t>
            </a:r>
            <a:endParaRPr sz="1100" dirty="0"/>
          </a:p>
          <a:p>
            <a:pPr marL="0" marR="0" lvl="0" indent="0" algn="l" rtl="0">
              <a:spcBef>
                <a:spcPts val="0"/>
              </a:spcBef>
              <a:spcAft>
                <a:spcPts val="0"/>
              </a:spcAft>
              <a:buNone/>
            </a:pPr>
            <a:r>
              <a:rPr lang="en" sz="1400" dirty="0">
                <a:solidFill>
                  <a:schemeClr val="dk1"/>
                </a:solidFill>
                <a:latin typeface="Arial"/>
                <a:ea typeface="Arial"/>
                <a:cs typeface="Arial"/>
                <a:sym typeface="Arial"/>
              </a:rPr>
              <a:t>en File FiFo</a:t>
            </a:r>
          </a:p>
          <a:p>
            <a:pPr marL="0" marR="0" lvl="0" indent="0" algn="l" rtl="0">
              <a:spcBef>
                <a:spcPts val="0"/>
              </a:spcBef>
              <a:spcAft>
                <a:spcPts val="0"/>
              </a:spcAft>
              <a:buNone/>
            </a:pPr>
            <a:r>
              <a:rPr lang="en" sz="900" dirty="0">
                <a:solidFill>
                  <a:schemeClr val="dk1"/>
                </a:solidFill>
              </a:rPr>
              <a:t>(first in first out)</a:t>
            </a:r>
            <a:endParaRPr sz="900" dirty="0">
              <a:solidFill>
                <a:schemeClr val="dk1"/>
              </a:solidFill>
              <a:latin typeface="Arial"/>
              <a:ea typeface="Arial"/>
              <a:cs typeface="Arial"/>
              <a:sym typeface="Arial"/>
            </a:endParaRPr>
          </a:p>
        </p:txBody>
      </p:sp>
      <p:sp>
        <p:nvSpPr>
          <p:cNvPr id="246" name="Google Shape;246;p32"/>
          <p:cNvSpPr txBox="1"/>
          <p:nvPr/>
        </p:nvSpPr>
        <p:spPr>
          <a:xfrm>
            <a:off x="7840980" y="3535680"/>
            <a:ext cx="1203839"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Arial"/>
                <a:ea typeface="Arial"/>
                <a:cs typeface="Arial"/>
                <a:sym typeface="Arial"/>
              </a:rPr>
              <a:t>Description</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fixe des objets</a:t>
            </a:r>
            <a:endParaRPr sz="1100"/>
          </a:p>
        </p:txBody>
      </p:sp>
      <p:sp>
        <p:nvSpPr>
          <p:cNvPr id="2" name="Rectangle 1">
            <a:extLst>
              <a:ext uri="{FF2B5EF4-FFF2-40B4-BE49-F238E27FC236}">
                <a16:creationId xmlns:a16="http://schemas.microsoft.com/office/drawing/2014/main" id="{2BC6B0D1-81F2-BC98-6245-B15CB7F5A014}"/>
              </a:ext>
            </a:extLst>
          </p:cNvPr>
          <p:cNvSpPr/>
          <p:nvPr/>
        </p:nvSpPr>
        <p:spPr>
          <a:xfrm>
            <a:off x="1123627" y="2433234"/>
            <a:ext cx="2619214" cy="2169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9CE37EFB-806C-3CBF-424D-268008ECCD96}"/>
              </a:ext>
            </a:extLst>
          </p:cNvPr>
          <p:cNvSpPr/>
          <p:nvPr/>
        </p:nvSpPr>
        <p:spPr>
          <a:xfrm>
            <a:off x="3006671" y="1875294"/>
            <a:ext cx="1766807" cy="3409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avec flèche 4">
            <a:extLst>
              <a:ext uri="{FF2B5EF4-FFF2-40B4-BE49-F238E27FC236}">
                <a16:creationId xmlns:a16="http://schemas.microsoft.com/office/drawing/2014/main" id="{D8DE7FF6-166E-5E7A-051D-B49E61F9EFE9}"/>
              </a:ext>
            </a:extLst>
          </p:cNvPr>
          <p:cNvCxnSpPr/>
          <p:nvPr/>
        </p:nvCxnSpPr>
        <p:spPr>
          <a:xfrm flipH="1" flipV="1">
            <a:off x="2123268" y="1790054"/>
            <a:ext cx="860156" cy="271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CFFE5A16-1CCF-87F0-FA98-2526DFE04789}"/>
              </a:ext>
            </a:extLst>
          </p:cNvPr>
          <p:cNvCxnSpPr>
            <a:stCxn id="2" idx="2"/>
          </p:cNvCxnSpPr>
          <p:nvPr/>
        </p:nvCxnSpPr>
        <p:spPr>
          <a:xfrm flipH="1">
            <a:off x="1627322" y="2650210"/>
            <a:ext cx="805912" cy="495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Exemple de code: gestion des plateformes</a:t>
            </a:r>
            <a:endParaRPr/>
          </a:p>
        </p:txBody>
      </p:sp>
      <p:pic>
        <p:nvPicPr>
          <p:cNvPr id="252" name="Google Shape;252;p33"/>
          <p:cNvPicPr preferRelativeResize="0"/>
          <p:nvPr/>
        </p:nvPicPr>
        <p:blipFill rotWithShape="1">
          <a:blip r:embed="rId3">
            <a:alphaModFix/>
          </a:blip>
          <a:srcRect l="24537" t="22979" r="11861" b="27950"/>
          <a:stretch/>
        </p:blipFill>
        <p:spPr>
          <a:xfrm>
            <a:off x="628650" y="1487975"/>
            <a:ext cx="8041598" cy="3489801"/>
          </a:xfrm>
          <a:prstGeom prst="rect">
            <a:avLst/>
          </a:prstGeom>
          <a:noFill/>
          <a:ln>
            <a:noFill/>
          </a:ln>
        </p:spPr>
      </p:pic>
      <p:sp>
        <p:nvSpPr>
          <p:cNvPr id="253" name="Google Shape;253;p33"/>
          <p:cNvSpPr/>
          <p:nvPr/>
        </p:nvSpPr>
        <p:spPr>
          <a:xfrm>
            <a:off x="1510175" y="2633925"/>
            <a:ext cx="6835800" cy="373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3"/>
          <p:cNvSpPr/>
          <p:nvPr/>
        </p:nvSpPr>
        <p:spPr>
          <a:xfrm>
            <a:off x="1763350" y="4139675"/>
            <a:ext cx="2651700" cy="532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Affichage à l'écran (16:9)</PresentationFormat>
  <Paragraphs>151</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Arial</vt:lpstr>
      <vt:lpstr>Play</vt:lpstr>
      <vt:lpstr>Wingdings</vt:lpstr>
      <vt:lpstr>Consolas</vt:lpstr>
      <vt:lpstr>Simple Light</vt:lpstr>
      <vt:lpstr>Thème Office</vt:lpstr>
      <vt:lpstr>Hansel &amp; Gretel</vt:lpstr>
      <vt:lpstr>Notre Projet</vt:lpstr>
      <vt:lpstr>L’équipe</vt:lpstr>
      <vt:lpstr>Collaboration</vt:lpstr>
      <vt:lpstr>Structure du programme</vt:lpstr>
      <vt:lpstr>Les difficultés rencontrées</vt:lpstr>
      <vt:lpstr>Principales structures de données</vt:lpstr>
      <vt:lpstr>Code: init des données des obstacles</vt:lpstr>
      <vt:lpstr>Exemple de code: gestion des plateformes</vt:lpstr>
      <vt:lpstr>Nos règles de programmation</vt:lpstr>
      <vt:lpstr>Bilan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Hansel &amp; Gretel</dc:title>
  <cp:lastModifiedBy>Robert R</cp:lastModifiedBy>
  <cp:revision>1</cp:revision>
  <dcterms:modified xsi:type="dcterms:W3CDTF">2024-05-12T19:04:01Z</dcterms:modified>
</cp:coreProperties>
</file>