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Play"/>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Play-bold.fntdata"/><Relationship Id="rId6" Type="http://schemas.openxmlformats.org/officeDocument/2006/relationships/notesMaster" Target="notesMasters/notesMaster1.xml"/><Relationship Id="rId18" Type="http://schemas.openxmlformats.org/officeDocument/2006/relationships/font" Target="fonts/Play-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db0571cadb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2db0571cadb_1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db0571cadb_1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2db0571cadb_1_19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db0571cadb_1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g2db0571cadb_1_19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db0571cadb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2db0571cadb_1_9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db0571cadb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peut chaqu’un présenter notre partie</a:t>
            </a:r>
            <a:endParaRPr/>
          </a:p>
        </p:txBody>
      </p:sp>
      <p:sp>
        <p:nvSpPr>
          <p:cNvPr id="150" name="Google Shape;150;g2db0571cadb_1_9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db0571c9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db0571c9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db0571cadb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2db0571cadb_1_1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db0571cadb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2db0571cadb_1_1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db0571cadb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2db0571cadb_1_1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db0571cadb_1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2db0571cadb_1_18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db0571cadb_1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g2db0571cadb_1_18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Play"/>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68" name="Shape 68"/>
        <p:cNvGrpSpPr/>
        <p:nvPr/>
      </p:nvGrpSpPr>
      <p:grpSpPr>
        <a:xfrm>
          <a:off x="0" y="0"/>
          <a:ext cx="0" cy="0"/>
          <a:chOff x="0" y="0"/>
          <a:chExt cx="0" cy="0"/>
        </a:xfrm>
      </p:grpSpPr>
      <p:sp>
        <p:nvSpPr>
          <p:cNvPr id="69" name="Google Shape;69;p16"/>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6"/>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71" name="Google Shape;71;p16"/>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2" name="Google Shape;72;p16"/>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73" name="Google Shape;73;p16"/>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4" name="Google Shape;74;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5" name="Google Shape;75;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77" name="Shape 77"/>
        <p:cNvGrpSpPr/>
        <p:nvPr/>
      </p:nvGrpSpPr>
      <p:grpSpPr>
        <a:xfrm>
          <a:off x="0" y="0"/>
          <a:ext cx="0" cy="0"/>
          <a:chOff x="0" y="0"/>
          <a:chExt cx="0" cy="0"/>
        </a:xfrm>
      </p:grpSpPr>
      <p:sp>
        <p:nvSpPr>
          <p:cNvPr id="78" name="Google Shape;78;p17"/>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Play"/>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9" name="Google Shape;79;p17"/>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757575"/>
              </a:buClr>
              <a:buSzPts val="1800"/>
              <a:buNone/>
              <a:defRPr sz="1800">
                <a:solidFill>
                  <a:srgbClr val="757575"/>
                </a:solidFill>
              </a:defRPr>
            </a:lvl1pPr>
            <a:lvl2pPr indent="-228600" lvl="1" marL="914400" algn="l">
              <a:lnSpc>
                <a:spcPct val="90000"/>
              </a:lnSpc>
              <a:spcBef>
                <a:spcPts val="400"/>
              </a:spcBef>
              <a:spcAft>
                <a:spcPts val="0"/>
              </a:spcAft>
              <a:buClr>
                <a:srgbClr val="757575"/>
              </a:buClr>
              <a:buSzPts val="1500"/>
              <a:buNone/>
              <a:defRPr sz="1500">
                <a:solidFill>
                  <a:srgbClr val="757575"/>
                </a:solidFill>
              </a:defRPr>
            </a:lvl2pPr>
            <a:lvl3pPr indent="-228600" lvl="2" marL="1371600" algn="l">
              <a:lnSpc>
                <a:spcPct val="90000"/>
              </a:lnSpc>
              <a:spcBef>
                <a:spcPts val="400"/>
              </a:spcBef>
              <a:spcAft>
                <a:spcPts val="0"/>
              </a:spcAft>
              <a:buClr>
                <a:srgbClr val="757575"/>
              </a:buClr>
              <a:buSzPts val="1400"/>
              <a:buNone/>
              <a:defRPr sz="1400">
                <a:solidFill>
                  <a:srgbClr val="757575"/>
                </a:solidFill>
              </a:defRPr>
            </a:lvl3pPr>
            <a:lvl4pPr indent="-228600" lvl="3" marL="1828800" algn="l">
              <a:lnSpc>
                <a:spcPct val="90000"/>
              </a:lnSpc>
              <a:spcBef>
                <a:spcPts val="400"/>
              </a:spcBef>
              <a:spcAft>
                <a:spcPts val="0"/>
              </a:spcAft>
              <a:buClr>
                <a:srgbClr val="757575"/>
              </a:buClr>
              <a:buSzPts val="1200"/>
              <a:buNone/>
              <a:defRPr sz="1200">
                <a:solidFill>
                  <a:srgbClr val="757575"/>
                </a:solidFill>
              </a:defRPr>
            </a:lvl4pPr>
            <a:lvl5pPr indent="-228600" lvl="4" marL="2286000" algn="l">
              <a:lnSpc>
                <a:spcPct val="90000"/>
              </a:lnSpc>
              <a:spcBef>
                <a:spcPts val="400"/>
              </a:spcBef>
              <a:spcAft>
                <a:spcPts val="0"/>
              </a:spcAft>
              <a:buClr>
                <a:srgbClr val="757575"/>
              </a:buClr>
              <a:buSzPts val="1200"/>
              <a:buNone/>
              <a:defRPr sz="1200">
                <a:solidFill>
                  <a:srgbClr val="757575"/>
                </a:solidFill>
              </a:defRPr>
            </a:lvl5pPr>
            <a:lvl6pPr indent="-228600" lvl="5" marL="2743200" algn="l">
              <a:lnSpc>
                <a:spcPct val="90000"/>
              </a:lnSpc>
              <a:spcBef>
                <a:spcPts val="400"/>
              </a:spcBef>
              <a:spcAft>
                <a:spcPts val="0"/>
              </a:spcAft>
              <a:buClr>
                <a:srgbClr val="757575"/>
              </a:buClr>
              <a:buSzPts val="1200"/>
              <a:buNone/>
              <a:defRPr sz="1200">
                <a:solidFill>
                  <a:srgbClr val="757575"/>
                </a:solidFill>
              </a:defRPr>
            </a:lvl6pPr>
            <a:lvl7pPr indent="-228600" lvl="6" marL="3200400" algn="l">
              <a:lnSpc>
                <a:spcPct val="90000"/>
              </a:lnSpc>
              <a:spcBef>
                <a:spcPts val="400"/>
              </a:spcBef>
              <a:spcAft>
                <a:spcPts val="0"/>
              </a:spcAft>
              <a:buClr>
                <a:srgbClr val="757575"/>
              </a:buClr>
              <a:buSzPts val="1200"/>
              <a:buNone/>
              <a:defRPr sz="1200">
                <a:solidFill>
                  <a:srgbClr val="757575"/>
                </a:solidFill>
              </a:defRPr>
            </a:lvl7pPr>
            <a:lvl8pPr indent="-228600" lvl="7" marL="3657600" algn="l">
              <a:lnSpc>
                <a:spcPct val="90000"/>
              </a:lnSpc>
              <a:spcBef>
                <a:spcPts val="400"/>
              </a:spcBef>
              <a:spcAft>
                <a:spcPts val="0"/>
              </a:spcAft>
              <a:buClr>
                <a:srgbClr val="757575"/>
              </a:buClr>
              <a:buSzPts val="1200"/>
              <a:buNone/>
              <a:defRPr sz="1200">
                <a:solidFill>
                  <a:srgbClr val="757575"/>
                </a:solidFill>
              </a:defRPr>
            </a:lvl8pPr>
            <a:lvl9pPr indent="-228600" lvl="8" marL="4114800" algn="l">
              <a:lnSpc>
                <a:spcPct val="90000"/>
              </a:lnSpc>
              <a:spcBef>
                <a:spcPts val="400"/>
              </a:spcBef>
              <a:spcAft>
                <a:spcPts val="0"/>
              </a:spcAft>
              <a:buClr>
                <a:srgbClr val="757575"/>
              </a:buClr>
              <a:buSzPts val="1200"/>
              <a:buNone/>
              <a:defRPr sz="1200">
                <a:solidFill>
                  <a:srgbClr val="757575"/>
                </a:solidFill>
              </a:defRPr>
            </a:lvl9pPr>
          </a:lstStyle>
          <a:p/>
        </p:txBody>
      </p:sp>
      <p:sp>
        <p:nvSpPr>
          <p:cNvPr id="80" name="Google Shape;80;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1" name="Google Shape;81;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2" name="Google Shape;82;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83" name="Shape 83"/>
        <p:cNvGrpSpPr/>
        <p:nvPr/>
      </p:nvGrpSpPr>
      <p:grpSpPr>
        <a:xfrm>
          <a:off x="0" y="0"/>
          <a:ext cx="0" cy="0"/>
          <a:chOff x="0" y="0"/>
          <a:chExt cx="0" cy="0"/>
        </a:xfrm>
      </p:grpSpPr>
      <p:sp>
        <p:nvSpPr>
          <p:cNvPr id="84" name="Google Shape;84;p1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5" name="Google Shape;85;p18"/>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6" name="Google Shape;86;p18"/>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Play"/>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Play"/>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Play"/>
              <a:buNone/>
              <a:defRPr b="0" i="0" sz="3300" u="none" cap="none" strike="noStrike">
                <a:solidFill>
                  <a:schemeClr val="dk1"/>
                </a:solidFill>
                <a:latin typeface="Play"/>
                <a:ea typeface="Play"/>
                <a:cs typeface="Play"/>
                <a:sym typeface="Play"/>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757575"/>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757575"/>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757575"/>
                </a:solidFill>
                <a:latin typeface="Arial"/>
                <a:ea typeface="Arial"/>
                <a:cs typeface="Arial"/>
                <a:sym typeface="Arial"/>
              </a:defRPr>
            </a:lvl1pPr>
            <a:lvl2pPr indent="0" lvl="1" marL="0" marR="0" rtl="0" algn="r">
              <a:spcBef>
                <a:spcPts val="0"/>
              </a:spcBef>
              <a:buNone/>
              <a:defRPr b="0" i="0" sz="900" u="none" cap="none" strike="noStrike">
                <a:solidFill>
                  <a:srgbClr val="757575"/>
                </a:solidFill>
                <a:latin typeface="Arial"/>
                <a:ea typeface="Arial"/>
                <a:cs typeface="Arial"/>
                <a:sym typeface="Arial"/>
              </a:defRPr>
            </a:lvl2pPr>
            <a:lvl3pPr indent="0" lvl="2" marL="0" marR="0" rtl="0" algn="r">
              <a:spcBef>
                <a:spcPts val="0"/>
              </a:spcBef>
              <a:buNone/>
              <a:defRPr b="0" i="0" sz="900" u="none" cap="none" strike="noStrike">
                <a:solidFill>
                  <a:srgbClr val="757575"/>
                </a:solidFill>
                <a:latin typeface="Arial"/>
                <a:ea typeface="Arial"/>
                <a:cs typeface="Arial"/>
                <a:sym typeface="Arial"/>
              </a:defRPr>
            </a:lvl3pPr>
            <a:lvl4pPr indent="0" lvl="3" marL="0" marR="0" rtl="0" algn="r">
              <a:spcBef>
                <a:spcPts val="0"/>
              </a:spcBef>
              <a:buNone/>
              <a:defRPr b="0" i="0" sz="900" u="none" cap="none" strike="noStrike">
                <a:solidFill>
                  <a:srgbClr val="757575"/>
                </a:solidFill>
                <a:latin typeface="Arial"/>
                <a:ea typeface="Arial"/>
                <a:cs typeface="Arial"/>
                <a:sym typeface="Arial"/>
              </a:defRPr>
            </a:lvl4pPr>
            <a:lvl5pPr indent="0" lvl="4" marL="0" marR="0" rtl="0" algn="r">
              <a:spcBef>
                <a:spcPts val="0"/>
              </a:spcBef>
              <a:buNone/>
              <a:defRPr b="0" i="0" sz="900" u="none" cap="none" strike="noStrike">
                <a:solidFill>
                  <a:srgbClr val="757575"/>
                </a:solidFill>
                <a:latin typeface="Arial"/>
                <a:ea typeface="Arial"/>
                <a:cs typeface="Arial"/>
                <a:sym typeface="Arial"/>
              </a:defRPr>
            </a:lvl5pPr>
            <a:lvl6pPr indent="0" lvl="5" marL="0" marR="0" rtl="0" algn="r">
              <a:spcBef>
                <a:spcPts val="0"/>
              </a:spcBef>
              <a:buNone/>
              <a:defRPr b="0" i="0" sz="900" u="none" cap="none" strike="noStrike">
                <a:solidFill>
                  <a:srgbClr val="757575"/>
                </a:solidFill>
                <a:latin typeface="Arial"/>
                <a:ea typeface="Arial"/>
                <a:cs typeface="Arial"/>
                <a:sym typeface="Arial"/>
              </a:defRPr>
            </a:lvl6pPr>
            <a:lvl7pPr indent="0" lvl="6" marL="0" marR="0" rtl="0" algn="r">
              <a:spcBef>
                <a:spcPts val="0"/>
              </a:spcBef>
              <a:buNone/>
              <a:defRPr b="0" i="0" sz="900" u="none" cap="none" strike="noStrike">
                <a:solidFill>
                  <a:srgbClr val="757575"/>
                </a:solidFill>
                <a:latin typeface="Arial"/>
                <a:ea typeface="Arial"/>
                <a:cs typeface="Arial"/>
                <a:sym typeface="Arial"/>
              </a:defRPr>
            </a:lvl7pPr>
            <a:lvl8pPr indent="0" lvl="7" marL="0" marR="0" rtl="0" algn="r">
              <a:spcBef>
                <a:spcPts val="0"/>
              </a:spcBef>
              <a:buNone/>
              <a:defRPr b="0" i="0" sz="900" u="none" cap="none" strike="noStrike">
                <a:solidFill>
                  <a:srgbClr val="757575"/>
                </a:solidFill>
                <a:latin typeface="Arial"/>
                <a:ea typeface="Arial"/>
                <a:cs typeface="Arial"/>
                <a:sym typeface="Arial"/>
              </a:defRPr>
            </a:lvl8pPr>
            <a:lvl9pPr indent="0" lvl="8" marL="0" marR="0" rtl="0" algn="r">
              <a:spcBef>
                <a:spcPts val="0"/>
              </a:spcBef>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png"/><Relationship Id="rId6"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8" name="Shape 128"/>
        <p:cNvGrpSpPr/>
        <p:nvPr/>
      </p:nvGrpSpPr>
      <p:grpSpPr>
        <a:xfrm>
          <a:off x="0" y="0"/>
          <a:ext cx="0" cy="0"/>
          <a:chOff x="0" y="0"/>
          <a:chExt cx="0" cy="0"/>
        </a:xfrm>
      </p:grpSpPr>
      <p:sp>
        <p:nvSpPr>
          <p:cNvPr id="129" name="Google Shape;129;p25"/>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0" name="Google Shape;130;p25"/>
          <p:cNvSpPr txBox="1"/>
          <p:nvPr>
            <p:ph type="ctrTitle"/>
          </p:nvPr>
        </p:nvSpPr>
        <p:spPr>
          <a:xfrm>
            <a:off x="482599" y="565219"/>
            <a:ext cx="4001198" cy="2253109"/>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Play"/>
              <a:buNone/>
            </a:pPr>
            <a:r>
              <a:rPr lang="en"/>
              <a:t>Hansel &amp; Gretel</a:t>
            </a:r>
            <a:endParaRPr/>
          </a:p>
        </p:txBody>
      </p:sp>
      <p:sp>
        <p:nvSpPr>
          <p:cNvPr id="131" name="Google Shape;131;p25"/>
          <p:cNvSpPr txBox="1"/>
          <p:nvPr>
            <p:ph idx="1" type="subTitle"/>
          </p:nvPr>
        </p:nvSpPr>
        <p:spPr>
          <a:xfrm>
            <a:off x="482599" y="2887384"/>
            <a:ext cx="4001198" cy="1641911"/>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1300"/>
              <a:buNone/>
            </a:pPr>
            <a:r>
              <a:rPr lang="en" sz="1300"/>
              <a:t>Le jeu Hansel &amp; Gretel sera un jeu de plateformes qui sera basé sur le conte des frères Grimm. Le personnage se "déplacera" sur un sol mais pourra aussi survoler les obstacles bloquant le chemin grâce à des plateformes flottantes. </a:t>
            </a:r>
            <a:endParaRPr/>
          </a:p>
        </p:txBody>
      </p:sp>
      <p:sp>
        <p:nvSpPr>
          <p:cNvPr id="132" name="Google Shape;132;p25"/>
          <p:cNvSpPr/>
          <p:nvPr/>
        </p:nvSpPr>
        <p:spPr>
          <a:xfrm>
            <a:off x="5965756" y="873096"/>
            <a:ext cx="427136" cy="427136"/>
          </a:xfrm>
          <a:prstGeom prst="ellipse">
            <a:avLst/>
          </a:prstGeom>
          <a:noFill/>
          <a:ln cap="flat" cmpd="sng" w="101600">
            <a:solidFill>
              <a:schemeClr val="accent5"/>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3" name="Google Shape;133;p25"/>
          <p:cNvSpPr/>
          <p:nvPr/>
        </p:nvSpPr>
        <p:spPr>
          <a:xfrm>
            <a:off x="4907159" y="0"/>
            <a:ext cx="1592561" cy="1066861"/>
          </a:xfrm>
          <a:custGeom>
            <a:rect b="b" l="l" r="r" t="t"/>
            <a:pathLst>
              <a:path extrusionOk="0" h="1550992" w="2315251">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pic>
        <p:nvPicPr>
          <p:cNvPr id="134" name="Google Shape;134;p25"/>
          <p:cNvPicPr preferRelativeResize="0"/>
          <p:nvPr/>
        </p:nvPicPr>
        <p:blipFill rotWithShape="1">
          <a:blip r:embed="rId3">
            <a:alphaModFix/>
          </a:blip>
          <a:srcRect b="4" l="0" r="5" t="840"/>
          <a:stretch/>
        </p:blipFill>
        <p:spPr>
          <a:xfrm>
            <a:off x="4957699" y="1612937"/>
            <a:ext cx="2430444" cy="2430444"/>
          </a:xfrm>
          <a:custGeom>
            <a:rect b="b" l="l" r="r" t="t"/>
            <a:pathLst>
              <a:path extrusionOk="0" h="3741748" w="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noFill/>
          <a:ln>
            <a:noFill/>
          </a:ln>
        </p:spPr>
      </p:pic>
      <p:pic>
        <p:nvPicPr>
          <p:cNvPr id="135" name="Google Shape;135;p25"/>
          <p:cNvPicPr preferRelativeResize="0"/>
          <p:nvPr/>
        </p:nvPicPr>
        <p:blipFill rotWithShape="1">
          <a:blip r:embed="rId4">
            <a:alphaModFix/>
          </a:blip>
          <a:srcRect b="-1" l="0" r="5374" t="0"/>
          <a:stretch/>
        </p:blipFill>
        <p:spPr>
          <a:xfrm>
            <a:off x="7118002" y="8"/>
            <a:ext cx="2025998" cy="2145590"/>
          </a:xfrm>
          <a:custGeom>
            <a:rect b="b" l="l" r="r" t="t"/>
            <a:pathLst>
              <a:path extrusionOk="0" h="2860796" w="2701330">
                <a:moveTo>
                  <a:pt x="1381637" y="0"/>
                </a:moveTo>
                <a:lnTo>
                  <a:pt x="1481685" y="0"/>
                </a:lnTo>
                <a:lnTo>
                  <a:pt x="1578040" y="4866"/>
                </a:lnTo>
                <a:cubicBezTo>
                  <a:pt x="2059323" y="53742"/>
                  <a:pt x="2470132" y="341007"/>
                  <a:pt x="2690528" y="746720"/>
                </a:cubicBezTo>
                <a:lnTo>
                  <a:pt x="2701330" y="769143"/>
                </a:lnTo>
                <a:lnTo>
                  <a:pt x="2701330" y="2089127"/>
                </a:lnTo>
                <a:lnTo>
                  <a:pt x="2690528" y="2111550"/>
                </a:lnTo>
                <a:cubicBezTo>
                  <a:pt x="2448092" y="2557835"/>
                  <a:pt x="1975257" y="2860796"/>
                  <a:pt x="1431661" y="2860796"/>
                </a:cubicBezTo>
                <a:cubicBezTo>
                  <a:pt x="640976" y="2860796"/>
                  <a:pt x="0" y="2219820"/>
                  <a:pt x="0" y="1429135"/>
                </a:cubicBezTo>
                <a:cubicBezTo>
                  <a:pt x="0" y="687868"/>
                  <a:pt x="563358" y="78181"/>
                  <a:pt x="1285282" y="4866"/>
                </a:cubicBezTo>
                <a:close/>
              </a:path>
            </a:pathLst>
          </a:custGeom>
          <a:noFill/>
          <a:ln>
            <a:noFill/>
          </a:ln>
        </p:spPr>
      </p:pic>
      <p:cxnSp>
        <p:nvCxnSpPr>
          <p:cNvPr id="136" name="Google Shape;136;p25"/>
          <p:cNvCxnSpPr/>
          <p:nvPr/>
        </p:nvCxnSpPr>
        <p:spPr>
          <a:xfrm>
            <a:off x="7953776" y="2761486"/>
            <a:ext cx="0" cy="1198281"/>
          </a:xfrm>
          <a:prstGeom prst="straightConnector1">
            <a:avLst/>
          </a:prstGeom>
          <a:noFill/>
          <a:ln cap="rnd" cmpd="sng" w="127000">
            <a:solidFill>
              <a:schemeClr val="accent4">
                <a:alpha val="94901"/>
              </a:schemeClr>
            </a:solidFill>
            <a:prstDash val="dash"/>
            <a:miter lim="800000"/>
            <a:headEnd len="sm" w="sm" type="none"/>
            <a:tailEnd len="sm" w="sm" type="none"/>
          </a:ln>
        </p:spPr>
      </p:cxnSp>
      <p:sp>
        <p:nvSpPr>
          <p:cNvPr id="137" name="Google Shape;137;p25"/>
          <p:cNvSpPr/>
          <p:nvPr/>
        </p:nvSpPr>
        <p:spPr>
          <a:xfrm>
            <a:off x="8647235" y="2562629"/>
            <a:ext cx="496766" cy="1212347"/>
          </a:xfrm>
          <a:custGeom>
            <a:rect b="b" l="l" r="r" t="t"/>
            <a:pathLst>
              <a:path extrusionOk="0" h="1616463" w="662355">
                <a:moveTo>
                  <a:pt x="662355" y="0"/>
                </a:moveTo>
                <a:lnTo>
                  <a:pt x="662355" y="1616463"/>
                </a:lnTo>
                <a:lnTo>
                  <a:pt x="658212" y="1615830"/>
                </a:lnTo>
                <a:cubicBezTo>
                  <a:pt x="282572" y="1538963"/>
                  <a:pt x="0" y="1206596"/>
                  <a:pt x="0" y="808231"/>
                </a:cubicBezTo>
                <a:cubicBezTo>
                  <a:pt x="0" y="409866"/>
                  <a:pt x="282572" y="77499"/>
                  <a:pt x="658212" y="632"/>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38" name="Google Shape;138;p25"/>
          <p:cNvSpPr/>
          <p:nvPr/>
        </p:nvSpPr>
        <p:spPr>
          <a:xfrm>
            <a:off x="8647235" y="2562629"/>
            <a:ext cx="496766" cy="1212347"/>
          </a:xfrm>
          <a:custGeom>
            <a:rect b="b" l="l" r="r" t="t"/>
            <a:pathLst>
              <a:path extrusionOk="0" h="1616463" w="662355">
                <a:moveTo>
                  <a:pt x="662355" y="0"/>
                </a:moveTo>
                <a:lnTo>
                  <a:pt x="662355" y="1616463"/>
                </a:lnTo>
                <a:lnTo>
                  <a:pt x="658212" y="1615830"/>
                </a:lnTo>
                <a:cubicBezTo>
                  <a:pt x="282572" y="1538963"/>
                  <a:pt x="0" y="1206596"/>
                  <a:pt x="0" y="808231"/>
                </a:cubicBezTo>
                <a:cubicBezTo>
                  <a:pt x="0" y="409866"/>
                  <a:pt x="282572" y="77499"/>
                  <a:pt x="658212" y="632"/>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39" name="Google Shape;139;p25"/>
          <p:cNvSpPr/>
          <p:nvPr/>
        </p:nvSpPr>
        <p:spPr>
          <a:xfrm>
            <a:off x="4907159" y="4730214"/>
            <a:ext cx="1090784" cy="413287"/>
          </a:xfrm>
          <a:custGeom>
            <a:rect b="b" l="l" r="r" t="t"/>
            <a:pathLst>
              <a:path extrusionOk="0" h="591429" w="1560952">
                <a:moveTo>
                  <a:pt x="780476" y="0"/>
                </a:moveTo>
                <a:cubicBezTo>
                  <a:pt x="1115417" y="0"/>
                  <a:pt x="1402793" y="198118"/>
                  <a:pt x="1525548" y="480469"/>
                </a:cubicBezTo>
                <a:lnTo>
                  <a:pt x="1560952" y="591429"/>
                </a:lnTo>
                <a:lnTo>
                  <a:pt x="0" y="591429"/>
                </a:lnTo>
                <a:lnTo>
                  <a:pt x="35404" y="480469"/>
                </a:lnTo>
                <a:cubicBezTo>
                  <a:pt x="158159" y="198118"/>
                  <a:pt x="445536" y="0"/>
                  <a:pt x="780476" y="0"/>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40" name="Google Shape;140;p25"/>
          <p:cNvSpPr/>
          <p:nvPr/>
        </p:nvSpPr>
        <p:spPr>
          <a:xfrm rot="-338402">
            <a:off x="5181461" y="4249232"/>
            <a:ext cx="1335017" cy="928435"/>
          </a:xfrm>
          <a:custGeom>
            <a:rect b="b" l="l" r="r" t="t"/>
            <a:pathLst>
              <a:path extrusionOk="0" h="1237913" w="1780023">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933455" y="161308"/>
                </a:moveTo>
                <a:cubicBezTo>
                  <a:pt x="941692" y="161854"/>
                  <a:pt x="949959" y="164024"/>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49"/>
                  <a:pt x="908742" y="159670"/>
                  <a:pt x="933455" y="161308"/>
                </a:cubicBezTo>
                <a:close/>
                <a:moveTo>
                  <a:pt x="454020" y="13474"/>
                </a:moveTo>
                <a:cubicBezTo>
                  <a:pt x="462713" y="14543"/>
                  <a:pt x="470778" y="17324"/>
                  <a:pt x="477919" y="21437"/>
                </a:cubicBez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41" name="Google Shape;141;p25"/>
          <p:cNvSpPr/>
          <p:nvPr/>
        </p:nvSpPr>
        <p:spPr>
          <a:xfrm>
            <a:off x="7375019" y="4376738"/>
            <a:ext cx="1768982" cy="766763"/>
          </a:xfrm>
          <a:custGeom>
            <a:rect b="b" l="l" r="r" t="t"/>
            <a:pathLst>
              <a:path extrusionOk="0" h="1022351" w="2358642">
                <a:moveTo>
                  <a:pt x="61913" y="0"/>
                </a:moveTo>
                <a:lnTo>
                  <a:pt x="2358642" y="0"/>
                </a:lnTo>
                <a:lnTo>
                  <a:pt x="2358642"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Play"/>
              <a:buNone/>
            </a:pPr>
            <a:r>
              <a:rPr lang="en"/>
              <a:t>Nos règles de programmation</a:t>
            </a:r>
            <a:endParaRPr/>
          </a:p>
        </p:txBody>
      </p:sp>
      <p:sp>
        <p:nvSpPr>
          <p:cNvPr id="260" name="Google Shape;260;p34"/>
          <p:cNvSpPr txBox="1"/>
          <p:nvPr>
            <p:ph idx="1" type="body"/>
          </p:nvPr>
        </p:nvSpPr>
        <p:spPr>
          <a:xfrm>
            <a:off x="595993" y="1167492"/>
            <a:ext cx="8001000" cy="3600451"/>
          </a:xfrm>
          <a:prstGeom prst="rect">
            <a:avLst/>
          </a:prstGeom>
          <a:noFill/>
          <a:ln>
            <a:noFill/>
          </a:ln>
        </p:spPr>
        <p:txBody>
          <a:bodyPr anchorCtr="0" anchor="t" bIns="34275" lIns="68575" spcFirstLastPara="1" rIns="68575" wrap="square" tIns="34275">
            <a:normAutofit lnSpcReduction="10000"/>
          </a:bodyPr>
          <a:lstStyle/>
          <a:p>
            <a:pPr indent="-171450" lvl="0" marL="177800" rtl="0" algn="l">
              <a:lnSpc>
                <a:spcPct val="90000"/>
              </a:lnSpc>
              <a:spcBef>
                <a:spcPts val="0"/>
              </a:spcBef>
              <a:spcAft>
                <a:spcPts val="0"/>
              </a:spcAft>
              <a:buClr>
                <a:schemeClr val="dk1"/>
              </a:buClr>
              <a:buSzPts val="1500"/>
              <a:buChar char="•"/>
            </a:pPr>
            <a:r>
              <a:rPr lang="en" sz="1500"/>
              <a:t>Des commentaires</a:t>
            </a:r>
            <a:endParaRPr/>
          </a:p>
          <a:p>
            <a:pPr indent="-177800" lvl="1" marL="520700" rtl="0" algn="l">
              <a:lnSpc>
                <a:spcPct val="90000"/>
              </a:lnSpc>
              <a:spcBef>
                <a:spcPts val="400"/>
              </a:spcBef>
              <a:spcAft>
                <a:spcPts val="0"/>
              </a:spcAft>
              <a:buClr>
                <a:schemeClr val="dk1"/>
              </a:buClr>
              <a:buSzPts val="1400"/>
              <a:buChar char="•"/>
            </a:pPr>
            <a:r>
              <a:rPr lang="en" sz="1400"/>
              <a:t>Permettre le partage, parfois rajoutés à la relecture croisée</a:t>
            </a:r>
            <a:endParaRPr/>
          </a:p>
          <a:p>
            <a:pPr indent="-171450" lvl="0" marL="177800" rtl="0" algn="l">
              <a:lnSpc>
                <a:spcPct val="90000"/>
              </a:lnSpc>
              <a:spcBef>
                <a:spcPts val="800"/>
              </a:spcBef>
              <a:spcAft>
                <a:spcPts val="0"/>
              </a:spcAft>
              <a:buClr>
                <a:schemeClr val="dk1"/>
              </a:buClr>
              <a:buSzPts val="1500"/>
              <a:buChar char="•"/>
            </a:pPr>
            <a:r>
              <a:rPr lang="en" sz="1500"/>
              <a:t>Paramétrage</a:t>
            </a:r>
            <a:endParaRPr/>
          </a:p>
          <a:p>
            <a:pPr indent="-177800" lvl="1" marL="520700" rtl="0" algn="l">
              <a:lnSpc>
                <a:spcPct val="90000"/>
              </a:lnSpc>
              <a:spcBef>
                <a:spcPts val="400"/>
              </a:spcBef>
              <a:spcAft>
                <a:spcPts val="0"/>
              </a:spcAft>
              <a:buClr>
                <a:schemeClr val="dk1"/>
              </a:buClr>
              <a:buSzPts val="1400"/>
              <a:buChar char="•"/>
            </a:pPr>
            <a:r>
              <a:rPr lang="en" sz="1400"/>
              <a:t>Variables « constantes » globales à chaque module</a:t>
            </a:r>
            <a:endParaRPr/>
          </a:p>
          <a:p>
            <a:pPr indent="-177800" lvl="1" marL="520700" rtl="0" algn="l">
              <a:lnSpc>
                <a:spcPct val="90000"/>
              </a:lnSpc>
              <a:spcBef>
                <a:spcPts val="400"/>
              </a:spcBef>
              <a:spcAft>
                <a:spcPts val="0"/>
              </a:spcAft>
              <a:buClr>
                <a:schemeClr val="dk1"/>
              </a:buClr>
              <a:buSzPts val="1400"/>
              <a:buChar char="•"/>
            </a:pPr>
            <a:r>
              <a:rPr lang="en" sz="1400"/>
              <a:t>Programmation systématique en fonction de ces paramètres</a:t>
            </a:r>
            <a:endParaRPr/>
          </a:p>
          <a:p>
            <a:pPr indent="-171450" lvl="0" marL="177800" rtl="0" algn="l">
              <a:lnSpc>
                <a:spcPct val="90000"/>
              </a:lnSpc>
              <a:spcBef>
                <a:spcPts val="800"/>
              </a:spcBef>
              <a:spcAft>
                <a:spcPts val="0"/>
              </a:spcAft>
              <a:buClr>
                <a:schemeClr val="dk1"/>
              </a:buClr>
              <a:buSzPts val="1500"/>
              <a:buChar char="•"/>
            </a:pPr>
            <a:r>
              <a:rPr lang="en" sz="1500"/>
              <a:t>Variables globales p</a:t>
            </a:r>
            <a:r>
              <a:rPr lang="en" sz="1400"/>
              <a:t>our chaque module</a:t>
            </a:r>
            <a:endParaRPr/>
          </a:p>
          <a:p>
            <a:pPr indent="-171450" lvl="0" marL="177800" rtl="0" algn="l">
              <a:lnSpc>
                <a:spcPct val="90000"/>
              </a:lnSpc>
              <a:spcBef>
                <a:spcPts val="800"/>
              </a:spcBef>
              <a:spcAft>
                <a:spcPts val="0"/>
              </a:spcAft>
              <a:buClr>
                <a:schemeClr val="dk1"/>
              </a:buClr>
              <a:buSzPts val="1500"/>
              <a:buChar char="•"/>
            </a:pPr>
            <a:r>
              <a:rPr lang="en" sz="1500"/>
              <a:t>Clarifier les calculs complexes</a:t>
            </a:r>
            <a:endParaRPr/>
          </a:p>
          <a:p>
            <a:pPr indent="-177800" lvl="1" marL="520700" rtl="0" algn="l">
              <a:lnSpc>
                <a:spcPct val="90000"/>
              </a:lnSpc>
              <a:spcBef>
                <a:spcPts val="400"/>
              </a:spcBef>
              <a:spcAft>
                <a:spcPts val="0"/>
              </a:spcAft>
              <a:buClr>
                <a:schemeClr val="dk1"/>
              </a:buClr>
              <a:buSzPts val="1400"/>
              <a:buChar char="•"/>
            </a:pPr>
            <a:r>
              <a:rPr lang="en" sz="1400"/>
              <a:t>Variables intermédiaires explicites et découpe en étapes</a:t>
            </a:r>
            <a:endParaRPr sz="1400"/>
          </a:p>
          <a:p>
            <a:pPr indent="-171450" lvl="0" marL="177800" rtl="0" algn="l">
              <a:lnSpc>
                <a:spcPct val="90000"/>
              </a:lnSpc>
              <a:spcBef>
                <a:spcPts val="800"/>
              </a:spcBef>
              <a:spcAft>
                <a:spcPts val="0"/>
              </a:spcAft>
              <a:buClr>
                <a:schemeClr val="dk1"/>
              </a:buClr>
              <a:buSzPts val="1500"/>
              <a:buChar char="•"/>
            </a:pPr>
            <a:r>
              <a:rPr lang="en" sz="1500"/>
              <a:t>Découpe en fonctions élémentaires</a:t>
            </a:r>
            <a:endParaRPr/>
          </a:p>
          <a:p>
            <a:pPr indent="-177800" lvl="1" marL="520700" rtl="0" algn="l">
              <a:lnSpc>
                <a:spcPct val="90000"/>
              </a:lnSpc>
              <a:spcBef>
                <a:spcPts val="400"/>
              </a:spcBef>
              <a:spcAft>
                <a:spcPts val="0"/>
              </a:spcAft>
              <a:buClr>
                <a:schemeClr val="dk1"/>
              </a:buClr>
              <a:buSzPts val="1400"/>
              <a:buChar char="•"/>
            </a:pPr>
            <a:r>
              <a:rPr lang="en" sz="1400"/>
              <a:t>Isoler les algorithmes critiques dans des fonctions simples</a:t>
            </a:r>
            <a:endParaRPr/>
          </a:p>
          <a:p>
            <a:pPr indent="-171450" lvl="0" marL="177800" rtl="0" algn="l">
              <a:lnSpc>
                <a:spcPct val="90000"/>
              </a:lnSpc>
              <a:spcBef>
                <a:spcPts val="800"/>
              </a:spcBef>
              <a:spcAft>
                <a:spcPts val="0"/>
              </a:spcAft>
              <a:buClr>
                <a:schemeClr val="dk1"/>
              </a:buClr>
              <a:buSzPts val="1500"/>
              <a:buChar char="•"/>
            </a:pPr>
            <a:r>
              <a:rPr lang="en" sz="1500"/>
              <a:t>Développement incrémental</a:t>
            </a:r>
            <a:endParaRPr/>
          </a:p>
          <a:p>
            <a:pPr indent="-177800" lvl="1" marL="520700" rtl="0" algn="l">
              <a:lnSpc>
                <a:spcPct val="90000"/>
              </a:lnSpc>
              <a:spcBef>
                <a:spcPts val="400"/>
              </a:spcBef>
              <a:spcAft>
                <a:spcPts val="0"/>
              </a:spcAft>
              <a:buClr>
                <a:schemeClr val="dk1"/>
              </a:buClr>
              <a:buSzPts val="1400"/>
              <a:buChar char="•"/>
            </a:pPr>
            <a:r>
              <a:rPr lang="en" sz="1400"/>
              <a:t>Stabilisation à chaque évolution</a:t>
            </a:r>
            <a:endParaRPr/>
          </a:p>
          <a:p>
            <a:pPr indent="-171450" lvl="0" marL="177800" rtl="0" algn="l">
              <a:lnSpc>
                <a:spcPct val="90000"/>
              </a:lnSpc>
              <a:spcBef>
                <a:spcPts val="800"/>
              </a:spcBef>
              <a:spcAft>
                <a:spcPts val="0"/>
              </a:spcAft>
              <a:buClr>
                <a:schemeClr val="dk1"/>
              </a:buClr>
              <a:buSzPts val="1500"/>
              <a:buChar char="•"/>
            </a:pPr>
            <a:r>
              <a:rPr lang="en" sz="1500"/>
              <a:t>Livraison préférablement par branch/commit/merge</a:t>
            </a:r>
            <a:endParaRPr/>
          </a:p>
          <a:p>
            <a:pPr indent="-177800" lvl="1" marL="520700" rtl="0" algn="l">
              <a:lnSpc>
                <a:spcPct val="90000"/>
              </a:lnSpc>
              <a:spcBef>
                <a:spcPts val="400"/>
              </a:spcBef>
              <a:spcAft>
                <a:spcPts val="0"/>
              </a:spcAft>
              <a:buClr>
                <a:schemeClr val="dk1"/>
              </a:buClr>
              <a:buSzPts val="1400"/>
              <a:buChar char="•"/>
            </a:pPr>
            <a:r>
              <a:rPr lang="en" sz="1400"/>
              <a:t>Développement isolé et contrôle des évolutions par le développeur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5"/>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Play"/>
              <a:buNone/>
            </a:pPr>
            <a:r>
              <a:rPr lang="en"/>
              <a:t>Bilan</a:t>
            </a:r>
            <a:endParaRPr/>
          </a:p>
        </p:txBody>
      </p:sp>
      <p:sp>
        <p:nvSpPr>
          <p:cNvPr id="266" name="Google Shape;266;p35"/>
          <p:cNvSpPr txBox="1"/>
          <p:nvPr>
            <p:ph idx="1" type="body"/>
          </p:nvPr>
        </p:nvSpPr>
        <p:spPr>
          <a:xfrm>
            <a:off x="655241" y="1225550"/>
            <a:ext cx="3554809" cy="354799"/>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1800"/>
              <a:buNone/>
            </a:pPr>
            <a:r>
              <a:rPr lang="en"/>
              <a:t>Ce que nous avons réussi</a:t>
            </a:r>
            <a:endParaRPr/>
          </a:p>
        </p:txBody>
      </p:sp>
      <p:sp>
        <p:nvSpPr>
          <p:cNvPr id="267" name="Google Shape;267;p35"/>
          <p:cNvSpPr txBox="1"/>
          <p:nvPr>
            <p:ph idx="2" type="body"/>
          </p:nvPr>
        </p:nvSpPr>
        <p:spPr>
          <a:xfrm>
            <a:off x="629841" y="1770852"/>
            <a:ext cx="3868340" cy="2763441"/>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1500"/>
              <a:buChar char="•"/>
            </a:pPr>
            <a:r>
              <a:rPr lang="en" sz="1500"/>
              <a:t>Ça marche !</a:t>
            </a:r>
            <a:endParaRPr/>
          </a:p>
          <a:p>
            <a:pPr indent="-171450" lvl="0" marL="177800" rtl="0" algn="l">
              <a:lnSpc>
                <a:spcPct val="90000"/>
              </a:lnSpc>
              <a:spcBef>
                <a:spcPts val="800"/>
              </a:spcBef>
              <a:spcAft>
                <a:spcPts val="0"/>
              </a:spcAft>
              <a:buClr>
                <a:schemeClr val="dk1"/>
              </a:buClr>
              <a:buSzPts val="1500"/>
              <a:buChar char="•"/>
            </a:pPr>
            <a:r>
              <a:rPr lang="en" sz="1500"/>
              <a:t>Nous avons appris</a:t>
            </a:r>
            <a:endParaRPr/>
          </a:p>
          <a:p>
            <a:pPr indent="-171450" lvl="0" marL="177800" rtl="0" algn="l">
              <a:lnSpc>
                <a:spcPct val="90000"/>
              </a:lnSpc>
              <a:spcBef>
                <a:spcPts val="800"/>
              </a:spcBef>
              <a:spcAft>
                <a:spcPts val="0"/>
              </a:spcAft>
              <a:buClr>
                <a:schemeClr val="dk1"/>
              </a:buClr>
              <a:buSzPts val="1500"/>
              <a:buChar char="•"/>
            </a:pPr>
            <a:r>
              <a:rPr lang="en" sz="1500"/>
              <a:t>Bonne entente dans l’équipe</a:t>
            </a:r>
            <a:endParaRPr/>
          </a:p>
          <a:p>
            <a:pPr indent="-171450" lvl="0" marL="177800" rtl="0" algn="l">
              <a:lnSpc>
                <a:spcPct val="90000"/>
              </a:lnSpc>
              <a:spcBef>
                <a:spcPts val="800"/>
              </a:spcBef>
              <a:spcAft>
                <a:spcPts val="0"/>
              </a:spcAft>
              <a:buClr>
                <a:schemeClr val="dk1"/>
              </a:buClr>
              <a:buSzPts val="1500"/>
              <a:buChar char="•"/>
            </a:pPr>
            <a:r>
              <a:rPr lang="en" sz="1500"/>
              <a:t>Participation de chacun</a:t>
            </a:r>
            <a:endParaRPr/>
          </a:p>
          <a:p>
            <a:pPr indent="-171450" lvl="0" marL="177800" rtl="0" algn="l">
              <a:lnSpc>
                <a:spcPct val="90000"/>
              </a:lnSpc>
              <a:spcBef>
                <a:spcPts val="800"/>
              </a:spcBef>
              <a:spcAft>
                <a:spcPts val="0"/>
              </a:spcAft>
              <a:buClr>
                <a:schemeClr val="dk1"/>
              </a:buClr>
              <a:buSzPts val="1500"/>
              <a:buChar char="•"/>
            </a:pPr>
            <a:r>
              <a:rPr lang="en" sz="1500"/>
              <a:t>Redirection du projet vers des objectifs plus réalistes</a:t>
            </a:r>
            <a:endParaRPr/>
          </a:p>
          <a:p>
            <a:pPr indent="-76200" lvl="0" marL="177800" rtl="0" algn="l">
              <a:lnSpc>
                <a:spcPct val="90000"/>
              </a:lnSpc>
              <a:spcBef>
                <a:spcPts val="800"/>
              </a:spcBef>
              <a:spcAft>
                <a:spcPts val="0"/>
              </a:spcAft>
              <a:buClr>
                <a:schemeClr val="dk1"/>
              </a:buClr>
              <a:buSzPts val="1500"/>
              <a:buNone/>
            </a:pPr>
            <a:r>
              <a:t/>
            </a:r>
            <a:endParaRPr sz="1500"/>
          </a:p>
        </p:txBody>
      </p:sp>
      <p:sp>
        <p:nvSpPr>
          <p:cNvPr id="268" name="Google Shape;268;p35"/>
          <p:cNvSpPr txBox="1"/>
          <p:nvPr>
            <p:ph idx="3" type="body"/>
          </p:nvPr>
        </p:nvSpPr>
        <p:spPr>
          <a:xfrm>
            <a:off x="4641850" y="1206500"/>
            <a:ext cx="3690541" cy="361149"/>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1800"/>
              <a:buNone/>
            </a:pPr>
            <a:r>
              <a:rPr lang="en"/>
              <a:t>Ce qui aurait pu être mieux</a:t>
            </a:r>
            <a:endParaRPr/>
          </a:p>
        </p:txBody>
      </p:sp>
      <p:sp>
        <p:nvSpPr>
          <p:cNvPr id="269" name="Google Shape;269;p35"/>
          <p:cNvSpPr txBox="1"/>
          <p:nvPr>
            <p:ph idx="4" type="body"/>
          </p:nvPr>
        </p:nvSpPr>
        <p:spPr>
          <a:xfrm>
            <a:off x="4629150" y="1770852"/>
            <a:ext cx="4309110" cy="2763441"/>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1500"/>
              <a:buChar char="•"/>
            </a:pPr>
            <a:r>
              <a:rPr lang="en" sz="1500"/>
              <a:t>Coordination de projet</a:t>
            </a:r>
            <a:endParaRPr/>
          </a:p>
          <a:p>
            <a:pPr indent="-171450" lvl="0" marL="177800" rtl="0" algn="l">
              <a:lnSpc>
                <a:spcPct val="90000"/>
              </a:lnSpc>
              <a:spcBef>
                <a:spcPts val="800"/>
              </a:spcBef>
              <a:spcAft>
                <a:spcPts val="0"/>
              </a:spcAft>
              <a:buClr>
                <a:schemeClr val="dk1"/>
              </a:buClr>
              <a:buSzPts val="1500"/>
              <a:buChar char="•"/>
            </a:pPr>
            <a:r>
              <a:rPr lang="en" sz="1500"/>
              <a:t>Planning</a:t>
            </a:r>
            <a:endParaRPr/>
          </a:p>
          <a:p>
            <a:pPr indent="-171450" lvl="0" marL="177800" rtl="0" algn="l">
              <a:lnSpc>
                <a:spcPct val="90000"/>
              </a:lnSpc>
              <a:spcBef>
                <a:spcPts val="800"/>
              </a:spcBef>
              <a:spcAft>
                <a:spcPts val="0"/>
              </a:spcAft>
              <a:buClr>
                <a:schemeClr val="dk1"/>
              </a:buClr>
              <a:buSzPts val="1500"/>
              <a:buChar char="•"/>
            </a:pPr>
            <a:r>
              <a:rPr lang="en" sz="1500"/>
              <a:t>Cadencement des tâches</a:t>
            </a:r>
            <a:endParaRPr/>
          </a:p>
          <a:p>
            <a:pPr indent="-171450" lvl="0" marL="177800" rtl="0" algn="l">
              <a:lnSpc>
                <a:spcPct val="90000"/>
              </a:lnSpc>
              <a:spcBef>
                <a:spcPts val="800"/>
              </a:spcBef>
              <a:spcAft>
                <a:spcPts val="0"/>
              </a:spcAft>
              <a:buClr>
                <a:schemeClr val="dk1"/>
              </a:buClr>
              <a:buSzPts val="1500"/>
              <a:buChar char="•"/>
            </a:pPr>
            <a:r>
              <a:rPr lang="en" sz="1500"/>
              <a:t>Cadencement de versions</a:t>
            </a:r>
            <a:endParaRPr/>
          </a:p>
          <a:p>
            <a:pPr indent="-171450" lvl="0" marL="177800" rtl="0" algn="l">
              <a:lnSpc>
                <a:spcPct val="90000"/>
              </a:lnSpc>
              <a:spcBef>
                <a:spcPts val="800"/>
              </a:spcBef>
              <a:spcAft>
                <a:spcPts val="0"/>
              </a:spcAft>
              <a:buClr>
                <a:schemeClr val="dk1"/>
              </a:buClr>
              <a:buSzPts val="1500"/>
              <a:buChar char="•"/>
            </a:pPr>
            <a:r>
              <a:rPr lang="en" sz="1500"/>
              <a:t>Utilisation plus systématique du process GiHub</a:t>
            </a:r>
            <a:endParaRPr sz="1500"/>
          </a:p>
          <a:p>
            <a:pPr indent="-171450" lvl="0" marL="177800" rtl="0" algn="l">
              <a:lnSpc>
                <a:spcPct val="90000"/>
              </a:lnSpc>
              <a:spcBef>
                <a:spcPts val="800"/>
              </a:spcBef>
              <a:spcAft>
                <a:spcPts val="0"/>
              </a:spcAft>
              <a:buClr>
                <a:schemeClr val="dk1"/>
              </a:buClr>
              <a:buSzPts val="1500"/>
              <a:buChar char="•"/>
            </a:pPr>
            <a:r>
              <a:rPr lang="en" sz="1500"/>
              <a:t>Objectif initial réduit</a:t>
            </a:r>
            <a:endParaRPr/>
          </a:p>
          <a:p>
            <a:pPr indent="-76200" lvl="0" marL="177800" rtl="0" algn="l">
              <a:lnSpc>
                <a:spcPct val="90000"/>
              </a:lnSpc>
              <a:spcBef>
                <a:spcPts val="800"/>
              </a:spcBef>
              <a:spcAft>
                <a:spcPts val="0"/>
              </a:spcAft>
              <a:buClr>
                <a:schemeClr val="dk1"/>
              </a:buClr>
              <a:buSzPts val="1500"/>
              <a:buNone/>
            </a:pPr>
            <a:r>
              <a:t/>
            </a:r>
            <a:endParaRPr sz="1500"/>
          </a:p>
        </p:txBody>
      </p:sp>
      <p:pic>
        <p:nvPicPr>
          <p:cNvPr id="270" name="Google Shape;270;p35"/>
          <p:cNvPicPr preferRelativeResize="0"/>
          <p:nvPr/>
        </p:nvPicPr>
        <p:blipFill rotWithShape="1">
          <a:blip r:embed="rId3">
            <a:alphaModFix/>
          </a:blip>
          <a:srcRect b="0" l="0" r="0" t="0"/>
          <a:stretch/>
        </p:blipFill>
        <p:spPr>
          <a:xfrm>
            <a:off x="5462470" y="3873835"/>
            <a:ext cx="1198680" cy="1201203"/>
          </a:xfrm>
          <a:prstGeom prst="rect">
            <a:avLst/>
          </a:prstGeom>
          <a:noFill/>
          <a:ln>
            <a:noFill/>
          </a:ln>
        </p:spPr>
      </p:pic>
      <p:pic>
        <p:nvPicPr>
          <p:cNvPr id="271" name="Google Shape;271;p35"/>
          <p:cNvPicPr preferRelativeResize="0"/>
          <p:nvPr/>
        </p:nvPicPr>
        <p:blipFill rotWithShape="1">
          <a:blip r:embed="rId4">
            <a:alphaModFix/>
          </a:blip>
          <a:srcRect b="0" l="0" r="0" t="0"/>
          <a:stretch/>
        </p:blipFill>
        <p:spPr>
          <a:xfrm>
            <a:off x="1686443" y="3848099"/>
            <a:ext cx="1183756" cy="119378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Play"/>
              <a:buNone/>
            </a:pPr>
            <a:r>
              <a:rPr lang="en"/>
              <a:t>Notre Projet</a:t>
            </a:r>
            <a:endParaRPr/>
          </a:p>
        </p:txBody>
      </p:sp>
      <p:sp>
        <p:nvSpPr>
          <p:cNvPr id="147" name="Google Shape;147;p26"/>
          <p:cNvSpPr txBox="1"/>
          <p:nvPr>
            <p:ph idx="1" type="body"/>
          </p:nvPr>
        </p:nvSpPr>
        <p:spPr>
          <a:xfrm>
            <a:off x="628650" y="1369226"/>
            <a:ext cx="7886700" cy="3703200"/>
          </a:xfrm>
          <a:prstGeom prst="rect">
            <a:avLst/>
          </a:prstGeom>
          <a:noFill/>
          <a:ln>
            <a:noFill/>
          </a:ln>
        </p:spPr>
        <p:txBody>
          <a:bodyPr anchorCtr="0" anchor="t" bIns="34275" lIns="68575" spcFirstLastPara="1" rIns="68575" wrap="square" tIns="34275">
            <a:normAutofit lnSpcReduction="10000"/>
          </a:bodyPr>
          <a:lstStyle/>
          <a:p>
            <a:pPr indent="-171450" lvl="0" marL="177800" rtl="0" algn="l">
              <a:lnSpc>
                <a:spcPct val="90000"/>
              </a:lnSpc>
              <a:spcBef>
                <a:spcPts val="0"/>
              </a:spcBef>
              <a:spcAft>
                <a:spcPts val="0"/>
              </a:spcAft>
              <a:buClr>
                <a:schemeClr val="dk1"/>
              </a:buClr>
              <a:buSzPts val="2100"/>
              <a:buChar char="•"/>
            </a:pPr>
            <a:r>
              <a:rPr lang="en"/>
              <a:t>Objectifs</a:t>
            </a:r>
            <a:endParaRPr/>
          </a:p>
          <a:p>
            <a:pPr indent="-177800" lvl="1" marL="520700" rtl="0" algn="l">
              <a:lnSpc>
                <a:spcPct val="90000"/>
              </a:lnSpc>
              <a:spcBef>
                <a:spcPts val="400"/>
              </a:spcBef>
              <a:spcAft>
                <a:spcPts val="0"/>
              </a:spcAft>
              <a:buClr>
                <a:schemeClr val="dk1"/>
              </a:buClr>
              <a:buSzPts val="1800"/>
              <a:buChar char="•"/>
            </a:pPr>
            <a:r>
              <a:rPr lang="en"/>
              <a:t>Réaliser un jeu de plateforme en utilisant la bibliothèque Pyxel</a:t>
            </a:r>
            <a:endParaRPr/>
          </a:p>
          <a:p>
            <a:pPr indent="-177800" lvl="1" marL="520700" rtl="0" algn="l">
              <a:lnSpc>
                <a:spcPct val="90000"/>
              </a:lnSpc>
              <a:spcBef>
                <a:spcPts val="400"/>
              </a:spcBef>
              <a:spcAft>
                <a:spcPts val="0"/>
              </a:spcAft>
              <a:buClr>
                <a:schemeClr val="dk1"/>
              </a:buClr>
              <a:buSzPts val="1800"/>
              <a:buChar char="•"/>
            </a:pPr>
            <a:r>
              <a:rPr lang="en"/>
              <a:t>Créer une interface (menu) pour </a:t>
            </a:r>
            <a:r>
              <a:rPr lang="en"/>
              <a:t>contrôler</a:t>
            </a:r>
            <a:r>
              <a:rPr lang="en"/>
              <a:t> les options du jeu</a:t>
            </a:r>
            <a:endParaRPr/>
          </a:p>
          <a:p>
            <a:pPr indent="-152400" lvl="1" marL="520700" rtl="0" algn="l">
              <a:lnSpc>
                <a:spcPct val="90000"/>
              </a:lnSpc>
              <a:spcBef>
                <a:spcPts val="400"/>
              </a:spcBef>
              <a:spcAft>
                <a:spcPts val="0"/>
              </a:spcAft>
              <a:buSzPts val="1400"/>
              <a:buChar char="•"/>
            </a:pPr>
            <a:r>
              <a:rPr lang="en"/>
              <a:t>Coder une </a:t>
            </a:r>
            <a:r>
              <a:rPr lang="en"/>
              <a:t>sorcière</a:t>
            </a:r>
            <a:r>
              <a:rPr lang="en"/>
              <a:t> qui </a:t>
            </a:r>
            <a:r>
              <a:rPr lang="en"/>
              <a:t>poursuivrait</a:t>
            </a:r>
            <a:r>
              <a:rPr lang="en"/>
              <a:t> le personnage</a:t>
            </a:r>
            <a:endParaRPr/>
          </a:p>
          <a:p>
            <a:pPr indent="-152400" lvl="1" marL="520700" rtl="0" algn="l">
              <a:lnSpc>
                <a:spcPct val="90000"/>
              </a:lnSpc>
              <a:spcBef>
                <a:spcPts val="400"/>
              </a:spcBef>
              <a:spcAft>
                <a:spcPts val="0"/>
              </a:spcAft>
              <a:buSzPts val="1400"/>
              <a:buChar char="•"/>
            </a:pPr>
            <a:r>
              <a:rPr lang="en"/>
              <a:t>Coder des obstacles / objets fonctionnel</a:t>
            </a:r>
            <a:endParaRPr/>
          </a:p>
          <a:p>
            <a:pPr indent="-63500" lvl="1" marL="520700" rtl="0" algn="l">
              <a:lnSpc>
                <a:spcPct val="90000"/>
              </a:lnSpc>
              <a:spcBef>
                <a:spcPts val="400"/>
              </a:spcBef>
              <a:spcAft>
                <a:spcPts val="0"/>
              </a:spcAft>
              <a:buClr>
                <a:schemeClr val="dk1"/>
              </a:buClr>
              <a:buSzPts val="1800"/>
              <a:buNone/>
            </a:pPr>
            <a:r>
              <a:t/>
            </a:r>
            <a:endParaRPr/>
          </a:p>
          <a:p>
            <a:pPr indent="-171450" lvl="0" marL="177800" rtl="0" algn="l">
              <a:lnSpc>
                <a:spcPct val="90000"/>
              </a:lnSpc>
              <a:spcBef>
                <a:spcPts val="800"/>
              </a:spcBef>
              <a:spcAft>
                <a:spcPts val="0"/>
              </a:spcAft>
              <a:buClr>
                <a:schemeClr val="dk1"/>
              </a:buClr>
              <a:buSzPts val="2100"/>
              <a:buChar char="•"/>
            </a:pPr>
            <a:r>
              <a:rPr lang="en"/>
              <a:t>Résultats</a:t>
            </a:r>
            <a:endParaRPr/>
          </a:p>
          <a:p>
            <a:pPr indent="-177800" lvl="1" marL="520700" rtl="0" algn="l">
              <a:lnSpc>
                <a:spcPct val="90000"/>
              </a:lnSpc>
              <a:spcBef>
                <a:spcPts val="400"/>
              </a:spcBef>
              <a:spcAft>
                <a:spcPts val="0"/>
              </a:spcAft>
              <a:buClr>
                <a:schemeClr val="dk1"/>
              </a:buClr>
              <a:buSzPts val="1800"/>
              <a:buChar char="•"/>
            </a:pPr>
            <a:r>
              <a:rPr lang="en"/>
              <a:t>Version jouable, incluant des plateformes volantes, des obstacles dont certains mortels</a:t>
            </a:r>
            <a:endParaRPr/>
          </a:p>
          <a:p>
            <a:pPr indent="-177800" lvl="1" marL="520700" rtl="0" algn="l">
              <a:lnSpc>
                <a:spcPct val="90000"/>
              </a:lnSpc>
              <a:spcBef>
                <a:spcPts val="400"/>
              </a:spcBef>
              <a:spcAft>
                <a:spcPts val="0"/>
              </a:spcAft>
              <a:buClr>
                <a:schemeClr val="dk1"/>
              </a:buClr>
              <a:buSzPts val="1800"/>
              <a:buChar char="•"/>
            </a:pPr>
            <a:r>
              <a:rPr lang="en"/>
              <a:t>Menu simple mais qui permet d’accomplir certaines </a:t>
            </a:r>
            <a:r>
              <a:rPr lang="en"/>
              <a:t>tâches</a:t>
            </a:r>
            <a:r>
              <a:rPr lang="en"/>
              <a:t> essentielles</a:t>
            </a:r>
            <a:endParaRPr/>
          </a:p>
          <a:p>
            <a:pPr indent="-177800" lvl="1" marL="520700" rtl="0" algn="l">
              <a:lnSpc>
                <a:spcPct val="90000"/>
              </a:lnSpc>
              <a:spcBef>
                <a:spcPts val="400"/>
              </a:spcBef>
              <a:spcAft>
                <a:spcPts val="0"/>
              </a:spcAft>
              <a:buSzPts val="1800"/>
              <a:buChar char="•"/>
            </a:pPr>
            <a:r>
              <a:rPr lang="en"/>
              <a:t>Obstacles pouvant tuer</a:t>
            </a:r>
            <a:endParaRPr/>
          </a:p>
          <a:p>
            <a:pPr indent="0" lvl="0" marL="0" rtl="0" algn="l">
              <a:lnSpc>
                <a:spcPct val="90000"/>
              </a:lnSpc>
              <a:spcBef>
                <a:spcPts val="400"/>
              </a:spcBef>
              <a:spcAft>
                <a:spcPts val="0"/>
              </a:spcAft>
              <a:buNone/>
            </a:pPr>
            <a:r>
              <a:rPr lang="en" sz="1800"/>
              <a:t>     * </a:t>
            </a:r>
            <a:r>
              <a:rPr lang="en" sz="1800"/>
              <a:t>Cette version inclut des ouvertures pour des évolutions futures et est   paramétrée pour implémenter facilement des variantes</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Play"/>
              <a:buNone/>
            </a:pPr>
            <a:r>
              <a:rPr lang="en"/>
              <a:t>L’équipe</a:t>
            </a:r>
            <a:endParaRPr/>
          </a:p>
        </p:txBody>
      </p:sp>
      <p:sp>
        <p:nvSpPr>
          <p:cNvPr id="153" name="Google Shape;153;p27"/>
          <p:cNvSpPr txBox="1"/>
          <p:nvPr/>
        </p:nvSpPr>
        <p:spPr>
          <a:xfrm>
            <a:off x="806450" y="1389575"/>
            <a:ext cx="2649300" cy="1054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i="0" lang="en" sz="1400">
                <a:solidFill>
                  <a:srgbClr val="010409"/>
                </a:solidFill>
                <a:highlight>
                  <a:srgbClr val="FFFFFF"/>
                </a:highlight>
                <a:latin typeface="Arial"/>
                <a:ea typeface="Arial"/>
                <a:cs typeface="Arial"/>
                <a:sym typeface="Arial"/>
              </a:rPr>
              <a:t>Alena Pogudina</a:t>
            </a:r>
            <a:endParaRPr b="1" i="0" sz="1400">
              <a:solidFill>
                <a:srgbClr val="010409"/>
              </a:solidFill>
              <a:highlight>
                <a:srgbClr val="FFFFFF"/>
              </a:highlight>
              <a:latin typeface="Arial"/>
              <a:ea typeface="Arial"/>
              <a:cs typeface="Arial"/>
              <a:sym typeface="Arial"/>
            </a:endParaRPr>
          </a:p>
          <a:p>
            <a:pPr indent="0" lvl="0" marL="0" marR="0" rtl="0" algn="l">
              <a:spcBef>
                <a:spcPts val="0"/>
              </a:spcBef>
              <a:spcAft>
                <a:spcPts val="0"/>
              </a:spcAft>
              <a:buNone/>
            </a:pPr>
            <a:r>
              <a:rPr i="1" lang="en" sz="1200">
                <a:solidFill>
                  <a:srgbClr val="010409"/>
                </a:solidFill>
                <a:highlight>
                  <a:srgbClr val="FFFFFF"/>
                </a:highlight>
              </a:rPr>
              <a:t>Design:</a:t>
            </a:r>
            <a:endParaRPr i="1" sz="1200">
              <a:solidFill>
                <a:srgbClr val="010409"/>
              </a:solidFill>
              <a:highlight>
                <a:srgbClr val="FFFFFF"/>
              </a:highlight>
            </a:endParaRPr>
          </a:p>
          <a:p>
            <a:pPr indent="0" lvl="0" marL="0" marR="0" rtl="0" algn="l">
              <a:spcBef>
                <a:spcPts val="0"/>
              </a:spcBef>
              <a:spcAft>
                <a:spcPts val="0"/>
              </a:spcAft>
              <a:buNone/>
            </a:pPr>
            <a:r>
              <a:rPr lang="en" sz="1200">
                <a:solidFill>
                  <a:srgbClr val="010409"/>
                </a:solidFill>
                <a:highlight>
                  <a:srgbClr val="FFFFFF"/>
                </a:highlight>
              </a:rPr>
              <a:t>T</a:t>
            </a:r>
            <a:r>
              <a:rPr lang="en" sz="1200">
                <a:solidFill>
                  <a:srgbClr val="010409"/>
                </a:solidFill>
                <a:highlight>
                  <a:srgbClr val="FFFFFF"/>
                </a:highlight>
              </a:rPr>
              <a:t>out le visuel</a:t>
            </a:r>
            <a:r>
              <a:rPr lang="en" sz="1200">
                <a:solidFill>
                  <a:srgbClr val="010409"/>
                </a:solidFill>
                <a:highlight>
                  <a:srgbClr val="FFFFFF"/>
                </a:highlight>
              </a:rPr>
              <a:t> + son implémentation dans le code</a:t>
            </a:r>
            <a:endParaRPr sz="1200">
              <a:solidFill>
                <a:srgbClr val="010409"/>
              </a:solidFill>
              <a:highlight>
                <a:srgbClr val="FFFFFF"/>
              </a:highlight>
              <a:latin typeface="Arial"/>
              <a:ea typeface="Arial"/>
              <a:cs typeface="Arial"/>
              <a:sym typeface="Arial"/>
            </a:endParaRPr>
          </a:p>
          <a:p>
            <a:pPr indent="0" lvl="0" marL="0" marR="0" rtl="0" algn="l">
              <a:spcBef>
                <a:spcPts val="0"/>
              </a:spcBef>
              <a:spcAft>
                <a:spcPts val="0"/>
              </a:spcAft>
              <a:buNone/>
            </a:pPr>
            <a:r>
              <a:t/>
            </a:r>
            <a:endParaRPr b="1" sz="1400">
              <a:solidFill>
                <a:schemeClr val="dk1"/>
              </a:solidFill>
              <a:latin typeface="Arial"/>
              <a:ea typeface="Arial"/>
              <a:cs typeface="Arial"/>
              <a:sym typeface="Arial"/>
            </a:endParaRPr>
          </a:p>
        </p:txBody>
      </p:sp>
      <p:sp>
        <p:nvSpPr>
          <p:cNvPr id="154" name="Google Shape;154;p27"/>
          <p:cNvSpPr txBox="1"/>
          <p:nvPr/>
        </p:nvSpPr>
        <p:spPr>
          <a:xfrm>
            <a:off x="774700" y="2748475"/>
            <a:ext cx="2649300" cy="838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i="0" lang="en" sz="1400">
                <a:solidFill>
                  <a:srgbClr val="010409"/>
                </a:solidFill>
                <a:highlight>
                  <a:srgbClr val="FFFFFF"/>
                </a:highlight>
                <a:latin typeface="Arial"/>
                <a:ea typeface="Arial"/>
                <a:cs typeface="Arial"/>
                <a:sym typeface="Arial"/>
              </a:rPr>
              <a:t>Elise Schultz</a:t>
            </a:r>
            <a:endParaRPr sz="1100"/>
          </a:p>
          <a:p>
            <a:pPr indent="0" lvl="0" marL="0" marR="0" rtl="0" algn="l">
              <a:spcBef>
                <a:spcPts val="0"/>
              </a:spcBef>
              <a:spcAft>
                <a:spcPts val="0"/>
              </a:spcAft>
              <a:buNone/>
            </a:pPr>
            <a:r>
              <a:rPr i="1" lang="en" sz="1200">
                <a:solidFill>
                  <a:srgbClr val="010409"/>
                </a:solidFill>
                <a:highlight>
                  <a:srgbClr val="FFFFFF"/>
                </a:highlight>
              </a:rPr>
              <a:t>Codage:</a:t>
            </a:r>
            <a:endParaRPr i="1" sz="1200">
              <a:solidFill>
                <a:srgbClr val="010409"/>
              </a:solidFill>
              <a:highlight>
                <a:srgbClr val="FFFFFF"/>
              </a:highlight>
            </a:endParaRPr>
          </a:p>
          <a:p>
            <a:pPr indent="0" lvl="0" marL="0" marR="0" rtl="0" algn="l">
              <a:spcBef>
                <a:spcPts val="0"/>
              </a:spcBef>
              <a:spcAft>
                <a:spcPts val="0"/>
              </a:spcAft>
              <a:buNone/>
            </a:pPr>
            <a:r>
              <a:rPr lang="en" sz="1200">
                <a:solidFill>
                  <a:srgbClr val="010409"/>
                </a:solidFill>
                <a:highlight>
                  <a:srgbClr val="FFFFFF"/>
                </a:highlight>
              </a:rPr>
              <a:t>Sorcière (très proche de pouvoir être </a:t>
            </a:r>
            <a:r>
              <a:rPr lang="en" sz="1200">
                <a:solidFill>
                  <a:srgbClr val="010409"/>
                </a:solidFill>
                <a:highlight>
                  <a:srgbClr val="FFFFFF"/>
                </a:highlight>
              </a:rPr>
              <a:t>implémenté</a:t>
            </a:r>
            <a:r>
              <a:rPr lang="en" sz="1200">
                <a:solidFill>
                  <a:srgbClr val="010409"/>
                </a:solidFill>
                <a:highlight>
                  <a:srgbClr val="FFFFFF"/>
                </a:highlight>
              </a:rPr>
              <a:t>) + mort initiale</a:t>
            </a:r>
            <a:endParaRPr sz="1200">
              <a:solidFill>
                <a:schemeClr val="dk1"/>
              </a:solidFill>
              <a:latin typeface="Arial"/>
              <a:ea typeface="Arial"/>
              <a:cs typeface="Arial"/>
              <a:sym typeface="Arial"/>
            </a:endParaRPr>
          </a:p>
        </p:txBody>
      </p:sp>
      <p:sp>
        <p:nvSpPr>
          <p:cNvPr id="155" name="Google Shape;155;p27"/>
          <p:cNvSpPr txBox="1"/>
          <p:nvPr/>
        </p:nvSpPr>
        <p:spPr>
          <a:xfrm>
            <a:off x="5435600" y="3389825"/>
            <a:ext cx="2750400" cy="1023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i="0" lang="en" sz="1400">
                <a:solidFill>
                  <a:srgbClr val="010409"/>
                </a:solidFill>
                <a:highlight>
                  <a:srgbClr val="FFFFFF"/>
                </a:highlight>
                <a:latin typeface="Arial"/>
                <a:ea typeface="Arial"/>
                <a:cs typeface="Arial"/>
                <a:sym typeface="Arial"/>
              </a:rPr>
              <a:t>Rafael Martellini</a:t>
            </a:r>
            <a:endParaRPr b="1" i="0" sz="1400">
              <a:solidFill>
                <a:srgbClr val="010409"/>
              </a:solidFill>
              <a:highlight>
                <a:srgbClr val="FFFFFF"/>
              </a:highlight>
              <a:latin typeface="Arial"/>
              <a:ea typeface="Arial"/>
              <a:cs typeface="Arial"/>
              <a:sym typeface="Arial"/>
            </a:endParaRPr>
          </a:p>
          <a:p>
            <a:pPr indent="0" lvl="0" marL="0" marR="0" rtl="0" algn="l">
              <a:spcBef>
                <a:spcPts val="0"/>
              </a:spcBef>
              <a:spcAft>
                <a:spcPts val="0"/>
              </a:spcAft>
              <a:buNone/>
            </a:pPr>
            <a:r>
              <a:rPr i="1" lang="en" sz="1200">
                <a:solidFill>
                  <a:srgbClr val="010409"/>
                </a:solidFill>
                <a:highlight>
                  <a:srgbClr val="FFFFFF"/>
                </a:highlight>
              </a:rPr>
              <a:t>Fonctionnalité</a:t>
            </a:r>
            <a:r>
              <a:rPr i="1" lang="en" sz="1200">
                <a:solidFill>
                  <a:srgbClr val="010409"/>
                </a:solidFill>
                <a:highlight>
                  <a:srgbClr val="FFFFFF"/>
                </a:highlight>
              </a:rPr>
              <a:t>:</a:t>
            </a:r>
            <a:endParaRPr i="1" sz="1200">
              <a:solidFill>
                <a:srgbClr val="010409"/>
              </a:solidFill>
              <a:highlight>
                <a:srgbClr val="FFFFFF"/>
              </a:highlight>
            </a:endParaRPr>
          </a:p>
          <a:p>
            <a:pPr indent="0" lvl="0" marL="0" marR="0" rtl="0" algn="l">
              <a:spcBef>
                <a:spcPts val="0"/>
              </a:spcBef>
              <a:spcAft>
                <a:spcPts val="0"/>
              </a:spcAft>
              <a:buNone/>
            </a:pPr>
            <a:r>
              <a:rPr lang="en" sz="1200">
                <a:solidFill>
                  <a:srgbClr val="010409"/>
                </a:solidFill>
                <a:highlight>
                  <a:srgbClr val="FFFFFF"/>
                </a:highlight>
                <a:latin typeface="Arial"/>
                <a:ea typeface="Arial"/>
                <a:cs typeface="Arial"/>
                <a:sym typeface="Arial"/>
              </a:rPr>
              <a:t>Création des base du projet + modifications du code (améliorations pratiques / bugs) +</a:t>
            </a:r>
            <a:r>
              <a:rPr lang="en" sz="1200">
                <a:solidFill>
                  <a:srgbClr val="010409"/>
                </a:solidFill>
                <a:highlight>
                  <a:srgbClr val="FFFFFF"/>
                </a:highlight>
              </a:rPr>
              <a:t> difficulté / score </a:t>
            </a:r>
            <a:r>
              <a:rPr lang="en" sz="1200">
                <a:solidFill>
                  <a:srgbClr val="010409"/>
                </a:solidFill>
                <a:highlight>
                  <a:srgbClr val="FFFFFF"/>
                </a:highlight>
                <a:latin typeface="Arial"/>
                <a:ea typeface="Arial"/>
                <a:cs typeface="Arial"/>
                <a:sym typeface="Arial"/>
              </a:rPr>
              <a:t> </a:t>
            </a:r>
            <a:endParaRPr sz="1200">
              <a:solidFill>
                <a:schemeClr val="dk1"/>
              </a:solidFill>
              <a:latin typeface="Arial"/>
              <a:ea typeface="Arial"/>
              <a:cs typeface="Arial"/>
              <a:sym typeface="Arial"/>
            </a:endParaRPr>
          </a:p>
        </p:txBody>
      </p:sp>
      <p:sp>
        <p:nvSpPr>
          <p:cNvPr id="156" name="Google Shape;156;p27"/>
          <p:cNvSpPr txBox="1"/>
          <p:nvPr/>
        </p:nvSpPr>
        <p:spPr>
          <a:xfrm>
            <a:off x="5422899" y="1624525"/>
            <a:ext cx="2959200" cy="1038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i="0" lang="en" sz="1500">
                <a:solidFill>
                  <a:srgbClr val="010409"/>
                </a:solidFill>
                <a:highlight>
                  <a:srgbClr val="FFFFFF"/>
                </a:highlight>
                <a:latin typeface="Arial"/>
                <a:ea typeface="Arial"/>
                <a:cs typeface="Arial"/>
                <a:sym typeface="Arial"/>
              </a:rPr>
              <a:t>Alienor Rousseau</a:t>
            </a:r>
            <a:endParaRPr sz="1100"/>
          </a:p>
          <a:p>
            <a:pPr indent="0" lvl="0" marL="0" marR="0" rtl="0" algn="l">
              <a:spcBef>
                <a:spcPts val="0"/>
              </a:spcBef>
              <a:spcAft>
                <a:spcPts val="0"/>
              </a:spcAft>
              <a:buNone/>
            </a:pPr>
            <a:r>
              <a:rPr i="1" lang="en" sz="1200">
                <a:solidFill>
                  <a:srgbClr val="010409"/>
                </a:solidFill>
                <a:highlight>
                  <a:srgbClr val="FFFFFF"/>
                </a:highlight>
              </a:rPr>
              <a:t>Structure du code:</a:t>
            </a:r>
            <a:endParaRPr i="1" sz="1200">
              <a:solidFill>
                <a:srgbClr val="010409"/>
              </a:solidFill>
              <a:highlight>
                <a:srgbClr val="FFFFFF"/>
              </a:highlight>
            </a:endParaRPr>
          </a:p>
          <a:p>
            <a:pPr indent="0" lvl="0" marL="0" marR="0" rtl="0" algn="l">
              <a:spcBef>
                <a:spcPts val="0"/>
              </a:spcBef>
              <a:spcAft>
                <a:spcPts val="0"/>
              </a:spcAft>
              <a:buNone/>
            </a:pPr>
            <a:r>
              <a:rPr lang="en" sz="1200">
                <a:solidFill>
                  <a:srgbClr val="010409"/>
                </a:solidFill>
                <a:highlight>
                  <a:srgbClr val="FFFFFF"/>
                </a:highlight>
              </a:rPr>
              <a:t>À l’origine de l’écriture de la majorité du code de base: menu / plateformes / obstacles + commentaires</a:t>
            </a:r>
            <a:endParaRPr sz="1200">
              <a:solidFill>
                <a:schemeClr val="dk1"/>
              </a:solidFill>
              <a:latin typeface="Arial"/>
              <a:ea typeface="Arial"/>
              <a:cs typeface="Arial"/>
              <a:sym typeface="Arial"/>
            </a:endParaRPr>
          </a:p>
        </p:txBody>
      </p:sp>
      <p:pic>
        <p:nvPicPr>
          <p:cNvPr descr="@raf-martellini" id="157" name="Google Shape;157;p27"/>
          <p:cNvPicPr preferRelativeResize="0"/>
          <p:nvPr/>
        </p:nvPicPr>
        <p:blipFill rotWithShape="1">
          <a:blip r:embed="rId3">
            <a:alphaModFix/>
          </a:blip>
          <a:srcRect b="0" l="0" r="0" t="0"/>
          <a:stretch/>
        </p:blipFill>
        <p:spPr>
          <a:xfrm>
            <a:off x="5122863" y="3378201"/>
            <a:ext cx="330201" cy="330201"/>
          </a:xfrm>
          <a:prstGeom prst="rect">
            <a:avLst/>
          </a:prstGeom>
          <a:noFill/>
          <a:ln>
            <a:noFill/>
          </a:ln>
        </p:spPr>
      </p:pic>
      <p:pic>
        <p:nvPicPr>
          <p:cNvPr descr="@alenalecaca" id="158" name="Google Shape;158;p27"/>
          <p:cNvPicPr preferRelativeResize="0"/>
          <p:nvPr/>
        </p:nvPicPr>
        <p:blipFill rotWithShape="1">
          <a:blip r:embed="rId4">
            <a:alphaModFix/>
          </a:blip>
          <a:srcRect b="0" l="0" r="0" t="0"/>
          <a:stretch/>
        </p:blipFill>
        <p:spPr>
          <a:xfrm>
            <a:off x="469901" y="1384301"/>
            <a:ext cx="304800" cy="304800"/>
          </a:xfrm>
          <a:prstGeom prst="rect">
            <a:avLst/>
          </a:prstGeom>
          <a:noFill/>
          <a:ln>
            <a:noFill/>
          </a:ln>
        </p:spPr>
      </p:pic>
      <p:pic>
        <p:nvPicPr>
          <p:cNvPr descr="@khayo226" id="159" name="Google Shape;159;p27"/>
          <p:cNvPicPr preferRelativeResize="0"/>
          <p:nvPr/>
        </p:nvPicPr>
        <p:blipFill rotWithShape="1">
          <a:blip r:embed="rId5">
            <a:alphaModFix/>
          </a:blip>
          <a:srcRect b="0" l="0" r="0" t="0"/>
          <a:stretch/>
        </p:blipFill>
        <p:spPr>
          <a:xfrm>
            <a:off x="5027614" y="1638299"/>
            <a:ext cx="325436" cy="325436"/>
          </a:xfrm>
          <a:prstGeom prst="rect">
            <a:avLst/>
          </a:prstGeom>
          <a:noFill/>
          <a:ln>
            <a:noFill/>
          </a:ln>
        </p:spPr>
      </p:pic>
      <p:pic>
        <p:nvPicPr>
          <p:cNvPr descr="@Elise-Schultz" id="160" name="Google Shape;160;p27"/>
          <p:cNvPicPr preferRelativeResize="0"/>
          <p:nvPr/>
        </p:nvPicPr>
        <p:blipFill rotWithShape="1">
          <a:blip r:embed="rId6">
            <a:alphaModFix/>
          </a:blip>
          <a:srcRect b="0" l="0" r="0" t="0"/>
          <a:stretch/>
        </p:blipFill>
        <p:spPr>
          <a:xfrm>
            <a:off x="468313" y="2724149"/>
            <a:ext cx="319088" cy="31908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Collaboration</a:t>
            </a:r>
            <a:endParaRPr/>
          </a:p>
        </p:txBody>
      </p:sp>
      <p:sp>
        <p:nvSpPr>
          <p:cNvPr id="166" name="Google Shape;166;p28"/>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317500" lvl="0" marL="457200" rtl="0" algn="l">
              <a:spcBef>
                <a:spcPts val="800"/>
              </a:spcBef>
              <a:spcAft>
                <a:spcPts val="0"/>
              </a:spcAft>
              <a:buSzPts val="1400"/>
              <a:buChar char="•"/>
            </a:pPr>
            <a:r>
              <a:rPr lang="en"/>
              <a:t>Plusieurs fichiers simultanés pour travailler sur des </a:t>
            </a:r>
            <a:r>
              <a:rPr lang="en"/>
              <a:t>tâches</a:t>
            </a:r>
            <a:r>
              <a:rPr lang="en"/>
              <a:t> </a:t>
            </a:r>
            <a:r>
              <a:rPr lang="en"/>
              <a:t>spécifiques</a:t>
            </a:r>
            <a:r>
              <a:rPr lang="en"/>
              <a:t> sans perturber le code pour les autres en cas de bug</a:t>
            </a:r>
            <a:endParaRPr/>
          </a:p>
          <a:p>
            <a:pPr indent="-317500" lvl="0" marL="457200" rtl="0" algn="l">
              <a:spcBef>
                <a:spcPts val="0"/>
              </a:spcBef>
              <a:spcAft>
                <a:spcPts val="0"/>
              </a:spcAft>
              <a:buSzPts val="1400"/>
              <a:buChar char="•"/>
            </a:pPr>
            <a:r>
              <a:rPr lang="en"/>
              <a:t>Assemblage des fichiers sur Github pour pouvoir ajouter nos modifications au code principale une fois qu’elles marchent</a:t>
            </a:r>
            <a:endParaRPr/>
          </a:p>
          <a:p>
            <a:pPr indent="-317500" lvl="0" marL="457200" rtl="0" algn="l">
              <a:spcBef>
                <a:spcPts val="0"/>
              </a:spcBef>
              <a:spcAft>
                <a:spcPts val="0"/>
              </a:spcAft>
              <a:buSzPts val="1400"/>
              <a:buChar char="•"/>
            </a:pPr>
            <a:r>
              <a:rPr lang="en"/>
              <a:t>Tâches</a:t>
            </a:r>
            <a:r>
              <a:rPr lang="en"/>
              <a:t> </a:t>
            </a:r>
            <a:r>
              <a:rPr lang="en"/>
              <a:t>indépendantes</a:t>
            </a:r>
            <a:r>
              <a:rPr lang="en"/>
              <a:t> pour chaque membre du groupe mais entraide pour </a:t>
            </a:r>
            <a:r>
              <a:rPr lang="en"/>
              <a:t>être</a:t>
            </a:r>
            <a:r>
              <a:rPr lang="en"/>
              <a:t> le plus efficace possible </a:t>
            </a:r>
            <a:endParaRPr/>
          </a:p>
          <a:p>
            <a:pPr indent="0" lvl="0" marL="0" rtl="0" algn="l">
              <a:spcBef>
                <a:spcPts val="8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Play"/>
              <a:buNone/>
            </a:pPr>
            <a:r>
              <a:rPr lang="en"/>
              <a:t>Structure du programme</a:t>
            </a:r>
            <a:endParaRPr/>
          </a:p>
        </p:txBody>
      </p:sp>
      <p:sp>
        <p:nvSpPr>
          <p:cNvPr id="172" name="Google Shape;172;p29"/>
          <p:cNvSpPr/>
          <p:nvPr/>
        </p:nvSpPr>
        <p:spPr>
          <a:xfrm>
            <a:off x="3899125" y="1504075"/>
            <a:ext cx="1560600" cy="1348800"/>
          </a:xfrm>
          <a:prstGeom prst="rect">
            <a:avLst/>
          </a:prstGeom>
          <a:solidFill>
            <a:schemeClr val="lt2"/>
          </a:solidFill>
          <a:ln cap="flat" cmpd="sng" w="19050">
            <a:solidFill>
              <a:srgbClr val="082836"/>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ctr">
              <a:spcBef>
                <a:spcPts val="0"/>
              </a:spcBef>
              <a:spcAft>
                <a:spcPts val="0"/>
              </a:spcAft>
              <a:buNone/>
            </a:pPr>
            <a:r>
              <a:rPr lang="en" sz="1400">
                <a:solidFill>
                  <a:srgbClr val="1F5C99"/>
                </a:solidFill>
                <a:latin typeface="Arial"/>
                <a:ea typeface="Arial"/>
                <a:cs typeface="Arial"/>
                <a:sym typeface="Arial"/>
              </a:rPr>
              <a:t>menus.py</a:t>
            </a:r>
            <a:endParaRPr sz="1400">
              <a:solidFill>
                <a:srgbClr val="1F5C99"/>
              </a:solidFill>
              <a:latin typeface="Arial"/>
              <a:ea typeface="Arial"/>
              <a:cs typeface="Arial"/>
              <a:sym typeface="Arial"/>
            </a:endParaRPr>
          </a:p>
          <a:p>
            <a:pPr indent="0" lvl="0" marL="0" marR="0" rtl="0" algn="ctr">
              <a:spcBef>
                <a:spcPts val="0"/>
              </a:spcBef>
              <a:spcAft>
                <a:spcPts val="0"/>
              </a:spcAft>
              <a:buNone/>
            </a:pPr>
            <a:r>
              <a:t/>
            </a:r>
            <a:endParaRPr>
              <a:solidFill>
                <a:srgbClr val="1F5C99"/>
              </a:solidFill>
            </a:endParaRPr>
          </a:p>
          <a:p>
            <a:pPr indent="0" lvl="0" marL="0" marR="0" rtl="0" algn="l">
              <a:spcBef>
                <a:spcPts val="0"/>
              </a:spcBef>
              <a:spcAft>
                <a:spcPts val="0"/>
              </a:spcAft>
              <a:buNone/>
            </a:pPr>
            <a:r>
              <a:rPr lang="en">
                <a:solidFill>
                  <a:srgbClr val="1F5C99"/>
                </a:solidFill>
              </a:rPr>
              <a:t>menus_update():</a:t>
            </a:r>
            <a:endParaRPr>
              <a:solidFill>
                <a:srgbClr val="1F5C99"/>
              </a:solidFill>
            </a:endParaRPr>
          </a:p>
          <a:p>
            <a:pPr indent="0" lvl="0" marL="0" marR="0" rtl="0" algn="l">
              <a:spcBef>
                <a:spcPts val="0"/>
              </a:spcBef>
              <a:spcAft>
                <a:spcPts val="0"/>
              </a:spcAft>
              <a:buNone/>
            </a:pPr>
            <a:r>
              <a:rPr lang="en">
                <a:solidFill>
                  <a:srgbClr val="1F5C99"/>
                </a:solidFill>
              </a:rPr>
              <a:t>PLAY / QUIT</a:t>
            </a:r>
            <a:endParaRPr>
              <a:solidFill>
                <a:srgbClr val="1F5C99"/>
              </a:solidFill>
            </a:endParaRPr>
          </a:p>
        </p:txBody>
      </p:sp>
      <p:sp>
        <p:nvSpPr>
          <p:cNvPr id="173" name="Google Shape;173;p29"/>
          <p:cNvSpPr/>
          <p:nvPr/>
        </p:nvSpPr>
        <p:spPr>
          <a:xfrm>
            <a:off x="7888424" y="1195650"/>
            <a:ext cx="1257300" cy="1859400"/>
          </a:xfrm>
          <a:prstGeom prst="rect">
            <a:avLst/>
          </a:prstGeom>
          <a:solidFill>
            <a:schemeClr val="lt2"/>
          </a:solidFill>
          <a:ln cap="flat" cmpd="sng" w="19050">
            <a:solidFill>
              <a:srgbClr val="082836"/>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ctr">
              <a:spcBef>
                <a:spcPts val="0"/>
              </a:spcBef>
              <a:spcAft>
                <a:spcPts val="0"/>
              </a:spcAft>
              <a:buNone/>
            </a:pPr>
            <a:r>
              <a:rPr lang="en" sz="1400">
                <a:solidFill>
                  <a:srgbClr val="1F5C99"/>
                </a:solidFill>
                <a:latin typeface="Arial"/>
                <a:ea typeface="Arial"/>
                <a:cs typeface="Arial"/>
                <a:sym typeface="Arial"/>
              </a:rPr>
              <a:t>game.py</a:t>
            </a:r>
            <a:endParaRPr sz="1400">
              <a:solidFill>
                <a:srgbClr val="1F5C99"/>
              </a:solidFill>
              <a:latin typeface="Arial"/>
              <a:ea typeface="Arial"/>
              <a:cs typeface="Arial"/>
              <a:sym typeface="Arial"/>
            </a:endParaRPr>
          </a:p>
          <a:p>
            <a:pPr indent="0" lvl="0" marL="0" marR="0" rtl="0" algn="ctr">
              <a:spcBef>
                <a:spcPts val="0"/>
              </a:spcBef>
              <a:spcAft>
                <a:spcPts val="0"/>
              </a:spcAft>
              <a:buNone/>
            </a:pPr>
            <a:r>
              <a:t/>
            </a:r>
            <a:endParaRPr>
              <a:solidFill>
                <a:srgbClr val="1F5C99"/>
              </a:solidFill>
            </a:endParaRPr>
          </a:p>
          <a:p>
            <a:pPr indent="0" lvl="0" marL="0" marR="0" rtl="0" algn="ctr">
              <a:spcBef>
                <a:spcPts val="0"/>
              </a:spcBef>
              <a:spcAft>
                <a:spcPts val="0"/>
              </a:spcAft>
              <a:buNone/>
            </a:pPr>
            <a:r>
              <a:t/>
            </a:r>
            <a:endParaRPr>
              <a:solidFill>
                <a:srgbClr val="1F5C99"/>
              </a:solidFill>
            </a:endParaRPr>
          </a:p>
          <a:p>
            <a:pPr indent="0" lvl="0" marL="0" marR="0" rtl="0" algn="l">
              <a:spcBef>
                <a:spcPts val="0"/>
              </a:spcBef>
              <a:spcAft>
                <a:spcPts val="0"/>
              </a:spcAft>
              <a:buNone/>
            </a:pPr>
            <a:r>
              <a:rPr lang="en">
                <a:solidFill>
                  <a:srgbClr val="1F5C99"/>
                </a:solidFill>
              </a:rPr>
              <a:t>   plats_liste</a:t>
            </a:r>
            <a:endParaRPr>
              <a:solidFill>
                <a:srgbClr val="1F5C99"/>
              </a:solidFill>
            </a:endParaRPr>
          </a:p>
          <a:p>
            <a:pPr indent="0" lvl="0" marL="0" marR="0" rtl="0" algn="l">
              <a:spcBef>
                <a:spcPts val="0"/>
              </a:spcBef>
              <a:spcAft>
                <a:spcPts val="0"/>
              </a:spcAft>
              <a:buNone/>
            </a:pPr>
            <a:r>
              <a:rPr lang="en">
                <a:solidFill>
                  <a:srgbClr val="1F5C99"/>
                </a:solidFill>
              </a:rPr>
              <a:t>   obst_liste</a:t>
            </a:r>
            <a:endParaRPr>
              <a:solidFill>
                <a:srgbClr val="1F5C99"/>
              </a:solidFill>
            </a:endParaRPr>
          </a:p>
          <a:p>
            <a:pPr indent="0" lvl="0" marL="0" marR="0" rtl="0" algn="l">
              <a:spcBef>
                <a:spcPts val="0"/>
              </a:spcBef>
              <a:spcAft>
                <a:spcPts val="0"/>
              </a:spcAft>
              <a:buNone/>
            </a:pPr>
            <a:r>
              <a:rPr lang="en">
                <a:solidFill>
                  <a:srgbClr val="1F5C99"/>
                </a:solidFill>
              </a:rPr>
              <a:t>   obst_types</a:t>
            </a:r>
            <a:endParaRPr>
              <a:solidFill>
                <a:srgbClr val="1F5C99"/>
              </a:solidFill>
            </a:endParaRPr>
          </a:p>
          <a:p>
            <a:pPr indent="0" lvl="0" marL="0" marR="0" rtl="0" algn="l">
              <a:spcBef>
                <a:spcPts val="0"/>
              </a:spcBef>
              <a:spcAft>
                <a:spcPts val="0"/>
              </a:spcAft>
              <a:buNone/>
            </a:pPr>
            <a:r>
              <a:rPr lang="en">
                <a:solidFill>
                  <a:srgbClr val="1F5C99"/>
                </a:solidFill>
              </a:rPr>
              <a:t>   difficulté</a:t>
            </a:r>
            <a:endParaRPr>
              <a:solidFill>
                <a:srgbClr val="1F5C99"/>
              </a:solidFill>
            </a:endParaRPr>
          </a:p>
          <a:p>
            <a:pPr indent="0" lvl="0" marL="0" marR="0" rtl="0" algn="ctr">
              <a:spcBef>
                <a:spcPts val="0"/>
              </a:spcBef>
              <a:spcAft>
                <a:spcPts val="0"/>
              </a:spcAft>
              <a:buNone/>
            </a:pPr>
            <a:r>
              <a:t/>
            </a:r>
            <a:endParaRPr>
              <a:solidFill>
                <a:srgbClr val="1F5C99"/>
              </a:solidFill>
            </a:endParaRPr>
          </a:p>
        </p:txBody>
      </p:sp>
      <p:sp>
        <p:nvSpPr>
          <p:cNvPr id="174" name="Google Shape;174;p29"/>
          <p:cNvSpPr/>
          <p:nvPr/>
        </p:nvSpPr>
        <p:spPr>
          <a:xfrm>
            <a:off x="5891646" y="3535159"/>
            <a:ext cx="1620981" cy="984886"/>
          </a:xfrm>
          <a:prstGeom prst="rect">
            <a:avLst/>
          </a:prstGeom>
          <a:solidFill>
            <a:schemeClr val="lt2"/>
          </a:solidFill>
          <a:ln cap="flat" cmpd="sng" w="19050">
            <a:solidFill>
              <a:srgbClr val="082836"/>
            </a:solidFill>
            <a:prstDash val="solid"/>
            <a:miter lim="800000"/>
            <a:headEnd len="sm" w="sm" type="none"/>
            <a:tailEnd len="sm" w="sm" type="none"/>
          </a:ln>
        </p:spPr>
        <p:txBody>
          <a:bodyPr anchorCtr="0" anchor="b" bIns="34275" lIns="68575" spcFirstLastPara="1" rIns="68575" wrap="square" tIns="34275">
            <a:noAutofit/>
          </a:bodyPr>
          <a:lstStyle/>
          <a:p>
            <a:pPr indent="0" lvl="0" marL="0" marR="0" rtl="0" algn="ctr">
              <a:spcBef>
                <a:spcPts val="0"/>
              </a:spcBef>
              <a:spcAft>
                <a:spcPts val="0"/>
              </a:spcAft>
              <a:buNone/>
            </a:pPr>
            <a:r>
              <a:rPr lang="en" sz="1400">
                <a:solidFill>
                  <a:srgbClr val="1F5C99"/>
                </a:solidFill>
                <a:latin typeface="Arial"/>
                <a:ea typeface="Arial"/>
                <a:cs typeface="Arial"/>
                <a:sym typeface="Arial"/>
              </a:rPr>
              <a:t>hanselG_main.py</a:t>
            </a:r>
            <a:endParaRPr sz="1100"/>
          </a:p>
        </p:txBody>
      </p:sp>
      <p:sp>
        <p:nvSpPr>
          <p:cNvPr id="175" name="Google Shape;175;p29"/>
          <p:cNvSpPr/>
          <p:nvPr/>
        </p:nvSpPr>
        <p:spPr>
          <a:xfrm>
            <a:off x="6103620" y="866773"/>
            <a:ext cx="1257300" cy="457200"/>
          </a:xfrm>
          <a:prstGeom prst="rect">
            <a:avLst/>
          </a:prstGeom>
          <a:solidFill>
            <a:srgbClr val="C0E4F5"/>
          </a:solidFill>
          <a:ln cap="flat" cmpd="sng" w="19050">
            <a:solidFill>
              <a:srgbClr val="082836"/>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ctr">
              <a:spcBef>
                <a:spcPts val="0"/>
              </a:spcBef>
              <a:spcAft>
                <a:spcPts val="0"/>
              </a:spcAft>
              <a:buNone/>
            </a:pPr>
            <a:r>
              <a:rPr lang="en" sz="1400">
                <a:solidFill>
                  <a:srgbClr val="1F5C99"/>
                </a:solidFill>
                <a:latin typeface="Arial"/>
                <a:ea typeface="Arial"/>
                <a:cs typeface="Arial"/>
                <a:sym typeface="Arial"/>
              </a:rPr>
              <a:t>res.pyxres</a:t>
            </a:r>
            <a:endParaRPr sz="1400">
              <a:solidFill>
                <a:srgbClr val="1F5C99"/>
              </a:solidFill>
              <a:latin typeface="Arial"/>
              <a:ea typeface="Arial"/>
              <a:cs typeface="Arial"/>
              <a:sym typeface="Arial"/>
            </a:endParaRPr>
          </a:p>
        </p:txBody>
      </p:sp>
      <p:sp>
        <p:nvSpPr>
          <p:cNvPr id="176" name="Google Shape;176;p29"/>
          <p:cNvSpPr/>
          <p:nvPr/>
        </p:nvSpPr>
        <p:spPr>
          <a:xfrm>
            <a:off x="6118860" y="1418357"/>
            <a:ext cx="1257300" cy="449580"/>
          </a:xfrm>
          <a:prstGeom prst="rect">
            <a:avLst/>
          </a:prstGeom>
          <a:solidFill>
            <a:srgbClr val="C7EDFC"/>
          </a:solidFill>
          <a:ln cap="flat" cmpd="sng" w="19050">
            <a:solidFill>
              <a:srgbClr val="082836"/>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ctr">
              <a:spcBef>
                <a:spcPts val="0"/>
              </a:spcBef>
              <a:spcAft>
                <a:spcPts val="0"/>
              </a:spcAft>
              <a:buNone/>
            </a:pPr>
            <a:r>
              <a:rPr lang="en" sz="1400">
                <a:solidFill>
                  <a:srgbClr val="1F5C99"/>
                </a:solidFill>
                <a:latin typeface="Arial"/>
                <a:ea typeface="Arial"/>
                <a:cs typeface="Arial"/>
                <a:sym typeface="Arial"/>
              </a:rPr>
              <a:t>menus.pyxres</a:t>
            </a:r>
            <a:endParaRPr sz="1400">
              <a:solidFill>
                <a:srgbClr val="1F5C99"/>
              </a:solidFill>
              <a:latin typeface="Arial"/>
              <a:ea typeface="Arial"/>
              <a:cs typeface="Arial"/>
              <a:sym typeface="Arial"/>
            </a:endParaRPr>
          </a:p>
        </p:txBody>
      </p:sp>
      <p:cxnSp>
        <p:nvCxnSpPr>
          <p:cNvPr id="177" name="Google Shape;177;p29"/>
          <p:cNvCxnSpPr/>
          <p:nvPr/>
        </p:nvCxnSpPr>
        <p:spPr>
          <a:xfrm rot="10800000">
            <a:off x="5291798" y="2196809"/>
            <a:ext cx="525900" cy="0"/>
          </a:xfrm>
          <a:prstGeom prst="straightConnector1">
            <a:avLst/>
          </a:prstGeom>
          <a:noFill/>
          <a:ln cap="flat" cmpd="sng" w="19050">
            <a:solidFill>
              <a:schemeClr val="accent1"/>
            </a:solidFill>
            <a:prstDash val="solid"/>
            <a:miter lim="800000"/>
            <a:headEnd len="sm" w="sm" type="none"/>
            <a:tailEnd len="med" w="med" type="triangle"/>
          </a:ln>
        </p:spPr>
      </p:cxnSp>
      <p:cxnSp>
        <p:nvCxnSpPr>
          <p:cNvPr id="178" name="Google Shape;178;p29"/>
          <p:cNvCxnSpPr/>
          <p:nvPr/>
        </p:nvCxnSpPr>
        <p:spPr>
          <a:xfrm rot="10800000">
            <a:off x="5299763" y="2448962"/>
            <a:ext cx="525900" cy="0"/>
          </a:xfrm>
          <a:prstGeom prst="straightConnector1">
            <a:avLst/>
          </a:prstGeom>
          <a:noFill/>
          <a:ln cap="flat" cmpd="sng" w="19050">
            <a:solidFill>
              <a:schemeClr val="accent1"/>
            </a:solidFill>
            <a:prstDash val="solid"/>
            <a:miter lim="800000"/>
            <a:headEnd len="sm" w="sm" type="none"/>
            <a:tailEnd len="med" w="med" type="triangle"/>
          </a:ln>
        </p:spPr>
      </p:cxnSp>
      <p:cxnSp>
        <p:nvCxnSpPr>
          <p:cNvPr id="179" name="Google Shape;179;p29"/>
          <p:cNvCxnSpPr/>
          <p:nvPr/>
        </p:nvCxnSpPr>
        <p:spPr>
          <a:xfrm rot="10800000">
            <a:off x="5299883" y="2708042"/>
            <a:ext cx="525780" cy="0"/>
          </a:xfrm>
          <a:prstGeom prst="straightConnector1">
            <a:avLst/>
          </a:prstGeom>
          <a:noFill/>
          <a:ln cap="flat" cmpd="sng" w="19050">
            <a:solidFill>
              <a:schemeClr val="accent1"/>
            </a:solidFill>
            <a:prstDash val="solid"/>
            <a:miter lim="800000"/>
            <a:headEnd len="sm" w="sm" type="none"/>
            <a:tailEnd len="med" w="med" type="triangle"/>
          </a:ln>
        </p:spPr>
      </p:cxnSp>
      <p:sp>
        <p:nvSpPr>
          <p:cNvPr id="180" name="Google Shape;180;p29"/>
          <p:cNvSpPr txBox="1"/>
          <p:nvPr/>
        </p:nvSpPr>
        <p:spPr>
          <a:xfrm>
            <a:off x="5764358" y="2036789"/>
            <a:ext cx="371737" cy="27699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rgbClr val="1F5C99"/>
                </a:solidFill>
                <a:latin typeface="Arial"/>
                <a:ea typeface="Arial"/>
                <a:cs typeface="Arial"/>
                <a:sym typeface="Arial"/>
              </a:rPr>
              <a:t>init</a:t>
            </a:r>
            <a:endParaRPr sz="1100"/>
          </a:p>
        </p:txBody>
      </p:sp>
      <p:sp>
        <p:nvSpPr>
          <p:cNvPr id="181" name="Google Shape;181;p29"/>
          <p:cNvSpPr txBox="1"/>
          <p:nvPr/>
        </p:nvSpPr>
        <p:spPr>
          <a:xfrm>
            <a:off x="5764524" y="2305400"/>
            <a:ext cx="8520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rgbClr val="1F5C99"/>
                </a:solidFill>
                <a:latin typeface="Arial"/>
                <a:ea typeface="Arial"/>
                <a:cs typeface="Arial"/>
                <a:sym typeface="Arial"/>
              </a:rPr>
              <a:t>update</a:t>
            </a:r>
            <a:endParaRPr sz="1100"/>
          </a:p>
        </p:txBody>
      </p:sp>
      <p:sp>
        <p:nvSpPr>
          <p:cNvPr id="182" name="Google Shape;182;p29"/>
          <p:cNvSpPr txBox="1"/>
          <p:nvPr/>
        </p:nvSpPr>
        <p:spPr>
          <a:xfrm>
            <a:off x="5795173" y="2548025"/>
            <a:ext cx="6531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rgbClr val="1F5C99"/>
                </a:solidFill>
                <a:latin typeface="Arial"/>
                <a:ea typeface="Arial"/>
                <a:cs typeface="Arial"/>
                <a:sym typeface="Arial"/>
              </a:rPr>
              <a:t>draw</a:t>
            </a:r>
            <a:endParaRPr sz="1400">
              <a:solidFill>
                <a:srgbClr val="1F5C99"/>
              </a:solidFill>
              <a:latin typeface="Arial"/>
              <a:ea typeface="Arial"/>
              <a:cs typeface="Arial"/>
              <a:sym typeface="Arial"/>
            </a:endParaRPr>
          </a:p>
        </p:txBody>
      </p:sp>
      <p:cxnSp>
        <p:nvCxnSpPr>
          <p:cNvPr id="183" name="Google Shape;183;p29"/>
          <p:cNvCxnSpPr/>
          <p:nvPr/>
        </p:nvCxnSpPr>
        <p:spPr>
          <a:xfrm rot="10800000">
            <a:off x="7466216" y="2173430"/>
            <a:ext cx="525780" cy="0"/>
          </a:xfrm>
          <a:prstGeom prst="straightConnector1">
            <a:avLst/>
          </a:prstGeom>
          <a:noFill/>
          <a:ln cap="flat" cmpd="sng" w="19050">
            <a:solidFill>
              <a:schemeClr val="accent1"/>
            </a:solidFill>
            <a:prstDash val="solid"/>
            <a:miter lim="800000"/>
            <a:headEnd len="med" w="med" type="triangle"/>
            <a:tailEnd len="sm" w="sm" type="none"/>
          </a:ln>
        </p:spPr>
      </p:cxnSp>
      <p:cxnSp>
        <p:nvCxnSpPr>
          <p:cNvPr id="184" name="Google Shape;184;p29"/>
          <p:cNvCxnSpPr/>
          <p:nvPr/>
        </p:nvCxnSpPr>
        <p:spPr>
          <a:xfrm rot="10800000">
            <a:off x="7474181" y="2425582"/>
            <a:ext cx="525780" cy="0"/>
          </a:xfrm>
          <a:prstGeom prst="straightConnector1">
            <a:avLst/>
          </a:prstGeom>
          <a:noFill/>
          <a:ln cap="flat" cmpd="sng" w="19050">
            <a:solidFill>
              <a:schemeClr val="accent1"/>
            </a:solidFill>
            <a:prstDash val="solid"/>
            <a:miter lim="800000"/>
            <a:headEnd len="med" w="med" type="triangle"/>
            <a:tailEnd len="sm" w="sm" type="none"/>
          </a:ln>
        </p:spPr>
      </p:cxnSp>
      <p:cxnSp>
        <p:nvCxnSpPr>
          <p:cNvPr id="185" name="Google Shape;185;p29"/>
          <p:cNvCxnSpPr/>
          <p:nvPr/>
        </p:nvCxnSpPr>
        <p:spPr>
          <a:xfrm rot="10800000">
            <a:off x="7474181" y="2684663"/>
            <a:ext cx="525780" cy="0"/>
          </a:xfrm>
          <a:prstGeom prst="straightConnector1">
            <a:avLst/>
          </a:prstGeom>
          <a:noFill/>
          <a:ln cap="flat" cmpd="sng" w="19050">
            <a:solidFill>
              <a:schemeClr val="accent1"/>
            </a:solidFill>
            <a:prstDash val="solid"/>
            <a:miter lim="800000"/>
            <a:headEnd len="med" w="med" type="triangle"/>
            <a:tailEnd len="sm" w="sm" type="none"/>
          </a:ln>
        </p:spPr>
      </p:cxnSp>
      <p:sp>
        <p:nvSpPr>
          <p:cNvPr id="186" name="Google Shape;186;p29"/>
          <p:cNvSpPr txBox="1"/>
          <p:nvPr/>
        </p:nvSpPr>
        <p:spPr>
          <a:xfrm>
            <a:off x="7112578" y="2013410"/>
            <a:ext cx="371737" cy="27699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rgbClr val="1F5C99"/>
                </a:solidFill>
                <a:latin typeface="Arial"/>
                <a:ea typeface="Arial"/>
                <a:cs typeface="Arial"/>
                <a:sym typeface="Arial"/>
              </a:rPr>
              <a:t>init</a:t>
            </a:r>
            <a:endParaRPr sz="1100"/>
          </a:p>
        </p:txBody>
      </p:sp>
      <p:sp>
        <p:nvSpPr>
          <p:cNvPr id="187" name="Google Shape;187;p29"/>
          <p:cNvSpPr txBox="1"/>
          <p:nvPr/>
        </p:nvSpPr>
        <p:spPr>
          <a:xfrm>
            <a:off x="6995321" y="2524650"/>
            <a:ext cx="8133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rgbClr val="1F5C99"/>
                </a:solidFill>
                <a:latin typeface="Arial"/>
                <a:ea typeface="Arial"/>
                <a:cs typeface="Arial"/>
                <a:sym typeface="Arial"/>
              </a:rPr>
              <a:t>draw</a:t>
            </a:r>
            <a:endParaRPr sz="1400">
              <a:solidFill>
                <a:srgbClr val="1F5C99"/>
              </a:solidFill>
              <a:latin typeface="Arial"/>
              <a:ea typeface="Arial"/>
              <a:cs typeface="Arial"/>
              <a:sym typeface="Arial"/>
            </a:endParaRPr>
          </a:p>
        </p:txBody>
      </p:sp>
      <p:sp>
        <p:nvSpPr>
          <p:cNvPr id="188" name="Google Shape;188;p29"/>
          <p:cNvSpPr txBox="1"/>
          <p:nvPr/>
        </p:nvSpPr>
        <p:spPr>
          <a:xfrm>
            <a:off x="6832914" y="2286700"/>
            <a:ext cx="8520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rgbClr val="1F5C99"/>
                </a:solidFill>
                <a:latin typeface="Arial"/>
                <a:ea typeface="Arial"/>
                <a:cs typeface="Arial"/>
                <a:sym typeface="Arial"/>
              </a:rPr>
              <a:t>update</a:t>
            </a:r>
            <a:endParaRPr sz="1100"/>
          </a:p>
        </p:txBody>
      </p:sp>
      <p:sp>
        <p:nvSpPr>
          <p:cNvPr id="189" name="Google Shape;189;p29"/>
          <p:cNvSpPr/>
          <p:nvPr/>
        </p:nvSpPr>
        <p:spPr>
          <a:xfrm rot="-5400000">
            <a:off x="6098165" y="2700334"/>
            <a:ext cx="872836" cy="163657"/>
          </a:xfrm>
          <a:prstGeom prst="bentUpArrow">
            <a:avLst>
              <a:gd fmla="val 25000" name="adj1"/>
              <a:gd fmla="val 24806" name="adj2"/>
              <a:gd fmla="val 22826" name="adj3"/>
            </a:avLst>
          </a:prstGeom>
          <a:solidFill>
            <a:schemeClr val="accent1"/>
          </a:solidFill>
          <a:ln cap="flat" cmpd="sng" w="19050">
            <a:solidFill>
              <a:srgbClr val="08283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90" name="Google Shape;190;p29"/>
          <p:cNvSpPr/>
          <p:nvPr/>
        </p:nvSpPr>
        <p:spPr>
          <a:xfrm flipH="1" rot="5400000">
            <a:off x="6339754" y="2700333"/>
            <a:ext cx="872836" cy="163657"/>
          </a:xfrm>
          <a:prstGeom prst="bentUpArrow">
            <a:avLst>
              <a:gd fmla="val 25000" name="adj1"/>
              <a:gd fmla="val 24806" name="adj2"/>
              <a:gd fmla="val 22826" name="adj3"/>
            </a:avLst>
          </a:prstGeom>
          <a:solidFill>
            <a:schemeClr val="accent1"/>
          </a:solidFill>
          <a:ln cap="flat" cmpd="sng" w="19050">
            <a:solidFill>
              <a:srgbClr val="08283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91" name="Google Shape;191;p29"/>
          <p:cNvSpPr txBox="1"/>
          <p:nvPr/>
        </p:nvSpPr>
        <p:spPr>
          <a:xfrm>
            <a:off x="6226750" y="3257550"/>
            <a:ext cx="11049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rgbClr val="C00000"/>
                </a:solidFill>
                <a:latin typeface="Arial"/>
                <a:ea typeface="Arial"/>
                <a:cs typeface="Arial"/>
                <a:sym typeface="Arial"/>
              </a:rPr>
              <a:t>« ingame »</a:t>
            </a:r>
            <a:endParaRPr sz="1100"/>
          </a:p>
        </p:txBody>
      </p:sp>
      <p:cxnSp>
        <p:nvCxnSpPr>
          <p:cNvPr id="192" name="Google Shape;192;p29"/>
          <p:cNvCxnSpPr/>
          <p:nvPr/>
        </p:nvCxnSpPr>
        <p:spPr>
          <a:xfrm flipH="1" rot="10800000">
            <a:off x="5579918" y="1535316"/>
            <a:ext cx="537750" cy="186975"/>
          </a:xfrm>
          <a:prstGeom prst="bentConnector3">
            <a:avLst>
              <a:gd fmla="val 58435" name="adj1"/>
            </a:avLst>
          </a:prstGeom>
          <a:noFill/>
          <a:ln cap="flat" cmpd="sng" w="28575">
            <a:solidFill>
              <a:srgbClr val="0B769F"/>
            </a:solidFill>
            <a:prstDash val="dash"/>
            <a:miter lim="800000"/>
            <a:headEnd len="med" w="med" type="triangle"/>
            <a:tailEnd len="med" w="med" type="triangle"/>
          </a:ln>
        </p:spPr>
      </p:cxnSp>
      <p:cxnSp>
        <p:nvCxnSpPr>
          <p:cNvPr id="193" name="Google Shape;193;p29"/>
          <p:cNvCxnSpPr/>
          <p:nvPr/>
        </p:nvCxnSpPr>
        <p:spPr>
          <a:xfrm>
            <a:off x="7356763" y="935180"/>
            <a:ext cx="467550" cy="405225"/>
          </a:xfrm>
          <a:prstGeom prst="bentConnector3">
            <a:avLst>
              <a:gd fmla="val 50000" name="adj1"/>
            </a:avLst>
          </a:prstGeom>
          <a:noFill/>
          <a:ln cap="flat" cmpd="sng" w="28575">
            <a:solidFill>
              <a:srgbClr val="0B769F"/>
            </a:solidFill>
            <a:prstDash val="dash"/>
            <a:miter lim="800000"/>
            <a:headEnd len="med" w="med" type="triangle"/>
            <a:tailEnd len="med" w="med" type="triangle"/>
          </a:ln>
        </p:spPr>
      </p:cxnSp>
      <p:cxnSp>
        <p:nvCxnSpPr>
          <p:cNvPr id="194" name="Google Shape;194;p29"/>
          <p:cNvCxnSpPr/>
          <p:nvPr/>
        </p:nvCxnSpPr>
        <p:spPr>
          <a:xfrm>
            <a:off x="7364557" y="1511875"/>
            <a:ext cx="444150" cy="140175"/>
          </a:xfrm>
          <a:prstGeom prst="bentConnector3">
            <a:avLst>
              <a:gd fmla="val 50000" name="adj1"/>
            </a:avLst>
          </a:prstGeom>
          <a:noFill/>
          <a:ln cap="flat" cmpd="sng" w="28575">
            <a:solidFill>
              <a:srgbClr val="0B769F"/>
            </a:solidFill>
            <a:prstDash val="dash"/>
            <a:miter lim="800000"/>
            <a:headEnd len="med" w="med" type="triangle"/>
            <a:tailEnd len="med" w="med" type="triangle"/>
          </a:ln>
        </p:spPr>
      </p:cxnSp>
      <p:sp>
        <p:nvSpPr>
          <p:cNvPr id="195" name="Google Shape;195;p29"/>
          <p:cNvSpPr/>
          <p:nvPr/>
        </p:nvSpPr>
        <p:spPr>
          <a:xfrm flipH="1" rot="10800000">
            <a:off x="6444961" y="4566805"/>
            <a:ext cx="459798" cy="413039"/>
          </a:xfrm>
          <a:prstGeom prst="downArrow">
            <a:avLst>
              <a:gd fmla="val 50000" name="adj1"/>
              <a:gd fmla="val 50000" name="adj2"/>
            </a:avLst>
          </a:prstGeom>
          <a:solidFill>
            <a:schemeClr val="accent1"/>
          </a:solidFill>
          <a:ln cap="flat" cmpd="sng" w="19050">
            <a:solidFill>
              <a:srgbClr val="08283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96" name="Google Shape;196;p29"/>
          <p:cNvSpPr txBox="1"/>
          <p:nvPr/>
        </p:nvSpPr>
        <p:spPr>
          <a:xfrm>
            <a:off x="6302247" y="3677000"/>
            <a:ext cx="8520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rgbClr val="1F5C99"/>
                </a:solidFill>
                <a:latin typeface="Arial"/>
                <a:ea typeface="Arial"/>
                <a:cs typeface="Arial"/>
                <a:sym typeface="Arial"/>
              </a:rPr>
              <a:t>update</a:t>
            </a:r>
            <a:endParaRPr sz="1100"/>
          </a:p>
        </p:txBody>
      </p:sp>
      <p:sp>
        <p:nvSpPr>
          <p:cNvPr id="197" name="Google Shape;197;p29"/>
          <p:cNvSpPr txBox="1"/>
          <p:nvPr/>
        </p:nvSpPr>
        <p:spPr>
          <a:xfrm>
            <a:off x="6332930" y="3919625"/>
            <a:ext cx="6624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rgbClr val="1F5C99"/>
                </a:solidFill>
                <a:latin typeface="Arial"/>
                <a:ea typeface="Arial"/>
                <a:cs typeface="Arial"/>
                <a:sym typeface="Arial"/>
              </a:rPr>
              <a:t>draw</a:t>
            </a:r>
            <a:endParaRPr sz="1400">
              <a:solidFill>
                <a:srgbClr val="1F5C99"/>
              </a:solidFill>
              <a:latin typeface="Arial"/>
              <a:ea typeface="Arial"/>
              <a:cs typeface="Arial"/>
              <a:sym typeface="Arial"/>
            </a:endParaRPr>
          </a:p>
        </p:txBody>
      </p:sp>
      <p:sp>
        <p:nvSpPr>
          <p:cNvPr id="198" name="Google Shape;198;p29"/>
          <p:cNvSpPr/>
          <p:nvPr/>
        </p:nvSpPr>
        <p:spPr>
          <a:xfrm>
            <a:off x="6604907" y="3673929"/>
            <a:ext cx="506185" cy="555171"/>
          </a:xfrm>
          <a:prstGeom prst="arc">
            <a:avLst>
              <a:gd fmla="val 14477642" name="adj1"/>
              <a:gd fmla="val 7704026" name="adj2"/>
            </a:avLst>
          </a:prstGeom>
          <a:noFill/>
          <a:ln cap="flat" cmpd="sng" w="19050">
            <a:solidFill>
              <a:schemeClr val="accent1"/>
            </a:solidFill>
            <a:prstDash val="solid"/>
            <a:miter lim="800000"/>
            <a:headEnd len="sm" w="sm" type="none"/>
            <a:tailEnd len="med" w="med" type="triangl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199" name="Google Shape;199;p29"/>
          <p:cNvSpPr txBox="1"/>
          <p:nvPr/>
        </p:nvSpPr>
        <p:spPr>
          <a:xfrm>
            <a:off x="4354286" y="1752600"/>
            <a:ext cx="653100" cy="207900"/>
          </a:xfrm>
          <a:prstGeom prst="rect">
            <a:avLst/>
          </a:prstGeom>
          <a:solidFill>
            <a:srgbClr val="C0000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900">
                <a:solidFill>
                  <a:schemeClr val="lt1"/>
                </a:solidFill>
              </a:rPr>
              <a:t>Fonction</a:t>
            </a:r>
            <a:endParaRPr sz="1100"/>
          </a:p>
        </p:txBody>
      </p:sp>
      <p:sp>
        <p:nvSpPr>
          <p:cNvPr id="200" name="Google Shape;200;p29"/>
          <p:cNvSpPr txBox="1"/>
          <p:nvPr/>
        </p:nvSpPr>
        <p:spPr>
          <a:xfrm>
            <a:off x="8202386" y="1477736"/>
            <a:ext cx="653100" cy="346200"/>
          </a:xfrm>
          <a:prstGeom prst="rect">
            <a:avLst/>
          </a:prstGeom>
          <a:solidFill>
            <a:srgbClr val="C0000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900">
                <a:solidFill>
                  <a:schemeClr val="lt1"/>
                </a:solidFill>
              </a:rPr>
              <a:t>V</a:t>
            </a:r>
            <a:r>
              <a:rPr lang="en" sz="900">
                <a:solidFill>
                  <a:schemeClr val="lt1"/>
                </a:solidFill>
                <a:latin typeface="Arial"/>
                <a:ea typeface="Arial"/>
                <a:cs typeface="Arial"/>
                <a:sym typeface="Arial"/>
              </a:rPr>
              <a:t>ariables / list</a:t>
            </a:r>
            <a:r>
              <a:rPr lang="en" sz="900">
                <a:solidFill>
                  <a:schemeClr val="lt1"/>
                </a:solidFill>
              </a:rPr>
              <a:t>es</a:t>
            </a:r>
            <a:endParaRPr sz="1100"/>
          </a:p>
        </p:txBody>
      </p:sp>
      <p:sp>
        <p:nvSpPr>
          <p:cNvPr id="201" name="Google Shape;201;p29"/>
          <p:cNvSpPr txBox="1"/>
          <p:nvPr>
            <p:ph idx="1" type="body"/>
          </p:nvPr>
        </p:nvSpPr>
        <p:spPr>
          <a:xfrm>
            <a:off x="443592" y="1156947"/>
            <a:ext cx="4090200" cy="3750300"/>
          </a:xfrm>
          <a:prstGeom prst="rect">
            <a:avLst/>
          </a:prstGeom>
          <a:noFill/>
          <a:ln>
            <a:noFill/>
          </a:ln>
        </p:spPr>
        <p:txBody>
          <a:bodyPr anchorCtr="0" anchor="t" bIns="34275" lIns="68575" spcFirstLastPara="1" rIns="68575" wrap="square" tIns="34275">
            <a:normAutofit fontScale="92500" lnSpcReduction="20000"/>
          </a:bodyPr>
          <a:lstStyle/>
          <a:p>
            <a:pPr indent="-171132" lvl="0" marL="177800" rtl="0" algn="l">
              <a:lnSpc>
                <a:spcPct val="90000"/>
              </a:lnSpc>
              <a:spcBef>
                <a:spcPts val="0"/>
              </a:spcBef>
              <a:spcAft>
                <a:spcPts val="0"/>
              </a:spcAft>
              <a:buClr>
                <a:schemeClr val="dk1"/>
              </a:buClr>
              <a:buSzPct val="100000"/>
              <a:buChar char="•"/>
            </a:pPr>
            <a:r>
              <a:rPr lang="en" sz="1400"/>
              <a:t>Deux modules principaux</a:t>
            </a:r>
            <a:endParaRPr/>
          </a:p>
          <a:p>
            <a:pPr indent="-178911" lvl="1" marL="520700" rtl="0" algn="l">
              <a:lnSpc>
                <a:spcPct val="90000"/>
              </a:lnSpc>
              <a:spcBef>
                <a:spcPts val="400"/>
              </a:spcBef>
              <a:spcAft>
                <a:spcPts val="0"/>
              </a:spcAft>
              <a:buClr>
                <a:schemeClr val="dk1"/>
              </a:buClr>
              <a:buSzPct val="100000"/>
              <a:buChar char="•"/>
            </a:pPr>
            <a:r>
              <a:rPr lang="en" sz="1100"/>
              <a:t>Les menus (à la souris)</a:t>
            </a:r>
            <a:endParaRPr/>
          </a:p>
          <a:p>
            <a:pPr indent="-178911" lvl="1" marL="520700" rtl="0" algn="l">
              <a:lnSpc>
                <a:spcPct val="90000"/>
              </a:lnSpc>
              <a:spcBef>
                <a:spcPts val="400"/>
              </a:spcBef>
              <a:spcAft>
                <a:spcPts val="0"/>
              </a:spcAft>
              <a:buClr>
                <a:schemeClr val="dk1"/>
              </a:buClr>
              <a:buSzPct val="100000"/>
              <a:buChar char="•"/>
            </a:pPr>
            <a:r>
              <a:rPr lang="en" sz="1100"/>
              <a:t>Le jeu</a:t>
            </a:r>
            <a:endParaRPr/>
          </a:p>
          <a:p>
            <a:pPr indent="-171132" lvl="0" marL="177800" rtl="0" algn="l">
              <a:lnSpc>
                <a:spcPct val="90000"/>
              </a:lnSpc>
              <a:spcBef>
                <a:spcPts val="800"/>
              </a:spcBef>
              <a:spcAft>
                <a:spcPts val="0"/>
              </a:spcAft>
              <a:buClr>
                <a:schemeClr val="dk1"/>
              </a:buClr>
              <a:buSzPct val="100000"/>
              <a:buChar char="•"/>
            </a:pPr>
            <a:r>
              <a:rPr lang="en" sz="1400"/>
              <a:t>Chacun 3 fonctions et ses propres variables</a:t>
            </a:r>
            <a:endParaRPr/>
          </a:p>
          <a:p>
            <a:pPr indent="-178911" lvl="1" marL="520700" rtl="0" algn="l">
              <a:lnSpc>
                <a:spcPct val="90000"/>
              </a:lnSpc>
              <a:spcBef>
                <a:spcPts val="400"/>
              </a:spcBef>
              <a:spcAft>
                <a:spcPts val="0"/>
              </a:spcAft>
              <a:buClr>
                <a:schemeClr val="dk1"/>
              </a:buClr>
              <a:buSzPct val="100000"/>
              <a:buChar char="•"/>
            </a:pPr>
            <a:r>
              <a:rPr lang="en" sz="1100"/>
              <a:t>xxx_</a:t>
            </a:r>
            <a:r>
              <a:rPr lang="en" sz="1100">
                <a:solidFill>
                  <a:srgbClr val="0B769F"/>
                </a:solidFill>
              </a:rPr>
              <a:t>init</a:t>
            </a:r>
            <a:r>
              <a:rPr lang="en" sz="1100"/>
              <a:t> + xxx_</a:t>
            </a:r>
            <a:r>
              <a:rPr lang="en" sz="1100">
                <a:solidFill>
                  <a:srgbClr val="0B769F"/>
                </a:solidFill>
              </a:rPr>
              <a:t>update</a:t>
            </a:r>
            <a:r>
              <a:rPr lang="en" sz="1100"/>
              <a:t> +xxx_</a:t>
            </a:r>
            <a:r>
              <a:rPr lang="en" sz="1100">
                <a:solidFill>
                  <a:srgbClr val="0B769F"/>
                </a:solidFill>
              </a:rPr>
              <a:t>draw</a:t>
            </a:r>
            <a:endParaRPr sz="1100">
              <a:solidFill>
                <a:srgbClr val="0B769F"/>
              </a:solidFill>
            </a:endParaRPr>
          </a:p>
          <a:p>
            <a:pPr indent="-171132" lvl="0" marL="177800" rtl="0" algn="l">
              <a:lnSpc>
                <a:spcPct val="90000"/>
              </a:lnSpc>
              <a:spcBef>
                <a:spcPts val="800"/>
              </a:spcBef>
              <a:spcAft>
                <a:spcPts val="0"/>
              </a:spcAft>
              <a:buClr>
                <a:schemeClr val="dk1"/>
              </a:buClr>
              <a:buSzPct val="100000"/>
              <a:buChar char="•"/>
            </a:pPr>
            <a:r>
              <a:rPr lang="en" sz="1400"/>
              <a:t>Un module « main » qui aiguille l’appel</a:t>
            </a:r>
            <a:endParaRPr/>
          </a:p>
          <a:p>
            <a:pPr indent="-178911" lvl="1" marL="520700" rtl="0" algn="l">
              <a:lnSpc>
                <a:spcPct val="90000"/>
              </a:lnSpc>
              <a:spcBef>
                <a:spcPts val="400"/>
              </a:spcBef>
              <a:spcAft>
                <a:spcPts val="0"/>
              </a:spcAft>
              <a:buClr>
                <a:schemeClr val="dk1"/>
              </a:buClr>
              <a:buSzPct val="100000"/>
              <a:buChar char="•"/>
            </a:pPr>
            <a:r>
              <a:rPr lang="en" sz="1100"/>
              <a:t>Suivant variable/paramètre « ingame »</a:t>
            </a:r>
            <a:endParaRPr/>
          </a:p>
          <a:p>
            <a:pPr indent="-171132" lvl="0" marL="177800" rtl="0" algn="l">
              <a:lnSpc>
                <a:spcPct val="90000"/>
              </a:lnSpc>
              <a:spcBef>
                <a:spcPts val="800"/>
              </a:spcBef>
              <a:spcAft>
                <a:spcPts val="0"/>
              </a:spcAft>
              <a:buClr>
                <a:schemeClr val="dk1"/>
              </a:buClr>
              <a:buSzPct val="100000"/>
              <a:buChar char="•"/>
            </a:pPr>
            <a:r>
              <a:rPr lang="en" sz="1400"/>
              <a:t>Deux fichiers de ressources pyxres</a:t>
            </a:r>
            <a:endParaRPr sz="1400"/>
          </a:p>
          <a:p>
            <a:pPr indent="-171132" lvl="0" marL="177800" rtl="0" algn="l">
              <a:lnSpc>
                <a:spcPct val="90000"/>
              </a:lnSpc>
              <a:spcBef>
                <a:spcPts val="800"/>
              </a:spcBef>
              <a:spcAft>
                <a:spcPts val="0"/>
              </a:spcAft>
              <a:buClr>
                <a:schemeClr val="dk1"/>
              </a:buClr>
              <a:buSzPct val="100000"/>
              <a:buChar char="•"/>
            </a:pPr>
            <a:r>
              <a:rPr lang="en" sz="1400"/>
              <a:t>Bibliothèques utilisées</a:t>
            </a:r>
            <a:endParaRPr/>
          </a:p>
          <a:p>
            <a:pPr indent="-178911" lvl="1" marL="520700" rtl="0" algn="l">
              <a:lnSpc>
                <a:spcPct val="90000"/>
              </a:lnSpc>
              <a:spcBef>
                <a:spcPts val="400"/>
              </a:spcBef>
              <a:spcAft>
                <a:spcPts val="0"/>
              </a:spcAft>
              <a:buClr>
                <a:schemeClr val="dk1"/>
              </a:buClr>
              <a:buSzPct val="100000"/>
              <a:buChar char="•"/>
            </a:pPr>
            <a:r>
              <a:rPr lang="en" sz="1100"/>
              <a:t>pyxel, random, numpy</a:t>
            </a:r>
            <a:endParaRPr sz="1100"/>
          </a:p>
          <a:p>
            <a:pPr indent="-88900" lvl="0" marL="177800" rtl="0" algn="l">
              <a:lnSpc>
                <a:spcPct val="90000"/>
              </a:lnSpc>
              <a:spcBef>
                <a:spcPts val="800"/>
              </a:spcBef>
              <a:spcAft>
                <a:spcPts val="0"/>
              </a:spcAft>
              <a:buClr>
                <a:schemeClr val="dk1"/>
              </a:buClr>
              <a:buSzPct val="100000"/>
              <a:buNone/>
            </a:pPr>
            <a:r>
              <a:t/>
            </a:r>
            <a:endParaRPr sz="1400"/>
          </a:p>
          <a:p>
            <a:pPr indent="-171132" lvl="0" marL="177800" rtl="0" algn="l">
              <a:lnSpc>
                <a:spcPct val="90000"/>
              </a:lnSpc>
              <a:spcBef>
                <a:spcPts val="800"/>
              </a:spcBef>
              <a:spcAft>
                <a:spcPts val="0"/>
              </a:spcAft>
              <a:buClr>
                <a:schemeClr val="dk1"/>
              </a:buClr>
              <a:buSzPct val="100000"/>
              <a:buChar char="•"/>
            </a:pPr>
            <a:r>
              <a:rPr lang="en" sz="1400"/>
              <a:t>Lignes directrices de nos choix</a:t>
            </a:r>
            <a:endParaRPr/>
          </a:p>
          <a:p>
            <a:pPr indent="-178911" lvl="1" marL="520700" rtl="0" algn="l">
              <a:lnSpc>
                <a:spcPct val="90000"/>
              </a:lnSpc>
              <a:spcBef>
                <a:spcPts val="400"/>
              </a:spcBef>
              <a:spcAft>
                <a:spcPts val="0"/>
              </a:spcAft>
              <a:buClr>
                <a:schemeClr val="dk1"/>
              </a:buClr>
              <a:buSzPct val="100000"/>
              <a:buChar char="•"/>
            </a:pPr>
            <a:r>
              <a:rPr lang="en" sz="1100"/>
              <a:t>Division du travail</a:t>
            </a:r>
            <a:endParaRPr/>
          </a:p>
          <a:p>
            <a:pPr indent="-178911" lvl="1" marL="520700" rtl="0" algn="l">
              <a:lnSpc>
                <a:spcPct val="90000"/>
              </a:lnSpc>
              <a:spcBef>
                <a:spcPts val="400"/>
              </a:spcBef>
              <a:spcAft>
                <a:spcPts val="0"/>
              </a:spcAft>
              <a:buClr>
                <a:schemeClr val="dk1"/>
              </a:buClr>
              <a:buSzPct val="100000"/>
              <a:buChar char="•"/>
            </a:pPr>
            <a:r>
              <a:rPr lang="en" sz="1100"/>
              <a:t>Découpe / spécialisation du code</a:t>
            </a:r>
            <a:endParaRPr/>
          </a:p>
          <a:p>
            <a:pPr indent="-178911" lvl="1" marL="520700" rtl="0" algn="l">
              <a:lnSpc>
                <a:spcPct val="90000"/>
              </a:lnSpc>
              <a:spcBef>
                <a:spcPts val="400"/>
              </a:spcBef>
              <a:spcAft>
                <a:spcPts val="0"/>
              </a:spcAft>
              <a:buClr>
                <a:schemeClr val="dk1"/>
              </a:buClr>
              <a:buSzPct val="100000"/>
              <a:buChar char="•"/>
            </a:pPr>
            <a:r>
              <a:rPr lang="en" sz="1100"/>
              <a:t>Évolutions indépendantes</a:t>
            </a:r>
            <a:endParaRPr/>
          </a:p>
          <a:p>
            <a:pPr indent="-178911" lvl="1" marL="520700" rtl="0" algn="l">
              <a:lnSpc>
                <a:spcPct val="90000"/>
              </a:lnSpc>
              <a:spcBef>
                <a:spcPts val="400"/>
              </a:spcBef>
              <a:spcAft>
                <a:spcPts val="0"/>
              </a:spcAft>
              <a:buClr>
                <a:schemeClr val="dk1"/>
              </a:buClr>
              <a:buSzPct val="100000"/>
              <a:buChar char="•"/>
            </a:pPr>
            <a:r>
              <a:rPr lang="en" sz="1100"/>
              <a:t>Provision pour d’autres états (par exemple en changeant « ingame » de booléen à énuméré)</a:t>
            </a:r>
            <a:endParaRPr/>
          </a:p>
          <a:p>
            <a:pPr indent="-114300" lvl="1" marL="520700" rtl="0" algn="l">
              <a:lnSpc>
                <a:spcPct val="90000"/>
              </a:lnSpc>
              <a:spcBef>
                <a:spcPts val="400"/>
              </a:spcBef>
              <a:spcAft>
                <a:spcPts val="0"/>
              </a:spcAft>
              <a:buClr>
                <a:schemeClr val="dk1"/>
              </a:buClr>
              <a:buSzPct val="100000"/>
              <a:buNone/>
            </a:pPr>
            <a:r>
              <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Play"/>
              <a:buNone/>
            </a:pPr>
            <a:r>
              <a:rPr lang="en"/>
              <a:t>Les difficultés rencontrées</a:t>
            </a:r>
            <a:endParaRPr/>
          </a:p>
        </p:txBody>
      </p:sp>
      <p:sp>
        <p:nvSpPr>
          <p:cNvPr id="207" name="Google Shape;207;p30"/>
          <p:cNvSpPr txBox="1"/>
          <p:nvPr>
            <p:ph idx="1" type="body"/>
          </p:nvPr>
        </p:nvSpPr>
        <p:spPr>
          <a:xfrm>
            <a:off x="628650" y="1268016"/>
            <a:ext cx="7886700" cy="3500438"/>
          </a:xfrm>
          <a:prstGeom prst="rect">
            <a:avLst/>
          </a:prstGeom>
          <a:noFill/>
          <a:ln>
            <a:noFill/>
          </a:ln>
        </p:spPr>
        <p:txBody>
          <a:bodyPr anchorCtr="0" anchor="t" bIns="34275" lIns="68575" spcFirstLastPara="1" rIns="68575" wrap="square" tIns="34275">
            <a:normAutofit/>
          </a:bodyPr>
          <a:lstStyle/>
          <a:p>
            <a:pPr indent="0" lvl="0" marL="177800" rtl="0" algn="l">
              <a:lnSpc>
                <a:spcPct val="90000"/>
              </a:lnSpc>
              <a:spcBef>
                <a:spcPts val="0"/>
              </a:spcBef>
              <a:spcAft>
                <a:spcPts val="0"/>
              </a:spcAft>
              <a:buNone/>
            </a:pPr>
            <a:r>
              <a:rPr lang="en" sz="1800"/>
              <a:t>Difficultés:</a:t>
            </a:r>
            <a:endParaRPr sz="1800"/>
          </a:p>
          <a:p>
            <a:pPr indent="-342900" lvl="0" marL="457200" rtl="0" algn="l">
              <a:lnSpc>
                <a:spcPct val="90000"/>
              </a:lnSpc>
              <a:spcBef>
                <a:spcPts val="0"/>
              </a:spcBef>
              <a:spcAft>
                <a:spcPts val="0"/>
              </a:spcAft>
              <a:buSzPts val="1800"/>
              <a:buChar char="•"/>
            </a:pPr>
            <a:r>
              <a:rPr lang="en" sz="1800"/>
              <a:t>La solidité + la génération des obstacles (particulièrement au fil que la difficulté augmente)</a:t>
            </a:r>
            <a:endParaRPr sz="1800"/>
          </a:p>
          <a:p>
            <a:pPr indent="0" lvl="0" marL="177800" rtl="0" algn="l">
              <a:lnSpc>
                <a:spcPct val="90000"/>
              </a:lnSpc>
              <a:spcBef>
                <a:spcPts val="0"/>
              </a:spcBef>
              <a:spcAft>
                <a:spcPts val="0"/>
              </a:spcAft>
              <a:buNone/>
            </a:pPr>
            <a:r>
              <a:rPr lang="en" sz="1800"/>
              <a:t>Solutions: </a:t>
            </a:r>
            <a:endParaRPr sz="1800"/>
          </a:p>
          <a:p>
            <a:pPr indent="-342900" lvl="0" marL="457200" rtl="0" algn="l">
              <a:lnSpc>
                <a:spcPct val="90000"/>
              </a:lnSpc>
              <a:spcBef>
                <a:spcPts val="0"/>
              </a:spcBef>
              <a:spcAft>
                <a:spcPts val="0"/>
              </a:spcAft>
              <a:buSzPts val="1800"/>
              <a:buChar char="•"/>
            </a:pPr>
            <a:r>
              <a:rPr lang="en" sz="1800"/>
              <a:t>Bien définir les contours des obstacles + augmenter la génération des obstacles </a:t>
            </a:r>
            <a:r>
              <a:rPr lang="en" sz="1800"/>
              <a:t>proportionnellement</a:t>
            </a:r>
            <a:r>
              <a:rPr lang="en" sz="1800"/>
              <a:t> avec la difficulté</a:t>
            </a:r>
            <a:endParaRPr sz="1800"/>
          </a:p>
          <a:p>
            <a:pPr indent="0" lvl="0" marL="177800" rtl="0" algn="l">
              <a:lnSpc>
                <a:spcPct val="90000"/>
              </a:lnSpc>
              <a:spcBef>
                <a:spcPts val="0"/>
              </a:spcBef>
              <a:spcAft>
                <a:spcPts val="0"/>
              </a:spcAft>
              <a:buNone/>
            </a:pPr>
            <a:r>
              <a:t/>
            </a:r>
            <a:endParaRPr sz="1800">
              <a:solidFill>
                <a:srgbClr val="FF0000"/>
              </a:solidFill>
            </a:endParaRPr>
          </a:p>
          <a:p>
            <a:pPr indent="-177800" lvl="0" marL="177800" rtl="0" algn="l">
              <a:lnSpc>
                <a:spcPct val="90000"/>
              </a:lnSpc>
              <a:spcBef>
                <a:spcPts val="0"/>
              </a:spcBef>
              <a:spcAft>
                <a:spcPts val="0"/>
              </a:spcAft>
              <a:buClr>
                <a:srgbClr val="FF0000"/>
              </a:buClr>
              <a:buSzPts val="1800"/>
              <a:buChar char="•"/>
            </a:pPr>
            <a:r>
              <a:rPr lang="en" sz="1800">
                <a:solidFill>
                  <a:srgbClr val="FF0000"/>
                </a:solidFill>
              </a:rPr>
              <a:t>Programmation</a:t>
            </a:r>
            <a:endParaRPr>
              <a:solidFill>
                <a:srgbClr val="FF0000"/>
              </a:solidFill>
            </a:endParaRPr>
          </a:p>
          <a:p>
            <a:pPr indent="-171450" lvl="1" marL="520700" rtl="0" algn="l">
              <a:lnSpc>
                <a:spcPct val="90000"/>
              </a:lnSpc>
              <a:spcBef>
                <a:spcPts val="400"/>
              </a:spcBef>
              <a:spcAft>
                <a:spcPts val="0"/>
              </a:spcAft>
              <a:buClr>
                <a:srgbClr val="FF0000"/>
              </a:buClr>
              <a:buSzPts val="1500"/>
              <a:buChar char="•"/>
            </a:pPr>
            <a:r>
              <a:rPr lang="en" sz="1500">
                <a:solidFill>
                  <a:srgbClr val="FF0000"/>
                </a:solidFill>
              </a:rPr>
              <a:t>Variables globales/vues locales</a:t>
            </a:r>
            <a:endParaRPr>
              <a:solidFill>
                <a:srgbClr val="FF0000"/>
              </a:solidFill>
            </a:endParaRPr>
          </a:p>
          <a:p>
            <a:pPr indent="-171450" lvl="1" marL="520700" rtl="0" algn="l">
              <a:lnSpc>
                <a:spcPct val="90000"/>
              </a:lnSpc>
              <a:spcBef>
                <a:spcPts val="400"/>
              </a:spcBef>
              <a:spcAft>
                <a:spcPts val="0"/>
              </a:spcAft>
              <a:buClr>
                <a:srgbClr val="FF0000"/>
              </a:buClr>
              <a:buSzPts val="1500"/>
              <a:buChar char="•"/>
            </a:pPr>
            <a:r>
              <a:rPr lang="en" sz="1500">
                <a:solidFill>
                  <a:srgbClr val="FF0000"/>
                </a:solidFill>
              </a:rPr>
              <a:t>Cycle Pyxel et fonctionnement par « état »</a:t>
            </a:r>
            <a:endParaRPr>
              <a:solidFill>
                <a:srgbClr val="FF0000"/>
              </a:solidFill>
            </a:endParaRPr>
          </a:p>
          <a:p>
            <a:pPr indent="-171450" lvl="1" marL="520700" rtl="0" algn="l">
              <a:lnSpc>
                <a:spcPct val="90000"/>
              </a:lnSpc>
              <a:spcBef>
                <a:spcPts val="400"/>
              </a:spcBef>
              <a:spcAft>
                <a:spcPts val="0"/>
              </a:spcAft>
              <a:buClr>
                <a:srgbClr val="FF0000"/>
              </a:buClr>
              <a:buSzPts val="1500"/>
              <a:buChar char="•"/>
            </a:pPr>
            <a:r>
              <a:rPr lang="en" sz="1500">
                <a:solidFill>
                  <a:srgbClr val="FF0000"/>
                </a:solidFill>
              </a:rPr>
              <a:t>Raisonnement sur coordonnées et taille sur les objets</a:t>
            </a:r>
            <a:endParaRPr>
              <a:solidFill>
                <a:srgbClr val="FF0000"/>
              </a:solidFill>
            </a:endParaRPr>
          </a:p>
          <a:p>
            <a:pPr indent="-171450" lvl="1" marL="520700" rtl="0" algn="l">
              <a:lnSpc>
                <a:spcPct val="90000"/>
              </a:lnSpc>
              <a:spcBef>
                <a:spcPts val="400"/>
              </a:spcBef>
              <a:spcAft>
                <a:spcPts val="0"/>
              </a:spcAft>
              <a:buClr>
                <a:srgbClr val="FF0000"/>
              </a:buClr>
              <a:buSzPts val="1500"/>
              <a:buChar char="•"/>
            </a:pPr>
            <a:r>
              <a:rPr lang="en" sz="1500">
                <a:solidFill>
                  <a:srgbClr val="FF0000"/>
                </a:solidFill>
              </a:rPr>
              <a:t>Raisonnement relatif personnage / objets / frame (« x_perso »)</a:t>
            </a:r>
            <a:endParaRPr>
              <a:solidFill>
                <a:srgbClr val="FF0000"/>
              </a:solidFill>
            </a:endParaRPr>
          </a:p>
          <a:p>
            <a:pPr indent="-76200" lvl="1" marL="520700" rtl="0" algn="l">
              <a:lnSpc>
                <a:spcPct val="90000"/>
              </a:lnSpc>
              <a:spcBef>
                <a:spcPts val="400"/>
              </a:spcBef>
              <a:spcAft>
                <a:spcPts val="0"/>
              </a:spcAft>
              <a:buClr>
                <a:schemeClr val="dk1"/>
              </a:buClr>
              <a:buSzPts val="1500"/>
              <a:buNone/>
            </a:pPr>
            <a:r>
              <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Play"/>
              <a:buNone/>
            </a:pPr>
            <a:r>
              <a:rPr lang="en"/>
              <a:t>Principales structures de données</a:t>
            </a:r>
            <a:endParaRPr/>
          </a:p>
        </p:txBody>
      </p:sp>
      <p:sp>
        <p:nvSpPr>
          <p:cNvPr id="213" name="Google Shape;213;p31"/>
          <p:cNvSpPr txBox="1"/>
          <p:nvPr>
            <p:ph idx="1" type="body"/>
          </p:nvPr>
        </p:nvSpPr>
        <p:spPr>
          <a:xfrm>
            <a:off x="628650" y="1369219"/>
            <a:ext cx="5159828"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t>Gestion des objets mobiles </a:t>
            </a:r>
            <a:r>
              <a:rPr lang="en" sz="1200"/>
              <a:t>(exemple des obstacles)</a:t>
            </a:r>
            <a:endParaRPr/>
          </a:p>
          <a:p>
            <a:pPr indent="0" lvl="1" marL="342900" rtl="0" algn="l">
              <a:lnSpc>
                <a:spcPct val="90000"/>
              </a:lnSpc>
              <a:spcBef>
                <a:spcPts val="400"/>
              </a:spcBef>
              <a:spcAft>
                <a:spcPts val="0"/>
              </a:spcAft>
              <a:buClr>
                <a:srgbClr val="9CDCFE"/>
              </a:buClr>
              <a:buSzPts val="1100"/>
              <a:buNone/>
            </a:pPr>
            <a:r>
              <a:rPr b="0" lang="en" sz="1100">
                <a:solidFill>
                  <a:srgbClr val="9CDCFE"/>
                </a:solidFill>
                <a:highlight>
                  <a:srgbClr val="1F1F1F"/>
                </a:highlight>
                <a:latin typeface="Consolas"/>
                <a:ea typeface="Consolas"/>
                <a:cs typeface="Consolas"/>
                <a:sym typeface="Consolas"/>
              </a:rPr>
              <a:t>obst_liste</a:t>
            </a:r>
            <a:r>
              <a:rPr b="0" lang="en" sz="1100">
                <a:solidFill>
                  <a:srgbClr val="CCCCCC"/>
                </a:solidFill>
                <a:highlight>
                  <a:srgbClr val="1F1F1F"/>
                </a:highlight>
                <a:latin typeface="Consolas"/>
                <a:ea typeface="Consolas"/>
                <a:cs typeface="Consolas"/>
                <a:sym typeface="Consolas"/>
              </a:rPr>
              <a:t> </a:t>
            </a:r>
            <a:r>
              <a:rPr b="0" lang="en" sz="1100">
                <a:solidFill>
                  <a:srgbClr val="D4D4D4"/>
                </a:solidFill>
                <a:highlight>
                  <a:srgbClr val="1F1F1F"/>
                </a:highlight>
                <a:latin typeface="Consolas"/>
                <a:ea typeface="Consolas"/>
                <a:cs typeface="Consolas"/>
                <a:sym typeface="Consolas"/>
              </a:rPr>
              <a:t>=</a:t>
            </a:r>
            <a:r>
              <a:rPr b="0" lang="en" sz="1100">
                <a:solidFill>
                  <a:srgbClr val="CCCCCC"/>
                </a:solidFill>
                <a:highlight>
                  <a:srgbClr val="1F1F1F"/>
                </a:highlight>
                <a:latin typeface="Consolas"/>
                <a:ea typeface="Consolas"/>
                <a:cs typeface="Consolas"/>
                <a:sym typeface="Consolas"/>
              </a:rPr>
              <a:t> </a:t>
            </a:r>
            <a:r>
              <a:rPr lang="en" sz="1100">
                <a:solidFill>
                  <a:srgbClr val="FFFF00"/>
                </a:solidFill>
                <a:highlight>
                  <a:srgbClr val="1F1F1F"/>
                </a:highlight>
                <a:latin typeface="Consolas"/>
                <a:ea typeface="Consolas"/>
                <a:cs typeface="Consolas"/>
                <a:sym typeface="Consolas"/>
              </a:rPr>
              <a:t>[</a:t>
            </a:r>
            <a:r>
              <a:rPr lang="en" sz="1100">
                <a:solidFill>
                  <a:srgbClr val="6A9955"/>
                </a:solidFill>
                <a:highlight>
                  <a:srgbClr val="1F1F1F"/>
                </a:highlight>
                <a:latin typeface="Consolas"/>
                <a:ea typeface="Consolas"/>
                <a:cs typeface="Consolas"/>
                <a:sym typeface="Consolas"/>
              </a:rPr>
              <a:t>[x,type],..</a:t>
            </a:r>
            <a:r>
              <a:rPr lang="en" sz="1100">
                <a:solidFill>
                  <a:srgbClr val="FFFF00"/>
                </a:solidFill>
                <a:highlight>
                  <a:srgbClr val="1F1F1F"/>
                </a:highlight>
                <a:latin typeface="Consolas"/>
                <a:ea typeface="Consolas"/>
                <a:cs typeface="Consolas"/>
                <a:sym typeface="Consolas"/>
              </a:rPr>
              <a:t>]</a:t>
            </a:r>
            <a:endParaRPr/>
          </a:p>
          <a:p>
            <a:pPr indent="0" lvl="1" marL="342900" rtl="0" algn="l">
              <a:lnSpc>
                <a:spcPct val="90000"/>
              </a:lnSpc>
              <a:spcBef>
                <a:spcPts val="400"/>
              </a:spcBef>
              <a:spcAft>
                <a:spcPts val="0"/>
              </a:spcAft>
              <a:buClr>
                <a:schemeClr val="dk1"/>
              </a:buClr>
              <a:buSzPts val="1200"/>
              <a:buNone/>
            </a:pPr>
            <a:r>
              <a:t/>
            </a:r>
            <a:endParaRPr sz="1200">
              <a:solidFill>
                <a:srgbClr val="6A9955"/>
              </a:solidFill>
              <a:highlight>
                <a:srgbClr val="1F1F1F"/>
              </a:highlight>
              <a:latin typeface="Consolas"/>
              <a:ea typeface="Consolas"/>
              <a:cs typeface="Consolas"/>
              <a:sym typeface="Consolas"/>
            </a:endParaRPr>
          </a:p>
          <a:p>
            <a:pPr indent="0" lvl="1" marL="342900" rtl="0" algn="l">
              <a:lnSpc>
                <a:spcPct val="90000"/>
              </a:lnSpc>
              <a:spcBef>
                <a:spcPts val="400"/>
              </a:spcBef>
              <a:spcAft>
                <a:spcPts val="0"/>
              </a:spcAft>
              <a:buClr>
                <a:schemeClr val="dk1"/>
              </a:buClr>
              <a:buSzPts val="1200"/>
              <a:buNone/>
            </a:pPr>
            <a:r>
              <a:t/>
            </a:r>
            <a:endParaRPr sz="1200">
              <a:solidFill>
                <a:srgbClr val="6A9955"/>
              </a:solidFill>
              <a:highlight>
                <a:srgbClr val="1F1F1F"/>
              </a:highlight>
              <a:latin typeface="Consolas"/>
              <a:ea typeface="Consolas"/>
              <a:cs typeface="Consolas"/>
              <a:sym typeface="Consolas"/>
            </a:endParaRPr>
          </a:p>
          <a:p>
            <a:pPr indent="0" lvl="1" marL="342900" rtl="0" algn="l">
              <a:lnSpc>
                <a:spcPct val="90000"/>
              </a:lnSpc>
              <a:spcBef>
                <a:spcPts val="400"/>
              </a:spcBef>
              <a:spcAft>
                <a:spcPts val="0"/>
              </a:spcAft>
              <a:buClr>
                <a:srgbClr val="9CDCFE"/>
              </a:buClr>
              <a:buSzPts val="1100"/>
              <a:buNone/>
            </a:pPr>
            <a:r>
              <a:rPr b="0" lang="en" sz="1100">
                <a:solidFill>
                  <a:srgbClr val="9CDCFE"/>
                </a:solidFill>
                <a:highlight>
                  <a:srgbClr val="1F1F1F"/>
                </a:highlight>
                <a:latin typeface="Consolas"/>
                <a:ea typeface="Consolas"/>
                <a:cs typeface="Consolas"/>
                <a:sym typeface="Consolas"/>
              </a:rPr>
              <a:t>obst_types</a:t>
            </a:r>
            <a:r>
              <a:rPr b="0" lang="en" sz="1100">
                <a:solidFill>
                  <a:srgbClr val="CCCCCC"/>
                </a:solidFill>
                <a:highlight>
                  <a:srgbClr val="1F1F1F"/>
                </a:highlight>
                <a:latin typeface="Consolas"/>
                <a:ea typeface="Consolas"/>
                <a:cs typeface="Consolas"/>
                <a:sym typeface="Consolas"/>
              </a:rPr>
              <a:t> </a:t>
            </a:r>
            <a:r>
              <a:rPr lang="en" sz="1100">
                <a:solidFill>
                  <a:srgbClr val="6A9955"/>
                </a:solidFill>
                <a:highlight>
                  <a:srgbClr val="1F1F1F"/>
                </a:highlight>
                <a:latin typeface="Consolas"/>
                <a:ea typeface="Consolas"/>
                <a:cs typeface="Consolas"/>
                <a:sym typeface="Consolas"/>
              </a:rPr>
              <a:t>=</a:t>
            </a:r>
            <a:r>
              <a:rPr lang="en" sz="1100">
                <a:solidFill>
                  <a:srgbClr val="FFFF00"/>
                </a:solidFill>
                <a:highlight>
                  <a:srgbClr val="1F1F1F"/>
                </a:highlight>
                <a:latin typeface="Consolas"/>
                <a:ea typeface="Consolas"/>
                <a:cs typeface="Consolas"/>
                <a:sym typeface="Consolas"/>
              </a:rPr>
              <a:t>[</a:t>
            </a:r>
            <a:r>
              <a:rPr lang="en" sz="1100">
                <a:solidFill>
                  <a:srgbClr val="6A9955"/>
                </a:solidFill>
                <a:highlight>
                  <a:srgbClr val="1F1F1F"/>
                </a:highlight>
                <a:latin typeface="Consolas"/>
                <a:ea typeface="Consolas"/>
                <a:cs typeface="Consolas"/>
                <a:sym typeface="Consolas"/>
              </a:rPr>
              <a:t>[</a:t>
            </a:r>
            <a:r>
              <a:rPr b="0" lang="en" sz="1100">
                <a:solidFill>
                  <a:srgbClr val="6A9955"/>
                </a:solidFill>
                <a:highlight>
                  <a:srgbClr val="1F1F1F"/>
                </a:highlight>
                <a:latin typeface="Consolas"/>
                <a:ea typeface="Consolas"/>
                <a:cs typeface="Consolas"/>
                <a:sym typeface="Consolas"/>
              </a:rPr>
              <a:t>largeur, hauteur, mortel, posx, posy],….</a:t>
            </a:r>
            <a:r>
              <a:rPr b="0" lang="en" sz="1100">
                <a:solidFill>
                  <a:srgbClr val="FFFF00"/>
                </a:solidFill>
                <a:highlight>
                  <a:srgbClr val="1F1F1F"/>
                </a:highlight>
                <a:latin typeface="Consolas"/>
                <a:ea typeface="Consolas"/>
                <a:cs typeface="Consolas"/>
                <a:sym typeface="Consolas"/>
              </a:rPr>
              <a:t>]</a:t>
            </a:r>
            <a:endParaRPr/>
          </a:p>
          <a:p>
            <a:pPr indent="0" lvl="1" marL="342900" rtl="0" algn="l">
              <a:lnSpc>
                <a:spcPct val="90000"/>
              </a:lnSpc>
              <a:spcBef>
                <a:spcPts val="400"/>
              </a:spcBef>
              <a:spcAft>
                <a:spcPts val="0"/>
              </a:spcAft>
              <a:buClr>
                <a:schemeClr val="dk1"/>
              </a:buClr>
              <a:buSzPts val="800"/>
              <a:buNone/>
            </a:pPr>
            <a:r>
              <a:rPr i="1" lang="en" sz="800"/>
              <a:t>			# posx,posy= position du dessin dans fichier pyxres</a:t>
            </a:r>
            <a:endParaRPr i="1" sz="800"/>
          </a:p>
          <a:p>
            <a:pPr indent="-38100" lvl="0" marL="177800" rtl="0" algn="l">
              <a:lnSpc>
                <a:spcPct val="90000"/>
              </a:lnSpc>
              <a:spcBef>
                <a:spcPts val="800"/>
              </a:spcBef>
              <a:spcAft>
                <a:spcPts val="0"/>
              </a:spcAft>
              <a:buClr>
                <a:schemeClr val="dk1"/>
              </a:buClr>
              <a:buSzPts val="2100"/>
              <a:buNone/>
            </a:pPr>
            <a:r>
              <a:t/>
            </a:r>
            <a:endParaRPr/>
          </a:p>
          <a:p>
            <a:pPr indent="-171450" lvl="0" marL="177800" rtl="0" algn="l">
              <a:lnSpc>
                <a:spcPct val="90000"/>
              </a:lnSpc>
              <a:spcBef>
                <a:spcPts val="800"/>
              </a:spcBef>
              <a:spcAft>
                <a:spcPts val="0"/>
              </a:spcAft>
              <a:buClr>
                <a:schemeClr val="dk1"/>
              </a:buClr>
              <a:buSzPts val="2100"/>
              <a:buChar char="•"/>
            </a:pPr>
            <a:r>
              <a:rPr lang="en"/>
              <a:t>Gestion du « sol »</a:t>
            </a:r>
            <a:endParaRPr/>
          </a:p>
          <a:p>
            <a:pPr indent="-177800" lvl="1" marL="520700" rtl="0" algn="l">
              <a:lnSpc>
                <a:spcPct val="90000"/>
              </a:lnSpc>
              <a:spcBef>
                <a:spcPts val="400"/>
              </a:spcBef>
              <a:spcAft>
                <a:spcPts val="0"/>
              </a:spcAft>
              <a:buClr>
                <a:schemeClr val="dk1"/>
              </a:buClr>
              <a:buSzPts val="1200"/>
              <a:buChar char="•"/>
            </a:pPr>
            <a:r>
              <a:rPr lang="en" sz="1200"/>
              <a:t>Tous les calculs sont faits à chaque cycle par rapport à la position en X courante du personnage</a:t>
            </a:r>
            <a:br>
              <a:rPr lang="en" sz="1200"/>
            </a:br>
            <a:r>
              <a:rPr lang="en" sz="1200">
                <a:solidFill>
                  <a:srgbClr val="3A7D22"/>
                </a:solidFill>
              </a:rPr>
              <a:t>sol</a:t>
            </a:r>
            <a:r>
              <a:rPr lang="en" sz="1200"/>
              <a:t> = hauteur du sol (bas ou plateforme)</a:t>
            </a:r>
            <a:br>
              <a:rPr lang="en" sz="1200"/>
            </a:br>
            <a:r>
              <a:rPr lang="en" sz="1200">
                <a:solidFill>
                  <a:srgbClr val="C00000"/>
                </a:solidFill>
              </a:rPr>
              <a:t>sol_bas </a:t>
            </a:r>
            <a:r>
              <a:rPr lang="en" sz="1200"/>
              <a:t>= hauteur du sol bas (plancher ou haut obstacle)</a:t>
            </a:r>
            <a:br>
              <a:rPr lang="en" sz="1200"/>
            </a:br>
            <a:r>
              <a:rPr lang="en" sz="1200"/>
              <a:t>[en saut, on peut avoir (</a:t>
            </a:r>
            <a:r>
              <a:rPr lang="en" sz="1200">
                <a:solidFill>
                  <a:srgbClr val="FF0000"/>
                </a:solidFill>
              </a:rPr>
              <a:t>sol_bas </a:t>
            </a:r>
            <a:r>
              <a:rPr lang="en" sz="1200"/>
              <a:t>&lt; </a:t>
            </a:r>
            <a:r>
              <a:rPr lang="en" sz="1200">
                <a:solidFill>
                  <a:srgbClr val="1F5C99"/>
                </a:solidFill>
              </a:rPr>
              <a:t>y_perso </a:t>
            </a:r>
            <a:r>
              <a:rPr lang="en" sz="1200"/>
              <a:t>&lt; </a:t>
            </a:r>
            <a:r>
              <a:rPr lang="en" sz="1200">
                <a:solidFill>
                  <a:srgbClr val="00B050"/>
                </a:solidFill>
              </a:rPr>
              <a:t>sol</a:t>
            </a:r>
            <a:r>
              <a:rPr lang="en" sz="1200"/>
              <a:t>)]</a:t>
            </a:r>
            <a:endParaRPr/>
          </a:p>
          <a:p>
            <a:pPr indent="0" lvl="1" marL="342900" rtl="0" algn="l">
              <a:lnSpc>
                <a:spcPct val="90000"/>
              </a:lnSpc>
              <a:spcBef>
                <a:spcPts val="400"/>
              </a:spcBef>
              <a:spcAft>
                <a:spcPts val="0"/>
              </a:spcAft>
              <a:buClr>
                <a:schemeClr val="dk1"/>
              </a:buClr>
              <a:buSzPts val="1200"/>
              <a:buNone/>
            </a:pPr>
            <a:r>
              <a:rPr lang="en" sz="1200"/>
              <a:t>	🡺 on calcule le sol, puis les actions possibles</a:t>
            </a:r>
            <a:endParaRPr sz="1200"/>
          </a:p>
          <a:p>
            <a:pPr indent="-63500" lvl="1" marL="520700" rtl="0" algn="l">
              <a:lnSpc>
                <a:spcPct val="90000"/>
              </a:lnSpc>
              <a:spcBef>
                <a:spcPts val="400"/>
              </a:spcBef>
              <a:spcAft>
                <a:spcPts val="0"/>
              </a:spcAft>
              <a:buClr>
                <a:schemeClr val="dk1"/>
              </a:buClr>
              <a:buSzPts val="1800"/>
              <a:buNone/>
            </a:pPr>
            <a:r>
              <a:t/>
            </a:r>
            <a:endParaRPr/>
          </a:p>
        </p:txBody>
      </p:sp>
      <p:sp>
        <p:nvSpPr>
          <p:cNvPr id="214" name="Google Shape;214;p31"/>
          <p:cNvSpPr/>
          <p:nvPr/>
        </p:nvSpPr>
        <p:spPr>
          <a:xfrm>
            <a:off x="3553273" y="1898196"/>
            <a:ext cx="465364" cy="171450"/>
          </a:xfrm>
          <a:prstGeom prst="rect">
            <a:avLst/>
          </a:prstGeom>
          <a:solidFill>
            <a:schemeClr val="accent1"/>
          </a:solidFill>
          <a:ln cap="flat" cmpd="sng" w="19050">
            <a:solidFill>
              <a:srgbClr val="08283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700">
                <a:solidFill>
                  <a:schemeClr val="lt1"/>
                </a:solidFill>
                <a:latin typeface="Arial"/>
                <a:ea typeface="Arial"/>
                <a:cs typeface="Arial"/>
                <a:sym typeface="Arial"/>
              </a:rPr>
              <a:t>X=X-1</a:t>
            </a:r>
            <a:endParaRPr sz="1100"/>
          </a:p>
        </p:txBody>
      </p:sp>
      <p:sp>
        <p:nvSpPr>
          <p:cNvPr id="215" name="Google Shape;215;p31"/>
          <p:cNvSpPr/>
          <p:nvPr/>
        </p:nvSpPr>
        <p:spPr>
          <a:xfrm>
            <a:off x="4018637" y="1898196"/>
            <a:ext cx="465364" cy="171450"/>
          </a:xfrm>
          <a:prstGeom prst="rect">
            <a:avLst/>
          </a:prstGeom>
          <a:solidFill>
            <a:schemeClr val="accent1"/>
          </a:solidFill>
          <a:ln cap="flat" cmpd="sng" w="19050">
            <a:solidFill>
              <a:srgbClr val="08283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700">
                <a:solidFill>
                  <a:schemeClr val="lt1"/>
                </a:solidFill>
                <a:latin typeface="Arial"/>
                <a:ea typeface="Arial"/>
                <a:cs typeface="Arial"/>
                <a:sym typeface="Arial"/>
              </a:rPr>
              <a:t>X=X-1</a:t>
            </a:r>
            <a:endParaRPr sz="1100"/>
          </a:p>
        </p:txBody>
      </p:sp>
      <p:sp>
        <p:nvSpPr>
          <p:cNvPr id="216" name="Google Shape;216;p31"/>
          <p:cNvSpPr/>
          <p:nvPr/>
        </p:nvSpPr>
        <p:spPr>
          <a:xfrm>
            <a:off x="4500330" y="1898196"/>
            <a:ext cx="465364" cy="171450"/>
          </a:xfrm>
          <a:prstGeom prst="rect">
            <a:avLst/>
          </a:prstGeom>
          <a:solidFill>
            <a:schemeClr val="accent1"/>
          </a:solidFill>
          <a:ln cap="flat" cmpd="sng" w="19050">
            <a:solidFill>
              <a:srgbClr val="08283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700">
                <a:solidFill>
                  <a:schemeClr val="lt1"/>
                </a:solidFill>
                <a:latin typeface="Arial"/>
                <a:ea typeface="Arial"/>
                <a:cs typeface="Arial"/>
                <a:sym typeface="Arial"/>
              </a:rPr>
              <a:t>X=X-1</a:t>
            </a:r>
            <a:endParaRPr sz="1100"/>
          </a:p>
        </p:txBody>
      </p:sp>
      <p:sp>
        <p:nvSpPr>
          <p:cNvPr id="217" name="Google Shape;217;p31"/>
          <p:cNvSpPr/>
          <p:nvPr/>
        </p:nvSpPr>
        <p:spPr>
          <a:xfrm>
            <a:off x="4977940" y="1898197"/>
            <a:ext cx="465364" cy="171450"/>
          </a:xfrm>
          <a:prstGeom prst="rect">
            <a:avLst/>
          </a:prstGeom>
          <a:solidFill>
            <a:schemeClr val="accent1"/>
          </a:solidFill>
          <a:ln cap="flat" cmpd="sng" w="19050">
            <a:solidFill>
              <a:srgbClr val="08283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700">
                <a:solidFill>
                  <a:schemeClr val="lt1"/>
                </a:solidFill>
                <a:latin typeface="Arial"/>
                <a:ea typeface="Arial"/>
                <a:cs typeface="Arial"/>
                <a:sym typeface="Arial"/>
              </a:rPr>
              <a:t>X=X-1</a:t>
            </a:r>
            <a:endParaRPr sz="1100"/>
          </a:p>
        </p:txBody>
      </p:sp>
      <p:sp>
        <p:nvSpPr>
          <p:cNvPr id="218" name="Google Shape;218;p31"/>
          <p:cNvSpPr/>
          <p:nvPr/>
        </p:nvSpPr>
        <p:spPr>
          <a:xfrm>
            <a:off x="3055251" y="1902278"/>
            <a:ext cx="465364" cy="171450"/>
          </a:xfrm>
          <a:prstGeom prst="rect">
            <a:avLst/>
          </a:prstGeom>
          <a:solidFill>
            <a:srgbClr val="BF4F14"/>
          </a:solidFill>
          <a:ln cap="flat" cmpd="sng" w="19050">
            <a:solidFill>
              <a:srgbClr val="08283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700">
                <a:solidFill>
                  <a:schemeClr val="lt1"/>
                </a:solidFill>
                <a:latin typeface="Arial"/>
                <a:ea typeface="Arial"/>
                <a:cs typeface="Arial"/>
                <a:sym typeface="Arial"/>
              </a:rPr>
              <a:t>X&lt;0</a:t>
            </a:r>
            <a:endParaRPr sz="1100"/>
          </a:p>
        </p:txBody>
      </p:sp>
      <p:cxnSp>
        <p:nvCxnSpPr>
          <p:cNvPr id="219" name="Google Shape;219;p31"/>
          <p:cNvCxnSpPr/>
          <p:nvPr/>
        </p:nvCxnSpPr>
        <p:spPr>
          <a:xfrm rot="10800000">
            <a:off x="3651244" y="1783897"/>
            <a:ext cx="1649185" cy="0"/>
          </a:xfrm>
          <a:prstGeom prst="straightConnector1">
            <a:avLst/>
          </a:prstGeom>
          <a:noFill/>
          <a:ln cap="flat" cmpd="sng" w="19050">
            <a:solidFill>
              <a:schemeClr val="accent1"/>
            </a:solidFill>
            <a:prstDash val="solid"/>
            <a:miter lim="800000"/>
            <a:headEnd len="sm" w="sm" type="none"/>
            <a:tailEnd len="med" w="med" type="triangle"/>
          </a:ln>
        </p:spPr>
      </p:cxnSp>
      <p:sp>
        <p:nvSpPr>
          <p:cNvPr id="220" name="Google Shape;220;p31"/>
          <p:cNvSpPr/>
          <p:nvPr/>
        </p:nvSpPr>
        <p:spPr>
          <a:xfrm>
            <a:off x="5569851" y="1743076"/>
            <a:ext cx="465364" cy="171450"/>
          </a:xfrm>
          <a:prstGeom prst="rect">
            <a:avLst/>
          </a:prstGeom>
          <a:solidFill>
            <a:srgbClr val="3A7D22"/>
          </a:solidFill>
          <a:ln cap="flat" cmpd="sng" w="19050">
            <a:solidFill>
              <a:srgbClr val="08283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500">
                <a:solidFill>
                  <a:schemeClr val="lt1"/>
                </a:solidFill>
                <a:latin typeface="Arial"/>
                <a:ea typeface="Arial"/>
                <a:cs typeface="Arial"/>
                <a:sym typeface="Arial"/>
              </a:rPr>
              <a:t>X=128,</a:t>
            </a:r>
            <a:endParaRPr sz="1100"/>
          </a:p>
          <a:p>
            <a:pPr indent="0" lvl="0" marL="0" marR="0" rtl="0" algn="ctr">
              <a:spcBef>
                <a:spcPts val="0"/>
              </a:spcBef>
              <a:spcAft>
                <a:spcPts val="0"/>
              </a:spcAft>
              <a:buNone/>
            </a:pPr>
            <a:r>
              <a:rPr lang="en" sz="500">
                <a:solidFill>
                  <a:schemeClr val="lt1"/>
                </a:solidFill>
                <a:latin typeface="Arial"/>
                <a:ea typeface="Arial"/>
                <a:cs typeface="Arial"/>
                <a:sym typeface="Arial"/>
              </a:rPr>
              <a:t>type aleat</a:t>
            </a:r>
            <a:endParaRPr sz="500">
              <a:solidFill>
                <a:schemeClr val="lt1"/>
              </a:solidFill>
              <a:latin typeface="Arial"/>
              <a:ea typeface="Arial"/>
              <a:cs typeface="Arial"/>
              <a:sym typeface="Arial"/>
            </a:endParaRPr>
          </a:p>
        </p:txBody>
      </p:sp>
      <p:cxnSp>
        <p:nvCxnSpPr>
          <p:cNvPr id="221" name="Google Shape;221;p31"/>
          <p:cNvCxnSpPr>
            <a:stCxn id="220" idx="2"/>
            <a:endCxn id="217" idx="3"/>
          </p:cNvCxnSpPr>
          <p:nvPr/>
        </p:nvCxnSpPr>
        <p:spPr>
          <a:xfrm rot="5400000">
            <a:off x="5588333" y="1769626"/>
            <a:ext cx="69300" cy="359100"/>
          </a:xfrm>
          <a:prstGeom prst="bentConnector2">
            <a:avLst/>
          </a:prstGeom>
          <a:noFill/>
          <a:ln cap="flat" cmpd="sng" w="19050">
            <a:solidFill>
              <a:schemeClr val="accent1"/>
            </a:solidFill>
            <a:prstDash val="solid"/>
            <a:miter lim="800000"/>
            <a:headEnd len="sm" w="sm" type="none"/>
            <a:tailEnd len="med" w="med" type="triangle"/>
          </a:ln>
        </p:spPr>
      </p:cxnSp>
      <p:pic>
        <p:nvPicPr>
          <p:cNvPr id="222" name="Google Shape;222;p31"/>
          <p:cNvPicPr preferRelativeResize="0"/>
          <p:nvPr/>
        </p:nvPicPr>
        <p:blipFill rotWithShape="1">
          <a:blip r:embed="rId3">
            <a:alphaModFix/>
          </a:blip>
          <a:srcRect b="0" l="0" r="0" t="0"/>
          <a:stretch/>
        </p:blipFill>
        <p:spPr>
          <a:xfrm>
            <a:off x="2786123" y="1869622"/>
            <a:ext cx="180934" cy="244928"/>
          </a:xfrm>
          <a:prstGeom prst="rect">
            <a:avLst/>
          </a:prstGeom>
          <a:noFill/>
          <a:ln>
            <a:noFill/>
          </a:ln>
        </p:spPr>
      </p:pic>
      <p:cxnSp>
        <p:nvCxnSpPr>
          <p:cNvPr id="223" name="Google Shape;223;p31"/>
          <p:cNvCxnSpPr>
            <a:stCxn id="218" idx="1"/>
          </p:cNvCxnSpPr>
          <p:nvPr/>
        </p:nvCxnSpPr>
        <p:spPr>
          <a:xfrm flipH="1">
            <a:off x="2932851" y="1988003"/>
            <a:ext cx="122400" cy="12300"/>
          </a:xfrm>
          <a:prstGeom prst="straightConnector1">
            <a:avLst/>
          </a:prstGeom>
          <a:noFill/>
          <a:ln cap="flat" cmpd="sng" w="19050">
            <a:solidFill>
              <a:schemeClr val="accent1"/>
            </a:solidFill>
            <a:prstDash val="solid"/>
            <a:miter lim="800000"/>
            <a:headEnd len="sm" w="sm" type="none"/>
            <a:tailEnd len="med" w="med" type="triangle"/>
          </a:ln>
        </p:spPr>
      </p:cxnSp>
      <p:sp>
        <p:nvSpPr>
          <p:cNvPr id="224" name="Google Shape;224;p31"/>
          <p:cNvSpPr txBox="1"/>
          <p:nvPr/>
        </p:nvSpPr>
        <p:spPr>
          <a:xfrm>
            <a:off x="2998102" y="2106386"/>
            <a:ext cx="639839" cy="161583"/>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600">
                <a:solidFill>
                  <a:schemeClr val="dk1"/>
                </a:solidFill>
                <a:latin typeface="Arial"/>
                <a:ea typeface="Arial"/>
                <a:cs typeface="Arial"/>
                <a:sym typeface="Arial"/>
              </a:rPr>
              <a:t>à chaque cycle</a:t>
            </a:r>
            <a:endParaRPr sz="1100"/>
          </a:p>
        </p:txBody>
      </p:sp>
      <p:sp>
        <p:nvSpPr>
          <p:cNvPr id="225" name="Google Shape;225;p31"/>
          <p:cNvSpPr txBox="1"/>
          <p:nvPr/>
        </p:nvSpPr>
        <p:spPr>
          <a:xfrm>
            <a:off x="5520866" y="1983921"/>
            <a:ext cx="477535" cy="161583"/>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600">
                <a:solidFill>
                  <a:schemeClr val="dk1"/>
                </a:solidFill>
                <a:latin typeface="Arial"/>
                <a:ea typeface="Arial"/>
                <a:cs typeface="Arial"/>
                <a:sym typeface="Arial"/>
              </a:rPr>
              <a:t>sur tempo</a:t>
            </a:r>
            <a:endParaRPr sz="1100"/>
          </a:p>
        </p:txBody>
      </p:sp>
      <p:grpSp>
        <p:nvGrpSpPr>
          <p:cNvPr id="226" name="Google Shape;226;p31"/>
          <p:cNvGrpSpPr/>
          <p:nvPr/>
        </p:nvGrpSpPr>
        <p:grpSpPr>
          <a:xfrm>
            <a:off x="5975350" y="2019299"/>
            <a:ext cx="2971799" cy="2774950"/>
            <a:chOff x="3977640" y="3721099"/>
            <a:chExt cx="2801188" cy="2849563"/>
          </a:xfrm>
        </p:grpSpPr>
        <p:pic>
          <p:nvPicPr>
            <p:cNvPr id="227" name="Google Shape;227;p31"/>
            <p:cNvPicPr preferRelativeResize="0"/>
            <p:nvPr/>
          </p:nvPicPr>
          <p:blipFill rotWithShape="1">
            <a:blip r:embed="rId4">
              <a:alphaModFix/>
            </a:blip>
            <a:srcRect b="0" l="0" r="0" t="0"/>
            <a:stretch/>
          </p:blipFill>
          <p:spPr>
            <a:xfrm>
              <a:off x="4025744" y="3721099"/>
              <a:ext cx="2753084" cy="2849563"/>
            </a:xfrm>
            <a:prstGeom prst="rect">
              <a:avLst/>
            </a:prstGeom>
            <a:noFill/>
            <a:ln>
              <a:noFill/>
            </a:ln>
          </p:spPr>
        </p:pic>
        <p:sp>
          <p:nvSpPr>
            <p:cNvPr id="228" name="Google Shape;228;p31"/>
            <p:cNvSpPr/>
            <p:nvPr/>
          </p:nvSpPr>
          <p:spPr>
            <a:xfrm>
              <a:off x="4038600" y="4635500"/>
              <a:ext cx="2711450" cy="1861820"/>
            </a:xfrm>
            <a:custGeom>
              <a:rect b="b" l="l" r="r" t="t"/>
              <a:pathLst>
                <a:path extrusionOk="0" h="1861820" w="2711450">
                  <a:moveTo>
                    <a:pt x="0" y="457200"/>
                  </a:moveTo>
                  <a:lnTo>
                    <a:pt x="882650" y="444500"/>
                  </a:lnTo>
                  <a:lnTo>
                    <a:pt x="895350" y="1858010"/>
                  </a:lnTo>
                  <a:lnTo>
                    <a:pt x="1089660" y="1861820"/>
                  </a:lnTo>
                  <a:cubicBezTo>
                    <a:pt x="1091777" y="1506220"/>
                    <a:pt x="1090083" y="1162050"/>
                    <a:pt x="1092200" y="806450"/>
                  </a:cubicBezTo>
                  <a:lnTo>
                    <a:pt x="1924050" y="793750"/>
                  </a:lnTo>
                  <a:cubicBezTo>
                    <a:pt x="1926167" y="1143000"/>
                    <a:pt x="1920663" y="1511300"/>
                    <a:pt x="1922780" y="1860550"/>
                  </a:cubicBezTo>
                  <a:lnTo>
                    <a:pt x="2183130" y="1858010"/>
                  </a:lnTo>
                  <a:lnTo>
                    <a:pt x="2165350" y="6350"/>
                  </a:lnTo>
                  <a:lnTo>
                    <a:pt x="2711450" y="0"/>
                  </a:lnTo>
                </a:path>
              </a:pathLst>
            </a:custGeom>
            <a:noFill/>
            <a:ln cap="flat" cmpd="sng" w="19050">
              <a:solidFill>
                <a:srgbClr val="43D658"/>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29" name="Google Shape;229;p31"/>
            <p:cNvSpPr/>
            <p:nvPr/>
          </p:nvSpPr>
          <p:spPr>
            <a:xfrm>
              <a:off x="4019550" y="6153150"/>
              <a:ext cx="2750820" cy="354330"/>
            </a:xfrm>
            <a:custGeom>
              <a:rect b="b" l="l" r="r" t="t"/>
              <a:pathLst>
                <a:path extrusionOk="0" h="354330" w="2750820">
                  <a:moveTo>
                    <a:pt x="0" y="0"/>
                  </a:moveTo>
                  <a:lnTo>
                    <a:pt x="137160" y="11430"/>
                  </a:lnTo>
                  <a:lnTo>
                    <a:pt x="140970" y="339090"/>
                  </a:lnTo>
                  <a:lnTo>
                    <a:pt x="1531620" y="342900"/>
                  </a:lnTo>
                  <a:lnTo>
                    <a:pt x="1520190" y="3810"/>
                  </a:lnTo>
                  <a:lnTo>
                    <a:pt x="1813560" y="7620"/>
                  </a:lnTo>
                  <a:lnTo>
                    <a:pt x="1824990" y="350520"/>
                  </a:lnTo>
                  <a:lnTo>
                    <a:pt x="2750820" y="354330"/>
                  </a:lnTo>
                  <a:lnTo>
                    <a:pt x="2750820" y="354330"/>
                  </a:lnTo>
                </a:path>
              </a:pathLst>
            </a:custGeom>
            <a:no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cxnSp>
          <p:nvCxnSpPr>
            <p:cNvPr id="230" name="Google Shape;230;p31"/>
            <p:cNvCxnSpPr/>
            <p:nvPr/>
          </p:nvCxnSpPr>
          <p:spPr>
            <a:xfrm>
              <a:off x="5756910" y="4728210"/>
              <a:ext cx="0" cy="373380"/>
            </a:xfrm>
            <a:prstGeom prst="straightConnector1">
              <a:avLst/>
            </a:prstGeom>
            <a:noFill/>
            <a:ln cap="flat" cmpd="sng" w="19050">
              <a:solidFill>
                <a:schemeClr val="accent1"/>
              </a:solidFill>
              <a:prstDash val="solid"/>
              <a:miter lim="800000"/>
              <a:headEnd len="sm" w="sm" type="none"/>
              <a:tailEnd len="med" w="med" type="triangle"/>
            </a:ln>
          </p:spPr>
        </p:cxnSp>
        <p:cxnSp>
          <p:nvCxnSpPr>
            <p:cNvPr id="231" name="Google Shape;231;p31"/>
            <p:cNvCxnSpPr/>
            <p:nvPr/>
          </p:nvCxnSpPr>
          <p:spPr>
            <a:xfrm rot="10800000">
              <a:off x="4019550" y="4735830"/>
              <a:ext cx="1729740" cy="0"/>
            </a:xfrm>
            <a:prstGeom prst="straightConnector1">
              <a:avLst/>
            </a:prstGeom>
            <a:noFill/>
            <a:ln cap="flat" cmpd="sng" w="19050">
              <a:solidFill>
                <a:schemeClr val="accent1"/>
              </a:solidFill>
              <a:prstDash val="solid"/>
              <a:miter lim="800000"/>
              <a:headEnd len="med" w="med" type="triangle"/>
              <a:tailEnd len="sm" w="sm" type="none"/>
            </a:ln>
          </p:spPr>
        </p:cxnSp>
        <p:sp>
          <p:nvSpPr>
            <p:cNvPr id="232" name="Google Shape;232;p31"/>
            <p:cNvSpPr/>
            <p:nvPr/>
          </p:nvSpPr>
          <p:spPr>
            <a:xfrm>
              <a:off x="5760720" y="5093970"/>
              <a:ext cx="236220" cy="323850"/>
            </a:xfrm>
            <a:prstGeom prst="rect">
              <a:avLst/>
            </a:prstGeom>
            <a:noFill/>
            <a:ln cap="flat" cmpd="sng" w="19050">
              <a:solidFill>
                <a:srgbClr val="0070C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33" name="Google Shape;233;p31"/>
            <p:cNvSpPr txBox="1"/>
            <p:nvPr/>
          </p:nvSpPr>
          <p:spPr>
            <a:xfrm>
              <a:off x="5433060" y="4545330"/>
              <a:ext cx="1104900" cy="215444"/>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600">
                  <a:solidFill>
                    <a:srgbClr val="1F5C99"/>
                  </a:solidFill>
                  <a:latin typeface="Arial"/>
                  <a:ea typeface="Arial"/>
                  <a:cs typeface="Arial"/>
                  <a:sym typeface="Arial"/>
                </a:rPr>
                <a:t>« x_perso »</a:t>
              </a:r>
              <a:endParaRPr sz="1100"/>
            </a:p>
          </p:txBody>
        </p:sp>
        <p:sp>
          <p:nvSpPr>
            <p:cNvPr id="234" name="Google Shape;234;p31"/>
            <p:cNvSpPr txBox="1"/>
            <p:nvPr/>
          </p:nvSpPr>
          <p:spPr>
            <a:xfrm>
              <a:off x="3977640" y="4911090"/>
              <a:ext cx="1104900" cy="215444"/>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600">
                  <a:solidFill>
                    <a:srgbClr val="00B050"/>
                  </a:solidFill>
                  <a:latin typeface="Arial"/>
                  <a:ea typeface="Arial"/>
                  <a:cs typeface="Arial"/>
                  <a:sym typeface="Arial"/>
                </a:rPr>
                <a:t>« sol »</a:t>
              </a:r>
              <a:endParaRPr sz="1100"/>
            </a:p>
          </p:txBody>
        </p:sp>
        <p:sp>
          <p:nvSpPr>
            <p:cNvPr id="235" name="Google Shape;235;p31"/>
            <p:cNvSpPr txBox="1"/>
            <p:nvPr/>
          </p:nvSpPr>
          <p:spPr>
            <a:xfrm>
              <a:off x="4122420" y="6297930"/>
              <a:ext cx="1104900" cy="215444"/>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600">
                  <a:solidFill>
                    <a:srgbClr val="C00000"/>
                  </a:solidFill>
                  <a:latin typeface="Arial"/>
                  <a:ea typeface="Arial"/>
                  <a:cs typeface="Arial"/>
                  <a:sym typeface="Arial"/>
                </a:rPr>
                <a:t>« sol_bas»</a:t>
              </a:r>
              <a:endParaRPr sz="1100"/>
            </a:p>
          </p:txBody>
        </p:sp>
      </p:grpSp>
      <p:sp>
        <p:nvSpPr>
          <p:cNvPr id="236" name="Google Shape;236;p31"/>
          <p:cNvSpPr txBox="1"/>
          <p:nvPr/>
        </p:nvSpPr>
        <p:spPr>
          <a:xfrm>
            <a:off x="5962881" y="4832351"/>
            <a:ext cx="3116479" cy="19620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i="1" lang="en" sz="800">
                <a:solidFill>
                  <a:schemeClr val="dk1"/>
                </a:solidFill>
                <a:latin typeface="Arial"/>
                <a:ea typeface="Arial"/>
                <a:cs typeface="Arial"/>
                <a:sym typeface="Arial"/>
              </a:rPr>
              <a:t>(représentation: en réalité: </a:t>
            </a:r>
            <a:r>
              <a:rPr i="1" lang="en" sz="800">
                <a:solidFill>
                  <a:srgbClr val="3A7D22"/>
                </a:solidFill>
                <a:latin typeface="Arial"/>
                <a:ea typeface="Arial"/>
                <a:cs typeface="Arial"/>
                <a:sym typeface="Arial"/>
              </a:rPr>
              <a:t>sol</a:t>
            </a:r>
            <a:r>
              <a:rPr i="1" lang="en" sz="800">
                <a:solidFill>
                  <a:schemeClr val="dk1"/>
                </a:solidFill>
                <a:latin typeface="Arial"/>
                <a:ea typeface="Arial"/>
                <a:cs typeface="Arial"/>
                <a:sym typeface="Arial"/>
              </a:rPr>
              <a:t> et </a:t>
            </a:r>
            <a:r>
              <a:rPr i="1" lang="en" sz="800">
                <a:solidFill>
                  <a:srgbClr val="FF0000"/>
                </a:solidFill>
                <a:latin typeface="Arial"/>
                <a:ea typeface="Arial"/>
                <a:cs typeface="Arial"/>
                <a:sym typeface="Arial"/>
              </a:rPr>
              <a:t>sol_bas </a:t>
            </a:r>
            <a:r>
              <a:rPr i="1" lang="en" sz="800">
                <a:solidFill>
                  <a:schemeClr val="dk1"/>
                </a:solidFill>
                <a:latin typeface="Arial"/>
                <a:ea typeface="Arial"/>
                <a:cs typeface="Arial"/>
                <a:sym typeface="Arial"/>
              </a:rPr>
              <a:t>sont valides en </a:t>
            </a:r>
            <a:r>
              <a:rPr i="1" lang="en" sz="800">
                <a:solidFill>
                  <a:srgbClr val="1F5C99"/>
                </a:solidFill>
                <a:latin typeface="Arial"/>
                <a:ea typeface="Arial"/>
                <a:cs typeface="Arial"/>
                <a:sym typeface="Arial"/>
              </a:rPr>
              <a:t>y_perso</a:t>
            </a:r>
            <a:r>
              <a:rPr i="1" lang="en" sz="800">
                <a:solidFill>
                  <a:schemeClr val="dk1"/>
                </a:solidFill>
                <a:latin typeface="Arial"/>
                <a:ea typeface="Arial"/>
                <a:cs typeface="Arial"/>
                <a:sym typeface="Arial"/>
              </a:rPr>
              <a:t>)</a:t>
            </a:r>
            <a:endParaRPr sz="1100"/>
          </a:p>
        </p:txBody>
      </p:sp>
      <p:sp>
        <p:nvSpPr>
          <p:cNvPr id="237" name="Google Shape;237;p31"/>
          <p:cNvSpPr txBox="1"/>
          <p:nvPr/>
        </p:nvSpPr>
        <p:spPr>
          <a:xfrm>
            <a:off x="60960" y="1684020"/>
            <a:ext cx="697547" cy="34624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900">
                <a:solidFill>
                  <a:schemeClr val="dk1"/>
                </a:solidFill>
              </a:rPr>
              <a:t>Liste</a:t>
            </a:r>
            <a:endParaRPr sz="1100"/>
          </a:p>
          <a:p>
            <a:pPr indent="0" lvl="0" marL="0" marR="0" rtl="0" algn="l">
              <a:spcBef>
                <a:spcPts val="0"/>
              </a:spcBef>
              <a:spcAft>
                <a:spcPts val="0"/>
              </a:spcAft>
              <a:buNone/>
            </a:pPr>
            <a:r>
              <a:rPr lang="en" sz="900">
                <a:solidFill>
                  <a:schemeClr val="dk1"/>
                </a:solidFill>
                <a:latin typeface="Arial"/>
                <a:ea typeface="Arial"/>
                <a:cs typeface="Arial"/>
                <a:sym typeface="Arial"/>
              </a:rPr>
              <a:t>dynamique</a:t>
            </a:r>
            <a:endParaRPr sz="1100"/>
          </a:p>
        </p:txBody>
      </p:sp>
      <p:sp>
        <p:nvSpPr>
          <p:cNvPr id="238" name="Google Shape;238;p31"/>
          <p:cNvSpPr txBox="1"/>
          <p:nvPr/>
        </p:nvSpPr>
        <p:spPr>
          <a:xfrm>
            <a:off x="76200" y="2286000"/>
            <a:ext cx="631500" cy="207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900">
                <a:solidFill>
                  <a:schemeClr val="dk1"/>
                </a:solidFill>
              </a:rPr>
              <a:t>Liste </a:t>
            </a:r>
            <a:r>
              <a:rPr lang="en" sz="900">
                <a:solidFill>
                  <a:schemeClr val="dk1"/>
                </a:solidFill>
                <a:latin typeface="Arial"/>
                <a:ea typeface="Arial"/>
                <a:cs typeface="Arial"/>
                <a:sym typeface="Arial"/>
              </a:rPr>
              <a:t> fixe</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2"/>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Play"/>
              <a:buNone/>
            </a:pPr>
            <a:r>
              <a:rPr lang="en"/>
              <a:t>Code: init des données des obstacles</a:t>
            </a:r>
            <a:endParaRPr/>
          </a:p>
        </p:txBody>
      </p:sp>
      <p:pic>
        <p:nvPicPr>
          <p:cNvPr id="244" name="Google Shape;244;p32"/>
          <p:cNvPicPr preferRelativeResize="0"/>
          <p:nvPr/>
        </p:nvPicPr>
        <p:blipFill rotWithShape="1">
          <a:blip r:embed="rId3">
            <a:alphaModFix/>
          </a:blip>
          <a:srcRect b="0" l="0" r="0" t="0"/>
          <a:stretch/>
        </p:blipFill>
        <p:spPr>
          <a:xfrm>
            <a:off x="433072" y="1568637"/>
            <a:ext cx="7287257" cy="3012066"/>
          </a:xfrm>
          <a:prstGeom prst="rect">
            <a:avLst/>
          </a:prstGeom>
          <a:noFill/>
          <a:ln>
            <a:noFill/>
          </a:ln>
        </p:spPr>
      </p:pic>
      <p:sp>
        <p:nvSpPr>
          <p:cNvPr id="245" name="Google Shape;245;p32"/>
          <p:cNvSpPr txBox="1"/>
          <p:nvPr/>
        </p:nvSpPr>
        <p:spPr>
          <a:xfrm>
            <a:off x="7818120" y="2087880"/>
            <a:ext cx="935497" cy="484748"/>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Tuple géré </a:t>
            </a:r>
            <a:endParaRPr sz="1100"/>
          </a:p>
          <a:p>
            <a:pPr indent="0" lvl="0" marL="0" marR="0" rtl="0" algn="l">
              <a:spcBef>
                <a:spcPts val="0"/>
              </a:spcBef>
              <a:spcAft>
                <a:spcPts val="0"/>
              </a:spcAft>
              <a:buNone/>
            </a:pPr>
            <a:r>
              <a:rPr lang="en" sz="1400">
                <a:solidFill>
                  <a:schemeClr val="dk1"/>
                </a:solidFill>
                <a:latin typeface="Arial"/>
                <a:ea typeface="Arial"/>
                <a:cs typeface="Arial"/>
                <a:sym typeface="Arial"/>
              </a:rPr>
              <a:t>en FiFo</a:t>
            </a:r>
            <a:endParaRPr sz="1400">
              <a:solidFill>
                <a:schemeClr val="dk1"/>
              </a:solidFill>
              <a:latin typeface="Arial"/>
              <a:ea typeface="Arial"/>
              <a:cs typeface="Arial"/>
              <a:sym typeface="Arial"/>
            </a:endParaRPr>
          </a:p>
        </p:txBody>
      </p:sp>
      <p:sp>
        <p:nvSpPr>
          <p:cNvPr id="246" name="Google Shape;246;p32"/>
          <p:cNvSpPr txBox="1"/>
          <p:nvPr/>
        </p:nvSpPr>
        <p:spPr>
          <a:xfrm>
            <a:off x="7840980" y="3535680"/>
            <a:ext cx="1203839" cy="484748"/>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Description</a:t>
            </a:r>
            <a:br>
              <a:rPr lang="en" sz="1400">
                <a:solidFill>
                  <a:schemeClr val="dk1"/>
                </a:solidFill>
                <a:latin typeface="Arial"/>
                <a:ea typeface="Arial"/>
                <a:cs typeface="Arial"/>
                <a:sym typeface="Arial"/>
              </a:rPr>
            </a:br>
            <a:r>
              <a:rPr lang="en" sz="1400">
                <a:solidFill>
                  <a:schemeClr val="dk1"/>
                </a:solidFill>
                <a:latin typeface="Arial"/>
                <a:ea typeface="Arial"/>
                <a:cs typeface="Arial"/>
                <a:sym typeface="Arial"/>
              </a:rPr>
              <a:t>fixe des objets</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Play"/>
              <a:buNone/>
            </a:pPr>
            <a:r>
              <a:rPr lang="en"/>
              <a:t>Exemple de code: gestion des plateformes</a:t>
            </a:r>
            <a:endParaRPr/>
          </a:p>
        </p:txBody>
      </p:sp>
      <p:pic>
        <p:nvPicPr>
          <p:cNvPr id="252" name="Google Shape;252;p33"/>
          <p:cNvPicPr preferRelativeResize="0"/>
          <p:nvPr/>
        </p:nvPicPr>
        <p:blipFill rotWithShape="1">
          <a:blip r:embed="rId3">
            <a:alphaModFix/>
          </a:blip>
          <a:srcRect b="27950" l="24537" r="11861" t="22979"/>
          <a:stretch/>
        </p:blipFill>
        <p:spPr>
          <a:xfrm>
            <a:off x="628650" y="1487975"/>
            <a:ext cx="8041598" cy="3489801"/>
          </a:xfrm>
          <a:prstGeom prst="rect">
            <a:avLst/>
          </a:prstGeom>
          <a:noFill/>
          <a:ln>
            <a:noFill/>
          </a:ln>
        </p:spPr>
      </p:pic>
      <p:sp>
        <p:nvSpPr>
          <p:cNvPr id="253" name="Google Shape;253;p33"/>
          <p:cNvSpPr/>
          <p:nvPr/>
        </p:nvSpPr>
        <p:spPr>
          <a:xfrm>
            <a:off x="1510175" y="2633925"/>
            <a:ext cx="6835800" cy="373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4" name="Google Shape;254;p33"/>
          <p:cNvSpPr/>
          <p:nvPr/>
        </p:nvSpPr>
        <p:spPr>
          <a:xfrm>
            <a:off x="1763350" y="4139675"/>
            <a:ext cx="2651700" cy="532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