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7" r:id="rId8"/>
    <p:sldId id="266" r:id="rId9"/>
    <p:sldId id="265" r:id="rId10"/>
    <p:sldId id="263"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5" d="100"/>
          <a:sy n="75" d="100"/>
        </p:scale>
        <p:origin x="902" y="4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21256-EB93-3EF8-3E90-05F647BEE31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7C3A03A-8B3F-6923-C1E7-EF3519B98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AE079CA-75D8-0AD0-EBC4-6D8FED8ECC8E}"/>
              </a:ext>
            </a:extLst>
          </p:cNvPr>
          <p:cNvSpPr>
            <a:spLocks noGrp="1"/>
          </p:cNvSpPr>
          <p:nvPr>
            <p:ph type="dt" sz="half" idx="10"/>
          </p:nvPr>
        </p:nvSpPr>
        <p:spPr/>
        <p:txBody>
          <a:bodyPr/>
          <a:lstStyle/>
          <a:p>
            <a:fld id="{793E5635-DB20-4CAB-859A-CE5736B2CF8F}" type="datetimeFigureOut">
              <a:rPr lang="fr-FR" smtClean="0"/>
              <a:t>02/05/2024</a:t>
            </a:fld>
            <a:endParaRPr lang="fr-FR"/>
          </a:p>
        </p:txBody>
      </p:sp>
      <p:sp>
        <p:nvSpPr>
          <p:cNvPr id="5" name="Espace réservé du pied de page 4">
            <a:extLst>
              <a:ext uri="{FF2B5EF4-FFF2-40B4-BE49-F238E27FC236}">
                <a16:creationId xmlns:a16="http://schemas.microsoft.com/office/drawing/2014/main" id="{AE551DC8-29ED-4113-2092-AEAA1E20C2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7153277-A4A3-9916-90D3-264B5FA07744}"/>
              </a:ext>
            </a:extLst>
          </p:cNvPr>
          <p:cNvSpPr>
            <a:spLocks noGrp="1"/>
          </p:cNvSpPr>
          <p:nvPr>
            <p:ph type="sldNum" sz="quarter" idx="12"/>
          </p:nvPr>
        </p:nvSpPr>
        <p:spPr/>
        <p:txBody>
          <a:bodyPr/>
          <a:lstStyle/>
          <a:p>
            <a:fld id="{CD38506E-4431-4083-B4EB-8B655F299B19}" type="slidenum">
              <a:rPr lang="fr-FR" smtClean="0"/>
              <a:t>‹N°›</a:t>
            </a:fld>
            <a:endParaRPr lang="fr-FR"/>
          </a:p>
        </p:txBody>
      </p:sp>
    </p:spTree>
    <p:extLst>
      <p:ext uri="{BB962C8B-B14F-4D97-AF65-F5344CB8AC3E}">
        <p14:creationId xmlns:p14="http://schemas.microsoft.com/office/powerpoint/2010/main" val="44523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75BBAB-1ED3-3F95-FA41-943D2C1314F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F25E929-D35C-6992-FEF6-EC539B6B88B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691DEAB-8086-79C5-D2C1-E39808C84BFE}"/>
              </a:ext>
            </a:extLst>
          </p:cNvPr>
          <p:cNvSpPr>
            <a:spLocks noGrp="1"/>
          </p:cNvSpPr>
          <p:nvPr>
            <p:ph type="dt" sz="half" idx="10"/>
          </p:nvPr>
        </p:nvSpPr>
        <p:spPr/>
        <p:txBody>
          <a:bodyPr/>
          <a:lstStyle/>
          <a:p>
            <a:fld id="{793E5635-DB20-4CAB-859A-CE5736B2CF8F}" type="datetimeFigureOut">
              <a:rPr lang="fr-FR" smtClean="0"/>
              <a:t>02/05/2024</a:t>
            </a:fld>
            <a:endParaRPr lang="fr-FR"/>
          </a:p>
        </p:txBody>
      </p:sp>
      <p:sp>
        <p:nvSpPr>
          <p:cNvPr id="5" name="Espace réservé du pied de page 4">
            <a:extLst>
              <a:ext uri="{FF2B5EF4-FFF2-40B4-BE49-F238E27FC236}">
                <a16:creationId xmlns:a16="http://schemas.microsoft.com/office/drawing/2014/main" id="{A3A956D3-8258-E312-A437-EA7616487A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2257749-FA31-C4A6-4AFE-6455C4BF6D60}"/>
              </a:ext>
            </a:extLst>
          </p:cNvPr>
          <p:cNvSpPr>
            <a:spLocks noGrp="1"/>
          </p:cNvSpPr>
          <p:nvPr>
            <p:ph type="sldNum" sz="quarter" idx="12"/>
          </p:nvPr>
        </p:nvSpPr>
        <p:spPr/>
        <p:txBody>
          <a:bodyPr/>
          <a:lstStyle/>
          <a:p>
            <a:fld id="{CD38506E-4431-4083-B4EB-8B655F299B19}" type="slidenum">
              <a:rPr lang="fr-FR" smtClean="0"/>
              <a:t>‹N°›</a:t>
            </a:fld>
            <a:endParaRPr lang="fr-FR"/>
          </a:p>
        </p:txBody>
      </p:sp>
    </p:spTree>
    <p:extLst>
      <p:ext uri="{BB962C8B-B14F-4D97-AF65-F5344CB8AC3E}">
        <p14:creationId xmlns:p14="http://schemas.microsoft.com/office/powerpoint/2010/main" val="898088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1DFEE31-7334-7331-A4E5-4AD12C31EA9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B07DDDB-62DD-D0DC-D5FF-581FBBFC5B8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B25881C-8944-A806-9966-64C74E333D76}"/>
              </a:ext>
            </a:extLst>
          </p:cNvPr>
          <p:cNvSpPr>
            <a:spLocks noGrp="1"/>
          </p:cNvSpPr>
          <p:nvPr>
            <p:ph type="dt" sz="half" idx="10"/>
          </p:nvPr>
        </p:nvSpPr>
        <p:spPr/>
        <p:txBody>
          <a:bodyPr/>
          <a:lstStyle/>
          <a:p>
            <a:fld id="{793E5635-DB20-4CAB-859A-CE5736B2CF8F}" type="datetimeFigureOut">
              <a:rPr lang="fr-FR" smtClean="0"/>
              <a:t>02/05/2024</a:t>
            </a:fld>
            <a:endParaRPr lang="fr-FR"/>
          </a:p>
        </p:txBody>
      </p:sp>
      <p:sp>
        <p:nvSpPr>
          <p:cNvPr id="5" name="Espace réservé du pied de page 4">
            <a:extLst>
              <a:ext uri="{FF2B5EF4-FFF2-40B4-BE49-F238E27FC236}">
                <a16:creationId xmlns:a16="http://schemas.microsoft.com/office/drawing/2014/main" id="{9C16A21C-FE7E-CADC-E346-739C3ABDDD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BE257D2-E600-A1C6-1161-60B96D075D92}"/>
              </a:ext>
            </a:extLst>
          </p:cNvPr>
          <p:cNvSpPr>
            <a:spLocks noGrp="1"/>
          </p:cNvSpPr>
          <p:nvPr>
            <p:ph type="sldNum" sz="quarter" idx="12"/>
          </p:nvPr>
        </p:nvSpPr>
        <p:spPr/>
        <p:txBody>
          <a:bodyPr/>
          <a:lstStyle/>
          <a:p>
            <a:fld id="{CD38506E-4431-4083-B4EB-8B655F299B19}" type="slidenum">
              <a:rPr lang="fr-FR" smtClean="0"/>
              <a:t>‹N°›</a:t>
            </a:fld>
            <a:endParaRPr lang="fr-FR"/>
          </a:p>
        </p:txBody>
      </p:sp>
    </p:spTree>
    <p:extLst>
      <p:ext uri="{BB962C8B-B14F-4D97-AF65-F5344CB8AC3E}">
        <p14:creationId xmlns:p14="http://schemas.microsoft.com/office/powerpoint/2010/main" val="350411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24E3BB-828B-AE15-166A-85B41C4BFA4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49DD402-A926-6D53-8C73-C925471EB96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79169C0-7F12-92B0-064B-06EEB1D81F5C}"/>
              </a:ext>
            </a:extLst>
          </p:cNvPr>
          <p:cNvSpPr>
            <a:spLocks noGrp="1"/>
          </p:cNvSpPr>
          <p:nvPr>
            <p:ph type="dt" sz="half" idx="10"/>
          </p:nvPr>
        </p:nvSpPr>
        <p:spPr/>
        <p:txBody>
          <a:bodyPr/>
          <a:lstStyle/>
          <a:p>
            <a:fld id="{793E5635-DB20-4CAB-859A-CE5736B2CF8F}" type="datetimeFigureOut">
              <a:rPr lang="fr-FR" smtClean="0"/>
              <a:t>02/05/2024</a:t>
            </a:fld>
            <a:endParaRPr lang="fr-FR"/>
          </a:p>
        </p:txBody>
      </p:sp>
      <p:sp>
        <p:nvSpPr>
          <p:cNvPr id="5" name="Espace réservé du pied de page 4">
            <a:extLst>
              <a:ext uri="{FF2B5EF4-FFF2-40B4-BE49-F238E27FC236}">
                <a16:creationId xmlns:a16="http://schemas.microsoft.com/office/drawing/2014/main" id="{1C512DC9-2469-3AE5-1625-B5C7E9F2BE8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0ED373F-62EE-9B49-444D-262DCF06A6DF}"/>
              </a:ext>
            </a:extLst>
          </p:cNvPr>
          <p:cNvSpPr>
            <a:spLocks noGrp="1"/>
          </p:cNvSpPr>
          <p:nvPr>
            <p:ph type="sldNum" sz="quarter" idx="12"/>
          </p:nvPr>
        </p:nvSpPr>
        <p:spPr/>
        <p:txBody>
          <a:bodyPr/>
          <a:lstStyle/>
          <a:p>
            <a:fld id="{CD38506E-4431-4083-B4EB-8B655F299B19}" type="slidenum">
              <a:rPr lang="fr-FR" smtClean="0"/>
              <a:t>‹N°›</a:t>
            </a:fld>
            <a:endParaRPr lang="fr-FR"/>
          </a:p>
        </p:txBody>
      </p:sp>
    </p:spTree>
    <p:extLst>
      <p:ext uri="{BB962C8B-B14F-4D97-AF65-F5344CB8AC3E}">
        <p14:creationId xmlns:p14="http://schemas.microsoft.com/office/powerpoint/2010/main" val="2938020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4F2473-F62C-330E-8349-546F48E9F52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7925ADE-F422-EEAF-B9FD-166525BDDD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CCC57A0-A4CD-27AC-F055-940727333D95}"/>
              </a:ext>
            </a:extLst>
          </p:cNvPr>
          <p:cNvSpPr>
            <a:spLocks noGrp="1"/>
          </p:cNvSpPr>
          <p:nvPr>
            <p:ph type="dt" sz="half" idx="10"/>
          </p:nvPr>
        </p:nvSpPr>
        <p:spPr/>
        <p:txBody>
          <a:bodyPr/>
          <a:lstStyle/>
          <a:p>
            <a:fld id="{793E5635-DB20-4CAB-859A-CE5736B2CF8F}" type="datetimeFigureOut">
              <a:rPr lang="fr-FR" smtClean="0"/>
              <a:t>02/05/2024</a:t>
            </a:fld>
            <a:endParaRPr lang="fr-FR"/>
          </a:p>
        </p:txBody>
      </p:sp>
      <p:sp>
        <p:nvSpPr>
          <p:cNvPr id="5" name="Espace réservé du pied de page 4">
            <a:extLst>
              <a:ext uri="{FF2B5EF4-FFF2-40B4-BE49-F238E27FC236}">
                <a16:creationId xmlns:a16="http://schemas.microsoft.com/office/drawing/2014/main" id="{747F426C-9F6E-00C6-A596-0CDC0CCFEB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AC91583-7CBA-6789-DB73-E572993E5528}"/>
              </a:ext>
            </a:extLst>
          </p:cNvPr>
          <p:cNvSpPr>
            <a:spLocks noGrp="1"/>
          </p:cNvSpPr>
          <p:nvPr>
            <p:ph type="sldNum" sz="quarter" idx="12"/>
          </p:nvPr>
        </p:nvSpPr>
        <p:spPr/>
        <p:txBody>
          <a:bodyPr/>
          <a:lstStyle/>
          <a:p>
            <a:fld id="{CD38506E-4431-4083-B4EB-8B655F299B19}" type="slidenum">
              <a:rPr lang="fr-FR" smtClean="0"/>
              <a:t>‹N°›</a:t>
            </a:fld>
            <a:endParaRPr lang="fr-FR"/>
          </a:p>
        </p:txBody>
      </p:sp>
    </p:spTree>
    <p:extLst>
      <p:ext uri="{BB962C8B-B14F-4D97-AF65-F5344CB8AC3E}">
        <p14:creationId xmlns:p14="http://schemas.microsoft.com/office/powerpoint/2010/main" val="54079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E057C0-1811-95C4-414A-ED8CAAC9724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64C563A-D019-9D01-FDF2-D090C9E7C5D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AAF38CE-724D-B268-90E2-24EC41E28D0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06E4E0D-65ED-1823-B15F-101CF3B8682F}"/>
              </a:ext>
            </a:extLst>
          </p:cNvPr>
          <p:cNvSpPr>
            <a:spLocks noGrp="1"/>
          </p:cNvSpPr>
          <p:nvPr>
            <p:ph type="dt" sz="half" idx="10"/>
          </p:nvPr>
        </p:nvSpPr>
        <p:spPr/>
        <p:txBody>
          <a:bodyPr/>
          <a:lstStyle/>
          <a:p>
            <a:fld id="{793E5635-DB20-4CAB-859A-CE5736B2CF8F}" type="datetimeFigureOut">
              <a:rPr lang="fr-FR" smtClean="0"/>
              <a:t>02/05/2024</a:t>
            </a:fld>
            <a:endParaRPr lang="fr-FR"/>
          </a:p>
        </p:txBody>
      </p:sp>
      <p:sp>
        <p:nvSpPr>
          <p:cNvPr id="6" name="Espace réservé du pied de page 5">
            <a:extLst>
              <a:ext uri="{FF2B5EF4-FFF2-40B4-BE49-F238E27FC236}">
                <a16:creationId xmlns:a16="http://schemas.microsoft.com/office/drawing/2014/main" id="{04473C54-CD2E-2E46-8B91-4972EF5FC13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AEDFA17-2286-BD22-EF7C-E0F0D9B1CFB9}"/>
              </a:ext>
            </a:extLst>
          </p:cNvPr>
          <p:cNvSpPr>
            <a:spLocks noGrp="1"/>
          </p:cNvSpPr>
          <p:nvPr>
            <p:ph type="sldNum" sz="quarter" idx="12"/>
          </p:nvPr>
        </p:nvSpPr>
        <p:spPr/>
        <p:txBody>
          <a:bodyPr/>
          <a:lstStyle/>
          <a:p>
            <a:fld id="{CD38506E-4431-4083-B4EB-8B655F299B19}" type="slidenum">
              <a:rPr lang="fr-FR" smtClean="0"/>
              <a:t>‹N°›</a:t>
            </a:fld>
            <a:endParaRPr lang="fr-FR"/>
          </a:p>
        </p:txBody>
      </p:sp>
    </p:spTree>
    <p:extLst>
      <p:ext uri="{BB962C8B-B14F-4D97-AF65-F5344CB8AC3E}">
        <p14:creationId xmlns:p14="http://schemas.microsoft.com/office/powerpoint/2010/main" val="3626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EC8C34-5778-E821-2171-CB39854C7FF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F565E8B-2F34-A6DB-B393-C92B24FA66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04FE4E7-F1C8-4212-9060-06111C8135D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D067FE1-7C29-16EC-3346-76A9140BC2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55A20DF-EF4A-34C5-40BF-B34744D74FC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9E1D51C-9443-FB76-5A6C-4E3362E83941}"/>
              </a:ext>
            </a:extLst>
          </p:cNvPr>
          <p:cNvSpPr>
            <a:spLocks noGrp="1"/>
          </p:cNvSpPr>
          <p:nvPr>
            <p:ph type="dt" sz="half" idx="10"/>
          </p:nvPr>
        </p:nvSpPr>
        <p:spPr/>
        <p:txBody>
          <a:bodyPr/>
          <a:lstStyle/>
          <a:p>
            <a:fld id="{793E5635-DB20-4CAB-859A-CE5736B2CF8F}" type="datetimeFigureOut">
              <a:rPr lang="fr-FR" smtClean="0"/>
              <a:t>02/05/2024</a:t>
            </a:fld>
            <a:endParaRPr lang="fr-FR"/>
          </a:p>
        </p:txBody>
      </p:sp>
      <p:sp>
        <p:nvSpPr>
          <p:cNvPr id="8" name="Espace réservé du pied de page 7">
            <a:extLst>
              <a:ext uri="{FF2B5EF4-FFF2-40B4-BE49-F238E27FC236}">
                <a16:creationId xmlns:a16="http://schemas.microsoft.com/office/drawing/2014/main" id="{CECDB61D-AE2E-4AC7-0A28-E6FBF1CAC86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40EDA02-C36F-8351-29AD-A4CC0381BF5E}"/>
              </a:ext>
            </a:extLst>
          </p:cNvPr>
          <p:cNvSpPr>
            <a:spLocks noGrp="1"/>
          </p:cNvSpPr>
          <p:nvPr>
            <p:ph type="sldNum" sz="quarter" idx="12"/>
          </p:nvPr>
        </p:nvSpPr>
        <p:spPr/>
        <p:txBody>
          <a:bodyPr/>
          <a:lstStyle/>
          <a:p>
            <a:fld id="{CD38506E-4431-4083-B4EB-8B655F299B19}" type="slidenum">
              <a:rPr lang="fr-FR" smtClean="0"/>
              <a:t>‹N°›</a:t>
            </a:fld>
            <a:endParaRPr lang="fr-FR"/>
          </a:p>
        </p:txBody>
      </p:sp>
    </p:spTree>
    <p:extLst>
      <p:ext uri="{BB962C8B-B14F-4D97-AF65-F5344CB8AC3E}">
        <p14:creationId xmlns:p14="http://schemas.microsoft.com/office/powerpoint/2010/main" val="4128017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B842A7-AF0F-76BA-720C-A6C6ECA82F0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A977F78-ED14-C8A8-5CD2-1AA7CEF9C59E}"/>
              </a:ext>
            </a:extLst>
          </p:cNvPr>
          <p:cNvSpPr>
            <a:spLocks noGrp="1"/>
          </p:cNvSpPr>
          <p:nvPr>
            <p:ph type="dt" sz="half" idx="10"/>
          </p:nvPr>
        </p:nvSpPr>
        <p:spPr/>
        <p:txBody>
          <a:bodyPr/>
          <a:lstStyle/>
          <a:p>
            <a:fld id="{793E5635-DB20-4CAB-859A-CE5736B2CF8F}" type="datetimeFigureOut">
              <a:rPr lang="fr-FR" smtClean="0"/>
              <a:t>02/05/2024</a:t>
            </a:fld>
            <a:endParaRPr lang="fr-FR"/>
          </a:p>
        </p:txBody>
      </p:sp>
      <p:sp>
        <p:nvSpPr>
          <p:cNvPr id="4" name="Espace réservé du pied de page 3">
            <a:extLst>
              <a:ext uri="{FF2B5EF4-FFF2-40B4-BE49-F238E27FC236}">
                <a16:creationId xmlns:a16="http://schemas.microsoft.com/office/drawing/2014/main" id="{56F111ED-3770-70CB-3D3F-D83241CE228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AD9321A-25B3-C71F-C2CD-A96E225B0E9F}"/>
              </a:ext>
            </a:extLst>
          </p:cNvPr>
          <p:cNvSpPr>
            <a:spLocks noGrp="1"/>
          </p:cNvSpPr>
          <p:nvPr>
            <p:ph type="sldNum" sz="quarter" idx="12"/>
          </p:nvPr>
        </p:nvSpPr>
        <p:spPr/>
        <p:txBody>
          <a:bodyPr/>
          <a:lstStyle/>
          <a:p>
            <a:fld id="{CD38506E-4431-4083-B4EB-8B655F299B19}" type="slidenum">
              <a:rPr lang="fr-FR" smtClean="0"/>
              <a:t>‹N°›</a:t>
            </a:fld>
            <a:endParaRPr lang="fr-FR"/>
          </a:p>
        </p:txBody>
      </p:sp>
    </p:spTree>
    <p:extLst>
      <p:ext uri="{BB962C8B-B14F-4D97-AF65-F5344CB8AC3E}">
        <p14:creationId xmlns:p14="http://schemas.microsoft.com/office/powerpoint/2010/main" val="330022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886EDCD-108E-4B91-60DB-9E299F3B5EC6}"/>
              </a:ext>
            </a:extLst>
          </p:cNvPr>
          <p:cNvSpPr>
            <a:spLocks noGrp="1"/>
          </p:cNvSpPr>
          <p:nvPr>
            <p:ph type="dt" sz="half" idx="10"/>
          </p:nvPr>
        </p:nvSpPr>
        <p:spPr/>
        <p:txBody>
          <a:bodyPr/>
          <a:lstStyle/>
          <a:p>
            <a:fld id="{793E5635-DB20-4CAB-859A-CE5736B2CF8F}" type="datetimeFigureOut">
              <a:rPr lang="fr-FR" smtClean="0"/>
              <a:t>02/05/2024</a:t>
            </a:fld>
            <a:endParaRPr lang="fr-FR"/>
          </a:p>
        </p:txBody>
      </p:sp>
      <p:sp>
        <p:nvSpPr>
          <p:cNvPr id="3" name="Espace réservé du pied de page 2">
            <a:extLst>
              <a:ext uri="{FF2B5EF4-FFF2-40B4-BE49-F238E27FC236}">
                <a16:creationId xmlns:a16="http://schemas.microsoft.com/office/drawing/2014/main" id="{30F99969-3C6A-298C-CA67-5F0FE62CC7F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4D3E5CA-0A74-3158-9DED-77D4D23B3D86}"/>
              </a:ext>
            </a:extLst>
          </p:cNvPr>
          <p:cNvSpPr>
            <a:spLocks noGrp="1"/>
          </p:cNvSpPr>
          <p:nvPr>
            <p:ph type="sldNum" sz="quarter" idx="12"/>
          </p:nvPr>
        </p:nvSpPr>
        <p:spPr/>
        <p:txBody>
          <a:bodyPr/>
          <a:lstStyle/>
          <a:p>
            <a:fld id="{CD38506E-4431-4083-B4EB-8B655F299B19}" type="slidenum">
              <a:rPr lang="fr-FR" smtClean="0"/>
              <a:t>‹N°›</a:t>
            </a:fld>
            <a:endParaRPr lang="fr-FR"/>
          </a:p>
        </p:txBody>
      </p:sp>
    </p:spTree>
    <p:extLst>
      <p:ext uri="{BB962C8B-B14F-4D97-AF65-F5344CB8AC3E}">
        <p14:creationId xmlns:p14="http://schemas.microsoft.com/office/powerpoint/2010/main" val="4046611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B791C5-715B-A63C-48E5-02291015EE3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54F5B38-7086-1884-A13F-5ADD6A0F96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E1EAD37-19AF-E094-CF8B-768B339B4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171362E-3724-B222-C7F4-DAF88EA80B32}"/>
              </a:ext>
            </a:extLst>
          </p:cNvPr>
          <p:cNvSpPr>
            <a:spLocks noGrp="1"/>
          </p:cNvSpPr>
          <p:nvPr>
            <p:ph type="dt" sz="half" idx="10"/>
          </p:nvPr>
        </p:nvSpPr>
        <p:spPr/>
        <p:txBody>
          <a:bodyPr/>
          <a:lstStyle/>
          <a:p>
            <a:fld id="{793E5635-DB20-4CAB-859A-CE5736B2CF8F}" type="datetimeFigureOut">
              <a:rPr lang="fr-FR" smtClean="0"/>
              <a:t>02/05/2024</a:t>
            </a:fld>
            <a:endParaRPr lang="fr-FR"/>
          </a:p>
        </p:txBody>
      </p:sp>
      <p:sp>
        <p:nvSpPr>
          <p:cNvPr id="6" name="Espace réservé du pied de page 5">
            <a:extLst>
              <a:ext uri="{FF2B5EF4-FFF2-40B4-BE49-F238E27FC236}">
                <a16:creationId xmlns:a16="http://schemas.microsoft.com/office/drawing/2014/main" id="{3DE2EB97-C7EF-DE3E-0149-D40C5E7E3A9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8FAAC93-6042-F353-31AE-0E8C91A249D3}"/>
              </a:ext>
            </a:extLst>
          </p:cNvPr>
          <p:cNvSpPr>
            <a:spLocks noGrp="1"/>
          </p:cNvSpPr>
          <p:nvPr>
            <p:ph type="sldNum" sz="quarter" idx="12"/>
          </p:nvPr>
        </p:nvSpPr>
        <p:spPr/>
        <p:txBody>
          <a:bodyPr/>
          <a:lstStyle/>
          <a:p>
            <a:fld id="{CD38506E-4431-4083-B4EB-8B655F299B19}" type="slidenum">
              <a:rPr lang="fr-FR" smtClean="0"/>
              <a:t>‹N°›</a:t>
            </a:fld>
            <a:endParaRPr lang="fr-FR"/>
          </a:p>
        </p:txBody>
      </p:sp>
    </p:spTree>
    <p:extLst>
      <p:ext uri="{BB962C8B-B14F-4D97-AF65-F5344CB8AC3E}">
        <p14:creationId xmlns:p14="http://schemas.microsoft.com/office/powerpoint/2010/main" val="3562509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F30850-EB43-BDAA-3733-9E4C66211D2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6FE50CF-0CC2-D6D7-2FAE-944E56D82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E11C019-E867-9C26-0671-E6AF5C95D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56368C1-CC1C-B938-D049-03A34116C6E6}"/>
              </a:ext>
            </a:extLst>
          </p:cNvPr>
          <p:cNvSpPr>
            <a:spLocks noGrp="1"/>
          </p:cNvSpPr>
          <p:nvPr>
            <p:ph type="dt" sz="half" idx="10"/>
          </p:nvPr>
        </p:nvSpPr>
        <p:spPr/>
        <p:txBody>
          <a:bodyPr/>
          <a:lstStyle/>
          <a:p>
            <a:fld id="{793E5635-DB20-4CAB-859A-CE5736B2CF8F}" type="datetimeFigureOut">
              <a:rPr lang="fr-FR" smtClean="0"/>
              <a:t>02/05/2024</a:t>
            </a:fld>
            <a:endParaRPr lang="fr-FR"/>
          </a:p>
        </p:txBody>
      </p:sp>
      <p:sp>
        <p:nvSpPr>
          <p:cNvPr id="6" name="Espace réservé du pied de page 5">
            <a:extLst>
              <a:ext uri="{FF2B5EF4-FFF2-40B4-BE49-F238E27FC236}">
                <a16:creationId xmlns:a16="http://schemas.microsoft.com/office/drawing/2014/main" id="{F42B56A9-D49A-AC53-580C-C32AA6CE5D2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1ABD6A4-2E00-0576-8062-B54D71F80729}"/>
              </a:ext>
            </a:extLst>
          </p:cNvPr>
          <p:cNvSpPr>
            <a:spLocks noGrp="1"/>
          </p:cNvSpPr>
          <p:nvPr>
            <p:ph type="sldNum" sz="quarter" idx="12"/>
          </p:nvPr>
        </p:nvSpPr>
        <p:spPr/>
        <p:txBody>
          <a:bodyPr/>
          <a:lstStyle/>
          <a:p>
            <a:fld id="{CD38506E-4431-4083-B4EB-8B655F299B19}" type="slidenum">
              <a:rPr lang="fr-FR" smtClean="0"/>
              <a:t>‹N°›</a:t>
            </a:fld>
            <a:endParaRPr lang="fr-FR"/>
          </a:p>
        </p:txBody>
      </p:sp>
    </p:spTree>
    <p:extLst>
      <p:ext uri="{BB962C8B-B14F-4D97-AF65-F5344CB8AC3E}">
        <p14:creationId xmlns:p14="http://schemas.microsoft.com/office/powerpoint/2010/main" val="81055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29268E-A05E-5AE8-79E7-CB76A25D01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928E733-4FF4-FB49-000D-15D381F2D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302EACC-4539-3F89-453F-04DF9460E6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3E5635-DB20-4CAB-859A-CE5736B2CF8F}" type="datetimeFigureOut">
              <a:rPr lang="fr-FR" smtClean="0"/>
              <a:t>02/05/2024</a:t>
            </a:fld>
            <a:endParaRPr lang="fr-FR"/>
          </a:p>
        </p:txBody>
      </p:sp>
      <p:sp>
        <p:nvSpPr>
          <p:cNvPr id="5" name="Espace réservé du pied de page 4">
            <a:extLst>
              <a:ext uri="{FF2B5EF4-FFF2-40B4-BE49-F238E27FC236}">
                <a16:creationId xmlns:a16="http://schemas.microsoft.com/office/drawing/2014/main" id="{D1287378-BB87-DD9B-1F21-669C697540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D25ED37-74C6-6A52-96AA-D1C1D1716B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38506E-4431-4083-B4EB-8B655F299B19}" type="slidenum">
              <a:rPr lang="fr-FR" smtClean="0"/>
              <a:t>‹N°›</a:t>
            </a:fld>
            <a:endParaRPr lang="fr-FR"/>
          </a:p>
        </p:txBody>
      </p:sp>
    </p:spTree>
    <p:extLst>
      <p:ext uri="{BB962C8B-B14F-4D97-AF65-F5344CB8AC3E}">
        <p14:creationId xmlns:p14="http://schemas.microsoft.com/office/powerpoint/2010/main" val="149915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svgsilh.com/fr/image/146455.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D313860-A922-4FA4-B5E2-E8871F105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187C7F5-4969-E7AD-3F4B-9F53690D6FE5}"/>
              </a:ext>
            </a:extLst>
          </p:cNvPr>
          <p:cNvSpPr>
            <a:spLocks noGrp="1"/>
          </p:cNvSpPr>
          <p:nvPr>
            <p:ph type="ctrTitle"/>
          </p:nvPr>
        </p:nvSpPr>
        <p:spPr>
          <a:xfrm>
            <a:off x="643466" y="753626"/>
            <a:ext cx="5334930" cy="3004145"/>
          </a:xfrm>
        </p:spPr>
        <p:txBody>
          <a:bodyPr>
            <a:normAutofit/>
          </a:bodyPr>
          <a:lstStyle/>
          <a:p>
            <a:r>
              <a:rPr lang="fr-FR"/>
              <a:t>Hansel&amp;Gretel</a:t>
            </a:r>
            <a:endParaRPr lang="fr-FR" dirty="0"/>
          </a:p>
        </p:txBody>
      </p:sp>
      <p:sp>
        <p:nvSpPr>
          <p:cNvPr id="3" name="Sous-titre 2">
            <a:extLst>
              <a:ext uri="{FF2B5EF4-FFF2-40B4-BE49-F238E27FC236}">
                <a16:creationId xmlns:a16="http://schemas.microsoft.com/office/drawing/2014/main" id="{658CE587-2154-6509-78D3-BB4A607C55C3}"/>
              </a:ext>
            </a:extLst>
          </p:cNvPr>
          <p:cNvSpPr>
            <a:spLocks noGrp="1"/>
          </p:cNvSpPr>
          <p:nvPr>
            <p:ph type="subTitle" idx="1"/>
          </p:nvPr>
        </p:nvSpPr>
        <p:spPr>
          <a:xfrm>
            <a:off x="643465" y="3849845"/>
            <a:ext cx="5334931" cy="2189214"/>
          </a:xfrm>
        </p:spPr>
        <p:txBody>
          <a:bodyPr>
            <a:normAutofit/>
          </a:bodyPr>
          <a:lstStyle/>
          <a:p>
            <a:r>
              <a:rPr lang="fr-FR" sz="1700" dirty="0"/>
              <a:t>Le jeu Hansel &amp; Gretel sera un jeu de plateformes qui sera basé sur le conte des frères Grimm. Le personnage se "déplacera" sur un sol mais pourra aussi survoler les obstacles bloquant le chemin grâce à des plateformes flottantes. </a:t>
            </a:r>
          </a:p>
        </p:txBody>
      </p:sp>
      <p:sp>
        <p:nvSpPr>
          <p:cNvPr id="21" name="Oval 11">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4341" y="1164128"/>
            <a:ext cx="569514" cy="569514"/>
          </a:xfrm>
          <a:prstGeom prst="ellipse">
            <a:avLst/>
          </a:prstGeom>
          <a:noFill/>
          <a:ln w="1016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3">
            <a:extLst>
              <a:ext uri="{FF2B5EF4-FFF2-40B4-BE49-F238E27FC236}">
                <a16:creationId xmlns:a16="http://schemas.microsoft.com/office/drawing/2014/main" id="{499ACE06-2742-4366-B8DD-B1D27F4F3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2879" y="0"/>
            <a:ext cx="2123415" cy="1422481"/>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pic>
        <p:nvPicPr>
          <p:cNvPr id="5" name="Image 4">
            <a:extLst>
              <a:ext uri="{FF2B5EF4-FFF2-40B4-BE49-F238E27FC236}">
                <a16:creationId xmlns:a16="http://schemas.microsoft.com/office/drawing/2014/main" id="{DC83C53C-9D50-160E-95CB-DF57F17E862F}"/>
              </a:ext>
            </a:extLst>
          </p:cNvPr>
          <p:cNvPicPr>
            <a:picLocks noChangeAspect="1"/>
          </p:cNvPicPr>
          <p:nvPr/>
        </p:nvPicPr>
        <p:blipFill rotWithShape="1">
          <a:blip r:embed="rId2"/>
          <a:srcRect t="840" r="5" b="5"/>
          <a:stretch/>
        </p:blipFill>
        <p:spPr>
          <a:xfrm>
            <a:off x="6610266" y="2150583"/>
            <a:ext cx="3240592" cy="3240592"/>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pic>
        <p:nvPicPr>
          <p:cNvPr id="4" name="Image 3">
            <a:extLst>
              <a:ext uri="{FF2B5EF4-FFF2-40B4-BE49-F238E27FC236}">
                <a16:creationId xmlns:a16="http://schemas.microsoft.com/office/drawing/2014/main" id="{5FE70DD4-F3CA-94F2-FC4B-0B0BA21BBEF2}"/>
              </a:ext>
            </a:extLst>
          </p:cNvPr>
          <p:cNvPicPr>
            <a:picLocks noChangeAspect="1"/>
          </p:cNvPicPr>
          <p:nvPr/>
        </p:nvPicPr>
        <p:blipFill rotWithShape="1">
          <a:blip r:embed="rId3"/>
          <a:srcRect r="5374" b="-1"/>
          <a:stretch/>
        </p:blipFill>
        <p:spPr>
          <a:xfrm>
            <a:off x="9490670" y="10"/>
            <a:ext cx="2701330" cy="2860786"/>
          </a:xfrm>
          <a:custGeom>
            <a:avLst/>
            <a:gdLst/>
            <a:ahLst/>
            <a:cxnLst/>
            <a:rect l="l" t="t" r="r" b="b"/>
            <a:pathLst>
              <a:path w="2701330" h="2860796">
                <a:moveTo>
                  <a:pt x="1381637" y="0"/>
                </a:moveTo>
                <a:lnTo>
                  <a:pt x="1481685" y="0"/>
                </a:lnTo>
                <a:lnTo>
                  <a:pt x="1578040" y="4866"/>
                </a:lnTo>
                <a:cubicBezTo>
                  <a:pt x="2059323" y="53742"/>
                  <a:pt x="2470132" y="341007"/>
                  <a:pt x="2690528" y="746720"/>
                </a:cubicBezTo>
                <a:lnTo>
                  <a:pt x="2701330" y="769143"/>
                </a:lnTo>
                <a:lnTo>
                  <a:pt x="2701330" y="2089127"/>
                </a:lnTo>
                <a:lnTo>
                  <a:pt x="2690528" y="2111550"/>
                </a:lnTo>
                <a:cubicBezTo>
                  <a:pt x="2448092" y="2557835"/>
                  <a:pt x="1975257" y="2860796"/>
                  <a:pt x="1431661" y="2860796"/>
                </a:cubicBezTo>
                <a:cubicBezTo>
                  <a:pt x="640976" y="2860796"/>
                  <a:pt x="0" y="2219820"/>
                  <a:pt x="0" y="1429135"/>
                </a:cubicBezTo>
                <a:cubicBezTo>
                  <a:pt x="0" y="687868"/>
                  <a:pt x="563358" y="78181"/>
                  <a:pt x="1285282" y="4866"/>
                </a:cubicBezTo>
                <a:close/>
              </a:path>
            </a:pathLst>
          </a:custGeom>
        </p:spPr>
      </p:pic>
      <p:cxnSp>
        <p:nvCxnSpPr>
          <p:cNvPr id="25" name="Straight Connector 15">
            <a:extLst>
              <a:ext uri="{FF2B5EF4-FFF2-40B4-BE49-F238E27FC236}">
                <a16:creationId xmlns:a16="http://schemas.microsoft.com/office/drawing/2014/main" id="{A054EDF5-7644-4A95-AB88-057FAB414F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05035" y="3681981"/>
            <a:ext cx="0" cy="1597708"/>
          </a:xfrm>
          <a:prstGeom prst="line">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6802AE7A-B0C7-496D-940B-0E6C6ECC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646" y="3416839"/>
            <a:ext cx="662355" cy="1616463"/>
          </a:xfrm>
          <a:custGeom>
            <a:avLst/>
            <a:gdLst>
              <a:gd name="connsiteX0" fmla="*/ 662355 w 662355"/>
              <a:gd name="connsiteY0" fmla="*/ 0 h 1616463"/>
              <a:gd name="connsiteX1" fmla="*/ 662355 w 662355"/>
              <a:gd name="connsiteY1" fmla="*/ 1616463 h 1616463"/>
              <a:gd name="connsiteX2" fmla="*/ 658212 w 662355"/>
              <a:gd name="connsiteY2" fmla="*/ 1615830 h 1616463"/>
              <a:gd name="connsiteX3" fmla="*/ 0 w 662355"/>
              <a:gd name="connsiteY3" fmla="*/ 808231 h 1616463"/>
              <a:gd name="connsiteX4" fmla="*/ 658212 w 662355"/>
              <a:gd name="connsiteY4" fmla="*/ 632 h 1616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355" h="1616463">
                <a:moveTo>
                  <a:pt x="662355" y="0"/>
                </a:moveTo>
                <a:lnTo>
                  <a:pt x="662355" y="1616463"/>
                </a:lnTo>
                <a:lnTo>
                  <a:pt x="658212" y="1615830"/>
                </a:lnTo>
                <a:cubicBezTo>
                  <a:pt x="282572" y="1538963"/>
                  <a:pt x="0" y="1206596"/>
                  <a:pt x="0" y="808231"/>
                </a:cubicBezTo>
                <a:cubicBezTo>
                  <a:pt x="0" y="409866"/>
                  <a:pt x="282572" y="77499"/>
                  <a:pt x="658212" y="632"/>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22DD1B47-C36B-4A09-A1B5-80A512623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646" y="3416839"/>
            <a:ext cx="662355" cy="1616463"/>
          </a:xfrm>
          <a:custGeom>
            <a:avLst/>
            <a:gdLst>
              <a:gd name="connsiteX0" fmla="*/ 662355 w 662355"/>
              <a:gd name="connsiteY0" fmla="*/ 0 h 1616463"/>
              <a:gd name="connsiteX1" fmla="*/ 662355 w 662355"/>
              <a:gd name="connsiteY1" fmla="*/ 1616463 h 1616463"/>
              <a:gd name="connsiteX2" fmla="*/ 658212 w 662355"/>
              <a:gd name="connsiteY2" fmla="*/ 1615830 h 1616463"/>
              <a:gd name="connsiteX3" fmla="*/ 0 w 662355"/>
              <a:gd name="connsiteY3" fmla="*/ 808231 h 1616463"/>
              <a:gd name="connsiteX4" fmla="*/ 658212 w 662355"/>
              <a:gd name="connsiteY4" fmla="*/ 632 h 1616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355" h="1616463">
                <a:moveTo>
                  <a:pt x="662355" y="0"/>
                </a:moveTo>
                <a:lnTo>
                  <a:pt x="662355" y="1616463"/>
                </a:lnTo>
                <a:lnTo>
                  <a:pt x="658212" y="1615830"/>
                </a:lnTo>
                <a:cubicBezTo>
                  <a:pt x="282572" y="1538963"/>
                  <a:pt x="0" y="1206596"/>
                  <a:pt x="0" y="808231"/>
                </a:cubicBezTo>
                <a:cubicBezTo>
                  <a:pt x="0" y="409866"/>
                  <a:pt x="282572" y="77499"/>
                  <a:pt x="658212" y="632"/>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7ECD5C35-80E8-449F-8C7F-64975DE63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2879" y="6306952"/>
            <a:ext cx="1454378" cy="551049"/>
          </a:xfrm>
          <a:custGeom>
            <a:avLst/>
            <a:gdLst>
              <a:gd name="connsiteX0" fmla="*/ 780476 w 1560952"/>
              <a:gd name="connsiteY0" fmla="*/ 0 h 591429"/>
              <a:gd name="connsiteX1" fmla="*/ 1525548 w 1560952"/>
              <a:gd name="connsiteY1" fmla="*/ 480469 h 591429"/>
              <a:gd name="connsiteX2" fmla="*/ 1560952 w 1560952"/>
              <a:gd name="connsiteY2" fmla="*/ 591429 h 591429"/>
              <a:gd name="connsiteX3" fmla="*/ 0 w 1560952"/>
              <a:gd name="connsiteY3" fmla="*/ 591429 h 591429"/>
              <a:gd name="connsiteX4" fmla="*/ 35404 w 1560952"/>
              <a:gd name="connsiteY4" fmla="*/ 480469 h 591429"/>
              <a:gd name="connsiteX5" fmla="*/ 780476 w 1560952"/>
              <a:gd name="connsiteY5" fmla="*/ 0 h 59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952" h="591429">
                <a:moveTo>
                  <a:pt x="780476" y="0"/>
                </a:moveTo>
                <a:cubicBezTo>
                  <a:pt x="1115417" y="0"/>
                  <a:pt x="1402793" y="198118"/>
                  <a:pt x="1525548" y="480469"/>
                </a:cubicBezTo>
                <a:lnTo>
                  <a:pt x="1560952" y="591429"/>
                </a:lnTo>
                <a:lnTo>
                  <a:pt x="0" y="591429"/>
                </a:lnTo>
                <a:lnTo>
                  <a:pt x="35404" y="480469"/>
                </a:lnTo>
                <a:cubicBezTo>
                  <a:pt x="158159" y="198118"/>
                  <a:pt x="445536" y="0"/>
                  <a:pt x="7804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B998F233-1684-4EF1-9F9C-0F8EA27B0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61598">
            <a:off x="6908614" y="5665643"/>
            <a:ext cx="1780023" cy="1237913"/>
          </a:xfrm>
          <a:custGeom>
            <a:avLst/>
            <a:gdLst>
              <a:gd name="connsiteX0" fmla="*/ 1585229 w 1780023"/>
              <a:gd name="connsiteY0" fmla="*/ 764759 h 1237913"/>
              <a:gd name="connsiteX1" fmla="*/ 1623024 w 1780023"/>
              <a:gd name="connsiteY1" fmla="*/ 792810 h 1237913"/>
              <a:gd name="connsiteX2" fmla="*/ 1777614 w 1780023"/>
              <a:gd name="connsiteY2" fmla="*/ 1157141 h 1237913"/>
              <a:gd name="connsiteX3" fmla="*/ 1733799 w 1780023"/>
              <a:gd name="connsiteY3" fmla="*/ 1235532 h 1237913"/>
              <a:gd name="connsiteX4" fmla="*/ 1716464 w 1780023"/>
              <a:gd name="connsiteY4" fmla="*/ 1237722 h 1237913"/>
              <a:gd name="connsiteX5" fmla="*/ 1716464 w 1780023"/>
              <a:gd name="connsiteY5" fmla="*/ 1237913 h 1237913"/>
              <a:gd name="connsiteX6" fmla="*/ 1655409 w 1780023"/>
              <a:gd name="connsiteY6" fmla="*/ 1191717 h 1237913"/>
              <a:gd name="connsiteX7" fmla="*/ 1513200 w 1780023"/>
              <a:gd name="connsiteY7" fmla="*/ 856627 h 1237913"/>
              <a:gd name="connsiteX8" fmla="*/ 1538499 w 1780023"/>
              <a:gd name="connsiteY8" fmla="*/ 770415 h 1237913"/>
              <a:gd name="connsiteX9" fmla="*/ 1585229 w 1780023"/>
              <a:gd name="connsiteY9" fmla="*/ 764759 h 1237913"/>
              <a:gd name="connsiteX10" fmla="*/ 933455 w 1780023"/>
              <a:gd name="connsiteY10" fmla="*/ 161308 h 1237913"/>
              <a:gd name="connsiteX11" fmla="*/ 957797 w 1780023"/>
              <a:gd name="connsiteY11" fmla="*/ 167970 h 1237913"/>
              <a:gd name="connsiteX12" fmla="*/ 1286982 w 1780023"/>
              <a:gd name="connsiteY12" fmla="*/ 387616 h 1237913"/>
              <a:gd name="connsiteX13" fmla="*/ 1293725 w 1780023"/>
              <a:gd name="connsiteY13" fmla="*/ 477075 h 1237913"/>
              <a:gd name="connsiteX14" fmla="*/ 1245453 w 1780023"/>
              <a:gd name="connsiteY14" fmla="*/ 499154 h 1237913"/>
              <a:gd name="connsiteX15" fmla="*/ 1245167 w 1780023"/>
              <a:gd name="connsiteY15" fmla="*/ 499154 h 1237913"/>
              <a:gd name="connsiteX16" fmla="*/ 1203638 w 1780023"/>
              <a:gd name="connsiteY16" fmla="*/ 484104 h 1237913"/>
              <a:gd name="connsiteX17" fmla="*/ 900647 w 1780023"/>
              <a:gd name="connsiteY17" fmla="*/ 281508 h 1237913"/>
              <a:gd name="connsiteX18" fmla="*/ 872454 w 1780023"/>
              <a:gd name="connsiteY18" fmla="*/ 196164 h 1237913"/>
              <a:gd name="connsiteX19" fmla="*/ 933455 w 1780023"/>
              <a:gd name="connsiteY19" fmla="*/ 161308 h 1237913"/>
              <a:gd name="connsiteX20" fmla="*/ 454020 w 1780023"/>
              <a:gd name="connsiteY20" fmla="*/ 13474 h 1237913"/>
              <a:gd name="connsiteX21" fmla="*/ 477919 w 1780023"/>
              <a:gd name="connsiteY21" fmla="*/ 21437 h 1237913"/>
              <a:gd name="connsiteX22" fmla="*/ 509236 w 1780023"/>
              <a:gd name="connsiteY22" fmla="*/ 84182 h 1237913"/>
              <a:gd name="connsiteX23" fmla="*/ 445829 w 1780023"/>
              <a:gd name="connsiteY23" fmla="*/ 139871 h 1237913"/>
              <a:gd name="connsiteX24" fmla="*/ 437447 w 1780023"/>
              <a:gd name="connsiteY24" fmla="*/ 139395 h 1237913"/>
              <a:gd name="connsiteX25" fmla="*/ 73211 w 1780023"/>
              <a:gd name="connsiteY25" fmla="*/ 137204 h 1237913"/>
              <a:gd name="connsiteX26" fmla="*/ 749 w 1780023"/>
              <a:gd name="connsiteY26" fmla="*/ 84082 h 1237913"/>
              <a:gd name="connsiteX27" fmla="*/ 53871 w 1780023"/>
              <a:gd name="connsiteY27" fmla="*/ 11621 h 1237913"/>
              <a:gd name="connsiteX28" fmla="*/ 58352 w 1780023"/>
              <a:gd name="connsiteY28" fmla="*/ 11093 h 1237913"/>
              <a:gd name="connsiteX29" fmla="*/ 454020 w 1780023"/>
              <a:gd name="connsiteY29" fmla="*/ 13474 h 123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0023" h="1237913">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933455" y="161308"/>
                </a:moveTo>
                <a:cubicBezTo>
                  <a:pt x="941692" y="161854"/>
                  <a:pt x="949959" y="164024"/>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1A4A4089-D056-4220-9E48-9C1A6B506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358" y="5835650"/>
            <a:ext cx="2358642" cy="1022351"/>
          </a:xfrm>
          <a:custGeom>
            <a:avLst/>
            <a:gdLst>
              <a:gd name="connsiteX0" fmla="*/ 61913 w 2358642"/>
              <a:gd name="connsiteY0" fmla="*/ 0 h 1022351"/>
              <a:gd name="connsiteX1" fmla="*/ 2358642 w 2358642"/>
              <a:gd name="connsiteY1" fmla="*/ 0 h 1022351"/>
              <a:gd name="connsiteX2" fmla="*/ 2358642 w 2358642"/>
              <a:gd name="connsiteY2" fmla="*/ 123825 h 1022351"/>
              <a:gd name="connsiteX3" fmla="*/ 123825 w 2358642"/>
              <a:gd name="connsiteY3" fmla="*/ 123825 h 1022351"/>
              <a:gd name="connsiteX4" fmla="*/ 123825 w 2358642"/>
              <a:gd name="connsiteY4" fmla="*/ 1022351 h 1022351"/>
              <a:gd name="connsiteX5" fmla="*/ 0 w 2358642"/>
              <a:gd name="connsiteY5" fmla="*/ 1022351 h 1022351"/>
              <a:gd name="connsiteX6" fmla="*/ 0 w 2358642"/>
              <a:gd name="connsiteY6" fmla="*/ 61913 h 1022351"/>
              <a:gd name="connsiteX7" fmla="*/ 61913 w 2358642"/>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8642" h="1022351">
                <a:moveTo>
                  <a:pt x="61913" y="0"/>
                </a:moveTo>
                <a:lnTo>
                  <a:pt x="2358642" y="0"/>
                </a:lnTo>
                <a:lnTo>
                  <a:pt x="2358642"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362405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BE2898-E9E0-67BC-3AFE-1369AE10B797}"/>
              </a:ext>
            </a:extLst>
          </p:cNvPr>
          <p:cNvSpPr>
            <a:spLocks noGrp="1"/>
          </p:cNvSpPr>
          <p:nvPr>
            <p:ph type="title"/>
          </p:nvPr>
        </p:nvSpPr>
        <p:spPr/>
        <p:txBody>
          <a:bodyPr/>
          <a:lstStyle/>
          <a:p>
            <a:r>
              <a:rPr lang="fr-FR" dirty="0"/>
              <a:t>Bilan</a:t>
            </a:r>
          </a:p>
        </p:txBody>
      </p:sp>
      <p:sp>
        <p:nvSpPr>
          <p:cNvPr id="4" name="Espace réservé du texte 3">
            <a:extLst>
              <a:ext uri="{FF2B5EF4-FFF2-40B4-BE49-F238E27FC236}">
                <a16:creationId xmlns:a16="http://schemas.microsoft.com/office/drawing/2014/main" id="{28DFB89D-2E1F-B859-F260-CD33600A41FC}"/>
              </a:ext>
            </a:extLst>
          </p:cNvPr>
          <p:cNvSpPr>
            <a:spLocks noGrp="1"/>
          </p:cNvSpPr>
          <p:nvPr>
            <p:ph type="body" idx="1"/>
          </p:nvPr>
        </p:nvSpPr>
        <p:spPr>
          <a:xfrm>
            <a:off x="873655" y="1634066"/>
            <a:ext cx="4739745" cy="473065"/>
          </a:xfrm>
        </p:spPr>
        <p:txBody>
          <a:bodyPr vert="horz" lIns="91440" tIns="45720" rIns="91440" bIns="45720" rtlCol="0" anchor="ctr" anchorCtr="0">
            <a:normAutofit/>
          </a:bodyPr>
          <a:lstStyle/>
          <a:p>
            <a:r>
              <a:rPr lang="fr-FR" dirty="0"/>
              <a:t>Ce que nous avons réussi</a:t>
            </a:r>
          </a:p>
        </p:txBody>
      </p:sp>
      <p:sp>
        <p:nvSpPr>
          <p:cNvPr id="5" name="Espace réservé du contenu 4">
            <a:extLst>
              <a:ext uri="{FF2B5EF4-FFF2-40B4-BE49-F238E27FC236}">
                <a16:creationId xmlns:a16="http://schemas.microsoft.com/office/drawing/2014/main" id="{7FB92DBC-1598-FD63-5276-8C907A10B9BA}"/>
              </a:ext>
            </a:extLst>
          </p:cNvPr>
          <p:cNvSpPr>
            <a:spLocks noGrp="1"/>
          </p:cNvSpPr>
          <p:nvPr>
            <p:ph sz="half" idx="2"/>
          </p:nvPr>
        </p:nvSpPr>
        <p:spPr>
          <a:xfrm>
            <a:off x="839788" y="2361136"/>
            <a:ext cx="5157787" cy="3684588"/>
          </a:xfrm>
        </p:spPr>
        <p:txBody>
          <a:bodyPr>
            <a:normAutofit/>
          </a:bodyPr>
          <a:lstStyle/>
          <a:p>
            <a:r>
              <a:rPr lang="fr-FR" sz="2000" dirty="0"/>
              <a:t>Ça marche !</a:t>
            </a:r>
          </a:p>
          <a:p>
            <a:r>
              <a:rPr lang="fr-FR" sz="2000" dirty="0"/>
              <a:t>Nous avons appris</a:t>
            </a:r>
          </a:p>
          <a:p>
            <a:r>
              <a:rPr lang="fr-FR" sz="2000" dirty="0"/>
              <a:t>Bonne entente dans l’équipe</a:t>
            </a:r>
          </a:p>
          <a:p>
            <a:r>
              <a:rPr lang="fr-FR" sz="2000" dirty="0"/>
              <a:t>Participation de chacun</a:t>
            </a:r>
          </a:p>
          <a:p>
            <a:r>
              <a:rPr lang="fr-FR" sz="2000" dirty="0"/>
              <a:t>Redirection du projet vers des objectifs plus réalistes</a:t>
            </a:r>
          </a:p>
          <a:p>
            <a:endParaRPr lang="fr-FR" sz="2000" dirty="0"/>
          </a:p>
        </p:txBody>
      </p:sp>
      <p:sp>
        <p:nvSpPr>
          <p:cNvPr id="6" name="Espace réservé du texte 5">
            <a:extLst>
              <a:ext uri="{FF2B5EF4-FFF2-40B4-BE49-F238E27FC236}">
                <a16:creationId xmlns:a16="http://schemas.microsoft.com/office/drawing/2014/main" id="{F079DA34-D56D-53D0-C150-DA67F3E55FEA}"/>
              </a:ext>
            </a:extLst>
          </p:cNvPr>
          <p:cNvSpPr>
            <a:spLocks noGrp="1"/>
          </p:cNvSpPr>
          <p:nvPr>
            <p:ph type="body" sz="quarter" idx="3"/>
          </p:nvPr>
        </p:nvSpPr>
        <p:spPr>
          <a:xfrm>
            <a:off x="6189133" y="1608666"/>
            <a:ext cx="4920721" cy="481532"/>
          </a:xfrm>
        </p:spPr>
        <p:txBody>
          <a:bodyPr anchor="ctr" anchorCtr="0"/>
          <a:lstStyle/>
          <a:p>
            <a:r>
              <a:rPr lang="fr-FR" dirty="0"/>
              <a:t>Ce qui aurait pu être mieux</a:t>
            </a:r>
          </a:p>
        </p:txBody>
      </p:sp>
      <p:sp>
        <p:nvSpPr>
          <p:cNvPr id="7" name="Espace réservé du contenu 6">
            <a:extLst>
              <a:ext uri="{FF2B5EF4-FFF2-40B4-BE49-F238E27FC236}">
                <a16:creationId xmlns:a16="http://schemas.microsoft.com/office/drawing/2014/main" id="{27AE58DA-D42D-2F1C-5F1B-3C899F6B02E9}"/>
              </a:ext>
            </a:extLst>
          </p:cNvPr>
          <p:cNvSpPr>
            <a:spLocks noGrp="1"/>
          </p:cNvSpPr>
          <p:nvPr>
            <p:ph sz="quarter" idx="4"/>
          </p:nvPr>
        </p:nvSpPr>
        <p:spPr>
          <a:xfrm>
            <a:off x="6172200" y="2361136"/>
            <a:ext cx="5745480" cy="3684588"/>
          </a:xfrm>
        </p:spPr>
        <p:txBody>
          <a:bodyPr vert="horz" lIns="91440" tIns="45720" rIns="91440" bIns="45720" rtlCol="0">
            <a:normAutofit/>
          </a:bodyPr>
          <a:lstStyle/>
          <a:p>
            <a:r>
              <a:rPr lang="fr-FR" sz="2000" dirty="0"/>
              <a:t>Coordination de projet</a:t>
            </a:r>
          </a:p>
          <a:p>
            <a:r>
              <a:rPr lang="fr-FR" sz="2000" dirty="0"/>
              <a:t>Planning</a:t>
            </a:r>
          </a:p>
          <a:p>
            <a:r>
              <a:rPr lang="fr-FR" sz="2000" dirty="0"/>
              <a:t>Cadencement des tâches</a:t>
            </a:r>
          </a:p>
          <a:p>
            <a:r>
              <a:rPr lang="fr-FR" sz="2000" dirty="0"/>
              <a:t>Cadencement de versions</a:t>
            </a:r>
          </a:p>
          <a:p>
            <a:r>
              <a:rPr lang="fr-FR" sz="2000" dirty="0"/>
              <a:t>Utilisation plus systématique du process </a:t>
            </a:r>
            <a:r>
              <a:rPr lang="fr-FR" sz="2000" dirty="0" err="1"/>
              <a:t>GiHub</a:t>
            </a:r>
            <a:endParaRPr lang="fr-FR" sz="2000" dirty="0"/>
          </a:p>
          <a:p>
            <a:r>
              <a:rPr lang="fr-FR" sz="2000" dirty="0"/>
              <a:t>Objectif initial réduit</a:t>
            </a:r>
          </a:p>
          <a:p>
            <a:endParaRPr lang="fr-FR" sz="2000" dirty="0"/>
          </a:p>
        </p:txBody>
      </p:sp>
      <p:pic>
        <p:nvPicPr>
          <p:cNvPr id="9" name="Image 8">
            <a:extLst>
              <a:ext uri="{FF2B5EF4-FFF2-40B4-BE49-F238E27FC236}">
                <a16:creationId xmlns:a16="http://schemas.microsoft.com/office/drawing/2014/main" id="{6525B07D-82D7-64C4-0D63-EB728E833F04}"/>
              </a:ext>
            </a:extLst>
          </p:cNvPr>
          <p:cNvPicPr>
            <a:picLocks noChangeAspect="1"/>
          </p:cNvPicPr>
          <p:nvPr/>
        </p:nvPicPr>
        <p:blipFill>
          <a:blip r:embed="rId2"/>
          <a:stretch>
            <a:fillRect/>
          </a:stretch>
        </p:blipFill>
        <p:spPr>
          <a:xfrm>
            <a:off x="7283293" y="5165113"/>
            <a:ext cx="1598240" cy="1601604"/>
          </a:xfrm>
          <a:prstGeom prst="rect">
            <a:avLst/>
          </a:prstGeom>
        </p:spPr>
      </p:pic>
      <p:pic>
        <p:nvPicPr>
          <p:cNvPr id="11" name="Image 10">
            <a:extLst>
              <a:ext uri="{FF2B5EF4-FFF2-40B4-BE49-F238E27FC236}">
                <a16:creationId xmlns:a16="http://schemas.microsoft.com/office/drawing/2014/main" id="{8A341B79-B42E-71D4-ECA3-5D9EB06F1355}"/>
              </a:ext>
            </a:extLst>
          </p:cNvPr>
          <p:cNvPicPr>
            <a:picLocks noChangeAspect="1"/>
          </p:cNvPicPr>
          <p:nvPr/>
        </p:nvPicPr>
        <p:blipFill>
          <a:blip r:embed="rId3"/>
          <a:stretch>
            <a:fillRect/>
          </a:stretch>
        </p:blipFill>
        <p:spPr>
          <a:xfrm>
            <a:off x="2248591" y="5130799"/>
            <a:ext cx="1578342" cy="1591717"/>
          </a:xfrm>
          <a:prstGeom prst="rect">
            <a:avLst/>
          </a:prstGeom>
        </p:spPr>
      </p:pic>
    </p:spTree>
    <p:extLst>
      <p:ext uri="{BB962C8B-B14F-4D97-AF65-F5344CB8AC3E}">
        <p14:creationId xmlns:p14="http://schemas.microsoft.com/office/powerpoint/2010/main" val="48472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7DDBA6-CBF4-92D4-A998-D2894361F6F3}"/>
              </a:ext>
            </a:extLst>
          </p:cNvPr>
          <p:cNvSpPr>
            <a:spLocks noGrp="1"/>
          </p:cNvSpPr>
          <p:nvPr>
            <p:ph type="title"/>
          </p:nvPr>
        </p:nvSpPr>
        <p:spPr/>
        <p:txBody>
          <a:bodyPr/>
          <a:lstStyle/>
          <a:p>
            <a:r>
              <a:rPr lang="fr-FR" dirty="0"/>
              <a:t>Notre Projet</a:t>
            </a:r>
          </a:p>
        </p:txBody>
      </p:sp>
      <p:sp>
        <p:nvSpPr>
          <p:cNvPr id="3" name="Espace réservé du contenu 2">
            <a:extLst>
              <a:ext uri="{FF2B5EF4-FFF2-40B4-BE49-F238E27FC236}">
                <a16:creationId xmlns:a16="http://schemas.microsoft.com/office/drawing/2014/main" id="{097E2E05-0CC2-ED2D-6204-8D68A5988141}"/>
              </a:ext>
            </a:extLst>
          </p:cNvPr>
          <p:cNvSpPr>
            <a:spLocks noGrp="1"/>
          </p:cNvSpPr>
          <p:nvPr>
            <p:ph idx="1"/>
          </p:nvPr>
        </p:nvSpPr>
        <p:spPr/>
        <p:txBody>
          <a:bodyPr/>
          <a:lstStyle/>
          <a:p>
            <a:r>
              <a:rPr lang="fr-FR" dirty="0"/>
              <a:t>Objectifs</a:t>
            </a:r>
          </a:p>
          <a:p>
            <a:pPr lvl="1"/>
            <a:r>
              <a:rPr lang="fr-FR" dirty="0"/>
              <a:t>Réaliser un jeu de plateforme utilisant la bibliothèque </a:t>
            </a:r>
            <a:r>
              <a:rPr lang="fr-FR" dirty="0" err="1"/>
              <a:t>Pyxel</a:t>
            </a:r>
            <a:endParaRPr lang="fr-FR" dirty="0"/>
          </a:p>
          <a:p>
            <a:pPr lvl="1"/>
            <a:r>
              <a:rPr lang="fr-FR" dirty="0"/>
              <a:t>Apprendre à utiliser les outils de gestion de projet</a:t>
            </a:r>
          </a:p>
          <a:p>
            <a:pPr lvl="1"/>
            <a:endParaRPr lang="fr-FR" dirty="0"/>
          </a:p>
          <a:p>
            <a:r>
              <a:rPr lang="fr-FR" dirty="0"/>
              <a:t>Résultats</a:t>
            </a:r>
          </a:p>
          <a:p>
            <a:pPr lvl="1"/>
            <a:r>
              <a:rPr lang="fr-FR" dirty="0"/>
              <a:t>Version jouable, incluant des plateformes volantes, des obstacles dont certains mortels</a:t>
            </a:r>
          </a:p>
          <a:p>
            <a:pPr lvl="1"/>
            <a:r>
              <a:rPr lang="fr-FR" dirty="0"/>
              <a:t>Cette version inclut des ouvertures pour des évolutions futures et est paramétrée pour implémenter facilement des variantes</a:t>
            </a:r>
          </a:p>
        </p:txBody>
      </p:sp>
    </p:spTree>
    <p:extLst>
      <p:ext uri="{BB962C8B-B14F-4D97-AF65-F5344CB8AC3E}">
        <p14:creationId xmlns:p14="http://schemas.microsoft.com/office/powerpoint/2010/main" val="122965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E0AD66-3FCB-A801-25AD-D083F2F63F1A}"/>
              </a:ext>
            </a:extLst>
          </p:cNvPr>
          <p:cNvSpPr>
            <a:spLocks noGrp="1"/>
          </p:cNvSpPr>
          <p:nvPr>
            <p:ph type="title"/>
          </p:nvPr>
        </p:nvSpPr>
        <p:spPr/>
        <p:txBody>
          <a:bodyPr/>
          <a:lstStyle/>
          <a:p>
            <a:r>
              <a:rPr lang="fr-FR" dirty="0"/>
              <a:t>L’équipe</a:t>
            </a:r>
          </a:p>
        </p:txBody>
      </p:sp>
      <p:sp>
        <p:nvSpPr>
          <p:cNvPr id="5" name="ZoneTexte 4">
            <a:extLst>
              <a:ext uri="{FF2B5EF4-FFF2-40B4-BE49-F238E27FC236}">
                <a16:creationId xmlns:a16="http://schemas.microsoft.com/office/drawing/2014/main" id="{84585A89-91D4-CA13-6BB4-CAE7A28FCCEF}"/>
              </a:ext>
            </a:extLst>
          </p:cNvPr>
          <p:cNvSpPr txBox="1"/>
          <p:nvPr/>
        </p:nvSpPr>
        <p:spPr>
          <a:xfrm>
            <a:off x="1075266" y="1852768"/>
            <a:ext cx="3022601" cy="1384995"/>
          </a:xfrm>
          <a:prstGeom prst="rect">
            <a:avLst/>
          </a:prstGeom>
          <a:noFill/>
        </p:spPr>
        <p:txBody>
          <a:bodyPr wrap="square">
            <a:spAutoFit/>
          </a:bodyPr>
          <a:lstStyle/>
          <a:p>
            <a:r>
              <a:rPr lang="fr-FR" b="1" i="0" dirty="0">
                <a:solidFill>
                  <a:srgbClr val="010409"/>
                </a:solidFill>
                <a:effectLst/>
                <a:highlight>
                  <a:srgbClr val="FFFFFF"/>
                </a:highlight>
                <a:latin typeface="-apple-system"/>
              </a:rPr>
              <a:t>Alena </a:t>
            </a:r>
            <a:r>
              <a:rPr lang="fr-FR" b="1" i="0" dirty="0" err="1">
                <a:solidFill>
                  <a:srgbClr val="010409"/>
                </a:solidFill>
                <a:effectLst/>
                <a:highlight>
                  <a:srgbClr val="FFFFFF"/>
                </a:highlight>
                <a:latin typeface="-apple-system"/>
              </a:rPr>
              <a:t>Pogudina</a:t>
            </a:r>
            <a:endParaRPr lang="fr-FR" b="1" i="0" dirty="0">
              <a:solidFill>
                <a:srgbClr val="010409"/>
              </a:solidFill>
              <a:effectLst/>
              <a:highlight>
                <a:srgbClr val="FFFFFF"/>
              </a:highlight>
              <a:latin typeface="-apple-system"/>
            </a:endParaRPr>
          </a:p>
          <a:p>
            <a:r>
              <a:rPr lang="fr-FR" sz="1600" dirty="0">
                <a:solidFill>
                  <a:srgbClr val="010409"/>
                </a:solidFill>
                <a:highlight>
                  <a:srgbClr val="FFFFFF"/>
                </a:highlight>
                <a:latin typeface="-apple-system"/>
              </a:rPr>
              <a:t>Code</a:t>
            </a:r>
          </a:p>
          <a:p>
            <a:r>
              <a:rPr lang="fr-FR" sz="1600" dirty="0" err="1">
                <a:solidFill>
                  <a:srgbClr val="010409"/>
                </a:solidFill>
                <a:highlight>
                  <a:srgbClr val="FFFFFF"/>
                </a:highlight>
                <a:latin typeface="-apple-system"/>
              </a:rPr>
              <a:t>Pixart</a:t>
            </a:r>
            <a:endParaRPr lang="fr-FR" sz="1600" dirty="0">
              <a:solidFill>
                <a:srgbClr val="010409"/>
              </a:solidFill>
              <a:highlight>
                <a:srgbClr val="FFFFFF"/>
              </a:highlight>
              <a:latin typeface="-apple-system"/>
            </a:endParaRPr>
          </a:p>
          <a:p>
            <a:r>
              <a:rPr lang="fr-FR" sz="1600" dirty="0">
                <a:solidFill>
                  <a:srgbClr val="010409"/>
                </a:solidFill>
                <a:highlight>
                  <a:srgbClr val="FFFFFF"/>
                </a:highlight>
                <a:latin typeface="-apple-system"/>
              </a:rPr>
              <a:t>xx</a:t>
            </a:r>
          </a:p>
          <a:p>
            <a:endParaRPr lang="fr-FR" b="1" dirty="0"/>
          </a:p>
        </p:txBody>
      </p:sp>
      <p:sp>
        <p:nvSpPr>
          <p:cNvPr id="6" name="ZoneTexte 5">
            <a:extLst>
              <a:ext uri="{FF2B5EF4-FFF2-40B4-BE49-F238E27FC236}">
                <a16:creationId xmlns:a16="http://schemas.microsoft.com/office/drawing/2014/main" id="{36F706FD-AEBB-0C3A-5E8E-E4D6F1E7533B}"/>
              </a:ext>
            </a:extLst>
          </p:cNvPr>
          <p:cNvSpPr txBox="1"/>
          <p:nvPr/>
        </p:nvSpPr>
        <p:spPr>
          <a:xfrm>
            <a:off x="1032933" y="3664636"/>
            <a:ext cx="6096000" cy="1200329"/>
          </a:xfrm>
          <a:prstGeom prst="rect">
            <a:avLst/>
          </a:prstGeom>
          <a:noFill/>
        </p:spPr>
        <p:txBody>
          <a:bodyPr wrap="square">
            <a:spAutoFit/>
          </a:bodyPr>
          <a:lstStyle/>
          <a:p>
            <a:r>
              <a:rPr lang="fr-FR" b="1" i="0" dirty="0">
                <a:solidFill>
                  <a:srgbClr val="010409"/>
                </a:solidFill>
                <a:effectLst/>
                <a:highlight>
                  <a:srgbClr val="FFFFFF"/>
                </a:highlight>
                <a:latin typeface="-apple-system"/>
              </a:rPr>
              <a:t>Elise Schultz</a:t>
            </a:r>
          </a:p>
          <a:p>
            <a:r>
              <a:rPr lang="fr-FR" dirty="0">
                <a:solidFill>
                  <a:srgbClr val="010409"/>
                </a:solidFill>
                <a:highlight>
                  <a:srgbClr val="FFFFFF"/>
                </a:highlight>
                <a:latin typeface="-apple-system"/>
              </a:rPr>
              <a:t>Codage </a:t>
            </a:r>
            <a:r>
              <a:rPr lang="fr-FR" dirty="0" err="1">
                <a:solidFill>
                  <a:srgbClr val="010409"/>
                </a:solidFill>
                <a:highlight>
                  <a:srgbClr val="FFFFFF"/>
                </a:highlight>
                <a:latin typeface="-apple-system"/>
              </a:rPr>
              <a:t>sorciere</a:t>
            </a:r>
            <a:endParaRPr lang="fr-FR" dirty="0">
              <a:solidFill>
                <a:srgbClr val="010409"/>
              </a:solidFill>
              <a:highlight>
                <a:srgbClr val="FFFFFF"/>
              </a:highlight>
              <a:latin typeface="-apple-system"/>
            </a:endParaRPr>
          </a:p>
          <a:p>
            <a:r>
              <a:rPr lang="fr-FR" dirty="0">
                <a:solidFill>
                  <a:srgbClr val="010409"/>
                </a:solidFill>
                <a:highlight>
                  <a:srgbClr val="FFFFFF"/>
                </a:highlight>
                <a:latin typeface="-apple-system"/>
              </a:rPr>
              <a:t>Code</a:t>
            </a:r>
          </a:p>
          <a:p>
            <a:r>
              <a:rPr lang="fr-FR" dirty="0">
                <a:solidFill>
                  <a:srgbClr val="010409"/>
                </a:solidFill>
                <a:highlight>
                  <a:srgbClr val="FFFFFF"/>
                </a:highlight>
                <a:latin typeface="-apple-system"/>
              </a:rPr>
              <a:t>xx</a:t>
            </a:r>
            <a:endParaRPr lang="fr-FR" dirty="0"/>
          </a:p>
        </p:txBody>
      </p:sp>
      <p:sp>
        <p:nvSpPr>
          <p:cNvPr id="7" name="ZoneTexte 6">
            <a:extLst>
              <a:ext uri="{FF2B5EF4-FFF2-40B4-BE49-F238E27FC236}">
                <a16:creationId xmlns:a16="http://schemas.microsoft.com/office/drawing/2014/main" id="{79483814-DBC3-72D3-ABAF-C8D6468B84BD}"/>
              </a:ext>
            </a:extLst>
          </p:cNvPr>
          <p:cNvSpPr txBox="1"/>
          <p:nvPr/>
        </p:nvSpPr>
        <p:spPr>
          <a:xfrm>
            <a:off x="7247466" y="4519770"/>
            <a:ext cx="2971801" cy="1600438"/>
          </a:xfrm>
          <a:prstGeom prst="rect">
            <a:avLst/>
          </a:prstGeom>
          <a:noFill/>
        </p:spPr>
        <p:txBody>
          <a:bodyPr wrap="square">
            <a:spAutoFit/>
          </a:bodyPr>
          <a:lstStyle/>
          <a:p>
            <a:r>
              <a:rPr lang="fr-FR" b="1" i="0" dirty="0">
                <a:solidFill>
                  <a:srgbClr val="010409"/>
                </a:solidFill>
                <a:effectLst/>
                <a:highlight>
                  <a:srgbClr val="FFFFFF"/>
                </a:highlight>
                <a:latin typeface="-apple-system"/>
              </a:rPr>
              <a:t>Rafael </a:t>
            </a:r>
            <a:r>
              <a:rPr lang="fr-FR" b="1" i="0" dirty="0" err="1">
                <a:solidFill>
                  <a:srgbClr val="010409"/>
                </a:solidFill>
                <a:effectLst/>
                <a:highlight>
                  <a:srgbClr val="FFFFFF"/>
                </a:highlight>
                <a:latin typeface="-apple-system"/>
              </a:rPr>
              <a:t>Martellini</a:t>
            </a:r>
            <a:endParaRPr lang="fr-FR" b="1" i="0" dirty="0">
              <a:solidFill>
                <a:srgbClr val="010409"/>
              </a:solidFill>
              <a:effectLst/>
              <a:highlight>
                <a:srgbClr val="FFFFFF"/>
              </a:highlight>
              <a:latin typeface="-apple-system"/>
            </a:endParaRPr>
          </a:p>
          <a:p>
            <a:r>
              <a:rPr lang="fr-FR" sz="1600" dirty="0">
                <a:solidFill>
                  <a:srgbClr val="010409"/>
                </a:solidFill>
                <a:highlight>
                  <a:srgbClr val="FFFFFF"/>
                </a:highlight>
                <a:latin typeface="-apple-system"/>
              </a:rPr>
              <a:t>Création base projet</a:t>
            </a:r>
          </a:p>
          <a:p>
            <a:r>
              <a:rPr lang="fr-FR" sz="1600" dirty="0">
                <a:solidFill>
                  <a:srgbClr val="010409"/>
                </a:solidFill>
                <a:highlight>
                  <a:srgbClr val="FFFFFF"/>
                </a:highlight>
                <a:latin typeface="-apple-system"/>
              </a:rPr>
              <a:t>Définition et codage principe de mouvement des objets</a:t>
            </a:r>
          </a:p>
          <a:p>
            <a:r>
              <a:rPr lang="fr-FR" sz="1600" dirty="0">
                <a:solidFill>
                  <a:srgbClr val="010409"/>
                </a:solidFill>
                <a:highlight>
                  <a:srgbClr val="FFFFFF"/>
                </a:highlight>
                <a:latin typeface="-apple-system"/>
              </a:rPr>
              <a:t>Gestion des sauts</a:t>
            </a:r>
          </a:p>
          <a:p>
            <a:r>
              <a:rPr lang="fr-FR" sz="1600" dirty="0">
                <a:solidFill>
                  <a:srgbClr val="010409"/>
                </a:solidFill>
                <a:highlight>
                  <a:srgbClr val="FFFFFF"/>
                </a:highlight>
                <a:latin typeface="-apple-system"/>
              </a:rPr>
              <a:t>Gestion difficulté</a:t>
            </a:r>
            <a:endParaRPr lang="fr-FR" sz="1600" dirty="0"/>
          </a:p>
        </p:txBody>
      </p:sp>
      <p:sp>
        <p:nvSpPr>
          <p:cNvPr id="8" name="ZoneTexte 7">
            <a:extLst>
              <a:ext uri="{FF2B5EF4-FFF2-40B4-BE49-F238E27FC236}">
                <a16:creationId xmlns:a16="http://schemas.microsoft.com/office/drawing/2014/main" id="{88F30590-8846-D0CC-7AE0-CF612B53BE74}"/>
              </a:ext>
            </a:extLst>
          </p:cNvPr>
          <p:cNvSpPr txBox="1"/>
          <p:nvPr/>
        </p:nvSpPr>
        <p:spPr>
          <a:xfrm>
            <a:off x="7230532" y="2166034"/>
            <a:ext cx="3945467" cy="1631216"/>
          </a:xfrm>
          <a:prstGeom prst="rect">
            <a:avLst/>
          </a:prstGeom>
          <a:noFill/>
        </p:spPr>
        <p:txBody>
          <a:bodyPr wrap="square">
            <a:spAutoFit/>
          </a:bodyPr>
          <a:lstStyle/>
          <a:p>
            <a:r>
              <a:rPr lang="fr-FR" sz="2000" b="1" i="0" dirty="0" err="1">
                <a:solidFill>
                  <a:srgbClr val="010409"/>
                </a:solidFill>
                <a:effectLst/>
                <a:highlight>
                  <a:srgbClr val="FFFFFF"/>
                </a:highlight>
                <a:latin typeface="-apple-system"/>
              </a:rPr>
              <a:t>Alienor</a:t>
            </a:r>
            <a:r>
              <a:rPr lang="fr-FR" sz="2000" b="1" i="0" dirty="0">
                <a:solidFill>
                  <a:srgbClr val="010409"/>
                </a:solidFill>
                <a:effectLst/>
                <a:highlight>
                  <a:srgbClr val="FFFFFF"/>
                </a:highlight>
                <a:latin typeface="-apple-system"/>
              </a:rPr>
              <a:t> Rousseau</a:t>
            </a:r>
          </a:p>
          <a:p>
            <a:r>
              <a:rPr lang="fr-FR" sz="1600" dirty="0">
                <a:solidFill>
                  <a:srgbClr val="010409"/>
                </a:solidFill>
                <a:highlight>
                  <a:srgbClr val="FFFFFF"/>
                </a:highlight>
                <a:latin typeface="-apple-system"/>
              </a:rPr>
              <a:t>Codage « menus »</a:t>
            </a:r>
          </a:p>
          <a:p>
            <a:r>
              <a:rPr lang="fr-FR" sz="1600" dirty="0">
                <a:solidFill>
                  <a:srgbClr val="010409"/>
                </a:solidFill>
                <a:highlight>
                  <a:srgbClr val="FFFFFF"/>
                </a:highlight>
                <a:latin typeface="-apple-system"/>
              </a:rPr>
              <a:t>Mise à jour planning</a:t>
            </a:r>
          </a:p>
          <a:p>
            <a:r>
              <a:rPr lang="fr-FR" sz="1600" dirty="0">
                <a:solidFill>
                  <a:srgbClr val="010409"/>
                </a:solidFill>
                <a:highlight>
                  <a:srgbClr val="FFFFFF"/>
                </a:highlight>
                <a:latin typeface="-apple-system"/>
              </a:rPr>
              <a:t>Codage gestion des plateformes</a:t>
            </a:r>
          </a:p>
          <a:p>
            <a:r>
              <a:rPr lang="fr-FR" sz="1600" dirty="0">
                <a:solidFill>
                  <a:srgbClr val="010409"/>
                </a:solidFill>
                <a:highlight>
                  <a:srgbClr val="FFFFFF"/>
                </a:highlight>
                <a:latin typeface="-apple-system"/>
              </a:rPr>
              <a:t>Codage gestion des obstacles</a:t>
            </a:r>
          </a:p>
          <a:p>
            <a:r>
              <a:rPr lang="fr-FR" sz="1600" dirty="0">
                <a:solidFill>
                  <a:srgbClr val="010409"/>
                </a:solidFill>
                <a:highlight>
                  <a:srgbClr val="FFFFFF"/>
                </a:highlight>
                <a:latin typeface="-apple-system"/>
              </a:rPr>
              <a:t>Relecture et commentaires</a:t>
            </a:r>
            <a:endParaRPr lang="fr-FR" sz="1600" dirty="0"/>
          </a:p>
        </p:txBody>
      </p:sp>
      <p:pic>
        <p:nvPicPr>
          <p:cNvPr id="1026" name="Picture 2" descr="@raf-martellini">
            <a:extLst>
              <a:ext uri="{FF2B5EF4-FFF2-40B4-BE49-F238E27FC236}">
                <a16:creationId xmlns:a16="http://schemas.microsoft.com/office/drawing/2014/main" id="{3D8C0CE5-EB81-E0E4-8D54-19E266C20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0484" y="4504268"/>
            <a:ext cx="440268" cy="4402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lenalecaca">
            <a:extLst>
              <a:ext uri="{FF2B5EF4-FFF2-40B4-BE49-F238E27FC236}">
                <a16:creationId xmlns:a16="http://schemas.microsoft.com/office/drawing/2014/main" id="{6203CCBB-91DF-D2A0-3013-B9C54B53C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535" y="1845734"/>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hayo226">
            <a:extLst>
              <a:ext uri="{FF2B5EF4-FFF2-40B4-BE49-F238E27FC236}">
                <a16:creationId xmlns:a16="http://schemas.microsoft.com/office/drawing/2014/main" id="{D154EE7D-C6F7-0167-8C7B-3BF9A25F7C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485" y="2184399"/>
            <a:ext cx="433915" cy="4339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lise-Schultz">
            <a:extLst>
              <a:ext uri="{FF2B5EF4-FFF2-40B4-BE49-F238E27FC236}">
                <a16:creationId xmlns:a16="http://schemas.microsoft.com/office/drawing/2014/main" id="{953E0128-08AA-203A-52A1-5A96949C48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417" y="3632198"/>
            <a:ext cx="425450" cy="425450"/>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28004E8F-8CF9-0E28-1CC4-7FD3BC13C03B}"/>
              </a:ext>
            </a:extLst>
          </p:cNvPr>
          <p:cNvSpPr txBox="1"/>
          <p:nvPr/>
        </p:nvSpPr>
        <p:spPr>
          <a:xfrm rot="19320139">
            <a:off x="2309165" y="2906526"/>
            <a:ext cx="4598310" cy="1815882"/>
          </a:xfrm>
          <a:prstGeom prst="rect">
            <a:avLst/>
          </a:prstGeom>
          <a:noFill/>
        </p:spPr>
        <p:txBody>
          <a:bodyPr wrap="none" rtlCol="0">
            <a:spAutoFit/>
          </a:bodyPr>
          <a:lstStyle/>
          <a:p>
            <a:r>
              <a:rPr lang="fr-FR" sz="2800" dirty="0">
                <a:solidFill>
                  <a:srgbClr val="FF0000"/>
                </a:solidFill>
              </a:rPr>
              <a:t>A COMPLETER:</a:t>
            </a:r>
          </a:p>
          <a:p>
            <a:r>
              <a:rPr lang="fr-FR" sz="2800" dirty="0">
                <a:solidFill>
                  <a:srgbClr val="FF0000"/>
                </a:solidFill>
              </a:rPr>
              <a:t>Soit faire un tableau avec les</a:t>
            </a:r>
            <a:br>
              <a:rPr lang="fr-FR" sz="2800" dirty="0">
                <a:solidFill>
                  <a:srgbClr val="FF0000"/>
                </a:solidFill>
              </a:rPr>
            </a:br>
            <a:r>
              <a:rPr lang="fr-FR" sz="2800" dirty="0">
                <a:solidFill>
                  <a:srgbClr val="FF0000"/>
                </a:solidFill>
              </a:rPr>
              <a:t>taches et 4 colonnes, soit</a:t>
            </a:r>
            <a:br>
              <a:rPr lang="fr-FR" sz="2800" dirty="0">
                <a:solidFill>
                  <a:srgbClr val="FF0000"/>
                </a:solidFill>
              </a:rPr>
            </a:br>
            <a:r>
              <a:rPr lang="fr-FR" sz="2800" dirty="0">
                <a:solidFill>
                  <a:srgbClr val="FF0000"/>
                </a:solidFill>
              </a:rPr>
              <a:t>donner des </a:t>
            </a:r>
            <a:r>
              <a:rPr lang="fr-FR" sz="2800" dirty="0" err="1">
                <a:solidFill>
                  <a:srgbClr val="FF0000"/>
                </a:solidFill>
              </a:rPr>
              <a:t>roles</a:t>
            </a:r>
            <a:r>
              <a:rPr lang="fr-FR" sz="2800" dirty="0">
                <a:solidFill>
                  <a:srgbClr val="FF0000"/>
                </a:solidFill>
              </a:rPr>
              <a:t> généraux</a:t>
            </a:r>
          </a:p>
        </p:txBody>
      </p:sp>
    </p:spTree>
    <p:extLst>
      <p:ext uri="{BB962C8B-B14F-4D97-AF65-F5344CB8AC3E}">
        <p14:creationId xmlns:p14="http://schemas.microsoft.com/office/powerpoint/2010/main" val="3134692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581B7-90B6-C559-8C0F-734AE81DF285}"/>
              </a:ext>
            </a:extLst>
          </p:cNvPr>
          <p:cNvSpPr>
            <a:spLocks noGrp="1"/>
          </p:cNvSpPr>
          <p:nvPr>
            <p:ph type="title"/>
          </p:nvPr>
        </p:nvSpPr>
        <p:spPr/>
        <p:txBody>
          <a:bodyPr/>
          <a:lstStyle/>
          <a:p>
            <a:r>
              <a:rPr lang="fr-FR" dirty="0"/>
              <a:t>Structure du programme</a:t>
            </a:r>
          </a:p>
        </p:txBody>
      </p:sp>
      <p:sp>
        <p:nvSpPr>
          <p:cNvPr id="6" name="Rectangle 5">
            <a:extLst>
              <a:ext uri="{FF2B5EF4-FFF2-40B4-BE49-F238E27FC236}">
                <a16:creationId xmlns:a16="http://schemas.microsoft.com/office/drawing/2014/main" id="{0443445E-259D-C9B8-9D15-98D972BAE1BB}"/>
              </a:ext>
            </a:extLst>
          </p:cNvPr>
          <p:cNvSpPr/>
          <p:nvPr/>
        </p:nvSpPr>
        <p:spPr>
          <a:xfrm>
            <a:off x="6009871" y="2107043"/>
            <a:ext cx="1473200" cy="179832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fr-FR" dirty="0">
                <a:solidFill>
                  <a:schemeClr val="tx2">
                    <a:lumMod val="75000"/>
                    <a:lumOff val="25000"/>
                  </a:schemeClr>
                </a:solidFill>
              </a:rPr>
              <a:t>menus.py</a:t>
            </a:r>
          </a:p>
        </p:txBody>
      </p:sp>
      <p:sp>
        <p:nvSpPr>
          <p:cNvPr id="7" name="Rectangle 6">
            <a:extLst>
              <a:ext uri="{FF2B5EF4-FFF2-40B4-BE49-F238E27FC236}">
                <a16:creationId xmlns:a16="http://schemas.microsoft.com/office/drawing/2014/main" id="{0C7563EE-9CB0-2C00-E7DF-685F5B532092}"/>
              </a:ext>
            </a:extLst>
          </p:cNvPr>
          <p:cNvSpPr/>
          <p:nvPr/>
        </p:nvSpPr>
        <p:spPr>
          <a:xfrm>
            <a:off x="10416309" y="1594194"/>
            <a:ext cx="1473200" cy="247904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fr-FR" dirty="0">
                <a:solidFill>
                  <a:schemeClr val="tx2">
                    <a:lumMod val="75000"/>
                    <a:lumOff val="25000"/>
                  </a:schemeClr>
                </a:solidFill>
              </a:rPr>
              <a:t>game.py</a:t>
            </a:r>
          </a:p>
        </p:txBody>
      </p:sp>
      <p:sp>
        <p:nvSpPr>
          <p:cNvPr id="8" name="Rectangle 7">
            <a:extLst>
              <a:ext uri="{FF2B5EF4-FFF2-40B4-BE49-F238E27FC236}">
                <a16:creationId xmlns:a16="http://schemas.microsoft.com/office/drawing/2014/main" id="{7B228651-F347-98CC-8342-4A0C76B43E98}"/>
              </a:ext>
            </a:extLst>
          </p:cNvPr>
          <p:cNvSpPr/>
          <p:nvPr/>
        </p:nvSpPr>
        <p:spPr>
          <a:xfrm>
            <a:off x="7855528" y="4713545"/>
            <a:ext cx="2161308" cy="131318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r>
              <a:rPr lang="fr-FR" dirty="0">
                <a:solidFill>
                  <a:schemeClr val="tx2">
                    <a:lumMod val="75000"/>
                    <a:lumOff val="25000"/>
                  </a:schemeClr>
                </a:solidFill>
              </a:rPr>
              <a:t>hanselG_main.py</a:t>
            </a:r>
          </a:p>
        </p:txBody>
      </p:sp>
      <p:sp>
        <p:nvSpPr>
          <p:cNvPr id="9" name="Rectangle 8">
            <a:extLst>
              <a:ext uri="{FF2B5EF4-FFF2-40B4-BE49-F238E27FC236}">
                <a16:creationId xmlns:a16="http://schemas.microsoft.com/office/drawing/2014/main" id="{2ADDD098-0369-4C60-9C27-FE4BEB89A9C0}"/>
              </a:ext>
            </a:extLst>
          </p:cNvPr>
          <p:cNvSpPr/>
          <p:nvPr/>
        </p:nvSpPr>
        <p:spPr>
          <a:xfrm>
            <a:off x="8138160" y="1155697"/>
            <a:ext cx="1676400" cy="6096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fr-FR" dirty="0" err="1">
                <a:solidFill>
                  <a:schemeClr val="tx2">
                    <a:lumMod val="75000"/>
                    <a:lumOff val="25000"/>
                  </a:schemeClr>
                </a:solidFill>
              </a:rPr>
              <a:t>res.pyxres</a:t>
            </a:r>
            <a:endParaRPr lang="fr-FR" dirty="0">
              <a:solidFill>
                <a:schemeClr val="tx2">
                  <a:lumMod val="75000"/>
                  <a:lumOff val="25000"/>
                </a:schemeClr>
              </a:solidFill>
            </a:endParaRPr>
          </a:p>
        </p:txBody>
      </p:sp>
      <p:sp>
        <p:nvSpPr>
          <p:cNvPr id="10" name="Rectangle 9">
            <a:extLst>
              <a:ext uri="{FF2B5EF4-FFF2-40B4-BE49-F238E27FC236}">
                <a16:creationId xmlns:a16="http://schemas.microsoft.com/office/drawing/2014/main" id="{FE8CE7B4-68C9-57FF-1004-E7C1AECCE7F6}"/>
              </a:ext>
            </a:extLst>
          </p:cNvPr>
          <p:cNvSpPr/>
          <p:nvPr/>
        </p:nvSpPr>
        <p:spPr>
          <a:xfrm>
            <a:off x="8158480" y="1891143"/>
            <a:ext cx="1676400" cy="59944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fr-FR" dirty="0" err="1">
                <a:solidFill>
                  <a:schemeClr val="tx2">
                    <a:lumMod val="75000"/>
                    <a:lumOff val="25000"/>
                  </a:schemeClr>
                </a:solidFill>
              </a:rPr>
              <a:t>menus.pyxres</a:t>
            </a:r>
            <a:endParaRPr lang="fr-FR" dirty="0">
              <a:solidFill>
                <a:schemeClr val="tx2">
                  <a:lumMod val="75000"/>
                  <a:lumOff val="25000"/>
                </a:schemeClr>
              </a:solidFill>
            </a:endParaRPr>
          </a:p>
        </p:txBody>
      </p:sp>
      <p:cxnSp>
        <p:nvCxnSpPr>
          <p:cNvPr id="12" name="Connecteur droit avec flèche 11">
            <a:extLst>
              <a:ext uri="{FF2B5EF4-FFF2-40B4-BE49-F238E27FC236}">
                <a16:creationId xmlns:a16="http://schemas.microsoft.com/office/drawing/2014/main" id="{BDB281FE-4CC4-C7F9-E27E-E84A10BB1277}"/>
              </a:ext>
            </a:extLst>
          </p:cNvPr>
          <p:cNvCxnSpPr/>
          <p:nvPr/>
        </p:nvCxnSpPr>
        <p:spPr>
          <a:xfrm flipH="1">
            <a:off x="7055890" y="2929079"/>
            <a:ext cx="70104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eur droit avec flèche 12">
            <a:extLst>
              <a:ext uri="{FF2B5EF4-FFF2-40B4-BE49-F238E27FC236}">
                <a16:creationId xmlns:a16="http://schemas.microsoft.com/office/drawing/2014/main" id="{8E3A4506-7FC5-3044-AD14-28039B7DFBF7}"/>
              </a:ext>
            </a:extLst>
          </p:cNvPr>
          <p:cNvCxnSpPr/>
          <p:nvPr/>
        </p:nvCxnSpPr>
        <p:spPr>
          <a:xfrm flipH="1">
            <a:off x="7066511" y="3265283"/>
            <a:ext cx="70104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eur droit avec flèche 13">
            <a:extLst>
              <a:ext uri="{FF2B5EF4-FFF2-40B4-BE49-F238E27FC236}">
                <a16:creationId xmlns:a16="http://schemas.microsoft.com/office/drawing/2014/main" id="{D455A12C-2457-BF4F-B233-D3778F48868B}"/>
              </a:ext>
            </a:extLst>
          </p:cNvPr>
          <p:cNvCxnSpPr/>
          <p:nvPr/>
        </p:nvCxnSpPr>
        <p:spPr>
          <a:xfrm flipH="1">
            <a:off x="7066511" y="3610723"/>
            <a:ext cx="70104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ZoneTexte 14">
            <a:extLst>
              <a:ext uri="{FF2B5EF4-FFF2-40B4-BE49-F238E27FC236}">
                <a16:creationId xmlns:a16="http://schemas.microsoft.com/office/drawing/2014/main" id="{FB422046-F24B-CB6C-CB5E-48B75C14B690}"/>
              </a:ext>
            </a:extLst>
          </p:cNvPr>
          <p:cNvSpPr txBox="1"/>
          <p:nvPr/>
        </p:nvSpPr>
        <p:spPr>
          <a:xfrm>
            <a:off x="7685810" y="2715719"/>
            <a:ext cx="495649" cy="369332"/>
          </a:xfrm>
          <a:prstGeom prst="rect">
            <a:avLst/>
          </a:prstGeom>
          <a:noFill/>
        </p:spPr>
        <p:txBody>
          <a:bodyPr wrap="none" rtlCol="0">
            <a:spAutoFit/>
          </a:bodyPr>
          <a:lstStyle/>
          <a:p>
            <a:r>
              <a:rPr lang="fr-FR" dirty="0">
                <a:solidFill>
                  <a:schemeClr val="tx2">
                    <a:lumMod val="75000"/>
                    <a:lumOff val="25000"/>
                  </a:schemeClr>
                </a:solidFill>
              </a:rPr>
              <a:t>init</a:t>
            </a:r>
          </a:p>
        </p:txBody>
      </p:sp>
      <p:sp>
        <p:nvSpPr>
          <p:cNvPr id="16" name="ZoneTexte 15">
            <a:extLst>
              <a:ext uri="{FF2B5EF4-FFF2-40B4-BE49-F238E27FC236}">
                <a16:creationId xmlns:a16="http://schemas.microsoft.com/office/drawing/2014/main" id="{BD19D12A-C9E6-6D80-DD7E-D299FC0BFF1E}"/>
              </a:ext>
            </a:extLst>
          </p:cNvPr>
          <p:cNvSpPr txBox="1"/>
          <p:nvPr/>
        </p:nvSpPr>
        <p:spPr>
          <a:xfrm>
            <a:off x="7686040" y="3073860"/>
            <a:ext cx="889987" cy="369332"/>
          </a:xfrm>
          <a:prstGeom prst="rect">
            <a:avLst/>
          </a:prstGeom>
          <a:noFill/>
        </p:spPr>
        <p:txBody>
          <a:bodyPr wrap="none" rtlCol="0">
            <a:spAutoFit/>
          </a:bodyPr>
          <a:lstStyle/>
          <a:p>
            <a:r>
              <a:rPr lang="fr-FR" dirty="0">
                <a:solidFill>
                  <a:schemeClr val="tx2">
                    <a:lumMod val="75000"/>
                    <a:lumOff val="25000"/>
                  </a:schemeClr>
                </a:solidFill>
              </a:rPr>
              <a:t>update</a:t>
            </a:r>
          </a:p>
        </p:txBody>
      </p:sp>
      <p:sp>
        <p:nvSpPr>
          <p:cNvPr id="17" name="ZoneTexte 16">
            <a:extLst>
              <a:ext uri="{FF2B5EF4-FFF2-40B4-BE49-F238E27FC236}">
                <a16:creationId xmlns:a16="http://schemas.microsoft.com/office/drawing/2014/main" id="{191F733F-67F9-0F0A-AF93-4C58FC147990}"/>
              </a:ext>
            </a:extLst>
          </p:cNvPr>
          <p:cNvSpPr txBox="1"/>
          <p:nvPr/>
        </p:nvSpPr>
        <p:spPr>
          <a:xfrm>
            <a:off x="7726911" y="3397363"/>
            <a:ext cx="674480" cy="369332"/>
          </a:xfrm>
          <a:prstGeom prst="rect">
            <a:avLst/>
          </a:prstGeom>
          <a:noFill/>
        </p:spPr>
        <p:txBody>
          <a:bodyPr wrap="none" rtlCol="0">
            <a:spAutoFit/>
          </a:bodyPr>
          <a:lstStyle/>
          <a:p>
            <a:r>
              <a:rPr lang="fr-FR" dirty="0" err="1">
                <a:solidFill>
                  <a:schemeClr val="tx2">
                    <a:lumMod val="75000"/>
                    <a:lumOff val="25000"/>
                  </a:schemeClr>
                </a:solidFill>
              </a:rPr>
              <a:t>draw</a:t>
            </a:r>
            <a:endParaRPr lang="fr-FR" dirty="0">
              <a:solidFill>
                <a:schemeClr val="tx2">
                  <a:lumMod val="75000"/>
                  <a:lumOff val="25000"/>
                </a:schemeClr>
              </a:solidFill>
            </a:endParaRPr>
          </a:p>
        </p:txBody>
      </p:sp>
      <p:cxnSp>
        <p:nvCxnSpPr>
          <p:cNvPr id="18" name="Connecteur droit avec flèche 17">
            <a:extLst>
              <a:ext uri="{FF2B5EF4-FFF2-40B4-BE49-F238E27FC236}">
                <a16:creationId xmlns:a16="http://schemas.microsoft.com/office/drawing/2014/main" id="{E1DD568A-7005-CD5E-9202-FB9182B3CF71}"/>
              </a:ext>
            </a:extLst>
          </p:cNvPr>
          <p:cNvCxnSpPr/>
          <p:nvPr/>
        </p:nvCxnSpPr>
        <p:spPr>
          <a:xfrm flipH="1">
            <a:off x="9954954" y="2897906"/>
            <a:ext cx="70104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9" name="Connecteur droit avec flèche 18">
            <a:extLst>
              <a:ext uri="{FF2B5EF4-FFF2-40B4-BE49-F238E27FC236}">
                <a16:creationId xmlns:a16="http://schemas.microsoft.com/office/drawing/2014/main" id="{F3D7FF5C-62B2-07A1-AC29-120F0808782E}"/>
              </a:ext>
            </a:extLst>
          </p:cNvPr>
          <p:cNvCxnSpPr/>
          <p:nvPr/>
        </p:nvCxnSpPr>
        <p:spPr>
          <a:xfrm flipH="1">
            <a:off x="9965575" y="3234110"/>
            <a:ext cx="70104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0" name="Connecteur droit avec flèche 19">
            <a:extLst>
              <a:ext uri="{FF2B5EF4-FFF2-40B4-BE49-F238E27FC236}">
                <a16:creationId xmlns:a16="http://schemas.microsoft.com/office/drawing/2014/main" id="{08D1B934-CFF9-221C-3AEB-5DB4E6DF0AB2}"/>
              </a:ext>
            </a:extLst>
          </p:cNvPr>
          <p:cNvCxnSpPr/>
          <p:nvPr/>
        </p:nvCxnSpPr>
        <p:spPr>
          <a:xfrm flipH="1">
            <a:off x="9965575" y="3579550"/>
            <a:ext cx="70104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1" name="ZoneTexte 20">
            <a:extLst>
              <a:ext uri="{FF2B5EF4-FFF2-40B4-BE49-F238E27FC236}">
                <a16:creationId xmlns:a16="http://schemas.microsoft.com/office/drawing/2014/main" id="{A96558AB-2A64-C8B4-69AC-A1A9D2D02A98}"/>
              </a:ext>
            </a:extLst>
          </p:cNvPr>
          <p:cNvSpPr txBox="1"/>
          <p:nvPr/>
        </p:nvSpPr>
        <p:spPr>
          <a:xfrm>
            <a:off x="9483437" y="2684546"/>
            <a:ext cx="495649" cy="369332"/>
          </a:xfrm>
          <a:prstGeom prst="rect">
            <a:avLst/>
          </a:prstGeom>
          <a:noFill/>
        </p:spPr>
        <p:txBody>
          <a:bodyPr wrap="none" rtlCol="0">
            <a:spAutoFit/>
          </a:bodyPr>
          <a:lstStyle/>
          <a:p>
            <a:r>
              <a:rPr lang="fr-FR" dirty="0">
                <a:solidFill>
                  <a:schemeClr val="tx2">
                    <a:lumMod val="75000"/>
                    <a:lumOff val="25000"/>
                  </a:schemeClr>
                </a:solidFill>
              </a:rPr>
              <a:t>init</a:t>
            </a:r>
          </a:p>
        </p:txBody>
      </p:sp>
      <p:sp>
        <p:nvSpPr>
          <p:cNvPr id="22" name="ZoneTexte 21">
            <a:extLst>
              <a:ext uri="{FF2B5EF4-FFF2-40B4-BE49-F238E27FC236}">
                <a16:creationId xmlns:a16="http://schemas.microsoft.com/office/drawing/2014/main" id="{4B80494A-4C94-C1B5-45F0-94EE47CBF5C8}"/>
              </a:ext>
            </a:extLst>
          </p:cNvPr>
          <p:cNvSpPr txBox="1"/>
          <p:nvPr/>
        </p:nvSpPr>
        <p:spPr>
          <a:xfrm>
            <a:off x="9327111" y="3366190"/>
            <a:ext cx="674480" cy="369332"/>
          </a:xfrm>
          <a:prstGeom prst="rect">
            <a:avLst/>
          </a:prstGeom>
          <a:noFill/>
        </p:spPr>
        <p:txBody>
          <a:bodyPr wrap="none" rtlCol="0">
            <a:spAutoFit/>
          </a:bodyPr>
          <a:lstStyle/>
          <a:p>
            <a:r>
              <a:rPr lang="fr-FR" dirty="0" err="1">
                <a:solidFill>
                  <a:schemeClr val="tx2">
                    <a:lumMod val="75000"/>
                    <a:lumOff val="25000"/>
                  </a:schemeClr>
                </a:solidFill>
              </a:rPr>
              <a:t>draw</a:t>
            </a:r>
            <a:endParaRPr lang="fr-FR" dirty="0">
              <a:solidFill>
                <a:schemeClr val="tx2">
                  <a:lumMod val="75000"/>
                  <a:lumOff val="25000"/>
                </a:schemeClr>
              </a:solidFill>
            </a:endParaRPr>
          </a:p>
        </p:txBody>
      </p:sp>
      <p:sp>
        <p:nvSpPr>
          <p:cNvPr id="23" name="ZoneTexte 22">
            <a:extLst>
              <a:ext uri="{FF2B5EF4-FFF2-40B4-BE49-F238E27FC236}">
                <a16:creationId xmlns:a16="http://schemas.microsoft.com/office/drawing/2014/main" id="{886CBA67-23BC-C821-1318-B34BBF0E130A}"/>
              </a:ext>
            </a:extLst>
          </p:cNvPr>
          <p:cNvSpPr txBox="1"/>
          <p:nvPr/>
        </p:nvSpPr>
        <p:spPr>
          <a:xfrm>
            <a:off x="9151159" y="3042687"/>
            <a:ext cx="889987" cy="369332"/>
          </a:xfrm>
          <a:prstGeom prst="rect">
            <a:avLst/>
          </a:prstGeom>
          <a:noFill/>
        </p:spPr>
        <p:txBody>
          <a:bodyPr wrap="none" rtlCol="0">
            <a:spAutoFit/>
          </a:bodyPr>
          <a:lstStyle/>
          <a:p>
            <a:r>
              <a:rPr lang="fr-FR" dirty="0">
                <a:solidFill>
                  <a:schemeClr val="tx2">
                    <a:lumMod val="75000"/>
                    <a:lumOff val="25000"/>
                  </a:schemeClr>
                </a:solidFill>
              </a:rPr>
              <a:t>update</a:t>
            </a:r>
          </a:p>
        </p:txBody>
      </p:sp>
      <p:sp>
        <p:nvSpPr>
          <p:cNvPr id="24" name="Flèche : angle droit 23">
            <a:extLst>
              <a:ext uri="{FF2B5EF4-FFF2-40B4-BE49-F238E27FC236}">
                <a16:creationId xmlns:a16="http://schemas.microsoft.com/office/drawing/2014/main" id="{D0FC6F38-D3AF-0AAC-882B-ED6BC427BAE3}"/>
              </a:ext>
            </a:extLst>
          </p:cNvPr>
          <p:cNvSpPr/>
          <p:nvPr/>
        </p:nvSpPr>
        <p:spPr>
          <a:xfrm rot="16200000">
            <a:off x="8130887" y="3600445"/>
            <a:ext cx="1163781" cy="218209"/>
          </a:xfrm>
          <a:prstGeom prst="bentUpArrow">
            <a:avLst>
              <a:gd name="adj1" fmla="val 25000"/>
              <a:gd name="adj2" fmla="val 24806"/>
              <a:gd name="adj3" fmla="val 2282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Flèche : angle droit 24">
            <a:extLst>
              <a:ext uri="{FF2B5EF4-FFF2-40B4-BE49-F238E27FC236}">
                <a16:creationId xmlns:a16="http://schemas.microsoft.com/office/drawing/2014/main" id="{2C749FA1-AFE5-F4C2-0A74-812B1C94E3A7}"/>
              </a:ext>
            </a:extLst>
          </p:cNvPr>
          <p:cNvSpPr/>
          <p:nvPr/>
        </p:nvSpPr>
        <p:spPr>
          <a:xfrm rot="5400000" flipH="1">
            <a:off x="8453006" y="3600444"/>
            <a:ext cx="1163781" cy="218209"/>
          </a:xfrm>
          <a:prstGeom prst="bentUpArrow">
            <a:avLst>
              <a:gd name="adj1" fmla="val 25000"/>
              <a:gd name="adj2" fmla="val 24806"/>
              <a:gd name="adj3" fmla="val 2282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CF682166-07D2-0EDD-2299-591D1451E954}"/>
              </a:ext>
            </a:extLst>
          </p:cNvPr>
          <p:cNvSpPr txBox="1"/>
          <p:nvPr/>
        </p:nvSpPr>
        <p:spPr>
          <a:xfrm>
            <a:off x="8302336" y="4343397"/>
            <a:ext cx="1204112" cy="369332"/>
          </a:xfrm>
          <a:prstGeom prst="rect">
            <a:avLst/>
          </a:prstGeom>
          <a:noFill/>
        </p:spPr>
        <p:txBody>
          <a:bodyPr wrap="none" rtlCol="0">
            <a:spAutoFit/>
          </a:bodyPr>
          <a:lstStyle/>
          <a:p>
            <a:r>
              <a:rPr lang="fr-FR" dirty="0">
                <a:solidFill>
                  <a:srgbClr val="C00000"/>
                </a:solidFill>
              </a:rPr>
              <a:t>« </a:t>
            </a:r>
            <a:r>
              <a:rPr lang="fr-FR" dirty="0" err="1">
                <a:solidFill>
                  <a:srgbClr val="C00000"/>
                </a:solidFill>
              </a:rPr>
              <a:t>ingame</a:t>
            </a:r>
            <a:r>
              <a:rPr lang="fr-FR" dirty="0">
                <a:solidFill>
                  <a:srgbClr val="C00000"/>
                </a:solidFill>
              </a:rPr>
              <a:t> »</a:t>
            </a:r>
          </a:p>
        </p:txBody>
      </p:sp>
      <p:cxnSp>
        <p:nvCxnSpPr>
          <p:cNvPr id="28" name="Connecteur : en angle 27">
            <a:extLst>
              <a:ext uri="{FF2B5EF4-FFF2-40B4-BE49-F238E27FC236}">
                <a16:creationId xmlns:a16="http://schemas.microsoft.com/office/drawing/2014/main" id="{A942CC12-89AF-59E5-F35F-B5B9687B9F33}"/>
              </a:ext>
            </a:extLst>
          </p:cNvPr>
          <p:cNvCxnSpPr>
            <a:cxnSpLocks/>
          </p:cNvCxnSpPr>
          <p:nvPr/>
        </p:nvCxnSpPr>
        <p:spPr>
          <a:xfrm flipV="1">
            <a:off x="7439891" y="2047006"/>
            <a:ext cx="716972" cy="249382"/>
          </a:xfrm>
          <a:prstGeom prst="bentConnector3">
            <a:avLst/>
          </a:prstGeom>
          <a:ln w="28575">
            <a:solidFill>
              <a:schemeClr val="accent4">
                <a:lumMod val="75000"/>
              </a:schemeClr>
            </a:solidFill>
            <a:prstDash val="sys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Connecteur : en angle 29">
            <a:extLst>
              <a:ext uri="{FF2B5EF4-FFF2-40B4-BE49-F238E27FC236}">
                <a16:creationId xmlns:a16="http://schemas.microsoft.com/office/drawing/2014/main" id="{FE79B946-7064-EF07-B86B-482387E51957}"/>
              </a:ext>
            </a:extLst>
          </p:cNvPr>
          <p:cNvCxnSpPr>
            <a:cxnSpLocks/>
          </p:cNvCxnSpPr>
          <p:nvPr/>
        </p:nvCxnSpPr>
        <p:spPr>
          <a:xfrm>
            <a:off x="9809018" y="1246906"/>
            <a:ext cx="623455" cy="540328"/>
          </a:xfrm>
          <a:prstGeom prst="bentConnector3">
            <a:avLst/>
          </a:prstGeom>
          <a:ln w="28575">
            <a:solidFill>
              <a:schemeClr val="accent4">
                <a:lumMod val="75000"/>
              </a:schemeClr>
            </a:solidFill>
            <a:prstDash val="sys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Connecteur : en angle 32">
            <a:extLst>
              <a:ext uri="{FF2B5EF4-FFF2-40B4-BE49-F238E27FC236}">
                <a16:creationId xmlns:a16="http://schemas.microsoft.com/office/drawing/2014/main" id="{A2CB1B19-1BB7-D6FC-A305-9CC0526B4C69}"/>
              </a:ext>
            </a:extLst>
          </p:cNvPr>
          <p:cNvCxnSpPr>
            <a:cxnSpLocks/>
          </p:cNvCxnSpPr>
          <p:nvPr/>
        </p:nvCxnSpPr>
        <p:spPr>
          <a:xfrm>
            <a:off x="9819409" y="2015833"/>
            <a:ext cx="592282" cy="187037"/>
          </a:xfrm>
          <a:prstGeom prst="bentConnector3">
            <a:avLst/>
          </a:prstGeom>
          <a:ln w="28575">
            <a:solidFill>
              <a:schemeClr val="accent4">
                <a:lumMod val="75000"/>
              </a:schemeClr>
            </a:solidFill>
            <a:prstDash val="sys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Flèche : bas 34">
            <a:extLst>
              <a:ext uri="{FF2B5EF4-FFF2-40B4-BE49-F238E27FC236}">
                <a16:creationId xmlns:a16="http://schemas.microsoft.com/office/drawing/2014/main" id="{D72D356F-E424-7D63-C0A6-75FD78AFB364}"/>
              </a:ext>
            </a:extLst>
          </p:cNvPr>
          <p:cNvSpPr/>
          <p:nvPr/>
        </p:nvSpPr>
        <p:spPr>
          <a:xfrm flipV="1">
            <a:off x="8593281" y="6089073"/>
            <a:ext cx="613064" cy="55071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a:extLst>
              <a:ext uri="{FF2B5EF4-FFF2-40B4-BE49-F238E27FC236}">
                <a16:creationId xmlns:a16="http://schemas.microsoft.com/office/drawing/2014/main" id="{5416310D-45BF-751A-FCBB-98E5454013A1}"/>
              </a:ext>
            </a:extLst>
          </p:cNvPr>
          <p:cNvSpPr txBox="1"/>
          <p:nvPr/>
        </p:nvSpPr>
        <p:spPr>
          <a:xfrm>
            <a:off x="8403013" y="4902660"/>
            <a:ext cx="889987" cy="369332"/>
          </a:xfrm>
          <a:prstGeom prst="rect">
            <a:avLst/>
          </a:prstGeom>
          <a:noFill/>
        </p:spPr>
        <p:txBody>
          <a:bodyPr wrap="none" rtlCol="0">
            <a:spAutoFit/>
          </a:bodyPr>
          <a:lstStyle/>
          <a:p>
            <a:r>
              <a:rPr lang="fr-FR" dirty="0">
                <a:solidFill>
                  <a:schemeClr val="tx2">
                    <a:lumMod val="75000"/>
                    <a:lumOff val="25000"/>
                  </a:schemeClr>
                </a:solidFill>
              </a:rPr>
              <a:t>update</a:t>
            </a:r>
          </a:p>
        </p:txBody>
      </p:sp>
      <p:sp>
        <p:nvSpPr>
          <p:cNvPr id="38" name="ZoneTexte 37">
            <a:extLst>
              <a:ext uri="{FF2B5EF4-FFF2-40B4-BE49-F238E27FC236}">
                <a16:creationId xmlns:a16="http://schemas.microsoft.com/office/drawing/2014/main" id="{13F146C3-872B-75EF-B29D-393B82704B89}"/>
              </a:ext>
            </a:extLst>
          </p:cNvPr>
          <p:cNvSpPr txBox="1"/>
          <p:nvPr/>
        </p:nvSpPr>
        <p:spPr>
          <a:xfrm>
            <a:off x="8443884" y="5226163"/>
            <a:ext cx="674480" cy="369332"/>
          </a:xfrm>
          <a:prstGeom prst="rect">
            <a:avLst/>
          </a:prstGeom>
          <a:noFill/>
        </p:spPr>
        <p:txBody>
          <a:bodyPr wrap="none" rtlCol="0">
            <a:spAutoFit/>
          </a:bodyPr>
          <a:lstStyle/>
          <a:p>
            <a:r>
              <a:rPr lang="fr-FR" dirty="0" err="1">
                <a:solidFill>
                  <a:schemeClr val="tx2">
                    <a:lumMod val="75000"/>
                    <a:lumOff val="25000"/>
                  </a:schemeClr>
                </a:solidFill>
              </a:rPr>
              <a:t>draw</a:t>
            </a:r>
            <a:endParaRPr lang="fr-FR" dirty="0">
              <a:solidFill>
                <a:schemeClr val="tx2">
                  <a:lumMod val="75000"/>
                  <a:lumOff val="25000"/>
                </a:schemeClr>
              </a:solidFill>
            </a:endParaRPr>
          </a:p>
        </p:txBody>
      </p:sp>
      <p:sp>
        <p:nvSpPr>
          <p:cNvPr id="52" name="Arc 51">
            <a:extLst>
              <a:ext uri="{FF2B5EF4-FFF2-40B4-BE49-F238E27FC236}">
                <a16:creationId xmlns:a16="http://schemas.microsoft.com/office/drawing/2014/main" id="{CBF92796-E731-E924-9A3E-1D921E66F3CD}"/>
              </a:ext>
            </a:extLst>
          </p:cNvPr>
          <p:cNvSpPr/>
          <p:nvPr/>
        </p:nvSpPr>
        <p:spPr>
          <a:xfrm>
            <a:off x="8806543" y="4898572"/>
            <a:ext cx="674914" cy="740228"/>
          </a:xfrm>
          <a:prstGeom prst="arc">
            <a:avLst>
              <a:gd name="adj1" fmla="val 14477642"/>
              <a:gd name="adj2" fmla="val 7704026"/>
            </a:avLst>
          </a:pr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53" name="ZoneTexte 52">
            <a:extLst>
              <a:ext uri="{FF2B5EF4-FFF2-40B4-BE49-F238E27FC236}">
                <a16:creationId xmlns:a16="http://schemas.microsoft.com/office/drawing/2014/main" id="{FB03D71A-362E-EB79-976E-312E262D6D0F}"/>
              </a:ext>
            </a:extLst>
          </p:cNvPr>
          <p:cNvSpPr txBox="1"/>
          <p:nvPr/>
        </p:nvSpPr>
        <p:spPr>
          <a:xfrm>
            <a:off x="6313715" y="2438400"/>
            <a:ext cx="870856" cy="276999"/>
          </a:xfrm>
          <a:prstGeom prst="rect">
            <a:avLst/>
          </a:prstGeom>
          <a:solidFill>
            <a:srgbClr val="C00000"/>
          </a:solidFill>
        </p:spPr>
        <p:txBody>
          <a:bodyPr wrap="square" rtlCol="0">
            <a:spAutoFit/>
          </a:bodyPr>
          <a:lstStyle/>
          <a:p>
            <a:pPr algn="ctr"/>
            <a:r>
              <a:rPr lang="fr-FR" sz="1200" dirty="0">
                <a:solidFill>
                  <a:schemeClr val="bg1"/>
                </a:solidFill>
              </a:rPr>
              <a:t>variables</a:t>
            </a:r>
          </a:p>
        </p:txBody>
      </p:sp>
      <p:sp>
        <p:nvSpPr>
          <p:cNvPr id="54" name="ZoneTexte 53">
            <a:extLst>
              <a:ext uri="{FF2B5EF4-FFF2-40B4-BE49-F238E27FC236}">
                <a16:creationId xmlns:a16="http://schemas.microsoft.com/office/drawing/2014/main" id="{35AD1D88-9F60-2B5B-65A1-4F59E9252A8A}"/>
              </a:ext>
            </a:extLst>
          </p:cNvPr>
          <p:cNvSpPr txBox="1"/>
          <p:nvPr/>
        </p:nvSpPr>
        <p:spPr>
          <a:xfrm>
            <a:off x="10733315" y="1970314"/>
            <a:ext cx="870856" cy="276999"/>
          </a:xfrm>
          <a:prstGeom prst="rect">
            <a:avLst/>
          </a:prstGeom>
          <a:solidFill>
            <a:srgbClr val="C00000"/>
          </a:solidFill>
        </p:spPr>
        <p:txBody>
          <a:bodyPr wrap="square" rtlCol="0">
            <a:spAutoFit/>
          </a:bodyPr>
          <a:lstStyle/>
          <a:p>
            <a:pPr algn="ctr"/>
            <a:r>
              <a:rPr lang="fr-FR" sz="1200" dirty="0">
                <a:solidFill>
                  <a:schemeClr val="bg1"/>
                </a:solidFill>
              </a:rPr>
              <a:t>variables</a:t>
            </a:r>
          </a:p>
        </p:txBody>
      </p:sp>
      <p:sp>
        <p:nvSpPr>
          <p:cNvPr id="55" name="Flèche : bas 54">
            <a:extLst>
              <a:ext uri="{FF2B5EF4-FFF2-40B4-BE49-F238E27FC236}">
                <a16:creationId xmlns:a16="http://schemas.microsoft.com/office/drawing/2014/main" id="{F43E018C-4FB0-AC18-F001-183FFE455A53}"/>
              </a:ext>
            </a:extLst>
          </p:cNvPr>
          <p:cNvSpPr/>
          <p:nvPr/>
        </p:nvSpPr>
        <p:spPr>
          <a:xfrm rot="13746632">
            <a:off x="6139543" y="3603171"/>
            <a:ext cx="130629" cy="2068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space réservé du contenu 2">
            <a:extLst>
              <a:ext uri="{FF2B5EF4-FFF2-40B4-BE49-F238E27FC236}">
                <a16:creationId xmlns:a16="http://schemas.microsoft.com/office/drawing/2014/main" id="{1A8EE7A5-6CAC-6CC7-38BF-EB0D70949EE5}"/>
              </a:ext>
            </a:extLst>
          </p:cNvPr>
          <p:cNvSpPr>
            <a:spLocks noGrp="1"/>
          </p:cNvSpPr>
          <p:nvPr>
            <p:ph idx="1"/>
          </p:nvPr>
        </p:nvSpPr>
        <p:spPr>
          <a:xfrm>
            <a:off x="794656" y="1542596"/>
            <a:ext cx="5453743" cy="5000444"/>
          </a:xfrm>
        </p:spPr>
        <p:txBody>
          <a:bodyPr>
            <a:normAutofit lnSpcReduction="10000"/>
          </a:bodyPr>
          <a:lstStyle/>
          <a:p>
            <a:r>
              <a:rPr lang="fr-FR" sz="1800" dirty="0"/>
              <a:t>Deux modules principaux</a:t>
            </a:r>
          </a:p>
          <a:p>
            <a:pPr lvl="1"/>
            <a:r>
              <a:rPr lang="fr-FR" sz="1400" dirty="0"/>
              <a:t>Les menus (à la souris)</a:t>
            </a:r>
          </a:p>
          <a:p>
            <a:pPr lvl="1"/>
            <a:r>
              <a:rPr lang="fr-FR" sz="1400" dirty="0"/>
              <a:t>Le jeu</a:t>
            </a:r>
          </a:p>
          <a:p>
            <a:r>
              <a:rPr lang="fr-FR" sz="1800" dirty="0"/>
              <a:t>Chacun 3 fonctions et ses propres variables</a:t>
            </a:r>
          </a:p>
          <a:p>
            <a:pPr lvl="1"/>
            <a:r>
              <a:rPr lang="fr-FR" sz="1400" dirty="0" err="1"/>
              <a:t>xxx_</a:t>
            </a:r>
            <a:r>
              <a:rPr lang="fr-FR" sz="1400" dirty="0" err="1">
                <a:solidFill>
                  <a:schemeClr val="accent4">
                    <a:lumMod val="75000"/>
                  </a:schemeClr>
                </a:solidFill>
              </a:rPr>
              <a:t>init</a:t>
            </a:r>
            <a:r>
              <a:rPr lang="fr-FR" sz="1400" dirty="0"/>
              <a:t> + </a:t>
            </a:r>
            <a:r>
              <a:rPr lang="fr-FR" sz="1400" dirty="0" err="1"/>
              <a:t>xxx_</a:t>
            </a:r>
            <a:r>
              <a:rPr lang="fr-FR" sz="1400" dirty="0" err="1">
                <a:solidFill>
                  <a:schemeClr val="accent4">
                    <a:lumMod val="75000"/>
                  </a:schemeClr>
                </a:solidFill>
              </a:rPr>
              <a:t>update</a:t>
            </a:r>
            <a:r>
              <a:rPr lang="fr-FR" sz="1400" dirty="0"/>
              <a:t> +</a:t>
            </a:r>
            <a:r>
              <a:rPr lang="fr-FR" sz="1400" dirty="0" err="1"/>
              <a:t>xxx_</a:t>
            </a:r>
            <a:r>
              <a:rPr lang="fr-FR" sz="1400" dirty="0" err="1">
                <a:solidFill>
                  <a:schemeClr val="accent4">
                    <a:lumMod val="75000"/>
                  </a:schemeClr>
                </a:solidFill>
              </a:rPr>
              <a:t>draw</a:t>
            </a:r>
            <a:endParaRPr lang="fr-FR" sz="1400" dirty="0">
              <a:solidFill>
                <a:schemeClr val="accent4">
                  <a:lumMod val="75000"/>
                </a:schemeClr>
              </a:solidFill>
            </a:endParaRPr>
          </a:p>
          <a:p>
            <a:r>
              <a:rPr lang="fr-FR" sz="1800" dirty="0"/>
              <a:t>Un module « main » qui aiguille l’appel</a:t>
            </a:r>
          </a:p>
          <a:p>
            <a:pPr lvl="1"/>
            <a:r>
              <a:rPr lang="fr-FR" sz="1400" dirty="0"/>
              <a:t>Suivant variable/paramètre « </a:t>
            </a:r>
            <a:r>
              <a:rPr lang="fr-FR" sz="1400" dirty="0" err="1"/>
              <a:t>ingame</a:t>
            </a:r>
            <a:r>
              <a:rPr lang="fr-FR" sz="1400" dirty="0"/>
              <a:t> »</a:t>
            </a:r>
          </a:p>
          <a:p>
            <a:r>
              <a:rPr lang="fr-FR" sz="1800" dirty="0"/>
              <a:t>Deux fichiers de ressources </a:t>
            </a:r>
            <a:r>
              <a:rPr lang="fr-FR" sz="1800" dirty="0" err="1"/>
              <a:t>pyxrex</a:t>
            </a:r>
            <a:endParaRPr lang="fr-FR" sz="1800" dirty="0"/>
          </a:p>
          <a:p>
            <a:r>
              <a:rPr lang="fr-FR" sz="1800" dirty="0"/>
              <a:t>Bibliothèques utilisées</a:t>
            </a:r>
          </a:p>
          <a:p>
            <a:pPr lvl="1"/>
            <a:r>
              <a:rPr lang="fr-FR" sz="1400" dirty="0" err="1"/>
              <a:t>pyxel</a:t>
            </a:r>
            <a:r>
              <a:rPr lang="fr-FR" sz="1400" dirty="0"/>
              <a:t>, </a:t>
            </a:r>
            <a:r>
              <a:rPr lang="fr-FR" sz="1400" dirty="0" err="1"/>
              <a:t>random</a:t>
            </a:r>
            <a:r>
              <a:rPr lang="fr-FR" sz="1400" dirty="0"/>
              <a:t>, </a:t>
            </a:r>
            <a:r>
              <a:rPr lang="fr-FR" sz="1400" dirty="0" err="1"/>
              <a:t>numpy</a:t>
            </a:r>
            <a:endParaRPr lang="fr-FR" sz="1400" dirty="0"/>
          </a:p>
          <a:p>
            <a:endParaRPr lang="fr-FR" sz="1800" dirty="0"/>
          </a:p>
          <a:p>
            <a:r>
              <a:rPr lang="fr-FR" sz="1800" dirty="0"/>
              <a:t>Lignes directrices de nos choix</a:t>
            </a:r>
          </a:p>
          <a:p>
            <a:pPr lvl="1"/>
            <a:r>
              <a:rPr lang="fr-FR" sz="1400" dirty="0"/>
              <a:t>Division du travail</a:t>
            </a:r>
          </a:p>
          <a:p>
            <a:pPr lvl="1"/>
            <a:r>
              <a:rPr lang="fr-FR" sz="1400" dirty="0"/>
              <a:t>Découpe / spécialisation du code</a:t>
            </a:r>
          </a:p>
          <a:p>
            <a:pPr lvl="1"/>
            <a:r>
              <a:rPr lang="fr-FR" sz="1400" dirty="0"/>
              <a:t>Évolutions indépendantes</a:t>
            </a:r>
          </a:p>
          <a:p>
            <a:pPr lvl="1"/>
            <a:r>
              <a:rPr lang="fr-FR" sz="1400" dirty="0"/>
              <a:t>Provision pour d’autres états (par exemple en changeant « </a:t>
            </a:r>
            <a:r>
              <a:rPr lang="fr-FR" sz="1400" dirty="0" err="1"/>
              <a:t>ingame</a:t>
            </a:r>
            <a:r>
              <a:rPr lang="fr-FR" sz="1400" dirty="0"/>
              <a:t> » de booléen à énuméré)</a:t>
            </a:r>
          </a:p>
          <a:p>
            <a:pPr lvl="1"/>
            <a:endParaRPr lang="fr-FR" sz="1400" dirty="0"/>
          </a:p>
        </p:txBody>
      </p:sp>
    </p:spTree>
    <p:extLst>
      <p:ext uri="{BB962C8B-B14F-4D97-AF65-F5344CB8AC3E}">
        <p14:creationId xmlns:p14="http://schemas.microsoft.com/office/powerpoint/2010/main" val="3580785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CE549E-CC3B-FA91-DA75-5925D868F9F3}"/>
              </a:ext>
            </a:extLst>
          </p:cNvPr>
          <p:cNvSpPr>
            <a:spLocks noGrp="1"/>
          </p:cNvSpPr>
          <p:nvPr>
            <p:ph type="title"/>
          </p:nvPr>
        </p:nvSpPr>
        <p:spPr/>
        <p:txBody>
          <a:bodyPr/>
          <a:lstStyle/>
          <a:p>
            <a:r>
              <a:rPr lang="fr-FR" dirty="0"/>
              <a:t>Les difficultés rencontrées</a:t>
            </a:r>
          </a:p>
        </p:txBody>
      </p:sp>
      <p:sp>
        <p:nvSpPr>
          <p:cNvPr id="9" name="Espace réservé du contenu 8">
            <a:extLst>
              <a:ext uri="{FF2B5EF4-FFF2-40B4-BE49-F238E27FC236}">
                <a16:creationId xmlns:a16="http://schemas.microsoft.com/office/drawing/2014/main" id="{288FF976-2694-8F90-2AF8-A189795CF99F}"/>
              </a:ext>
            </a:extLst>
          </p:cNvPr>
          <p:cNvSpPr>
            <a:spLocks noGrp="1"/>
          </p:cNvSpPr>
          <p:nvPr>
            <p:ph idx="1"/>
          </p:nvPr>
        </p:nvSpPr>
        <p:spPr/>
        <p:txBody>
          <a:bodyPr>
            <a:normAutofit/>
          </a:bodyPr>
          <a:lstStyle/>
          <a:p>
            <a:r>
              <a:rPr lang="fr-FR" sz="2400" dirty="0"/>
              <a:t>Programmation</a:t>
            </a:r>
          </a:p>
          <a:p>
            <a:pPr lvl="1"/>
            <a:r>
              <a:rPr lang="fr-FR" sz="2000" dirty="0"/>
              <a:t>Variables globales/vues locales</a:t>
            </a:r>
          </a:p>
          <a:p>
            <a:pPr lvl="1"/>
            <a:r>
              <a:rPr lang="fr-FR" sz="2000" dirty="0"/>
              <a:t>Cycle </a:t>
            </a:r>
            <a:r>
              <a:rPr lang="fr-FR" sz="2000" dirty="0" err="1"/>
              <a:t>Pyxel</a:t>
            </a:r>
            <a:r>
              <a:rPr lang="fr-FR" sz="2000" dirty="0"/>
              <a:t> et fonctionnement par « état »</a:t>
            </a:r>
          </a:p>
          <a:p>
            <a:pPr lvl="1"/>
            <a:r>
              <a:rPr lang="fr-FR" sz="2000" dirty="0"/>
              <a:t>Raisonnement sur coordonnées et taille sur les objets</a:t>
            </a:r>
          </a:p>
          <a:p>
            <a:pPr lvl="1"/>
            <a:r>
              <a:rPr lang="fr-FR" sz="2000" dirty="0"/>
              <a:t>Raisonnement relatif personnage / objets / frame (« </a:t>
            </a:r>
            <a:r>
              <a:rPr lang="fr-FR" sz="2000" dirty="0" err="1"/>
              <a:t>x_perso</a:t>
            </a:r>
            <a:r>
              <a:rPr lang="fr-FR" sz="2000" dirty="0"/>
              <a:t> »)</a:t>
            </a:r>
          </a:p>
          <a:p>
            <a:endParaRPr lang="fr-FR" sz="2400" dirty="0"/>
          </a:p>
          <a:p>
            <a:endParaRPr lang="fr-FR" sz="2400" dirty="0"/>
          </a:p>
          <a:p>
            <a:r>
              <a:rPr lang="fr-FR" sz="2400" dirty="0"/>
              <a:t>Projet</a:t>
            </a:r>
          </a:p>
          <a:p>
            <a:pPr lvl="1"/>
            <a:r>
              <a:rPr lang="fr-FR" sz="2000" dirty="0"/>
              <a:t>Processus de </a:t>
            </a:r>
            <a:r>
              <a:rPr lang="fr-FR" sz="2000" dirty="0" err="1"/>
              <a:t>branch</a:t>
            </a:r>
            <a:r>
              <a:rPr lang="fr-FR" sz="2000" dirty="0"/>
              <a:t>/commit/merge pas toujours respecté</a:t>
            </a:r>
          </a:p>
          <a:p>
            <a:pPr lvl="1"/>
            <a:r>
              <a:rPr lang="fr-FR" sz="2000" dirty="0"/>
              <a:t>Pas de formalisation de l’acceptation du merge</a:t>
            </a:r>
          </a:p>
          <a:p>
            <a:pPr lvl="1"/>
            <a:r>
              <a:rPr lang="fr-FR" sz="2000" dirty="0"/>
              <a:t>Manque de réunions de synchronisation (pas de chef désigné)</a:t>
            </a:r>
          </a:p>
        </p:txBody>
      </p:sp>
    </p:spTree>
    <p:extLst>
      <p:ext uri="{BB962C8B-B14F-4D97-AF65-F5344CB8AC3E}">
        <p14:creationId xmlns:p14="http://schemas.microsoft.com/office/powerpoint/2010/main" val="6394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40A5B4-9F09-3129-3FBC-4434C4FAF985}"/>
              </a:ext>
            </a:extLst>
          </p:cNvPr>
          <p:cNvSpPr>
            <a:spLocks noGrp="1"/>
          </p:cNvSpPr>
          <p:nvPr>
            <p:ph type="title"/>
          </p:nvPr>
        </p:nvSpPr>
        <p:spPr/>
        <p:txBody>
          <a:bodyPr/>
          <a:lstStyle/>
          <a:p>
            <a:r>
              <a:rPr lang="fr-FR" dirty="0"/>
              <a:t>Principales structures de données</a:t>
            </a:r>
          </a:p>
        </p:txBody>
      </p:sp>
      <p:sp>
        <p:nvSpPr>
          <p:cNvPr id="3" name="Espace réservé du contenu 2">
            <a:extLst>
              <a:ext uri="{FF2B5EF4-FFF2-40B4-BE49-F238E27FC236}">
                <a16:creationId xmlns:a16="http://schemas.microsoft.com/office/drawing/2014/main" id="{DB59C382-E3F1-2144-7AD5-AAB84EC1AF09}"/>
              </a:ext>
            </a:extLst>
          </p:cNvPr>
          <p:cNvSpPr>
            <a:spLocks noGrp="1"/>
          </p:cNvSpPr>
          <p:nvPr>
            <p:ph idx="1"/>
          </p:nvPr>
        </p:nvSpPr>
        <p:spPr>
          <a:xfrm>
            <a:off x="838200" y="1825625"/>
            <a:ext cx="6879771" cy="4351338"/>
          </a:xfrm>
        </p:spPr>
        <p:txBody>
          <a:bodyPr>
            <a:normAutofit/>
          </a:bodyPr>
          <a:lstStyle/>
          <a:p>
            <a:r>
              <a:rPr lang="fr-FR" dirty="0"/>
              <a:t>Gestion</a:t>
            </a:r>
            <a:r>
              <a:rPr lang="fr-FR" baseline="0" dirty="0"/>
              <a:t> des objets mobiles </a:t>
            </a:r>
            <a:r>
              <a:rPr lang="fr-FR" sz="1600" baseline="0" dirty="0"/>
              <a:t>(exemple des obstacles)</a:t>
            </a:r>
          </a:p>
          <a:p>
            <a:pPr marL="457200" lvl="1" indent="0">
              <a:buNone/>
            </a:pPr>
            <a:r>
              <a:rPr lang="fr-FR" sz="1400" b="0" dirty="0" err="1">
                <a:solidFill>
                  <a:srgbClr val="9CDCFE"/>
                </a:solidFill>
                <a:effectLst/>
                <a:highlight>
                  <a:srgbClr val="1F1F1F"/>
                </a:highlight>
                <a:latin typeface="Consolas" panose="020B0609020204030204" pitchFamily="49" charset="0"/>
              </a:rPr>
              <a:t>obst_liste</a:t>
            </a:r>
            <a:r>
              <a:rPr lang="fr-FR" sz="1400" b="0" dirty="0">
                <a:solidFill>
                  <a:srgbClr val="CCCCCC"/>
                </a:solidFill>
                <a:effectLst/>
                <a:highlight>
                  <a:srgbClr val="1F1F1F"/>
                </a:highlight>
                <a:latin typeface="Consolas" panose="020B0609020204030204" pitchFamily="49" charset="0"/>
              </a:rPr>
              <a:t> </a:t>
            </a:r>
            <a:r>
              <a:rPr lang="fr-FR" sz="1400" b="0" dirty="0">
                <a:solidFill>
                  <a:srgbClr val="D4D4D4"/>
                </a:solidFill>
                <a:effectLst/>
                <a:highlight>
                  <a:srgbClr val="1F1F1F"/>
                </a:highlight>
                <a:latin typeface="Consolas" panose="020B0609020204030204" pitchFamily="49" charset="0"/>
              </a:rPr>
              <a:t>=</a:t>
            </a:r>
            <a:r>
              <a:rPr lang="fr-FR" sz="1400" b="0" dirty="0">
                <a:solidFill>
                  <a:srgbClr val="CCCCCC"/>
                </a:solidFill>
                <a:effectLst/>
                <a:highlight>
                  <a:srgbClr val="1F1F1F"/>
                </a:highlight>
                <a:latin typeface="Consolas" panose="020B0609020204030204" pitchFamily="49" charset="0"/>
              </a:rPr>
              <a:t> </a:t>
            </a:r>
            <a:r>
              <a:rPr lang="fr-FR" sz="1400" dirty="0">
                <a:solidFill>
                  <a:srgbClr val="FFFF00"/>
                </a:solidFill>
                <a:highlight>
                  <a:srgbClr val="1F1F1F"/>
                </a:highlight>
                <a:latin typeface="Consolas" panose="020B0609020204030204" pitchFamily="49" charset="0"/>
              </a:rPr>
              <a:t>[</a:t>
            </a:r>
            <a:r>
              <a:rPr lang="fr-FR" sz="1400" dirty="0">
                <a:solidFill>
                  <a:srgbClr val="6A9955"/>
                </a:solidFill>
                <a:highlight>
                  <a:srgbClr val="1F1F1F"/>
                </a:highlight>
                <a:latin typeface="Consolas" panose="020B0609020204030204" pitchFamily="49" charset="0"/>
              </a:rPr>
              <a:t>[</a:t>
            </a:r>
            <a:r>
              <a:rPr lang="fr-FR" sz="1400" dirty="0" err="1">
                <a:solidFill>
                  <a:srgbClr val="6A9955"/>
                </a:solidFill>
                <a:highlight>
                  <a:srgbClr val="1F1F1F"/>
                </a:highlight>
                <a:latin typeface="Consolas" panose="020B0609020204030204" pitchFamily="49" charset="0"/>
              </a:rPr>
              <a:t>x,type</a:t>
            </a:r>
            <a:r>
              <a:rPr lang="fr-FR" sz="1400" dirty="0">
                <a:solidFill>
                  <a:srgbClr val="6A9955"/>
                </a:solidFill>
                <a:highlight>
                  <a:srgbClr val="1F1F1F"/>
                </a:highlight>
                <a:latin typeface="Consolas" panose="020B0609020204030204" pitchFamily="49" charset="0"/>
              </a:rPr>
              <a:t>],..</a:t>
            </a:r>
            <a:r>
              <a:rPr lang="fr-FR" sz="1400" dirty="0">
                <a:solidFill>
                  <a:srgbClr val="FFFF00"/>
                </a:solidFill>
                <a:highlight>
                  <a:srgbClr val="1F1F1F"/>
                </a:highlight>
                <a:latin typeface="Consolas" panose="020B0609020204030204" pitchFamily="49" charset="0"/>
              </a:rPr>
              <a:t>]</a:t>
            </a:r>
          </a:p>
          <a:p>
            <a:pPr marL="457200" lvl="1" indent="0">
              <a:buNone/>
            </a:pPr>
            <a:endParaRPr lang="fr-FR" sz="1600" dirty="0">
              <a:solidFill>
                <a:srgbClr val="6A9955"/>
              </a:solidFill>
              <a:highlight>
                <a:srgbClr val="1F1F1F"/>
              </a:highlight>
              <a:latin typeface="Consolas" panose="020B0609020204030204" pitchFamily="49" charset="0"/>
            </a:endParaRPr>
          </a:p>
          <a:p>
            <a:pPr marL="457200" lvl="1" indent="0">
              <a:buNone/>
            </a:pPr>
            <a:endParaRPr lang="fr-FR" sz="1600" dirty="0">
              <a:solidFill>
                <a:srgbClr val="6A9955"/>
              </a:solidFill>
              <a:highlight>
                <a:srgbClr val="1F1F1F"/>
              </a:highlight>
              <a:latin typeface="Consolas" panose="020B0609020204030204" pitchFamily="49" charset="0"/>
            </a:endParaRPr>
          </a:p>
          <a:p>
            <a:pPr marL="457200" lvl="1" indent="0">
              <a:buNone/>
            </a:pPr>
            <a:r>
              <a:rPr lang="fr-FR" sz="1400" b="0" dirty="0" err="1">
                <a:solidFill>
                  <a:srgbClr val="9CDCFE"/>
                </a:solidFill>
                <a:effectLst/>
                <a:highlight>
                  <a:srgbClr val="1F1F1F"/>
                </a:highlight>
                <a:latin typeface="Consolas" panose="020B0609020204030204" pitchFamily="49" charset="0"/>
              </a:rPr>
              <a:t>obst_types</a:t>
            </a:r>
            <a:r>
              <a:rPr lang="fr-FR" sz="1400" b="0" dirty="0">
                <a:solidFill>
                  <a:srgbClr val="CCCCCC"/>
                </a:solidFill>
                <a:effectLst/>
                <a:highlight>
                  <a:srgbClr val="1F1F1F"/>
                </a:highlight>
                <a:latin typeface="Consolas" panose="020B0609020204030204" pitchFamily="49" charset="0"/>
              </a:rPr>
              <a:t> </a:t>
            </a:r>
            <a:r>
              <a:rPr lang="fr-FR" sz="1400" dirty="0">
                <a:solidFill>
                  <a:srgbClr val="6A9955"/>
                </a:solidFill>
                <a:highlight>
                  <a:srgbClr val="1F1F1F"/>
                </a:highlight>
                <a:latin typeface="Consolas" panose="020B0609020204030204" pitchFamily="49" charset="0"/>
              </a:rPr>
              <a:t>=</a:t>
            </a:r>
            <a:r>
              <a:rPr lang="fr-FR" sz="1400" dirty="0">
                <a:solidFill>
                  <a:srgbClr val="FFFF00"/>
                </a:solidFill>
                <a:highlight>
                  <a:srgbClr val="1F1F1F"/>
                </a:highlight>
                <a:latin typeface="Consolas" panose="020B0609020204030204" pitchFamily="49" charset="0"/>
              </a:rPr>
              <a:t>[</a:t>
            </a:r>
            <a:r>
              <a:rPr lang="fr-FR" sz="1400" dirty="0">
                <a:solidFill>
                  <a:srgbClr val="6A9955"/>
                </a:solidFill>
                <a:highlight>
                  <a:srgbClr val="1F1F1F"/>
                </a:highlight>
                <a:latin typeface="Consolas" panose="020B0609020204030204" pitchFamily="49" charset="0"/>
              </a:rPr>
              <a:t>[</a:t>
            </a:r>
            <a:r>
              <a:rPr lang="fr-FR" sz="1400" b="0" dirty="0">
                <a:solidFill>
                  <a:srgbClr val="6A9955"/>
                </a:solidFill>
                <a:effectLst/>
                <a:highlight>
                  <a:srgbClr val="1F1F1F"/>
                </a:highlight>
                <a:latin typeface="Consolas" panose="020B0609020204030204" pitchFamily="49" charset="0"/>
              </a:rPr>
              <a:t>largeur, hauteur, mortel, </a:t>
            </a:r>
            <a:r>
              <a:rPr lang="fr-FR" sz="1400" b="0" dirty="0" err="1">
                <a:solidFill>
                  <a:srgbClr val="6A9955"/>
                </a:solidFill>
                <a:effectLst/>
                <a:highlight>
                  <a:srgbClr val="1F1F1F"/>
                </a:highlight>
                <a:latin typeface="Consolas" panose="020B0609020204030204" pitchFamily="49" charset="0"/>
              </a:rPr>
              <a:t>posx</a:t>
            </a:r>
            <a:r>
              <a:rPr lang="fr-FR" sz="1400" b="0" dirty="0">
                <a:solidFill>
                  <a:srgbClr val="6A9955"/>
                </a:solidFill>
                <a:effectLst/>
                <a:highlight>
                  <a:srgbClr val="1F1F1F"/>
                </a:highlight>
                <a:latin typeface="Consolas" panose="020B0609020204030204" pitchFamily="49" charset="0"/>
              </a:rPr>
              <a:t>, </a:t>
            </a:r>
            <a:r>
              <a:rPr lang="fr-FR" sz="1400" b="0" dirty="0" err="1">
                <a:solidFill>
                  <a:srgbClr val="6A9955"/>
                </a:solidFill>
                <a:effectLst/>
                <a:highlight>
                  <a:srgbClr val="1F1F1F"/>
                </a:highlight>
                <a:latin typeface="Consolas" panose="020B0609020204030204" pitchFamily="49" charset="0"/>
              </a:rPr>
              <a:t>posy</a:t>
            </a:r>
            <a:r>
              <a:rPr lang="fr-FR" sz="1400" b="0" dirty="0">
                <a:solidFill>
                  <a:srgbClr val="6A9955"/>
                </a:solidFill>
                <a:effectLst/>
                <a:highlight>
                  <a:srgbClr val="1F1F1F"/>
                </a:highlight>
                <a:latin typeface="Consolas" panose="020B0609020204030204" pitchFamily="49" charset="0"/>
              </a:rPr>
              <a:t>],….</a:t>
            </a:r>
            <a:r>
              <a:rPr lang="fr-FR" sz="1400" b="0" dirty="0">
                <a:solidFill>
                  <a:srgbClr val="FFFF00"/>
                </a:solidFill>
                <a:effectLst/>
                <a:highlight>
                  <a:srgbClr val="1F1F1F"/>
                </a:highlight>
                <a:latin typeface="Consolas" panose="020B0609020204030204" pitchFamily="49" charset="0"/>
              </a:rPr>
              <a:t>]</a:t>
            </a:r>
          </a:p>
          <a:p>
            <a:pPr marL="457200" lvl="1" indent="0">
              <a:buNone/>
            </a:pPr>
            <a:r>
              <a:rPr lang="fr-FR" sz="1050" i="1" dirty="0"/>
              <a:t>			# </a:t>
            </a:r>
            <a:r>
              <a:rPr lang="fr-FR" sz="1000" i="1" dirty="0" err="1"/>
              <a:t>p</a:t>
            </a:r>
            <a:r>
              <a:rPr lang="fr-FR" sz="1000" i="1" baseline="0" dirty="0" err="1"/>
              <a:t>osx,posy</a:t>
            </a:r>
            <a:r>
              <a:rPr lang="fr-FR" sz="1000" i="1" baseline="0" dirty="0"/>
              <a:t>= position du dessin dans fichier </a:t>
            </a:r>
            <a:r>
              <a:rPr lang="fr-FR" sz="1000" i="1" baseline="0" dirty="0" err="1"/>
              <a:t>pyxres</a:t>
            </a:r>
            <a:endParaRPr lang="fr-FR" sz="1050" i="1" baseline="0" dirty="0"/>
          </a:p>
          <a:p>
            <a:endParaRPr lang="fr-FR" baseline="0" dirty="0"/>
          </a:p>
          <a:p>
            <a:r>
              <a:rPr lang="fr-FR" baseline="0" dirty="0"/>
              <a:t>Gestion du « sol »</a:t>
            </a:r>
          </a:p>
          <a:p>
            <a:pPr lvl="1"/>
            <a:r>
              <a:rPr lang="fr-FR" sz="1600" dirty="0"/>
              <a:t>Tous les calculs sont faits à chaque cycle par rapport à la position en X courante du personnage</a:t>
            </a:r>
            <a:br>
              <a:rPr lang="fr-FR" sz="1600" dirty="0"/>
            </a:br>
            <a:r>
              <a:rPr lang="fr-FR" sz="1600" dirty="0">
                <a:solidFill>
                  <a:schemeClr val="accent6">
                    <a:lumMod val="75000"/>
                  </a:schemeClr>
                </a:solidFill>
              </a:rPr>
              <a:t>sol</a:t>
            </a:r>
            <a:r>
              <a:rPr lang="fr-FR" sz="1600" dirty="0"/>
              <a:t> = hauteur du sol (bas ou plateforme)</a:t>
            </a:r>
            <a:br>
              <a:rPr lang="fr-FR" sz="1600" dirty="0"/>
            </a:br>
            <a:r>
              <a:rPr lang="fr-FR" sz="1600" dirty="0" err="1">
                <a:solidFill>
                  <a:srgbClr val="C00000"/>
                </a:solidFill>
              </a:rPr>
              <a:t>sol_bas</a:t>
            </a:r>
            <a:r>
              <a:rPr lang="fr-FR" sz="1600" dirty="0">
                <a:solidFill>
                  <a:srgbClr val="C00000"/>
                </a:solidFill>
              </a:rPr>
              <a:t> </a:t>
            </a:r>
            <a:r>
              <a:rPr lang="fr-FR" sz="1600" dirty="0"/>
              <a:t>= hauteur du sol bas (plancher ou haut obstacle)</a:t>
            </a:r>
            <a:br>
              <a:rPr lang="fr-FR" sz="1600" dirty="0"/>
            </a:br>
            <a:r>
              <a:rPr lang="fr-FR" sz="1600" dirty="0"/>
              <a:t>[en saut, on peut avoir (</a:t>
            </a:r>
            <a:r>
              <a:rPr lang="fr-FR" sz="1600" dirty="0" err="1">
                <a:solidFill>
                  <a:srgbClr val="FF0000"/>
                </a:solidFill>
              </a:rPr>
              <a:t>sol_bas</a:t>
            </a:r>
            <a:r>
              <a:rPr lang="fr-FR" sz="1600" dirty="0">
                <a:solidFill>
                  <a:srgbClr val="FF0000"/>
                </a:solidFill>
              </a:rPr>
              <a:t> </a:t>
            </a:r>
            <a:r>
              <a:rPr lang="fr-FR" sz="1600" dirty="0"/>
              <a:t>&lt; </a:t>
            </a:r>
            <a:r>
              <a:rPr lang="fr-FR" sz="1600" dirty="0" err="1">
                <a:solidFill>
                  <a:schemeClr val="tx2">
                    <a:lumMod val="75000"/>
                    <a:lumOff val="25000"/>
                  </a:schemeClr>
                </a:solidFill>
              </a:rPr>
              <a:t>y_perso</a:t>
            </a:r>
            <a:r>
              <a:rPr lang="fr-FR" sz="1600" dirty="0">
                <a:solidFill>
                  <a:schemeClr val="tx2">
                    <a:lumMod val="75000"/>
                    <a:lumOff val="25000"/>
                  </a:schemeClr>
                </a:solidFill>
              </a:rPr>
              <a:t> </a:t>
            </a:r>
            <a:r>
              <a:rPr lang="fr-FR" sz="1600" dirty="0"/>
              <a:t>&lt; </a:t>
            </a:r>
            <a:r>
              <a:rPr lang="fr-FR" sz="1600" dirty="0">
                <a:solidFill>
                  <a:srgbClr val="00B050"/>
                </a:solidFill>
              </a:rPr>
              <a:t>sol</a:t>
            </a:r>
            <a:r>
              <a:rPr lang="fr-FR" sz="1600" dirty="0"/>
              <a:t>)]</a:t>
            </a:r>
          </a:p>
          <a:p>
            <a:pPr marL="457200" lvl="1" indent="0">
              <a:buNone/>
            </a:pPr>
            <a:r>
              <a:rPr lang="fr-FR" sz="1600" baseline="0" dirty="0">
                <a:sym typeface="Wingdings" panose="05000000000000000000" pitchFamily="2" charset="2"/>
              </a:rPr>
              <a:t>	 on calc</a:t>
            </a:r>
            <a:r>
              <a:rPr lang="fr-FR" sz="1600" dirty="0">
                <a:sym typeface="Wingdings" panose="05000000000000000000" pitchFamily="2" charset="2"/>
              </a:rPr>
              <a:t>ule le sol, puis les actions possibles</a:t>
            </a:r>
            <a:endParaRPr lang="fr-FR" sz="1600" baseline="0" dirty="0"/>
          </a:p>
          <a:p>
            <a:pPr lvl="1"/>
            <a:endParaRPr lang="fr-FR" dirty="0"/>
          </a:p>
        </p:txBody>
      </p:sp>
      <p:sp>
        <p:nvSpPr>
          <p:cNvPr id="4" name="Rectangle 3">
            <a:extLst>
              <a:ext uri="{FF2B5EF4-FFF2-40B4-BE49-F238E27FC236}">
                <a16:creationId xmlns:a16="http://schemas.microsoft.com/office/drawing/2014/main" id="{31E43551-5127-D1BA-E28F-2C0811D34754}"/>
              </a:ext>
            </a:extLst>
          </p:cNvPr>
          <p:cNvSpPr/>
          <p:nvPr/>
        </p:nvSpPr>
        <p:spPr>
          <a:xfrm>
            <a:off x="4737697" y="2530928"/>
            <a:ext cx="620486"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900" dirty="0"/>
              <a:t>X=X-1</a:t>
            </a:r>
          </a:p>
        </p:txBody>
      </p:sp>
      <p:sp>
        <p:nvSpPr>
          <p:cNvPr id="5" name="Rectangle 4">
            <a:extLst>
              <a:ext uri="{FF2B5EF4-FFF2-40B4-BE49-F238E27FC236}">
                <a16:creationId xmlns:a16="http://schemas.microsoft.com/office/drawing/2014/main" id="{CCB13136-5B93-7506-8782-16D5A57459DC}"/>
              </a:ext>
            </a:extLst>
          </p:cNvPr>
          <p:cNvSpPr/>
          <p:nvPr/>
        </p:nvSpPr>
        <p:spPr>
          <a:xfrm>
            <a:off x="5358183" y="2530928"/>
            <a:ext cx="620486"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900" dirty="0"/>
              <a:t>X=X-1</a:t>
            </a:r>
          </a:p>
        </p:txBody>
      </p:sp>
      <p:sp>
        <p:nvSpPr>
          <p:cNvPr id="6" name="Rectangle 5">
            <a:extLst>
              <a:ext uri="{FF2B5EF4-FFF2-40B4-BE49-F238E27FC236}">
                <a16:creationId xmlns:a16="http://schemas.microsoft.com/office/drawing/2014/main" id="{078F3417-1D99-714D-2B64-564E9FAD6AF8}"/>
              </a:ext>
            </a:extLst>
          </p:cNvPr>
          <p:cNvSpPr/>
          <p:nvPr/>
        </p:nvSpPr>
        <p:spPr>
          <a:xfrm>
            <a:off x="6000440" y="2530928"/>
            <a:ext cx="620486"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900" dirty="0"/>
              <a:t>X=X-1</a:t>
            </a:r>
          </a:p>
        </p:txBody>
      </p:sp>
      <p:sp>
        <p:nvSpPr>
          <p:cNvPr id="7" name="Rectangle 6">
            <a:extLst>
              <a:ext uri="{FF2B5EF4-FFF2-40B4-BE49-F238E27FC236}">
                <a16:creationId xmlns:a16="http://schemas.microsoft.com/office/drawing/2014/main" id="{35C3603B-BB70-55B5-BC8F-997388CE012B}"/>
              </a:ext>
            </a:extLst>
          </p:cNvPr>
          <p:cNvSpPr/>
          <p:nvPr/>
        </p:nvSpPr>
        <p:spPr>
          <a:xfrm>
            <a:off x="6637253" y="2530929"/>
            <a:ext cx="620486"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900" dirty="0"/>
              <a:t>X=X-1</a:t>
            </a:r>
          </a:p>
        </p:txBody>
      </p:sp>
      <p:sp>
        <p:nvSpPr>
          <p:cNvPr id="8" name="Rectangle 7">
            <a:extLst>
              <a:ext uri="{FF2B5EF4-FFF2-40B4-BE49-F238E27FC236}">
                <a16:creationId xmlns:a16="http://schemas.microsoft.com/office/drawing/2014/main" id="{177BB055-2CD5-F30E-AD1F-36E281F7F786}"/>
              </a:ext>
            </a:extLst>
          </p:cNvPr>
          <p:cNvSpPr/>
          <p:nvPr/>
        </p:nvSpPr>
        <p:spPr>
          <a:xfrm>
            <a:off x="4073668" y="2536371"/>
            <a:ext cx="620486" cy="228600"/>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900" dirty="0"/>
              <a:t>X&lt;0</a:t>
            </a:r>
          </a:p>
        </p:txBody>
      </p:sp>
      <p:cxnSp>
        <p:nvCxnSpPr>
          <p:cNvPr id="10" name="Connecteur droit avec flèche 9">
            <a:extLst>
              <a:ext uri="{FF2B5EF4-FFF2-40B4-BE49-F238E27FC236}">
                <a16:creationId xmlns:a16="http://schemas.microsoft.com/office/drawing/2014/main" id="{0958D737-8C71-112C-213F-F53D4666EA38}"/>
              </a:ext>
            </a:extLst>
          </p:cNvPr>
          <p:cNvCxnSpPr>
            <a:cxnSpLocks/>
          </p:cNvCxnSpPr>
          <p:nvPr/>
        </p:nvCxnSpPr>
        <p:spPr>
          <a:xfrm flipH="1">
            <a:off x="4868325" y="2378529"/>
            <a:ext cx="219891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CE6BAEF8-4980-E992-CBD1-E4C3C92745F3}"/>
              </a:ext>
            </a:extLst>
          </p:cNvPr>
          <p:cNvSpPr/>
          <p:nvPr/>
        </p:nvSpPr>
        <p:spPr>
          <a:xfrm>
            <a:off x="7426468" y="2324101"/>
            <a:ext cx="620486" cy="22860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700" dirty="0"/>
              <a:t>X=128,</a:t>
            </a:r>
          </a:p>
          <a:p>
            <a:pPr algn="ctr"/>
            <a:r>
              <a:rPr lang="fr-FR" sz="700" dirty="0"/>
              <a:t>type </a:t>
            </a:r>
            <a:r>
              <a:rPr lang="fr-FR" sz="700" dirty="0" err="1"/>
              <a:t>aleat</a:t>
            </a:r>
            <a:endParaRPr lang="fr-FR" sz="700" dirty="0"/>
          </a:p>
        </p:txBody>
      </p:sp>
      <p:cxnSp>
        <p:nvCxnSpPr>
          <p:cNvPr id="14" name="Connecteur : en angle 13">
            <a:extLst>
              <a:ext uri="{FF2B5EF4-FFF2-40B4-BE49-F238E27FC236}">
                <a16:creationId xmlns:a16="http://schemas.microsoft.com/office/drawing/2014/main" id="{521038CE-4580-CD75-2199-C72FC7C55295}"/>
              </a:ext>
            </a:extLst>
          </p:cNvPr>
          <p:cNvCxnSpPr>
            <a:cxnSpLocks/>
            <a:stCxn id="11" idx="2"/>
            <a:endCxn id="7" idx="3"/>
          </p:cNvCxnSpPr>
          <p:nvPr/>
        </p:nvCxnSpPr>
        <p:spPr>
          <a:xfrm rot="5400000">
            <a:off x="7450961" y="2359479"/>
            <a:ext cx="92528" cy="47897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pic>
        <p:nvPicPr>
          <p:cNvPr id="17" name="Graphique 16">
            <a:extLst>
              <a:ext uri="{FF2B5EF4-FFF2-40B4-BE49-F238E27FC236}">
                <a16:creationId xmlns:a16="http://schemas.microsoft.com/office/drawing/2014/main" id="{111165D7-E5E6-0747-A353-E038D1AD85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3714830" y="2492829"/>
            <a:ext cx="241245" cy="326570"/>
          </a:xfrm>
          <a:prstGeom prst="rect">
            <a:avLst/>
          </a:prstGeom>
        </p:spPr>
      </p:pic>
      <p:cxnSp>
        <p:nvCxnSpPr>
          <p:cNvPr id="21" name="Connecteur droit avec flèche 20">
            <a:extLst>
              <a:ext uri="{FF2B5EF4-FFF2-40B4-BE49-F238E27FC236}">
                <a16:creationId xmlns:a16="http://schemas.microsoft.com/office/drawing/2014/main" id="{8EF6E4D2-4994-EC75-B76F-B4EB2A805BAE}"/>
              </a:ext>
            </a:extLst>
          </p:cNvPr>
          <p:cNvCxnSpPr>
            <a:stCxn id="8" idx="1"/>
          </p:cNvCxnSpPr>
          <p:nvPr/>
        </p:nvCxnSpPr>
        <p:spPr>
          <a:xfrm flipH="1">
            <a:off x="3910382" y="2650671"/>
            <a:ext cx="163286" cy="16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ZoneTexte 21">
            <a:extLst>
              <a:ext uri="{FF2B5EF4-FFF2-40B4-BE49-F238E27FC236}">
                <a16:creationId xmlns:a16="http://schemas.microsoft.com/office/drawing/2014/main" id="{C7D8FD63-49A4-BB23-2630-8DCD4DC9918F}"/>
              </a:ext>
            </a:extLst>
          </p:cNvPr>
          <p:cNvSpPr txBox="1"/>
          <p:nvPr/>
        </p:nvSpPr>
        <p:spPr>
          <a:xfrm>
            <a:off x="3997469" y="2808514"/>
            <a:ext cx="853119" cy="215444"/>
          </a:xfrm>
          <a:prstGeom prst="rect">
            <a:avLst/>
          </a:prstGeom>
          <a:noFill/>
        </p:spPr>
        <p:txBody>
          <a:bodyPr wrap="none" rtlCol="0">
            <a:spAutoFit/>
          </a:bodyPr>
          <a:lstStyle/>
          <a:p>
            <a:r>
              <a:rPr lang="fr-FR" sz="800" dirty="0"/>
              <a:t>à chaque cycle</a:t>
            </a:r>
          </a:p>
        </p:txBody>
      </p:sp>
      <p:sp>
        <p:nvSpPr>
          <p:cNvPr id="23" name="ZoneTexte 22">
            <a:extLst>
              <a:ext uri="{FF2B5EF4-FFF2-40B4-BE49-F238E27FC236}">
                <a16:creationId xmlns:a16="http://schemas.microsoft.com/office/drawing/2014/main" id="{FABDAA65-3083-B3A7-E80B-A6257C78B712}"/>
              </a:ext>
            </a:extLst>
          </p:cNvPr>
          <p:cNvSpPr txBox="1"/>
          <p:nvPr/>
        </p:nvSpPr>
        <p:spPr>
          <a:xfrm>
            <a:off x="7361155" y="2645228"/>
            <a:ext cx="636713" cy="215444"/>
          </a:xfrm>
          <a:prstGeom prst="rect">
            <a:avLst/>
          </a:prstGeom>
          <a:noFill/>
        </p:spPr>
        <p:txBody>
          <a:bodyPr wrap="none" rtlCol="0">
            <a:spAutoFit/>
          </a:bodyPr>
          <a:lstStyle/>
          <a:p>
            <a:r>
              <a:rPr lang="fr-FR" sz="800" dirty="0"/>
              <a:t>sur tempo</a:t>
            </a:r>
          </a:p>
        </p:txBody>
      </p:sp>
      <p:grpSp>
        <p:nvGrpSpPr>
          <p:cNvPr id="41" name="Groupe 40">
            <a:extLst>
              <a:ext uri="{FF2B5EF4-FFF2-40B4-BE49-F238E27FC236}">
                <a16:creationId xmlns:a16="http://schemas.microsoft.com/office/drawing/2014/main" id="{74F9621C-54B7-C5DF-E905-82FEB1E3047A}"/>
              </a:ext>
            </a:extLst>
          </p:cNvPr>
          <p:cNvGrpSpPr/>
          <p:nvPr/>
        </p:nvGrpSpPr>
        <p:grpSpPr>
          <a:xfrm>
            <a:off x="7967133" y="2692399"/>
            <a:ext cx="3962399" cy="3699933"/>
            <a:chOff x="3977640" y="3721099"/>
            <a:chExt cx="2801188" cy="2849563"/>
          </a:xfrm>
        </p:grpSpPr>
        <p:pic>
          <p:nvPicPr>
            <p:cNvPr id="27" name="Espace réservé du contenu 6">
              <a:extLst>
                <a:ext uri="{FF2B5EF4-FFF2-40B4-BE49-F238E27FC236}">
                  <a16:creationId xmlns:a16="http://schemas.microsoft.com/office/drawing/2014/main" id="{AAFFFC7A-4AA3-1DB3-6664-677186E80E31}"/>
                </a:ext>
              </a:extLst>
            </p:cNvPr>
            <p:cNvPicPr>
              <a:picLocks noChangeAspect="1"/>
            </p:cNvPicPr>
            <p:nvPr/>
          </p:nvPicPr>
          <p:blipFill>
            <a:blip r:embed="rId5"/>
            <a:stretch>
              <a:fillRect/>
            </a:stretch>
          </p:blipFill>
          <p:spPr>
            <a:xfrm>
              <a:off x="4025744" y="3721099"/>
              <a:ext cx="2753084" cy="2849563"/>
            </a:xfrm>
            <a:prstGeom prst="rect">
              <a:avLst/>
            </a:prstGeom>
          </p:spPr>
        </p:pic>
        <p:sp>
          <p:nvSpPr>
            <p:cNvPr id="28" name="Forme libre : forme 27">
              <a:extLst>
                <a:ext uri="{FF2B5EF4-FFF2-40B4-BE49-F238E27FC236}">
                  <a16:creationId xmlns:a16="http://schemas.microsoft.com/office/drawing/2014/main" id="{34B180A1-50B6-03C7-5196-D4294673CABC}"/>
                </a:ext>
              </a:extLst>
            </p:cNvPr>
            <p:cNvSpPr/>
            <p:nvPr/>
          </p:nvSpPr>
          <p:spPr>
            <a:xfrm>
              <a:off x="4038600" y="4635500"/>
              <a:ext cx="2711450" cy="1861820"/>
            </a:xfrm>
            <a:custGeom>
              <a:avLst/>
              <a:gdLst>
                <a:gd name="connsiteX0" fmla="*/ 0 w 2711450"/>
                <a:gd name="connsiteY0" fmla="*/ 457200 h 1873250"/>
                <a:gd name="connsiteX1" fmla="*/ 882650 w 2711450"/>
                <a:gd name="connsiteY1" fmla="*/ 444500 h 1873250"/>
                <a:gd name="connsiteX2" fmla="*/ 895350 w 2711450"/>
                <a:gd name="connsiteY2" fmla="*/ 1873250 h 1873250"/>
                <a:gd name="connsiteX3" fmla="*/ 1085850 w 2711450"/>
                <a:gd name="connsiteY3" fmla="*/ 1873250 h 1873250"/>
                <a:gd name="connsiteX4" fmla="*/ 1092200 w 2711450"/>
                <a:gd name="connsiteY4" fmla="*/ 806450 h 1873250"/>
                <a:gd name="connsiteX5" fmla="*/ 1924050 w 2711450"/>
                <a:gd name="connsiteY5" fmla="*/ 793750 h 1873250"/>
                <a:gd name="connsiteX6" fmla="*/ 1930400 w 2711450"/>
                <a:gd name="connsiteY6" fmla="*/ 1841500 h 1873250"/>
                <a:gd name="connsiteX7" fmla="*/ 2190750 w 2711450"/>
                <a:gd name="connsiteY7" fmla="*/ 1816100 h 1873250"/>
                <a:gd name="connsiteX8" fmla="*/ 2165350 w 2711450"/>
                <a:gd name="connsiteY8" fmla="*/ 6350 h 1873250"/>
                <a:gd name="connsiteX9" fmla="*/ 2711450 w 2711450"/>
                <a:gd name="connsiteY9" fmla="*/ 0 h 1873250"/>
                <a:gd name="connsiteX0" fmla="*/ 0 w 2711450"/>
                <a:gd name="connsiteY0" fmla="*/ 457200 h 1887220"/>
                <a:gd name="connsiteX1" fmla="*/ 882650 w 2711450"/>
                <a:gd name="connsiteY1" fmla="*/ 444500 h 1887220"/>
                <a:gd name="connsiteX2" fmla="*/ 895350 w 2711450"/>
                <a:gd name="connsiteY2" fmla="*/ 1873250 h 1887220"/>
                <a:gd name="connsiteX3" fmla="*/ 1085850 w 2711450"/>
                <a:gd name="connsiteY3" fmla="*/ 1873250 h 1887220"/>
                <a:gd name="connsiteX4" fmla="*/ 1092200 w 2711450"/>
                <a:gd name="connsiteY4" fmla="*/ 806450 h 1887220"/>
                <a:gd name="connsiteX5" fmla="*/ 1924050 w 2711450"/>
                <a:gd name="connsiteY5" fmla="*/ 793750 h 1887220"/>
                <a:gd name="connsiteX6" fmla="*/ 1930400 w 2711450"/>
                <a:gd name="connsiteY6" fmla="*/ 1887220 h 1887220"/>
                <a:gd name="connsiteX7" fmla="*/ 2190750 w 2711450"/>
                <a:gd name="connsiteY7" fmla="*/ 1816100 h 1887220"/>
                <a:gd name="connsiteX8" fmla="*/ 2165350 w 2711450"/>
                <a:gd name="connsiteY8" fmla="*/ 6350 h 1887220"/>
                <a:gd name="connsiteX9" fmla="*/ 2711450 w 2711450"/>
                <a:gd name="connsiteY9" fmla="*/ 0 h 1887220"/>
                <a:gd name="connsiteX0" fmla="*/ 0 w 2711450"/>
                <a:gd name="connsiteY0" fmla="*/ 457200 h 1887220"/>
                <a:gd name="connsiteX1" fmla="*/ 882650 w 2711450"/>
                <a:gd name="connsiteY1" fmla="*/ 444500 h 1887220"/>
                <a:gd name="connsiteX2" fmla="*/ 895350 w 2711450"/>
                <a:gd name="connsiteY2" fmla="*/ 1873250 h 1887220"/>
                <a:gd name="connsiteX3" fmla="*/ 1085850 w 2711450"/>
                <a:gd name="connsiteY3" fmla="*/ 1873250 h 1887220"/>
                <a:gd name="connsiteX4" fmla="*/ 1092200 w 2711450"/>
                <a:gd name="connsiteY4" fmla="*/ 806450 h 1887220"/>
                <a:gd name="connsiteX5" fmla="*/ 1924050 w 2711450"/>
                <a:gd name="connsiteY5" fmla="*/ 793750 h 1887220"/>
                <a:gd name="connsiteX6" fmla="*/ 1930400 w 2711450"/>
                <a:gd name="connsiteY6" fmla="*/ 1887220 h 1887220"/>
                <a:gd name="connsiteX7" fmla="*/ 2190750 w 2711450"/>
                <a:gd name="connsiteY7" fmla="*/ 1880870 h 1887220"/>
                <a:gd name="connsiteX8" fmla="*/ 2165350 w 2711450"/>
                <a:gd name="connsiteY8" fmla="*/ 6350 h 1887220"/>
                <a:gd name="connsiteX9" fmla="*/ 2711450 w 2711450"/>
                <a:gd name="connsiteY9" fmla="*/ 0 h 1887220"/>
                <a:gd name="connsiteX0" fmla="*/ 0 w 2711450"/>
                <a:gd name="connsiteY0" fmla="*/ 457200 h 1880870"/>
                <a:gd name="connsiteX1" fmla="*/ 882650 w 2711450"/>
                <a:gd name="connsiteY1" fmla="*/ 444500 h 1880870"/>
                <a:gd name="connsiteX2" fmla="*/ 895350 w 2711450"/>
                <a:gd name="connsiteY2" fmla="*/ 1873250 h 1880870"/>
                <a:gd name="connsiteX3" fmla="*/ 1085850 w 2711450"/>
                <a:gd name="connsiteY3" fmla="*/ 1873250 h 1880870"/>
                <a:gd name="connsiteX4" fmla="*/ 1092200 w 2711450"/>
                <a:gd name="connsiteY4" fmla="*/ 806450 h 1880870"/>
                <a:gd name="connsiteX5" fmla="*/ 1924050 w 2711450"/>
                <a:gd name="connsiteY5" fmla="*/ 793750 h 1880870"/>
                <a:gd name="connsiteX6" fmla="*/ 1922780 w 2711450"/>
                <a:gd name="connsiteY6" fmla="*/ 1860550 h 1880870"/>
                <a:gd name="connsiteX7" fmla="*/ 2190750 w 2711450"/>
                <a:gd name="connsiteY7" fmla="*/ 1880870 h 1880870"/>
                <a:gd name="connsiteX8" fmla="*/ 2165350 w 2711450"/>
                <a:gd name="connsiteY8" fmla="*/ 6350 h 1880870"/>
                <a:gd name="connsiteX9" fmla="*/ 2711450 w 2711450"/>
                <a:gd name="connsiteY9" fmla="*/ 0 h 1880870"/>
                <a:gd name="connsiteX0" fmla="*/ 0 w 2711450"/>
                <a:gd name="connsiteY0" fmla="*/ 457200 h 1873250"/>
                <a:gd name="connsiteX1" fmla="*/ 882650 w 2711450"/>
                <a:gd name="connsiteY1" fmla="*/ 444500 h 1873250"/>
                <a:gd name="connsiteX2" fmla="*/ 895350 w 2711450"/>
                <a:gd name="connsiteY2" fmla="*/ 1873250 h 1873250"/>
                <a:gd name="connsiteX3" fmla="*/ 1085850 w 2711450"/>
                <a:gd name="connsiteY3" fmla="*/ 1873250 h 1873250"/>
                <a:gd name="connsiteX4" fmla="*/ 1092200 w 2711450"/>
                <a:gd name="connsiteY4" fmla="*/ 806450 h 1873250"/>
                <a:gd name="connsiteX5" fmla="*/ 1924050 w 2711450"/>
                <a:gd name="connsiteY5" fmla="*/ 793750 h 1873250"/>
                <a:gd name="connsiteX6" fmla="*/ 1922780 w 2711450"/>
                <a:gd name="connsiteY6" fmla="*/ 1860550 h 1873250"/>
                <a:gd name="connsiteX7" fmla="*/ 2183130 w 2711450"/>
                <a:gd name="connsiteY7" fmla="*/ 1858010 h 1873250"/>
                <a:gd name="connsiteX8" fmla="*/ 2165350 w 2711450"/>
                <a:gd name="connsiteY8" fmla="*/ 6350 h 1873250"/>
                <a:gd name="connsiteX9" fmla="*/ 2711450 w 2711450"/>
                <a:gd name="connsiteY9" fmla="*/ 0 h 1873250"/>
                <a:gd name="connsiteX0" fmla="*/ 0 w 2711450"/>
                <a:gd name="connsiteY0" fmla="*/ 457200 h 1873250"/>
                <a:gd name="connsiteX1" fmla="*/ 882650 w 2711450"/>
                <a:gd name="connsiteY1" fmla="*/ 444500 h 1873250"/>
                <a:gd name="connsiteX2" fmla="*/ 895350 w 2711450"/>
                <a:gd name="connsiteY2" fmla="*/ 1858010 h 1873250"/>
                <a:gd name="connsiteX3" fmla="*/ 1085850 w 2711450"/>
                <a:gd name="connsiteY3" fmla="*/ 1873250 h 1873250"/>
                <a:gd name="connsiteX4" fmla="*/ 1092200 w 2711450"/>
                <a:gd name="connsiteY4" fmla="*/ 806450 h 1873250"/>
                <a:gd name="connsiteX5" fmla="*/ 1924050 w 2711450"/>
                <a:gd name="connsiteY5" fmla="*/ 793750 h 1873250"/>
                <a:gd name="connsiteX6" fmla="*/ 1922780 w 2711450"/>
                <a:gd name="connsiteY6" fmla="*/ 1860550 h 1873250"/>
                <a:gd name="connsiteX7" fmla="*/ 2183130 w 2711450"/>
                <a:gd name="connsiteY7" fmla="*/ 1858010 h 1873250"/>
                <a:gd name="connsiteX8" fmla="*/ 2165350 w 2711450"/>
                <a:gd name="connsiteY8" fmla="*/ 6350 h 1873250"/>
                <a:gd name="connsiteX9" fmla="*/ 2711450 w 2711450"/>
                <a:gd name="connsiteY9" fmla="*/ 0 h 1873250"/>
                <a:gd name="connsiteX0" fmla="*/ 0 w 2711450"/>
                <a:gd name="connsiteY0" fmla="*/ 457200 h 1861820"/>
                <a:gd name="connsiteX1" fmla="*/ 882650 w 2711450"/>
                <a:gd name="connsiteY1" fmla="*/ 444500 h 1861820"/>
                <a:gd name="connsiteX2" fmla="*/ 895350 w 2711450"/>
                <a:gd name="connsiteY2" fmla="*/ 1858010 h 1861820"/>
                <a:gd name="connsiteX3" fmla="*/ 1089660 w 2711450"/>
                <a:gd name="connsiteY3" fmla="*/ 1861820 h 1861820"/>
                <a:gd name="connsiteX4" fmla="*/ 1092200 w 2711450"/>
                <a:gd name="connsiteY4" fmla="*/ 806450 h 1861820"/>
                <a:gd name="connsiteX5" fmla="*/ 1924050 w 2711450"/>
                <a:gd name="connsiteY5" fmla="*/ 793750 h 1861820"/>
                <a:gd name="connsiteX6" fmla="*/ 1922780 w 2711450"/>
                <a:gd name="connsiteY6" fmla="*/ 1860550 h 1861820"/>
                <a:gd name="connsiteX7" fmla="*/ 2183130 w 2711450"/>
                <a:gd name="connsiteY7" fmla="*/ 1858010 h 1861820"/>
                <a:gd name="connsiteX8" fmla="*/ 2165350 w 2711450"/>
                <a:gd name="connsiteY8" fmla="*/ 6350 h 1861820"/>
                <a:gd name="connsiteX9" fmla="*/ 2711450 w 2711450"/>
                <a:gd name="connsiteY9" fmla="*/ 0 h 1861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11450" h="1861820">
                  <a:moveTo>
                    <a:pt x="0" y="457200"/>
                  </a:moveTo>
                  <a:lnTo>
                    <a:pt x="882650" y="444500"/>
                  </a:lnTo>
                  <a:lnTo>
                    <a:pt x="895350" y="1858010"/>
                  </a:lnTo>
                  <a:lnTo>
                    <a:pt x="1089660" y="1861820"/>
                  </a:lnTo>
                  <a:cubicBezTo>
                    <a:pt x="1091777" y="1506220"/>
                    <a:pt x="1090083" y="1162050"/>
                    <a:pt x="1092200" y="806450"/>
                  </a:cubicBezTo>
                  <a:lnTo>
                    <a:pt x="1924050" y="793750"/>
                  </a:lnTo>
                  <a:cubicBezTo>
                    <a:pt x="1926167" y="1143000"/>
                    <a:pt x="1920663" y="1511300"/>
                    <a:pt x="1922780" y="1860550"/>
                  </a:cubicBezTo>
                  <a:lnTo>
                    <a:pt x="2183130" y="1858010"/>
                  </a:lnTo>
                  <a:lnTo>
                    <a:pt x="2165350" y="6350"/>
                  </a:lnTo>
                  <a:lnTo>
                    <a:pt x="2711450" y="0"/>
                  </a:lnTo>
                </a:path>
              </a:pathLst>
            </a:custGeom>
            <a:no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Forme libre : forme 28">
              <a:extLst>
                <a:ext uri="{FF2B5EF4-FFF2-40B4-BE49-F238E27FC236}">
                  <a16:creationId xmlns:a16="http://schemas.microsoft.com/office/drawing/2014/main" id="{EF131023-0B36-1B33-AA89-5F5AFC28FC93}"/>
                </a:ext>
              </a:extLst>
            </p:cNvPr>
            <p:cNvSpPr/>
            <p:nvPr/>
          </p:nvSpPr>
          <p:spPr>
            <a:xfrm>
              <a:off x="4019550" y="6153150"/>
              <a:ext cx="2750820" cy="354330"/>
            </a:xfrm>
            <a:custGeom>
              <a:avLst/>
              <a:gdLst>
                <a:gd name="connsiteX0" fmla="*/ 0 w 2750820"/>
                <a:gd name="connsiteY0" fmla="*/ 0 h 358140"/>
                <a:gd name="connsiteX1" fmla="*/ 137160 w 2750820"/>
                <a:gd name="connsiteY1" fmla="*/ 11430 h 358140"/>
                <a:gd name="connsiteX2" fmla="*/ 140970 w 2750820"/>
                <a:gd name="connsiteY2" fmla="*/ 339090 h 358140"/>
                <a:gd name="connsiteX3" fmla="*/ 1550670 w 2750820"/>
                <a:gd name="connsiteY3" fmla="*/ 346710 h 358140"/>
                <a:gd name="connsiteX4" fmla="*/ 1520190 w 2750820"/>
                <a:gd name="connsiteY4" fmla="*/ 3810 h 358140"/>
                <a:gd name="connsiteX5" fmla="*/ 1809750 w 2750820"/>
                <a:gd name="connsiteY5" fmla="*/ 19050 h 358140"/>
                <a:gd name="connsiteX6" fmla="*/ 1805940 w 2750820"/>
                <a:gd name="connsiteY6" fmla="*/ 358140 h 358140"/>
                <a:gd name="connsiteX7" fmla="*/ 2750820 w 2750820"/>
                <a:gd name="connsiteY7" fmla="*/ 354330 h 358140"/>
                <a:gd name="connsiteX8" fmla="*/ 2750820 w 2750820"/>
                <a:gd name="connsiteY8" fmla="*/ 354330 h 358140"/>
                <a:gd name="connsiteX0" fmla="*/ 0 w 2750820"/>
                <a:gd name="connsiteY0" fmla="*/ 0 h 358140"/>
                <a:gd name="connsiteX1" fmla="*/ 137160 w 2750820"/>
                <a:gd name="connsiteY1" fmla="*/ 11430 h 358140"/>
                <a:gd name="connsiteX2" fmla="*/ 140970 w 2750820"/>
                <a:gd name="connsiteY2" fmla="*/ 339090 h 358140"/>
                <a:gd name="connsiteX3" fmla="*/ 1531620 w 2750820"/>
                <a:gd name="connsiteY3" fmla="*/ 342900 h 358140"/>
                <a:gd name="connsiteX4" fmla="*/ 1520190 w 2750820"/>
                <a:gd name="connsiteY4" fmla="*/ 3810 h 358140"/>
                <a:gd name="connsiteX5" fmla="*/ 1809750 w 2750820"/>
                <a:gd name="connsiteY5" fmla="*/ 19050 h 358140"/>
                <a:gd name="connsiteX6" fmla="*/ 1805940 w 2750820"/>
                <a:gd name="connsiteY6" fmla="*/ 358140 h 358140"/>
                <a:gd name="connsiteX7" fmla="*/ 2750820 w 2750820"/>
                <a:gd name="connsiteY7" fmla="*/ 354330 h 358140"/>
                <a:gd name="connsiteX8" fmla="*/ 2750820 w 2750820"/>
                <a:gd name="connsiteY8" fmla="*/ 354330 h 358140"/>
                <a:gd name="connsiteX0" fmla="*/ 0 w 2750820"/>
                <a:gd name="connsiteY0" fmla="*/ 0 h 358140"/>
                <a:gd name="connsiteX1" fmla="*/ 137160 w 2750820"/>
                <a:gd name="connsiteY1" fmla="*/ 11430 h 358140"/>
                <a:gd name="connsiteX2" fmla="*/ 140970 w 2750820"/>
                <a:gd name="connsiteY2" fmla="*/ 339090 h 358140"/>
                <a:gd name="connsiteX3" fmla="*/ 1531620 w 2750820"/>
                <a:gd name="connsiteY3" fmla="*/ 342900 h 358140"/>
                <a:gd name="connsiteX4" fmla="*/ 1520190 w 2750820"/>
                <a:gd name="connsiteY4" fmla="*/ 3810 h 358140"/>
                <a:gd name="connsiteX5" fmla="*/ 1821180 w 2750820"/>
                <a:gd name="connsiteY5" fmla="*/ 3810 h 358140"/>
                <a:gd name="connsiteX6" fmla="*/ 1805940 w 2750820"/>
                <a:gd name="connsiteY6" fmla="*/ 358140 h 358140"/>
                <a:gd name="connsiteX7" fmla="*/ 2750820 w 2750820"/>
                <a:gd name="connsiteY7" fmla="*/ 354330 h 358140"/>
                <a:gd name="connsiteX8" fmla="*/ 2750820 w 2750820"/>
                <a:gd name="connsiteY8" fmla="*/ 354330 h 358140"/>
                <a:gd name="connsiteX0" fmla="*/ 0 w 2750820"/>
                <a:gd name="connsiteY0" fmla="*/ 0 h 358140"/>
                <a:gd name="connsiteX1" fmla="*/ 137160 w 2750820"/>
                <a:gd name="connsiteY1" fmla="*/ 11430 h 358140"/>
                <a:gd name="connsiteX2" fmla="*/ 140970 w 2750820"/>
                <a:gd name="connsiteY2" fmla="*/ 339090 h 358140"/>
                <a:gd name="connsiteX3" fmla="*/ 1531620 w 2750820"/>
                <a:gd name="connsiteY3" fmla="*/ 342900 h 358140"/>
                <a:gd name="connsiteX4" fmla="*/ 1520190 w 2750820"/>
                <a:gd name="connsiteY4" fmla="*/ 3810 h 358140"/>
                <a:gd name="connsiteX5" fmla="*/ 1813560 w 2750820"/>
                <a:gd name="connsiteY5" fmla="*/ 7620 h 358140"/>
                <a:gd name="connsiteX6" fmla="*/ 1805940 w 2750820"/>
                <a:gd name="connsiteY6" fmla="*/ 358140 h 358140"/>
                <a:gd name="connsiteX7" fmla="*/ 2750820 w 2750820"/>
                <a:gd name="connsiteY7" fmla="*/ 354330 h 358140"/>
                <a:gd name="connsiteX8" fmla="*/ 2750820 w 2750820"/>
                <a:gd name="connsiteY8" fmla="*/ 354330 h 358140"/>
                <a:gd name="connsiteX0" fmla="*/ 0 w 2750820"/>
                <a:gd name="connsiteY0" fmla="*/ 0 h 358140"/>
                <a:gd name="connsiteX1" fmla="*/ 137160 w 2750820"/>
                <a:gd name="connsiteY1" fmla="*/ 11430 h 358140"/>
                <a:gd name="connsiteX2" fmla="*/ 140970 w 2750820"/>
                <a:gd name="connsiteY2" fmla="*/ 339090 h 358140"/>
                <a:gd name="connsiteX3" fmla="*/ 1531620 w 2750820"/>
                <a:gd name="connsiteY3" fmla="*/ 342900 h 358140"/>
                <a:gd name="connsiteX4" fmla="*/ 1520190 w 2750820"/>
                <a:gd name="connsiteY4" fmla="*/ 3810 h 358140"/>
                <a:gd name="connsiteX5" fmla="*/ 1813560 w 2750820"/>
                <a:gd name="connsiteY5" fmla="*/ 7620 h 358140"/>
                <a:gd name="connsiteX6" fmla="*/ 1824990 w 2750820"/>
                <a:gd name="connsiteY6" fmla="*/ 358140 h 358140"/>
                <a:gd name="connsiteX7" fmla="*/ 2750820 w 2750820"/>
                <a:gd name="connsiteY7" fmla="*/ 354330 h 358140"/>
                <a:gd name="connsiteX8" fmla="*/ 2750820 w 2750820"/>
                <a:gd name="connsiteY8" fmla="*/ 354330 h 358140"/>
                <a:gd name="connsiteX0" fmla="*/ 0 w 2750820"/>
                <a:gd name="connsiteY0" fmla="*/ 0 h 365760"/>
                <a:gd name="connsiteX1" fmla="*/ 137160 w 2750820"/>
                <a:gd name="connsiteY1" fmla="*/ 11430 h 365760"/>
                <a:gd name="connsiteX2" fmla="*/ 140970 w 2750820"/>
                <a:gd name="connsiteY2" fmla="*/ 339090 h 365760"/>
                <a:gd name="connsiteX3" fmla="*/ 1531620 w 2750820"/>
                <a:gd name="connsiteY3" fmla="*/ 342900 h 365760"/>
                <a:gd name="connsiteX4" fmla="*/ 1520190 w 2750820"/>
                <a:gd name="connsiteY4" fmla="*/ 3810 h 365760"/>
                <a:gd name="connsiteX5" fmla="*/ 1813560 w 2750820"/>
                <a:gd name="connsiteY5" fmla="*/ 7620 h 365760"/>
                <a:gd name="connsiteX6" fmla="*/ 1809750 w 2750820"/>
                <a:gd name="connsiteY6" fmla="*/ 365760 h 365760"/>
                <a:gd name="connsiteX7" fmla="*/ 2750820 w 2750820"/>
                <a:gd name="connsiteY7" fmla="*/ 354330 h 365760"/>
                <a:gd name="connsiteX8" fmla="*/ 2750820 w 2750820"/>
                <a:gd name="connsiteY8" fmla="*/ 354330 h 365760"/>
                <a:gd name="connsiteX0" fmla="*/ 0 w 2750820"/>
                <a:gd name="connsiteY0" fmla="*/ 0 h 354330"/>
                <a:gd name="connsiteX1" fmla="*/ 137160 w 2750820"/>
                <a:gd name="connsiteY1" fmla="*/ 11430 h 354330"/>
                <a:gd name="connsiteX2" fmla="*/ 140970 w 2750820"/>
                <a:gd name="connsiteY2" fmla="*/ 339090 h 354330"/>
                <a:gd name="connsiteX3" fmla="*/ 1531620 w 2750820"/>
                <a:gd name="connsiteY3" fmla="*/ 342900 h 354330"/>
                <a:gd name="connsiteX4" fmla="*/ 1520190 w 2750820"/>
                <a:gd name="connsiteY4" fmla="*/ 3810 h 354330"/>
                <a:gd name="connsiteX5" fmla="*/ 1813560 w 2750820"/>
                <a:gd name="connsiteY5" fmla="*/ 7620 h 354330"/>
                <a:gd name="connsiteX6" fmla="*/ 1824990 w 2750820"/>
                <a:gd name="connsiteY6" fmla="*/ 350520 h 354330"/>
                <a:gd name="connsiteX7" fmla="*/ 2750820 w 2750820"/>
                <a:gd name="connsiteY7" fmla="*/ 354330 h 354330"/>
                <a:gd name="connsiteX8" fmla="*/ 2750820 w 2750820"/>
                <a:gd name="connsiteY8" fmla="*/ 354330 h 35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820" h="354330">
                  <a:moveTo>
                    <a:pt x="0" y="0"/>
                  </a:moveTo>
                  <a:lnTo>
                    <a:pt x="137160" y="11430"/>
                  </a:lnTo>
                  <a:lnTo>
                    <a:pt x="140970" y="339090"/>
                  </a:lnTo>
                  <a:lnTo>
                    <a:pt x="1531620" y="342900"/>
                  </a:lnTo>
                  <a:lnTo>
                    <a:pt x="1520190" y="3810"/>
                  </a:lnTo>
                  <a:lnTo>
                    <a:pt x="1813560" y="7620"/>
                  </a:lnTo>
                  <a:lnTo>
                    <a:pt x="1824990" y="350520"/>
                  </a:lnTo>
                  <a:lnTo>
                    <a:pt x="2750820" y="354330"/>
                  </a:lnTo>
                  <a:lnTo>
                    <a:pt x="2750820" y="354330"/>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avec flèche 30">
              <a:extLst>
                <a:ext uri="{FF2B5EF4-FFF2-40B4-BE49-F238E27FC236}">
                  <a16:creationId xmlns:a16="http://schemas.microsoft.com/office/drawing/2014/main" id="{37545B8F-0179-0218-C62E-4FE61AA71124}"/>
                </a:ext>
              </a:extLst>
            </p:cNvPr>
            <p:cNvCxnSpPr>
              <a:cxnSpLocks/>
            </p:cNvCxnSpPr>
            <p:nvPr/>
          </p:nvCxnSpPr>
          <p:spPr>
            <a:xfrm>
              <a:off x="5756910" y="4728210"/>
              <a:ext cx="0" cy="373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eur droit 35">
              <a:extLst>
                <a:ext uri="{FF2B5EF4-FFF2-40B4-BE49-F238E27FC236}">
                  <a16:creationId xmlns:a16="http://schemas.microsoft.com/office/drawing/2014/main" id="{965B39D0-321F-7BAD-A1B8-6C9BC3C2CD80}"/>
                </a:ext>
              </a:extLst>
            </p:cNvPr>
            <p:cNvCxnSpPr/>
            <p:nvPr/>
          </p:nvCxnSpPr>
          <p:spPr>
            <a:xfrm flipH="1">
              <a:off x="4019550" y="4735830"/>
              <a:ext cx="1729740" cy="0"/>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1D06FF3E-ED64-BB5D-95CA-C238C68FF231}"/>
                </a:ext>
              </a:extLst>
            </p:cNvPr>
            <p:cNvSpPr/>
            <p:nvPr/>
          </p:nvSpPr>
          <p:spPr>
            <a:xfrm>
              <a:off x="5760720" y="5093970"/>
              <a:ext cx="236220" cy="32385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ZoneTexte 37">
              <a:extLst>
                <a:ext uri="{FF2B5EF4-FFF2-40B4-BE49-F238E27FC236}">
                  <a16:creationId xmlns:a16="http://schemas.microsoft.com/office/drawing/2014/main" id="{19A456B0-AE6A-C950-E66C-F8CB8506F294}"/>
                </a:ext>
              </a:extLst>
            </p:cNvPr>
            <p:cNvSpPr txBox="1"/>
            <p:nvPr/>
          </p:nvSpPr>
          <p:spPr>
            <a:xfrm>
              <a:off x="5433060" y="4545330"/>
              <a:ext cx="1104900" cy="215444"/>
            </a:xfrm>
            <a:prstGeom prst="rect">
              <a:avLst/>
            </a:prstGeom>
            <a:noFill/>
          </p:spPr>
          <p:txBody>
            <a:bodyPr wrap="square" rtlCol="0">
              <a:spAutoFit/>
            </a:bodyPr>
            <a:lstStyle/>
            <a:p>
              <a:r>
                <a:rPr lang="fr-FR" sz="800" dirty="0">
                  <a:solidFill>
                    <a:schemeClr val="tx2">
                      <a:lumMod val="75000"/>
                      <a:lumOff val="25000"/>
                    </a:schemeClr>
                  </a:solidFill>
                </a:rPr>
                <a:t>« </a:t>
              </a:r>
              <a:r>
                <a:rPr lang="fr-FR" sz="800" dirty="0" err="1">
                  <a:solidFill>
                    <a:schemeClr val="tx2">
                      <a:lumMod val="75000"/>
                      <a:lumOff val="25000"/>
                    </a:schemeClr>
                  </a:solidFill>
                </a:rPr>
                <a:t>x_perso</a:t>
              </a:r>
              <a:r>
                <a:rPr lang="fr-FR" sz="800" dirty="0">
                  <a:solidFill>
                    <a:schemeClr val="tx2">
                      <a:lumMod val="75000"/>
                      <a:lumOff val="25000"/>
                    </a:schemeClr>
                  </a:solidFill>
                </a:rPr>
                <a:t> »</a:t>
              </a:r>
            </a:p>
          </p:txBody>
        </p:sp>
        <p:sp>
          <p:nvSpPr>
            <p:cNvPr id="39" name="ZoneTexte 38">
              <a:extLst>
                <a:ext uri="{FF2B5EF4-FFF2-40B4-BE49-F238E27FC236}">
                  <a16:creationId xmlns:a16="http://schemas.microsoft.com/office/drawing/2014/main" id="{C6A40460-173E-88C9-9495-10C141DB1E5B}"/>
                </a:ext>
              </a:extLst>
            </p:cNvPr>
            <p:cNvSpPr txBox="1"/>
            <p:nvPr/>
          </p:nvSpPr>
          <p:spPr>
            <a:xfrm>
              <a:off x="3977640" y="4911090"/>
              <a:ext cx="1104900" cy="215444"/>
            </a:xfrm>
            <a:prstGeom prst="rect">
              <a:avLst/>
            </a:prstGeom>
            <a:noFill/>
          </p:spPr>
          <p:txBody>
            <a:bodyPr wrap="square" rtlCol="0">
              <a:spAutoFit/>
            </a:bodyPr>
            <a:lstStyle/>
            <a:p>
              <a:r>
                <a:rPr lang="fr-FR" sz="800" dirty="0">
                  <a:solidFill>
                    <a:srgbClr val="00B050"/>
                  </a:solidFill>
                </a:rPr>
                <a:t>« sol »</a:t>
              </a:r>
            </a:p>
          </p:txBody>
        </p:sp>
        <p:sp>
          <p:nvSpPr>
            <p:cNvPr id="40" name="ZoneTexte 39">
              <a:extLst>
                <a:ext uri="{FF2B5EF4-FFF2-40B4-BE49-F238E27FC236}">
                  <a16:creationId xmlns:a16="http://schemas.microsoft.com/office/drawing/2014/main" id="{31B0086D-6DD4-C8EB-B04E-A76459EF136D}"/>
                </a:ext>
              </a:extLst>
            </p:cNvPr>
            <p:cNvSpPr txBox="1"/>
            <p:nvPr/>
          </p:nvSpPr>
          <p:spPr>
            <a:xfrm>
              <a:off x="4122420" y="6297930"/>
              <a:ext cx="1104900" cy="215444"/>
            </a:xfrm>
            <a:prstGeom prst="rect">
              <a:avLst/>
            </a:prstGeom>
            <a:noFill/>
          </p:spPr>
          <p:txBody>
            <a:bodyPr wrap="square" rtlCol="0">
              <a:spAutoFit/>
            </a:bodyPr>
            <a:lstStyle/>
            <a:p>
              <a:r>
                <a:rPr lang="fr-FR" sz="800" dirty="0">
                  <a:solidFill>
                    <a:srgbClr val="C00000"/>
                  </a:solidFill>
                </a:rPr>
                <a:t>« </a:t>
              </a:r>
              <a:r>
                <a:rPr lang="fr-FR" sz="800" dirty="0" err="1">
                  <a:solidFill>
                    <a:srgbClr val="C00000"/>
                  </a:solidFill>
                </a:rPr>
                <a:t>sol_bas</a:t>
              </a:r>
              <a:r>
                <a:rPr lang="fr-FR" sz="800" dirty="0">
                  <a:solidFill>
                    <a:srgbClr val="C00000"/>
                  </a:solidFill>
                </a:rPr>
                <a:t>»</a:t>
              </a:r>
            </a:p>
          </p:txBody>
        </p:sp>
      </p:grpSp>
      <p:sp>
        <p:nvSpPr>
          <p:cNvPr id="42" name="ZoneTexte 41">
            <a:extLst>
              <a:ext uri="{FF2B5EF4-FFF2-40B4-BE49-F238E27FC236}">
                <a16:creationId xmlns:a16="http://schemas.microsoft.com/office/drawing/2014/main" id="{28F04270-4500-EA92-4D59-7E2295EADD71}"/>
              </a:ext>
            </a:extLst>
          </p:cNvPr>
          <p:cNvSpPr txBox="1"/>
          <p:nvPr/>
        </p:nvSpPr>
        <p:spPr>
          <a:xfrm>
            <a:off x="7950508" y="6443134"/>
            <a:ext cx="4155305" cy="261610"/>
          </a:xfrm>
          <a:prstGeom prst="rect">
            <a:avLst/>
          </a:prstGeom>
          <a:noFill/>
        </p:spPr>
        <p:txBody>
          <a:bodyPr wrap="none" rtlCol="0">
            <a:spAutoFit/>
          </a:bodyPr>
          <a:lstStyle/>
          <a:p>
            <a:r>
              <a:rPr lang="fr-FR" sz="1100" i="1" dirty="0"/>
              <a:t>(représentation: en réalité: </a:t>
            </a:r>
            <a:r>
              <a:rPr lang="fr-FR" sz="1100" i="1" dirty="0">
                <a:solidFill>
                  <a:schemeClr val="accent6">
                    <a:lumMod val="75000"/>
                  </a:schemeClr>
                </a:solidFill>
              </a:rPr>
              <a:t>sol</a:t>
            </a:r>
            <a:r>
              <a:rPr lang="fr-FR" sz="1100" i="1" dirty="0"/>
              <a:t> et </a:t>
            </a:r>
            <a:r>
              <a:rPr lang="fr-FR" sz="1100" i="1" dirty="0" err="1">
                <a:solidFill>
                  <a:srgbClr val="FF0000"/>
                </a:solidFill>
              </a:rPr>
              <a:t>sol_bas</a:t>
            </a:r>
            <a:r>
              <a:rPr lang="fr-FR" sz="1100" i="1" dirty="0">
                <a:solidFill>
                  <a:srgbClr val="FF0000"/>
                </a:solidFill>
              </a:rPr>
              <a:t> </a:t>
            </a:r>
            <a:r>
              <a:rPr lang="fr-FR" sz="1100" i="1" dirty="0"/>
              <a:t>sont valides en </a:t>
            </a:r>
            <a:r>
              <a:rPr lang="fr-FR" sz="1100" i="1" dirty="0" err="1">
                <a:solidFill>
                  <a:schemeClr val="tx2">
                    <a:lumMod val="75000"/>
                    <a:lumOff val="25000"/>
                  </a:schemeClr>
                </a:solidFill>
              </a:rPr>
              <a:t>y_perso</a:t>
            </a:r>
            <a:r>
              <a:rPr lang="fr-FR" sz="1100" i="1" dirty="0"/>
              <a:t>)</a:t>
            </a:r>
          </a:p>
        </p:txBody>
      </p:sp>
      <p:sp>
        <p:nvSpPr>
          <p:cNvPr id="9" name="ZoneTexte 8">
            <a:extLst>
              <a:ext uri="{FF2B5EF4-FFF2-40B4-BE49-F238E27FC236}">
                <a16:creationId xmlns:a16="http://schemas.microsoft.com/office/drawing/2014/main" id="{3996B968-5F0F-0CBF-DA07-36E0DF24A665}"/>
              </a:ext>
            </a:extLst>
          </p:cNvPr>
          <p:cNvSpPr txBox="1"/>
          <p:nvPr/>
        </p:nvSpPr>
        <p:spPr>
          <a:xfrm>
            <a:off x="81280" y="2245360"/>
            <a:ext cx="930063" cy="461665"/>
          </a:xfrm>
          <a:prstGeom prst="rect">
            <a:avLst/>
          </a:prstGeom>
          <a:noFill/>
        </p:spPr>
        <p:txBody>
          <a:bodyPr wrap="none" rtlCol="0">
            <a:spAutoFit/>
          </a:bodyPr>
          <a:lstStyle/>
          <a:p>
            <a:r>
              <a:rPr lang="fr-FR" sz="1200" dirty="0"/>
              <a:t>Tuple </a:t>
            </a:r>
          </a:p>
          <a:p>
            <a:r>
              <a:rPr lang="fr-FR" sz="1200" dirty="0"/>
              <a:t>dynamique</a:t>
            </a:r>
          </a:p>
        </p:txBody>
      </p:sp>
      <p:sp>
        <p:nvSpPr>
          <p:cNvPr id="13" name="ZoneTexte 12">
            <a:extLst>
              <a:ext uri="{FF2B5EF4-FFF2-40B4-BE49-F238E27FC236}">
                <a16:creationId xmlns:a16="http://schemas.microsoft.com/office/drawing/2014/main" id="{D5828C1D-8A93-C736-94FB-DE74A70A31F7}"/>
              </a:ext>
            </a:extLst>
          </p:cNvPr>
          <p:cNvSpPr txBox="1"/>
          <p:nvPr/>
        </p:nvSpPr>
        <p:spPr>
          <a:xfrm>
            <a:off x="101600" y="3048000"/>
            <a:ext cx="842025" cy="276999"/>
          </a:xfrm>
          <a:prstGeom prst="rect">
            <a:avLst/>
          </a:prstGeom>
          <a:noFill/>
        </p:spPr>
        <p:txBody>
          <a:bodyPr wrap="none" rtlCol="0">
            <a:spAutoFit/>
          </a:bodyPr>
          <a:lstStyle/>
          <a:p>
            <a:r>
              <a:rPr lang="fr-FR" sz="1200" dirty="0"/>
              <a:t>Tuple  fixe</a:t>
            </a:r>
          </a:p>
        </p:txBody>
      </p:sp>
    </p:spTree>
    <p:extLst>
      <p:ext uri="{BB962C8B-B14F-4D97-AF65-F5344CB8AC3E}">
        <p14:creationId xmlns:p14="http://schemas.microsoft.com/office/powerpoint/2010/main" val="4072599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791A6E-B4D9-A987-F384-FAABED470DDD}"/>
              </a:ext>
            </a:extLst>
          </p:cNvPr>
          <p:cNvSpPr>
            <a:spLocks noGrp="1"/>
          </p:cNvSpPr>
          <p:nvPr>
            <p:ph type="title"/>
          </p:nvPr>
        </p:nvSpPr>
        <p:spPr/>
        <p:txBody>
          <a:bodyPr/>
          <a:lstStyle/>
          <a:p>
            <a:r>
              <a:rPr lang="fr-FR" dirty="0"/>
              <a:t>Code: init des données des obstacles</a:t>
            </a:r>
          </a:p>
        </p:txBody>
      </p:sp>
      <p:pic>
        <p:nvPicPr>
          <p:cNvPr id="5" name="Image 4">
            <a:extLst>
              <a:ext uri="{FF2B5EF4-FFF2-40B4-BE49-F238E27FC236}">
                <a16:creationId xmlns:a16="http://schemas.microsoft.com/office/drawing/2014/main" id="{F9C46628-124A-C629-17A6-178F48FCAC98}"/>
              </a:ext>
            </a:extLst>
          </p:cNvPr>
          <p:cNvPicPr>
            <a:picLocks noChangeAspect="1"/>
          </p:cNvPicPr>
          <p:nvPr/>
        </p:nvPicPr>
        <p:blipFill>
          <a:blip r:embed="rId2"/>
          <a:stretch>
            <a:fillRect/>
          </a:stretch>
        </p:blipFill>
        <p:spPr>
          <a:xfrm>
            <a:off x="577429" y="2091516"/>
            <a:ext cx="9716342" cy="4016088"/>
          </a:xfrm>
          <a:prstGeom prst="rect">
            <a:avLst/>
          </a:prstGeom>
        </p:spPr>
      </p:pic>
      <p:sp>
        <p:nvSpPr>
          <p:cNvPr id="6" name="ZoneTexte 5">
            <a:extLst>
              <a:ext uri="{FF2B5EF4-FFF2-40B4-BE49-F238E27FC236}">
                <a16:creationId xmlns:a16="http://schemas.microsoft.com/office/drawing/2014/main" id="{22964CEA-B180-D585-C845-9D39F9B88DA7}"/>
              </a:ext>
            </a:extLst>
          </p:cNvPr>
          <p:cNvSpPr txBox="1"/>
          <p:nvPr/>
        </p:nvSpPr>
        <p:spPr>
          <a:xfrm>
            <a:off x="10424160" y="2783840"/>
            <a:ext cx="1247329" cy="646331"/>
          </a:xfrm>
          <a:prstGeom prst="rect">
            <a:avLst/>
          </a:prstGeom>
          <a:noFill/>
        </p:spPr>
        <p:txBody>
          <a:bodyPr wrap="none" rtlCol="0">
            <a:spAutoFit/>
          </a:bodyPr>
          <a:lstStyle/>
          <a:p>
            <a:r>
              <a:rPr lang="fr-FR" dirty="0"/>
              <a:t>Tuple géré </a:t>
            </a:r>
          </a:p>
          <a:p>
            <a:r>
              <a:rPr lang="fr-FR" dirty="0"/>
              <a:t>en </a:t>
            </a:r>
            <a:r>
              <a:rPr lang="fr-FR" dirty="0" err="1"/>
              <a:t>FiFo</a:t>
            </a:r>
            <a:endParaRPr lang="fr-FR" dirty="0"/>
          </a:p>
        </p:txBody>
      </p:sp>
      <p:sp>
        <p:nvSpPr>
          <p:cNvPr id="7" name="ZoneTexte 6">
            <a:extLst>
              <a:ext uri="{FF2B5EF4-FFF2-40B4-BE49-F238E27FC236}">
                <a16:creationId xmlns:a16="http://schemas.microsoft.com/office/drawing/2014/main" id="{AF0C9CC8-8DFB-B7E2-B6FA-B324E9D6FBE5}"/>
              </a:ext>
            </a:extLst>
          </p:cNvPr>
          <p:cNvSpPr txBox="1"/>
          <p:nvPr/>
        </p:nvSpPr>
        <p:spPr>
          <a:xfrm>
            <a:off x="10454640" y="4714240"/>
            <a:ext cx="1605119" cy="646331"/>
          </a:xfrm>
          <a:prstGeom prst="rect">
            <a:avLst/>
          </a:prstGeom>
          <a:noFill/>
        </p:spPr>
        <p:txBody>
          <a:bodyPr wrap="none" rtlCol="0">
            <a:spAutoFit/>
          </a:bodyPr>
          <a:lstStyle/>
          <a:p>
            <a:r>
              <a:rPr lang="fr-FR" dirty="0"/>
              <a:t>Description</a:t>
            </a:r>
            <a:br>
              <a:rPr lang="fr-FR" dirty="0"/>
            </a:br>
            <a:r>
              <a:rPr lang="fr-FR" dirty="0"/>
              <a:t>fixe des objets</a:t>
            </a:r>
          </a:p>
        </p:txBody>
      </p:sp>
    </p:spTree>
    <p:extLst>
      <p:ext uri="{BB962C8B-B14F-4D97-AF65-F5344CB8AC3E}">
        <p14:creationId xmlns:p14="http://schemas.microsoft.com/office/powerpoint/2010/main" val="3421143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8F5046-91F3-7A4A-1057-8DA475F2F9E3}"/>
              </a:ext>
            </a:extLst>
          </p:cNvPr>
          <p:cNvSpPr>
            <a:spLocks noGrp="1"/>
          </p:cNvSpPr>
          <p:nvPr>
            <p:ph type="title"/>
          </p:nvPr>
        </p:nvSpPr>
        <p:spPr/>
        <p:txBody>
          <a:bodyPr/>
          <a:lstStyle/>
          <a:p>
            <a:r>
              <a:rPr lang="fr-FR" dirty="0"/>
              <a:t>Exemple de code: gestion des sauts</a:t>
            </a:r>
          </a:p>
        </p:txBody>
      </p:sp>
      <p:pic>
        <p:nvPicPr>
          <p:cNvPr id="5" name="Image 4">
            <a:extLst>
              <a:ext uri="{FF2B5EF4-FFF2-40B4-BE49-F238E27FC236}">
                <a16:creationId xmlns:a16="http://schemas.microsoft.com/office/drawing/2014/main" id="{7115447A-50A1-AFF5-7D4C-0C1261D547B4}"/>
              </a:ext>
            </a:extLst>
          </p:cNvPr>
          <p:cNvPicPr>
            <a:picLocks noChangeAspect="1"/>
          </p:cNvPicPr>
          <p:nvPr/>
        </p:nvPicPr>
        <p:blipFill>
          <a:blip r:embed="rId2"/>
          <a:stretch>
            <a:fillRect/>
          </a:stretch>
        </p:blipFill>
        <p:spPr>
          <a:xfrm>
            <a:off x="614211" y="1692699"/>
            <a:ext cx="10821338" cy="4854361"/>
          </a:xfrm>
          <a:prstGeom prst="rect">
            <a:avLst/>
          </a:prstGeom>
        </p:spPr>
      </p:pic>
    </p:spTree>
    <p:extLst>
      <p:ext uri="{BB962C8B-B14F-4D97-AF65-F5344CB8AC3E}">
        <p14:creationId xmlns:p14="http://schemas.microsoft.com/office/powerpoint/2010/main" val="2138285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D5A91B-BB87-882A-F4CD-12C74AEEBA2E}"/>
              </a:ext>
            </a:extLst>
          </p:cNvPr>
          <p:cNvSpPr>
            <a:spLocks noGrp="1"/>
          </p:cNvSpPr>
          <p:nvPr>
            <p:ph type="title"/>
          </p:nvPr>
        </p:nvSpPr>
        <p:spPr/>
        <p:txBody>
          <a:bodyPr/>
          <a:lstStyle/>
          <a:p>
            <a:r>
              <a:rPr lang="fr-FR" dirty="0"/>
              <a:t>Nos règles de programmation</a:t>
            </a:r>
          </a:p>
        </p:txBody>
      </p:sp>
      <p:sp>
        <p:nvSpPr>
          <p:cNvPr id="3" name="Espace réservé du contenu 2">
            <a:extLst>
              <a:ext uri="{FF2B5EF4-FFF2-40B4-BE49-F238E27FC236}">
                <a16:creationId xmlns:a16="http://schemas.microsoft.com/office/drawing/2014/main" id="{D1C12B1B-1741-6DA3-A64B-BF8FCEA7E204}"/>
              </a:ext>
            </a:extLst>
          </p:cNvPr>
          <p:cNvSpPr>
            <a:spLocks noGrp="1"/>
          </p:cNvSpPr>
          <p:nvPr>
            <p:ph idx="1"/>
          </p:nvPr>
        </p:nvSpPr>
        <p:spPr>
          <a:xfrm>
            <a:off x="794658" y="1556656"/>
            <a:ext cx="10668000" cy="4800601"/>
          </a:xfrm>
        </p:spPr>
        <p:txBody>
          <a:bodyPr>
            <a:normAutofit lnSpcReduction="10000"/>
          </a:bodyPr>
          <a:lstStyle/>
          <a:p>
            <a:r>
              <a:rPr lang="fr-FR" sz="2000" dirty="0"/>
              <a:t>Des commentaires</a:t>
            </a:r>
          </a:p>
          <a:p>
            <a:pPr lvl="1"/>
            <a:r>
              <a:rPr lang="fr-FR" sz="1800" dirty="0"/>
              <a:t>Permettre le partage, parfois rajoutés à la relecture croisée</a:t>
            </a:r>
          </a:p>
          <a:p>
            <a:r>
              <a:rPr lang="fr-FR" sz="2000" dirty="0"/>
              <a:t>Paramétrage</a:t>
            </a:r>
          </a:p>
          <a:p>
            <a:pPr lvl="1"/>
            <a:r>
              <a:rPr lang="fr-FR" sz="1800" dirty="0"/>
              <a:t>Variables « constantes » globales à chaque module</a:t>
            </a:r>
          </a:p>
          <a:p>
            <a:pPr lvl="1"/>
            <a:r>
              <a:rPr lang="fr-FR" sz="1800" dirty="0"/>
              <a:t>Programmation systématique en fonction de ces paramètres</a:t>
            </a:r>
          </a:p>
          <a:p>
            <a:r>
              <a:rPr lang="fr-FR" sz="2000" baseline="0" dirty="0"/>
              <a:t>Variables globales p</a:t>
            </a:r>
            <a:r>
              <a:rPr lang="fr-FR" sz="1800" baseline="0" dirty="0"/>
              <a:t>our chaque module</a:t>
            </a:r>
          </a:p>
          <a:p>
            <a:r>
              <a:rPr lang="fr-FR" sz="2000" dirty="0"/>
              <a:t>Clarifier les calculs complexes</a:t>
            </a:r>
          </a:p>
          <a:p>
            <a:pPr lvl="1"/>
            <a:r>
              <a:rPr lang="fr-FR" sz="1800" dirty="0"/>
              <a:t>Variables intermédiaires explicites et découpe en étapes</a:t>
            </a:r>
            <a:endParaRPr lang="fr-FR" sz="1800" baseline="0" dirty="0"/>
          </a:p>
          <a:p>
            <a:r>
              <a:rPr lang="fr-FR" sz="2000" baseline="0" dirty="0"/>
              <a:t>Découpe en fonctions élémentaires</a:t>
            </a:r>
          </a:p>
          <a:p>
            <a:pPr lvl="1"/>
            <a:r>
              <a:rPr lang="fr-FR" sz="1800" baseline="0" dirty="0"/>
              <a:t>Isoler les algorithmes critiques dans des fonctions simples</a:t>
            </a:r>
          </a:p>
          <a:p>
            <a:r>
              <a:rPr lang="fr-FR" sz="2000" baseline="0" dirty="0"/>
              <a:t>Développement incrémental</a:t>
            </a:r>
          </a:p>
          <a:p>
            <a:pPr lvl="1"/>
            <a:r>
              <a:rPr lang="fr-FR" sz="1800" baseline="0" dirty="0"/>
              <a:t>Stabilisation à chaque évolution</a:t>
            </a:r>
          </a:p>
          <a:p>
            <a:r>
              <a:rPr lang="fr-FR" sz="2000" baseline="0" dirty="0"/>
              <a:t>Livraison préférablement par </a:t>
            </a:r>
            <a:r>
              <a:rPr lang="fr-FR" sz="2000" baseline="0" dirty="0" err="1"/>
              <a:t>branch</a:t>
            </a:r>
            <a:r>
              <a:rPr lang="fr-FR" sz="2000" baseline="0" dirty="0"/>
              <a:t>/commit/merge</a:t>
            </a:r>
          </a:p>
          <a:p>
            <a:pPr lvl="1"/>
            <a:r>
              <a:rPr lang="fr-FR" sz="1800" dirty="0"/>
              <a:t>Développement isolé et contrôle des évolutions par le développeur</a:t>
            </a:r>
          </a:p>
        </p:txBody>
      </p:sp>
    </p:spTree>
    <p:extLst>
      <p:ext uri="{BB962C8B-B14F-4D97-AF65-F5344CB8AC3E}">
        <p14:creationId xmlns:p14="http://schemas.microsoft.com/office/powerpoint/2010/main" val="259290764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13768</TotalTime>
  <Words>707</Words>
  <Application>Microsoft Office PowerPoint</Application>
  <PresentationFormat>Grand écran</PresentationFormat>
  <Paragraphs>138</Paragraphs>
  <Slides>10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-apple-system</vt:lpstr>
      <vt:lpstr>Aptos</vt:lpstr>
      <vt:lpstr>Aptos Display</vt:lpstr>
      <vt:lpstr>Arial</vt:lpstr>
      <vt:lpstr>Consolas</vt:lpstr>
      <vt:lpstr>Wingdings</vt:lpstr>
      <vt:lpstr>Thème Office</vt:lpstr>
      <vt:lpstr>Hansel&amp;Gretel</vt:lpstr>
      <vt:lpstr>Notre Projet</vt:lpstr>
      <vt:lpstr>L’équipe</vt:lpstr>
      <vt:lpstr>Structure du programme</vt:lpstr>
      <vt:lpstr>Les difficultés rencontrées</vt:lpstr>
      <vt:lpstr>Principales structures de données</vt:lpstr>
      <vt:lpstr>Code: init des données des obstacles</vt:lpstr>
      <vt:lpstr>Exemple de code: gestion des sauts</vt:lpstr>
      <vt:lpstr>Nos règles de programmation</vt:lpstr>
      <vt:lpstr>Bilan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Alienor R</dc:creator>
  <cp:lastModifiedBy>Robert R</cp:lastModifiedBy>
  <cp:revision>12</cp:revision>
  <dcterms:created xsi:type="dcterms:W3CDTF">2024-04-22T10:16:28Z</dcterms:created>
  <dcterms:modified xsi:type="dcterms:W3CDTF">2024-05-02T20:49:31Z</dcterms:modified>
</cp:coreProperties>
</file>