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5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2AEF-F7B8-4F11-BA06-8054405B428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52EB-ABC3-445E-A06C-37902823A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Anonymous functions and function handles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8967" y="1412776"/>
            <a:ext cx="833949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b="1" dirty="0"/>
              <a:t>Basics</a:t>
            </a:r>
          </a:p>
          <a:p>
            <a:pPr algn="just"/>
            <a:r>
              <a:rPr lang="en-US" sz="1500" dirty="0"/>
              <a:t>Anonymous functions are a powerful tool of the MATLAB language. They are functions that exist locally, that is: </a:t>
            </a:r>
            <a:r>
              <a:rPr lang="en-US" sz="1500" dirty="0" smtClean="0"/>
              <a:t>in</a:t>
            </a:r>
            <a:r>
              <a:rPr lang="ru-RU" sz="1500" dirty="0" smtClean="0"/>
              <a:t> </a:t>
            </a:r>
            <a:r>
              <a:rPr lang="en-US" sz="1500" dirty="0" smtClean="0"/>
              <a:t>the </a:t>
            </a:r>
            <a:r>
              <a:rPr lang="en-US" sz="1500" dirty="0"/>
              <a:t>current workspace. However, they do not exist on the MATLAB path like a regular function would, e.g. in an </a:t>
            </a:r>
            <a:r>
              <a:rPr lang="en-US" sz="1500" dirty="0" err="1"/>
              <a:t>mfile</a:t>
            </a:r>
            <a:r>
              <a:rPr lang="en-US" sz="1500" dirty="0" smtClean="0"/>
              <a:t>.</a:t>
            </a:r>
            <a:r>
              <a:rPr lang="ru-RU" sz="1500" dirty="0" smtClean="0"/>
              <a:t> </a:t>
            </a:r>
            <a:r>
              <a:rPr lang="en-US" sz="1500" dirty="0" smtClean="0"/>
              <a:t>That </a:t>
            </a:r>
            <a:r>
              <a:rPr lang="en-US" sz="1500" dirty="0"/>
              <a:t>is why they are called anonymous, although they can have a name like a variable in the workspace.</a:t>
            </a:r>
          </a:p>
          <a:p>
            <a:pPr algn="just"/>
            <a:r>
              <a:rPr lang="en-US" sz="1500" b="1" dirty="0"/>
              <a:t>The @ operator</a:t>
            </a:r>
          </a:p>
          <a:p>
            <a:pPr algn="just"/>
            <a:r>
              <a:rPr lang="en-US" sz="1500" dirty="0"/>
              <a:t>Use the @ operator to create anonymous functions and function handles. For example, to create a </a:t>
            </a:r>
            <a:r>
              <a:rPr lang="en-US" sz="1500" dirty="0" smtClean="0"/>
              <a:t>handle </a:t>
            </a:r>
            <a:r>
              <a:rPr lang="en-US" sz="1500" dirty="0"/>
              <a:t>to the </a:t>
            </a:r>
            <a:r>
              <a:rPr lang="en-US" sz="1500" dirty="0" smtClean="0"/>
              <a:t>sin</a:t>
            </a:r>
            <a:r>
              <a:rPr lang="ru-RU" sz="1500" dirty="0" smtClean="0"/>
              <a:t> </a:t>
            </a:r>
            <a:r>
              <a:rPr lang="en-US" sz="1500" dirty="0" smtClean="0"/>
              <a:t>function </a:t>
            </a:r>
            <a:r>
              <a:rPr lang="en-US" sz="1500" dirty="0"/>
              <a:t>(sine) and use it as f:</a:t>
            </a: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&gt;&gt; f = @sin</a:t>
            </a: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f =</a:t>
            </a: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@sin</a:t>
            </a:r>
          </a:p>
          <a:p>
            <a:pPr algn="just"/>
            <a:r>
              <a:rPr lang="en-US" sz="1500" dirty="0"/>
              <a:t>Now f is a handle to the sin function</a:t>
            </a:r>
            <a:r>
              <a:rPr lang="en-US" sz="1500" dirty="0" smtClean="0"/>
              <a:t>.</a:t>
            </a:r>
            <a:endParaRPr lang="ru-RU" sz="1500" dirty="0" smtClean="0"/>
          </a:p>
          <a:p>
            <a:pPr algn="just"/>
            <a:endParaRPr lang="ru-RU" sz="1500" dirty="0"/>
          </a:p>
          <a:p>
            <a:pPr algn="just"/>
            <a:r>
              <a:rPr lang="en-US" sz="1500" dirty="0" smtClean="0"/>
              <a:t>To </a:t>
            </a:r>
            <a:r>
              <a:rPr lang="en-US" sz="1500" dirty="0"/>
              <a:t>use f, arguments are passed to it as if it were the sin function:</a:t>
            </a: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&gt;&gt; f(pi/2)</a:t>
            </a:r>
          </a:p>
          <a:p>
            <a:pPr algn="just"/>
            <a:r>
              <a:rPr lang="en-US" sz="1500" dirty="0" err="1">
                <a:solidFill>
                  <a:srgbClr val="0070C0"/>
                </a:solidFill>
              </a:rPr>
              <a:t>ans</a:t>
            </a:r>
            <a:r>
              <a:rPr lang="en-US" sz="1500" dirty="0">
                <a:solidFill>
                  <a:srgbClr val="0070C0"/>
                </a:solidFill>
              </a:rPr>
              <a:t> =</a:t>
            </a:r>
          </a:p>
          <a:p>
            <a:pPr algn="just"/>
            <a:r>
              <a:rPr lang="ru-RU" sz="1500" dirty="0">
                <a:solidFill>
                  <a:srgbClr val="0070C0"/>
                </a:solidFill>
              </a:rPr>
              <a:t>1</a:t>
            </a:r>
          </a:p>
          <a:p>
            <a:pPr algn="just"/>
            <a:r>
              <a:rPr lang="en-US" sz="1500" dirty="0"/>
              <a:t>f accepts any input arguments the sin function accepts. If sin would be a function that accepts zero input</a:t>
            </a:r>
          </a:p>
          <a:p>
            <a:pPr algn="just"/>
            <a:r>
              <a:rPr lang="en-US" sz="1500" dirty="0" smtClean="0"/>
              <a:t>arguments, </a:t>
            </a:r>
            <a:r>
              <a:rPr lang="en-US" sz="1500" dirty="0"/>
              <a:t>f() would be used to call it without </a:t>
            </a:r>
            <a:r>
              <a:rPr lang="en-US" sz="1500" dirty="0" smtClean="0"/>
              <a:t>input</a:t>
            </a:r>
            <a:r>
              <a:rPr lang="ru-RU" sz="1500" dirty="0" smtClean="0"/>
              <a:t> </a:t>
            </a:r>
            <a:r>
              <a:rPr lang="en-US" sz="1500" dirty="0" smtClean="0"/>
              <a:t>arguments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30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Custom anonymous functions</a:t>
            </a:r>
            <a:r>
              <a:rPr lang="ru-RU" sz="2400" b="1" dirty="0"/>
              <a:t>.</a:t>
            </a:r>
            <a:r>
              <a:rPr lang="ru-RU" sz="2400" b="1" dirty="0" smtClean="0"/>
              <a:t> </a:t>
            </a:r>
            <a:r>
              <a:rPr lang="en-US" sz="2400" b="1" dirty="0" smtClean="0"/>
              <a:t>Anonymous functions of one variable</a:t>
            </a:r>
            <a:endParaRPr lang="ru-RU" sz="2400" b="1" dirty="0" smtClean="0"/>
          </a:p>
          <a:p>
            <a:pPr marL="0" indent="0" algn="just">
              <a:buNone/>
            </a:pPr>
            <a:r>
              <a:rPr lang="en-US" sz="1800" dirty="0" smtClean="0"/>
              <a:t>It </a:t>
            </a:r>
            <a:r>
              <a:rPr lang="en-US" sz="1800" dirty="0"/>
              <a:t>is not obviously useful to create a handle to an </a:t>
            </a:r>
            <a:r>
              <a:rPr lang="en-US" sz="1800" dirty="0" smtClean="0"/>
              <a:t>existing</a:t>
            </a:r>
            <a:r>
              <a:rPr lang="ru-RU" sz="1800" dirty="0" smtClean="0"/>
              <a:t> </a:t>
            </a:r>
            <a:r>
              <a:rPr lang="en-US" sz="1800" dirty="0" smtClean="0"/>
              <a:t>function</a:t>
            </a:r>
            <a:r>
              <a:rPr lang="en-US" sz="1800" dirty="0"/>
              <a:t>, like sin in the example above. </a:t>
            </a:r>
            <a:r>
              <a:rPr lang="en-US" sz="1800" dirty="0" smtClean="0"/>
              <a:t>However</a:t>
            </a:r>
            <a:r>
              <a:rPr lang="en-US" sz="1800" dirty="0"/>
              <a:t>, it is useful to create anonymous functions that do custom things </a:t>
            </a:r>
            <a:r>
              <a:rPr lang="en-US" sz="1800" dirty="0" smtClean="0"/>
              <a:t>that</a:t>
            </a:r>
            <a:r>
              <a:rPr lang="ru-RU" sz="1800" dirty="0" smtClean="0"/>
              <a:t> </a:t>
            </a:r>
            <a:r>
              <a:rPr lang="en-US" sz="1800" dirty="0" smtClean="0"/>
              <a:t>otherwise </a:t>
            </a:r>
            <a:r>
              <a:rPr lang="en-US" sz="1800" dirty="0"/>
              <a:t>would need to be repeated multiple times or created a separate function for. As an example of a </a:t>
            </a:r>
            <a:r>
              <a:rPr lang="en-US" sz="1800" dirty="0" smtClean="0"/>
              <a:t>custom</a:t>
            </a:r>
            <a:r>
              <a:rPr lang="ru-RU" sz="1800" dirty="0" smtClean="0"/>
              <a:t> </a:t>
            </a:r>
            <a:r>
              <a:rPr lang="en-US" sz="1800" dirty="0" smtClean="0"/>
              <a:t>anonymous </a:t>
            </a:r>
            <a:r>
              <a:rPr lang="en-US" sz="1800" dirty="0"/>
              <a:t>function that accepts one variable as its input, sum the sine and cosine squared of a signal: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70C0"/>
                </a:solidFill>
              </a:rPr>
              <a:t>&gt;&gt; f = @(x) sin(x)+cos(x).^2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70C0"/>
                </a:solidFill>
              </a:rPr>
              <a:t>f =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70C0"/>
                </a:solidFill>
              </a:rPr>
              <a:t>@(x)sin(x)+</a:t>
            </a:r>
            <a:r>
              <a:rPr lang="en-US" sz="1800" dirty="0" err="1">
                <a:solidFill>
                  <a:srgbClr val="0070C0"/>
                </a:solidFill>
              </a:rPr>
              <a:t>cos</a:t>
            </a:r>
            <a:r>
              <a:rPr lang="en-US" sz="1800" dirty="0">
                <a:solidFill>
                  <a:srgbClr val="0070C0"/>
                </a:solidFill>
              </a:rPr>
              <a:t>(x).^2</a:t>
            </a:r>
          </a:p>
          <a:p>
            <a:pPr marL="0" indent="0">
              <a:buNone/>
            </a:pPr>
            <a:r>
              <a:rPr lang="en-US" sz="1800" dirty="0"/>
              <a:t>Now </a:t>
            </a:r>
            <a:r>
              <a:rPr lang="ru-RU" sz="1800" dirty="0"/>
              <a:t> </a:t>
            </a:r>
            <a:r>
              <a:rPr lang="en-US" sz="1800" dirty="0"/>
              <a:t>f accepts one input argument called x. This was specified using parentheses (...) directly after the </a:t>
            </a:r>
            <a:r>
              <a:rPr lang="en-US" sz="1800" dirty="0" smtClean="0"/>
              <a:t>@</a:t>
            </a:r>
            <a:r>
              <a:rPr lang="ru-RU" sz="1800" dirty="0" smtClean="0"/>
              <a:t> </a:t>
            </a:r>
            <a:r>
              <a:rPr lang="en-US" sz="1800" dirty="0" smtClean="0"/>
              <a:t>operator</a:t>
            </a:r>
            <a:r>
              <a:rPr lang="en-US" sz="1800" dirty="0"/>
              <a:t>. f now is an anonymous function of x: f(x). It is used by passing a value of x to f: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&gt;&gt; f(pi)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ans</a:t>
            </a:r>
            <a:r>
              <a:rPr lang="en-US" sz="1800" dirty="0">
                <a:solidFill>
                  <a:srgbClr val="0070C0"/>
                </a:solidFill>
              </a:rPr>
              <a:t> =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70C0"/>
                </a:solidFill>
              </a:rPr>
              <a:t>1.0000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A vector of values or a variable can also be passed to f, as long as they are used in a valid way within f: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&gt;&gt; f(1:3) % pass a vector to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ans</a:t>
            </a:r>
            <a:r>
              <a:rPr lang="en-US" sz="1800" dirty="0">
                <a:solidFill>
                  <a:srgbClr val="0070C0"/>
                </a:solidFill>
              </a:rPr>
              <a:t> =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70C0"/>
                </a:solidFill>
              </a:rPr>
              <a:t>1.1334 </a:t>
            </a:r>
            <a:r>
              <a:rPr lang="ru-RU" sz="1800" dirty="0" smtClean="0">
                <a:solidFill>
                  <a:srgbClr val="0070C0"/>
                </a:solidFill>
              </a:rPr>
              <a:t>  1.0825   </a:t>
            </a:r>
            <a:r>
              <a:rPr lang="ru-RU" sz="1800" dirty="0">
                <a:solidFill>
                  <a:srgbClr val="0070C0"/>
                </a:solidFill>
              </a:rPr>
              <a:t>1.1212</a:t>
            </a:r>
          </a:p>
          <a:p>
            <a:pPr marL="0" indent="0">
              <a:buNone/>
            </a:pPr>
            <a:endParaRPr lang="ru-RU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&gt;&gt; </a:t>
            </a:r>
            <a:r>
              <a:rPr lang="en-US" sz="1800" dirty="0">
                <a:solidFill>
                  <a:srgbClr val="0070C0"/>
                </a:solidFill>
              </a:rPr>
              <a:t>n = 5:7;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&gt;&gt; f(n) % pass n to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ans</a:t>
            </a:r>
            <a:r>
              <a:rPr lang="en-US" sz="1800" dirty="0">
                <a:solidFill>
                  <a:srgbClr val="0070C0"/>
                </a:solidFill>
              </a:rPr>
              <a:t> =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70C0"/>
                </a:solidFill>
              </a:rPr>
              <a:t>-</a:t>
            </a:r>
            <a:r>
              <a:rPr lang="ru-RU" sz="1800" dirty="0" smtClean="0">
                <a:solidFill>
                  <a:srgbClr val="0070C0"/>
                </a:solidFill>
              </a:rPr>
              <a:t>0.8785   </a:t>
            </a:r>
            <a:r>
              <a:rPr lang="ru-RU" sz="1800" dirty="0">
                <a:solidFill>
                  <a:srgbClr val="0070C0"/>
                </a:solidFill>
              </a:rPr>
              <a:t>0.6425 </a:t>
            </a:r>
            <a:r>
              <a:rPr lang="ru-RU" sz="1800" dirty="0" smtClean="0">
                <a:solidFill>
                  <a:srgbClr val="0070C0"/>
                </a:solidFill>
              </a:rPr>
              <a:t>   1.2254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40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Anonymous functions of more than one variable</a:t>
            </a:r>
            <a:endParaRPr lang="ru-RU" sz="2000" b="1" dirty="0" smtClean="0"/>
          </a:p>
          <a:p>
            <a:pPr marL="0" indent="0">
              <a:buNone/>
            </a:pPr>
            <a:r>
              <a:rPr lang="en-US" sz="1600" dirty="0" smtClean="0"/>
              <a:t>In the same fashion anonymous functions can be created to accept more than one variable. An example of an anonymous function that accepts three variables: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f = @(</a:t>
            </a:r>
            <a:r>
              <a:rPr lang="en-US" sz="1600" dirty="0" err="1" smtClean="0">
                <a:solidFill>
                  <a:srgbClr val="0070C0"/>
                </a:solidFill>
              </a:rPr>
              <a:t>x,y,z</a:t>
            </a:r>
            <a:r>
              <a:rPr lang="en-US" sz="1600" dirty="0" smtClean="0">
                <a:solidFill>
                  <a:srgbClr val="0070C0"/>
                </a:solidFill>
              </a:rPr>
              <a:t>) x.^2 + y.^2 - z.^2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 =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</a:rPr>
              <a:t>@(</a:t>
            </a:r>
            <a:r>
              <a:rPr lang="en-US" sz="1600" dirty="0" err="1" smtClean="0">
                <a:solidFill>
                  <a:srgbClr val="0070C0"/>
                </a:solidFill>
              </a:rPr>
              <a:t>x,y,z</a:t>
            </a:r>
            <a:r>
              <a:rPr lang="en-US" sz="1600" dirty="0" smtClean="0">
                <a:solidFill>
                  <a:srgbClr val="0070C0"/>
                </a:solidFill>
              </a:rPr>
              <a:t>)x.^2+y.^2-z.^2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f(2,3,4)</a:t>
            </a:r>
            <a:endParaRPr lang="ru-RU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ans</a:t>
            </a:r>
            <a:r>
              <a:rPr lang="en-US" sz="1600" dirty="0" smtClean="0">
                <a:solidFill>
                  <a:srgbClr val="0070C0"/>
                </a:solidFill>
              </a:rPr>
              <a:t> = -3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en-US" sz="1800" b="1" dirty="0" smtClean="0"/>
              <a:t>Parameterizing anonymous functions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en-US" sz="1600" dirty="0"/>
              <a:t>Variables in the workspace can be used within the definition of anonymous functions. This is called parameterizing. For example, to use a constant c = 2 in an anonymous function: </a:t>
            </a:r>
            <a:endParaRPr lang="ru-RU" sz="1600" dirty="0" smtClean="0"/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c = 2;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f = @(x) c*x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 </a:t>
            </a:r>
            <a:r>
              <a:rPr lang="en-US" sz="1600" dirty="0">
                <a:solidFill>
                  <a:srgbClr val="0070C0"/>
                </a:solidFill>
              </a:rPr>
              <a:t>= @(x)c*x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f(3)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ans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6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ru-RU" sz="1600" dirty="0" smtClean="0"/>
          </a:p>
          <a:p>
            <a:pPr marL="0" indent="0" algn="just">
              <a:buNone/>
            </a:pPr>
            <a:r>
              <a:rPr lang="en-US" sz="1600" dirty="0" smtClean="0"/>
              <a:t>f(3) </a:t>
            </a:r>
            <a:r>
              <a:rPr lang="en-US" sz="1600" dirty="0"/>
              <a:t>used the variable c as a parameter to multiply with the provided x. Note that if the value of c is set to something different at this point, then f(3) is called, the result would not be different. The value of c is the value at the time of creation of the anonymous function: </a:t>
            </a:r>
            <a:endParaRPr lang="ru-RU" sz="1600" dirty="0" smtClean="0"/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c = 2;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f = @(x) c*x;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f(3)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ans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6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c = 3;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&gt;&gt; </a:t>
            </a:r>
            <a:r>
              <a:rPr lang="en-US" sz="1600" dirty="0">
                <a:solidFill>
                  <a:srgbClr val="0070C0"/>
                </a:solidFill>
              </a:rPr>
              <a:t>f(3)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ans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6</a:t>
            </a:r>
            <a:endParaRPr lang="ru-RU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3639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Input arguments to an anonymous function do not refer to workspace variables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Note </a:t>
            </a:r>
            <a:r>
              <a:rPr lang="en-US" dirty="0"/>
              <a:t>that using the name of variables in the workspace as one of the input arguments of an anonymous </a:t>
            </a:r>
            <a:r>
              <a:rPr lang="en-US" dirty="0" smtClean="0"/>
              <a:t>function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i.e., using @(...)) will </a:t>
            </a:r>
            <a:r>
              <a:rPr lang="en-US" b="1" dirty="0"/>
              <a:t>not </a:t>
            </a:r>
            <a:r>
              <a:rPr lang="en-US" dirty="0"/>
              <a:t>use those variables' values. Instead, they are treated as different variables within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scope </a:t>
            </a:r>
            <a:r>
              <a:rPr lang="en-US" dirty="0"/>
              <a:t>of the anonymous function, that is: the anonymous function has its private workspace where the </a:t>
            </a:r>
            <a:r>
              <a:rPr lang="en-US" dirty="0" smtClean="0"/>
              <a:t>input</a:t>
            </a:r>
            <a:r>
              <a:rPr lang="ru-RU" dirty="0" smtClean="0"/>
              <a:t> </a:t>
            </a:r>
            <a:r>
              <a:rPr lang="en-US" dirty="0" smtClean="0"/>
              <a:t>variables </a:t>
            </a:r>
            <a:r>
              <a:rPr lang="en-US" dirty="0"/>
              <a:t>never refer to the variables from the main workspace. The main workspace and the anonymous </a:t>
            </a:r>
            <a:r>
              <a:rPr lang="en-US" dirty="0" smtClean="0"/>
              <a:t>function's</a:t>
            </a:r>
            <a:r>
              <a:rPr lang="ru-RU" dirty="0" smtClean="0"/>
              <a:t> </a:t>
            </a:r>
            <a:r>
              <a:rPr lang="en-US" dirty="0" smtClean="0"/>
              <a:t>workspace </a:t>
            </a:r>
            <a:r>
              <a:rPr lang="en-US" dirty="0"/>
              <a:t>do not know about each other's contents. An example to illustrate this: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x = 3 % x in main workspace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x =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     3</a:t>
            </a:r>
            <a:endParaRPr lang="ru-RU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f = @(x) x+1; % here x refers to a private x variable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f(5)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ans</a:t>
            </a:r>
            <a:r>
              <a:rPr lang="en-US" dirty="0">
                <a:solidFill>
                  <a:srgbClr val="0070C0"/>
                </a:solidFill>
              </a:rPr>
              <a:t> =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         6</a:t>
            </a:r>
            <a:endParaRPr lang="ru-RU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x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x =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     3</a:t>
            </a:r>
            <a:endParaRPr lang="ru-RU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/>
              <a:t>The value of x from the main workspace is not used within f. Also, in the main workspace x was left untouched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the scope of f, the variable names between parentheses after the @ operator are independent from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main </a:t>
            </a:r>
            <a:r>
              <a:rPr lang="en-US" dirty="0"/>
              <a:t>workspace variables.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02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Advanced use</a:t>
            </a:r>
          </a:p>
          <a:p>
            <a:pPr marL="0" indent="0">
              <a:buNone/>
            </a:pPr>
            <a:r>
              <a:rPr lang="en-US" b="1" dirty="0"/>
              <a:t>Passing function handles to other functions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Since </a:t>
            </a:r>
            <a:r>
              <a:rPr lang="en-US" dirty="0"/>
              <a:t>function handles are treated like variables, they can be passed to functions that accept function handles </a:t>
            </a:r>
            <a:r>
              <a:rPr lang="en-US" dirty="0" smtClean="0"/>
              <a:t>as</a:t>
            </a:r>
            <a:r>
              <a:rPr lang="ru-RU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arguments.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dirty="0"/>
              <a:t>example: A function is created in an m-file that accepts a function handle and a scalar number. It then calls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handle by passing 3 to it and then adds the scalar number to the result. The result is </a:t>
            </a:r>
            <a:r>
              <a:rPr lang="en-US" dirty="0" smtClean="0"/>
              <a:t>returned.</a:t>
            </a:r>
            <a:r>
              <a:rPr lang="ru-RU" dirty="0" smtClean="0"/>
              <a:t>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 err="1"/>
              <a:t>funHandleDemo.m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function y = </a:t>
            </a:r>
            <a:r>
              <a:rPr lang="en-US" dirty="0" err="1">
                <a:solidFill>
                  <a:srgbClr val="0070C0"/>
                </a:solidFill>
              </a:rPr>
              <a:t>funHandleDemo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fun,x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y = fun(3);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y = y + x;</a:t>
            </a:r>
          </a:p>
          <a:p>
            <a:pPr marL="0" indent="0" algn="just">
              <a:buNone/>
            </a:pPr>
            <a:r>
              <a:rPr lang="en-US" dirty="0"/>
              <a:t>Save it somewhere on the path, e.g. in MATLAB's current folder. Now </a:t>
            </a:r>
            <a:r>
              <a:rPr lang="en-US" dirty="0" err="1"/>
              <a:t>funHandleDemo</a:t>
            </a:r>
            <a:r>
              <a:rPr lang="en-US" dirty="0"/>
              <a:t> can be used as follows,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f = @(x) x^2; % an anonymous function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&gt;&gt; y = </a:t>
            </a:r>
            <a:r>
              <a:rPr lang="en-US" dirty="0" err="1">
                <a:solidFill>
                  <a:srgbClr val="0070C0"/>
                </a:solidFill>
              </a:rPr>
              <a:t>funHandleDemo</a:t>
            </a:r>
            <a:r>
              <a:rPr lang="en-US" dirty="0">
                <a:solidFill>
                  <a:srgbClr val="0070C0"/>
                </a:solidFill>
              </a:rPr>
              <a:t>(f,10) % pass f and a scalar to </a:t>
            </a:r>
            <a:r>
              <a:rPr lang="en-US" dirty="0" err="1">
                <a:solidFill>
                  <a:srgbClr val="0070C0"/>
                </a:solidFill>
              </a:rPr>
              <a:t>funHandleDemo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y =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19</a:t>
            </a:r>
          </a:p>
          <a:p>
            <a:pPr marL="0" indent="0" algn="just">
              <a:buNone/>
            </a:pPr>
            <a:r>
              <a:rPr lang="en-US" dirty="0"/>
              <a:t>The handle of another existing function can be passed to </a:t>
            </a:r>
            <a:r>
              <a:rPr lang="en-US" dirty="0" err="1"/>
              <a:t>funHandleDemo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y = </a:t>
            </a:r>
            <a:r>
              <a:rPr lang="en-US" dirty="0" err="1" smtClean="0">
                <a:solidFill>
                  <a:srgbClr val="0070C0"/>
                </a:solidFill>
              </a:rPr>
              <a:t>funHandleDemo</a:t>
            </a:r>
            <a:r>
              <a:rPr lang="en-US" dirty="0" smtClean="0">
                <a:solidFill>
                  <a:srgbClr val="0070C0"/>
                </a:solidFill>
              </a:rPr>
              <a:t>(@sin,-5)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y =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-4.8589</a:t>
            </a:r>
          </a:p>
          <a:p>
            <a:pPr marL="0" indent="0" algn="just">
              <a:buNone/>
            </a:pPr>
            <a:r>
              <a:rPr lang="en-US" dirty="0" smtClean="0"/>
              <a:t>Notice how @sin was a quick way to access the sin function without first storing it in a variable using f = @sin.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9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Using </a:t>
            </a:r>
            <a:r>
              <a:rPr lang="en-US" sz="1400" b="1" dirty="0" err="1"/>
              <a:t>bsxfun</a:t>
            </a:r>
            <a:r>
              <a:rPr lang="en-US" sz="1400" b="1" dirty="0"/>
              <a:t>, </a:t>
            </a:r>
            <a:r>
              <a:rPr lang="en-US" sz="1400" b="1" dirty="0" err="1"/>
              <a:t>cellfun</a:t>
            </a:r>
            <a:r>
              <a:rPr lang="en-US" sz="1400" b="1" dirty="0"/>
              <a:t> and similar functions with anonymous functions</a:t>
            </a:r>
          </a:p>
          <a:p>
            <a:pPr marL="0" indent="0" algn="just">
              <a:buNone/>
            </a:pPr>
            <a:r>
              <a:rPr lang="en-US" sz="1400" dirty="0"/>
              <a:t>MATLAB has some built-in functions that accept anonymous functions as an input. This is a way to perform </a:t>
            </a:r>
            <a:r>
              <a:rPr lang="en-US" sz="1400" dirty="0" smtClean="0"/>
              <a:t>many</a:t>
            </a:r>
            <a:r>
              <a:rPr lang="ru-RU" sz="1400" dirty="0" smtClean="0"/>
              <a:t> </a:t>
            </a:r>
            <a:r>
              <a:rPr lang="en-US" sz="1400" dirty="0" smtClean="0"/>
              <a:t>calculations </a:t>
            </a:r>
            <a:r>
              <a:rPr lang="en-US" sz="1400" dirty="0"/>
              <a:t>with a minimal number of lines of code. For example </a:t>
            </a:r>
            <a:r>
              <a:rPr lang="en-US" sz="1400" dirty="0" err="1">
                <a:solidFill>
                  <a:srgbClr val="0070C0"/>
                </a:solidFill>
              </a:rPr>
              <a:t>bsxfun</a:t>
            </a:r>
            <a:r>
              <a:rPr lang="en-US" sz="1400" dirty="0"/>
              <a:t>, which performs </a:t>
            </a:r>
            <a:r>
              <a:rPr lang="en-US" sz="1400" dirty="0" smtClean="0"/>
              <a:t>element-by-element</a:t>
            </a:r>
            <a:r>
              <a:rPr lang="ru-RU" sz="1400" dirty="0" smtClean="0"/>
              <a:t> </a:t>
            </a:r>
            <a:r>
              <a:rPr lang="en-US" sz="1400" dirty="0" smtClean="0"/>
              <a:t>binary </a:t>
            </a:r>
            <a:r>
              <a:rPr lang="en-US" sz="1400" dirty="0"/>
              <a:t>operations, that is: it applies a function on two vectors or matrices in an element-by-element fashion</a:t>
            </a:r>
            <a:r>
              <a:rPr lang="en-US" sz="1400" dirty="0" smtClean="0"/>
              <a:t>.</a:t>
            </a:r>
            <a:r>
              <a:rPr lang="ru-RU" sz="1400" dirty="0" smtClean="0"/>
              <a:t> </a:t>
            </a:r>
            <a:r>
              <a:rPr lang="en-US" sz="1400" dirty="0" smtClean="0"/>
              <a:t>Normally</a:t>
            </a:r>
            <a:r>
              <a:rPr lang="en-US" sz="1400" dirty="0"/>
              <a:t>, this would require use of for-loops, which often requires </a:t>
            </a:r>
            <a:r>
              <a:rPr lang="en-US" sz="1400" dirty="0" err="1"/>
              <a:t>preallocation</a:t>
            </a:r>
            <a:r>
              <a:rPr lang="en-US" sz="1400" dirty="0"/>
              <a:t> for speed. Using </a:t>
            </a:r>
            <a:r>
              <a:rPr lang="en-US" sz="1400" dirty="0" err="1"/>
              <a:t>bsxfun</a:t>
            </a:r>
            <a:r>
              <a:rPr lang="en-US" sz="1400" dirty="0"/>
              <a:t> </a:t>
            </a:r>
            <a:r>
              <a:rPr lang="en-US" sz="1400" dirty="0" smtClean="0"/>
              <a:t>this</a:t>
            </a:r>
            <a:r>
              <a:rPr lang="ru-RU" sz="1400" dirty="0" smtClean="0"/>
              <a:t> </a:t>
            </a:r>
            <a:r>
              <a:rPr lang="en-US" sz="1400" dirty="0" smtClean="0"/>
              <a:t>process </a:t>
            </a:r>
            <a:r>
              <a:rPr lang="en-US" sz="1400" dirty="0"/>
              <a:t>is sped up. The following example illustrates this using tic and </a:t>
            </a:r>
            <a:r>
              <a:rPr lang="en-US" sz="1400" dirty="0" err="1"/>
              <a:t>toc</a:t>
            </a:r>
            <a:r>
              <a:rPr lang="en-US" sz="1400" dirty="0"/>
              <a:t>, two functions that can be used to </a:t>
            </a:r>
            <a:r>
              <a:rPr lang="en-US" sz="1400" dirty="0" smtClean="0"/>
              <a:t>time</a:t>
            </a:r>
            <a:r>
              <a:rPr lang="ru-RU" sz="1400" dirty="0" smtClean="0"/>
              <a:t> </a:t>
            </a:r>
            <a:r>
              <a:rPr lang="en-US" sz="1400" dirty="0" smtClean="0"/>
              <a:t>how </a:t>
            </a:r>
            <a:r>
              <a:rPr lang="en-US" sz="1400" dirty="0"/>
              <a:t>long code takes. It calculates the difference of every matrix element from the matrix column mean.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A = rand(50); % 50-by-50 matrix of random values between 0 and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% method 1: slow and lots of lines of code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tic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</a:rPr>
              <a:t>meanA</a:t>
            </a:r>
            <a:r>
              <a:rPr lang="en-US" sz="1400" dirty="0">
                <a:solidFill>
                  <a:srgbClr val="0070C0"/>
                </a:solidFill>
              </a:rPr>
              <a:t> = mean(A); % mean of every matrix column: a row vector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% pre-allocate result for speed, remove this for even worse performance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result = zeros(size(A));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for j = 1:size(A,1)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70C0"/>
                </a:solidFill>
              </a:rPr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result(j</a:t>
            </a:r>
            <a:r>
              <a:rPr lang="en-US" sz="1400" dirty="0">
                <a:solidFill>
                  <a:srgbClr val="0070C0"/>
                </a:solidFill>
              </a:rPr>
              <a:t>,:) = A(j,:) - </a:t>
            </a:r>
            <a:r>
              <a:rPr lang="en-US" sz="1400" dirty="0" err="1">
                <a:solidFill>
                  <a:srgbClr val="0070C0"/>
                </a:solidFill>
              </a:rPr>
              <a:t>meanA</a:t>
            </a:r>
            <a:r>
              <a:rPr lang="en-US" sz="1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</a:rPr>
              <a:t>toc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clear result % make sure method 2 creates its own result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% method 2: fast and only one line of code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tic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result = </a:t>
            </a:r>
            <a:r>
              <a:rPr lang="en-US" sz="1400" dirty="0" err="1">
                <a:solidFill>
                  <a:srgbClr val="0070C0"/>
                </a:solidFill>
              </a:rPr>
              <a:t>bsxfun</a:t>
            </a:r>
            <a:r>
              <a:rPr lang="en-US" sz="1400" dirty="0">
                <a:solidFill>
                  <a:srgbClr val="0070C0"/>
                </a:solidFill>
              </a:rPr>
              <a:t>(@</a:t>
            </a:r>
            <a:r>
              <a:rPr lang="en-US" sz="1400" dirty="0" err="1">
                <a:solidFill>
                  <a:srgbClr val="0070C0"/>
                </a:solidFill>
              </a:rPr>
              <a:t>minus,A,mean</a:t>
            </a:r>
            <a:r>
              <a:rPr lang="en-US" sz="1400" dirty="0">
                <a:solidFill>
                  <a:srgbClr val="0070C0"/>
                </a:solidFill>
              </a:rPr>
              <a:t>(A));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</a:rPr>
              <a:t>toc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/>
              <a:t>Running the example above results in two outputs:</a:t>
            </a:r>
          </a:p>
          <a:p>
            <a:pPr marL="0" indent="0">
              <a:buNone/>
            </a:pPr>
            <a:r>
              <a:rPr lang="en-US" sz="1400" dirty="0"/>
              <a:t>Elapsed time is 0.015153 seconds.</a:t>
            </a:r>
          </a:p>
          <a:p>
            <a:pPr marL="0" indent="0">
              <a:buNone/>
            </a:pPr>
            <a:r>
              <a:rPr lang="en-US" sz="1400" dirty="0"/>
              <a:t>Elapsed time is 0.007884 seconds.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3933056"/>
            <a:ext cx="43924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 err="1" smtClean="0"/>
              <a:t>bsxfun</a:t>
            </a:r>
            <a:r>
              <a:rPr lang="en-US" sz="1600" dirty="0" smtClean="0"/>
              <a:t> call applies the function in the first input argument to the other two input arguments. @minus is a long</a:t>
            </a:r>
            <a:r>
              <a:rPr lang="ru-RU" sz="1600" dirty="0" smtClean="0"/>
              <a:t> </a:t>
            </a:r>
            <a:r>
              <a:rPr lang="en-US" sz="1600" dirty="0" smtClean="0"/>
              <a:t>name for the same operation as the minus sign would do. A different anonymous function or handle (@) to any</a:t>
            </a:r>
            <a:r>
              <a:rPr lang="ru-RU" sz="1600" dirty="0" smtClean="0"/>
              <a:t> </a:t>
            </a:r>
            <a:r>
              <a:rPr lang="en-US" sz="1600" dirty="0" smtClean="0"/>
              <a:t>other function could have been specified, as long as it accepts A and mean(A) as inputs to generate a meaningful</a:t>
            </a:r>
            <a:r>
              <a:rPr lang="ru-RU" sz="1600" dirty="0" smtClean="0"/>
              <a:t> </a:t>
            </a:r>
            <a:r>
              <a:rPr lang="en-US" sz="1600" dirty="0" smtClean="0"/>
              <a:t>result.</a:t>
            </a:r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098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Functions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Functions</a:t>
            </a:r>
            <a:r>
              <a:rPr lang="en-US" dirty="0"/>
              <a:t>, when compared to scripts, are much more flexible and extensible. Unlike scripts, functions can </a:t>
            </a:r>
            <a:r>
              <a:rPr lang="en-US" dirty="0" smtClean="0"/>
              <a:t>accept</a:t>
            </a:r>
            <a:r>
              <a:rPr lang="ru-RU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and return output to the caller. A function has its own workspace, this means that internal operations of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functions </a:t>
            </a:r>
            <a:r>
              <a:rPr lang="en-US" dirty="0"/>
              <a:t>will not change the variables from the caller.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functions are defined with the same header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[output] = </a:t>
            </a:r>
            <a:r>
              <a:rPr lang="en-US" dirty="0" err="1">
                <a:solidFill>
                  <a:srgbClr val="0070C0"/>
                </a:solidFill>
              </a:rPr>
              <a:t>myFunctionName</a:t>
            </a:r>
            <a:r>
              <a:rPr lang="en-US" dirty="0">
                <a:solidFill>
                  <a:srgbClr val="0070C0"/>
                </a:solidFill>
              </a:rPr>
              <a:t>(input)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function keyword begins every function header. The list of outputs follows. The list of outputs can also be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comma </a:t>
            </a:r>
            <a:r>
              <a:rPr lang="en-US" dirty="0"/>
              <a:t>separated list of variables to return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>
                <a:solidFill>
                  <a:srgbClr val="0070C0"/>
                </a:solidFill>
              </a:rPr>
              <a:t>[a, b, c] = </a:t>
            </a:r>
            <a:r>
              <a:rPr lang="en-US" dirty="0" err="1">
                <a:solidFill>
                  <a:srgbClr val="0070C0"/>
                </a:solidFill>
              </a:rPr>
              <a:t>myFunctionName</a:t>
            </a:r>
            <a:r>
              <a:rPr lang="en-US" dirty="0">
                <a:solidFill>
                  <a:srgbClr val="0070C0"/>
                </a:solidFill>
              </a:rPr>
              <a:t>(input)</a:t>
            </a:r>
          </a:p>
          <a:p>
            <a:pPr marL="0" indent="0" algn="just">
              <a:buNone/>
            </a:pPr>
            <a:r>
              <a:rPr lang="en-US" dirty="0"/>
              <a:t>Next is the name of the function that will be used for calling. This is generally the same name as the filename.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we would save this function as </a:t>
            </a:r>
            <a:r>
              <a:rPr lang="en-US" dirty="0" err="1"/>
              <a:t>myFunctionName.m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Following </a:t>
            </a:r>
            <a:r>
              <a:rPr lang="en-US" dirty="0"/>
              <a:t>the function name is the list of inputs. Like the outputs, this can also be a comma separated list.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[a, b, c] = </a:t>
            </a:r>
            <a:r>
              <a:rPr lang="en-US" dirty="0" err="1">
                <a:solidFill>
                  <a:srgbClr val="0070C0"/>
                </a:solidFill>
              </a:rPr>
              <a:t>myFunctionName</a:t>
            </a:r>
            <a:r>
              <a:rPr lang="en-US" dirty="0">
                <a:solidFill>
                  <a:srgbClr val="0070C0"/>
                </a:solidFill>
              </a:rPr>
              <a:t>(x, y, z)</a:t>
            </a:r>
          </a:p>
          <a:p>
            <a:pPr marL="0" indent="0">
              <a:buNone/>
            </a:pPr>
            <a:r>
              <a:rPr lang="en-US" dirty="0"/>
              <a:t>We can rewrite the example script from before as a reusable function like the following: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[area] = </a:t>
            </a:r>
            <a:r>
              <a:rPr lang="en-US" dirty="0" err="1">
                <a:solidFill>
                  <a:srgbClr val="0070C0"/>
                </a:solidFill>
              </a:rPr>
              <a:t>calcRecArea</a:t>
            </a:r>
            <a:r>
              <a:rPr lang="en-US" dirty="0">
                <a:solidFill>
                  <a:srgbClr val="0070C0"/>
                </a:solidFill>
              </a:rPr>
              <a:t>(length, width)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area </a:t>
            </a:r>
            <a:r>
              <a:rPr lang="en-US" dirty="0">
                <a:solidFill>
                  <a:srgbClr val="0070C0"/>
                </a:solidFill>
              </a:rPr>
              <a:t>= length * width;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call functions from other functions, or even from script files. Here is an example of our above </a:t>
            </a:r>
            <a:r>
              <a:rPr lang="en-US" dirty="0" smtClean="0"/>
              <a:t>function</a:t>
            </a:r>
            <a:r>
              <a:rPr lang="ru-RU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used in a script file.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 = 100; w = 20; a = </a:t>
            </a:r>
            <a:r>
              <a:rPr lang="en-US" dirty="0" err="1" smtClean="0">
                <a:solidFill>
                  <a:srgbClr val="0070C0"/>
                </a:solidFill>
              </a:rPr>
              <a:t>calcRecArea</a:t>
            </a:r>
            <a:r>
              <a:rPr lang="en-US" dirty="0" smtClean="0">
                <a:solidFill>
                  <a:srgbClr val="0070C0"/>
                </a:solidFill>
              </a:rPr>
              <a:t>(l, w);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before, we create l, w, and a in the workspace with the values of 100, 20, and 2000 respectively.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4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b="1" dirty="0" err="1" smtClean="0"/>
              <a:t>nargin</a:t>
            </a:r>
            <a:r>
              <a:rPr lang="en-US" b="1" dirty="0" smtClean="0"/>
              <a:t>, </a:t>
            </a:r>
            <a:r>
              <a:rPr lang="en-US" b="1" dirty="0" err="1" smtClean="0"/>
              <a:t>nargout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0" indent="0" algn="just">
              <a:buNone/>
            </a:pPr>
            <a:r>
              <a:rPr lang="en-US" dirty="0" smtClean="0"/>
              <a:t>In the body of a function </a:t>
            </a:r>
            <a:r>
              <a:rPr lang="en-US" dirty="0" err="1" smtClean="0">
                <a:solidFill>
                  <a:srgbClr val="0070C0"/>
                </a:solidFill>
              </a:rPr>
              <a:t>nargin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70C0"/>
                </a:solidFill>
              </a:rPr>
              <a:t>nargout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indicate respectively the actual number of input and output supplied in the call. We can for example control the execution of a function based on the number of provided input. 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err="1" smtClean="0"/>
              <a:t>myVector.m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 [res] = </a:t>
            </a:r>
            <a:r>
              <a:rPr lang="en-US" dirty="0" err="1" smtClean="0">
                <a:solidFill>
                  <a:srgbClr val="0070C0"/>
                </a:solidFill>
              </a:rPr>
              <a:t>myVector</a:t>
            </a:r>
            <a:r>
              <a:rPr lang="en-US" dirty="0" smtClean="0">
                <a:solidFill>
                  <a:srgbClr val="0070C0"/>
                </a:solidFill>
              </a:rPr>
              <a:t>(a, b, c) % Roughly emulates the colon operator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switch </a:t>
            </a:r>
            <a:r>
              <a:rPr lang="en-US" dirty="0" err="1" smtClean="0">
                <a:solidFill>
                  <a:srgbClr val="0070C0"/>
                </a:solidFill>
              </a:rPr>
              <a:t>nargin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case 1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 = [0:a];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case 2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 = [</a:t>
            </a:r>
            <a:r>
              <a:rPr lang="en-US" dirty="0" err="1" smtClean="0">
                <a:solidFill>
                  <a:srgbClr val="0070C0"/>
                </a:solidFill>
              </a:rPr>
              <a:t>a:b</a:t>
            </a:r>
            <a:r>
              <a:rPr lang="en-US" dirty="0" smtClean="0">
                <a:solidFill>
                  <a:srgbClr val="0070C0"/>
                </a:solidFill>
              </a:rPr>
              <a:t>];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case 3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 = [</a:t>
            </a:r>
            <a:r>
              <a:rPr lang="en-US" dirty="0" err="1" smtClean="0">
                <a:solidFill>
                  <a:srgbClr val="0070C0"/>
                </a:solidFill>
              </a:rPr>
              <a:t>a:b:c</a:t>
            </a:r>
            <a:r>
              <a:rPr lang="en-US" dirty="0" smtClean="0">
                <a:solidFill>
                  <a:srgbClr val="0070C0"/>
                </a:solidFill>
              </a:rPr>
              <a:t>];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otherwise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error('Wrong number of </a:t>
            </a:r>
            <a:r>
              <a:rPr lang="en-US" dirty="0" err="1" smtClean="0">
                <a:solidFill>
                  <a:srgbClr val="0070C0"/>
                </a:solidFill>
              </a:rPr>
              <a:t>params</a:t>
            </a:r>
            <a:r>
              <a:rPr lang="en-US" dirty="0" smtClean="0">
                <a:solidFill>
                  <a:srgbClr val="0070C0"/>
                </a:solidFill>
              </a:rPr>
              <a:t>');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end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end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</a:t>
            </a:r>
            <a:r>
              <a:rPr lang="en-US" dirty="0" err="1" smtClean="0">
                <a:solidFill>
                  <a:srgbClr val="0070C0"/>
                </a:solidFill>
              </a:rPr>
              <a:t>myVector</a:t>
            </a:r>
            <a:r>
              <a:rPr lang="en-US" dirty="0" smtClean="0">
                <a:solidFill>
                  <a:srgbClr val="0070C0"/>
                </a:solidFill>
              </a:rPr>
              <a:t>(10)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ans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0 1 2 3 4 5 6 7 8 9 10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</a:t>
            </a:r>
            <a:r>
              <a:rPr lang="en-US" dirty="0" err="1" smtClean="0">
                <a:solidFill>
                  <a:srgbClr val="0070C0"/>
                </a:solidFill>
              </a:rPr>
              <a:t>myVector</a:t>
            </a:r>
            <a:r>
              <a:rPr lang="en-US" dirty="0" smtClean="0">
                <a:solidFill>
                  <a:srgbClr val="0070C0"/>
                </a:solidFill>
              </a:rPr>
              <a:t>(10, 20)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ans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>
                <a:solidFill>
                  <a:srgbClr val="0070C0"/>
                </a:solidFill>
              </a:rPr>
              <a:t> 10 11 12 13 14 15 16 17 18 19 20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</a:t>
            </a:r>
            <a:r>
              <a:rPr lang="en-US" dirty="0" err="1" smtClean="0">
                <a:solidFill>
                  <a:srgbClr val="0070C0"/>
                </a:solidFill>
              </a:rPr>
              <a:t>myVector</a:t>
            </a:r>
            <a:r>
              <a:rPr lang="en-US" dirty="0" smtClean="0">
                <a:solidFill>
                  <a:srgbClr val="0070C0"/>
                </a:solidFill>
              </a:rPr>
              <a:t>(10, 2, 20)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ans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        </a:t>
            </a:r>
            <a:r>
              <a:rPr lang="en-US" dirty="0" smtClean="0">
                <a:solidFill>
                  <a:srgbClr val="0070C0"/>
                </a:solidFill>
              </a:rPr>
              <a:t>10 12 14 16 18 20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a similar way we can control the execution of a function based on the number of output parameters.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myIntegerDivision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 [</a:t>
            </a:r>
            <a:r>
              <a:rPr lang="en-US" dirty="0" err="1" smtClean="0">
                <a:solidFill>
                  <a:srgbClr val="0070C0"/>
                </a:solidFill>
              </a:rPr>
              <a:t>qt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rm</a:t>
            </a:r>
            <a:r>
              <a:rPr lang="en-US" dirty="0" smtClean="0">
                <a:solidFill>
                  <a:srgbClr val="0070C0"/>
                </a:solidFill>
              </a:rPr>
              <a:t>] = </a:t>
            </a:r>
            <a:r>
              <a:rPr lang="en-US" dirty="0" err="1" smtClean="0">
                <a:solidFill>
                  <a:srgbClr val="0070C0"/>
                </a:solidFill>
              </a:rPr>
              <a:t>myIntegerDivision</a:t>
            </a:r>
            <a:r>
              <a:rPr lang="en-US" dirty="0" smtClean="0">
                <a:solidFill>
                  <a:srgbClr val="0070C0"/>
                </a:solidFill>
              </a:rPr>
              <a:t>(a, b)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qt</a:t>
            </a:r>
            <a:r>
              <a:rPr lang="en-US" dirty="0" smtClean="0">
                <a:solidFill>
                  <a:srgbClr val="0070C0"/>
                </a:solidFill>
              </a:rPr>
              <a:t> = floor(a / b);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 err="1" smtClean="0">
                <a:solidFill>
                  <a:srgbClr val="0070C0"/>
                </a:solidFill>
              </a:rPr>
              <a:t>nargout</a:t>
            </a:r>
            <a:r>
              <a:rPr lang="en-US" dirty="0" smtClean="0">
                <a:solidFill>
                  <a:srgbClr val="0070C0"/>
                </a:solidFill>
              </a:rPr>
              <a:t> == 2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rm</a:t>
            </a:r>
            <a:r>
              <a:rPr lang="en-US" dirty="0" smtClean="0">
                <a:solidFill>
                  <a:srgbClr val="0070C0"/>
                </a:solidFill>
              </a:rPr>
              <a:t> = rem(a, b);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end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q = </a:t>
            </a:r>
            <a:r>
              <a:rPr lang="en-US" dirty="0" err="1" smtClean="0">
                <a:solidFill>
                  <a:srgbClr val="0070C0"/>
                </a:solidFill>
              </a:rPr>
              <a:t>myIntegerDivision</a:t>
            </a:r>
            <a:r>
              <a:rPr lang="en-US" dirty="0" smtClean="0">
                <a:solidFill>
                  <a:srgbClr val="0070C0"/>
                </a:solidFill>
              </a:rPr>
              <a:t>(10, 7)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q = 1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 [q, r] = </a:t>
            </a:r>
            <a:r>
              <a:rPr lang="en-US" dirty="0" err="1" smtClean="0">
                <a:solidFill>
                  <a:srgbClr val="0070C0"/>
                </a:solidFill>
              </a:rPr>
              <a:t>myIntegerDivision</a:t>
            </a:r>
            <a:r>
              <a:rPr lang="en-US" dirty="0" smtClean="0">
                <a:solidFill>
                  <a:srgbClr val="0070C0"/>
                </a:solidFill>
              </a:rPr>
              <a:t>(10, 7)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q = 1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 = 3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26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1720</Words>
  <Application>Microsoft Office PowerPoint</Application>
  <PresentationFormat>Экран (4:3)</PresentationFormat>
  <Paragraphs>171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Anonymous functions and function handles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functions and function handles</dc:title>
  <dc:creator>qa</dc:creator>
  <cp:lastModifiedBy>qa</cp:lastModifiedBy>
  <cp:revision>9</cp:revision>
  <dcterms:created xsi:type="dcterms:W3CDTF">2020-10-11T14:28:51Z</dcterms:created>
  <dcterms:modified xsi:type="dcterms:W3CDTF">2020-11-05T09:29:00Z</dcterms:modified>
</cp:coreProperties>
</file>