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7772400" cy="100584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1" y="21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98812" y="9396905"/>
            <a:ext cx="2000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M Roman 12"/>
                <a:cs typeface="LM Roman 12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5" dirty="0"/>
              <a:t>1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381001" y="1668886"/>
            <a:ext cx="7086600" cy="496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700" b="1" spc="114" dirty="0">
                <a:solidFill>
                  <a:srgbClr val="0070C0"/>
                </a:solidFill>
                <a:latin typeface="Times New Roman"/>
                <a:cs typeface="Times New Roman"/>
              </a:rPr>
              <a:t>1	</a:t>
            </a:r>
            <a:r>
              <a:rPr sz="1700" b="1" spc="170" dirty="0">
                <a:solidFill>
                  <a:srgbClr val="0070C0"/>
                </a:solidFill>
                <a:latin typeface="Times New Roman"/>
                <a:cs typeface="Times New Roman"/>
              </a:rPr>
              <a:t>Finding </a:t>
            </a:r>
            <a:r>
              <a:rPr sz="1700" b="1" spc="150" dirty="0">
                <a:solidFill>
                  <a:srgbClr val="0070C0"/>
                </a:solidFill>
                <a:latin typeface="Times New Roman"/>
                <a:cs typeface="Times New Roman"/>
              </a:rPr>
              <a:t>Explicit</a:t>
            </a:r>
            <a:r>
              <a:rPr sz="1700" b="1" spc="2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700" b="1" spc="145" dirty="0" smtClean="0">
                <a:solidFill>
                  <a:srgbClr val="0070C0"/>
                </a:solidFill>
                <a:latin typeface="Times New Roman"/>
                <a:cs typeface="Times New Roman"/>
              </a:rPr>
              <a:t>Solutions</a:t>
            </a:r>
            <a:endParaRPr sz="17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7768" y="683567"/>
            <a:ext cx="596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Ordinary Differential Equations (ODE)</a:t>
            </a:r>
            <a:endParaRPr lang="ru-RU" sz="2400" b="1" dirty="0"/>
          </a:p>
        </p:txBody>
      </p:sp>
      <p:sp>
        <p:nvSpPr>
          <p:cNvPr id="19" name="object 3"/>
          <p:cNvSpPr txBox="1"/>
          <p:nvPr/>
        </p:nvSpPr>
        <p:spPr>
          <a:xfrm>
            <a:off x="305042" y="2286000"/>
            <a:ext cx="7315200" cy="7809061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5"/>
              </a:spcBef>
              <a:tabLst>
                <a:tab pos="656590" algn="l"/>
              </a:tabLst>
            </a:pPr>
            <a:r>
              <a:rPr sz="1400" spc="100" dirty="0">
                <a:solidFill>
                  <a:srgbClr val="00B050"/>
                </a:solidFill>
                <a:latin typeface="Times New Roman"/>
                <a:cs typeface="Times New Roman"/>
              </a:rPr>
              <a:t>1.1	</a:t>
            </a:r>
            <a:r>
              <a:rPr sz="1400" spc="160" dirty="0">
                <a:solidFill>
                  <a:srgbClr val="00B050"/>
                </a:solidFill>
                <a:latin typeface="Times New Roman"/>
                <a:cs typeface="Times New Roman"/>
              </a:rPr>
              <a:t>First </a:t>
            </a:r>
            <a:r>
              <a:rPr sz="1400" spc="175" dirty="0">
                <a:solidFill>
                  <a:srgbClr val="00B050"/>
                </a:solidFill>
                <a:latin typeface="Times New Roman"/>
                <a:cs typeface="Times New Roman"/>
              </a:rPr>
              <a:t>Order</a:t>
            </a:r>
            <a:r>
              <a:rPr sz="140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00B050"/>
                </a:solidFill>
                <a:latin typeface="Times New Roman"/>
                <a:cs typeface="Times New Roman"/>
              </a:rPr>
              <a:t>Equations</a:t>
            </a:r>
            <a:endParaRPr sz="14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90500" marR="182880" algn="just">
              <a:lnSpc>
                <a:spcPct val="100400"/>
              </a:lnSpc>
              <a:spcBef>
                <a:spcPts val="720"/>
              </a:spcBef>
            </a:pPr>
            <a:r>
              <a:rPr sz="1200" spc="-10" dirty="0">
                <a:latin typeface="LM Roman 12"/>
                <a:cs typeface="LM Roman 12"/>
              </a:rPr>
              <a:t>Though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5" dirty="0">
                <a:latin typeface="LM Roman 12"/>
                <a:cs typeface="LM Roman 12"/>
              </a:rPr>
              <a:t>is primarily a </a:t>
            </a:r>
            <a:r>
              <a:rPr sz="1200" spc="-15" dirty="0">
                <a:latin typeface="LM Roman 12"/>
                <a:cs typeface="LM Roman 12"/>
              </a:rPr>
              <a:t>numerics </a:t>
            </a:r>
            <a:r>
              <a:rPr sz="1200" spc="-20" dirty="0">
                <a:latin typeface="LM Roman 12"/>
                <a:cs typeface="LM Roman 12"/>
              </a:rPr>
              <a:t>package, </a:t>
            </a:r>
            <a:r>
              <a:rPr sz="1200" spc="-5" dirty="0">
                <a:latin typeface="LM Roman 12"/>
                <a:cs typeface="LM Roman 12"/>
              </a:rPr>
              <a:t>it can </a:t>
            </a:r>
            <a:r>
              <a:rPr sz="1200" spc="-10" dirty="0">
                <a:latin typeface="LM Roman 12"/>
                <a:cs typeface="LM Roman 12"/>
              </a:rPr>
              <a:t>certainly </a:t>
            </a:r>
            <a:r>
              <a:rPr sz="1200" spc="-15" dirty="0">
                <a:latin typeface="LM Roman 12"/>
                <a:cs typeface="LM Roman 12"/>
              </a:rPr>
              <a:t>solve </a:t>
            </a:r>
            <a:r>
              <a:rPr sz="1200" spc="-10" dirty="0">
                <a:latin typeface="LM Roman 12"/>
                <a:cs typeface="LM Roman 12"/>
              </a:rPr>
              <a:t>straightforward  differential equations </a:t>
            </a:r>
            <a:r>
              <a:rPr sz="1200" spc="-15" dirty="0">
                <a:latin typeface="LM Roman 12"/>
                <a:cs typeface="LM Roman 12"/>
              </a:rPr>
              <a:t>symbolically</a:t>
            </a:r>
            <a:r>
              <a:rPr sz="1200" spc="-15" dirty="0" smtClean="0">
                <a:latin typeface="LM Roman 12"/>
                <a:cs typeface="LM Roman 12"/>
              </a:rPr>
              <a:t>.</a:t>
            </a:r>
            <a:r>
              <a:rPr sz="1200" spc="-22" baseline="31250" dirty="0" smtClean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Suppose, for </a:t>
            </a:r>
            <a:r>
              <a:rPr sz="1200" spc="-10" dirty="0">
                <a:latin typeface="LM Roman 12"/>
                <a:cs typeface="LM Roman 12"/>
              </a:rPr>
              <a:t>example, </a:t>
            </a:r>
            <a:r>
              <a:rPr sz="1200" spc="-5" dirty="0">
                <a:latin typeface="LM Roman 12"/>
                <a:cs typeface="LM Roman 12"/>
              </a:rPr>
              <a:t>that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5" dirty="0">
                <a:latin typeface="LM Roman 12"/>
                <a:cs typeface="LM Roman 12"/>
              </a:rPr>
              <a:t>want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5" dirty="0">
                <a:latin typeface="LM Roman 12"/>
                <a:cs typeface="LM Roman 12"/>
              </a:rPr>
              <a:t>solve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5" dirty="0">
                <a:latin typeface="LM Roman 12"/>
                <a:cs typeface="LM Roman 12"/>
              </a:rPr>
              <a:t>first  </a:t>
            </a:r>
            <a:r>
              <a:rPr sz="1200" spc="-5" dirty="0">
                <a:latin typeface="LM Roman 12"/>
                <a:cs typeface="LM Roman 12"/>
              </a:rPr>
              <a:t>order </a:t>
            </a:r>
            <a:r>
              <a:rPr sz="1200" spc="-10" dirty="0">
                <a:latin typeface="LM Roman 12"/>
                <a:cs typeface="LM Roman 12"/>
              </a:rPr>
              <a:t>differential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endParaRPr sz="1200" dirty="0">
              <a:latin typeface="LM Roman 12"/>
              <a:cs typeface="LM Roman 12"/>
            </a:endParaRPr>
          </a:p>
          <a:p>
            <a:pPr marL="2804160">
              <a:lnSpc>
                <a:spcPct val="100000"/>
              </a:lnSpc>
              <a:tabLst>
                <a:tab pos="5827395" algn="l"/>
              </a:tabLst>
            </a:pPr>
            <a:r>
              <a:rPr sz="1200" i="1" spc="60" dirty="0">
                <a:latin typeface="Times New Roman"/>
                <a:cs typeface="Times New Roman"/>
              </a:rPr>
              <a:t>y</a:t>
            </a:r>
            <a:r>
              <a:rPr sz="1200" spc="89" baseline="34722" dirty="0">
                <a:latin typeface="Arial"/>
                <a:cs typeface="Arial"/>
              </a:rPr>
              <a:t>′</a:t>
            </a:r>
            <a:r>
              <a:rPr sz="1200" spc="60" dirty="0">
                <a:latin typeface="LM Roman 12"/>
                <a:cs typeface="LM Roman 12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60" dirty="0">
                <a:latin typeface="LM Roman 12"/>
                <a:cs typeface="LM Roman 12"/>
              </a:rPr>
              <a:t>)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xy.	</a:t>
            </a:r>
            <a:r>
              <a:rPr sz="1200" spc="-5" dirty="0">
                <a:latin typeface="LM Roman 12"/>
                <a:cs typeface="LM Roman 12"/>
              </a:rPr>
              <a:t>(1.1)</a:t>
            </a:r>
            <a:endParaRPr sz="1200" dirty="0">
              <a:latin typeface="LM Roman 12"/>
              <a:cs typeface="LM Roman 12"/>
            </a:endParaRPr>
          </a:p>
          <a:p>
            <a:pPr marL="190500" marR="180975" algn="just">
              <a:lnSpc>
                <a:spcPct val="100000"/>
              </a:lnSpc>
              <a:spcBef>
                <a:spcPts val="660"/>
              </a:spcBef>
            </a:pP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10" dirty="0">
                <a:latin typeface="LM Roman 12"/>
                <a:cs typeface="LM Roman 12"/>
              </a:rPr>
              <a:t>use </a:t>
            </a:r>
            <a:r>
              <a:rPr sz="1200" spc="-20" dirty="0">
                <a:latin typeface="LM Roman 12"/>
                <a:cs typeface="LM Roman 12"/>
              </a:rPr>
              <a:t>MATLAB’s </a:t>
            </a:r>
            <a:r>
              <a:rPr sz="1200" spc="-5" dirty="0">
                <a:latin typeface="LM Roman 12"/>
                <a:cs typeface="LM Roman 12"/>
              </a:rPr>
              <a:t>built-in </a:t>
            </a:r>
            <a:r>
              <a:rPr sz="1200" i="1" spc="-5" dirty="0">
                <a:latin typeface="LM Roman 12"/>
                <a:cs typeface="LM Roman 12"/>
              </a:rPr>
              <a:t>dsolve(). </a:t>
            </a:r>
            <a:r>
              <a:rPr sz="1200" spc="-10" dirty="0">
                <a:latin typeface="LM Roman 12"/>
                <a:cs typeface="LM Roman 12"/>
              </a:rPr>
              <a:t>The input </a:t>
            </a:r>
            <a:r>
              <a:rPr sz="1200" spc="-5" dirty="0">
                <a:latin typeface="LM Roman 12"/>
                <a:cs typeface="LM Roman 12"/>
              </a:rPr>
              <a:t>and output for </a:t>
            </a:r>
            <a:r>
              <a:rPr sz="1200" spc="-10" dirty="0">
                <a:latin typeface="LM Roman 12"/>
                <a:cs typeface="LM Roman 12"/>
              </a:rPr>
              <a:t>solving </a:t>
            </a:r>
            <a:r>
              <a:rPr sz="1200" spc="-5" dirty="0">
                <a:latin typeface="LM Roman 12"/>
                <a:cs typeface="LM Roman 12"/>
              </a:rPr>
              <a:t>this </a:t>
            </a:r>
            <a:r>
              <a:rPr sz="1200" spc="-10" dirty="0">
                <a:latin typeface="LM Roman 12"/>
                <a:cs typeface="LM Roman 12"/>
              </a:rPr>
              <a:t>problem </a:t>
            </a:r>
            <a:r>
              <a:rPr sz="1200" spc="-5" dirty="0">
                <a:latin typeface="LM Roman 12"/>
                <a:cs typeface="LM Roman 12"/>
              </a:rPr>
              <a:t>in 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5" dirty="0">
                <a:latin typeface="LM Roman 12"/>
                <a:cs typeface="LM Roman 12"/>
              </a:rPr>
              <a:t>is </a:t>
            </a:r>
            <a:r>
              <a:rPr sz="1200" spc="-15" dirty="0">
                <a:latin typeface="LM Roman 12"/>
                <a:cs typeface="LM Roman 12"/>
              </a:rPr>
              <a:t>given</a:t>
            </a:r>
            <a:r>
              <a:rPr sz="1200" spc="3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below.</a:t>
            </a:r>
            <a:endParaRPr sz="1200" dirty="0">
              <a:latin typeface="LM Roman 12"/>
              <a:cs typeface="LM Roman 12"/>
            </a:endParaRPr>
          </a:p>
          <a:p>
            <a:pPr marL="784225" marR="3572510">
              <a:lnSpc>
                <a:spcPct val="100000"/>
              </a:lnSpc>
              <a:spcBef>
                <a:spcPts val="5"/>
              </a:spcBef>
            </a:pPr>
            <a:r>
              <a:rPr sz="1200" i="1" spc="65" dirty="0" smtClean="0">
                <a:latin typeface="Times New Roman"/>
                <a:cs typeface="Times New Roman"/>
              </a:rPr>
              <a:t>&gt;&gt;</a:t>
            </a:r>
            <a:r>
              <a:rPr sz="1200" spc="65" dirty="0">
                <a:latin typeface="LM Roman 12"/>
                <a:cs typeface="LM Roman 12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-10" dirty="0">
                <a:latin typeface="LM Roman 12"/>
                <a:cs typeface="LM Roman 12"/>
              </a:rPr>
              <a:t>dsolve(’Dy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1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y*x’,’x’)  </a:t>
            </a:r>
            <a:endParaRPr lang="en-US" sz="1200" spc="-10" dirty="0" smtClean="0">
              <a:latin typeface="LM Roman 12"/>
              <a:cs typeface="LM Roman 12"/>
            </a:endParaRPr>
          </a:p>
          <a:p>
            <a:pPr marL="784225" marR="3572510">
              <a:lnSpc>
                <a:spcPct val="100000"/>
              </a:lnSpc>
              <a:spcBef>
                <a:spcPts val="5"/>
              </a:spcBef>
            </a:pPr>
            <a:r>
              <a:rPr sz="1200" spc="-5" dirty="0" smtClean="0">
                <a:latin typeface="LM Roman 12"/>
                <a:cs typeface="LM Roman 12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C1*exp(1/2*xˆ2)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LM Roman 12"/>
              <a:cs typeface="LM Roman 12"/>
            </a:endParaRPr>
          </a:p>
          <a:p>
            <a:pPr marL="189865" marR="180975" algn="just">
              <a:lnSpc>
                <a:spcPct val="100400"/>
              </a:lnSpc>
            </a:pPr>
            <a:r>
              <a:rPr sz="1200" spc="-5" dirty="0">
                <a:latin typeface="LM Roman 12"/>
                <a:cs typeface="LM Roman 12"/>
              </a:rPr>
              <a:t>Notice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in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particular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that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LM Roman 12"/>
                <a:cs typeface="LM Roman 12"/>
              </a:rPr>
              <a:t>MATLAB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uses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capital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D</a:t>
            </a:r>
            <a:r>
              <a:rPr sz="1200" spc="-9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indicate</a:t>
            </a:r>
            <a:r>
              <a:rPr sz="1200" spc="-9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the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derivative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and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requires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that  the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entire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appear</a:t>
            </a:r>
            <a:r>
              <a:rPr sz="1200" spc="-7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in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single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quotes.</a:t>
            </a:r>
            <a:r>
              <a:rPr sz="1200" spc="135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LM Roman 12"/>
                <a:cs typeface="LM Roman 12"/>
              </a:rPr>
              <a:t>MATLAB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takes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t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LM Roman 12"/>
                <a:cs typeface="LM Roman 12"/>
              </a:rPr>
              <a:t>be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independent</a:t>
            </a:r>
            <a:r>
              <a:rPr sz="1200" spc="-35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variable  </a:t>
            </a:r>
            <a:r>
              <a:rPr sz="1200" spc="-25" dirty="0">
                <a:latin typeface="LM Roman 12"/>
                <a:cs typeface="LM Roman 12"/>
              </a:rPr>
              <a:t>by </a:t>
            </a:r>
            <a:r>
              <a:rPr sz="1200" spc="-5" dirty="0">
                <a:latin typeface="LM Roman 12"/>
                <a:cs typeface="LM Roman 12"/>
              </a:rPr>
              <a:t>default, </a:t>
            </a:r>
            <a:r>
              <a:rPr sz="1200" spc="-10" dirty="0">
                <a:latin typeface="LM Roman 12"/>
                <a:cs typeface="LM Roman 12"/>
              </a:rPr>
              <a:t>so </a:t>
            </a:r>
            <a:r>
              <a:rPr sz="1200" spc="-5" dirty="0">
                <a:latin typeface="LM Roman 12"/>
                <a:cs typeface="LM Roman 12"/>
              </a:rPr>
              <a:t>here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20" dirty="0">
                <a:latin typeface="LM Roman 12"/>
                <a:cs typeface="LM Roman 12"/>
              </a:rPr>
              <a:t>must </a:t>
            </a:r>
            <a:r>
              <a:rPr sz="1200" spc="10" dirty="0">
                <a:latin typeface="LM Roman 12"/>
                <a:cs typeface="LM Roman 12"/>
              </a:rPr>
              <a:t>be </a:t>
            </a:r>
            <a:r>
              <a:rPr sz="1200" spc="-10" dirty="0">
                <a:latin typeface="LM Roman 12"/>
                <a:cs typeface="LM Roman 12"/>
              </a:rPr>
              <a:t>explicitly specified </a:t>
            </a:r>
            <a:r>
              <a:rPr sz="1200" spc="-5" dirty="0">
                <a:latin typeface="LM Roman 12"/>
                <a:cs typeface="LM Roman 12"/>
              </a:rPr>
              <a:t>as the </a:t>
            </a:r>
            <a:r>
              <a:rPr sz="1200" spc="-10" dirty="0">
                <a:latin typeface="LM Roman 12"/>
                <a:cs typeface="LM Roman 12"/>
              </a:rPr>
              <a:t>independent </a:t>
            </a:r>
            <a:r>
              <a:rPr sz="1200" spc="-15" dirty="0">
                <a:latin typeface="LM Roman 12"/>
                <a:cs typeface="LM Roman 12"/>
              </a:rPr>
              <a:t>variable. </a:t>
            </a:r>
            <a:r>
              <a:rPr sz="1200" spc="-20" dirty="0">
                <a:latin typeface="LM Roman 12"/>
                <a:cs typeface="LM Roman 12"/>
              </a:rPr>
              <a:t>Alternatively,  </a:t>
            </a:r>
            <a:r>
              <a:rPr sz="1200" spc="-5" dirty="0">
                <a:latin typeface="LM Roman 12"/>
                <a:cs typeface="LM Roman 12"/>
              </a:rPr>
              <a:t>if </a:t>
            </a:r>
            <a:r>
              <a:rPr sz="1200" spc="-20" dirty="0">
                <a:latin typeface="LM Roman 12"/>
                <a:cs typeface="LM Roman 12"/>
              </a:rPr>
              <a:t>you </a:t>
            </a:r>
            <a:r>
              <a:rPr sz="1200" spc="-5" dirty="0">
                <a:latin typeface="LM Roman 12"/>
                <a:cs typeface="LM Roman 12"/>
              </a:rPr>
              <a:t>are going to </a:t>
            </a:r>
            <a:r>
              <a:rPr sz="1200" spc="-10" dirty="0">
                <a:latin typeface="LM Roman 12"/>
                <a:cs typeface="LM Roman 12"/>
              </a:rPr>
              <a:t>use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same equation </a:t>
            </a:r>
            <a:r>
              <a:rPr sz="1200" spc="-5" dirty="0">
                <a:latin typeface="LM Roman 12"/>
                <a:cs typeface="LM Roman 12"/>
              </a:rPr>
              <a:t>a </a:t>
            </a:r>
            <a:r>
              <a:rPr sz="1200" spc="-15" dirty="0">
                <a:latin typeface="LM Roman 12"/>
                <a:cs typeface="LM Roman 12"/>
              </a:rPr>
              <a:t>number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10" dirty="0">
                <a:latin typeface="LM Roman 12"/>
                <a:cs typeface="LM Roman 12"/>
              </a:rPr>
              <a:t>times, </a:t>
            </a:r>
            <a:r>
              <a:rPr sz="1200" spc="-20" dirty="0">
                <a:latin typeface="LM Roman 12"/>
                <a:cs typeface="LM Roman 12"/>
              </a:rPr>
              <a:t>you </a:t>
            </a:r>
            <a:r>
              <a:rPr sz="1200" spc="-15" dirty="0">
                <a:latin typeface="LM Roman 12"/>
                <a:cs typeface="LM Roman 12"/>
              </a:rPr>
              <a:t>might </a:t>
            </a:r>
            <a:r>
              <a:rPr sz="1200" spc="-10" dirty="0">
                <a:latin typeface="LM Roman 12"/>
                <a:cs typeface="LM Roman 12"/>
              </a:rPr>
              <a:t>choose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5" dirty="0">
                <a:latin typeface="LM Roman 12"/>
                <a:cs typeface="LM Roman 12"/>
              </a:rPr>
              <a:t>define </a:t>
            </a:r>
            <a:r>
              <a:rPr sz="1200" spc="-5" dirty="0">
                <a:latin typeface="LM Roman 12"/>
                <a:cs typeface="LM Roman 12"/>
              </a:rPr>
              <a:t>it  as a </a:t>
            </a:r>
            <a:r>
              <a:rPr sz="1200" spc="-15" dirty="0">
                <a:latin typeface="LM Roman 12"/>
                <a:cs typeface="LM Roman 12"/>
              </a:rPr>
              <a:t>variable, </a:t>
            </a:r>
            <a:r>
              <a:rPr sz="1200" spc="-40" dirty="0">
                <a:latin typeface="LM Roman 12"/>
                <a:cs typeface="LM Roman 12"/>
              </a:rPr>
              <a:t>say,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i="1" spc="-15" dirty="0">
                <a:latin typeface="LM Roman 12"/>
                <a:cs typeface="LM Roman 12"/>
              </a:rPr>
              <a:t>eqn1</a:t>
            </a:r>
            <a:r>
              <a:rPr sz="1200" spc="-15" dirty="0">
                <a:latin typeface="LM Roman 12"/>
                <a:cs typeface="LM Roman 12"/>
              </a:rPr>
              <a:t>.</a:t>
            </a:r>
            <a:endParaRPr sz="1200" dirty="0">
              <a:latin typeface="LM Roman 12"/>
              <a:cs typeface="LM Roman 12"/>
            </a:endParaRPr>
          </a:p>
          <a:p>
            <a:pPr marL="784225" marR="4062729">
              <a:lnSpc>
                <a:spcPct val="100000"/>
              </a:lnSpc>
            </a:pPr>
            <a:r>
              <a:rPr sz="1200" i="1" spc="25" dirty="0" smtClean="0">
                <a:latin typeface="Times New Roman"/>
                <a:cs typeface="Times New Roman"/>
              </a:rPr>
              <a:t>&gt;&gt;</a:t>
            </a:r>
            <a:r>
              <a:rPr sz="1200" spc="25" dirty="0">
                <a:latin typeface="LM Roman 12"/>
                <a:cs typeface="LM Roman 12"/>
              </a:rPr>
              <a:t>eqn1 </a:t>
            </a:r>
            <a:r>
              <a:rPr sz="1200" spc="-5" dirty="0">
                <a:latin typeface="LM Roman 12"/>
                <a:cs typeface="LM Roman 12"/>
              </a:rPr>
              <a:t>= ’Dy =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y*x’  </a:t>
            </a:r>
            <a:endParaRPr lang="en-US" sz="1200" spc="-10" dirty="0" smtClean="0">
              <a:latin typeface="LM Roman 12"/>
              <a:cs typeface="LM Roman 12"/>
            </a:endParaRPr>
          </a:p>
          <a:p>
            <a:pPr marL="784225" marR="4062729">
              <a:lnSpc>
                <a:spcPct val="100000"/>
              </a:lnSpc>
            </a:pPr>
            <a:r>
              <a:rPr sz="1200" spc="-10" dirty="0" smtClean="0">
                <a:latin typeface="LM Roman 12"/>
                <a:cs typeface="LM Roman 12"/>
              </a:rPr>
              <a:t>eqn1</a:t>
            </a:r>
            <a:r>
              <a:rPr sz="1200" spc="1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=</a:t>
            </a:r>
            <a:r>
              <a:rPr lang="en-US" sz="1200" spc="-5" dirty="0" smtClean="0">
                <a:latin typeface="LM Roman 12"/>
                <a:cs typeface="LM Roman 12"/>
              </a:rPr>
              <a:t> </a:t>
            </a:r>
            <a:r>
              <a:rPr sz="1200" spc="-5" dirty="0" err="1" smtClean="0">
                <a:latin typeface="LM Roman 12"/>
                <a:cs typeface="LM Roman 12"/>
              </a:rPr>
              <a:t>Dy</a:t>
            </a:r>
            <a:r>
              <a:rPr sz="1200" spc="-5" dirty="0" smtClean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y*x</a:t>
            </a:r>
            <a:endParaRPr sz="1200" dirty="0">
              <a:latin typeface="LM Roman 12"/>
              <a:cs typeface="LM Roman 12"/>
            </a:endParaRPr>
          </a:p>
          <a:p>
            <a:pPr marL="784225" marR="3994785">
              <a:lnSpc>
                <a:spcPts val="1450"/>
              </a:lnSpc>
              <a:spcBef>
                <a:spcPts val="40"/>
              </a:spcBef>
            </a:pPr>
            <a:r>
              <a:rPr sz="1200" i="1" spc="65" dirty="0">
                <a:latin typeface="Times New Roman"/>
                <a:cs typeface="Times New Roman"/>
              </a:rPr>
              <a:t>&gt;&gt;</a:t>
            </a:r>
            <a:r>
              <a:rPr sz="1200" spc="65" dirty="0">
                <a:latin typeface="LM Roman 12"/>
                <a:cs typeface="LM Roman 12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5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dsolve(eqn1,’x’)  </a:t>
            </a:r>
            <a:endParaRPr lang="en-US" sz="1200" spc="-10" dirty="0" smtClean="0">
              <a:latin typeface="LM Roman 12"/>
              <a:cs typeface="LM Roman 12"/>
            </a:endParaRPr>
          </a:p>
          <a:p>
            <a:pPr marL="784225" marR="3994785">
              <a:lnSpc>
                <a:spcPts val="1450"/>
              </a:lnSpc>
              <a:spcBef>
                <a:spcPts val="40"/>
              </a:spcBef>
            </a:pPr>
            <a:r>
              <a:rPr sz="1200" spc="-5" dirty="0" smtClean="0">
                <a:latin typeface="LM Roman 12"/>
                <a:cs typeface="LM Roman 12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C1*exp(1/2*xˆ2)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 dirty="0">
              <a:latin typeface="LM Roman 12"/>
              <a:cs typeface="LM Roman 12"/>
            </a:endParaRPr>
          </a:p>
          <a:p>
            <a:pPr marL="189865">
              <a:lnSpc>
                <a:spcPct val="100000"/>
              </a:lnSpc>
            </a:pPr>
            <a:r>
              <a:rPr sz="1200" spc="-60" dirty="0">
                <a:latin typeface="LM Roman 12"/>
                <a:cs typeface="LM Roman 12"/>
              </a:rPr>
              <a:t>To </a:t>
            </a:r>
            <a:r>
              <a:rPr sz="1200" spc="-15" dirty="0">
                <a:latin typeface="LM Roman 12"/>
                <a:cs typeface="LM Roman 12"/>
              </a:rPr>
              <a:t>solve </a:t>
            </a:r>
            <a:r>
              <a:rPr sz="1200" spc="-5" dirty="0">
                <a:latin typeface="LM Roman 12"/>
                <a:cs typeface="LM Roman 12"/>
              </a:rPr>
              <a:t>an initial </a:t>
            </a:r>
            <a:r>
              <a:rPr sz="1200" spc="-20" dirty="0">
                <a:latin typeface="LM Roman 12"/>
                <a:cs typeface="LM Roman 12"/>
              </a:rPr>
              <a:t>value </a:t>
            </a:r>
            <a:r>
              <a:rPr sz="1200" spc="-10" dirty="0">
                <a:latin typeface="LM Roman 12"/>
                <a:cs typeface="LM Roman 12"/>
              </a:rPr>
              <a:t>problem, </a:t>
            </a:r>
            <a:r>
              <a:rPr sz="1200" spc="-40" dirty="0">
                <a:latin typeface="LM Roman 12"/>
                <a:cs typeface="LM Roman 12"/>
              </a:rPr>
              <a:t>say, </a:t>
            </a:r>
            <a:r>
              <a:rPr sz="1200" spc="-10" dirty="0">
                <a:latin typeface="LM Roman 12"/>
                <a:cs typeface="LM Roman 12"/>
              </a:rPr>
              <a:t>equation </a:t>
            </a:r>
            <a:r>
              <a:rPr sz="1200" spc="-5" dirty="0">
                <a:latin typeface="LM Roman 12"/>
                <a:cs typeface="LM Roman 12"/>
              </a:rPr>
              <a:t>(1.1)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LM Roman 12"/>
                <a:cs typeface="LM Roman 12"/>
              </a:rPr>
              <a:t>(1) </a:t>
            </a:r>
            <a:r>
              <a:rPr sz="1200" spc="-5" dirty="0">
                <a:latin typeface="LM Roman 12"/>
                <a:cs typeface="LM Roman 12"/>
              </a:rPr>
              <a:t>= 1,</a:t>
            </a:r>
            <a:r>
              <a:rPr sz="1200" spc="4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use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LM Roman 12"/>
              <a:cs typeface="LM Roman 12"/>
            </a:endParaRPr>
          </a:p>
          <a:p>
            <a:pPr marL="784225" marR="3411854">
              <a:lnSpc>
                <a:spcPct val="100800"/>
              </a:lnSpc>
            </a:pPr>
            <a:r>
              <a:rPr sz="1200" i="1" spc="65" dirty="0">
                <a:latin typeface="Times New Roman"/>
                <a:cs typeface="Times New Roman"/>
              </a:rPr>
              <a:t>&gt;&gt;</a:t>
            </a:r>
            <a:r>
              <a:rPr sz="1200" spc="65" dirty="0">
                <a:latin typeface="LM Roman 12"/>
                <a:cs typeface="LM Roman 12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1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dsolve(eqn1,’y(1)=1’,’x’)  </a:t>
            </a:r>
            <a:endParaRPr lang="en-US" sz="1200" spc="-10" dirty="0" smtClean="0">
              <a:latin typeface="LM Roman 12"/>
              <a:cs typeface="LM Roman 12"/>
            </a:endParaRPr>
          </a:p>
          <a:p>
            <a:pPr marL="784225" marR="3411854">
              <a:lnSpc>
                <a:spcPct val="100800"/>
              </a:lnSpc>
            </a:pPr>
            <a:r>
              <a:rPr sz="1200" spc="-5" dirty="0" smtClean="0">
                <a:latin typeface="LM Roman 12"/>
                <a:cs typeface="LM Roman 12"/>
              </a:rPr>
              <a:t>y</a:t>
            </a:r>
            <a:r>
              <a:rPr sz="1200" spc="-1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=1/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(1/2</a:t>
            </a:r>
            <a:r>
              <a:rPr sz="1200" spc="-5" dirty="0">
                <a:latin typeface="LM Roman 12"/>
                <a:cs typeface="LM Roman 12"/>
              </a:rPr>
              <a:t>)*exp(1/2*xˆ2)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 dirty="0">
              <a:latin typeface="LM Roman 12"/>
              <a:cs typeface="LM Roman 12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LM Roman 12"/>
                <a:cs typeface="LM Roman 12"/>
              </a:rPr>
              <a:t>or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LM Roman 12"/>
              <a:cs typeface="LM Roman 12"/>
            </a:endParaRPr>
          </a:p>
          <a:p>
            <a:pPr marL="784225">
              <a:lnSpc>
                <a:spcPct val="100000"/>
              </a:lnSpc>
            </a:pPr>
            <a:r>
              <a:rPr sz="1200" i="1" spc="25" dirty="0">
                <a:latin typeface="Times New Roman"/>
                <a:cs typeface="Times New Roman"/>
              </a:rPr>
              <a:t>&gt;&gt;</a:t>
            </a:r>
            <a:r>
              <a:rPr sz="1200" spc="25" dirty="0">
                <a:latin typeface="LM Roman 12"/>
                <a:cs typeface="LM Roman 12"/>
              </a:rPr>
              <a:t>inits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’y(1)=1’;</a:t>
            </a:r>
            <a:endParaRPr sz="1200" dirty="0">
              <a:latin typeface="LM Roman 12"/>
              <a:cs typeface="LM Roman 12"/>
            </a:endParaRPr>
          </a:p>
          <a:p>
            <a:pPr marL="784225" marR="3672840">
              <a:lnSpc>
                <a:spcPct val="100000"/>
              </a:lnSpc>
            </a:pPr>
            <a:r>
              <a:rPr sz="1200" i="1" spc="65" dirty="0">
                <a:latin typeface="Times New Roman"/>
                <a:cs typeface="Times New Roman"/>
              </a:rPr>
              <a:t>&gt;&gt;</a:t>
            </a:r>
            <a:r>
              <a:rPr sz="1200" spc="65" dirty="0">
                <a:latin typeface="LM Roman 12"/>
                <a:cs typeface="LM Roman 12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dsolve(eqn1,inits,’x’)  </a:t>
            </a:r>
            <a:endParaRPr lang="en-US" sz="1200" spc="-10" dirty="0" smtClean="0">
              <a:latin typeface="LM Roman 12"/>
              <a:cs typeface="LM Roman 12"/>
            </a:endParaRPr>
          </a:p>
          <a:p>
            <a:pPr marL="784225" marR="3672840">
              <a:lnSpc>
                <a:spcPct val="100000"/>
              </a:lnSpc>
            </a:pPr>
            <a:r>
              <a:rPr sz="1200" spc="-5" dirty="0" smtClean="0">
                <a:latin typeface="LM Roman 12"/>
                <a:cs typeface="LM Roman 12"/>
              </a:rPr>
              <a:t>y</a:t>
            </a:r>
            <a:r>
              <a:rPr sz="1200" spc="-1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=1/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(1/2</a:t>
            </a:r>
            <a:r>
              <a:rPr sz="1200" spc="-5" dirty="0">
                <a:latin typeface="LM Roman 12"/>
                <a:cs typeface="LM Roman 12"/>
              </a:rPr>
              <a:t>)*exp(1/2*xˆ2)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 dirty="0">
              <a:latin typeface="LM Roman 12"/>
              <a:cs typeface="LM Roman 12"/>
            </a:endParaRPr>
          </a:p>
          <a:p>
            <a:pPr marL="189865" marR="180340" algn="just">
              <a:lnSpc>
                <a:spcPct val="100299"/>
              </a:lnSpc>
            </a:pPr>
            <a:r>
              <a:rPr sz="1200" spc="-20" dirty="0" smtClean="0">
                <a:latin typeface="LM Roman 12"/>
                <a:cs typeface="LM Roman 12"/>
              </a:rPr>
              <a:t>Now</a:t>
            </a:r>
            <a:r>
              <a:rPr sz="1200" spc="-4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that</a:t>
            </a:r>
            <a:r>
              <a:rPr sz="1200" spc="-50" dirty="0" smtClean="0">
                <a:latin typeface="LM Roman 12"/>
                <a:cs typeface="LM Roman 12"/>
              </a:rPr>
              <a:t> </a:t>
            </a:r>
            <a:r>
              <a:rPr sz="1200" spc="-25" dirty="0" smtClean="0">
                <a:latin typeface="LM Roman 12"/>
                <a:cs typeface="LM Roman 12"/>
              </a:rPr>
              <a:t>we’ve</a:t>
            </a:r>
            <a:r>
              <a:rPr sz="1200" spc="-10" dirty="0" smtClean="0">
                <a:latin typeface="LM Roman 12"/>
                <a:cs typeface="LM Roman 12"/>
              </a:rPr>
              <a:t> </a:t>
            </a:r>
            <a:r>
              <a:rPr sz="1200" spc="-15" dirty="0" smtClean="0">
                <a:latin typeface="LM Roman 12"/>
                <a:cs typeface="LM Roman 12"/>
              </a:rPr>
              <a:t>solved</a:t>
            </a:r>
            <a:r>
              <a:rPr sz="1200" spc="-3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the</a:t>
            </a:r>
            <a:r>
              <a:rPr sz="1200" spc="-3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ODE,</a:t>
            </a:r>
            <a:r>
              <a:rPr sz="1200" spc="-4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suppose</a:t>
            </a:r>
            <a:r>
              <a:rPr sz="1200" spc="-35" dirty="0" smtClean="0">
                <a:latin typeface="LM Roman 12"/>
                <a:cs typeface="LM Roman 12"/>
              </a:rPr>
              <a:t> </a:t>
            </a:r>
            <a:r>
              <a:rPr sz="1200" spc="-30" dirty="0" smtClean="0">
                <a:latin typeface="LM Roman 12"/>
                <a:cs typeface="LM Roman 12"/>
              </a:rPr>
              <a:t>we</a:t>
            </a:r>
            <a:r>
              <a:rPr sz="1200" spc="-35" dirty="0" smtClean="0">
                <a:latin typeface="LM Roman 12"/>
                <a:cs typeface="LM Roman 12"/>
              </a:rPr>
              <a:t> </a:t>
            </a:r>
            <a:r>
              <a:rPr sz="1200" spc="-25" dirty="0" smtClean="0">
                <a:latin typeface="LM Roman 12"/>
                <a:cs typeface="LM Roman 12"/>
              </a:rPr>
              <a:t>want</a:t>
            </a:r>
            <a:r>
              <a:rPr sz="1200" spc="-3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to</a:t>
            </a:r>
            <a:r>
              <a:rPr sz="1200" spc="-4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plot</a:t>
            </a:r>
            <a:r>
              <a:rPr sz="1200" spc="-4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the</a:t>
            </a:r>
            <a:r>
              <a:rPr sz="1200" spc="-45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solution</a:t>
            </a:r>
            <a:r>
              <a:rPr sz="1200" spc="-3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to</a:t>
            </a:r>
            <a:r>
              <a:rPr sz="1200" spc="-5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get</a:t>
            </a:r>
            <a:r>
              <a:rPr sz="1200" spc="-4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a</a:t>
            </a:r>
            <a:r>
              <a:rPr sz="1200" spc="-4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rough</a:t>
            </a:r>
            <a:r>
              <a:rPr sz="1200" spc="-50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idea</a:t>
            </a:r>
            <a:r>
              <a:rPr sz="1200" spc="-4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of  its</a:t>
            </a:r>
            <a:r>
              <a:rPr sz="1200" spc="-75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behavior.</a:t>
            </a:r>
            <a:r>
              <a:rPr sz="1200" spc="130" dirty="0" smtClean="0">
                <a:latin typeface="LM Roman 12"/>
                <a:cs typeface="LM Roman 12"/>
              </a:rPr>
              <a:t> </a:t>
            </a:r>
            <a:r>
              <a:rPr sz="1200" spc="-55" dirty="0" smtClean="0">
                <a:latin typeface="LM Roman 12"/>
                <a:cs typeface="LM Roman 12"/>
              </a:rPr>
              <a:t>We</a:t>
            </a:r>
            <a:r>
              <a:rPr sz="1200" spc="-9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run</a:t>
            </a:r>
            <a:r>
              <a:rPr sz="1200" spc="-75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immediately</a:t>
            </a:r>
            <a:r>
              <a:rPr sz="1200" spc="-60" dirty="0" smtClean="0">
                <a:latin typeface="LM Roman 12"/>
                <a:cs typeface="LM Roman 12"/>
              </a:rPr>
              <a:t> </a:t>
            </a:r>
            <a:r>
              <a:rPr sz="1200" spc="-15" dirty="0" smtClean="0">
                <a:latin typeface="LM Roman 12"/>
                <a:cs typeface="LM Roman 12"/>
              </a:rPr>
              <a:t>into</a:t>
            </a:r>
            <a:r>
              <a:rPr sz="1200" spc="-70" dirty="0" smtClean="0">
                <a:latin typeface="LM Roman 12"/>
                <a:cs typeface="LM Roman 12"/>
              </a:rPr>
              <a:t> </a:t>
            </a:r>
            <a:r>
              <a:rPr sz="1200" spc="-35" dirty="0" smtClean="0">
                <a:latin typeface="LM Roman 12"/>
                <a:cs typeface="LM Roman 12"/>
              </a:rPr>
              <a:t>two</a:t>
            </a:r>
            <a:r>
              <a:rPr sz="1200" spc="-70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minor</a:t>
            </a:r>
            <a:r>
              <a:rPr sz="1200" spc="-65" dirty="0" smtClean="0">
                <a:latin typeface="LM Roman 12"/>
                <a:cs typeface="LM Roman 12"/>
              </a:rPr>
              <a:t> </a:t>
            </a:r>
            <a:r>
              <a:rPr sz="1200" spc="-15" dirty="0" smtClean="0">
                <a:latin typeface="LM Roman 12"/>
                <a:cs typeface="LM Roman 12"/>
              </a:rPr>
              <a:t>difficulties:</a:t>
            </a:r>
            <a:r>
              <a:rPr sz="1200" spc="12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(1)</a:t>
            </a:r>
            <a:r>
              <a:rPr sz="1200" spc="-8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our</a:t>
            </a:r>
            <a:r>
              <a:rPr sz="1200" spc="-85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expression</a:t>
            </a:r>
            <a:r>
              <a:rPr sz="1200" spc="-5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for</a:t>
            </a:r>
            <a:r>
              <a:rPr sz="1200" spc="-95" dirty="0" smtClean="0">
                <a:latin typeface="LM Roman 12"/>
                <a:cs typeface="LM Roman 12"/>
              </a:rPr>
              <a:t> </a:t>
            </a:r>
            <a:r>
              <a:rPr sz="1200" i="1" spc="50" dirty="0" smtClean="0">
                <a:latin typeface="Times New Roman"/>
                <a:cs typeface="Times New Roman"/>
              </a:rPr>
              <a:t>y</a:t>
            </a:r>
            <a:r>
              <a:rPr sz="1200" spc="50" dirty="0" smtClean="0">
                <a:latin typeface="LM Roman 12"/>
                <a:cs typeface="LM Roman 12"/>
              </a:rPr>
              <a:t>(</a:t>
            </a:r>
            <a:r>
              <a:rPr sz="1200" i="1" spc="50" dirty="0" smtClean="0">
                <a:latin typeface="Times New Roman"/>
                <a:cs typeface="Times New Roman"/>
              </a:rPr>
              <a:t>x</a:t>
            </a:r>
            <a:r>
              <a:rPr sz="1200" spc="50" dirty="0" smtClean="0">
                <a:latin typeface="LM Roman 12"/>
                <a:cs typeface="LM Roman 12"/>
              </a:rPr>
              <a:t>)</a:t>
            </a:r>
            <a:r>
              <a:rPr sz="1200" spc="-85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isn’t  suited</a:t>
            </a:r>
            <a:r>
              <a:rPr sz="1200" spc="-6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for</a:t>
            </a:r>
            <a:r>
              <a:rPr sz="1200" spc="-90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array</a:t>
            </a:r>
            <a:r>
              <a:rPr sz="1200" spc="-7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operations</a:t>
            </a:r>
            <a:r>
              <a:rPr sz="1200" spc="-8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(.*,</a:t>
            </a:r>
            <a:r>
              <a:rPr sz="1200" spc="-5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./,</a:t>
            </a:r>
            <a:r>
              <a:rPr sz="1200" spc="-6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.ˆ),</a:t>
            </a:r>
            <a:r>
              <a:rPr sz="1200" spc="-5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and</a:t>
            </a:r>
            <a:r>
              <a:rPr sz="1200" spc="-8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(2)</a:t>
            </a:r>
            <a:r>
              <a:rPr sz="1200" spc="-85" dirty="0" smtClean="0">
                <a:latin typeface="LM Roman 12"/>
                <a:cs typeface="LM Roman 12"/>
              </a:rPr>
              <a:t> </a:t>
            </a:r>
            <a:r>
              <a:rPr sz="1200" i="1" spc="40" dirty="0" smtClean="0">
                <a:latin typeface="Times New Roman"/>
                <a:cs typeface="Times New Roman"/>
              </a:rPr>
              <a:t>y</a:t>
            </a:r>
            <a:r>
              <a:rPr sz="1200" spc="40" dirty="0" smtClean="0">
                <a:latin typeface="LM Roman 12"/>
                <a:cs typeface="LM Roman 12"/>
              </a:rPr>
              <a:t>,</a:t>
            </a:r>
            <a:r>
              <a:rPr sz="1200" spc="-7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as</a:t>
            </a:r>
            <a:r>
              <a:rPr sz="1200" spc="-80" dirty="0" smtClean="0">
                <a:latin typeface="LM Roman 12"/>
                <a:cs typeface="LM Roman 12"/>
              </a:rPr>
              <a:t> </a:t>
            </a:r>
            <a:r>
              <a:rPr sz="1200" spc="-25" dirty="0" smtClean="0">
                <a:latin typeface="LM Roman 12"/>
                <a:cs typeface="LM Roman 12"/>
              </a:rPr>
              <a:t>MATLAB</a:t>
            </a:r>
            <a:r>
              <a:rPr sz="1200" spc="-5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returns</a:t>
            </a:r>
            <a:r>
              <a:rPr sz="1200" spc="-7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it,</a:t>
            </a:r>
            <a:r>
              <a:rPr sz="1200" spc="-5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is</a:t>
            </a:r>
            <a:r>
              <a:rPr sz="1200" spc="-7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actually</a:t>
            </a:r>
            <a:r>
              <a:rPr sz="1200" spc="-7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a</a:t>
            </a:r>
            <a:r>
              <a:rPr sz="1200" spc="-75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symbol  </a:t>
            </a:r>
            <a:r>
              <a:rPr sz="1200" spc="-5" dirty="0" smtClean="0">
                <a:latin typeface="LM Roman 12"/>
                <a:cs typeface="LM Roman 12"/>
              </a:rPr>
              <a:t>(a </a:t>
            </a:r>
            <a:r>
              <a:rPr sz="1200" i="1" spc="-15" dirty="0" smtClean="0">
                <a:latin typeface="LM Roman 12"/>
                <a:cs typeface="LM Roman 12"/>
              </a:rPr>
              <a:t>symbolic object </a:t>
            </a:r>
            <a:r>
              <a:rPr sz="1200" spc="-5" dirty="0" smtClean="0">
                <a:latin typeface="LM Roman 12"/>
                <a:cs typeface="LM Roman 12"/>
              </a:rPr>
              <a:t>). </a:t>
            </a:r>
            <a:r>
              <a:rPr sz="1200" spc="-10" dirty="0" smtClean="0">
                <a:latin typeface="LM Roman 12"/>
                <a:cs typeface="LM Roman 12"/>
              </a:rPr>
              <a:t>The </a:t>
            </a:r>
            <a:r>
              <a:rPr sz="1200" spc="-15" dirty="0" smtClean="0">
                <a:latin typeface="LM Roman 12"/>
                <a:cs typeface="LM Roman 12"/>
              </a:rPr>
              <a:t>first </a:t>
            </a:r>
            <a:r>
              <a:rPr sz="1200" spc="-5" dirty="0" smtClean="0">
                <a:latin typeface="LM Roman 12"/>
                <a:cs typeface="LM Roman 12"/>
              </a:rPr>
              <a:t>of </a:t>
            </a:r>
            <a:r>
              <a:rPr sz="1200" spc="-10" dirty="0" smtClean="0">
                <a:latin typeface="LM Roman 12"/>
                <a:cs typeface="LM Roman 12"/>
              </a:rPr>
              <a:t>these obstacles </a:t>
            </a:r>
            <a:r>
              <a:rPr sz="1200" spc="-5" dirty="0" smtClean="0">
                <a:latin typeface="LM Roman 12"/>
                <a:cs typeface="LM Roman 12"/>
              </a:rPr>
              <a:t>is </a:t>
            </a:r>
            <a:r>
              <a:rPr sz="1200" spc="-10" dirty="0" smtClean="0">
                <a:latin typeface="LM Roman 12"/>
                <a:cs typeface="LM Roman 12"/>
              </a:rPr>
              <a:t>straightforward </a:t>
            </a:r>
            <a:r>
              <a:rPr sz="1200" spc="-5" dirty="0" smtClean="0">
                <a:latin typeface="LM Roman 12"/>
                <a:cs typeface="LM Roman 12"/>
              </a:rPr>
              <a:t>to </a:t>
            </a:r>
            <a:r>
              <a:rPr sz="1200" spc="-15" dirty="0" smtClean="0">
                <a:latin typeface="LM Roman 12"/>
                <a:cs typeface="LM Roman 12"/>
              </a:rPr>
              <a:t>fix, </a:t>
            </a:r>
            <a:r>
              <a:rPr sz="1200" spc="-10" dirty="0" smtClean="0">
                <a:latin typeface="LM Roman 12"/>
                <a:cs typeface="LM Roman 12"/>
              </a:rPr>
              <a:t>using </a:t>
            </a:r>
            <a:r>
              <a:rPr sz="1200" i="1" spc="-10" dirty="0" err="1" smtClean="0">
                <a:latin typeface="LM Roman 12"/>
                <a:cs typeface="LM Roman 12"/>
              </a:rPr>
              <a:t>vectorize</a:t>
            </a:r>
            <a:r>
              <a:rPr sz="1200" i="1" spc="-10" dirty="0" smtClean="0">
                <a:latin typeface="LM Roman 12"/>
                <a:cs typeface="LM Roman 12"/>
              </a:rPr>
              <a:t>()</a:t>
            </a:r>
            <a:r>
              <a:rPr sz="1200" spc="-10" dirty="0" smtClean="0">
                <a:latin typeface="LM Roman 12"/>
                <a:cs typeface="LM Roman 12"/>
              </a:rPr>
              <a:t>.  </a:t>
            </a:r>
            <a:r>
              <a:rPr sz="1200" spc="-35" dirty="0" smtClean="0">
                <a:latin typeface="LM Roman 12"/>
                <a:cs typeface="LM Roman 12"/>
              </a:rPr>
              <a:t>For </a:t>
            </a:r>
            <a:r>
              <a:rPr sz="1200" spc="-5" dirty="0" smtClean="0">
                <a:latin typeface="LM Roman 12"/>
                <a:cs typeface="LM Roman 12"/>
              </a:rPr>
              <a:t>the </a:t>
            </a:r>
            <a:r>
              <a:rPr sz="1200" spc="-10" dirty="0" smtClean="0">
                <a:latin typeface="LM Roman 12"/>
                <a:cs typeface="LM Roman 12"/>
              </a:rPr>
              <a:t>second, </a:t>
            </a:r>
            <a:r>
              <a:rPr sz="1200" spc="-30" dirty="0" smtClean="0">
                <a:latin typeface="LM Roman 12"/>
                <a:cs typeface="LM Roman 12"/>
              </a:rPr>
              <a:t>we </a:t>
            </a:r>
            <a:r>
              <a:rPr sz="1200" spc="-15" dirty="0" smtClean="0">
                <a:latin typeface="LM Roman 12"/>
                <a:cs typeface="LM Roman 12"/>
              </a:rPr>
              <a:t>employ </a:t>
            </a:r>
            <a:r>
              <a:rPr sz="1200" spc="-5" dirty="0" smtClean="0">
                <a:latin typeface="LM Roman 12"/>
                <a:cs typeface="LM Roman 12"/>
              </a:rPr>
              <a:t>the </a:t>
            </a:r>
            <a:r>
              <a:rPr sz="1200" spc="-10" dirty="0" smtClean="0">
                <a:latin typeface="LM Roman 12"/>
                <a:cs typeface="LM Roman 12"/>
              </a:rPr>
              <a:t>useful command </a:t>
            </a:r>
            <a:r>
              <a:rPr sz="1200" i="1" spc="-5" dirty="0" err="1" smtClean="0">
                <a:latin typeface="LM Roman 12"/>
                <a:cs typeface="LM Roman 12"/>
              </a:rPr>
              <a:t>eval</a:t>
            </a:r>
            <a:r>
              <a:rPr sz="1200" i="1" spc="-5" dirty="0" smtClean="0">
                <a:latin typeface="LM Roman 12"/>
                <a:cs typeface="LM Roman 12"/>
              </a:rPr>
              <a:t>(), </a:t>
            </a:r>
            <a:r>
              <a:rPr sz="1200" spc="-20" dirty="0" smtClean="0">
                <a:latin typeface="LM Roman 12"/>
                <a:cs typeface="LM Roman 12"/>
              </a:rPr>
              <a:t>which </a:t>
            </a:r>
            <a:r>
              <a:rPr sz="1200" spc="-15" dirty="0" smtClean="0">
                <a:latin typeface="LM Roman 12"/>
                <a:cs typeface="LM Roman 12"/>
              </a:rPr>
              <a:t>evaluates </a:t>
            </a:r>
            <a:r>
              <a:rPr sz="1200" spc="-5" dirty="0" smtClean="0">
                <a:latin typeface="LM Roman 12"/>
                <a:cs typeface="LM Roman 12"/>
              </a:rPr>
              <a:t>or </a:t>
            </a:r>
            <a:r>
              <a:rPr sz="1200" spc="-10" dirty="0" smtClean="0">
                <a:latin typeface="LM Roman 12"/>
                <a:cs typeface="LM Roman 12"/>
              </a:rPr>
              <a:t>executes text  </a:t>
            </a:r>
            <a:r>
              <a:rPr sz="1200" spc="-5" dirty="0" smtClean="0">
                <a:latin typeface="LM Roman 12"/>
                <a:cs typeface="LM Roman 12"/>
              </a:rPr>
              <a:t>strings that constitute </a:t>
            </a:r>
            <a:r>
              <a:rPr sz="1200" spc="-20" dirty="0" smtClean="0">
                <a:latin typeface="LM Roman 12"/>
                <a:cs typeface="LM Roman 12"/>
              </a:rPr>
              <a:t>valid </a:t>
            </a:r>
            <a:r>
              <a:rPr sz="1200" spc="-25" dirty="0" smtClean="0">
                <a:latin typeface="LM Roman 12"/>
                <a:cs typeface="LM Roman 12"/>
              </a:rPr>
              <a:t>MATLAB </a:t>
            </a:r>
            <a:r>
              <a:rPr sz="1200" spc="-10" dirty="0" smtClean="0">
                <a:latin typeface="LM Roman 12"/>
                <a:cs typeface="LM Roman 12"/>
              </a:rPr>
              <a:t>commands. Hence, </a:t>
            </a:r>
            <a:r>
              <a:rPr sz="1200" spc="-30" dirty="0" smtClean="0">
                <a:latin typeface="LM Roman 12"/>
                <a:cs typeface="LM Roman 12"/>
              </a:rPr>
              <a:t>we </a:t>
            </a:r>
            <a:r>
              <a:rPr sz="1200" spc="-5" dirty="0" smtClean="0">
                <a:latin typeface="LM Roman 12"/>
                <a:cs typeface="LM Roman 12"/>
              </a:rPr>
              <a:t>can</a:t>
            </a:r>
            <a:r>
              <a:rPr sz="1200" spc="-95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use</a:t>
            </a:r>
            <a:r>
              <a:rPr lang="en-US" sz="1200" spc="-10" dirty="0" smtClean="0">
                <a:latin typeface="LM Roman 12"/>
                <a:cs typeface="LM Roman 12"/>
              </a:rPr>
              <a:t> </a:t>
            </a:r>
          </a:p>
          <a:p>
            <a:pPr marL="695960">
              <a:lnSpc>
                <a:spcPct val="100000"/>
              </a:lnSpc>
              <a:spcBef>
                <a:spcPts val="95"/>
              </a:spcBef>
            </a:pPr>
            <a:r>
              <a:rPr lang="en-US" sz="1200" i="1" spc="65" dirty="0" smtClean="0">
                <a:latin typeface="Times New Roman"/>
                <a:cs typeface="Times New Roman"/>
              </a:rPr>
              <a:t>&gt;&gt;</a:t>
            </a:r>
            <a:r>
              <a:rPr lang="en-US" sz="1200" spc="65" dirty="0" smtClean="0">
                <a:latin typeface="LM Roman 12"/>
                <a:cs typeface="LM Roman 12"/>
              </a:rPr>
              <a:t>x </a:t>
            </a:r>
            <a:r>
              <a:rPr lang="en-US" sz="1200" spc="-5" dirty="0" smtClean="0">
                <a:latin typeface="LM Roman 12"/>
                <a:cs typeface="LM Roman 12"/>
              </a:rPr>
              <a:t>=</a:t>
            </a:r>
            <a:r>
              <a:rPr lang="en-US" sz="1200" spc="-85" dirty="0" smtClean="0">
                <a:latin typeface="LM Roman 12"/>
                <a:cs typeface="LM Roman 12"/>
              </a:rPr>
              <a:t> </a:t>
            </a:r>
            <a:r>
              <a:rPr lang="en-US" sz="1200" spc="-5" dirty="0" err="1" smtClean="0">
                <a:latin typeface="LM Roman 12"/>
                <a:cs typeface="LM Roman 12"/>
              </a:rPr>
              <a:t>linspace</a:t>
            </a:r>
            <a:r>
              <a:rPr lang="en-US" sz="1200" spc="-5" dirty="0" smtClean="0">
                <a:latin typeface="LM Roman 12"/>
                <a:cs typeface="LM Roman 12"/>
              </a:rPr>
              <a:t>(0,1,20);</a:t>
            </a:r>
            <a:endParaRPr lang="en-US" sz="1200" dirty="0" smtClean="0">
              <a:latin typeface="LM Roman 12"/>
              <a:cs typeface="LM Roman 12"/>
            </a:endParaRPr>
          </a:p>
          <a:p>
            <a:pPr marL="695960">
              <a:lnSpc>
                <a:spcPct val="100000"/>
              </a:lnSpc>
            </a:pPr>
            <a:r>
              <a:rPr lang="en-US" sz="1200" i="1" spc="65" dirty="0" smtClean="0">
                <a:latin typeface="Times New Roman"/>
                <a:cs typeface="Times New Roman"/>
              </a:rPr>
              <a:t>&gt;&gt;</a:t>
            </a:r>
            <a:r>
              <a:rPr lang="en-US" sz="1200" spc="65" dirty="0" smtClean="0">
                <a:latin typeface="LM Roman 12"/>
                <a:cs typeface="LM Roman 12"/>
              </a:rPr>
              <a:t>z </a:t>
            </a:r>
            <a:r>
              <a:rPr lang="en-US" sz="1200" spc="-5" dirty="0" smtClean="0">
                <a:latin typeface="LM Roman 12"/>
                <a:cs typeface="LM Roman 12"/>
              </a:rPr>
              <a:t>=</a:t>
            </a:r>
            <a:r>
              <a:rPr lang="en-US" sz="1200" spc="-80" dirty="0" smtClean="0">
                <a:latin typeface="LM Roman 12"/>
                <a:cs typeface="LM Roman 12"/>
              </a:rPr>
              <a:t> </a:t>
            </a:r>
            <a:r>
              <a:rPr lang="en-US" sz="1200" spc="-15" dirty="0" err="1" smtClean="0">
                <a:latin typeface="LM Roman 12"/>
                <a:cs typeface="LM Roman 12"/>
              </a:rPr>
              <a:t>eval</a:t>
            </a:r>
            <a:r>
              <a:rPr lang="en-US" sz="1200" spc="-15" dirty="0" smtClean="0">
                <a:latin typeface="LM Roman 12"/>
                <a:cs typeface="LM Roman 12"/>
              </a:rPr>
              <a:t>(</a:t>
            </a:r>
            <a:r>
              <a:rPr lang="en-US" sz="1200" spc="-15" dirty="0" err="1" smtClean="0">
                <a:latin typeface="LM Roman 12"/>
                <a:cs typeface="LM Roman 12"/>
              </a:rPr>
              <a:t>vectorize</a:t>
            </a:r>
            <a:r>
              <a:rPr lang="en-US" sz="1200" spc="-15" dirty="0" smtClean="0">
                <a:latin typeface="LM Roman 12"/>
                <a:cs typeface="LM Roman 12"/>
              </a:rPr>
              <a:t>(y));</a:t>
            </a:r>
            <a:endParaRPr lang="en-US" sz="1200" dirty="0" smtClean="0">
              <a:latin typeface="LM Roman 12"/>
              <a:cs typeface="LM Roman 12"/>
            </a:endParaRPr>
          </a:p>
          <a:p>
            <a:pPr marL="695960">
              <a:lnSpc>
                <a:spcPct val="100000"/>
              </a:lnSpc>
            </a:pPr>
            <a:r>
              <a:rPr lang="en-US" sz="1200" i="1" spc="10" dirty="0" smtClean="0">
                <a:latin typeface="Times New Roman"/>
                <a:cs typeface="Times New Roman"/>
              </a:rPr>
              <a:t>&gt;&gt;</a:t>
            </a:r>
            <a:r>
              <a:rPr lang="en-US" sz="1200" spc="10" dirty="0" smtClean="0">
                <a:latin typeface="LM Roman 12"/>
                <a:cs typeface="LM Roman 12"/>
              </a:rPr>
              <a:t>plot(</a:t>
            </a:r>
            <a:r>
              <a:rPr lang="en-US" sz="1200" spc="10" dirty="0" err="1" smtClean="0">
                <a:latin typeface="LM Roman 12"/>
                <a:cs typeface="LM Roman 12"/>
              </a:rPr>
              <a:t>x,z</a:t>
            </a:r>
            <a:r>
              <a:rPr lang="en-US" sz="1200" spc="10" dirty="0" smtClean="0">
                <a:latin typeface="LM Roman 12"/>
                <a:cs typeface="LM Roman 12"/>
              </a:rPr>
              <a:t>)</a:t>
            </a:r>
            <a:endParaRPr lang="en-US" sz="1200" dirty="0" smtClean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900" dirty="0" smtClean="0">
              <a:latin typeface="LM Roman 12"/>
              <a:cs typeface="LM Roman 12"/>
            </a:endParaRPr>
          </a:p>
          <a:p>
            <a:pPr marL="101600" marR="79375" algn="just">
              <a:lnSpc>
                <a:spcPct val="100000"/>
              </a:lnSpc>
            </a:pPr>
            <a:r>
              <a:rPr lang="en-US" sz="1200" spc="-40" dirty="0" smtClean="0">
                <a:latin typeface="LM Roman 12"/>
                <a:cs typeface="LM Roman 12"/>
              </a:rPr>
              <a:t>You </a:t>
            </a:r>
            <a:r>
              <a:rPr lang="en-US" sz="1200" spc="-20" dirty="0" smtClean="0">
                <a:latin typeface="LM Roman 12"/>
                <a:cs typeface="LM Roman 12"/>
              </a:rPr>
              <a:t>may </a:t>
            </a:r>
            <a:r>
              <a:rPr lang="en-US" sz="1200" spc="-5" dirty="0" smtClean="0">
                <a:latin typeface="LM Roman 12"/>
                <a:cs typeface="LM Roman 12"/>
              </a:rPr>
              <a:t>notice a </a:t>
            </a:r>
            <a:r>
              <a:rPr lang="en-US" sz="1200" spc="-10" dirty="0" smtClean="0">
                <a:latin typeface="LM Roman 12"/>
                <a:cs typeface="LM Roman 12"/>
              </a:rPr>
              <a:t>subtle </a:t>
            </a:r>
            <a:r>
              <a:rPr lang="en-US" sz="1200" spc="-5" dirty="0" smtClean="0">
                <a:latin typeface="LM Roman 12"/>
                <a:cs typeface="LM Roman 12"/>
              </a:rPr>
              <a:t>point here, that </a:t>
            </a:r>
            <a:r>
              <a:rPr lang="en-US" sz="1200" i="1" spc="-5" dirty="0" err="1" smtClean="0">
                <a:latin typeface="LM Roman 12"/>
                <a:cs typeface="LM Roman 12"/>
              </a:rPr>
              <a:t>eval</a:t>
            </a:r>
            <a:r>
              <a:rPr lang="en-US" sz="1200" i="1" spc="-5" dirty="0" smtClean="0">
                <a:latin typeface="LM Roman 12"/>
                <a:cs typeface="LM Roman 12"/>
              </a:rPr>
              <a:t>() </a:t>
            </a:r>
            <a:r>
              <a:rPr lang="en-US" sz="1200" spc="-15" dirty="0" smtClean="0">
                <a:latin typeface="LM Roman 12"/>
                <a:cs typeface="LM Roman 12"/>
              </a:rPr>
              <a:t>evaluates </a:t>
            </a:r>
            <a:r>
              <a:rPr lang="en-US" sz="1200" spc="-5" dirty="0" smtClean="0">
                <a:latin typeface="LM Roman 12"/>
                <a:cs typeface="LM Roman 12"/>
              </a:rPr>
              <a:t>strings </a:t>
            </a:r>
            <a:r>
              <a:rPr lang="en-US" sz="1200" spc="-10" dirty="0" smtClean="0">
                <a:latin typeface="LM Roman 12"/>
                <a:cs typeface="LM Roman 12"/>
              </a:rPr>
              <a:t>(</a:t>
            </a:r>
            <a:r>
              <a:rPr lang="en-US" sz="1200" i="1" spc="-10" dirty="0" smtClean="0">
                <a:latin typeface="LM Roman 12"/>
                <a:cs typeface="LM Roman 12"/>
              </a:rPr>
              <a:t>character </a:t>
            </a:r>
            <a:r>
              <a:rPr lang="en-US" sz="1200" i="1" dirty="0" smtClean="0">
                <a:latin typeface="LM Roman 12"/>
                <a:cs typeface="LM Roman 12"/>
              </a:rPr>
              <a:t>arrays</a:t>
            </a:r>
            <a:r>
              <a:rPr lang="en-US" sz="1200" dirty="0" smtClean="0">
                <a:latin typeface="LM Roman 12"/>
                <a:cs typeface="LM Roman 12"/>
              </a:rPr>
              <a:t>), </a:t>
            </a:r>
            <a:r>
              <a:rPr lang="en-US" sz="1200" spc="-5" dirty="0" smtClean="0">
                <a:latin typeface="LM Roman 12"/>
                <a:cs typeface="LM Roman 12"/>
              </a:rPr>
              <a:t>and </a:t>
            </a:r>
            <a:r>
              <a:rPr lang="en-US" sz="1200" i="1" spc="40" dirty="0" smtClean="0">
                <a:latin typeface="Times New Roman"/>
                <a:cs typeface="Times New Roman"/>
              </a:rPr>
              <a:t>y</a:t>
            </a:r>
            <a:r>
              <a:rPr lang="en-US" sz="1200" spc="40" dirty="0" smtClean="0">
                <a:latin typeface="LM Roman 12"/>
                <a:cs typeface="LM Roman 12"/>
              </a:rPr>
              <a:t>,  </a:t>
            </a:r>
            <a:r>
              <a:rPr lang="en-US" sz="1200" spc="-5" dirty="0" smtClean="0">
                <a:latin typeface="LM Roman 12"/>
                <a:cs typeface="LM Roman 12"/>
              </a:rPr>
              <a:t>as </a:t>
            </a:r>
            <a:r>
              <a:rPr lang="en-US" sz="1200" spc="-30" dirty="0" smtClean="0">
                <a:latin typeface="LM Roman 12"/>
                <a:cs typeface="LM Roman 12"/>
              </a:rPr>
              <a:t>we </a:t>
            </a:r>
            <a:r>
              <a:rPr lang="en-US" sz="1200" spc="-25" dirty="0" smtClean="0">
                <a:latin typeface="LM Roman 12"/>
                <a:cs typeface="LM Roman 12"/>
              </a:rPr>
              <a:t>have </a:t>
            </a:r>
            <a:r>
              <a:rPr lang="en-US" sz="1200" spc="-15" dirty="0" smtClean="0">
                <a:latin typeface="LM Roman 12"/>
                <a:cs typeface="LM Roman 12"/>
              </a:rPr>
              <a:t>defined </a:t>
            </a:r>
            <a:r>
              <a:rPr lang="en-US" sz="1200" spc="-5" dirty="0" smtClean="0">
                <a:latin typeface="LM Roman 12"/>
                <a:cs typeface="LM Roman 12"/>
              </a:rPr>
              <a:t>it, is a </a:t>
            </a:r>
            <a:r>
              <a:rPr lang="en-US" sz="1200" spc="-10" dirty="0" smtClean="0">
                <a:latin typeface="LM Roman 12"/>
                <a:cs typeface="LM Roman 12"/>
              </a:rPr>
              <a:t>symbolic </a:t>
            </a:r>
            <a:r>
              <a:rPr lang="en-US" sz="1200" dirty="0" smtClean="0">
                <a:latin typeface="LM Roman 12"/>
                <a:cs typeface="LM Roman 12"/>
              </a:rPr>
              <a:t>object. </a:t>
            </a:r>
            <a:r>
              <a:rPr lang="en-US" sz="1200" spc="-20" dirty="0" smtClean="0">
                <a:latin typeface="LM Roman 12"/>
                <a:cs typeface="LM Roman 12"/>
              </a:rPr>
              <a:t>However, </a:t>
            </a:r>
            <a:r>
              <a:rPr lang="en-US" sz="1200" spc="-10" dirty="0" err="1" smtClean="0">
                <a:latin typeface="LM Roman 12"/>
                <a:cs typeface="LM Roman 12"/>
              </a:rPr>
              <a:t>vectorize</a:t>
            </a:r>
            <a:r>
              <a:rPr lang="en-US" sz="1200" spc="-10" dirty="0" smtClean="0">
                <a:latin typeface="LM Roman 12"/>
                <a:cs typeface="LM Roman 12"/>
              </a:rPr>
              <a:t> </a:t>
            </a:r>
            <a:r>
              <a:rPr lang="en-US" sz="1200" spc="-15" dirty="0" smtClean="0">
                <a:latin typeface="LM Roman 12"/>
                <a:cs typeface="LM Roman 12"/>
              </a:rPr>
              <a:t>converts </a:t>
            </a:r>
            <a:r>
              <a:rPr lang="en-US" sz="1200" spc="-10" dirty="0" smtClean="0">
                <a:latin typeface="LM Roman 12"/>
                <a:cs typeface="LM Roman 12"/>
              </a:rPr>
              <a:t>symbolic </a:t>
            </a:r>
            <a:r>
              <a:rPr lang="en-US" sz="1200" dirty="0" smtClean="0">
                <a:latin typeface="LM Roman 12"/>
                <a:cs typeface="LM Roman 12"/>
              </a:rPr>
              <a:t>objects  </a:t>
            </a:r>
            <a:r>
              <a:rPr lang="en-US" sz="1200" spc="-15" dirty="0" smtClean="0">
                <a:latin typeface="LM Roman 12"/>
                <a:cs typeface="LM Roman 12"/>
              </a:rPr>
              <a:t>into</a:t>
            </a:r>
            <a:r>
              <a:rPr lang="en-US" sz="1200" dirty="0" smtClean="0">
                <a:latin typeface="LM Roman 12"/>
                <a:cs typeface="LM Roman 12"/>
              </a:rPr>
              <a:t> </a:t>
            </a:r>
            <a:r>
              <a:rPr lang="en-US" sz="1200" spc="-10" dirty="0" smtClean="0">
                <a:latin typeface="LM Roman 12"/>
                <a:cs typeface="LM Roman 12"/>
              </a:rPr>
              <a:t>strings.</a:t>
            </a:r>
            <a:endParaRPr lang="en-US" sz="1200" dirty="0" smtClean="0">
              <a:latin typeface="LM Roman 12"/>
              <a:cs typeface="LM Roman 12"/>
            </a:endParaRPr>
          </a:p>
          <a:p>
            <a:pPr marL="189865" marR="180340" algn="just">
              <a:lnSpc>
                <a:spcPct val="100299"/>
              </a:lnSpc>
            </a:pPr>
            <a:endParaRPr sz="1200" dirty="0">
              <a:latin typeface="LM Roman 12"/>
              <a:cs typeface="LM Roman 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902268"/>
            <a:ext cx="6019800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-635" algn="just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LM Roman 12"/>
                <a:cs typeface="LM Roman 12"/>
              </a:rPr>
              <a:t>where </a:t>
            </a:r>
            <a:r>
              <a:rPr sz="1200" i="1" spc="60" dirty="0">
                <a:latin typeface="Times New Roman"/>
                <a:cs typeface="Times New Roman"/>
              </a:rPr>
              <a:t>y</a:t>
            </a:r>
            <a:r>
              <a:rPr sz="1200" spc="60" dirty="0">
                <a:latin typeface="LM Roman 12"/>
                <a:cs typeface="LM Roman 12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i="1" spc="89" baseline="-13888" dirty="0">
                <a:latin typeface="Arial"/>
                <a:cs typeface="Arial"/>
              </a:rPr>
              <a:t>k</a:t>
            </a:r>
            <a:r>
              <a:rPr sz="1200" spc="60" dirty="0">
                <a:latin typeface="LM Roman 12"/>
                <a:cs typeface="LM Roman 12"/>
              </a:rPr>
              <a:t>) </a:t>
            </a:r>
            <a:r>
              <a:rPr sz="1200" spc="-10" dirty="0">
                <a:latin typeface="LM Roman 12"/>
                <a:cs typeface="LM Roman 12"/>
              </a:rPr>
              <a:t>will </a:t>
            </a:r>
            <a:r>
              <a:rPr sz="1200" spc="10" dirty="0">
                <a:latin typeface="LM Roman 12"/>
                <a:cs typeface="LM Roman 12"/>
              </a:rPr>
              <a:t>be </a:t>
            </a:r>
            <a:r>
              <a:rPr sz="1200" spc="-15" dirty="0">
                <a:latin typeface="LM Roman 12"/>
                <a:cs typeface="LM Roman 12"/>
              </a:rPr>
              <a:t>known </a:t>
            </a:r>
            <a:r>
              <a:rPr sz="1200" spc="-5" dirty="0">
                <a:latin typeface="LM Roman 12"/>
                <a:cs typeface="LM Roman 12"/>
              </a:rPr>
              <a:t>from the </a:t>
            </a:r>
            <a:r>
              <a:rPr sz="1200" spc="-10" dirty="0">
                <a:latin typeface="LM Roman 12"/>
                <a:cs typeface="LM Roman 12"/>
              </a:rPr>
              <a:t>previous </a:t>
            </a:r>
            <a:r>
              <a:rPr sz="1200" spc="-5" dirty="0">
                <a:latin typeface="LM Roman 12"/>
                <a:cs typeface="LM Roman 12"/>
              </a:rPr>
              <a:t>calculation. As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spc="-5" dirty="0">
                <a:latin typeface="LM Roman 12"/>
                <a:cs typeface="LM Roman 12"/>
              </a:rPr>
              <a:t>methods of </a:t>
            </a:r>
            <a:r>
              <a:rPr sz="1200" spc="-10" dirty="0">
                <a:latin typeface="LM Roman 12"/>
                <a:cs typeface="LM Roman 12"/>
              </a:rPr>
              <a:t>numerical  integration, </a:t>
            </a:r>
            <a:r>
              <a:rPr sz="1200" spc="-5" dirty="0">
                <a:latin typeface="LM Roman 12"/>
                <a:cs typeface="LM Roman 12"/>
              </a:rPr>
              <a:t>it is customary in practice to </a:t>
            </a:r>
            <a:r>
              <a:rPr sz="1200" spc="-15" dirty="0">
                <a:latin typeface="LM Roman 12"/>
                <a:cs typeface="LM Roman 12"/>
              </a:rPr>
              <a:t>take </a:t>
            </a:r>
            <a:r>
              <a:rPr sz="1200" spc="-5" dirty="0">
                <a:latin typeface="LM Roman 12"/>
                <a:cs typeface="LM Roman 12"/>
              </a:rPr>
              <a:t>our partition to </a:t>
            </a:r>
            <a:r>
              <a:rPr sz="1200" spc="-10" dirty="0">
                <a:latin typeface="LM Roman 12"/>
                <a:cs typeface="LM Roman 12"/>
              </a:rPr>
              <a:t>consist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15" dirty="0">
                <a:latin typeface="LM Roman 12"/>
                <a:cs typeface="LM Roman 12"/>
              </a:rPr>
              <a:t>subintervals </a:t>
            </a:r>
            <a:r>
              <a:rPr sz="1200" spc="-5" dirty="0">
                <a:latin typeface="LM Roman 12"/>
                <a:cs typeface="LM Roman 12"/>
              </a:rPr>
              <a:t>of  </a:t>
            </a:r>
            <a:r>
              <a:rPr sz="1200" spc="-10" dirty="0">
                <a:latin typeface="LM Roman 12"/>
                <a:cs typeface="LM Roman 12"/>
              </a:rPr>
              <a:t>equal</a:t>
            </a:r>
            <a:r>
              <a:rPr sz="1200" spc="-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width,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1037" y="1502726"/>
            <a:ext cx="1391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35" dirty="0">
                <a:latin typeface="LM Roman 12"/>
                <a:cs typeface="LM Roman 12"/>
              </a:rPr>
              <a:t>(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i="1" spc="52" baseline="-13888" dirty="0">
                <a:latin typeface="Arial"/>
                <a:cs typeface="Arial"/>
              </a:rPr>
              <a:t>k</a:t>
            </a:r>
            <a:r>
              <a:rPr sz="1200" spc="52" baseline="-13888" dirty="0">
                <a:latin typeface="LM Roman 8"/>
                <a:cs typeface="LM Roman 8"/>
              </a:rPr>
              <a:t>+1</a:t>
            </a:r>
            <a:r>
              <a:rPr sz="1200" spc="15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40" dirty="0">
                <a:latin typeface="Latin Modern Math"/>
                <a:cs typeface="Latin Modern Math"/>
              </a:rPr>
              <a:t> </a:t>
            </a:r>
            <a:r>
              <a:rPr sz="1200" i="1" spc="80" dirty="0">
                <a:latin typeface="Times New Roman"/>
                <a:cs typeface="Times New Roman"/>
              </a:rPr>
              <a:t>x</a:t>
            </a:r>
            <a:r>
              <a:rPr sz="1200" i="1" spc="120" baseline="-13888" dirty="0">
                <a:latin typeface="Arial"/>
                <a:cs typeface="Arial"/>
              </a:rPr>
              <a:t>k</a:t>
            </a:r>
            <a:r>
              <a:rPr sz="1200" spc="80" dirty="0">
                <a:latin typeface="LM Roman 12"/>
                <a:cs typeface="LM Roman 12"/>
              </a:rPr>
              <a:t>)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Latin Modern Math"/>
                <a:cs typeface="Latin Modern Math"/>
              </a:rPr>
              <a:t>△</a:t>
            </a:r>
            <a:r>
              <a:rPr sz="1200" i="1" spc="15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=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2642" y="1399096"/>
            <a:ext cx="555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95" dirty="0">
                <a:latin typeface="Times New Roman"/>
                <a:cs typeface="Times New Roman"/>
              </a:rPr>
              <a:t>x</a:t>
            </a:r>
            <a:r>
              <a:rPr sz="1200" i="1" spc="142" baseline="-13888" dirty="0">
                <a:latin typeface="Arial"/>
                <a:cs typeface="Arial"/>
              </a:rPr>
              <a:t>n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200" dirty="0">
                <a:latin typeface="Latin Modern Math"/>
                <a:cs typeface="Latin Modern Math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89" baseline="-13888" dirty="0">
                <a:latin typeface="LM Roman 8"/>
                <a:cs typeface="LM Roman 8"/>
              </a:rPr>
              <a:t>0</a:t>
            </a:r>
            <a:endParaRPr sz="1200" baseline="-13888">
              <a:latin typeface="LM Roman 8"/>
              <a:cs typeface="LM Roman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00575" y="1629308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0" y="0"/>
                </a:moveTo>
                <a:lnTo>
                  <a:pt x="48767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87671" y="1606356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95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9426" y="150272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197" y="1799902"/>
            <a:ext cx="6096635" cy="1795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(In the </a:t>
            </a:r>
            <a:r>
              <a:rPr sz="1200" spc="-10" dirty="0">
                <a:latin typeface="LM Roman 12"/>
                <a:cs typeface="LM Roman 12"/>
              </a:rPr>
              <a:t>study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10" dirty="0">
                <a:latin typeface="LM Roman 12"/>
                <a:cs typeface="LM Roman 12"/>
              </a:rPr>
              <a:t>numerical </a:t>
            </a:r>
            <a:r>
              <a:rPr sz="1200" spc="-5" dirty="0">
                <a:latin typeface="LM Roman 12"/>
                <a:cs typeface="LM Roman 12"/>
              </a:rPr>
              <a:t>methods for </a:t>
            </a:r>
            <a:r>
              <a:rPr sz="1200" spc="-10" dirty="0">
                <a:latin typeface="LM Roman 12"/>
                <a:cs typeface="LM Roman 12"/>
              </a:rPr>
              <a:t>differential equations, </a:t>
            </a:r>
            <a:r>
              <a:rPr sz="1200" spc="-5" dirty="0">
                <a:latin typeface="LM Roman 12"/>
                <a:cs typeface="LM Roman 12"/>
              </a:rPr>
              <a:t>this </a:t>
            </a:r>
            <a:r>
              <a:rPr sz="1200" spc="-15" dirty="0">
                <a:latin typeface="LM Roman 12"/>
                <a:cs typeface="LM Roman 12"/>
              </a:rPr>
              <a:t>quantity </a:t>
            </a:r>
            <a:r>
              <a:rPr sz="1200" spc="-5" dirty="0">
                <a:latin typeface="LM Roman 12"/>
                <a:cs typeface="LM Roman 12"/>
              </a:rPr>
              <a:t>is often</a:t>
            </a:r>
            <a:r>
              <a:rPr sz="1200" spc="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denoted</a:t>
            </a:r>
            <a:endParaRPr sz="1200">
              <a:latin typeface="LM Roman 12"/>
              <a:cs typeface="LM Roman 12"/>
            </a:endParaRPr>
          </a:p>
          <a:p>
            <a:pPr marL="76200" algn="just">
              <a:lnSpc>
                <a:spcPct val="100000"/>
              </a:lnSpc>
              <a:spcBef>
                <a:spcPts val="10"/>
              </a:spcBef>
            </a:pPr>
            <a:r>
              <a:rPr sz="1200" i="1" spc="20" dirty="0">
                <a:latin typeface="Times New Roman"/>
                <a:cs typeface="Times New Roman"/>
              </a:rPr>
              <a:t>h</a:t>
            </a:r>
            <a:r>
              <a:rPr sz="1200" spc="20" dirty="0">
                <a:latin typeface="LM Roman 12"/>
                <a:cs typeface="LM Roman 12"/>
              </a:rPr>
              <a:t>.) </a:t>
            </a:r>
            <a:r>
              <a:rPr sz="1200" spc="-5" dirty="0">
                <a:latin typeface="LM Roman 12"/>
                <a:cs typeface="LM Roman 12"/>
              </a:rPr>
              <a:t>In this </a:t>
            </a:r>
            <a:r>
              <a:rPr sz="1200" spc="-10" dirty="0">
                <a:latin typeface="LM Roman 12"/>
                <a:cs typeface="LM Roman 12"/>
              </a:rPr>
              <a:t>case,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5" dirty="0">
                <a:latin typeface="LM Roman 12"/>
                <a:cs typeface="LM Roman 12"/>
              </a:rPr>
              <a:t>have </a:t>
            </a:r>
            <a:r>
              <a:rPr sz="1200" spc="-5" dirty="0">
                <a:latin typeface="LM Roman 12"/>
                <a:cs typeface="LM Roman 12"/>
              </a:rPr>
              <a:t>the general</a:t>
            </a:r>
            <a:r>
              <a:rPr sz="1200" spc="21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relationship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60" baseline="-13888" dirty="0">
                <a:latin typeface="LM Roman 8"/>
                <a:cs typeface="LM Roman 8"/>
              </a:rPr>
              <a:t>+1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dirty="0">
                <a:latin typeface="Latin Modern Math"/>
                <a:cs typeface="Latin Modern Math"/>
              </a:rPr>
              <a:t>≈</a:t>
            </a:r>
            <a:r>
              <a:rPr sz="1200" spc="-70" dirty="0">
                <a:latin typeface="Latin Modern Math"/>
                <a:cs typeface="Latin Modern Math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y</a:t>
            </a:r>
            <a:r>
              <a:rPr sz="1200" spc="60" dirty="0">
                <a:latin typeface="LM Roman 12"/>
                <a:cs typeface="LM Roman 12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i="1" spc="89" baseline="-13888" dirty="0">
                <a:latin typeface="Arial"/>
                <a:cs typeface="Arial"/>
              </a:rPr>
              <a:t>k</a:t>
            </a:r>
            <a:r>
              <a:rPr sz="1200" spc="60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40" dirty="0">
                <a:latin typeface="LM Roman 12"/>
                <a:cs typeface="LM Roman 12"/>
              </a:rPr>
              <a:t>))</a:t>
            </a:r>
            <a:r>
              <a:rPr sz="1200" spc="40" dirty="0">
                <a:latin typeface="Latin Modern Math"/>
                <a:cs typeface="Latin Modern Math"/>
              </a:rPr>
              <a:t>△</a:t>
            </a:r>
            <a:r>
              <a:rPr sz="1200" i="1" spc="40" dirty="0">
                <a:latin typeface="Times New Roman"/>
                <a:cs typeface="Times New Roman"/>
              </a:rPr>
              <a:t>x.</a:t>
            </a:r>
            <a:endParaRPr sz="1200">
              <a:latin typeface="Times New Roman"/>
              <a:cs typeface="Times New Roman"/>
            </a:endParaRPr>
          </a:p>
          <a:p>
            <a:pPr marL="76200" marR="69215" indent="-635" algn="just">
              <a:lnSpc>
                <a:spcPct val="100400"/>
              </a:lnSpc>
              <a:spcBef>
                <a:spcPts val="930"/>
              </a:spcBef>
            </a:pPr>
            <a:r>
              <a:rPr sz="1200" spc="-5" dirty="0">
                <a:latin typeface="LM Roman 12"/>
                <a:cs typeface="LM Roman 12"/>
              </a:rPr>
              <a:t>If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let the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spc="52" baseline="-13888" dirty="0">
                <a:latin typeface="LM Roman 8"/>
                <a:cs typeface="LM Roman 8"/>
              </a:rPr>
              <a:t>0</a:t>
            </a:r>
            <a:r>
              <a:rPr sz="1200" i="1" spc="35" dirty="0">
                <a:latin typeface="Times New Roman"/>
                <a:cs typeface="Times New Roman"/>
              </a:rPr>
              <a:t>, y</a:t>
            </a:r>
            <a:r>
              <a:rPr sz="1200" spc="52" baseline="-13888" dirty="0">
                <a:latin typeface="LM Roman 8"/>
                <a:cs typeface="LM Roman 8"/>
              </a:rPr>
              <a:t>1</a:t>
            </a:r>
            <a:r>
              <a:rPr sz="1200" i="1" spc="35" dirty="0">
                <a:latin typeface="Times New Roman"/>
                <a:cs typeface="Times New Roman"/>
              </a:rPr>
              <a:t>, </a:t>
            </a:r>
            <a:r>
              <a:rPr sz="1200" i="1" spc="20" dirty="0">
                <a:latin typeface="Times New Roman"/>
                <a:cs typeface="Times New Roman"/>
              </a:rPr>
              <a:t>..., </a:t>
            </a:r>
            <a:r>
              <a:rPr sz="1200" i="1" spc="55" dirty="0">
                <a:latin typeface="Times New Roman"/>
                <a:cs typeface="Times New Roman"/>
              </a:rPr>
              <a:t>y</a:t>
            </a:r>
            <a:r>
              <a:rPr sz="1200" i="1" spc="82" baseline="-13888" dirty="0">
                <a:latin typeface="Arial"/>
                <a:cs typeface="Arial"/>
              </a:rPr>
              <a:t>n </a:t>
            </a:r>
            <a:r>
              <a:rPr sz="1200" spc="-5" dirty="0">
                <a:latin typeface="LM Roman 12"/>
                <a:cs typeface="LM Roman 12"/>
              </a:rPr>
              <a:t>denote our </a:t>
            </a:r>
            <a:r>
              <a:rPr sz="1200" spc="-10" dirty="0">
                <a:latin typeface="LM Roman 12"/>
                <a:cs typeface="LM Roman 12"/>
              </a:rPr>
              <a:t>approximations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i="1" spc="35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at the points 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spc="97" baseline="-13888" dirty="0">
                <a:latin typeface="LM Roman 8"/>
                <a:cs typeface="LM Roman 8"/>
              </a:rPr>
              <a:t>0</a:t>
            </a:r>
            <a:r>
              <a:rPr sz="1200" i="1" spc="65" dirty="0">
                <a:latin typeface="Times New Roman"/>
                <a:cs typeface="Times New Roman"/>
              </a:rPr>
              <a:t>, x</a:t>
            </a:r>
            <a:r>
              <a:rPr sz="1200" spc="97" baseline="-13888" dirty="0">
                <a:latin typeface="LM Roman 8"/>
                <a:cs typeface="LM Roman 8"/>
              </a:rPr>
              <a:t>1</a:t>
            </a:r>
            <a:r>
              <a:rPr sz="1200" i="1" spc="65" dirty="0">
                <a:latin typeface="Times New Roman"/>
                <a:cs typeface="Times New Roman"/>
              </a:rPr>
              <a:t>, </a:t>
            </a:r>
            <a:r>
              <a:rPr sz="1200" i="1" spc="20" dirty="0">
                <a:latin typeface="Times New Roman"/>
                <a:cs typeface="Times New Roman"/>
              </a:rPr>
              <a:t>..., </a:t>
            </a:r>
            <a:r>
              <a:rPr sz="1200" i="1" spc="95" dirty="0">
                <a:latin typeface="Times New Roman"/>
                <a:cs typeface="Times New Roman"/>
              </a:rPr>
              <a:t>x</a:t>
            </a:r>
            <a:r>
              <a:rPr sz="1200" i="1" spc="142" baseline="-13888" dirty="0">
                <a:latin typeface="Arial"/>
                <a:cs typeface="Arial"/>
              </a:rPr>
              <a:t>n  </a:t>
            </a:r>
            <a:r>
              <a:rPr sz="1200" spc="-5" dirty="0">
                <a:latin typeface="LM Roman 12"/>
                <a:cs typeface="LM Roman 12"/>
              </a:rPr>
              <a:t>(that </a:t>
            </a:r>
            <a:r>
              <a:rPr sz="1200" spc="-10" dirty="0">
                <a:latin typeface="LM Roman 12"/>
                <a:cs typeface="LM Roman 12"/>
              </a:rPr>
              <a:t>is,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0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spc="35" dirty="0">
                <a:latin typeface="LM Roman 12"/>
                <a:cs typeface="LM Roman 12"/>
              </a:rPr>
              <a:t>(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spc="52" baseline="-13888" dirty="0">
                <a:latin typeface="LM Roman 8"/>
                <a:cs typeface="LM Roman 8"/>
              </a:rPr>
              <a:t>0</a:t>
            </a:r>
            <a:r>
              <a:rPr sz="1200" spc="35" dirty="0">
                <a:latin typeface="LM Roman 12"/>
                <a:cs typeface="LM Roman 12"/>
              </a:rPr>
              <a:t>),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1 </a:t>
            </a:r>
            <a:r>
              <a:rPr sz="1200" dirty="0">
                <a:latin typeface="Latin Modern Math"/>
                <a:cs typeface="Latin Modern Math"/>
              </a:rPr>
              <a:t>≈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1</a:t>
            </a:r>
            <a:r>
              <a:rPr sz="1200" spc="40" dirty="0">
                <a:latin typeface="LM Roman 12"/>
                <a:cs typeface="LM Roman 12"/>
              </a:rPr>
              <a:t>), </a:t>
            </a:r>
            <a:r>
              <a:rPr sz="1200" spc="-5" dirty="0">
                <a:latin typeface="LM Roman 12"/>
                <a:cs typeface="LM Roman 12"/>
              </a:rPr>
              <a:t>etc.), then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10" dirty="0">
                <a:latin typeface="LM Roman 12"/>
                <a:cs typeface="LM Roman 12"/>
              </a:rPr>
              <a:t>approximate </a:t>
            </a:r>
            <a:r>
              <a:rPr sz="1200" i="1" spc="50" dirty="0">
                <a:latin typeface="Times New Roman"/>
                <a:cs typeface="Times New Roman"/>
              </a:rPr>
              <a:t>y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50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on the partition </a:t>
            </a:r>
            <a:r>
              <a:rPr sz="1200" i="1" spc="20" dirty="0">
                <a:latin typeface="Times New Roman"/>
                <a:cs typeface="Times New Roman"/>
              </a:rPr>
              <a:t>P </a:t>
            </a:r>
            <a:r>
              <a:rPr sz="1200" spc="-25" dirty="0">
                <a:latin typeface="LM Roman 12"/>
                <a:cs typeface="LM Roman 12"/>
              </a:rPr>
              <a:t>by  </a:t>
            </a:r>
            <a:r>
              <a:rPr sz="1200" spc="-10" dirty="0">
                <a:latin typeface="LM Roman 12"/>
                <a:cs typeface="LM Roman 12"/>
              </a:rPr>
              <a:t>iteratively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computing</a:t>
            </a:r>
            <a:endParaRPr sz="1200">
              <a:latin typeface="LM Roman 12"/>
              <a:cs typeface="LM Roman 12"/>
            </a:endParaRPr>
          </a:p>
          <a:p>
            <a:pPr marL="2240280" algn="just">
              <a:lnSpc>
                <a:spcPct val="100000"/>
              </a:lnSpc>
              <a:tabLst>
                <a:tab pos="5713095" algn="l"/>
              </a:tabLst>
            </a:pP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i="1" spc="37" baseline="-13888" dirty="0">
                <a:latin typeface="Arial"/>
                <a:cs typeface="Arial"/>
              </a:rPr>
              <a:t>k</a:t>
            </a:r>
            <a:r>
              <a:rPr sz="1200" spc="37" baseline="-13888" dirty="0">
                <a:latin typeface="LM Roman 8"/>
                <a:cs typeface="LM Roman 8"/>
              </a:rPr>
              <a:t>+1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i="1" spc="60" baseline="-13888" dirty="0">
                <a:latin typeface="Arial"/>
                <a:cs typeface="Arial"/>
              </a:rPr>
              <a:t>k </a:t>
            </a:r>
            <a:r>
              <a:rPr sz="1200" spc="-5" dirty="0">
                <a:latin typeface="LM Roman 12"/>
                <a:cs typeface="LM Roman 12"/>
              </a:rPr>
              <a:t>+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2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30" dirty="0">
                <a:latin typeface="Times New Roman"/>
                <a:cs typeface="Times New Roman"/>
              </a:rPr>
              <a:t>y</a:t>
            </a:r>
            <a:r>
              <a:rPr sz="1200" i="1" spc="44" baseline="-13888" dirty="0">
                <a:latin typeface="Arial"/>
                <a:cs typeface="Arial"/>
              </a:rPr>
              <a:t>k</a:t>
            </a:r>
            <a:r>
              <a:rPr sz="1200" spc="30" dirty="0">
                <a:latin typeface="LM Roman 12"/>
                <a:cs typeface="LM Roman 12"/>
              </a:rPr>
              <a:t>)</a:t>
            </a:r>
            <a:r>
              <a:rPr sz="1200" spc="30" dirty="0">
                <a:latin typeface="Latin Modern Math"/>
                <a:cs typeface="Latin Modern Math"/>
              </a:rPr>
              <a:t>△</a:t>
            </a:r>
            <a:r>
              <a:rPr sz="1200" i="1" spc="30" dirty="0">
                <a:latin typeface="Times New Roman"/>
                <a:cs typeface="Times New Roman"/>
              </a:rPr>
              <a:t>x.	</a:t>
            </a:r>
            <a:r>
              <a:rPr sz="1200" spc="-5" dirty="0">
                <a:latin typeface="LM Roman 12"/>
                <a:cs typeface="LM Roman 12"/>
              </a:rPr>
              <a:t>(6.3)</a:t>
            </a:r>
            <a:endParaRPr sz="1200">
              <a:latin typeface="LM Roman 12"/>
              <a:cs typeface="LM Roman 12"/>
            </a:endParaRPr>
          </a:p>
          <a:p>
            <a:pPr marL="76200" algn="just">
              <a:lnSpc>
                <a:spcPct val="100000"/>
              </a:lnSpc>
              <a:spcBef>
                <a:spcPts val="540"/>
              </a:spcBef>
            </a:pPr>
            <a:r>
              <a:rPr sz="1200" spc="114" dirty="0">
                <a:latin typeface="Times New Roman"/>
                <a:cs typeface="Times New Roman"/>
              </a:rPr>
              <a:t>Example </a:t>
            </a:r>
            <a:r>
              <a:rPr sz="1200" spc="65" dirty="0">
                <a:latin typeface="Times New Roman"/>
                <a:cs typeface="Times New Roman"/>
              </a:rPr>
              <a:t>6.1. </a:t>
            </a:r>
            <a:r>
              <a:rPr sz="1200" spc="-10" dirty="0">
                <a:latin typeface="LM Roman 12"/>
                <a:cs typeface="LM Roman 12"/>
              </a:rPr>
              <a:t>Use Euler’s </a:t>
            </a:r>
            <a:r>
              <a:rPr sz="1200" dirty="0">
                <a:latin typeface="LM Roman 12"/>
                <a:cs typeface="LM Roman 12"/>
              </a:rPr>
              <a:t>method </a:t>
            </a:r>
            <a:r>
              <a:rPr sz="1200" spc="-5" dirty="0">
                <a:latin typeface="LM Roman 12"/>
                <a:cs typeface="LM Roman 12"/>
              </a:rPr>
              <a:t>(6.3)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i="1" spc="95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LM Roman 12"/>
                <a:cs typeface="LM Roman 12"/>
              </a:rPr>
              <a:t>= 10 to </a:t>
            </a:r>
            <a:r>
              <a:rPr sz="1200" spc="-15" dirty="0">
                <a:latin typeface="LM Roman 12"/>
                <a:cs typeface="LM Roman 12"/>
              </a:rPr>
              <a:t>solve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differential</a:t>
            </a:r>
            <a:r>
              <a:rPr sz="1200" spc="-17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67659" y="3890924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55111" y="3635635"/>
            <a:ext cx="18796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13300"/>
              </a:lnSpc>
              <a:spcBef>
                <a:spcPts val="100"/>
              </a:spcBef>
            </a:pPr>
            <a:r>
              <a:rPr sz="1200" i="1" spc="5" dirty="0">
                <a:latin typeface="Times New Roman"/>
                <a:cs typeface="Times New Roman"/>
              </a:rPr>
              <a:t>d</a:t>
            </a:r>
            <a:r>
              <a:rPr sz="1200" i="1" spc="25" dirty="0">
                <a:latin typeface="Times New Roman"/>
                <a:cs typeface="Times New Roman"/>
              </a:rPr>
              <a:t>y 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d</a:t>
            </a:r>
            <a:r>
              <a:rPr sz="1200" i="1" spc="13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pc="-5" dirty="0"/>
              <a:t>16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74569" y="3764338"/>
            <a:ext cx="14585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5819" algn="l"/>
              </a:tabLst>
            </a:pP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20" dirty="0">
                <a:latin typeface="LM Roman 12"/>
                <a:cs typeface="LM Roman 12"/>
              </a:rPr>
              <a:t>sin(</a:t>
            </a:r>
            <a:r>
              <a:rPr sz="1200" i="1" spc="20" dirty="0">
                <a:latin typeface="Times New Roman"/>
                <a:cs typeface="Times New Roman"/>
              </a:rPr>
              <a:t>xy</a:t>
            </a:r>
            <a:r>
              <a:rPr sz="1200" spc="20" dirty="0">
                <a:latin typeface="LM Roman 12"/>
                <a:cs typeface="LM Roman 12"/>
              </a:rPr>
              <a:t>);	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LM Roman 12"/>
                <a:cs typeface="LM Roman 12"/>
              </a:rPr>
              <a:t>(0)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235" dirty="0">
                <a:latin typeface="LM Roman 12"/>
                <a:cs typeface="LM Roman 12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π,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308" y="4111813"/>
            <a:ext cx="6019165" cy="575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algn="just">
              <a:lnSpc>
                <a:spcPct val="100400"/>
              </a:lnSpc>
              <a:spcBef>
                <a:spcPts val="90"/>
              </a:spcBef>
            </a:pPr>
            <a:r>
              <a:rPr sz="1200" spc="-5" dirty="0">
                <a:latin typeface="LM Roman 12"/>
                <a:cs typeface="LM Roman 12"/>
              </a:rPr>
              <a:t>on the </a:t>
            </a:r>
            <a:r>
              <a:rPr sz="1200" spc="-20" dirty="0">
                <a:latin typeface="LM Roman 12"/>
                <a:cs typeface="LM Roman 12"/>
              </a:rPr>
              <a:t>interval </a:t>
            </a:r>
            <a:r>
              <a:rPr sz="1200" spc="5" dirty="0">
                <a:latin typeface="LM Roman 12"/>
                <a:cs typeface="LM Roman 12"/>
              </a:rPr>
              <a:t>[0</a:t>
            </a:r>
            <a:r>
              <a:rPr sz="1200" i="1" spc="5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LM Roman 12"/>
                <a:cs typeface="LM Roman 12"/>
              </a:rPr>
              <a:t>1]. </a:t>
            </a: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will </a:t>
            </a:r>
            <a:r>
              <a:rPr sz="1200" spc="-5" dirty="0">
                <a:latin typeface="LM Roman 12"/>
                <a:cs typeface="LM Roman 12"/>
              </a:rPr>
              <a:t>carry out the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5" dirty="0">
                <a:latin typeface="LM Roman 12"/>
                <a:cs typeface="LM Roman 12"/>
              </a:rPr>
              <a:t>few iterations in detail, and </a:t>
            </a:r>
            <a:r>
              <a:rPr sz="1200" spc="-10" dirty="0">
                <a:latin typeface="LM Roman 12"/>
                <a:cs typeface="LM Roman 12"/>
              </a:rPr>
              <a:t>then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will  </a:t>
            </a:r>
            <a:r>
              <a:rPr sz="1200" spc="-5" dirty="0">
                <a:latin typeface="LM Roman 12"/>
                <a:cs typeface="LM Roman 12"/>
              </a:rPr>
              <a:t>write a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10" dirty="0">
                <a:latin typeface="LM Roman 12"/>
                <a:cs typeface="LM Roman 12"/>
              </a:rPr>
              <a:t>M-file </a:t>
            </a:r>
            <a:r>
              <a:rPr sz="1200" spc="-5" dirty="0">
                <a:latin typeface="LM Roman 12"/>
                <a:cs typeface="LM Roman 12"/>
              </a:rPr>
              <a:t>to carry it out in its </a:t>
            </a:r>
            <a:r>
              <a:rPr sz="1200" spc="-25" dirty="0">
                <a:latin typeface="LM Roman 12"/>
                <a:cs typeface="LM Roman 12"/>
              </a:rPr>
              <a:t>entirety. </a:t>
            </a:r>
            <a:r>
              <a:rPr sz="1200" spc="-5" dirty="0">
                <a:latin typeface="LM Roman 12"/>
                <a:cs typeface="LM Roman 12"/>
              </a:rPr>
              <a:t>First, </a:t>
            </a:r>
            <a:r>
              <a:rPr sz="1200" spc="-10" dirty="0">
                <a:latin typeface="LM Roman 12"/>
                <a:cs typeface="LM Roman 12"/>
              </a:rPr>
              <a:t>the </a:t>
            </a:r>
            <a:r>
              <a:rPr sz="1200" spc="-5" dirty="0">
                <a:latin typeface="LM Roman 12"/>
                <a:cs typeface="LM Roman 12"/>
              </a:rPr>
              <a:t>initial </a:t>
            </a:r>
            <a:r>
              <a:rPr sz="1200" spc="-20" dirty="0">
                <a:latin typeface="LM Roman 12"/>
                <a:cs typeface="LM Roman 12"/>
              </a:rPr>
              <a:t>value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LM Roman 12"/>
                <a:cs typeface="LM Roman 12"/>
              </a:rPr>
              <a:t>(0)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60" dirty="0">
                <a:latin typeface="Times New Roman"/>
                <a:cs typeface="Times New Roman"/>
              </a:rPr>
              <a:t>π </a:t>
            </a:r>
            <a:r>
              <a:rPr sz="1200" spc="-15" dirty="0">
                <a:latin typeface="LM Roman 12"/>
                <a:cs typeface="LM Roman 12"/>
              </a:rPr>
              <a:t>gives  </a:t>
            </a:r>
            <a:r>
              <a:rPr sz="1200" spc="-5" dirty="0">
                <a:latin typeface="LM Roman 12"/>
                <a:cs typeface="LM Roman 12"/>
              </a:rPr>
              <a:t>us the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89" baseline="-13888" dirty="0">
                <a:latin typeface="LM Roman 8"/>
                <a:cs typeface="LM Roman 8"/>
              </a:rPr>
              <a:t>0 </a:t>
            </a:r>
            <a:r>
              <a:rPr sz="1200" spc="-5" dirty="0">
                <a:latin typeface="LM Roman 12"/>
                <a:cs typeface="LM Roman 12"/>
              </a:rPr>
              <a:t>= 0 and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0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50" dirty="0">
                <a:latin typeface="Times New Roman"/>
                <a:cs typeface="Times New Roman"/>
              </a:rPr>
              <a:t>π</a:t>
            </a:r>
            <a:r>
              <a:rPr sz="1200" spc="50" dirty="0">
                <a:latin typeface="LM Roman 12"/>
                <a:cs typeface="LM Roman 12"/>
              </a:rPr>
              <a:t>. </a:t>
            </a:r>
            <a:r>
              <a:rPr sz="1200" spc="-5" dirty="0">
                <a:latin typeface="LM Roman 12"/>
                <a:cs typeface="LM Roman 12"/>
              </a:rPr>
              <a:t>If our partition is composed of </a:t>
            </a:r>
            <a:r>
              <a:rPr sz="1200" spc="-15" dirty="0">
                <a:latin typeface="LM Roman 12"/>
                <a:cs typeface="LM Roman 12"/>
              </a:rPr>
              <a:t>subintervals </a:t>
            </a:r>
            <a:r>
              <a:rPr sz="1200" spc="-5" dirty="0">
                <a:latin typeface="LM Roman 12"/>
                <a:cs typeface="LM Roman 12"/>
              </a:rPr>
              <a:t>of</a:t>
            </a:r>
            <a:r>
              <a:rPr sz="1200" spc="-28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equal width,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8792" y="4765927"/>
            <a:ext cx="1327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LM Roman 8"/>
                <a:cs typeface="LM Roman 8"/>
              </a:rPr>
              <a:t>1</a:t>
            </a:r>
            <a:r>
              <a:rPr sz="800" spc="-5" dirty="0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6310" y="4661976"/>
            <a:ext cx="31705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then 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89" baseline="-13888" dirty="0">
                <a:latin typeface="LM Roman 8"/>
                <a:cs typeface="LM Roman 8"/>
              </a:rPr>
              <a:t>1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15" dirty="0">
                <a:latin typeface="Latin Modern Math"/>
                <a:cs typeface="Latin Modern Math"/>
              </a:rPr>
              <a:t>△</a:t>
            </a:r>
            <a:r>
              <a:rPr sz="1200" i="1" spc="15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800" u="sng" spc="-7" baseline="20833" dirty="0">
                <a:uFill>
                  <a:solidFill>
                    <a:srgbClr val="000000"/>
                  </a:solidFill>
                </a:uFill>
                <a:latin typeface="LM Roman 12"/>
                <a:cs typeface="LM Roman 12"/>
              </a:rPr>
              <a:t>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1</a:t>
            </a:r>
            <a:r>
              <a:rPr sz="1200" spc="-7" baseline="31250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LM Roman 12"/>
                <a:cs typeface="LM Roman 12"/>
              </a:rPr>
              <a:t>1, </a:t>
            </a:r>
            <a:r>
              <a:rPr sz="1200" spc="-5" dirty="0">
                <a:latin typeface="LM Roman 12"/>
                <a:cs typeface="LM Roman 12"/>
              </a:rPr>
              <a:t>and according to</a:t>
            </a:r>
            <a:r>
              <a:rPr sz="1200" spc="-12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(6.3)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602" y="4963726"/>
            <a:ext cx="5381625" cy="4223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3575" algn="ctr">
              <a:lnSpc>
                <a:spcPct val="100000"/>
              </a:lnSpc>
              <a:spcBef>
                <a:spcPts val="95"/>
              </a:spcBef>
            </a:pP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1</a:t>
            </a:r>
            <a:r>
              <a:rPr sz="1200" spc="120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0</a:t>
            </a:r>
            <a:r>
              <a:rPr sz="1200" spc="37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25" dirty="0">
                <a:latin typeface="LM Roman 12"/>
                <a:cs typeface="LM Roman 12"/>
              </a:rPr>
              <a:t>sin(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spc="37" baseline="-13888" dirty="0">
                <a:latin typeface="LM Roman 8"/>
                <a:cs typeface="LM Roman 8"/>
              </a:rPr>
              <a:t>0</a:t>
            </a: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spc="37" baseline="-13888" dirty="0">
                <a:latin typeface="LM Roman 8"/>
                <a:cs typeface="LM Roman 8"/>
              </a:rPr>
              <a:t>0</a:t>
            </a:r>
            <a:r>
              <a:rPr sz="1200" spc="25" dirty="0">
                <a:latin typeface="LM Roman 12"/>
                <a:cs typeface="LM Roman 12"/>
              </a:rPr>
              <a:t>)</a:t>
            </a:r>
            <a:r>
              <a:rPr sz="1200" spc="25" dirty="0">
                <a:latin typeface="Latin Modern Math"/>
                <a:cs typeface="Latin Modern Math"/>
              </a:rPr>
              <a:t>△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π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sin(0)</a:t>
            </a:r>
            <a:r>
              <a:rPr sz="1200" i="1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1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π.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25"/>
              </a:spcBef>
            </a:pP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20" dirty="0">
                <a:latin typeface="LM Roman 12"/>
                <a:cs typeface="LM Roman 12"/>
              </a:rPr>
              <a:t>now </a:t>
            </a:r>
            <a:r>
              <a:rPr sz="1200" spc="-25" dirty="0">
                <a:latin typeface="LM Roman 12"/>
                <a:cs typeface="LM Roman 12"/>
              </a:rPr>
              <a:t>have </a:t>
            </a:r>
            <a:r>
              <a:rPr sz="1200" spc="-5" dirty="0">
                <a:latin typeface="LM Roman 12"/>
                <a:cs typeface="LM Roman 12"/>
              </a:rPr>
              <a:t>the point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i="1" spc="45" dirty="0">
                <a:latin typeface="Times New Roman"/>
                <a:cs typeface="Times New Roman"/>
              </a:rPr>
              <a:t>,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1</a:t>
            </a:r>
            <a:r>
              <a:rPr sz="1200" spc="20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5" dirty="0">
                <a:latin typeface="LM Roman 12"/>
                <a:cs typeface="LM Roman 12"/>
              </a:rPr>
              <a:t>(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LM Roman 12"/>
                <a:cs typeface="LM Roman 12"/>
              </a:rPr>
              <a:t>1</a:t>
            </a:r>
            <a:r>
              <a:rPr sz="1200" i="1" spc="5" dirty="0">
                <a:latin typeface="Times New Roman"/>
                <a:cs typeface="Times New Roman"/>
              </a:rPr>
              <a:t>, </a:t>
            </a:r>
            <a:r>
              <a:rPr sz="1200" i="1" spc="30" dirty="0">
                <a:latin typeface="Times New Roman"/>
                <a:cs typeface="Times New Roman"/>
              </a:rPr>
              <a:t>π</a:t>
            </a:r>
            <a:r>
              <a:rPr sz="1200" spc="30" dirty="0">
                <a:latin typeface="LM Roman 12"/>
                <a:cs typeface="LM Roman 12"/>
              </a:rPr>
              <a:t>),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10" dirty="0">
                <a:latin typeface="LM Roman 12"/>
                <a:cs typeface="LM Roman 12"/>
              </a:rPr>
              <a:t>use </a:t>
            </a:r>
            <a:r>
              <a:rPr sz="1200" spc="-5" dirty="0">
                <a:latin typeface="LM Roman 12"/>
                <a:cs typeface="LM Roman 12"/>
              </a:rPr>
              <a:t>this and 6.3 to</a:t>
            </a:r>
            <a:r>
              <a:rPr sz="1200" spc="-20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compute</a:t>
            </a:r>
            <a:endParaRPr sz="1200">
              <a:latin typeface="LM Roman 12"/>
              <a:cs typeface="LM Roman 12"/>
            </a:endParaRPr>
          </a:p>
          <a:p>
            <a:pPr marL="664845" algn="ctr">
              <a:lnSpc>
                <a:spcPct val="100000"/>
              </a:lnSpc>
              <a:spcBef>
                <a:spcPts val="935"/>
              </a:spcBef>
            </a:pP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2</a:t>
            </a:r>
            <a:r>
              <a:rPr sz="1200" spc="127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1</a:t>
            </a:r>
            <a:r>
              <a:rPr sz="1200" spc="37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25" dirty="0">
                <a:latin typeface="LM Roman 12"/>
                <a:cs typeface="LM Roman 12"/>
              </a:rPr>
              <a:t>sin(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spc="37" baseline="-13888" dirty="0">
                <a:latin typeface="LM Roman 8"/>
                <a:cs typeface="LM Roman 8"/>
              </a:rPr>
              <a:t>1</a:t>
            </a: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spc="37" baseline="-13888" dirty="0">
                <a:latin typeface="LM Roman 8"/>
                <a:cs typeface="LM Roman 8"/>
              </a:rPr>
              <a:t>1</a:t>
            </a:r>
            <a:r>
              <a:rPr sz="1200" spc="25" dirty="0">
                <a:latin typeface="LM Roman 12"/>
                <a:cs typeface="LM Roman 12"/>
              </a:rPr>
              <a:t>)</a:t>
            </a:r>
            <a:r>
              <a:rPr sz="1200" spc="25" dirty="0">
                <a:latin typeface="Latin Modern Math"/>
                <a:cs typeface="Latin Modern Math"/>
              </a:rPr>
              <a:t>△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π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5" dirty="0">
                <a:latin typeface="LM Roman 12"/>
                <a:cs typeface="LM Roman 12"/>
              </a:rPr>
              <a:t>sin(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LM Roman 12"/>
                <a:cs typeface="LM Roman 12"/>
              </a:rPr>
              <a:t>1</a:t>
            </a:r>
            <a:r>
              <a:rPr sz="1200" i="1" spc="5" dirty="0">
                <a:latin typeface="Times New Roman"/>
                <a:cs typeface="Times New Roman"/>
              </a:rPr>
              <a:t>π</a:t>
            </a:r>
            <a:r>
              <a:rPr sz="1200" spc="5" dirty="0">
                <a:latin typeface="LM Roman 12"/>
                <a:cs typeface="LM Roman 12"/>
              </a:rPr>
              <a:t>)(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LM Roman 12"/>
                <a:cs typeface="LM Roman 12"/>
              </a:rPr>
              <a:t>1)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1725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35"/>
              </a:spcBef>
            </a:pP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20" dirty="0">
                <a:latin typeface="LM Roman 12"/>
                <a:cs typeface="LM Roman 12"/>
              </a:rPr>
              <a:t>now </a:t>
            </a:r>
            <a:r>
              <a:rPr sz="1200" spc="-25" dirty="0">
                <a:latin typeface="LM Roman 12"/>
                <a:cs typeface="LM Roman 12"/>
              </a:rPr>
              <a:t>have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2</a:t>
            </a:r>
            <a:r>
              <a:rPr sz="1200" i="1" spc="45" dirty="0">
                <a:latin typeface="Times New Roman"/>
                <a:cs typeface="Times New Roman"/>
              </a:rPr>
              <a:t>, </a:t>
            </a: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spc="37" baseline="-13888" dirty="0">
                <a:latin typeface="LM Roman 8"/>
                <a:cs typeface="LM Roman 8"/>
              </a:rPr>
              <a:t>2</a:t>
            </a:r>
            <a:r>
              <a:rPr sz="1200" spc="25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5" dirty="0">
                <a:latin typeface="LM Roman 12"/>
                <a:cs typeface="LM Roman 12"/>
              </a:rPr>
              <a:t>(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LM Roman 12"/>
                <a:cs typeface="LM Roman 12"/>
              </a:rPr>
              <a:t>2</a:t>
            </a:r>
            <a:r>
              <a:rPr sz="1200" i="1" spc="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1725),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10" dirty="0">
                <a:latin typeface="LM Roman 12"/>
                <a:cs typeface="LM Roman 12"/>
              </a:rPr>
              <a:t>use </a:t>
            </a:r>
            <a:r>
              <a:rPr sz="1200" spc="-5" dirty="0">
                <a:latin typeface="LM Roman 12"/>
                <a:cs typeface="LM Roman 12"/>
              </a:rPr>
              <a:t>this to</a:t>
            </a:r>
            <a:r>
              <a:rPr sz="1200" spc="-24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compute</a:t>
            </a:r>
            <a:endParaRPr sz="1200">
              <a:latin typeface="LM Roman 12"/>
              <a:cs typeface="LM Roman 12"/>
            </a:endParaRPr>
          </a:p>
          <a:p>
            <a:pPr marL="664845" algn="ctr">
              <a:lnSpc>
                <a:spcPct val="100000"/>
              </a:lnSpc>
              <a:spcBef>
                <a:spcPts val="925"/>
              </a:spcBef>
            </a:pP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3</a:t>
            </a:r>
            <a:r>
              <a:rPr sz="1200" spc="120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2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25" dirty="0">
                <a:latin typeface="LM Roman 12"/>
                <a:cs typeface="LM Roman 12"/>
              </a:rPr>
              <a:t>sin(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spc="37" baseline="-13888" dirty="0">
                <a:latin typeface="LM Roman 8"/>
                <a:cs typeface="LM Roman 8"/>
              </a:rPr>
              <a:t>2</a:t>
            </a: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spc="37" baseline="-13888" dirty="0">
                <a:latin typeface="LM Roman 8"/>
                <a:cs typeface="LM Roman 8"/>
              </a:rPr>
              <a:t>2</a:t>
            </a:r>
            <a:r>
              <a:rPr sz="1200" spc="25" dirty="0">
                <a:latin typeface="LM Roman 12"/>
                <a:cs typeface="LM Roman 12"/>
              </a:rPr>
              <a:t>)</a:t>
            </a:r>
            <a:r>
              <a:rPr sz="1200" spc="25" dirty="0">
                <a:latin typeface="Latin Modern Math"/>
                <a:cs typeface="Latin Modern Math"/>
              </a:rPr>
              <a:t>△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1725</a:t>
            </a:r>
            <a:r>
              <a:rPr sz="1200" spc="-1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sin(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2(3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1725))(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1)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5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2318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35"/>
              </a:spcBef>
            </a:pPr>
            <a:r>
              <a:rPr sz="1200" spc="-5" dirty="0">
                <a:latin typeface="LM Roman 12"/>
                <a:cs typeface="LM Roman 12"/>
              </a:rPr>
              <a:t>More </a:t>
            </a:r>
            <a:r>
              <a:rPr sz="1200" spc="-15" dirty="0">
                <a:latin typeface="LM Roman 12"/>
                <a:cs typeface="LM Roman 12"/>
              </a:rPr>
              <a:t>generally,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10" dirty="0">
                <a:latin typeface="LM Roman 12"/>
                <a:cs typeface="LM Roman 12"/>
              </a:rPr>
              <a:t>use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M-file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i="1" spc="-5" dirty="0">
                <a:latin typeface="LM Roman 12"/>
                <a:cs typeface="LM Roman 12"/>
              </a:rPr>
              <a:t>euler.m</a:t>
            </a:r>
            <a:r>
              <a:rPr sz="1200" spc="-5" dirty="0">
                <a:latin typeface="LM Roman 12"/>
                <a:cs typeface="LM Roman 12"/>
              </a:rPr>
              <a:t>.</a:t>
            </a:r>
            <a:endParaRPr sz="1200">
              <a:latin typeface="LM Roman 12"/>
              <a:cs typeface="LM Roman 12"/>
            </a:endParaRPr>
          </a:p>
          <a:p>
            <a:pPr marL="644525">
              <a:lnSpc>
                <a:spcPct val="100000"/>
              </a:lnSpc>
              <a:spcBef>
                <a:spcPts val="985"/>
              </a:spcBef>
            </a:pPr>
            <a:r>
              <a:rPr sz="1200" spc="-5" dirty="0">
                <a:latin typeface="LM Roman 12"/>
                <a:cs typeface="LM Roman 12"/>
              </a:rPr>
              <a:t>function </a:t>
            </a:r>
            <a:r>
              <a:rPr sz="1200" spc="-15" dirty="0">
                <a:latin typeface="LM Roman 12"/>
                <a:cs typeface="LM Roman 12"/>
              </a:rPr>
              <a:t>[xvalues, yvalues]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6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euler(f,x0,xn,y0,n)</a:t>
            </a:r>
            <a:endParaRPr sz="1200">
              <a:latin typeface="LM Roman 12"/>
              <a:cs typeface="LM Roman 12"/>
            </a:endParaRPr>
          </a:p>
          <a:p>
            <a:pPr marL="64452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LM Roman 12"/>
                <a:cs typeface="LM Roman 12"/>
              </a:rPr>
              <a:t>%EULER: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5" dirty="0">
                <a:latin typeface="LM Roman 12"/>
                <a:cs typeface="LM Roman 12"/>
              </a:rPr>
              <a:t>function </a:t>
            </a:r>
            <a:r>
              <a:rPr sz="1200" spc="-10" dirty="0">
                <a:latin typeface="LM Roman 12"/>
                <a:cs typeface="LM Roman 12"/>
              </a:rPr>
              <a:t>M-file </a:t>
            </a:r>
            <a:r>
              <a:rPr sz="1200" spc="-5" dirty="0">
                <a:latin typeface="LM Roman 12"/>
                <a:cs typeface="LM Roman 12"/>
              </a:rPr>
              <a:t>that </a:t>
            </a:r>
            <a:r>
              <a:rPr sz="1200" spc="-15" dirty="0">
                <a:latin typeface="LM Roman 12"/>
                <a:cs typeface="LM Roman 12"/>
              </a:rPr>
              <a:t>solve</a:t>
            </a:r>
            <a:r>
              <a:rPr sz="1200" spc="7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endParaRPr sz="1200">
              <a:latin typeface="LM Roman 12"/>
              <a:cs typeface="LM Roman 12"/>
            </a:endParaRPr>
          </a:p>
          <a:p>
            <a:pPr marL="644525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%ODE y’=f, </a:t>
            </a:r>
            <a:r>
              <a:rPr sz="1200" spc="-10" dirty="0">
                <a:latin typeface="LM Roman 12"/>
                <a:cs typeface="LM Roman 12"/>
              </a:rPr>
              <a:t>y(x0)=y0 </a:t>
            </a:r>
            <a:r>
              <a:rPr sz="1200" spc="-5" dirty="0">
                <a:latin typeface="LM Roman 12"/>
                <a:cs typeface="LM Roman 12"/>
              </a:rPr>
              <a:t>on </a:t>
            </a:r>
            <a:r>
              <a:rPr sz="1200" spc="-10" dirty="0">
                <a:latin typeface="LM Roman 12"/>
                <a:cs typeface="LM Roman 12"/>
              </a:rPr>
              <a:t>[x0,y0] using </a:t>
            </a:r>
            <a:r>
              <a:rPr sz="1200" spc="-5" dirty="0">
                <a:latin typeface="LM Roman 12"/>
                <a:cs typeface="LM Roman 12"/>
              </a:rPr>
              <a:t>a</a:t>
            </a:r>
            <a:r>
              <a:rPr sz="1200" spc="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partition</a:t>
            </a:r>
            <a:endParaRPr sz="1200">
              <a:latin typeface="LM Roman 12"/>
              <a:cs typeface="LM Roman 12"/>
            </a:endParaRPr>
          </a:p>
          <a:p>
            <a:pPr marL="644525" marR="2374265">
              <a:lnSpc>
                <a:spcPct val="100000"/>
              </a:lnSpc>
              <a:spcBef>
                <a:spcPts val="15"/>
              </a:spcBef>
            </a:pPr>
            <a:r>
              <a:rPr sz="1200" spc="-10" dirty="0">
                <a:latin typeface="LM Roman 12"/>
                <a:cs typeface="LM Roman 12"/>
              </a:rPr>
              <a:t>%with </a:t>
            </a:r>
            <a:r>
              <a:rPr sz="1200" spc="-5" dirty="0">
                <a:latin typeface="LM Roman 12"/>
                <a:cs typeface="LM Roman 12"/>
              </a:rPr>
              <a:t>n </a:t>
            </a:r>
            <a:r>
              <a:rPr sz="1200" spc="-10" dirty="0">
                <a:latin typeface="LM Roman 12"/>
                <a:cs typeface="LM Roman 12"/>
              </a:rPr>
              <a:t>equally spaced </a:t>
            </a:r>
            <a:r>
              <a:rPr sz="1200" spc="-15" dirty="0">
                <a:latin typeface="LM Roman 12"/>
                <a:cs typeface="LM Roman 12"/>
              </a:rPr>
              <a:t>subintervals  </a:t>
            </a:r>
            <a:r>
              <a:rPr sz="1200" spc="-5" dirty="0">
                <a:latin typeface="LM Roman 12"/>
                <a:cs typeface="LM Roman 12"/>
              </a:rPr>
              <a:t>dx = (xn-x0)/n;</a:t>
            </a:r>
            <a:endParaRPr sz="1200">
              <a:latin typeface="LM Roman 12"/>
              <a:cs typeface="LM Roman 12"/>
            </a:endParaRPr>
          </a:p>
          <a:p>
            <a:pPr marL="644525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x(1) =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x0;</a:t>
            </a:r>
            <a:endParaRPr sz="1200">
              <a:latin typeface="LM Roman 12"/>
              <a:cs typeface="LM Roman 12"/>
            </a:endParaRPr>
          </a:p>
          <a:p>
            <a:pPr marL="644525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y(1) =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y0;</a:t>
            </a:r>
            <a:endParaRPr sz="1200">
              <a:latin typeface="LM Roman 12"/>
              <a:cs typeface="LM Roman 12"/>
            </a:endParaRPr>
          </a:p>
          <a:p>
            <a:pPr marL="644525" marR="3461385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spc="-10" dirty="0">
                <a:latin typeface="LM Roman 12"/>
                <a:cs typeface="LM Roman 12"/>
              </a:rPr>
              <a:t>k=1:n  x(k+1)=x(k)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3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dx;</a:t>
            </a:r>
            <a:endParaRPr sz="1200">
              <a:latin typeface="LM Roman 12"/>
              <a:cs typeface="LM Roman 12"/>
            </a:endParaRPr>
          </a:p>
          <a:p>
            <a:pPr marL="644525" marR="259080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LM Roman 12"/>
                <a:cs typeface="LM Roman 12"/>
              </a:rPr>
              <a:t>y(k+1)= y(k) </a:t>
            </a:r>
            <a:r>
              <a:rPr sz="1200" spc="-5" dirty="0">
                <a:latin typeface="LM Roman 12"/>
                <a:cs typeface="LM Roman 12"/>
              </a:rPr>
              <a:t>+ </a:t>
            </a:r>
            <a:r>
              <a:rPr sz="1200" spc="-10" dirty="0">
                <a:latin typeface="LM Roman 12"/>
                <a:cs typeface="LM Roman 12"/>
              </a:rPr>
              <a:t>f(x(k),y(k))*dx;  end</a:t>
            </a:r>
            <a:endParaRPr sz="1200">
              <a:latin typeface="LM Roman 12"/>
              <a:cs typeface="LM Roman 12"/>
            </a:endParaRPr>
          </a:p>
          <a:p>
            <a:pPr marL="644525" marR="3881120">
              <a:lnSpc>
                <a:spcPct val="100000"/>
              </a:lnSpc>
              <a:spcBef>
                <a:spcPts val="15"/>
              </a:spcBef>
            </a:pPr>
            <a:r>
              <a:rPr sz="1200" spc="-20" dirty="0">
                <a:latin typeface="LM Roman 12"/>
                <a:cs typeface="LM Roman 12"/>
              </a:rPr>
              <a:t>xvalues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-10" dirty="0">
                <a:latin typeface="LM Roman 12"/>
                <a:cs typeface="LM Roman 12"/>
              </a:rPr>
              <a:t>x’;  </a:t>
            </a:r>
            <a:r>
              <a:rPr sz="1200" spc="-20" dirty="0">
                <a:latin typeface="LM Roman 12"/>
                <a:cs typeface="LM Roman 12"/>
              </a:rPr>
              <a:t>yvalues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2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y’;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pc="-5" dirty="0"/>
              <a:t>17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902268"/>
            <a:ext cx="5043170" cy="8222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15" dirty="0">
                <a:latin typeface="LM Roman 12"/>
                <a:cs typeface="LM Roman 12"/>
              </a:rPr>
              <a:t>implement </a:t>
            </a:r>
            <a:r>
              <a:rPr sz="1200" spc="-5" dirty="0">
                <a:latin typeface="LM Roman 12"/>
                <a:cs typeface="LM Roman 12"/>
              </a:rPr>
              <a:t>this </a:t>
            </a:r>
            <a:r>
              <a:rPr sz="1200" spc="-15" dirty="0">
                <a:latin typeface="LM Roman 12"/>
                <a:cs typeface="LM Roman 12"/>
              </a:rPr>
              <a:t>file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following </a:t>
            </a:r>
            <a:r>
              <a:rPr sz="1200" dirty="0">
                <a:latin typeface="LM Roman 12"/>
                <a:cs typeface="LM Roman 12"/>
              </a:rPr>
              <a:t>code, </a:t>
            </a:r>
            <a:r>
              <a:rPr sz="1200" spc="-20" dirty="0">
                <a:latin typeface="LM Roman 12"/>
                <a:cs typeface="LM Roman 12"/>
              </a:rPr>
              <a:t>which </a:t>
            </a:r>
            <a:r>
              <a:rPr sz="1200" spc="-5" dirty="0">
                <a:latin typeface="LM Roman 12"/>
                <a:cs typeface="LM Roman 12"/>
              </a:rPr>
              <a:t>creates Figure</a:t>
            </a:r>
            <a:r>
              <a:rPr sz="1200" spc="22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6.1.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LM Roman 12"/>
              <a:cs typeface="LM Roman 12"/>
            </a:endParaRPr>
          </a:p>
          <a:p>
            <a:pPr marL="607060" marR="295529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&gt;&gt;</a:t>
            </a:r>
            <a:r>
              <a:rPr sz="1200" dirty="0">
                <a:latin typeface="LM Roman 12"/>
                <a:cs typeface="LM Roman 12"/>
              </a:rPr>
              <a:t>f=inline(’sin(x*y)’)   </a:t>
            </a:r>
            <a:r>
              <a:rPr sz="1200" spc="-5" dirty="0">
                <a:latin typeface="LM Roman 12"/>
                <a:cs typeface="LM Roman 12"/>
              </a:rPr>
              <a:t>f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LM Roman 12"/>
                <a:cs typeface="LM Roman 12"/>
              </a:rPr>
              <a:t>Inline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function: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10" dirty="0">
                <a:latin typeface="LM Roman 12"/>
                <a:cs typeface="LM Roman 12"/>
              </a:rPr>
              <a:t>f(x,y)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1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sin(x*y)</a:t>
            </a:r>
            <a:endParaRPr sz="1200">
              <a:latin typeface="LM Roman 12"/>
              <a:cs typeface="LM Roman 12"/>
            </a:endParaRPr>
          </a:p>
          <a:p>
            <a:pPr marL="607060" marR="2740025">
              <a:lnSpc>
                <a:spcPts val="1450"/>
              </a:lnSpc>
              <a:spcBef>
                <a:spcPts val="40"/>
              </a:spcBef>
            </a:pPr>
            <a:r>
              <a:rPr sz="1200" i="1" dirty="0">
                <a:latin typeface="Times New Roman"/>
                <a:cs typeface="Times New Roman"/>
              </a:rPr>
              <a:t>&gt;&gt;</a:t>
            </a:r>
            <a:r>
              <a:rPr sz="1200" dirty="0">
                <a:latin typeface="LM Roman 12"/>
                <a:cs typeface="LM Roman 12"/>
              </a:rPr>
              <a:t>[x,y]=euler(f,0,1,pi,10)  </a:t>
            </a:r>
            <a:r>
              <a:rPr sz="1200" spc="-5" dirty="0">
                <a:latin typeface="LM Roman 12"/>
                <a:cs typeface="LM Roman 12"/>
              </a:rPr>
              <a:t>x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ts val="1390"/>
              </a:lnSpc>
            </a:pPr>
            <a:r>
              <a:rPr sz="1200" spc="-5" dirty="0">
                <a:latin typeface="LM Roman 12"/>
                <a:cs typeface="LM Roman 12"/>
              </a:rPr>
              <a:t>0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LM Roman 12"/>
                <a:cs typeface="LM Roman 12"/>
              </a:rPr>
              <a:t>0.1000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0.2000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0.3000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0.4000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0.5000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0.6000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0.7000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0.8000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LM Roman 12"/>
                <a:cs typeface="LM Roman 12"/>
              </a:rPr>
              <a:t>0.9000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1.0000</a:t>
            </a:r>
            <a:endParaRPr sz="1200">
              <a:latin typeface="LM Roman 12"/>
              <a:cs typeface="LM Roman 12"/>
            </a:endParaRPr>
          </a:p>
          <a:p>
            <a:pPr marL="607060" marR="4013200">
              <a:lnSpc>
                <a:spcPts val="1450"/>
              </a:lnSpc>
              <a:spcBef>
                <a:spcPts val="40"/>
              </a:spcBef>
            </a:pPr>
            <a:r>
              <a:rPr sz="1200" spc="-5" dirty="0">
                <a:latin typeface="LM Roman 12"/>
                <a:cs typeface="LM Roman 12"/>
              </a:rPr>
              <a:t>y =  3</a:t>
            </a:r>
            <a:r>
              <a:rPr sz="1200" spc="-10" dirty="0">
                <a:latin typeface="LM Roman 12"/>
                <a:cs typeface="LM Roman 12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1416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ts val="1390"/>
              </a:lnSpc>
            </a:pPr>
            <a:r>
              <a:rPr sz="1200" spc="-5" dirty="0">
                <a:latin typeface="LM Roman 12"/>
                <a:cs typeface="LM Roman 12"/>
              </a:rPr>
              <a:t>3.1416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3.1725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3.2318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3.3142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LM Roman 12"/>
                <a:cs typeface="LM Roman 12"/>
              </a:rPr>
              <a:t>3.4112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3.5103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3.5963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3.6548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3.6764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3.6598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spc="10" dirty="0">
                <a:latin typeface="Times New Roman"/>
                <a:cs typeface="Times New Roman"/>
              </a:rPr>
              <a:t>&gt;&gt;</a:t>
            </a:r>
            <a:r>
              <a:rPr sz="1200" spc="10" dirty="0">
                <a:latin typeface="LM Roman 12"/>
                <a:cs typeface="LM Roman 12"/>
              </a:rPr>
              <a:t>plot(x,y)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&gt;&gt;</a:t>
            </a:r>
            <a:r>
              <a:rPr sz="1200" dirty="0">
                <a:latin typeface="LM Roman 12"/>
                <a:cs typeface="LM Roman 12"/>
              </a:rPr>
              <a:t>[x,y]=euler(f,0,1,pi,100);</a:t>
            </a:r>
            <a:endParaRPr sz="120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5"/>
              </a:spcBef>
            </a:pPr>
            <a:r>
              <a:rPr sz="1200" i="1" spc="10" dirty="0">
                <a:latin typeface="Times New Roman"/>
                <a:cs typeface="Times New Roman"/>
              </a:rPr>
              <a:t>&gt;&gt;</a:t>
            </a:r>
            <a:r>
              <a:rPr sz="1200" spc="10" dirty="0">
                <a:latin typeface="LM Roman 12"/>
                <a:cs typeface="LM Roman 12"/>
              </a:rPr>
              <a:t>plot(x,y)</a:t>
            </a:r>
            <a:endParaRPr sz="1200">
              <a:latin typeface="LM Roman 12"/>
              <a:cs typeface="LM Roman 12"/>
            </a:endParaRPr>
          </a:p>
          <a:p>
            <a:pPr marL="606425" marR="92075" indent="-372110">
              <a:lnSpc>
                <a:spcPct val="190000"/>
              </a:lnSpc>
            </a:pPr>
            <a:r>
              <a:rPr sz="1200" spc="-35" dirty="0">
                <a:latin typeface="LM Roman 12"/>
                <a:cs typeface="LM Roman 12"/>
              </a:rPr>
              <a:t>For </a:t>
            </a:r>
            <a:r>
              <a:rPr sz="1200" spc="-10" dirty="0">
                <a:latin typeface="LM Roman 12"/>
                <a:cs typeface="LM Roman 12"/>
              </a:rPr>
              <a:t>comparison,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exact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to four </a:t>
            </a:r>
            <a:r>
              <a:rPr sz="1200" spc="-10" dirty="0">
                <a:latin typeface="LM Roman 12"/>
                <a:cs typeface="LM Roman 12"/>
              </a:rPr>
              <a:t>decimal places </a:t>
            </a:r>
            <a:r>
              <a:rPr sz="1200" spc="-5" dirty="0">
                <a:latin typeface="LM Roman 12"/>
                <a:cs typeface="LM Roman 12"/>
              </a:rPr>
              <a:t>are </a:t>
            </a:r>
            <a:r>
              <a:rPr sz="1200" spc="-15" dirty="0">
                <a:latin typeface="LM Roman 12"/>
                <a:cs typeface="LM Roman 12"/>
              </a:rPr>
              <a:t>given </a:t>
            </a:r>
            <a:r>
              <a:rPr sz="1200" spc="-10" dirty="0">
                <a:latin typeface="LM Roman 12"/>
                <a:cs typeface="LM Roman 12"/>
              </a:rPr>
              <a:t>below.  </a:t>
            </a:r>
            <a:r>
              <a:rPr sz="1200" spc="-5" dirty="0">
                <a:latin typeface="LM Roman 12"/>
                <a:cs typeface="LM Roman 12"/>
              </a:rPr>
              <a:t>x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endParaRPr sz="1200">
              <a:latin typeface="LM Roman 12"/>
              <a:cs typeface="LM Roman 12"/>
            </a:endParaRPr>
          </a:p>
          <a:p>
            <a:pPr marL="606425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0</a:t>
            </a:r>
            <a:endParaRPr sz="1200">
              <a:latin typeface="LM Roman 12"/>
              <a:cs typeface="LM Roman 12"/>
            </a:endParaRPr>
          </a:p>
          <a:p>
            <a:pPr marL="606425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0.1000</a:t>
            </a:r>
            <a:endParaRPr sz="1200">
              <a:latin typeface="LM Roman 12"/>
              <a:cs typeface="LM Roman 12"/>
            </a:endParaRPr>
          </a:p>
          <a:p>
            <a:pPr marL="606425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LM Roman 12"/>
                <a:cs typeface="LM Roman 12"/>
              </a:rPr>
              <a:t>0.2000</a:t>
            </a:r>
            <a:endParaRPr sz="1200">
              <a:latin typeface="LM Roman 12"/>
              <a:cs typeface="LM Roman 12"/>
            </a:endParaRPr>
          </a:p>
          <a:p>
            <a:pPr marL="606425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0.3000</a:t>
            </a:r>
            <a:endParaRPr sz="1200">
              <a:latin typeface="LM Roman 12"/>
              <a:cs typeface="LM Roman 12"/>
            </a:endParaRPr>
          </a:p>
          <a:p>
            <a:pPr marL="606425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0.4000</a:t>
            </a:r>
            <a:endParaRPr sz="1200">
              <a:latin typeface="LM Roman 12"/>
              <a:cs typeface="LM Roman 12"/>
            </a:endParaRPr>
          </a:p>
          <a:p>
            <a:pPr marL="606425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0.5000</a:t>
            </a:r>
            <a:endParaRPr sz="1200">
              <a:latin typeface="LM Roman 12"/>
              <a:cs typeface="LM Roman 12"/>
            </a:endParaRPr>
          </a:p>
          <a:p>
            <a:pPr marL="606425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0.6000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0167" y="3477708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092" y="0"/>
                </a:lnTo>
              </a:path>
            </a:pathLst>
          </a:custGeom>
          <a:ln w="4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78167" y="1129151"/>
            <a:ext cx="2235200" cy="2350770"/>
            <a:chOff x="1378167" y="1129151"/>
            <a:chExt cx="2235200" cy="2350770"/>
          </a:xfrm>
        </p:grpSpPr>
        <p:sp>
          <p:nvSpPr>
            <p:cNvPr id="4" name="object 4"/>
            <p:cNvSpPr/>
            <p:nvPr/>
          </p:nvSpPr>
          <p:spPr>
            <a:xfrm>
              <a:off x="1380167" y="1131293"/>
              <a:ext cx="2231390" cy="2346960"/>
            </a:xfrm>
            <a:custGeom>
              <a:avLst/>
              <a:gdLst/>
              <a:ahLst/>
              <a:cxnLst/>
              <a:rect l="l" t="t" r="r" b="b"/>
              <a:pathLst>
                <a:path w="2231390" h="2346960">
                  <a:moveTo>
                    <a:pt x="0" y="0"/>
                  </a:moveTo>
                  <a:lnTo>
                    <a:pt x="2231092" y="0"/>
                  </a:lnTo>
                </a:path>
                <a:path w="2231390" h="2346960">
                  <a:moveTo>
                    <a:pt x="0" y="2346414"/>
                  </a:moveTo>
                  <a:lnTo>
                    <a:pt x="0" y="0"/>
                  </a:lnTo>
                </a:path>
                <a:path w="2231390" h="2346960">
                  <a:moveTo>
                    <a:pt x="2231092" y="2346414"/>
                  </a:moveTo>
                  <a:lnTo>
                    <a:pt x="2231092" y="0"/>
                  </a:lnTo>
                </a:path>
                <a:path w="2231390" h="2346960">
                  <a:moveTo>
                    <a:pt x="0" y="2346414"/>
                  </a:moveTo>
                  <a:lnTo>
                    <a:pt x="2231092" y="2346414"/>
                  </a:lnTo>
                </a:path>
                <a:path w="2231390" h="2346960">
                  <a:moveTo>
                    <a:pt x="0" y="2346414"/>
                  </a:moveTo>
                  <a:lnTo>
                    <a:pt x="0" y="0"/>
                  </a:lnTo>
                </a:path>
                <a:path w="2231390" h="2346960">
                  <a:moveTo>
                    <a:pt x="0" y="2346414"/>
                  </a:moveTo>
                  <a:lnTo>
                    <a:pt x="0" y="2316413"/>
                  </a:lnTo>
                </a:path>
                <a:path w="2231390" h="2346960">
                  <a:moveTo>
                    <a:pt x="0" y="0"/>
                  </a:moveTo>
                  <a:lnTo>
                    <a:pt x="0" y="29275"/>
                  </a:lnTo>
                </a:path>
                <a:path w="2231390" h="2346960">
                  <a:moveTo>
                    <a:pt x="222787" y="2346414"/>
                  </a:moveTo>
                  <a:lnTo>
                    <a:pt x="222787" y="2316413"/>
                  </a:lnTo>
                </a:path>
                <a:path w="2231390" h="2346960">
                  <a:moveTo>
                    <a:pt x="222787" y="0"/>
                  </a:moveTo>
                  <a:lnTo>
                    <a:pt x="222787" y="29275"/>
                  </a:lnTo>
                </a:path>
                <a:path w="2231390" h="2346960">
                  <a:moveTo>
                    <a:pt x="446118" y="2346414"/>
                  </a:moveTo>
                  <a:lnTo>
                    <a:pt x="446118" y="2316413"/>
                  </a:lnTo>
                </a:path>
                <a:path w="2231390" h="2346960">
                  <a:moveTo>
                    <a:pt x="446118" y="0"/>
                  </a:moveTo>
                  <a:lnTo>
                    <a:pt x="446118" y="29275"/>
                  </a:lnTo>
                </a:path>
                <a:path w="2231390" h="2346960">
                  <a:moveTo>
                    <a:pt x="668905" y="2346414"/>
                  </a:moveTo>
                  <a:lnTo>
                    <a:pt x="668905" y="2316413"/>
                  </a:lnTo>
                </a:path>
                <a:path w="2231390" h="2346960">
                  <a:moveTo>
                    <a:pt x="668905" y="0"/>
                  </a:moveTo>
                  <a:lnTo>
                    <a:pt x="668905" y="29275"/>
                  </a:lnTo>
                </a:path>
                <a:path w="2231390" h="2346960">
                  <a:moveTo>
                    <a:pt x="892225" y="2346414"/>
                  </a:moveTo>
                  <a:lnTo>
                    <a:pt x="892225" y="2316413"/>
                  </a:lnTo>
                </a:path>
                <a:path w="2231390" h="2346960">
                  <a:moveTo>
                    <a:pt x="892225" y="0"/>
                  </a:moveTo>
                  <a:lnTo>
                    <a:pt x="892225" y="29275"/>
                  </a:lnTo>
                </a:path>
                <a:path w="2231390" h="2346960">
                  <a:moveTo>
                    <a:pt x="1115546" y="2346414"/>
                  </a:moveTo>
                  <a:lnTo>
                    <a:pt x="1115546" y="2316413"/>
                  </a:lnTo>
                </a:path>
                <a:path w="2231390" h="2346960">
                  <a:moveTo>
                    <a:pt x="1115546" y="0"/>
                  </a:moveTo>
                  <a:lnTo>
                    <a:pt x="1115546" y="29275"/>
                  </a:lnTo>
                </a:path>
                <a:path w="2231390" h="2346960">
                  <a:moveTo>
                    <a:pt x="1338333" y="2346414"/>
                  </a:moveTo>
                  <a:lnTo>
                    <a:pt x="1338333" y="2316413"/>
                  </a:lnTo>
                </a:path>
                <a:path w="2231390" h="2346960">
                  <a:moveTo>
                    <a:pt x="1338333" y="0"/>
                  </a:moveTo>
                  <a:lnTo>
                    <a:pt x="1338333" y="29275"/>
                  </a:lnTo>
                </a:path>
                <a:path w="2231390" h="2346960">
                  <a:moveTo>
                    <a:pt x="1561653" y="2346414"/>
                  </a:moveTo>
                  <a:lnTo>
                    <a:pt x="1561653" y="2316413"/>
                  </a:lnTo>
                </a:path>
                <a:path w="2231390" h="2346960">
                  <a:moveTo>
                    <a:pt x="1561653" y="0"/>
                  </a:moveTo>
                  <a:lnTo>
                    <a:pt x="1561653" y="29275"/>
                  </a:lnTo>
                </a:path>
                <a:path w="2231390" h="2346960">
                  <a:moveTo>
                    <a:pt x="1784441" y="2346414"/>
                  </a:moveTo>
                  <a:lnTo>
                    <a:pt x="1784441" y="2316413"/>
                  </a:lnTo>
                </a:path>
                <a:path w="2231390" h="2346960">
                  <a:moveTo>
                    <a:pt x="1784441" y="0"/>
                  </a:moveTo>
                  <a:lnTo>
                    <a:pt x="1784441" y="29275"/>
                  </a:lnTo>
                </a:path>
                <a:path w="2231390" h="2346960">
                  <a:moveTo>
                    <a:pt x="2007761" y="2346414"/>
                  </a:moveTo>
                  <a:lnTo>
                    <a:pt x="2007761" y="2316413"/>
                  </a:lnTo>
                </a:path>
                <a:path w="2231390" h="2346960">
                  <a:moveTo>
                    <a:pt x="2007761" y="0"/>
                  </a:moveTo>
                  <a:lnTo>
                    <a:pt x="2007761" y="29275"/>
                  </a:lnTo>
                </a:path>
                <a:path w="2231390" h="2346960">
                  <a:moveTo>
                    <a:pt x="2231092" y="2346414"/>
                  </a:moveTo>
                  <a:lnTo>
                    <a:pt x="2231092" y="2316413"/>
                  </a:lnTo>
                </a:path>
                <a:path w="2231390" h="2346960">
                  <a:moveTo>
                    <a:pt x="2231092" y="0"/>
                  </a:moveTo>
                  <a:lnTo>
                    <a:pt x="2231092" y="29275"/>
                  </a:lnTo>
                </a:path>
                <a:path w="2231390" h="2346960">
                  <a:moveTo>
                    <a:pt x="0" y="2346414"/>
                  </a:moveTo>
                  <a:lnTo>
                    <a:pt x="21967" y="2346414"/>
                  </a:lnTo>
                </a:path>
                <a:path w="2231390" h="2346960">
                  <a:moveTo>
                    <a:pt x="2231092" y="2346414"/>
                  </a:moveTo>
                  <a:lnTo>
                    <a:pt x="2208592" y="2346414"/>
                  </a:lnTo>
                </a:path>
                <a:path w="2231390" h="2346960">
                  <a:moveTo>
                    <a:pt x="0" y="2010799"/>
                  </a:moveTo>
                  <a:lnTo>
                    <a:pt x="21967" y="2010799"/>
                  </a:lnTo>
                </a:path>
                <a:path w="2231390" h="2346960">
                  <a:moveTo>
                    <a:pt x="2231092" y="2010799"/>
                  </a:moveTo>
                  <a:lnTo>
                    <a:pt x="2208592" y="2010799"/>
                  </a:lnTo>
                </a:path>
                <a:path w="2231390" h="2346960">
                  <a:moveTo>
                    <a:pt x="0" y="1675910"/>
                  </a:moveTo>
                  <a:lnTo>
                    <a:pt x="21967" y="1675910"/>
                  </a:lnTo>
                </a:path>
                <a:path w="2231390" h="2346960">
                  <a:moveTo>
                    <a:pt x="2231092" y="1675910"/>
                  </a:moveTo>
                  <a:lnTo>
                    <a:pt x="2208592" y="1675910"/>
                  </a:lnTo>
                </a:path>
                <a:path w="2231390" h="2346960">
                  <a:moveTo>
                    <a:pt x="0" y="1340296"/>
                  </a:moveTo>
                  <a:lnTo>
                    <a:pt x="21967" y="1340296"/>
                  </a:lnTo>
                </a:path>
                <a:path w="2231390" h="2346960">
                  <a:moveTo>
                    <a:pt x="2231092" y="1340296"/>
                  </a:moveTo>
                  <a:lnTo>
                    <a:pt x="2208592" y="1340296"/>
                  </a:lnTo>
                </a:path>
                <a:path w="2231390" h="2346960">
                  <a:moveTo>
                    <a:pt x="0" y="1005407"/>
                  </a:moveTo>
                  <a:lnTo>
                    <a:pt x="21967" y="1005407"/>
                  </a:lnTo>
                </a:path>
                <a:path w="2231390" h="2346960">
                  <a:moveTo>
                    <a:pt x="2231092" y="1005407"/>
                  </a:moveTo>
                  <a:lnTo>
                    <a:pt x="2208592" y="1005407"/>
                  </a:lnTo>
                </a:path>
                <a:path w="2231390" h="2346960">
                  <a:moveTo>
                    <a:pt x="0" y="669792"/>
                  </a:moveTo>
                  <a:lnTo>
                    <a:pt x="21967" y="669792"/>
                  </a:lnTo>
                </a:path>
                <a:path w="2231390" h="2346960">
                  <a:moveTo>
                    <a:pt x="2231092" y="669792"/>
                  </a:moveTo>
                  <a:lnTo>
                    <a:pt x="2208592" y="669792"/>
                  </a:lnTo>
                </a:path>
                <a:path w="2231390" h="2346960">
                  <a:moveTo>
                    <a:pt x="0" y="334903"/>
                  </a:moveTo>
                  <a:lnTo>
                    <a:pt x="21967" y="334903"/>
                  </a:lnTo>
                </a:path>
                <a:path w="2231390" h="2346960">
                  <a:moveTo>
                    <a:pt x="2231092" y="334903"/>
                  </a:moveTo>
                  <a:lnTo>
                    <a:pt x="2208592" y="334903"/>
                  </a:lnTo>
                </a:path>
                <a:path w="2231390" h="2346960">
                  <a:moveTo>
                    <a:pt x="0" y="0"/>
                  </a:moveTo>
                  <a:lnTo>
                    <a:pt x="21967" y="0"/>
                  </a:lnTo>
                </a:path>
                <a:path w="2231390" h="2346960">
                  <a:moveTo>
                    <a:pt x="2231092" y="0"/>
                  </a:moveTo>
                  <a:lnTo>
                    <a:pt x="2208592" y="0"/>
                  </a:lnTo>
                </a:path>
                <a:path w="2231390" h="2346960">
                  <a:moveTo>
                    <a:pt x="0" y="2346414"/>
                  </a:moveTo>
                  <a:lnTo>
                    <a:pt x="2231092" y="2346414"/>
                  </a:lnTo>
                </a:path>
                <a:path w="2231390" h="2346960">
                  <a:moveTo>
                    <a:pt x="0" y="0"/>
                  </a:moveTo>
                  <a:lnTo>
                    <a:pt x="2231092" y="0"/>
                  </a:lnTo>
                </a:path>
                <a:path w="2231390" h="2346960">
                  <a:moveTo>
                    <a:pt x="0" y="2346414"/>
                  </a:moveTo>
                  <a:lnTo>
                    <a:pt x="0" y="0"/>
                  </a:lnTo>
                </a:path>
                <a:path w="2231390" h="2346960">
                  <a:moveTo>
                    <a:pt x="2231092" y="2346414"/>
                  </a:moveTo>
                  <a:lnTo>
                    <a:pt x="2231092" y="0"/>
                  </a:lnTo>
                </a:path>
              </a:pathLst>
            </a:custGeom>
            <a:ln w="3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0167" y="1545474"/>
              <a:ext cx="2230755" cy="1792605"/>
            </a:xfrm>
            <a:custGeom>
              <a:avLst/>
              <a:gdLst/>
              <a:ahLst/>
              <a:cxnLst/>
              <a:rect l="l" t="t" r="r" b="b"/>
              <a:pathLst>
                <a:path w="2230754" h="1792604">
                  <a:moveTo>
                    <a:pt x="0" y="1792271"/>
                  </a:moveTo>
                  <a:lnTo>
                    <a:pt x="222787" y="1792271"/>
                  </a:lnTo>
                  <a:lnTo>
                    <a:pt x="446107" y="1688741"/>
                  </a:lnTo>
                  <a:lnTo>
                    <a:pt x="668894" y="1490228"/>
                  </a:lnTo>
                  <a:lnTo>
                    <a:pt x="892215" y="1213890"/>
                  </a:lnTo>
                  <a:lnTo>
                    <a:pt x="1115546" y="888276"/>
                  </a:lnTo>
                  <a:lnTo>
                    <a:pt x="1338322" y="556246"/>
                  </a:lnTo>
                  <a:lnTo>
                    <a:pt x="1561653" y="268471"/>
                  </a:lnTo>
                  <a:lnTo>
                    <a:pt x="1784430" y="72107"/>
                  </a:lnTo>
                  <a:lnTo>
                    <a:pt x="2007761" y="0"/>
                  </a:lnTo>
                  <a:lnTo>
                    <a:pt x="2230537" y="55691"/>
                  </a:lnTo>
                </a:path>
              </a:pathLst>
            </a:custGeom>
            <a:ln w="386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49806" y="3482873"/>
            <a:ext cx="229235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279" algn="l"/>
                <a:tab pos="431800" algn="l"/>
                <a:tab pos="654685" algn="l"/>
                <a:tab pos="877569" algn="l"/>
                <a:tab pos="1101090" algn="l"/>
                <a:tab pos="1323975" algn="l"/>
                <a:tab pos="1547495" algn="l"/>
                <a:tab pos="1769745" algn="l"/>
                <a:tab pos="1993264" algn="l"/>
                <a:tab pos="2243455" algn="l"/>
              </a:tabLst>
            </a:pPr>
            <a:r>
              <a:rPr sz="650" spc="-85" dirty="0">
                <a:latin typeface="Arial"/>
                <a:cs typeface="Arial"/>
              </a:rPr>
              <a:t>0	</a:t>
            </a:r>
            <a:r>
              <a:rPr sz="650" spc="-70" dirty="0">
                <a:latin typeface="Arial"/>
                <a:cs typeface="Arial"/>
              </a:rPr>
              <a:t>0.1	0.2	0.3	0.4	0.5	0.6	0.7	0.8	0.9	</a:t>
            </a:r>
            <a:r>
              <a:rPr sz="650" spc="-8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27" y="3410749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3.1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827" y="3075139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3.2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827" y="2740240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3.3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9827" y="2404642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3.4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827" y="2069744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3.5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9827" y="1734134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3.6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9827" y="1399247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3.7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9827" y="1064348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3.8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58607" y="1129151"/>
            <a:ext cx="2235200" cy="2350770"/>
            <a:chOff x="4258607" y="1129151"/>
            <a:chExt cx="2235200" cy="2350770"/>
          </a:xfrm>
        </p:grpSpPr>
        <p:sp>
          <p:nvSpPr>
            <p:cNvPr id="16" name="object 16"/>
            <p:cNvSpPr/>
            <p:nvPr/>
          </p:nvSpPr>
          <p:spPr>
            <a:xfrm>
              <a:off x="4260527" y="1131293"/>
              <a:ext cx="2231390" cy="2346960"/>
            </a:xfrm>
            <a:custGeom>
              <a:avLst/>
              <a:gdLst/>
              <a:ahLst/>
              <a:cxnLst/>
              <a:rect l="l" t="t" r="r" b="b"/>
              <a:pathLst>
                <a:path w="2231390" h="2346960">
                  <a:moveTo>
                    <a:pt x="0" y="2346414"/>
                  </a:moveTo>
                  <a:lnTo>
                    <a:pt x="2231082" y="2346414"/>
                  </a:lnTo>
                </a:path>
                <a:path w="2231390" h="2346960">
                  <a:moveTo>
                    <a:pt x="0" y="0"/>
                  </a:moveTo>
                  <a:lnTo>
                    <a:pt x="2231082" y="0"/>
                  </a:lnTo>
                </a:path>
                <a:path w="2231390" h="2346960">
                  <a:moveTo>
                    <a:pt x="0" y="2346414"/>
                  </a:moveTo>
                  <a:lnTo>
                    <a:pt x="0" y="0"/>
                  </a:lnTo>
                </a:path>
                <a:path w="2231390" h="2346960">
                  <a:moveTo>
                    <a:pt x="2231082" y="2346414"/>
                  </a:moveTo>
                  <a:lnTo>
                    <a:pt x="2231082" y="0"/>
                  </a:lnTo>
                </a:path>
                <a:path w="2231390" h="2346960">
                  <a:moveTo>
                    <a:pt x="0" y="2346414"/>
                  </a:moveTo>
                  <a:lnTo>
                    <a:pt x="2231082" y="2346414"/>
                  </a:lnTo>
                </a:path>
                <a:path w="2231390" h="2346960">
                  <a:moveTo>
                    <a:pt x="0" y="2346414"/>
                  </a:moveTo>
                  <a:lnTo>
                    <a:pt x="0" y="0"/>
                  </a:lnTo>
                </a:path>
                <a:path w="2231390" h="2346960">
                  <a:moveTo>
                    <a:pt x="0" y="2346414"/>
                  </a:moveTo>
                  <a:lnTo>
                    <a:pt x="0" y="2316413"/>
                  </a:lnTo>
                </a:path>
                <a:path w="2231390" h="2346960">
                  <a:moveTo>
                    <a:pt x="0" y="0"/>
                  </a:moveTo>
                  <a:lnTo>
                    <a:pt x="0" y="29275"/>
                  </a:lnTo>
                </a:path>
                <a:path w="2231390" h="2346960">
                  <a:moveTo>
                    <a:pt x="318646" y="2346414"/>
                  </a:moveTo>
                  <a:lnTo>
                    <a:pt x="318646" y="2316413"/>
                  </a:lnTo>
                </a:path>
                <a:path w="2231390" h="2346960">
                  <a:moveTo>
                    <a:pt x="318646" y="0"/>
                  </a:moveTo>
                  <a:lnTo>
                    <a:pt x="318646" y="29275"/>
                  </a:lnTo>
                </a:path>
                <a:path w="2231390" h="2346960">
                  <a:moveTo>
                    <a:pt x="637293" y="2346414"/>
                  </a:moveTo>
                  <a:lnTo>
                    <a:pt x="637293" y="2316413"/>
                  </a:lnTo>
                </a:path>
                <a:path w="2231390" h="2346960">
                  <a:moveTo>
                    <a:pt x="637293" y="0"/>
                  </a:moveTo>
                  <a:lnTo>
                    <a:pt x="637293" y="29275"/>
                  </a:lnTo>
                </a:path>
                <a:path w="2231390" h="2346960">
                  <a:moveTo>
                    <a:pt x="955940" y="2346414"/>
                  </a:moveTo>
                  <a:lnTo>
                    <a:pt x="955940" y="2316413"/>
                  </a:lnTo>
                </a:path>
                <a:path w="2231390" h="2346960">
                  <a:moveTo>
                    <a:pt x="955940" y="0"/>
                  </a:moveTo>
                  <a:lnTo>
                    <a:pt x="955940" y="29275"/>
                  </a:lnTo>
                </a:path>
                <a:path w="2231390" h="2346960">
                  <a:moveTo>
                    <a:pt x="1274597" y="2346414"/>
                  </a:moveTo>
                  <a:lnTo>
                    <a:pt x="1274597" y="2316413"/>
                  </a:lnTo>
                </a:path>
                <a:path w="2231390" h="2346960">
                  <a:moveTo>
                    <a:pt x="1274597" y="0"/>
                  </a:moveTo>
                  <a:lnTo>
                    <a:pt x="1274597" y="29275"/>
                  </a:lnTo>
                </a:path>
                <a:path w="2231390" h="2346960">
                  <a:moveTo>
                    <a:pt x="1593244" y="2346414"/>
                  </a:moveTo>
                  <a:lnTo>
                    <a:pt x="1593244" y="2316413"/>
                  </a:lnTo>
                </a:path>
                <a:path w="2231390" h="2346960">
                  <a:moveTo>
                    <a:pt x="1593244" y="0"/>
                  </a:moveTo>
                  <a:lnTo>
                    <a:pt x="1593244" y="29275"/>
                  </a:lnTo>
                </a:path>
                <a:path w="2231390" h="2346960">
                  <a:moveTo>
                    <a:pt x="1911891" y="2346414"/>
                  </a:moveTo>
                  <a:lnTo>
                    <a:pt x="1911891" y="2316413"/>
                  </a:lnTo>
                </a:path>
                <a:path w="2231390" h="2346960">
                  <a:moveTo>
                    <a:pt x="1911891" y="0"/>
                  </a:moveTo>
                  <a:lnTo>
                    <a:pt x="1911891" y="29275"/>
                  </a:lnTo>
                </a:path>
                <a:path w="2231390" h="2346960">
                  <a:moveTo>
                    <a:pt x="2231082" y="2346414"/>
                  </a:moveTo>
                  <a:lnTo>
                    <a:pt x="2231082" y="2316413"/>
                  </a:lnTo>
                </a:path>
                <a:path w="2231390" h="2346960">
                  <a:moveTo>
                    <a:pt x="2231082" y="0"/>
                  </a:moveTo>
                  <a:lnTo>
                    <a:pt x="2231082" y="29275"/>
                  </a:lnTo>
                </a:path>
                <a:path w="2231390" h="2346960">
                  <a:moveTo>
                    <a:pt x="0" y="2346414"/>
                  </a:moveTo>
                  <a:lnTo>
                    <a:pt x="21956" y="2346414"/>
                  </a:lnTo>
                </a:path>
                <a:path w="2231390" h="2346960">
                  <a:moveTo>
                    <a:pt x="2231082" y="2346414"/>
                  </a:moveTo>
                  <a:lnTo>
                    <a:pt x="2208581" y="2346414"/>
                  </a:lnTo>
                </a:path>
                <a:path w="2231390" h="2346960">
                  <a:moveTo>
                    <a:pt x="0" y="2010799"/>
                  </a:moveTo>
                  <a:lnTo>
                    <a:pt x="21956" y="2010799"/>
                  </a:lnTo>
                </a:path>
                <a:path w="2231390" h="2346960">
                  <a:moveTo>
                    <a:pt x="2231082" y="2010799"/>
                  </a:moveTo>
                  <a:lnTo>
                    <a:pt x="2208581" y="2010799"/>
                  </a:lnTo>
                </a:path>
                <a:path w="2231390" h="2346960">
                  <a:moveTo>
                    <a:pt x="0" y="1675910"/>
                  </a:moveTo>
                  <a:lnTo>
                    <a:pt x="21956" y="1675910"/>
                  </a:lnTo>
                </a:path>
                <a:path w="2231390" h="2346960">
                  <a:moveTo>
                    <a:pt x="2231082" y="1675910"/>
                  </a:moveTo>
                  <a:lnTo>
                    <a:pt x="2208581" y="1675910"/>
                  </a:lnTo>
                </a:path>
                <a:path w="2231390" h="2346960">
                  <a:moveTo>
                    <a:pt x="0" y="1340296"/>
                  </a:moveTo>
                  <a:lnTo>
                    <a:pt x="21956" y="1340296"/>
                  </a:lnTo>
                </a:path>
                <a:path w="2231390" h="2346960">
                  <a:moveTo>
                    <a:pt x="2231082" y="1340296"/>
                  </a:moveTo>
                  <a:lnTo>
                    <a:pt x="2208581" y="1340296"/>
                  </a:lnTo>
                </a:path>
                <a:path w="2231390" h="2346960">
                  <a:moveTo>
                    <a:pt x="0" y="1005407"/>
                  </a:moveTo>
                  <a:lnTo>
                    <a:pt x="21956" y="1005407"/>
                  </a:lnTo>
                </a:path>
                <a:path w="2231390" h="2346960">
                  <a:moveTo>
                    <a:pt x="2231082" y="1005407"/>
                  </a:moveTo>
                  <a:lnTo>
                    <a:pt x="2208581" y="1005407"/>
                  </a:lnTo>
                </a:path>
                <a:path w="2231390" h="2346960">
                  <a:moveTo>
                    <a:pt x="0" y="669792"/>
                  </a:moveTo>
                  <a:lnTo>
                    <a:pt x="21956" y="669792"/>
                  </a:lnTo>
                </a:path>
                <a:path w="2231390" h="2346960">
                  <a:moveTo>
                    <a:pt x="2231082" y="669792"/>
                  </a:moveTo>
                  <a:lnTo>
                    <a:pt x="2208581" y="669792"/>
                  </a:lnTo>
                </a:path>
                <a:path w="2231390" h="2346960">
                  <a:moveTo>
                    <a:pt x="0" y="334903"/>
                  </a:moveTo>
                  <a:lnTo>
                    <a:pt x="21956" y="334903"/>
                  </a:lnTo>
                </a:path>
                <a:path w="2231390" h="2346960">
                  <a:moveTo>
                    <a:pt x="2231082" y="334903"/>
                  </a:moveTo>
                  <a:lnTo>
                    <a:pt x="2208581" y="334903"/>
                  </a:lnTo>
                </a:path>
                <a:path w="2231390" h="2346960">
                  <a:moveTo>
                    <a:pt x="0" y="0"/>
                  </a:moveTo>
                  <a:lnTo>
                    <a:pt x="21956" y="0"/>
                  </a:lnTo>
                </a:path>
                <a:path w="2231390" h="2346960">
                  <a:moveTo>
                    <a:pt x="2231082" y="0"/>
                  </a:moveTo>
                  <a:lnTo>
                    <a:pt x="2208581" y="0"/>
                  </a:lnTo>
                </a:path>
                <a:path w="2231390" h="2346960">
                  <a:moveTo>
                    <a:pt x="0" y="2346414"/>
                  </a:moveTo>
                  <a:lnTo>
                    <a:pt x="2231082" y="2346414"/>
                  </a:lnTo>
                </a:path>
                <a:path w="2231390" h="2346960">
                  <a:moveTo>
                    <a:pt x="0" y="0"/>
                  </a:moveTo>
                  <a:lnTo>
                    <a:pt x="2231082" y="0"/>
                  </a:lnTo>
                </a:path>
                <a:path w="2231390" h="2346960">
                  <a:moveTo>
                    <a:pt x="0" y="2346414"/>
                  </a:moveTo>
                  <a:lnTo>
                    <a:pt x="0" y="0"/>
                  </a:lnTo>
                </a:path>
                <a:path w="2231390" h="2346960">
                  <a:moveTo>
                    <a:pt x="2231082" y="2346414"/>
                  </a:moveTo>
                  <a:lnTo>
                    <a:pt x="2231082" y="0"/>
                  </a:lnTo>
                </a:path>
              </a:pathLst>
            </a:custGeom>
            <a:ln w="3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0527" y="1551338"/>
              <a:ext cx="1593215" cy="1786889"/>
            </a:xfrm>
            <a:custGeom>
              <a:avLst/>
              <a:gdLst/>
              <a:ahLst/>
              <a:cxnLst/>
              <a:rect l="l" t="t" r="r" b="b"/>
              <a:pathLst>
                <a:path w="1593214" h="1786889">
                  <a:moveTo>
                    <a:pt x="0" y="1786408"/>
                  </a:moveTo>
                  <a:lnTo>
                    <a:pt x="15523" y="1786408"/>
                  </a:lnTo>
                  <a:lnTo>
                    <a:pt x="31590" y="1785697"/>
                  </a:lnTo>
                  <a:lnTo>
                    <a:pt x="79237" y="1776422"/>
                  </a:lnTo>
                  <a:lnTo>
                    <a:pt x="127428" y="1757147"/>
                  </a:lnTo>
                  <a:lnTo>
                    <a:pt x="175085" y="1729308"/>
                  </a:lnTo>
                  <a:lnTo>
                    <a:pt x="206676" y="1705040"/>
                  </a:lnTo>
                  <a:lnTo>
                    <a:pt x="222743" y="1692195"/>
                  </a:lnTo>
                  <a:lnTo>
                    <a:pt x="238799" y="1677202"/>
                  </a:lnTo>
                  <a:lnTo>
                    <a:pt x="254867" y="1662209"/>
                  </a:lnTo>
                  <a:lnTo>
                    <a:pt x="270401" y="1645778"/>
                  </a:lnTo>
                  <a:lnTo>
                    <a:pt x="286457" y="1628652"/>
                  </a:lnTo>
                  <a:lnTo>
                    <a:pt x="302524" y="1610088"/>
                  </a:lnTo>
                  <a:lnTo>
                    <a:pt x="318592" y="1591524"/>
                  </a:lnTo>
                  <a:lnTo>
                    <a:pt x="350182" y="1550115"/>
                  </a:lnTo>
                  <a:lnTo>
                    <a:pt x="382306" y="1505846"/>
                  </a:lnTo>
                  <a:lnTo>
                    <a:pt x="397829" y="1482275"/>
                  </a:lnTo>
                  <a:lnTo>
                    <a:pt x="413896" y="1458007"/>
                  </a:lnTo>
                  <a:lnTo>
                    <a:pt x="429964" y="1433013"/>
                  </a:lnTo>
                  <a:lnTo>
                    <a:pt x="446020" y="1407323"/>
                  </a:lnTo>
                  <a:lnTo>
                    <a:pt x="461554" y="1380907"/>
                  </a:lnTo>
                  <a:lnTo>
                    <a:pt x="477610" y="1353765"/>
                  </a:lnTo>
                  <a:lnTo>
                    <a:pt x="493678" y="1325926"/>
                  </a:lnTo>
                  <a:lnTo>
                    <a:pt x="509745" y="1297362"/>
                  </a:lnTo>
                  <a:lnTo>
                    <a:pt x="525268" y="1268087"/>
                  </a:lnTo>
                  <a:lnTo>
                    <a:pt x="541335" y="1238811"/>
                  </a:lnTo>
                  <a:lnTo>
                    <a:pt x="557392" y="1208114"/>
                  </a:lnTo>
                  <a:lnTo>
                    <a:pt x="573459" y="1177401"/>
                  </a:lnTo>
                  <a:lnTo>
                    <a:pt x="589526" y="1146703"/>
                  </a:lnTo>
                  <a:lnTo>
                    <a:pt x="605049" y="1114569"/>
                  </a:lnTo>
                  <a:lnTo>
                    <a:pt x="621117" y="1083160"/>
                  </a:lnTo>
                  <a:lnTo>
                    <a:pt x="637173" y="1050314"/>
                  </a:lnTo>
                  <a:lnTo>
                    <a:pt x="653240" y="1018179"/>
                  </a:lnTo>
                  <a:lnTo>
                    <a:pt x="668774" y="984608"/>
                  </a:lnTo>
                  <a:lnTo>
                    <a:pt x="684831" y="951762"/>
                  </a:lnTo>
                  <a:lnTo>
                    <a:pt x="700898" y="918205"/>
                  </a:lnTo>
                  <a:lnTo>
                    <a:pt x="716955" y="885359"/>
                  </a:lnTo>
                  <a:lnTo>
                    <a:pt x="732488" y="851802"/>
                  </a:lnTo>
                  <a:lnTo>
                    <a:pt x="748556" y="818244"/>
                  </a:lnTo>
                  <a:lnTo>
                    <a:pt x="764612" y="784673"/>
                  </a:lnTo>
                  <a:lnTo>
                    <a:pt x="780680" y="751116"/>
                  </a:lnTo>
                  <a:lnTo>
                    <a:pt x="796203" y="717559"/>
                  </a:lnTo>
                  <a:lnTo>
                    <a:pt x="812270" y="684713"/>
                  </a:lnTo>
                  <a:lnTo>
                    <a:pt x="828337" y="651867"/>
                  </a:lnTo>
                  <a:lnTo>
                    <a:pt x="844394" y="619021"/>
                  </a:lnTo>
                  <a:lnTo>
                    <a:pt x="859928" y="586886"/>
                  </a:lnTo>
                  <a:lnTo>
                    <a:pt x="875984" y="555463"/>
                  </a:lnTo>
                  <a:lnTo>
                    <a:pt x="892051" y="524054"/>
                  </a:lnTo>
                  <a:lnTo>
                    <a:pt x="908119" y="493341"/>
                  </a:lnTo>
                  <a:lnTo>
                    <a:pt x="923642" y="462644"/>
                  </a:lnTo>
                  <a:lnTo>
                    <a:pt x="939709" y="432657"/>
                  </a:lnTo>
                  <a:lnTo>
                    <a:pt x="955765" y="404093"/>
                  </a:lnTo>
                  <a:lnTo>
                    <a:pt x="971833" y="375529"/>
                  </a:lnTo>
                  <a:lnTo>
                    <a:pt x="987356" y="347690"/>
                  </a:lnTo>
                  <a:lnTo>
                    <a:pt x="1003423" y="321274"/>
                  </a:lnTo>
                  <a:lnTo>
                    <a:pt x="1019490" y="294858"/>
                  </a:lnTo>
                  <a:lnTo>
                    <a:pt x="1035547" y="269864"/>
                  </a:lnTo>
                  <a:lnTo>
                    <a:pt x="1051081" y="245596"/>
                  </a:lnTo>
                  <a:lnTo>
                    <a:pt x="1083204" y="200616"/>
                  </a:lnTo>
                  <a:lnTo>
                    <a:pt x="1115328" y="159193"/>
                  </a:lnTo>
                  <a:lnTo>
                    <a:pt x="1146929" y="122065"/>
                  </a:lnTo>
                  <a:lnTo>
                    <a:pt x="1179053" y="89945"/>
                  </a:lnTo>
                  <a:lnTo>
                    <a:pt x="1210644" y="62817"/>
                  </a:lnTo>
                  <a:lnTo>
                    <a:pt x="1242767" y="39972"/>
                  </a:lnTo>
                  <a:lnTo>
                    <a:pt x="1290425" y="15689"/>
                  </a:lnTo>
                  <a:lnTo>
                    <a:pt x="1338083" y="2133"/>
                  </a:lnTo>
                  <a:lnTo>
                    <a:pt x="1370206" y="0"/>
                  </a:lnTo>
                  <a:lnTo>
                    <a:pt x="1385729" y="711"/>
                  </a:lnTo>
                  <a:lnTo>
                    <a:pt x="1433921" y="9985"/>
                  </a:lnTo>
                  <a:lnTo>
                    <a:pt x="1465511" y="22119"/>
                  </a:lnTo>
                  <a:lnTo>
                    <a:pt x="1481578" y="29260"/>
                  </a:lnTo>
                  <a:lnTo>
                    <a:pt x="1529236" y="59247"/>
                  </a:lnTo>
                  <a:lnTo>
                    <a:pt x="1561360" y="84952"/>
                  </a:lnTo>
                  <a:lnTo>
                    <a:pt x="1576894" y="98508"/>
                  </a:lnTo>
                  <a:lnTo>
                    <a:pt x="1592950" y="113501"/>
                  </a:lnTo>
                </a:path>
              </a:pathLst>
            </a:custGeom>
            <a:ln w="368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30154" y="3482873"/>
            <a:ext cx="61594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8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pc="-5" dirty="0"/>
              <a:t>18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522025" y="3482873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0.2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0668" y="3482873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0.4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59324" y="3482873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0.6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7967" y="3482873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23394" y="3482873"/>
            <a:ext cx="61594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8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15265" y="3482873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1.2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34454" y="3482873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1.4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0174" y="3410749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3.1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40174" y="3075139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40174" y="2740240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3.3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40174" y="2404642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3.4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40174" y="2069744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3.5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40174" y="1734134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3.6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40174" y="1399247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3.7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40174" y="1064348"/>
            <a:ext cx="11493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70" dirty="0">
                <a:latin typeface="Arial"/>
                <a:cs typeface="Arial"/>
              </a:rPr>
              <a:t>3.8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8200" y="3939601"/>
            <a:ext cx="6096635" cy="5023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Figure 6.1: </a:t>
            </a:r>
            <a:r>
              <a:rPr sz="1200" spc="-10" dirty="0">
                <a:latin typeface="LM Roman 12"/>
                <a:cs typeface="LM Roman 12"/>
              </a:rPr>
              <a:t>Euler approximations </a:t>
            </a:r>
            <a:r>
              <a:rPr sz="1200" spc="-5" dirty="0">
                <a:latin typeface="LM Roman 12"/>
                <a:cs typeface="LM Roman 12"/>
              </a:rPr>
              <a:t>to the solution of </a:t>
            </a:r>
            <a:r>
              <a:rPr sz="1200" i="1" spc="80" dirty="0">
                <a:latin typeface="Times New Roman"/>
                <a:cs typeface="Times New Roman"/>
              </a:rPr>
              <a:t>y</a:t>
            </a:r>
            <a:r>
              <a:rPr sz="1200" spc="120" baseline="31250" dirty="0">
                <a:latin typeface="Arial"/>
                <a:cs typeface="Arial"/>
              </a:rPr>
              <a:t>′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20" dirty="0">
                <a:latin typeface="LM Roman 12"/>
                <a:cs typeface="LM Roman 12"/>
              </a:rPr>
              <a:t>sin(</a:t>
            </a:r>
            <a:r>
              <a:rPr sz="1200" i="1" spc="20" dirty="0">
                <a:latin typeface="Times New Roman"/>
                <a:cs typeface="Times New Roman"/>
              </a:rPr>
              <a:t>x,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)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spc="15" dirty="0">
                <a:latin typeface="Latin Modern Math"/>
                <a:cs typeface="Latin Modern Math"/>
              </a:rPr>
              <a:t>△</a:t>
            </a:r>
            <a:r>
              <a:rPr sz="1200" i="1" spc="15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LM Roman 12"/>
                <a:cs typeface="LM Roman 12"/>
              </a:rPr>
              <a:t>1 </a:t>
            </a:r>
            <a:r>
              <a:rPr sz="1200" spc="-5" dirty="0">
                <a:latin typeface="LM Roman 12"/>
                <a:cs typeface="LM Roman 12"/>
              </a:rPr>
              <a:t>(left)</a:t>
            </a:r>
            <a:r>
              <a:rPr sz="1200" spc="3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and</a:t>
            </a:r>
            <a:endParaRPr sz="1200">
              <a:latin typeface="LM Roman 12"/>
              <a:cs typeface="LM Roman 12"/>
            </a:endParaRPr>
          </a:p>
          <a:p>
            <a:pPr marL="76200" algn="just">
              <a:lnSpc>
                <a:spcPct val="100000"/>
              </a:lnSpc>
              <a:spcBef>
                <a:spcPts val="10"/>
              </a:spcBef>
            </a:pPr>
            <a:r>
              <a:rPr sz="1200" spc="15" dirty="0">
                <a:latin typeface="Latin Modern Math"/>
                <a:cs typeface="Latin Modern Math"/>
              </a:rPr>
              <a:t>△</a:t>
            </a:r>
            <a:r>
              <a:rPr sz="1200" i="1" spc="15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LM Roman 12"/>
                <a:cs typeface="LM Roman 12"/>
              </a:rPr>
              <a:t>01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(right).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</a:pPr>
            <a:endParaRPr sz="145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0.7000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LM Roman 12"/>
                <a:cs typeface="LM Roman 12"/>
              </a:rPr>
              <a:t>0.8000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0.9000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1.0000</a:t>
            </a:r>
            <a:endParaRPr sz="1200">
              <a:latin typeface="LM Roman 12"/>
              <a:cs typeface="LM Roman 12"/>
            </a:endParaRPr>
          </a:p>
          <a:p>
            <a:pPr marL="670560" marR="5003165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y =  3</a:t>
            </a:r>
            <a:r>
              <a:rPr sz="1200" spc="-10" dirty="0">
                <a:latin typeface="LM Roman 12"/>
                <a:cs typeface="LM Roman 12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1416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3.1572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3.2029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3.2750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LM Roman 12"/>
                <a:cs typeface="LM Roman 12"/>
              </a:rPr>
              <a:t>3.3663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3.4656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3.5585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3.6299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3.6688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LM Roman 12"/>
                <a:cs typeface="LM Roman 12"/>
              </a:rPr>
              <a:t>3.6708</a:t>
            </a:r>
            <a:endParaRPr sz="1200">
              <a:latin typeface="LM Roman 12"/>
              <a:cs typeface="LM Roman 12"/>
            </a:endParaRPr>
          </a:p>
          <a:p>
            <a:pPr marL="6705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3.6383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LM Roman 12"/>
              <a:cs typeface="LM Roman 12"/>
            </a:endParaRPr>
          </a:p>
          <a:p>
            <a:pPr marR="69215" algn="r">
              <a:lnSpc>
                <a:spcPct val="100000"/>
              </a:lnSpc>
              <a:spcBef>
                <a:spcPts val="5"/>
              </a:spcBef>
            </a:pPr>
            <a:r>
              <a:rPr sz="1200" spc="-100" dirty="0">
                <a:latin typeface="Latin Modern Math"/>
                <a:cs typeface="Latin Modern Math"/>
              </a:rPr>
              <a:t>△</a:t>
            </a:r>
            <a:endParaRPr sz="120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50">
              <a:latin typeface="Latin Modern Math"/>
              <a:cs typeface="Latin Modern Math"/>
            </a:endParaRPr>
          </a:p>
          <a:p>
            <a:pPr marL="76200">
              <a:lnSpc>
                <a:spcPct val="100000"/>
              </a:lnSpc>
              <a:tabLst>
                <a:tab pos="542290" algn="l"/>
              </a:tabLst>
            </a:pPr>
            <a:r>
              <a:rPr sz="1400" spc="100" dirty="0">
                <a:latin typeface="Times New Roman"/>
                <a:cs typeface="Times New Roman"/>
              </a:rPr>
              <a:t>6.2	</a:t>
            </a:r>
            <a:r>
              <a:rPr sz="1400" spc="150" dirty="0">
                <a:latin typeface="Times New Roman"/>
                <a:cs typeface="Times New Roman"/>
              </a:rPr>
              <a:t>Higher </a:t>
            </a:r>
            <a:r>
              <a:rPr sz="1400" spc="155" dirty="0">
                <a:latin typeface="Times New Roman"/>
                <a:cs typeface="Times New Roman"/>
              </a:rPr>
              <a:t>order </a:t>
            </a:r>
            <a:r>
              <a:rPr sz="1400" spc="120" dirty="0">
                <a:latin typeface="Times New Roman"/>
                <a:cs typeface="Times New Roman"/>
              </a:rPr>
              <a:t>Taylor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180" dirty="0">
                <a:latin typeface="Times New Roman"/>
                <a:cs typeface="Times New Roman"/>
              </a:rPr>
              <a:t>Methods</a:t>
            </a:r>
            <a:endParaRPr sz="1400">
              <a:latin typeface="Times New Roman"/>
              <a:cs typeface="Times New Roman"/>
            </a:endParaRPr>
          </a:p>
          <a:p>
            <a:pPr marL="76200" marR="68580" algn="just">
              <a:lnSpc>
                <a:spcPct val="100400"/>
              </a:lnSpc>
              <a:spcBef>
                <a:spcPts val="735"/>
              </a:spcBef>
            </a:pPr>
            <a:r>
              <a:rPr sz="1200" spc="-10" dirty="0">
                <a:latin typeface="LM Roman 12"/>
                <a:cs typeface="LM Roman 12"/>
              </a:rPr>
              <a:t>The basic idea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10" dirty="0">
                <a:latin typeface="LM Roman 12"/>
                <a:cs typeface="LM Roman 12"/>
              </a:rPr>
              <a:t>Euler’s </a:t>
            </a:r>
            <a:r>
              <a:rPr sz="1200" dirty="0">
                <a:latin typeface="LM Roman 12"/>
                <a:cs typeface="LM Roman 12"/>
              </a:rPr>
              <a:t>method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10" dirty="0">
                <a:latin typeface="LM Roman 12"/>
                <a:cs typeface="LM Roman 12"/>
              </a:rPr>
              <a:t>be </a:t>
            </a:r>
            <a:r>
              <a:rPr sz="1200" spc="-15" dirty="0">
                <a:latin typeface="LM Roman 12"/>
                <a:cs typeface="LM Roman 12"/>
              </a:rPr>
              <a:t>improved </a:t>
            </a:r>
            <a:r>
              <a:rPr sz="1200" spc="-5" dirty="0">
                <a:latin typeface="LM Roman 12"/>
                <a:cs typeface="LM Roman 12"/>
              </a:rPr>
              <a:t>in a </a:t>
            </a:r>
            <a:r>
              <a:rPr sz="1200" spc="-10" dirty="0">
                <a:latin typeface="LM Roman 12"/>
                <a:cs typeface="LM Roman 12"/>
              </a:rPr>
              <a:t>straightforward manner </a:t>
            </a:r>
            <a:r>
              <a:rPr sz="1200" spc="-25" dirty="0">
                <a:latin typeface="LM Roman 12"/>
                <a:cs typeface="LM Roman 12"/>
              </a:rPr>
              <a:t>by </a:t>
            </a:r>
            <a:r>
              <a:rPr sz="1200" spc="-10" dirty="0">
                <a:latin typeface="LM Roman 12"/>
                <a:cs typeface="LM Roman 12"/>
              </a:rPr>
              <a:t>using  higher </a:t>
            </a:r>
            <a:r>
              <a:rPr sz="1200" spc="-5" dirty="0">
                <a:latin typeface="LM Roman 12"/>
                <a:cs typeface="LM Roman 12"/>
              </a:rPr>
              <a:t>order </a:t>
            </a:r>
            <a:r>
              <a:rPr sz="1200" spc="-30" dirty="0">
                <a:latin typeface="LM Roman 12"/>
                <a:cs typeface="LM Roman 12"/>
              </a:rPr>
              <a:t>Taylor </a:t>
            </a:r>
            <a:r>
              <a:rPr sz="1200" spc="-5" dirty="0">
                <a:latin typeface="LM Roman 12"/>
                <a:cs typeface="LM Roman 12"/>
              </a:rPr>
              <a:t>polynomials. In </a:t>
            </a:r>
            <a:r>
              <a:rPr sz="1200" spc="-10" dirty="0">
                <a:latin typeface="LM Roman 12"/>
                <a:cs typeface="LM Roman 12"/>
              </a:rPr>
              <a:t>deriving Euler’s </a:t>
            </a:r>
            <a:r>
              <a:rPr sz="1200" spc="-5" dirty="0">
                <a:latin typeface="LM Roman 12"/>
                <a:cs typeface="LM Roman 12"/>
              </a:rPr>
              <a:t>method,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approximated </a:t>
            </a:r>
            <a:r>
              <a:rPr sz="1200" i="1" spc="50" dirty="0">
                <a:latin typeface="Times New Roman"/>
                <a:cs typeface="Times New Roman"/>
              </a:rPr>
              <a:t>y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50" dirty="0">
                <a:latin typeface="LM Roman 12"/>
                <a:cs typeface="LM Roman 12"/>
              </a:rPr>
              <a:t>)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spc="-5" dirty="0">
                <a:latin typeface="LM Roman 12"/>
                <a:cs typeface="LM Roman 12"/>
              </a:rPr>
              <a:t>a  </a:t>
            </a:r>
            <a:r>
              <a:rPr sz="1200" spc="-15" dirty="0">
                <a:latin typeface="LM Roman 12"/>
                <a:cs typeface="LM Roman 12"/>
              </a:rPr>
              <a:t>first</a:t>
            </a:r>
            <a:r>
              <a:rPr sz="1200" spc="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order</a:t>
            </a:r>
            <a:r>
              <a:rPr sz="1200" spc="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polynomial.</a:t>
            </a:r>
            <a:r>
              <a:rPr sz="1200" spc="2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More</a:t>
            </a:r>
            <a:r>
              <a:rPr sz="1200" spc="4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generally,</a:t>
            </a:r>
            <a:r>
              <a:rPr sz="1200" spc="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if</a:t>
            </a:r>
            <a:r>
              <a:rPr sz="1200" spc="45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4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use</a:t>
            </a:r>
            <a:r>
              <a:rPr sz="1200" spc="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</a:t>
            </a:r>
            <a:r>
              <a:rPr sz="1200" spc="35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Taylor</a:t>
            </a:r>
            <a:r>
              <a:rPr sz="1200" spc="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polynomial</a:t>
            </a:r>
            <a:r>
              <a:rPr sz="1200" spc="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of</a:t>
            </a:r>
            <a:r>
              <a:rPr sz="1200" spc="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order</a:t>
            </a:r>
            <a:r>
              <a:rPr sz="1200" spc="40" dirty="0">
                <a:latin typeface="LM Roman 12"/>
                <a:cs typeface="LM Roman 12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n</a:t>
            </a:r>
            <a:r>
              <a:rPr sz="1200" i="1" spc="114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obtain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299" y="902268"/>
            <a:ext cx="601916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i="1" spc="-20" dirty="0">
                <a:latin typeface="LM Roman 12"/>
                <a:cs typeface="LM Roman 12"/>
              </a:rPr>
              <a:t>Taylor </a:t>
            </a:r>
            <a:r>
              <a:rPr sz="1200" i="1" spc="-15" dirty="0">
                <a:latin typeface="LM Roman 12"/>
                <a:cs typeface="LM Roman 12"/>
              </a:rPr>
              <a:t>method </a:t>
            </a:r>
            <a:r>
              <a:rPr sz="1200" i="1" spc="-5" dirty="0">
                <a:latin typeface="LM Roman 12"/>
                <a:cs typeface="LM Roman 12"/>
              </a:rPr>
              <a:t>of </a:t>
            </a:r>
            <a:r>
              <a:rPr sz="1200" i="1" spc="-15" dirty="0">
                <a:latin typeface="LM Roman 12"/>
                <a:cs typeface="LM Roman 12"/>
              </a:rPr>
              <a:t>order </a:t>
            </a:r>
            <a:r>
              <a:rPr sz="1200" i="1" spc="45" dirty="0">
                <a:latin typeface="Times New Roman"/>
                <a:cs typeface="Times New Roman"/>
              </a:rPr>
              <a:t>n</a:t>
            </a:r>
            <a:r>
              <a:rPr sz="1200" spc="45" dirty="0">
                <a:latin typeface="LM Roman 12"/>
                <a:cs typeface="LM Roman 12"/>
              </a:rPr>
              <a:t>. </a:t>
            </a:r>
            <a:r>
              <a:rPr sz="1200" spc="-5" dirty="0">
                <a:latin typeface="LM Roman 12"/>
                <a:cs typeface="LM Roman 12"/>
              </a:rPr>
              <a:t>In order to </a:t>
            </a:r>
            <a:r>
              <a:rPr sz="1200" spc="-10" dirty="0">
                <a:latin typeface="LM Roman 12"/>
                <a:cs typeface="LM Roman 12"/>
              </a:rPr>
              <a:t>see </a:t>
            </a:r>
            <a:r>
              <a:rPr sz="1200" spc="-20" dirty="0">
                <a:latin typeface="LM Roman 12"/>
                <a:cs typeface="LM Roman 12"/>
              </a:rPr>
              <a:t>how </a:t>
            </a:r>
            <a:r>
              <a:rPr sz="1200" spc="-5" dirty="0">
                <a:latin typeface="LM Roman 12"/>
                <a:cs typeface="LM Roman 12"/>
              </a:rPr>
              <a:t>this is done,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will </a:t>
            </a:r>
            <a:r>
              <a:rPr sz="1200" spc="-15" dirty="0">
                <a:latin typeface="LM Roman 12"/>
                <a:cs typeface="LM Roman 12"/>
              </a:rPr>
              <a:t>derive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30" dirty="0">
                <a:latin typeface="LM Roman 12"/>
                <a:cs typeface="LM Roman 12"/>
              </a:rPr>
              <a:t>Taylor  </a:t>
            </a:r>
            <a:r>
              <a:rPr sz="1200" dirty="0">
                <a:latin typeface="LM Roman 12"/>
                <a:cs typeface="LM Roman 12"/>
              </a:rPr>
              <a:t>method </a:t>
            </a:r>
            <a:r>
              <a:rPr sz="1200" spc="-5" dirty="0">
                <a:latin typeface="LM Roman 12"/>
                <a:cs typeface="LM Roman 12"/>
              </a:rPr>
              <a:t>of order 2. (Euler’s </a:t>
            </a:r>
            <a:r>
              <a:rPr sz="1200" dirty="0">
                <a:latin typeface="LM Roman 12"/>
                <a:cs typeface="LM Roman 12"/>
              </a:rPr>
              <a:t>method </a:t>
            </a:r>
            <a:r>
              <a:rPr sz="1200" spc="-5" dirty="0">
                <a:latin typeface="LM Roman 12"/>
                <a:cs typeface="LM Roman 12"/>
              </a:rPr>
              <a:t>is the </a:t>
            </a:r>
            <a:r>
              <a:rPr sz="1200" spc="-30" dirty="0">
                <a:latin typeface="LM Roman 12"/>
                <a:cs typeface="LM Roman 12"/>
              </a:rPr>
              <a:t>Taylor </a:t>
            </a:r>
            <a:r>
              <a:rPr sz="1200" dirty="0">
                <a:latin typeface="LM Roman 12"/>
                <a:cs typeface="LM Roman 12"/>
              </a:rPr>
              <a:t>method </a:t>
            </a:r>
            <a:r>
              <a:rPr sz="1200" spc="-5" dirty="0">
                <a:latin typeface="LM Roman 12"/>
                <a:cs typeface="LM Roman 12"/>
              </a:rPr>
              <a:t>of order</a:t>
            </a:r>
            <a:r>
              <a:rPr sz="1200" spc="1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1.)</a:t>
            </a:r>
            <a:endParaRPr sz="1200">
              <a:latin typeface="LM Roman 12"/>
              <a:cs typeface="LM Roman 12"/>
            </a:endParaRPr>
          </a:p>
          <a:p>
            <a:pPr marL="38100" indent="222250" algn="just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Again letting </a:t>
            </a:r>
            <a:r>
              <a:rPr sz="1200" i="1" spc="20" dirty="0">
                <a:latin typeface="Times New Roman"/>
                <a:cs typeface="Times New Roman"/>
              </a:rPr>
              <a:t>P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45" dirty="0">
                <a:latin typeface="LM Roman 12"/>
                <a:cs typeface="LM Roman 12"/>
              </a:rPr>
              <a:t>[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i="1" spc="45" dirty="0">
                <a:latin typeface="Times New Roman"/>
                <a:cs typeface="Times New Roman"/>
              </a:rPr>
              <a:t>, 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spc="97" baseline="-13888" dirty="0">
                <a:latin typeface="LM Roman 8"/>
                <a:cs typeface="LM Roman 8"/>
              </a:rPr>
              <a:t>1</a:t>
            </a:r>
            <a:r>
              <a:rPr sz="1200" i="1" spc="65" dirty="0">
                <a:latin typeface="Times New Roman"/>
                <a:cs typeface="Times New Roman"/>
              </a:rPr>
              <a:t>, </a:t>
            </a:r>
            <a:r>
              <a:rPr sz="1200" i="1" spc="20" dirty="0">
                <a:latin typeface="Times New Roman"/>
                <a:cs typeface="Times New Roman"/>
              </a:rPr>
              <a:t>..., </a:t>
            </a:r>
            <a:r>
              <a:rPr sz="1200" i="1" spc="80" dirty="0">
                <a:latin typeface="Times New Roman"/>
                <a:cs typeface="Times New Roman"/>
              </a:rPr>
              <a:t>x</a:t>
            </a:r>
            <a:r>
              <a:rPr sz="1200" i="1" spc="120" baseline="-13888" dirty="0">
                <a:latin typeface="Arial"/>
                <a:cs typeface="Arial"/>
              </a:rPr>
              <a:t>n</a:t>
            </a:r>
            <a:r>
              <a:rPr sz="1200" spc="80" dirty="0">
                <a:latin typeface="LM Roman 12"/>
                <a:cs typeface="LM Roman 12"/>
              </a:rPr>
              <a:t>] </a:t>
            </a:r>
            <a:r>
              <a:rPr sz="1200" spc="-5" dirty="0">
                <a:latin typeface="LM Roman 12"/>
                <a:cs typeface="LM Roman 12"/>
              </a:rPr>
              <a:t>denote a partition of the </a:t>
            </a:r>
            <a:r>
              <a:rPr sz="1200" spc="-20" dirty="0">
                <a:latin typeface="LM Roman 12"/>
                <a:cs typeface="LM Roman 12"/>
              </a:rPr>
              <a:t>interval </a:t>
            </a:r>
            <a:r>
              <a:rPr sz="1200" spc="45" dirty="0">
                <a:latin typeface="LM Roman 12"/>
                <a:cs typeface="LM Roman 12"/>
              </a:rPr>
              <a:t>[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i="1" spc="45" dirty="0">
                <a:latin typeface="Times New Roman"/>
                <a:cs typeface="Times New Roman"/>
              </a:rPr>
              <a:t>, </a:t>
            </a:r>
            <a:r>
              <a:rPr sz="1200" i="1" spc="80" dirty="0">
                <a:latin typeface="Times New Roman"/>
                <a:cs typeface="Times New Roman"/>
              </a:rPr>
              <a:t>x</a:t>
            </a:r>
            <a:r>
              <a:rPr sz="1200" i="1" spc="120" baseline="-13888" dirty="0">
                <a:latin typeface="Arial"/>
                <a:cs typeface="Arial"/>
              </a:rPr>
              <a:t>n</a:t>
            </a:r>
            <a:r>
              <a:rPr sz="1200" spc="80" dirty="0">
                <a:latin typeface="LM Roman 12"/>
                <a:cs typeface="LM Roman 12"/>
              </a:rPr>
              <a:t>] </a:t>
            </a:r>
            <a:r>
              <a:rPr sz="1200" spc="-5" dirty="0">
                <a:latin typeface="LM Roman 12"/>
                <a:cs typeface="LM Roman 12"/>
              </a:rPr>
              <a:t>on </a:t>
            </a:r>
            <a:r>
              <a:rPr sz="1200" spc="-20" dirty="0">
                <a:latin typeface="LM Roman 12"/>
                <a:cs typeface="LM Roman 12"/>
              </a:rPr>
              <a:t>which</a:t>
            </a:r>
            <a:r>
              <a:rPr sz="1200" spc="55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we</a:t>
            </a:r>
            <a:endParaRPr sz="1200">
              <a:latin typeface="LM Roman 12"/>
              <a:cs typeface="LM Roman 12"/>
            </a:endParaRPr>
          </a:p>
          <a:p>
            <a:pPr marL="38100" marR="30480" algn="just">
              <a:lnSpc>
                <a:spcPct val="100400"/>
              </a:lnSpc>
              <a:spcBef>
                <a:spcPts val="5"/>
              </a:spcBef>
            </a:pPr>
            <a:r>
              <a:rPr sz="1200" spc="-15" dirty="0">
                <a:latin typeface="LM Roman 12"/>
                <a:cs typeface="LM Roman 12"/>
              </a:rPr>
              <a:t>would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like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solve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(6.1),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our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starting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point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for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Taylor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method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of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order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2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is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write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down 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30" dirty="0">
                <a:latin typeface="LM Roman 12"/>
                <a:cs typeface="LM Roman 12"/>
              </a:rPr>
              <a:t>Taylor </a:t>
            </a:r>
            <a:r>
              <a:rPr sz="1200" spc="-5" dirty="0">
                <a:latin typeface="LM Roman 12"/>
                <a:cs typeface="LM Roman 12"/>
              </a:rPr>
              <a:t>polynomial of order 2 (with </a:t>
            </a:r>
            <a:r>
              <a:rPr sz="1200" spc="-10" dirty="0">
                <a:latin typeface="LM Roman 12"/>
                <a:cs typeface="LM Roman 12"/>
              </a:rPr>
              <a:t>remainder)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60" baseline="-13888" dirty="0">
                <a:latin typeface="LM Roman 8"/>
                <a:cs typeface="LM Roman 8"/>
              </a:rPr>
              <a:t>+1</a:t>
            </a:r>
            <a:r>
              <a:rPr sz="1200" spc="40" dirty="0">
                <a:latin typeface="LM Roman 12"/>
                <a:cs typeface="LM Roman 12"/>
              </a:rPr>
              <a:t>) </a:t>
            </a:r>
            <a:r>
              <a:rPr sz="1200" dirty="0">
                <a:latin typeface="LM Roman 12"/>
                <a:cs typeface="LM Roman 12"/>
              </a:rPr>
              <a:t>about </a:t>
            </a:r>
            <a:r>
              <a:rPr sz="1200" spc="-5" dirty="0">
                <a:latin typeface="LM Roman 12"/>
                <a:cs typeface="LM Roman 12"/>
              </a:rPr>
              <a:t>the point </a:t>
            </a:r>
            <a:r>
              <a:rPr sz="1200" i="1" spc="80" dirty="0">
                <a:latin typeface="Times New Roman"/>
                <a:cs typeface="Times New Roman"/>
              </a:rPr>
              <a:t>x</a:t>
            </a:r>
            <a:r>
              <a:rPr sz="1200" i="1" spc="120" baseline="-13888" dirty="0">
                <a:latin typeface="Arial"/>
                <a:cs typeface="Arial"/>
              </a:rPr>
              <a:t>k</a:t>
            </a:r>
            <a:r>
              <a:rPr sz="1200" spc="80" dirty="0">
                <a:latin typeface="LM Roman 12"/>
                <a:cs typeface="LM Roman 12"/>
              </a:rPr>
              <a:t>. </a:t>
            </a:r>
            <a:r>
              <a:rPr sz="1200" spc="-10" dirty="0">
                <a:latin typeface="LM Roman 12"/>
                <a:cs typeface="LM Roman 12"/>
              </a:rPr>
              <a:t>That is,  </a:t>
            </a:r>
            <a:r>
              <a:rPr sz="1200" spc="-5" dirty="0">
                <a:latin typeface="LM Roman 12"/>
                <a:cs typeface="LM Roman 12"/>
              </a:rPr>
              <a:t>according to </a:t>
            </a:r>
            <a:r>
              <a:rPr sz="1200" spc="-25" dirty="0">
                <a:latin typeface="LM Roman 12"/>
                <a:cs typeface="LM Roman 12"/>
              </a:rPr>
              <a:t>Taylor’s</a:t>
            </a:r>
            <a:r>
              <a:rPr sz="1200" spc="1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theorem,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7243" y="2217799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5" dirty="0">
                <a:latin typeface="Arial"/>
                <a:cs typeface="Arial"/>
              </a:rPr>
              <a:t>′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0985" y="2229677"/>
            <a:ext cx="1753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4340" algn="l"/>
              </a:tabLst>
            </a:pP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	</a:t>
            </a:r>
            <a:r>
              <a:rPr sz="1200" spc="-5" dirty="0">
                <a:latin typeface="LM Roman 12"/>
                <a:cs typeface="LM Roman 12"/>
              </a:rPr>
              <a:t>) = </a:t>
            </a: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) + </a:t>
            </a:r>
            <a:r>
              <a:rPr sz="1200" i="1" spc="35" dirty="0">
                <a:latin typeface="Times New Roman"/>
                <a:cs typeface="Times New Roman"/>
              </a:rPr>
              <a:t>y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-10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LM Roman 12"/>
                <a:cs typeface="LM Roman 12"/>
              </a:rPr>
              <a:t>)(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1965" y="2303147"/>
            <a:ext cx="20599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  <a:tab pos="1252855" algn="l"/>
                <a:tab pos="1518285" algn="l"/>
                <a:tab pos="1990725" algn="l"/>
              </a:tabLst>
            </a:pP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-5" dirty="0">
                <a:latin typeface="LM Roman 8"/>
                <a:cs typeface="LM Roman 8"/>
              </a:rPr>
              <a:t>+1</a:t>
            </a:r>
            <a:r>
              <a:rPr sz="800" dirty="0">
                <a:latin typeface="LM Roman 8"/>
                <a:cs typeface="LM Roman 8"/>
              </a:rPr>
              <a:t>	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-5" dirty="0">
                <a:latin typeface="LM Roman 8"/>
                <a:cs typeface="LM Roman 8"/>
              </a:rPr>
              <a:t>+1</a:t>
            </a:r>
            <a:r>
              <a:rPr sz="800" dirty="0">
                <a:latin typeface="LM Roman 8"/>
                <a:cs typeface="LM Roman 8"/>
              </a:rPr>
              <a:t>	</a:t>
            </a:r>
            <a:r>
              <a:rPr sz="800" i="1" spc="4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3894" y="2229677"/>
            <a:ext cx="5346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atin Modern Math"/>
                <a:cs typeface="Latin Modern Math"/>
              </a:rPr>
              <a:t>−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2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4231" y="2356256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4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3588" y="2127565"/>
            <a:ext cx="18726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469390" algn="l"/>
              </a:tabLst>
            </a:pPr>
            <a:r>
              <a:rPr sz="1200" i="1" spc="80" dirty="0">
                <a:latin typeface="Times New Roman"/>
                <a:cs typeface="Times New Roman"/>
              </a:rPr>
              <a:t>y</a:t>
            </a:r>
            <a:r>
              <a:rPr sz="1200" spc="120" baseline="31250" dirty="0">
                <a:latin typeface="Arial"/>
                <a:cs typeface="Arial"/>
              </a:rPr>
              <a:t>′′</a:t>
            </a:r>
            <a:r>
              <a:rPr sz="1200" spc="80" dirty="0">
                <a:latin typeface="LM Roman 12"/>
                <a:cs typeface="LM Roman 12"/>
              </a:rPr>
              <a:t>(</a:t>
            </a:r>
            <a:r>
              <a:rPr sz="1200" i="1" spc="80" dirty="0">
                <a:latin typeface="Times New Roman"/>
                <a:cs typeface="Times New Roman"/>
              </a:rPr>
              <a:t>x</a:t>
            </a:r>
            <a:r>
              <a:rPr sz="1200" i="1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)	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67" baseline="31250" dirty="0">
                <a:latin typeface="Arial"/>
                <a:cs typeface="Arial"/>
              </a:rPr>
              <a:t>′′′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c</a:t>
            </a:r>
            <a:r>
              <a:rPr sz="1200" spc="45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3075" y="2356256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04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7800" y="2333304"/>
            <a:ext cx="15119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2395" algn="l"/>
              </a:tabLst>
            </a:pPr>
            <a:r>
              <a:rPr sz="1200" spc="-5" dirty="0">
                <a:latin typeface="LM Roman 12"/>
                <a:cs typeface="LM Roman 12"/>
              </a:rPr>
              <a:t>2	3!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7091" y="2303146"/>
            <a:ext cx="19164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4505" algn="l"/>
                <a:tab pos="1374775" algn="l"/>
                <a:tab pos="1847214" algn="l"/>
              </a:tabLst>
            </a:pP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-5" dirty="0">
                <a:latin typeface="LM Roman 8"/>
                <a:cs typeface="LM Roman 8"/>
              </a:rPr>
              <a:t>+1</a:t>
            </a:r>
            <a:r>
              <a:rPr sz="800" dirty="0">
                <a:latin typeface="LM Roman 8"/>
                <a:cs typeface="LM Roman 8"/>
              </a:rPr>
              <a:t>	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-5" dirty="0">
                <a:latin typeface="LM Roman 8"/>
                <a:cs typeface="LM Roman 8"/>
              </a:rPr>
              <a:t>+1</a:t>
            </a:r>
            <a:r>
              <a:rPr sz="800" dirty="0">
                <a:latin typeface="LM Roman 8"/>
                <a:cs typeface="LM Roman 8"/>
              </a:rPr>
              <a:t>	</a:t>
            </a:r>
            <a:r>
              <a:rPr sz="800" i="1" spc="4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8574" y="2229675"/>
            <a:ext cx="24542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67055" algn="l"/>
                <a:tab pos="1551305" algn="l"/>
                <a:tab pos="1929764" algn="l"/>
              </a:tabLst>
            </a:pPr>
            <a:r>
              <a:rPr sz="1200" i="1" spc="60" baseline="41666" dirty="0">
                <a:latin typeface="Arial"/>
                <a:cs typeface="Arial"/>
              </a:rPr>
              <a:t>k </a:t>
            </a:r>
            <a:r>
              <a:rPr sz="1200" i="1" spc="240" baseline="41666" dirty="0">
                <a:latin typeface="Arial"/>
                <a:cs typeface="Arial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	</a:t>
            </a:r>
            <a:r>
              <a:rPr sz="1200" spc="-5" dirty="0">
                <a:latin typeface="Latin Modern Math"/>
                <a:cs typeface="Latin Modern Math"/>
              </a:rPr>
              <a:t>− </a:t>
            </a:r>
            <a:r>
              <a:rPr sz="1200" i="1" spc="130" dirty="0">
                <a:latin typeface="Times New Roman"/>
                <a:cs typeface="Times New Roman"/>
              </a:rPr>
              <a:t>x</a:t>
            </a:r>
            <a:r>
              <a:rPr sz="1200" i="1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7" baseline="34722" dirty="0">
                <a:latin typeface="LM Roman 8"/>
                <a:cs typeface="LM Roman 8"/>
              </a:rPr>
              <a:t>2</a:t>
            </a:r>
            <a:r>
              <a:rPr sz="1200" spc="44" baseline="34722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	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	</a:t>
            </a:r>
            <a:r>
              <a:rPr sz="1200" spc="-5" dirty="0">
                <a:latin typeface="Latin Modern Math"/>
                <a:cs typeface="Latin Modern Math"/>
              </a:rPr>
              <a:t>− </a:t>
            </a:r>
            <a:r>
              <a:rPr sz="1200" i="1" spc="130" dirty="0">
                <a:latin typeface="Times New Roman"/>
                <a:cs typeface="Times New Roman"/>
              </a:rPr>
              <a:t>x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LM Roman 12"/>
                <a:cs typeface="LM Roman 12"/>
              </a:rPr>
              <a:t>)</a:t>
            </a:r>
            <a:r>
              <a:rPr sz="1200" spc="30" baseline="34722" dirty="0">
                <a:latin typeface="LM Roman 8"/>
                <a:cs typeface="LM Roman 8"/>
              </a:rPr>
              <a:t>3</a:t>
            </a:r>
            <a:r>
              <a:rPr sz="1200" i="1" spc="2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308" y="2612198"/>
            <a:ext cx="601916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LM Roman 12"/>
                <a:cs typeface="LM Roman 12"/>
              </a:rPr>
              <a:t>where </a:t>
            </a:r>
            <a:r>
              <a:rPr sz="1200" i="1" spc="-30" dirty="0">
                <a:latin typeface="Times New Roman"/>
                <a:cs typeface="Times New Roman"/>
              </a:rPr>
              <a:t>c </a:t>
            </a:r>
            <a:r>
              <a:rPr sz="1200" spc="-5" dirty="0">
                <a:latin typeface="Latin Modern Math"/>
                <a:cs typeface="Latin Modern Math"/>
              </a:rPr>
              <a:t>∈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 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i="1" spc="52" baseline="-13888" dirty="0">
                <a:latin typeface="Arial"/>
                <a:cs typeface="Arial"/>
              </a:rPr>
              <a:t>k</a:t>
            </a:r>
            <a:r>
              <a:rPr sz="1200" spc="52" baseline="-13888" dirty="0">
                <a:latin typeface="LM Roman 8"/>
                <a:cs typeface="LM Roman 8"/>
              </a:rPr>
              <a:t>+1</a:t>
            </a:r>
            <a:r>
              <a:rPr sz="1200" spc="35" dirty="0">
                <a:latin typeface="LM Roman 12"/>
                <a:cs typeface="LM Roman 12"/>
              </a:rPr>
              <a:t>). </a:t>
            </a:r>
            <a:r>
              <a:rPr sz="1200" spc="-5" dirty="0">
                <a:latin typeface="LM Roman 12"/>
                <a:cs typeface="LM Roman 12"/>
              </a:rPr>
              <a:t>As </a:t>
            </a:r>
            <a:r>
              <a:rPr sz="1200" spc="-10" dirty="0">
                <a:latin typeface="LM Roman 12"/>
                <a:cs typeface="LM Roman 12"/>
              </a:rPr>
              <a:t>with Euler’s </a:t>
            </a:r>
            <a:r>
              <a:rPr sz="1200" spc="-5" dirty="0">
                <a:latin typeface="LM Roman 12"/>
                <a:cs typeface="LM Roman 12"/>
              </a:rPr>
              <a:t>method,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drop </a:t>
            </a:r>
            <a:r>
              <a:rPr sz="1200" spc="-15" dirty="0">
                <a:latin typeface="LM Roman 12"/>
                <a:cs typeface="LM Roman 12"/>
              </a:rPr>
              <a:t>off </a:t>
            </a:r>
            <a:r>
              <a:rPr sz="1200" spc="-5" dirty="0">
                <a:latin typeface="LM Roman 12"/>
                <a:cs typeface="LM Roman 12"/>
              </a:rPr>
              <a:t>the error term </a:t>
            </a:r>
            <a:r>
              <a:rPr sz="1200" spc="-15" dirty="0">
                <a:latin typeface="LM Roman 12"/>
                <a:cs typeface="LM Roman 12"/>
              </a:rPr>
              <a:t>(which </a:t>
            </a:r>
            <a:r>
              <a:rPr sz="1200" spc="-5" dirty="0">
                <a:latin typeface="LM Roman 12"/>
                <a:cs typeface="LM Roman 12"/>
              </a:rPr>
              <a:t>is </a:t>
            </a:r>
            <a:r>
              <a:rPr sz="1200" spc="-20" dirty="0">
                <a:latin typeface="LM Roman 12"/>
                <a:cs typeface="LM Roman 12"/>
              </a:rPr>
              <a:t>now  </a:t>
            </a:r>
            <a:r>
              <a:rPr sz="1200" spc="-10" dirty="0">
                <a:latin typeface="LM Roman 12"/>
                <a:cs typeface="LM Roman 12"/>
              </a:rPr>
              <a:t>smaller), </a:t>
            </a:r>
            <a:r>
              <a:rPr sz="1200" spc="-5" dirty="0">
                <a:latin typeface="LM Roman 12"/>
                <a:cs typeface="LM Roman 12"/>
              </a:rPr>
              <a:t>and our </a:t>
            </a:r>
            <a:r>
              <a:rPr sz="1200" spc="-10" dirty="0">
                <a:latin typeface="LM Roman 12"/>
                <a:cs typeface="LM Roman 12"/>
              </a:rPr>
              <a:t>approximation</a:t>
            </a:r>
            <a:r>
              <a:rPr sz="1200" spc="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is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8478" y="3202306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5" dirty="0">
                <a:latin typeface="Arial"/>
                <a:cs typeface="Arial"/>
              </a:rPr>
              <a:t>′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297" y="3214178"/>
            <a:ext cx="25514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60" baseline="-13888" dirty="0">
                <a:latin typeface="LM Roman 8"/>
                <a:cs typeface="LM Roman 8"/>
              </a:rPr>
              <a:t>+1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dirty="0">
                <a:latin typeface="Latin Modern Math"/>
                <a:cs typeface="Latin Modern Math"/>
              </a:rPr>
              <a:t>≈</a:t>
            </a:r>
            <a:r>
              <a:rPr sz="1200" spc="-75" dirty="0">
                <a:latin typeface="Latin Modern Math"/>
                <a:cs typeface="Latin Modern Math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y</a:t>
            </a:r>
            <a:r>
              <a:rPr sz="1200" spc="60" dirty="0">
                <a:latin typeface="LM Roman 12"/>
                <a:cs typeface="LM Roman 12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i="1" spc="89" baseline="-13888" dirty="0">
                <a:latin typeface="Arial"/>
                <a:cs typeface="Arial"/>
              </a:rPr>
              <a:t>k</a:t>
            </a:r>
            <a:r>
              <a:rPr sz="1200" spc="60" dirty="0">
                <a:latin typeface="LM Roman 12"/>
                <a:cs typeface="LM Roman 12"/>
              </a:rPr>
              <a:t>)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i="1" spc="67" baseline="-13888" dirty="0">
                <a:latin typeface="Arial"/>
                <a:cs typeface="Arial"/>
              </a:rPr>
              <a:t>k</a:t>
            </a:r>
            <a:r>
              <a:rPr sz="1200" spc="45" dirty="0">
                <a:latin typeface="LM Roman 12"/>
                <a:cs typeface="LM Roman 12"/>
              </a:rPr>
              <a:t>)(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i="1" spc="67" baseline="-13888" dirty="0">
                <a:latin typeface="Arial"/>
                <a:cs typeface="Arial"/>
              </a:rPr>
              <a:t>k</a:t>
            </a:r>
            <a:r>
              <a:rPr sz="1200" spc="67" baseline="-13888" dirty="0">
                <a:latin typeface="LM Roman 8"/>
                <a:cs typeface="LM Roman 8"/>
              </a:rPr>
              <a:t>+1</a:t>
            </a:r>
            <a:r>
              <a:rPr sz="1200" spc="30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35" dirty="0">
                <a:latin typeface="Latin Modern Math"/>
                <a:cs typeface="Latin Modern Math"/>
              </a:rPr>
              <a:t> </a:t>
            </a:r>
            <a:r>
              <a:rPr sz="1200" i="1" spc="80" dirty="0">
                <a:latin typeface="Times New Roman"/>
                <a:cs typeface="Times New Roman"/>
              </a:rPr>
              <a:t>x</a:t>
            </a:r>
            <a:r>
              <a:rPr sz="1200" i="1" spc="120" baseline="-13888" dirty="0">
                <a:latin typeface="Arial"/>
                <a:cs typeface="Arial"/>
              </a:rPr>
              <a:t>k</a:t>
            </a:r>
            <a:r>
              <a:rPr sz="1200" spc="80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9046" y="3112067"/>
            <a:ext cx="485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104" baseline="31250" dirty="0">
                <a:latin typeface="Arial"/>
                <a:cs typeface="Arial"/>
              </a:rPr>
              <a:t>′′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</a:t>
            </a:r>
            <a:r>
              <a:rPr sz="1200" i="1" spc="104" baseline="-13888" dirty="0">
                <a:latin typeface="Arial"/>
                <a:cs typeface="Arial"/>
              </a:rPr>
              <a:t>k</a:t>
            </a:r>
            <a:r>
              <a:rPr sz="1200" i="1" spc="-232" baseline="-13888" dirty="0">
                <a:latin typeface="Arial"/>
                <a:cs typeface="Arial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16983" y="3340760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4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70552" y="3319333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1186" y="3214175"/>
            <a:ext cx="916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35" dirty="0">
                <a:latin typeface="LM Roman 12"/>
                <a:cs typeface="LM Roman 12"/>
              </a:rPr>
              <a:t>(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i="1" spc="52" baseline="-13888" dirty="0">
                <a:latin typeface="Arial"/>
                <a:cs typeface="Arial"/>
              </a:rPr>
              <a:t>k</a:t>
            </a:r>
            <a:r>
              <a:rPr sz="1200" spc="52" baseline="-13888" dirty="0">
                <a:latin typeface="LM Roman 8"/>
                <a:cs typeface="LM Roman 8"/>
              </a:rPr>
              <a:t>+1</a:t>
            </a:r>
            <a:r>
              <a:rPr sz="1200" spc="15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65" dirty="0">
                <a:latin typeface="Latin Modern Math"/>
                <a:cs typeface="Latin Modern Math"/>
              </a:rPr>
              <a:t> </a:t>
            </a:r>
            <a:r>
              <a:rPr sz="1200" i="1" spc="80" dirty="0">
                <a:latin typeface="Times New Roman"/>
                <a:cs typeface="Times New Roman"/>
              </a:rPr>
              <a:t>x</a:t>
            </a:r>
            <a:r>
              <a:rPr sz="1200" i="1" spc="120" baseline="-13888" dirty="0">
                <a:latin typeface="Arial"/>
                <a:cs typeface="Arial"/>
              </a:rPr>
              <a:t>k</a:t>
            </a:r>
            <a:r>
              <a:rPr sz="1200" i="1" spc="-217" baseline="-13888" dirty="0">
                <a:latin typeface="Arial"/>
                <a:cs typeface="Arial"/>
              </a:rPr>
              <a:t> </a:t>
            </a:r>
            <a:r>
              <a:rPr sz="1200" spc="20" dirty="0">
                <a:latin typeface="LM Roman 12"/>
                <a:cs typeface="LM Roman 12"/>
              </a:rPr>
              <a:t>)</a:t>
            </a:r>
            <a:r>
              <a:rPr sz="1200" spc="30" baseline="34722" dirty="0">
                <a:latin typeface="LM Roman 8"/>
                <a:cs typeface="LM Roman 8"/>
              </a:rPr>
              <a:t>2</a:t>
            </a:r>
            <a:r>
              <a:rPr sz="1200" i="1" spc="2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6298" y="3596698"/>
            <a:ext cx="60191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LM Roman 12"/>
                <a:cs typeface="LM Roman 12"/>
              </a:rPr>
              <a:t>We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already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know</a:t>
            </a:r>
            <a:r>
              <a:rPr sz="1200" spc="1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from</a:t>
            </a:r>
            <a:r>
              <a:rPr sz="1200" spc="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our</a:t>
            </a:r>
            <a:r>
              <a:rPr sz="1200" spc="8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derivation</a:t>
            </a:r>
            <a:r>
              <a:rPr sz="1200" spc="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of</a:t>
            </a:r>
            <a:r>
              <a:rPr sz="1200" spc="9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Euler’s</a:t>
            </a:r>
            <a:r>
              <a:rPr sz="1200" spc="100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method</a:t>
            </a:r>
            <a:r>
              <a:rPr sz="1200" spc="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that</a:t>
            </a:r>
            <a:r>
              <a:rPr sz="1200" spc="75" dirty="0">
                <a:latin typeface="LM Roman 12"/>
                <a:cs typeface="LM Roman 12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y</a:t>
            </a:r>
            <a:r>
              <a:rPr sz="1200" spc="112" baseline="31250" dirty="0">
                <a:latin typeface="Arial"/>
                <a:cs typeface="Arial"/>
              </a:rPr>
              <a:t>′</a:t>
            </a:r>
            <a:r>
              <a:rPr sz="1200" spc="75" dirty="0">
                <a:latin typeface="LM Roman 12"/>
                <a:cs typeface="LM Roman 12"/>
              </a:rPr>
              <a:t>(</a:t>
            </a:r>
            <a:r>
              <a:rPr sz="1200" i="1" spc="75" dirty="0">
                <a:latin typeface="Times New Roman"/>
                <a:cs typeface="Times New Roman"/>
              </a:rPr>
              <a:t>x</a:t>
            </a:r>
            <a:r>
              <a:rPr sz="1200" i="1" spc="112" baseline="-13888" dirty="0">
                <a:latin typeface="Arial"/>
                <a:cs typeface="Arial"/>
              </a:rPr>
              <a:t>k</a:t>
            </a:r>
            <a:r>
              <a:rPr sz="1200" spc="75" dirty="0">
                <a:latin typeface="LM Roman 12"/>
                <a:cs typeface="LM Roman 12"/>
              </a:rPr>
              <a:t>)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can</a:t>
            </a:r>
            <a:r>
              <a:rPr sz="1200" spc="90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LM Roman 12"/>
                <a:cs typeface="LM Roman 12"/>
              </a:rPr>
              <a:t>be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replaced</a:t>
            </a:r>
            <a:r>
              <a:rPr sz="1200" spc="10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with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3336" y="3854571"/>
            <a:ext cx="4326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5760" algn="l"/>
                <a:tab pos="4256405" algn="l"/>
              </a:tabLst>
            </a:pPr>
            <a:r>
              <a:rPr sz="800" i="1" spc="40" dirty="0">
                <a:latin typeface="Arial"/>
                <a:cs typeface="Arial"/>
              </a:rPr>
              <a:t>k	k	k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6290" y="3781101"/>
            <a:ext cx="6019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240" dirty="0">
                <a:latin typeface="Times New Roman"/>
                <a:cs typeface="Times New Roman"/>
              </a:rPr>
              <a:t>f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 </a:t>
            </a:r>
            <a:r>
              <a:rPr sz="1200" i="1" spc="25" dirty="0">
                <a:latin typeface="Times New Roman"/>
                <a:cs typeface="Times New Roman"/>
              </a:rPr>
              <a:t>, </a:t>
            </a: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)). In addition to </a:t>
            </a:r>
            <a:r>
              <a:rPr sz="1200" spc="-10" dirty="0">
                <a:latin typeface="LM Roman 12"/>
                <a:cs typeface="LM Roman 12"/>
              </a:rPr>
              <a:t>this,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0" dirty="0">
                <a:latin typeface="LM Roman 12"/>
                <a:cs typeface="LM Roman 12"/>
              </a:rPr>
              <a:t>now </a:t>
            </a:r>
            <a:r>
              <a:rPr sz="1200" spc="-10" dirty="0">
                <a:latin typeface="LM Roman 12"/>
                <a:cs typeface="LM Roman 12"/>
              </a:rPr>
              <a:t>need </a:t>
            </a:r>
            <a:r>
              <a:rPr sz="1200" spc="-5" dirty="0">
                <a:latin typeface="LM Roman 12"/>
                <a:cs typeface="LM Roman 12"/>
              </a:rPr>
              <a:t>an </a:t>
            </a:r>
            <a:r>
              <a:rPr sz="1200" spc="-10" dirty="0">
                <a:latin typeface="LM Roman 12"/>
                <a:cs typeface="LM Roman 12"/>
              </a:rPr>
              <a:t>expression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i="1" spc="80" dirty="0">
                <a:latin typeface="Times New Roman"/>
                <a:cs typeface="Times New Roman"/>
              </a:rPr>
              <a:t>y</a:t>
            </a:r>
            <a:r>
              <a:rPr sz="1200" spc="120" baseline="31250" dirty="0">
                <a:latin typeface="Arial"/>
                <a:cs typeface="Arial"/>
              </a:rPr>
              <a:t>′′</a:t>
            </a:r>
            <a:r>
              <a:rPr sz="1200" spc="80" dirty="0">
                <a:latin typeface="LM Roman 12"/>
                <a:cs typeface="LM Roman 12"/>
              </a:rPr>
              <a:t>(</a:t>
            </a:r>
            <a:r>
              <a:rPr sz="1200" i="1" spc="8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).</a:t>
            </a:r>
            <a:r>
              <a:rPr sz="1200" spc="90" dirty="0">
                <a:latin typeface="LM Roman 12"/>
                <a:cs typeface="LM Roman 12"/>
              </a:rPr>
              <a:t> </a:t>
            </a: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obtain this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46807" y="4502048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52419" y="4502048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9595" y="4502048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3807" y="4502048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65139" y="4502048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3595" y="3963981"/>
            <a:ext cx="6043930" cy="120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LM Roman 12"/>
                <a:cs typeface="LM Roman 12"/>
              </a:rPr>
              <a:t>by</a:t>
            </a:r>
            <a:r>
              <a:rPr sz="1200" spc="-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differentiating</a:t>
            </a:r>
            <a:r>
              <a:rPr sz="1200" spc="1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original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y</a:t>
            </a:r>
            <a:r>
              <a:rPr sz="1200" spc="89" baseline="31250" dirty="0">
                <a:latin typeface="Arial"/>
                <a:cs typeface="Arial"/>
              </a:rPr>
              <a:t>′</a:t>
            </a:r>
            <a:r>
              <a:rPr sz="1200" spc="60" dirty="0">
                <a:latin typeface="LM Roman 12"/>
                <a:cs typeface="LM Roman 12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60" dirty="0">
                <a:latin typeface="LM Roman 12"/>
                <a:cs typeface="LM Roman 12"/>
              </a:rPr>
              <a:t>)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3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LM Roman 12"/>
                <a:cs typeface="LM Roman 12"/>
              </a:rPr>
              <a:t>(</a:t>
            </a:r>
            <a:r>
              <a:rPr sz="1200" i="1" spc="30" dirty="0">
                <a:latin typeface="Times New Roman"/>
                <a:cs typeface="Times New Roman"/>
              </a:rPr>
              <a:t>x</a:t>
            </a:r>
            <a:r>
              <a:rPr sz="1200" spc="30" dirty="0">
                <a:latin typeface="LM Roman 12"/>
                <a:cs typeface="LM Roman 12"/>
              </a:rPr>
              <a:t>)).</a:t>
            </a:r>
            <a:r>
              <a:rPr sz="1200" spc="11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That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is,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LM Roman 12"/>
              <a:cs typeface="LM Roman 12"/>
            </a:endParaRPr>
          </a:p>
          <a:p>
            <a:pPr marL="1483360" marR="915669" indent="-558165">
              <a:lnSpc>
                <a:spcPct val="57499"/>
              </a:lnSpc>
              <a:tabLst>
                <a:tab pos="2188845" algn="l"/>
                <a:tab pos="3218815" algn="l"/>
                <a:tab pos="4156075" algn="l"/>
                <a:tab pos="4901565" algn="l"/>
              </a:tabLst>
            </a:pPr>
            <a:r>
              <a:rPr sz="1200" i="1" spc="65" dirty="0">
                <a:latin typeface="Times New Roman"/>
                <a:cs typeface="Times New Roman"/>
              </a:rPr>
              <a:t>y</a:t>
            </a:r>
            <a:r>
              <a:rPr sz="1200" spc="97" baseline="34722" dirty="0">
                <a:latin typeface="Arial"/>
                <a:cs typeface="Arial"/>
              </a:rPr>
              <a:t>′′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spc="65" dirty="0">
                <a:latin typeface="LM Roman 12"/>
                <a:cs typeface="LM Roman 12"/>
              </a:rPr>
              <a:t>)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800" i="1" spc="7" baseline="37037" dirty="0">
                <a:latin typeface="Times New Roman"/>
                <a:cs typeface="Times New Roman"/>
              </a:rPr>
              <a:t>d</a:t>
            </a:r>
            <a:r>
              <a:rPr sz="1800" i="1" spc="217" baseline="37037" dirty="0">
                <a:latin typeface="Times New Roman"/>
                <a:cs typeface="Times New Roman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y</a:t>
            </a:r>
            <a:r>
              <a:rPr sz="1200" spc="97" baseline="34722" dirty="0">
                <a:latin typeface="Arial"/>
                <a:cs typeface="Arial"/>
              </a:rPr>
              <a:t>′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spc="65" dirty="0">
                <a:latin typeface="LM Roman 12"/>
                <a:cs typeface="LM Roman 12"/>
              </a:rPr>
              <a:t>)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800" i="1" spc="7" baseline="37037" dirty="0">
                <a:latin typeface="Times New Roman"/>
                <a:cs typeface="Times New Roman"/>
              </a:rPr>
              <a:t>d</a:t>
            </a:r>
            <a:r>
              <a:rPr sz="1800" i="1" spc="225" baseline="37037" dirty="0">
                <a:latin typeface="Times New Roman"/>
                <a:cs typeface="Times New Roman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40" dirty="0">
                <a:latin typeface="LM Roman 12"/>
                <a:cs typeface="LM Roman 12"/>
              </a:rPr>
              <a:t>))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65" dirty="0">
                <a:latin typeface="LM Roman 12"/>
                <a:cs typeface="LM Roman 12"/>
              </a:rPr>
              <a:t> </a:t>
            </a:r>
            <a:r>
              <a:rPr sz="1800" i="1" spc="232" baseline="37037" dirty="0">
                <a:latin typeface="Times New Roman"/>
                <a:cs typeface="Times New Roman"/>
              </a:rPr>
              <a:t>∂f</a:t>
            </a:r>
            <a:r>
              <a:rPr sz="1800" i="1" spc="-75" baseline="37037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40" dirty="0">
                <a:latin typeface="LM Roman 12"/>
                <a:cs typeface="LM Roman 12"/>
              </a:rPr>
              <a:t>))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800" i="1" spc="232" baseline="37037" dirty="0">
                <a:latin typeface="Times New Roman"/>
                <a:cs typeface="Times New Roman"/>
              </a:rPr>
              <a:t>∂f</a:t>
            </a:r>
            <a:r>
              <a:rPr sz="1800" i="1" spc="-67" baseline="37037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40" dirty="0">
                <a:latin typeface="LM Roman 12"/>
                <a:cs typeface="LM Roman 12"/>
              </a:rPr>
              <a:t>))</a:t>
            </a:r>
            <a:r>
              <a:rPr sz="1200" spc="-250" dirty="0">
                <a:latin typeface="LM Roman 12"/>
                <a:cs typeface="LM Roman 12"/>
              </a:rPr>
              <a:t> </a:t>
            </a:r>
            <a:r>
              <a:rPr sz="1800" i="1" spc="30" baseline="37037" dirty="0">
                <a:latin typeface="Times New Roman"/>
                <a:cs typeface="Times New Roman"/>
              </a:rPr>
              <a:t>dy</a:t>
            </a:r>
            <a:r>
              <a:rPr sz="1800" i="1" spc="-172" baseline="37037" dirty="0">
                <a:latin typeface="Times New Roman"/>
                <a:cs typeface="Times New Roman"/>
              </a:rPr>
              <a:t> </a:t>
            </a:r>
            <a:r>
              <a:rPr sz="1200" i="1" spc="25" dirty="0">
                <a:latin typeface="Times New Roman"/>
                <a:cs typeface="Times New Roman"/>
              </a:rPr>
              <a:t>,  </a:t>
            </a:r>
            <a:r>
              <a:rPr sz="1200" i="1" spc="70" dirty="0">
                <a:latin typeface="Times New Roman"/>
                <a:cs typeface="Times New Roman"/>
              </a:rPr>
              <a:t>dx	dx	</a:t>
            </a:r>
            <a:r>
              <a:rPr sz="1200" i="1" spc="100" dirty="0">
                <a:latin typeface="Times New Roman"/>
                <a:cs typeface="Times New Roman"/>
              </a:rPr>
              <a:t>∂x	</a:t>
            </a:r>
            <a:r>
              <a:rPr sz="1200" i="1" spc="55" dirty="0">
                <a:latin typeface="Times New Roman"/>
                <a:cs typeface="Times New Roman"/>
              </a:rPr>
              <a:t>∂y	</a:t>
            </a:r>
            <a:r>
              <a:rPr sz="1200" i="1" spc="70" dirty="0">
                <a:latin typeface="Times New Roman"/>
                <a:cs typeface="Times New Roman"/>
              </a:rPr>
              <a:t>dx</a:t>
            </a:r>
            <a:endParaRPr sz="1200">
              <a:latin typeface="Times New Roman"/>
              <a:cs typeface="Times New Roman"/>
            </a:endParaRPr>
          </a:p>
          <a:p>
            <a:pPr marL="50800" marR="43180">
              <a:lnSpc>
                <a:spcPct val="100800"/>
              </a:lnSpc>
              <a:spcBef>
                <a:spcPts val="905"/>
              </a:spcBef>
            </a:pPr>
            <a:r>
              <a:rPr sz="1200" spc="-10" dirty="0">
                <a:latin typeface="LM Roman 12"/>
                <a:cs typeface="LM Roman 12"/>
              </a:rPr>
              <a:t>where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last </a:t>
            </a:r>
            <a:r>
              <a:rPr sz="1200" spc="-15" dirty="0">
                <a:latin typeface="LM Roman 12"/>
                <a:cs typeface="LM Roman 12"/>
              </a:rPr>
              <a:t>equality </a:t>
            </a:r>
            <a:r>
              <a:rPr sz="1200" spc="-10" dirty="0">
                <a:latin typeface="LM Roman 12"/>
                <a:cs typeface="LM Roman 12"/>
              </a:rPr>
              <a:t>follows </a:t>
            </a:r>
            <a:r>
              <a:rPr sz="1200" spc="-5" dirty="0">
                <a:latin typeface="LM Roman 12"/>
                <a:cs typeface="LM Roman 12"/>
              </a:rPr>
              <a:t>from a generalization of the </a:t>
            </a:r>
            <a:r>
              <a:rPr sz="1200" spc="-15" dirty="0">
                <a:latin typeface="LM Roman 12"/>
                <a:cs typeface="LM Roman 12"/>
              </a:rPr>
              <a:t>chain </a:t>
            </a:r>
            <a:r>
              <a:rPr sz="1200" spc="-5" dirty="0">
                <a:latin typeface="LM Roman 12"/>
                <a:cs typeface="LM Roman 12"/>
              </a:rPr>
              <a:t>rule to functions of </a:t>
            </a:r>
            <a:r>
              <a:rPr sz="1200" spc="-35" dirty="0">
                <a:latin typeface="LM Roman 12"/>
                <a:cs typeface="LM Roman 12"/>
              </a:rPr>
              <a:t>two  </a:t>
            </a:r>
            <a:r>
              <a:rPr sz="1200" spc="-15" dirty="0">
                <a:latin typeface="LM Roman 12"/>
                <a:cs typeface="LM Roman 12"/>
              </a:rPr>
              <a:t>variables </a:t>
            </a:r>
            <a:r>
              <a:rPr sz="1200" spc="-10" dirty="0">
                <a:latin typeface="LM Roman 12"/>
                <a:cs typeface="LM Roman 12"/>
              </a:rPr>
              <a:t>(see </a:t>
            </a:r>
            <a:r>
              <a:rPr sz="1200" spc="-5" dirty="0">
                <a:latin typeface="LM Roman 12"/>
                <a:cs typeface="LM Roman 12"/>
              </a:rPr>
              <a:t>Section 10.5.1 of the </a:t>
            </a:r>
            <a:r>
              <a:rPr sz="1200" spc="-10" dirty="0">
                <a:latin typeface="LM Roman 12"/>
                <a:cs typeface="LM Roman 12"/>
              </a:rPr>
              <a:t>course </a:t>
            </a:r>
            <a:r>
              <a:rPr sz="1200" spc="-5" dirty="0">
                <a:latin typeface="LM Roman 12"/>
                <a:cs typeface="LM Roman 12"/>
              </a:rPr>
              <a:t>text). </a:t>
            </a:r>
            <a:r>
              <a:rPr sz="1200" spc="-30" dirty="0">
                <a:latin typeface="LM Roman 12"/>
                <a:cs typeface="LM Roman 12"/>
              </a:rPr>
              <a:t>From </a:t>
            </a:r>
            <a:r>
              <a:rPr sz="1200" spc="-5" dirty="0">
                <a:latin typeface="LM Roman 12"/>
                <a:cs typeface="LM Roman 12"/>
              </a:rPr>
              <a:t>this </a:t>
            </a:r>
            <a:r>
              <a:rPr sz="1200" spc="-10" dirty="0">
                <a:latin typeface="LM Roman 12"/>
                <a:cs typeface="LM Roman 12"/>
              </a:rPr>
              <a:t>last expression,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see</a:t>
            </a:r>
            <a:r>
              <a:rPr sz="1200" spc="-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that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66519" y="549874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15646" y="5445630"/>
            <a:ext cx="7537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4530" algn="l"/>
              </a:tabLst>
            </a:pPr>
            <a:r>
              <a:rPr sz="800" i="1" spc="40" dirty="0">
                <a:latin typeface="Arial"/>
                <a:cs typeface="Arial"/>
              </a:rPr>
              <a:t>k	k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31795" y="549874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11429" y="5360287"/>
            <a:ext cx="26073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64765" algn="l"/>
              </a:tabLst>
            </a:pPr>
            <a:r>
              <a:rPr sz="800" spc="70" dirty="0">
                <a:latin typeface="Arial"/>
                <a:cs typeface="Arial"/>
              </a:rPr>
              <a:t>′</a:t>
            </a:r>
            <a:r>
              <a:rPr sz="800" spc="75" dirty="0">
                <a:latin typeface="Arial"/>
                <a:cs typeface="Arial"/>
              </a:rPr>
              <a:t>′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75" dirty="0">
                <a:latin typeface="Arial"/>
                <a:cs typeface="Arial"/>
              </a:rPr>
              <a:t>′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91787" y="549874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53972" y="5270053"/>
            <a:ext cx="37731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7595" algn="l"/>
                <a:tab pos="2537460" algn="l"/>
                <a:tab pos="3601085" algn="l"/>
              </a:tabLst>
            </a:pPr>
            <a:r>
              <a:rPr sz="1200" i="1" spc="75" dirty="0">
                <a:latin typeface="Times New Roman"/>
                <a:cs typeface="Times New Roman"/>
              </a:rPr>
              <a:t>∂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75" dirty="0">
                <a:latin typeface="Times New Roman"/>
                <a:cs typeface="Times New Roman"/>
              </a:rPr>
              <a:t>∂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75" dirty="0">
                <a:latin typeface="Times New Roman"/>
                <a:cs typeface="Times New Roman"/>
              </a:rPr>
              <a:t>∂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75" dirty="0">
                <a:latin typeface="Times New Roman"/>
                <a:cs typeface="Times New Roman"/>
              </a:rPr>
              <a:t>∂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55539" y="549874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57019" y="5475792"/>
            <a:ext cx="37757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0770" algn="l"/>
                <a:tab pos="2537460" algn="l"/>
                <a:tab pos="3604260" algn="l"/>
              </a:tabLst>
            </a:pPr>
            <a:r>
              <a:rPr sz="1200" i="1" spc="75" dirty="0">
                <a:latin typeface="Times New Roman"/>
                <a:cs typeface="Times New Roman"/>
              </a:rPr>
              <a:t>∂</a:t>
            </a:r>
            <a:r>
              <a:rPr sz="1200" i="1" spc="130" dirty="0">
                <a:latin typeface="Times New Roman"/>
                <a:cs typeface="Times New Roman"/>
              </a:rPr>
              <a:t>x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75" dirty="0">
                <a:latin typeface="Times New Roman"/>
                <a:cs typeface="Times New Roman"/>
              </a:rPr>
              <a:t>∂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75" dirty="0">
                <a:latin typeface="Times New Roman"/>
                <a:cs typeface="Times New Roman"/>
              </a:rPr>
              <a:t>∂</a:t>
            </a:r>
            <a:r>
              <a:rPr sz="1200" i="1" spc="130" dirty="0">
                <a:latin typeface="Times New Roman"/>
                <a:cs typeface="Times New Roman"/>
              </a:rPr>
              <a:t>x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75" dirty="0">
                <a:latin typeface="Times New Roman"/>
                <a:cs typeface="Times New Roman"/>
              </a:rPr>
              <a:t>∂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41296" y="5445629"/>
            <a:ext cx="4434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2630" algn="l"/>
                <a:tab pos="1077595" algn="l"/>
                <a:tab pos="1511935" algn="l"/>
                <a:tab pos="2182495" algn="l"/>
                <a:tab pos="2536190" algn="l"/>
                <a:tab pos="3248025" algn="l"/>
                <a:tab pos="3601085" algn="l"/>
                <a:tab pos="4012565" algn="l"/>
                <a:tab pos="4364990" algn="l"/>
              </a:tabLst>
            </a:pPr>
            <a:r>
              <a:rPr sz="800" i="1" spc="40" dirty="0">
                <a:latin typeface="Arial"/>
                <a:cs typeface="Arial"/>
              </a:rPr>
              <a:t>k	k	k	k	k	k	k	k	k	k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2178" y="5372160"/>
            <a:ext cx="5908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6135" algn="l"/>
                <a:tab pos="1889760" algn="l"/>
                <a:tab pos="3349625" algn="l"/>
                <a:tab pos="4415155" algn="l"/>
              </a:tabLst>
            </a:pPr>
            <a:r>
              <a:rPr sz="1200" i="1" spc="35" dirty="0">
                <a:latin typeface="Times New Roman"/>
                <a:cs typeface="Times New Roman"/>
              </a:rPr>
              <a:t>y 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	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  </a:t>
            </a:r>
            <a:r>
              <a:rPr sz="1200" i="1" spc="25" dirty="0">
                <a:latin typeface="Times New Roman"/>
                <a:cs typeface="Times New Roman"/>
              </a:rPr>
              <a:t>, </a:t>
            </a: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))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	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  </a:t>
            </a:r>
            <a:r>
              <a:rPr sz="1200" i="1" spc="25" dirty="0">
                <a:latin typeface="Times New Roman"/>
                <a:cs typeface="Times New Roman"/>
              </a:rPr>
              <a:t>, </a:t>
            </a: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 </a:t>
            </a:r>
            <a:r>
              <a:rPr sz="1200" spc="10" dirty="0">
                <a:latin typeface="LM Roman 12"/>
                <a:cs typeface="LM Roman 12"/>
              </a:rPr>
              <a:t>))</a:t>
            </a:r>
            <a:r>
              <a:rPr sz="1200" i="1" spc="10" dirty="0">
                <a:latin typeface="Times New Roman"/>
                <a:cs typeface="Times New Roman"/>
              </a:rPr>
              <a:t>y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	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  </a:t>
            </a:r>
            <a:r>
              <a:rPr sz="1200" i="1" spc="25" dirty="0">
                <a:latin typeface="Times New Roman"/>
                <a:cs typeface="Times New Roman"/>
              </a:rPr>
              <a:t>, </a:t>
            </a: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))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	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 </a:t>
            </a:r>
            <a:r>
              <a:rPr sz="1200" i="1" spc="25" dirty="0">
                <a:latin typeface="Times New Roman"/>
                <a:cs typeface="Times New Roman"/>
              </a:rPr>
              <a:t>, </a:t>
            </a: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 </a:t>
            </a:r>
            <a:r>
              <a:rPr sz="1200" spc="80" dirty="0">
                <a:latin typeface="LM Roman 12"/>
                <a:cs typeface="LM Roman 12"/>
              </a:rPr>
              <a:t>))</a:t>
            </a:r>
            <a:r>
              <a:rPr sz="1200" i="1" spc="80" dirty="0">
                <a:latin typeface="Times New Roman"/>
                <a:cs typeface="Times New Roman"/>
              </a:rPr>
              <a:t>f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 </a:t>
            </a:r>
            <a:r>
              <a:rPr sz="1200" i="1" spc="25" dirty="0">
                <a:latin typeface="Times New Roman"/>
                <a:cs typeface="Times New Roman"/>
              </a:rPr>
              <a:t>, </a:t>
            </a: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LM Roman 12"/>
                <a:cs typeface="LM Roman 12"/>
              </a:rPr>
              <a:t>))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6290" y="5783638"/>
            <a:ext cx="6019165" cy="392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LM Roman 12"/>
                <a:cs typeface="LM Roman 12"/>
              </a:rPr>
              <a:t>Replacing </a:t>
            </a: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104" baseline="31250" dirty="0">
                <a:latin typeface="Arial"/>
                <a:cs typeface="Arial"/>
              </a:rPr>
              <a:t>′′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</a:t>
            </a:r>
            <a:r>
              <a:rPr sz="1200" i="1" spc="104" baseline="-13888" dirty="0">
                <a:latin typeface="Arial"/>
                <a:cs typeface="Arial"/>
              </a:rPr>
              <a:t>k</a:t>
            </a:r>
            <a:r>
              <a:rPr sz="1200" spc="70" dirty="0">
                <a:latin typeface="LM Roman 12"/>
                <a:cs typeface="LM Roman 12"/>
              </a:rPr>
              <a:t>)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right-hand side </a:t>
            </a:r>
            <a:r>
              <a:rPr sz="1200" spc="-5" dirty="0">
                <a:latin typeface="LM Roman 12"/>
                <a:cs typeface="LM Roman 12"/>
              </a:rPr>
              <a:t>of this </a:t>
            </a:r>
            <a:r>
              <a:rPr sz="1200" spc="-10" dirty="0">
                <a:latin typeface="LM Roman 12"/>
                <a:cs typeface="LM Roman 12"/>
              </a:rPr>
              <a:t>last expression,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spc="-10" dirty="0">
                <a:latin typeface="LM Roman 12"/>
                <a:cs typeface="LM Roman 12"/>
              </a:rPr>
              <a:t>replacing </a:t>
            </a: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104" baseline="31250" dirty="0">
                <a:latin typeface="Arial"/>
                <a:cs typeface="Arial"/>
              </a:rPr>
              <a:t>′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</a:t>
            </a:r>
            <a:r>
              <a:rPr sz="1200" i="1" spc="104" baseline="-13888" dirty="0">
                <a:latin typeface="Arial"/>
                <a:cs typeface="Arial"/>
              </a:rPr>
              <a:t>k</a:t>
            </a:r>
            <a:r>
              <a:rPr sz="1200" spc="70" dirty="0">
                <a:latin typeface="LM Roman 12"/>
                <a:cs typeface="LM Roman 12"/>
              </a:rPr>
              <a:t>)</a:t>
            </a:r>
            <a:r>
              <a:rPr sz="1200" spc="47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with</a:t>
            </a:r>
            <a:endParaRPr sz="1200">
              <a:latin typeface="LM Roman 12"/>
              <a:cs typeface="LM Roman 12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40" dirty="0">
                <a:latin typeface="LM Roman 12"/>
                <a:cs typeface="LM Roman 12"/>
              </a:rPr>
              <a:t>)),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conclude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44343" y="6759092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9619" y="6759092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28124" y="6259965"/>
            <a:ext cx="3563620" cy="5791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734060" algn="ctr">
              <a:lnSpc>
                <a:spcPct val="100000"/>
              </a:lnSpc>
              <a:spcBef>
                <a:spcPts val="434"/>
              </a:spcBef>
            </a:pP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60" baseline="-13888" dirty="0">
                <a:latin typeface="LM Roman 8"/>
                <a:cs typeface="LM Roman 8"/>
              </a:rPr>
              <a:t>+1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dirty="0">
                <a:latin typeface="Latin Modern Math"/>
                <a:cs typeface="Latin Modern Math"/>
              </a:rPr>
              <a:t>≈</a:t>
            </a:r>
            <a:r>
              <a:rPr sz="1200" spc="-204" dirty="0">
                <a:latin typeface="Latin Modern Math"/>
                <a:cs typeface="Latin Modern Math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y</a:t>
            </a:r>
            <a:r>
              <a:rPr sz="1200" spc="60" dirty="0">
                <a:latin typeface="LM Roman 12"/>
                <a:cs typeface="LM Roman 12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i="1" spc="89" baseline="-13888" dirty="0">
                <a:latin typeface="Arial"/>
                <a:cs typeface="Arial"/>
              </a:rPr>
              <a:t>k</a:t>
            </a:r>
            <a:r>
              <a:rPr sz="1200" spc="60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40" dirty="0">
                <a:latin typeface="LM Roman 12"/>
                <a:cs typeface="LM Roman 12"/>
              </a:rPr>
              <a:t>))(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60" baseline="-13888" dirty="0">
                <a:latin typeface="LM Roman 8"/>
                <a:cs typeface="LM Roman 8"/>
              </a:rPr>
              <a:t>+1</a:t>
            </a:r>
            <a:r>
              <a:rPr sz="1200" spc="37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30" dirty="0">
                <a:latin typeface="Latin Modern Math"/>
                <a:cs typeface="Latin Modern Math"/>
              </a:rPr>
              <a:t> </a:t>
            </a:r>
            <a:r>
              <a:rPr sz="1200" i="1" spc="80" dirty="0">
                <a:latin typeface="Times New Roman"/>
                <a:cs typeface="Times New Roman"/>
              </a:rPr>
              <a:t>x</a:t>
            </a:r>
            <a:r>
              <a:rPr sz="1200" i="1" spc="120" baseline="-13888" dirty="0">
                <a:latin typeface="Arial"/>
                <a:cs typeface="Arial"/>
              </a:rPr>
              <a:t>k</a:t>
            </a:r>
            <a:r>
              <a:rPr sz="1200" spc="80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  <a:p>
            <a:pPr marR="785495" algn="ctr">
              <a:lnSpc>
                <a:spcPts val="1120"/>
              </a:lnSpc>
              <a:spcBef>
                <a:spcPts val="335"/>
              </a:spcBef>
              <a:tabLst>
                <a:tab pos="1151890" algn="l"/>
              </a:tabLst>
            </a:pPr>
            <a:r>
              <a:rPr sz="1800" spc="-270" baseline="23148" dirty="0">
                <a:latin typeface="Arial"/>
                <a:cs typeface="Arial"/>
              </a:rPr>
              <a:t>Σ</a:t>
            </a:r>
            <a:r>
              <a:rPr sz="1800" spc="-322" baseline="23148" dirty="0">
                <a:latin typeface="Arial"/>
                <a:cs typeface="Arial"/>
              </a:rPr>
              <a:t> </a:t>
            </a:r>
            <a:r>
              <a:rPr sz="1200" i="1" spc="155" dirty="0">
                <a:latin typeface="Times New Roman"/>
                <a:cs typeface="Times New Roman"/>
              </a:rPr>
              <a:t>∂f	∂f</a:t>
            </a:r>
            <a:endParaRPr sz="1200">
              <a:latin typeface="Times New Roman"/>
              <a:cs typeface="Times New Roman"/>
            </a:endParaRPr>
          </a:p>
          <a:p>
            <a:pPr marL="589280">
              <a:lnSpc>
                <a:spcPts val="1120"/>
              </a:lnSpc>
            </a:pP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110" dirty="0">
                <a:latin typeface="LM Roman 12"/>
                <a:cs typeface="LM Roman 12"/>
              </a:rPr>
              <a:t> </a:t>
            </a:r>
            <a:r>
              <a:rPr sz="1800" i="1" spc="150" baseline="-39351" dirty="0">
                <a:latin typeface="Times New Roman"/>
                <a:cs typeface="Times New Roman"/>
              </a:rPr>
              <a:t>∂x</a:t>
            </a:r>
            <a:r>
              <a:rPr sz="1800" i="1" spc="-225" baseline="-39351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y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i="1" spc="75" baseline="-13888" dirty="0">
                <a:latin typeface="Arial"/>
                <a:cs typeface="Arial"/>
              </a:rPr>
              <a:t>k</a:t>
            </a:r>
            <a:r>
              <a:rPr sz="1200" spc="50" dirty="0">
                <a:latin typeface="LM Roman 12"/>
                <a:cs typeface="LM Roman 12"/>
              </a:rPr>
              <a:t>))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35" dirty="0">
                <a:latin typeface="LM Roman 12"/>
                <a:cs typeface="LM Roman 12"/>
              </a:rPr>
              <a:t> </a:t>
            </a:r>
            <a:r>
              <a:rPr sz="1800" i="1" spc="82" baseline="-39351" dirty="0">
                <a:latin typeface="Times New Roman"/>
                <a:cs typeface="Times New Roman"/>
              </a:rPr>
              <a:t>∂y</a:t>
            </a:r>
            <a:r>
              <a:rPr sz="1800" i="1" spc="-142" baseline="-39351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y</a:t>
            </a:r>
            <a:r>
              <a:rPr sz="1200" spc="75" dirty="0">
                <a:latin typeface="LM Roman 12"/>
                <a:cs typeface="LM Roman 12"/>
              </a:rPr>
              <a:t>(</a:t>
            </a:r>
            <a:r>
              <a:rPr sz="1200" i="1" spc="75" dirty="0">
                <a:latin typeface="Times New Roman"/>
                <a:cs typeface="Times New Roman"/>
              </a:rPr>
              <a:t>x</a:t>
            </a:r>
            <a:r>
              <a:rPr sz="1200" i="1" spc="112" baseline="-13888" dirty="0">
                <a:latin typeface="Arial"/>
                <a:cs typeface="Arial"/>
              </a:rPr>
              <a:t>k</a:t>
            </a:r>
            <a:r>
              <a:rPr sz="1200" spc="75" dirty="0">
                <a:latin typeface="LM Roman 12"/>
                <a:cs typeface="LM Roman 12"/>
              </a:rPr>
              <a:t>))</a:t>
            </a:r>
            <a:r>
              <a:rPr sz="1200" i="1" spc="75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5" dirty="0">
                <a:latin typeface="Times New Roman"/>
                <a:cs typeface="Times New Roman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y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i="1" spc="75" baseline="-13888" dirty="0">
                <a:latin typeface="Arial"/>
                <a:cs typeface="Arial"/>
              </a:rPr>
              <a:t>k</a:t>
            </a:r>
            <a:r>
              <a:rPr sz="1200" spc="50" dirty="0">
                <a:latin typeface="LM Roman 12"/>
                <a:cs typeface="LM Roman 12"/>
              </a:rPr>
              <a:t>))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02349" y="6528878"/>
            <a:ext cx="9550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2" baseline="23148" dirty="0">
                <a:latin typeface="Arial"/>
                <a:cs typeface="Arial"/>
              </a:rPr>
              <a:t>Σ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i="1" spc="15" dirty="0">
                <a:latin typeface="Times New Roman"/>
                <a:cs typeface="Times New Roman"/>
              </a:rPr>
              <a:t>x</a:t>
            </a:r>
            <a:r>
              <a:rPr sz="1200" i="1" spc="22" baseline="-13888" dirty="0">
                <a:latin typeface="Arial"/>
                <a:cs typeface="Arial"/>
              </a:rPr>
              <a:t>k</a:t>
            </a:r>
            <a:r>
              <a:rPr sz="1200" spc="22" baseline="-13888" dirty="0">
                <a:latin typeface="LM Roman 8"/>
                <a:cs typeface="LM Roman 8"/>
              </a:rPr>
              <a:t>+1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60" dirty="0">
                <a:latin typeface="Latin Modern Math"/>
                <a:cs typeface="Latin Modern Math"/>
              </a:rPr>
              <a:t> </a:t>
            </a:r>
            <a:r>
              <a:rPr sz="1200" i="1" spc="80" dirty="0">
                <a:latin typeface="Times New Roman"/>
                <a:cs typeface="Times New Roman"/>
              </a:rPr>
              <a:t>x</a:t>
            </a:r>
            <a:r>
              <a:rPr sz="1200" i="1" spc="120" baseline="-13888" dirty="0">
                <a:latin typeface="Arial"/>
                <a:cs typeface="Arial"/>
              </a:rPr>
              <a:t>k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7" baseline="31250" dirty="0">
                <a:latin typeface="LM Roman 8"/>
                <a:cs typeface="LM Roman 8"/>
              </a:rPr>
              <a:t>2</a:t>
            </a:r>
            <a:endParaRPr sz="1200" baseline="31250">
              <a:latin typeface="LM Roman 8"/>
              <a:cs typeface="LM Roman 8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225643" y="6759092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575808" y="6736140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26910" y="6630984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6298" y="7043987"/>
            <a:ext cx="4646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If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5" dirty="0">
                <a:latin typeface="LM Roman 12"/>
                <a:cs typeface="LM Roman 12"/>
              </a:rPr>
              <a:t>take subintervals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10" dirty="0">
                <a:latin typeface="LM Roman 12"/>
                <a:cs typeface="LM Roman 12"/>
              </a:rPr>
              <a:t>equal width </a:t>
            </a:r>
            <a:r>
              <a:rPr sz="1200" spc="15" dirty="0">
                <a:latin typeface="Latin Modern Math"/>
                <a:cs typeface="Latin Modern Math"/>
              </a:rPr>
              <a:t>△</a:t>
            </a:r>
            <a:r>
              <a:rPr sz="1200" i="1" spc="15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35" dirty="0">
                <a:latin typeface="LM Roman 12"/>
                <a:cs typeface="LM Roman 12"/>
              </a:rPr>
              <a:t>(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i="1" spc="52" baseline="-13888" dirty="0">
                <a:latin typeface="Arial"/>
                <a:cs typeface="Arial"/>
              </a:rPr>
              <a:t>k</a:t>
            </a:r>
            <a:r>
              <a:rPr sz="1200" spc="52" baseline="-13888" dirty="0">
                <a:latin typeface="LM Roman 8"/>
                <a:cs typeface="LM Roman 8"/>
              </a:rPr>
              <a:t>+1 </a:t>
            </a:r>
            <a:r>
              <a:rPr sz="1200" spc="-5" dirty="0">
                <a:latin typeface="Latin Modern Math"/>
                <a:cs typeface="Latin Modern Math"/>
              </a:rPr>
              <a:t>− 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i="1" spc="89" baseline="-13888" dirty="0">
                <a:latin typeface="Arial"/>
                <a:cs typeface="Arial"/>
              </a:rPr>
              <a:t>k</a:t>
            </a:r>
            <a:r>
              <a:rPr sz="1200" spc="60" dirty="0">
                <a:latin typeface="LM Roman 12"/>
                <a:cs typeface="LM Roman 12"/>
              </a:rPr>
              <a:t>), </a:t>
            </a:r>
            <a:r>
              <a:rPr sz="1200" spc="-5" dirty="0">
                <a:latin typeface="LM Roman 12"/>
                <a:cs typeface="LM Roman 12"/>
              </a:rPr>
              <a:t>this</a:t>
            </a:r>
            <a:r>
              <a:rPr sz="1200" spc="-10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becomes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03423" y="7835036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68699" y="7835036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87211" y="7335909"/>
            <a:ext cx="3563620" cy="5803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60" baseline="-13888" dirty="0">
                <a:latin typeface="LM Roman 8"/>
                <a:cs typeface="LM Roman 8"/>
              </a:rPr>
              <a:t>+1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dirty="0">
                <a:latin typeface="Latin Modern Math"/>
                <a:cs typeface="Latin Modern Math"/>
              </a:rPr>
              <a:t>≈</a:t>
            </a:r>
            <a:r>
              <a:rPr sz="1200" spc="-204" dirty="0">
                <a:latin typeface="Latin Modern Math"/>
                <a:cs typeface="Latin Modern Math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y</a:t>
            </a:r>
            <a:r>
              <a:rPr sz="1200" spc="60" dirty="0">
                <a:latin typeface="LM Roman 12"/>
                <a:cs typeface="LM Roman 12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i="1" spc="89" baseline="-13888" dirty="0">
                <a:latin typeface="Arial"/>
                <a:cs typeface="Arial"/>
              </a:rPr>
              <a:t>k</a:t>
            </a:r>
            <a:r>
              <a:rPr sz="1200" spc="60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40" dirty="0">
                <a:latin typeface="LM Roman 12"/>
                <a:cs typeface="LM Roman 12"/>
              </a:rPr>
              <a:t>))</a:t>
            </a:r>
            <a:r>
              <a:rPr sz="1200" spc="40" dirty="0">
                <a:latin typeface="Latin Modern Math"/>
                <a:cs typeface="Latin Modern Math"/>
              </a:rPr>
              <a:t>△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728980">
              <a:lnSpc>
                <a:spcPts val="1130"/>
              </a:lnSpc>
              <a:spcBef>
                <a:spcPts val="335"/>
              </a:spcBef>
              <a:tabLst>
                <a:tab pos="1881505" algn="l"/>
              </a:tabLst>
            </a:pPr>
            <a:r>
              <a:rPr sz="1800" spc="-270" baseline="23148" dirty="0">
                <a:latin typeface="Arial"/>
                <a:cs typeface="Arial"/>
              </a:rPr>
              <a:t>Σ</a:t>
            </a:r>
            <a:r>
              <a:rPr sz="1800" spc="-322" baseline="23148" dirty="0">
                <a:latin typeface="Arial"/>
                <a:cs typeface="Arial"/>
              </a:rPr>
              <a:t> </a:t>
            </a:r>
            <a:r>
              <a:rPr sz="1200" i="1" spc="155" dirty="0">
                <a:latin typeface="Times New Roman"/>
                <a:cs typeface="Times New Roman"/>
              </a:rPr>
              <a:t>∂f	∂f</a:t>
            </a:r>
            <a:endParaRPr sz="1200">
              <a:latin typeface="Times New Roman"/>
              <a:cs typeface="Times New Roman"/>
            </a:endParaRPr>
          </a:p>
          <a:p>
            <a:pPr marL="588645">
              <a:lnSpc>
                <a:spcPts val="1130"/>
              </a:lnSpc>
            </a:pP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110" dirty="0">
                <a:latin typeface="LM Roman 12"/>
                <a:cs typeface="LM Roman 12"/>
              </a:rPr>
              <a:t> </a:t>
            </a:r>
            <a:r>
              <a:rPr sz="1800" i="1" spc="150" baseline="-37037" dirty="0">
                <a:latin typeface="Times New Roman"/>
                <a:cs typeface="Times New Roman"/>
              </a:rPr>
              <a:t>∂x</a:t>
            </a:r>
            <a:r>
              <a:rPr sz="1800" i="1" spc="-225" baseline="-37037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y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i="1" spc="75" baseline="-13888" dirty="0">
                <a:latin typeface="Arial"/>
                <a:cs typeface="Arial"/>
              </a:rPr>
              <a:t>k</a:t>
            </a:r>
            <a:r>
              <a:rPr sz="1200" spc="50" dirty="0">
                <a:latin typeface="LM Roman 12"/>
                <a:cs typeface="LM Roman 12"/>
              </a:rPr>
              <a:t>))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35" dirty="0">
                <a:latin typeface="LM Roman 12"/>
                <a:cs typeface="LM Roman 12"/>
              </a:rPr>
              <a:t> </a:t>
            </a:r>
            <a:r>
              <a:rPr sz="1800" i="1" spc="82" baseline="-37037" dirty="0">
                <a:latin typeface="Times New Roman"/>
                <a:cs typeface="Times New Roman"/>
              </a:rPr>
              <a:t>∂y</a:t>
            </a:r>
            <a:r>
              <a:rPr sz="1800" i="1" spc="-142" baseline="-37037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y</a:t>
            </a:r>
            <a:r>
              <a:rPr sz="1200" spc="75" dirty="0">
                <a:latin typeface="LM Roman 12"/>
                <a:cs typeface="LM Roman 12"/>
              </a:rPr>
              <a:t>(</a:t>
            </a:r>
            <a:r>
              <a:rPr sz="1200" i="1" spc="75" dirty="0">
                <a:latin typeface="Times New Roman"/>
                <a:cs typeface="Times New Roman"/>
              </a:rPr>
              <a:t>x</a:t>
            </a:r>
            <a:r>
              <a:rPr sz="1200" i="1" spc="112" baseline="-13888" dirty="0">
                <a:latin typeface="Arial"/>
                <a:cs typeface="Arial"/>
              </a:rPr>
              <a:t>k</a:t>
            </a:r>
            <a:r>
              <a:rPr sz="1200" spc="75" dirty="0">
                <a:latin typeface="LM Roman 12"/>
                <a:cs typeface="LM Roman 12"/>
              </a:rPr>
              <a:t>))</a:t>
            </a:r>
            <a:r>
              <a:rPr sz="1200" i="1" spc="75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5" dirty="0">
                <a:latin typeface="Times New Roman"/>
                <a:cs typeface="Times New Roman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y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i="1" spc="75" baseline="-13888" dirty="0">
                <a:latin typeface="Arial"/>
                <a:cs typeface="Arial"/>
              </a:rPr>
              <a:t>k</a:t>
            </a:r>
            <a:r>
              <a:rPr sz="1200" spc="50" dirty="0">
                <a:latin typeface="LM Roman 12"/>
                <a:cs typeface="LM Roman 12"/>
              </a:rPr>
              <a:t>))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61429" y="7604821"/>
            <a:ext cx="4349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22" baseline="23148" dirty="0">
                <a:latin typeface="Arial"/>
                <a:cs typeface="Arial"/>
              </a:rPr>
              <a:t>Σ</a:t>
            </a:r>
            <a:r>
              <a:rPr sz="1200" spc="-15" dirty="0">
                <a:latin typeface="Latin Modern Math"/>
                <a:cs typeface="Latin Modern Math"/>
              </a:rPr>
              <a:t>△</a:t>
            </a:r>
            <a:r>
              <a:rPr sz="1200" i="1" spc="-15" dirty="0">
                <a:latin typeface="Times New Roman"/>
                <a:cs typeface="Times New Roman"/>
              </a:rPr>
              <a:t>x</a:t>
            </a:r>
            <a:r>
              <a:rPr sz="1200" spc="-22" baseline="31250" dirty="0">
                <a:latin typeface="LM Roman 8"/>
                <a:cs typeface="LM Roman 8"/>
              </a:rPr>
              <a:t>2</a:t>
            </a:r>
            <a:endParaRPr sz="1200" baseline="31250">
              <a:latin typeface="LM Roman 8"/>
              <a:cs typeface="LM Roman 8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84723" y="7835036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41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575808" y="7812085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67830" y="770845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1698" y="8110787"/>
            <a:ext cx="5968365" cy="540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200" spc="114" dirty="0">
                <a:latin typeface="Times New Roman"/>
                <a:cs typeface="Times New Roman"/>
              </a:rPr>
              <a:t>Example </a:t>
            </a:r>
            <a:r>
              <a:rPr sz="1200" spc="65" dirty="0">
                <a:latin typeface="Times New Roman"/>
                <a:cs typeface="Times New Roman"/>
              </a:rPr>
              <a:t>6.2. </a:t>
            </a:r>
            <a:r>
              <a:rPr sz="1200" spc="-10" dirty="0">
                <a:latin typeface="LM Roman 12"/>
                <a:cs typeface="LM Roman 12"/>
              </a:rPr>
              <a:t>Use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30" dirty="0">
                <a:latin typeface="LM Roman 12"/>
                <a:cs typeface="LM Roman 12"/>
              </a:rPr>
              <a:t>Taylor </a:t>
            </a:r>
            <a:r>
              <a:rPr sz="1200" dirty="0">
                <a:latin typeface="LM Roman 12"/>
                <a:cs typeface="LM Roman 12"/>
              </a:rPr>
              <a:t>method </a:t>
            </a:r>
            <a:r>
              <a:rPr sz="1200" spc="-5" dirty="0">
                <a:latin typeface="LM Roman 12"/>
                <a:cs typeface="LM Roman 12"/>
              </a:rPr>
              <a:t>of order 2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i="1" spc="95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LM Roman 12"/>
                <a:cs typeface="LM Roman 12"/>
              </a:rPr>
              <a:t>= 10 to </a:t>
            </a:r>
            <a:r>
              <a:rPr sz="1200" spc="-15" dirty="0">
                <a:latin typeface="LM Roman 12"/>
                <a:cs typeface="LM Roman 12"/>
              </a:rPr>
              <a:t>solve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differential  equation</a:t>
            </a:r>
            <a:endParaRPr sz="1200">
              <a:latin typeface="LM Roman 12"/>
              <a:cs typeface="LM Roman 12"/>
            </a:endParaRPr>
          </a:p>
          <a:p>
            <a:pPr marR="1471295" algn="ctr">
              <a:lnSpc>
                <a:spcPts val="1165"/>
              </a:lnSpc>
            </a:pPr>
            <a:r>
              <a:rPr sz="1200" i="1" spc="20" dirty="0">
                <a:latin typeface="Times New Roman"/>
                <a:cs typeface="Times New Roman"/>
              </a:rPr>
              <a:t>dy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067659" y="8671712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055111" y="8648758"/>
            <a:ext cx="187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5" dirty="0">
                <a:latin typeface="Times New Roman"/>
                <a:cs typeface="Times New Roman"/>
              </a:rPr>
              <a:t>d</a:t>
            </a:r>
            <a:r>
              <a:rPr sz="1200" i="1" spc="13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pc="-5" dirty="0"/>
              <a:t>19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274569" y="8545124"/>
            <a:ext cx="14585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5819" algn="l"/>
              </a:tabLst>
            </a:pP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20" dirty="0">
                <a:latin typeface="LM Roman 12"/>
                <a:cs typeface="LM Roman 12"/>
              </a:rPr>
              <a:t>sin(</a:t>
            </a:r>
            <a:r>
              <a:rPr sz="1200" i="1" spc="20" dirty="0">
                <a:latin typeface="Times New Roman"/>
                <a:cs typeface="Times New Roman"/>
              </a:rPr>
              <a:t>xy</a:t>
            </a:r>
            <a:r>
              <a:rPr sz="1200" spc="20" dirty="0">
                <a:latin typeface="LM Roman 12"/>
                <a:cs typeface="LM Roman 12"/>
              </a:rPr>
              <a:t>);	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LM Roman 12"/>
                <a:cs typeface="LM Roman 12"/>
              </a:rPr>
              <a:t>(0)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235" dirty="0">
                <a:latin typeface="LM Roman 12"/>
                <a:cs typeface="LM Roman 12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π,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1708" y="8857544"/>
            <a:ext cx="13652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on the </a:t>
            </a:r>
            <a:r>
              <a:rPr sz="1200" spc="-20" dirty="0">
                <a:latin typeface="LM Roman 12"/>
                <a:cs typeface="LM Roman 12"/>
              </a:rPr>
              <a:t>interval </a:t>
            </a:r>
            <a:r>
              <a:rPr sz="1200" spc="5" dirty="0">
                <a:latin typeface="LM Roman 12"/>
                <a:cs typeface="LM Roman 12"/>
              </a:rPr>
              <a:t>[0</a:t>
            </a:r>
            <a:r>
              <a:rPr sz="1200" i="1" spc="5" dirty="0">
                <a:latin typeface="Times New Roman"/>
                <a:cs typeface="Times New Roman"/>
              </a:rPr>
              <a:t>,</a:t>
            </a:r>
            <a:r>
              <a:rPr sz="1200" i="1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1].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8" y="902268"/>
            <a:ext cx="5969000" cy="65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225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will </a:t>
            </a:r>
            <a:r>
              <a:rPr sz="1200" spc="-5" dirty="0">
                <a:latin typeface="LM Roman 12"/>
                <a:cs typeface="LM Roman 12"/>
              </a:rPr>
              <a:t>carry out the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5" dirty="0">
                <a:latin typeface="LM Roman 12"/>
                <a:cs typeface="LM Roman 12"/>
              </a:rPr>
              <a:t>few iterations </a:t>
            </a:r>
            <a:r>
              <a:rPr sz="1200" spc="-25" dirty="0">
                <a:latin typeface="LM Roman 12"/>
                <a:cs typeface="LM Roman 12"/>
              </a:rPr>
              <a:t>by </a:t>
            </a:r>
            <a:r>
              <a:rPr sz="1200" spc="-5" dirty="0">
                <a:latin typeface="LM Roman 12"/>
                <a:cs typeface="LM Roman 12"/>
              </a:rPr>
              <a:t>hand and </a:t>
            </a:r>
            <a:r>
              <a:rPr sz="1200" spc="-20" dirty="0">
                <a:latin typeface="LM Roman 12"/>
                <a:cs typeface="LM Roman 12"/>
              </a:rPr>
              <a:t>leave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rest </a:t>
            </a:r>
            <a:r>
              <a:rPr sz="1200" spc="-5" dirty="0">
                <a:latin typeface="LM Roman 12"/>
                <a:cs typeface="LM Roman 12"/>
              </a:rPr>
              <a:t>as an </a:t>
            </a:r>
            <a:r>
              <a:rPr sz="1200" spc="-10" dirty="0">
                <a:latin typeface="LM Roman 12"/>
                <a:cs typeface="LM Roman 12"/>
              </a:rPr>
              <a:t>exercise. </a:t>
            </a:r>
            <a:r>
              <a:rPr sz="1200" spc="-60" dirty="0">
                <a:latin typeface="LM Roman 12"/>
                <a:cs typeface="LM Roman 12"/>
              </a:rPr>
              <a:t>To  </a:t>
            </a:r>
            <a:r>
              <a:rPr sz="1200" dirty="0">
                <a:latin typeface="LM Roman 12"/>
                <a:cs typeface="LM Roman 12"/>
              </a:rPr>
              <a:t>begin,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5" dirty="0">
                <a:latin typeface="LM Roman 12"/>
                <a:cs typeface="LM Roman 12"/>
              </a:rPr>
              <a:t>observe</a:t>
            </a:r>
            <a:r>
              <a:rPr sz="1200" spc="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that</a:t>
            </a:r>
            <a:endParaRPr sz="1200">
              <a:latin typeface="LM Roman 12"/>
              <a:cs typeface="LM Roman 12"/>
            </a:endParaRPr>
          </a:p>
          <a:p>
            <a:pPr marL="2420620">
              <a:lnSpc>
                <a:spcPct val="100000"/>
              </a:lnSpc>
              <a:spcBef>
                <a:spcPts val="660"/>
              </a:spcBef>
            </a:pP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25" dirty="0">
                <a:latin typeface="LM Roman 12"/>
                <a:cs typeface="LM Roman 12"/>
              </a:rPr>
              <a:t>sin(</a:t>
            </a:r>
            <a:r>
              <a:rPr sz="1200" i="1" spc="25" dirty="0">
                <a:latin typeface="Times New Roman"/>
                <a:cs typeface="Times New Roman"/>
              </a:rPr>
              <a:t>xy</a:t>
            </a:r>
            <a:r>
              <a:rPr sz="1200" spc="25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20059" y="1792376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7" y="1665795"/>
            <a:ext cx="11334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</a:t>
            </a:r>
            <a:r>
              <a:rPr sz="1200" i="1" spc="-114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200" dirty="0">
                <a:latin typeface="LM Roman 12"/>
                <a:cs typeface="LM Roman 12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i="1" spc="-7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LM Roman 12"/>
                <a:cs typeface="LM Roman 12"/>
              </a:rPr>
              <a:t>cos(</a:t>
            </a:r>
            <a:r>
              <a:rPr sz="1200" i="1" spc="25" dirty="0">
                <a:latin typeface="Times New Roman"/>
                <a:cs typeface="Times New Roman"/>
              </a:rPr>
              <a:t>xy</a:t>
            </a:r>
            <a:r>
              <a:rPr sz="1200" spc="25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20059" y="2155088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7514" y="1537099"/>
            <a:ext cx="198755" cy="8026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i="1" spc="155" dirty="0">
                <a:latin typeface="Times New Roman"/>
                <a:cs typeface="Times New Roman"/>
              </a:rPr>
              <a:t>∂f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40"/>
              </a:lnSpc>
              <a:spcBef>
                <a:spcPts val="195"/>
              </a:spcBef>
            </a:pPr>
            <a:r>
              <a:rPr sz="1200" i="1" spc="75" dirty="0">
                <a:latin typeface="Times New Roman"/>
                <a:cs typeface="Times New Roman"/>
              </a:rPr>
              <a:t>∂</a:t>
            </a:r>
            <a:r>
              <a:rPr sz="1200" i="1" spc="13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200" i="1" spc="155" dirty="0">
                <a:latin typeface="Times New Roman"/>
                <a:cs typeface="Times New Roman"/>
              </a:rPr>
              <a:t>∂f</a:t>
            </a:r>
            <a:endParaRPr sz="12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80"/>
              </a:spcBef>
            </a:pPr>
            <a:r>
              <a:rPr sz="1200" i="1" spc="55" dirty="0">
                <a:latin typeface="Times New Roman"/>
                <a:cs typeface="Times New Roman"/>
              </a:rPr>
              <a:t>∂y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9533" y="2028502"/>
            <a:ext cx="11811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</a:t>
            </a:r>
            <a:r>
              <a:rPr sz="1200" i="1" spc="-114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204" dirty="0">
                <a:latin typeface="LM Roman 12"/>
                <a:cs typeface="LM Roman 12"/>
              </a:rPr>
              <a:t> </a:t>
            </a:r>
            <a:r>
              <a:rPr sz="1200" i="1" spc="130" dirty="0">
                <a:latin typeface="Times New Roman"/>
                <a:cs typeface="Times New Roman"/>
              </a:rPr>
              <a:t>x</a:t>
            </a:r>
            <a:r>
              <a:rPr sz="1200" i="1" spc="-114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LM Roman 12"/>
                <a:cs typeface="LM Roman 12"/>
              </a:rPr>
              <a:t>cos(</a:t>
            </a:r>
            <a:r>
              <a:rPr sz="1200" i="1" spc="25" dirty="0">
                <a:latin typeface="Times New Roman"/>
                <a:cs typeface="Times New Roman"/>
              </a:rPr>
              <a:t>xy</a:t>
            </a:r>
            <a:r>
              <a:rPr sz="1200" spc="25" dirty="0">
                <a:latin typeface="LM Roman 12"/>
                <a:cs typeface="LM Roman 12"/>
              </a:rPr>
              <a:t>)</a:t>
            </a:r>
            <a:r>
              <a:rPr sz="1200" i="1" spc="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8" y="2286899"/>
            <a:ext cx="5669280" cy="7188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1200" spc="-5" dirty="0">
                <a:latin typeface="LM Roman 12"/>
                <a:cs typeface="LM Roman 12"/>
              </a:rPr>
              <a:t>If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let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i="1" spc="60" baseline="-13888" dirty="0">
                <a:latin typeface="Arial"/>
                <a:cs typeface="Arial"/>
              </a:rPr>
              <a:t>k </a:t>
            </a:r>
            <a:r>
              <a:rPr sz="1200" spc="-5" dirty="0">
                <a:latin typeface="LM Roman 12"/>
                <a:cs typeface="LM Roman 12"/>
              </a:rPr>
              <a:t>denote an </a:t>
            </a:r>
            <a:r>
              <a:rPr sz="1200" spc="-10" dirty="0">
                <a:latin typeface="LM Roman 12"/>
                <a:cs typeface="LM Roman 12"/>
              </a:rPr>
              <a:t>approximation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i="1" spc="50" dirty="0">
                <a:latin typeface="Times New Roman"/>
                <a:cs typeface="Times New Roman"/>
              </a:rPr>
              <a:t>y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i="1" spc="75" baseline="-13888" dirty="0">
                <a:latin typeface="Arial"/>
                <a:cs typeface="Arial"/>
              </a:rPr>
              <a:t>k</a:t>
            </a:r>
            <a:r>
              <a:rPr sz="1200" spc="50" dirty="0">
                <a:latin typeface="LM Roman 12"/>
                <a:cs typeface="LM Roman 12"/>
              </a:rPr>
              <a:t>),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30" dirty="0">
                <a:latin typeface="LM Roman 12"/>
                <a:cs typeface="LM Roman 12"/>
              </a:rPr>
              <a:t>Taylor </a:t>
            </a:r>
            <a:r>
              <a:rPr sz="1200" dirty="0">
                <a:latin typeface="LM Roman 12"/>
                <a:cs typeface="LM Roman 12"/>
              </a:rPr>
              <a:t>method </a:t>
            </a:r>
            <a:r>
              <a:rPr sz="1200" spc="-5" dirty="0">
                <a:latin typeface="LM Roman 12"/>
                <a:cs typeface="LM Roman 12"/>
              </a:rPr>
              <a:t>of order 2</a:t>
            </a:r>
            <a:r>
              <a:rPr sz="1200" spc="2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becomes</a:t>
            </a:r>
            <a:endParaRPr sz="1200">
              <a:latin typeface="LM Roman 12"/>
              <a:cs typeface="LM Roman 12"/>
            </a:endParaRPr>
          </a:p>
          <a:p>
            <a:pPr marL="1360805">
              <a:lnSpc>
                <a:spcPts val="1350"/>
              </a:lnSpc>
              <a:spcBef>
                <a:spcPts val="660"/>
              </a:spcBef>
            </a:pP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i="1" spc="37" baseline="-13888" dirty="0">
                <a:latin typeface="Arial"/>
                <a:cs typeface="Arial"/>
              </a:rPr>
              <a:t>k</a:t>
            </a:r>
            <a:r>
              <a:rPr sz="1200" spc="37" baseline="-13888" dirty="0">
                <a:latin typeface="LM Roman 8"/>
                <a:cs typeface="LM Roman 8"/>
              </a:rPr>
              <a:t>+1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i="1" spc="60" baseline="-13888" dirty="0">
                <a:latin typeface="Arial"/>
                <a:cs typeface="Arial"/>
              </a:rPr>
              <a:t>k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95" dirty="0">
                <a:latin typeface="LM Roman 12"/>
                <a:cs typeface="LM Roman 12"/>
              </a:rPr>
              <a:t> </a:t>
            </a:r>
            <a:r>
              <a:rPr sz="1200" spc="25" dirty="0">
                <a:latin typeface="LM Roman 12"/>
                <a:cs typeface="LM Roman 12"/>
              </a:rPr>
              <a:t>sin(</a:t>
            </a:r>
            <a:r>
              <a:rPr sz="1200" i="1" spc="25" dirty="0">
                <a:latin typeface="Times New Roman"/>
                <a:cs typeface="Times New Roman"/>
              </a:rPr>
              <a:t>x</a:t>
            </a:r>
            <a:r>
              <a:rPr sz="1200" i="1" spc="37" baseline="-13888" dirty="0">
                <a:latin typeface="Arial"/>
                <a:cs typeface="Arial"/>
              </a:rPr>
              <a:t>k</a:t>
            </a: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i="1" spc="37" baseline="-13888" dirty="0">
                <a:latin typeface="Arial"/>
                <a:cs typeface="Arial"/>
              </a:rPr>
              <a:t>k</a:t>
            </a:r>
            <a:r>
              <a:rPr sz="1200" spc="25" dirty="0">
                <a:latin typeface="LM Roman 12"/>
                <a:cs typeface="LM Roman 12"/>
              </a:rPr>
              <a:t>)(</a:t>
            </a:r>
            <a:r>
              <a:rPr sz="1200" i="1" spc="25" dirty="0">
                <a:latin typeface="Times New Roman"/>
                <a:cs typeface="Times New Roman"/>
              </a:rPr>
              <a:t>.</a:t>
            </a:r>
            <a:r>
              <a:rPr sz="1200" spc="25" dirty="0">
                <a:latin typeface="LM Roman 12"/>
                <a:cs typeface="LM Roman 12"/>
              </a:rPr>
              <a:t>1)</a:t>
            </a:r>
            <a:endParaRPr sz="1200">
              <a:latin typeface="LM Roman 12"/>
              <a:cs typeface="LM Roman 12"/>
            </a:endParaRPr>
          </a:p>
          <a:p>
            <a:pPr marL="1818005">
              <a:lnSpc>
                <a:spcPts val="1350"/>
              </a:lnSpc>
            </a:pPr>
            <a:r>
              <a:rPr sz="1200" spc="-180" dirty="0"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6139" y="2967285"/>
            <a:ext cx="26231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+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i="1" spc="60" baseline="-13888" dirty="0">
                <a:latin typeface="Arial"/>
                <a:cs typeface="Arial"/>
              </a:rPr>
              <a:t>k </a:t>
            </a:r>
            <a:r>
              <a:rPr sz="1200" spc="40" dirty="0">
                <a:latin typeface="LM Roman 12"/>
                <a:cs typeface="LM Roman 12"/>
              </a:rPr>
              <a:t>cos(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40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+ </a:t>
            </a:r>
            <a:r>
              <a:rPr sz="1200" i="1" spc="80" dirty="0">
                <a:latin typeface="Times New Roman"/>
                <a:cs typeface="Times New Roman"/>
              </a:rPr>
              <a:t>x</a:t>
            </a:r>
            <a:r>
              <a:rPr sz="1200" i="1" spc="120" baseline="-13888" dirty="0">
                <a:latin typeface="Arial"/>
                <a:cs typeface="Arial"/>
              </a:rPr>
              <a:t>k </a:t>
            </a:r>
            <a:r>
              <a:rPr sz="1200" spc="40" dirty="0">
                <a:latin typeface="LM Roman 12"/>
                <a:cs typeface="LM Roman 12"/>
              </a:rPr>
              <a:t>cos(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150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LM Roman 12"/>
                <a:cs typeface="LM Roman 12"/>
              </a:rPr>
              <a:t>sin(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i="1" spc="52" baseline="-13888" dirty="0">
                <a:latin typeface="Arial"/>
                <a:cs typeface="Arial"/>
              </a:rPr>
              <a:t>k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i="1" spc="52" baseline="-13888" dirty="0">
                <a:latin typeface="Arial"/>
                <a:cs typeface="Arial"/>
              </a:rPr>
              <a:t>k</a:t>
            </a:r>
            <a:r>
              <a:rPr sz="1200" spc="35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2743" y="2863656"/>
            <a:ext cx="4489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5" baseline="23148" dirty="0">
                <a:latin typeface="Arial"/>
                <a:cs typeface="Arial"/>
              </a:rPr>
              <a:t>Σ</a:t>
            </a:r>
            <a:r>
              <a:rPr sz="1200" spc="-10" dirty="0">
                <a:latin typeface="LM Roman 12"/>
                <a:cs typeface="LM Roman 12"/>
              </a:rPr>
              <a:t>(</a:t>
            </a:r>
            <a:r>
              <a:rPr sz="1200" i="1" spc="-10" dirty="0">
                <a:latin typeface="Times New Roman"/>
                <a:cs typeface="Times New Roman"/>
              </a:rPr>
              <a:t>.</a:t>
            </a:r>
            <a:r>
              <a:rPr sz="1200" spc="-10" dirty="0">
                <a:latin typeface="LM Roman 12"/>
                <a:cs typeface="LM Roman 12"/>
              </a:rPr>
              <a:t>1)</a:t>
            </a:r>
            <a:r>
              <a:rPr sz="1200" spc="-15" baseline="31250" dirty="0">
                <a:latin typeface="LM Roman 8"/>
                <a:cs typeface="LM Roman 8"/>
              </a:rPr>
              <a:t>2</a:t>
            </a:r>
            <a:endParaRPr sz="1200" baseline="31250">
              <a:latin typeface="LM Roman 8"/>
              <a:cs typeface="LM Roman 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7543" y="3093872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3200" y="3070921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1320" y="2967287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6300" y="3198259"/>
            <a:ext cx="6019165" cy="12738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latin typeface="LM Roman 12"/>
                <a:cs typeface="LM Roman 12"/>
              </a:rPr>
              <a:t>Beginning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with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point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i="1" spc="4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spc="37" baseline="-13888" dirty="0">
                <a:latin typeface="LM Roman 8"/>
                <a:cs typeface="LM Roman 8"/>
              </a:rPr>
              <a:t>0</a:t>
            </a:r>
            <a:r>
              <a:rPr sz="1200" spc="25" dirty="0">
                <a:latin typeface="LM Roman 12"/>
                <a:cs typeface="LM Roman 12"/>
              </a:rPr>
              <a:t>)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5" dirty="0">
                <a:latin typeface="LM Roman 12"/>
                <a:cs typeface="LM Roman 12"/>
              </a:rPr>
              <a:t>(0</a:t>
            </a:r>
            <a:r>
              <a:rPr sz="1200" i="1" spc="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30" dirty="0">
                <a:latin typeface="Times New Roman"/>
                <a:cs typeface="Times New Roman"/>
              </a:rPr>
              <a:t>π</a:t>
            </a:r>
            <a:r>
              <a:rPr sz="1200" spc="30" dirty="0">
                <a:latin typeface="LM Roman 12"/>
                <a:cs typeface="LM Roman 12"/>
              </a:rPr>
              <a:t>),</a:t>
            </a:r>
            <a:r>
              <a:rPr sz="1200" spc="-5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compute</a:t>
            </a:r>
            <a:endParaRPr sz="1200">
              <a:latin typeface="LM Roman 12"/>
              <a:cs typeface="LM Roman 12"/>
            </a:endParaRPr>
          </a:p>
          <a:p>
            <a:pPr marL="2145665">
              <a:lnSpc>
                <a:spcPct val="100000"/>
              </a:lnSpc>
              <a:spcBef>
                <a:spcPts val="650"/>
              </a:spcBef>
            </a:pP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1</a:t>
            </a:r>
            <a:r>
              <a:rPr sz="1200" spc="120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π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15" dirty="0">
                <a:latin typeface="Times New Roman"/>
                <a:cs typeface="Times New Roman"/>
              </a:rPr>
              <a:t>π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i="1" spc="15" dirty="0">
                <a:latin typeface="Times New Roman"/>
                <a:cs typeface="Times New Roman"/>
              </a:rPr>
              <a:t>.</a:t>
            </a:r>
            <a:r>
              <a:rPr sz="1200" spc="15" dirty="0">
                <a:latin typeface="LM Roman 12"/>
                <a:cs typeface="LM Roman 12"/>
              </a:rPr>
              <a:t>005)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5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1573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1200" spc="-20" dirty="0">
                <a:latin typeface="LM Roman 12"/>
                <a:cs typeface="LM Roman 12"/>
              </a:rPr>
              <a:t>which </a:t>
            </a:r>
            <a:r>
              <a:rPr sz="1200" spc="-5" dirty="0">
                <a:latin typeface="LM Roman 12"/>
                <a:cs typeface="LM Roman 12"/>
              </a:rPr>
              <a:t>is</a:t>
            </a:r>
            <a:r>
              <a:rPr sz="1200" spc="-3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closer</a:t>
            </a:r>
            <a:r>
              <a:rPr sz="1200" spc="-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correct</a:t>
            </a:r>
            <a:r>
              <a:rPr sz="1200" spc="-30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value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of</a:t>
            </a:r>
            <a:r>
              <a:rPr sz="1200" spc="-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3.1572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than</a:t>
            </a:r>
            <a:r>
              <a:rPr sz="1200" spc="-30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was</a:t>
            </a:r>
            <a:r>
              <a:rPr sz="1200" spc="-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3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approximation</a:t>
            </a:r>
            <a:r>
              <a:rPr sz="1200" spc="-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of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Euler’s</a:t>
            </a:r>
            <a:r>
              <a:rPr sz="1200" spc="-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method.</a:t>
            </a:r>
            <a:endParaRPr sz="1200">
              <a:latin typeface="LM Roman 12"/>
              <a:cs typeface="LM Roman 12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20" dirty="0">
                <a:latin typeface="LM Roman 12"/>
                <a:cs typeface="LM Roman 12"/>
              </a:rPr>
              <a:t>now </a:t>
            </a:r>
            <a:r>
              <a:rPr sz="1200" spc="-10" dirty="0">
                <a:latin typeface="LM Roman 12"/>
                <a:cs typeface="LM Roman 12"/>
              </a:rPr>
              <a:t>use </a:t>
            </a:r>
            <a:r>
              <a:rPr sz="1200" spc="-5" dirty="0">
                <a:latin typeface="LM Roman 12"/>
                <a:cs typeface="LM Roman 12"/>
              </a:rPr>
              <a:t>the point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i="1" spc="45" dirty="0">
                <a:latin typeface="Times New Roman"/>
                <a:cs typeface="Times New Roman"/>
              </a:rPr>
              <a:t>, </a:t>
            </a: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spc="37" baseline="-13888" dirty="0">
                <a:latin typeface="LM Roman 8"/>
                <a:cs typeface="LM Roman 8"/>
              </a:rPr>
              <a:t>1</a:t>
            </a:r>
            <a:r>
              <a:rPr sz="1200" spc="25" dirty="0">
                <a:latin typeface="LM Roman 12"/>
                <a:cs typeface="LM Roman 12"/>
              </a:rPr>
              <a:t>)</a:t>
            </a:r>
            <a:r>
              <a:rPr sz="1200" spc="-29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5" dirty="0">
                <a:latin typeface="LM Roman 12"/>
                <a:cs typeface="LM Roman 12"/>
              </a:rPr>
              <a:t>(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LM Roman 12"/>
                <a:cs typeface="LM Roman 12"/>
              </a:rPr>
              <a:t>1</a:t>
            </a:r>
            <a:r>
              <a:rPr sz="1200" i="1" spc="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1573)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0" dirty="0">
                <a:latin typeface="LM Roman 12"/>
                <a:cs typeface="LM Roman 12"/>
              </a:rPr>
              <a:t>compute</a:t>
            </a:r>
            <a:endParaRPr sz="1200">
              <a:latin typeface="LM Roman 12"/>
              <a:cs typeface="LM Roman 12"/>
            </a:endParaRPr>
          </a:p>
          <a:p>
            <a:pPr marL="804545">
              <a:lnSpc>
                <a:spcPct val="100000"/>
              </a:lnSpc>
              <a:spcBef>
                <a:spcPts val="660"/>
              </a:spcBef>
            </a:pP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2</a:t>
            </a:r>
            <a:r>
              <a:rPr sz="1200" spc="135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200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1573</a:t>
            </a:r>
            <a:r>
              <a:rPr sz="1200" spc="-1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sin(</a:t>
            </a:r>
            <a:r>
              <a:rPr sz="1200" i="1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1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·</a:t>
            </a:r>
            <a:r>
              <a:rPr sz="1200" spc="-135" dirty="0">
                <a:latin typeface="Latin Modern Math"/>
                <a:cs typeface="Latin Modern Math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1573)(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3729" y="4424234"/>
            <a:ext cx="971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80" dirty="0">
                <a:latin typeface="Arial"/>
                <a:cs typeface="Arial"/>
              </a:rPr>
              <a:t>Σ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1665" y="4489763"/>
            <a:ext cx="4470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5" baseline="23148" dirty="0">
                <a:latin typeface="Arial"/>
                <a:cs typeface="Arial"/>
              </a:rPr>
              <a:t>Σ</a:t>
            </a:r>
            <a:r>
              <a:rPr sz="1200" spc="-10" dirty="0">
                <a:latin typeface="LM Roman 12"/>
                <a:cs typeface="LM Roman 12"/>
              </a:rPr>
              <a:t>(</a:t>
            </a:r>
            <a:r>
              <a:rPr sz="1200" i="1" spc="-10" dirty="0">
                <a:latin typeface="Times New Roman"/>
                <a:cs typeface="Times New Roman"/>
              </a:rPr>
              <a:t>.</a:t>
            </a:r>
            <a:r>
              <a:rPr sz="1200" spc="-10" dirty="0">
                <a:latin typeface="LM Roman 12"/>
                <a:cs typeface="LM Roman 12"/>
              </a:rPr>
              <a:t>1)</a:t>
            </a:r>
            <a:r>
              <a:rPr sz="1200" spc="-15" baseline="31250" dirty="0">
                <a:latin typeface="LM Roman 8"/>
                <a:cs typeface="LM Roman 8"/>
              </a:rPr>
              <a:t>2</a:t>
            </a:r>
            <a:endParaRPr sz="1200" baseline="31250">
              <a:latin typeface="LM Roman 8"/>
              <a:cs typeface="LM Roman 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4951" y="471845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80608" y="4697028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8805" y="9396902"/>
            <a:ext cx="1746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-5" dirty="0">
                <a:latin typeface="LM Roman 12"/>
                <a:cs typeface="LM Roman 12"/>
              </a:rPr>
              <a:t>20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43524" y="4490607"/>
            <a:ext cx="3869054" cy="5924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355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1573</a:t>
            </a:r>
            <a:r>
              <a:rPr sz="1200" spc="-1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cos(</a:t>
            </a:r>
            <a:r>
              <a:rPr sz="1200" i="1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1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·</a:t>
            </a:r>
            <a:r>
              <a:rPr sz="1200" spc="-135" dirty="0">
                <a:latin typeface="Latin Modern Math"/>
                <a:cs typeface="Latin Modern Math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1573)</a:t>
            </a:r>
            <a:r>
              <a:rPr sz="1200" spc="-1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LM Roman 12"/>
                <a:cs typeface="LM Roman 12"/>
              </a:rPr>
              <a:t>1</a:t>
            </a:r>
            <a:r>
              <a:rPr sz="1200" spc="-1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cos(</a:t>
            </a:r>
            <a:r>
              <a:rPr sz="1200" i="1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1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·</a:t>
            </a:r>
            <a:r>
              <a:rPr sz="1200" spc="-140" dirty="0">
                <a:latin typeface="Latin Modern Math"/>
                <a:cs typeface="Latin Modern Math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1573)</a:t>
            </a:r>
            <a:r>
              <a:rPr sz="1200" spc="-1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sin(</a:t>
            </a:r>
            <a:r>
              <a:rPr sz="1200" i="1" spc="-5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1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·</a:t>
            </a:r>
            <a:r>
              <a:rPr sz="1200" spc="-135" dirty="0">
                <a:latin typeface="Latin Modern Math"/>
                <a:cs typeface="Latin Modern Math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1573)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204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3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2035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800" y="5142039"/>
            <a:ext cx="6146165" cy="401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 algn="just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LM Roman 12"/>
                <a:cs typeface="LM Roman 12"/>
              </a:rPr>
              <a:t>which </a:t>
            </a:r>
            <a:r>
              <a:rPr sz="1200" spc="-5" dirty="0">
                <a:latin typeface="LM Roman 12"/>
                <a:cs typeface="LM Roman 12"/>
              </a:rPr>
              <a:t>again</a:t>
            </a:r>
            <a:r>
              <a:rPr sz="1200" spc="-2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is </a:t>
            </a:r>
            <a:r>
              <a:rPr sz="1200" spc="-10" dirty="0">
                <a:latin typeface="LM Roman 12"/>
                <a:cs typeface="LM Roman 12"/>
              </a:rPr>
              <a:t>closer </a:t>
            </a:r>
            <a:r>
              <a:rPr sz="1200" spc="-5" dirty="0">
                <a:latin typeface="LM Roman 12"/>
                <a:cs typeface="LM Roman 12"/>
              </a:rPr>
              <a:t>to the correct </a:t>
            </a:r>
            <a:r>
              <a:rPr sz="1200" spc="-20" dirty="0">
                <a:latin typeface="LM Roman 12"/>
                <a:cs typeface="LM Roman 12"/>
              </a:rPr>
              <a:t>value </a:t>
            </a:r>
            <a:r>
              <a:rPr sz="1200" spc="-5" dirty="0">
                <a:latin typeface="LM Roman 12"/>
                <a:cs typeface="LM Roman 12"/>
              </a:rPr>
              <a:t>than </a:t>
            </a:r>
            <a:r>
              <a:rPr sz="1200" spc="-20" dirty="0">
                <a:latin typeface="LM Roman 12"/>
                <a:cs typeface="LM Roman 12"/>
              </a:rPr>
              <a:t>was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30" baseline="-13888" dirty="0">
                <a:latin typeface="LM Roman 8"/>
                <a:cs typeface="LM Roman 8"/>
              </a:rPr>
              <a:t>2 </a:t>
            </a:r>
            <a:r>
              <a:rPr sz="1200" spc="-10" dirty="0">
                <a:latin typeface="LM Roman 12"/>
                <a:cs typeface="LM Roman 12"/>
              </a:rPr>
              <a:t>approximation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spc="-10" dirty="0">
                <a:latin typeface="LM Roman 12"/>
                <a:cs typeface="LM Roman 12"/>
              </a:rPr>
              <a:t>Euler’s </a:t>
            </a:r>
            <a:r>
              <a:rPr sz="1200" spc="-5" dirty="0">
                <a:latin typeface="LM Roman 12"/>
                <a:cs typeface="LM Roman 12"/>
              </a:rPr>
              <a:t>method.</a:t>
            </a:r>
            <a:endParaRPr sz="1200">
              <a:latin typeface="LM Roman 12"/>
              <a:cs typeface="LM Roman 12"/>
            </a:endParaRPr>
          </a:p>
          <a:p>
            <a:pPr marL="101600">
              <a:lnSpc>
                <a:spcPct val="100000"/>
              </a:lnSpc>
            </a:pPr>
            <a:r>
              <a:rPr sz="1200" spc="-100" dirty="0">
                <a:latin typeface="Latin Modern Math"/>
                <a:cs typeface="Latin Modern Math"/>
              </a:rPr>
              <a:t>△</a:t>
            </a:r>
            <a:endParaRPr sz="120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50">
              <a:latin typeface="Latin Modern Math"/>
              <a:cs typeface="Latin Modern Math"/>
            </a:endParaRPr>
          </a:p>
          <a:p>
            <a:pPr marL="101600">
              <a:lnSpc>
                <a:spcPct val="100000"/>
              </a:lnSpc>
              <a:tabLst>
                <a:tab pos="469900" algn="l"/>
              </a:tabLst>
            </a:pPr>
            <a:r>
              <a:rPr sz="1700" spc="114" dirty="0">
                <a:latin typeface="Times New Roman"/>
                <a:cs typeface="Times New Roman"/>
              </a:rPr>
              <a:t>7	</a:t>
            </a:r>
            <a:r>
              <a:rPr sz="1700" spc="170" dirty="0">
                <a:latin typeface="Times New Roman"/>
                <a:cs typeface="Times New Roman"/>
              </a:rPr>
              <a:t>Advanced </a:t>
            </a:r>
            <a:r>
              <a:rPr sz="1700" spc="235" dirty="0">
                <a:latin typeface="Times New Roman"/>
                <a:cs typeface="Times New Roman"/>
              </a:rPr>
              <a:t>ODE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Solvers</a:t>
            </a:r>
            <a:endParaRPr sz="1700">
              <a:latin typeface="Times New Roman"/>
              <a:cs typeface="Times New Roman"/>
            </a:endParaRPr>
          </a:p>
          <a:p>
            <a:pPr marL="100965" marR="92710" algn="just">
              <a:lnSpc>
                <a:spcPct val="100400"/>
              </a:lnSpc>
              <a:spcBef>
                <a:spcPts val="1085"/>
              </a:spcBef>
            </a:pPr>
            <a:r>
              <a:rPr sz="1200" spc="-5" dirty="0">
                <a:latin typeface="LM Roman 12"/>
                <a:cs typeface="LM Roman 12"/>
              </a:rPr>
              <a:t>In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addition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ODE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solvers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i="1" spc="-15" dirty="0">
                <a:latin typeface="LM Roman 12"/>
                <a:cs typeface="LM Roman 12"/>
              </a:rPr>
              <a:t>ode23</a:t>
            </a:r>
            <a:r>
              <a:rPr sz="1200" i="1" spc="7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and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i="1" spc="-15" dirty="0">
                <a:latin typeface="LM Roman 12"/>
                <a:cs typeface="LM Roman 12"/>
              </a:rPr>
              <a:t>ode45,</a:t>
            </a:r>
            <a:r>
              <a:rPr sz="1200" i="1" spc="-75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which</a:t>
            </a:r>
            <a:r>
              <a:rPr sz="1200" spc="-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are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5" dirty="0">
                <a:latin typeface="LM Roman 12"/>
                <a:cs typeface="LM Roman 12"/>
              </a:rPr>
              <a:t>both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based</a:t>
            </a:r>
            <a:r>
              <a:rPr sz="1200" spc="-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on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Runge–Kutta  </a:t>
            </a:r>
            <a:r>
              <a:rPr sz="1200" spc="-15" dirty="0">
                <a:latin typeface="LM Roman 12"/>
                <a:cs typeface="LM Roman 12"/>
              </a:rPr>
              <a:t>scheme,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LM Roman 12"/>
                <a:cs typeface="LM Roman 12"/>
              </a:rPr>
              <a:t>MATLAB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has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several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additional</a:t>
            </a:r>
            <a:r>
              <a:rPr sz="1200" spc="-11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solvers,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listed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below</a:t>
            </a:r>
            <a:r>
              <a:rPr sz="1200" spc="-10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along</a:t>
            </a:r>
            <a:r>
              <a:rPr sz="1200" spc="-11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with</a:t>
            </a:r>
            <a:r>
              <a:rPr sz="1200" spc="-110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MATLAB’s</a:t>
            </a:r>
            <a:r>
              <a:rPr sz="1200" spc="-9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help-file  suggestions </a:t>
            </a:r>
            <a:r>
              <a:rPr sz="1200" spc="-5" dirty="0">
                <a:latin typeface="LM Roman 12"/>
                <a:cs typeface="LM Roman 12"/>
              </a:rPr>
              <a:t>regarding </a:t>
            </a:r>
            <a:r>
              <a:rPr sz="1200" spc="-10" dirty="0">
                <a:latin typeface="LM Roman 12"/>
                <a:cs typeface="LM Roman 12"/>
              </a:rPr>
              <a:t>when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0" dirty="0">
                <a:latin typeface="LM Roman 12"/>
                <a:cs typeface="LM Roman 12"/>
              </a:rPr>
              <a:t>use</a:t>
            </a:r>
            <a:r>
              <a:rPr sz="1200" spc="5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them.</a:t>
            </a:r>
            <a:endParaRPr sz="1200">
              <a:latin typeface="LM Roman 12"/>
              <a:cs typeface="LM Roman 12"/>
            </a:endParaRPr>
          </a:p>
          <a:p>
            <a:pPr marL="473075" indent="-151765" algn="just">
              <a:lnSpc>
                <a:spcPct val="100000"/>
              </a:lnSpc>
              <a:spcBef>
                <a:spcPts val="680"/>
              </a:spcBef>
              <a:buFont typeface="Latin Modern Math"/>
              <a:buChar char="•"/>
              <a:tabLst>
                <a:tab pos="473709" algn="l"/>
              </a:tabLst>
            </a:pPr>
            <a:r>
              <a:rPr sz="1200" spc="-10" dirty="0">
                <a:latin typeface="LM Roman 12"/>
                <a:cs typeface="LM Roman 12"/>
              </a:rPr>
              <a:t>Multipstep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solvers</a:t>
            </a:r>
            <a:endParaRPr sz="1200">
              <a:latin typeface="LM Roman 12"/>
              <a:cs typeface="LM Roman 12"/>
            </a:endParaRPr>
          </a:p>
          <a:p>
            <a:pPr marL="799465" marR="91440" lvl="1" indent="-158750">
              <a:lnSpc>
                <a:spcPct val="100800"/>
              </a:lnSpc>
              <a:spcBef>
                <a:spcPts val="975"/>
              </a:spcBef>
              <a:buFont typeface="Times New Roman"/>
              <a:buChar char="–"/>
              <a:tabLst>
                <a:tab pos="800100" algn="l"/>
              </a:tabLst>
            </a:pPr>
            <a:r>
              <a:rPr sz="1200" i="1" spc="-15" dirty="0">
                <a:latin typeface="LM Roman 12"/>
                <a:cs typeface="LM Roman 12"/>
              </a:rPr>
              <a:t>ode113. </a:t>
            </a:r>
            <a:r>
              <a:rPr sz="1200" i="1" dirty="0">
                <a:latin typeface="LM Roman 12"/>
                <a:cs typeface="LM Roman 12"/>
              </a:rPr>
              <a:t>If </a:t>
            </a:r>
            <a:r>
              <a:rPr sz="1200" i="1" spc="-5" dirty="0">
                <a:latin typeface="LM Roman 12"/>
                <a:cs typeface="LM Roman 12"/>
              </a:rPr>
              <a:t>using stringent </a:t>
            </a:r>
            <a:r>
              <a:rPr sz="1200" i="1" spc="-20" dirty="0">
                <a:latin typeface="LM Roman 12"/>
                <a:cs typeface="LM Roman 12"/>
              </a:rPr>
              <a:t>error </a:t>
            </a:r>
            <a:r>
              <a:rPr sz="1200" i="1" spc="-15" dirty="0">
                <a:latin typeface="LM Roman 12"/>
                <a:cs typeface="LM Roman 12"/>
              </a:rPr>
              <a:t>tolerances </a:t>
            </a:r>
            <a:r>
              <a:rPr sz="1200" i="1" spc="-5" dirty="0">
                <a:latin typeface="LM Roman 12"/>
                <a:cs typeface="LM Roman 12"/>
              </a:rPr>
              <a:t>or solving a computationally intensive  ODE</a:t>
            </a:r>
            <a:r>
              <a:rPr sz="1200" i="1" spc="-10" dirty="0">
                <a:latin typeface="LM Roman 12"/>
                <a:cs typeface="LM Roman 12"/>
              </a:rPr>
              <a:t> </a:t>
            </a:r>
            <a:r>
              <a:rPr sz="1200" i="1" spc="-15" dirty="0">
                <a:latin typeface="LM Roman 12"/>
                <a:cs typeface="LM Roman 12"/>
              </a:rPr>
              <a:t>file.</a:t>
            </a:r>
            <a:endParaRPr sz="1200">
              <a:latin typeface="LM Roman 12"/>
              <a:cs typeface="LM Roman 12"/>
            </a:endParaRPr>
          </a:p>
          <a:p>
            <a:pPr marL="473075" indent="-151765" algn="just">
              <a:lnSpc>
                <a:spcPct val="100000"/>
              </a:lnSpc>
              <a:spcBef>
                <a:spcPts val="985"/>
              </a:spcBef>
              <a:buFont typeface="Latin Modern Math"/>
              <a:buChar char="•"/>
              <a:tabLst>
                <a:tab pos="473709" algn="l"/>
              </a:tabLst>
            </a:pPr>
            <a:r>
              <a:rPr sz="1200" spc="-15" dirty="0">
                <a:latin typeface="LM Roman 12"/>
                <a:cs typeface="LM Roman 12"/>
              </a:rPr>
              <a:t>Stiff </a:t>
            </a:r>
            <a:r>
              <a:rPr sz="1200" spc="-10" dirty="0">
                <a:latin typeface="LM Roman 12"/>
                <a:cs typeface="LM Roman 12"/>
              </a:rPr>
              <a:t>problems (see discussion</a:t>
            </a:r>
            <a:r>
              <a:rPr sz="1200" spc="7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below)</a:t>
            </a:r>
            <a:endParaRPr sz="1200">
              <a:latin typeface="LM Roman 12"/>
              <a:cs typeface="LM Roman 12"/>
            </a:endParaRPr>
          </a:p>
          <a:p>
            <a:pPr marL="799465" lvl="1" indent="-159385">
              <a:lnSpc>
                <a:spcPct val="100000"/>
              </a:lnSpc>
              <a:spcBef>
                <a:spcPts val="994"/>
              </a:spcBef>
              <a:buFont typeface="Times New Roman"/>
              <a:buChar char="–"/>
              <a:tabLst>
                <a:tab pos="800100" algn="l"/>
              </a:tabLst>
            </a:pPr>
            <a:r>
              <a:rPr sz="1200" i="1" spc="-15" dirty="0">
                <a:latin typeface="LM Roman 12"/>
                <a:cs typeface="LM Roman 12"/>
              </a:rPr>
              <a:t>ode15s. </a:t>
            </a:r>
            <a:r>
              <a:rPr sz="1200" i="1" dirty="0">
                <a:latin typeface="LM Roman 12"/>
                <a:cs typeface="LM Roman 12"/>
              </a:rPr>
              <a:t>If </a:t>
            </a:r>
            <a:r>
              <a:rPr sz="1200" i="1" spc="-15" dirty="0">
                <a:latin typeface="LM Roman 12"/>
                <a:cs typeface="LM Roman 12"/>
              </a:rPr>
              <a:t>ode45 </a:t>
            </a:r>
            <a:r>
              <a:rPr sz="1200" i="1" spc="-5" dirty="0">
                <a:latin typeface="LM Roman 12"/>
                <a:cs typeface="LM Roman 12"/>
              </a:rPr>
              <a:t>is slow </a:t>
            </a:r>
            <a:r>
              <a:rPr sz="1200" i="1" spc="-30" dirty="0">
                <a:latin typeface="LM Roman 12"/>
                <a:cs typeface="LM Roman 12"/>
              </a:rPr>
              <a:t>because </a:t>
            </a:r>
            <a:r>
              <a:rPr sz="1200" i="1" spc="-5" dirty="0">
                <a:latin typeface="LM Roman 12"/>
                <a:cs typeface="LM Roman 12"/>
              </a:rPr>
              <a:t>the </a:t>
            </a:r>
            <a:r>
              <a:rPr sz="1200" i="1" spc="-15" dirty="0">
                <a:latin typeface="LM Roman 12"/>
                <a:cs typeface="LM Roman 12"/>
              </a:rPr>
              <a:t>problem </a:t>
            </a:r>
            <a:r>
              <a:rPr sz="1200" i="1" spc="-5" dirty="0">
                <a:latin typeface="LM Roman 12"/>
                <a:cs typeface="LM Roman 12"/>
              </a:rPr>
              <a:t>is</a:t>
            </a:r>
            <a:r>
              <a:rPr sz="1200" i="1" spc="140" dirty="0">
                <a:latin typeface="LM Roman 12"/>
                <a:cs typeface="LM Roman 12"/>
              </a:rPr>
              <a:t> </a:t>
            </a:r>
            <a:r>
              <a:rPr sz="1200" i="1" spc="-5" dirty="0">
                <a:latin typeface="LM Roman 12"/>
                <a:cs typeface="LM Roman 12"/>
              </a:rPr>
              <a:t>stiff.</a:t>
            </a:r>
            <a:endParaRPr sz="1200">
              <a:latin typeface="LM Roman 12"/>
              <a:cs typeface="LM Roman 12"/>
            </a:endParaRPr>
          </a:p>
          <a:p>
            <a:pPr marL="799465" marR="93345" lvl="1" indent="-158750">
              <a:lnSpc>
                <a:spcPct val="100000"/>
              </a:lnSpc>
              <a:spcBef>
                <a:spcPts val="350"/>
              </a:spcBef>
              <a:buFont typeface="Times New Roman"/>
              <a:buChar char="–"/>
              <a:tabLst>
                <a:tab pos="800100" algn="l"/>
              </a:tabLst>
            </a:pPr>
            <a:r>
              <a:rPr sz="1200" i="1" spc="-15" dirty="0">
                <a:latin typeface="LM Roman 12"/>
                <a:cs typeface="LM Roman 12"/>
              </a:rPr>
              <a:t>ode23s. </a:t>
            </a:r>
            <a:r>
              <a:rPr sz="1200" i="1" dirty="0">
                <a:latin typeface="LM Roman 12"/>
                <a:cs typeface="LM Roman 12"/>
              </a:rPr>
              <a:t>If </a:t>
            </a:r>
            <a:r>
              <a:rPr sz="1200" i="1" spc="-5" dirty="0">
                <a:latin typeface="LM Roman 12"/>
                <a:cs typeface="LM Roman 12"/>
              </a:rPr>
              <a:t>using crude </a:t>
            </a:r>
            <a:r>
              <a:rPr sz="1200" i="1" spc="-20" dirty="0">
                <a:latin typeface="LM Roman 12"/>
                <a:cs typeface="LM Roman 12"/>
              </a:rPr>
              <a:t>error </a:t>
            </a:r>
            <a:r>
              <a:rPr sz="1200" i="1" spc="-15" dirty="0">
                <a:latin typeface="LM Roman 12"/>
                <a:cs typeface="LM Roman 12"/>
              </a:rPr>
              <a:t>tolerances </a:t>
            </a:r>
            <a:r>
              <a:rPr sz="1200" i="1" spc="-5" dirty="0">
                <a:latin typeface="LM Roman 12"/>
                <a:cs typeface="LM Roman 12"/>
              </a:rPr>
              <a:t>to solve stiff systems and the mass matrix  is </a:t>
            </a:r>
            <a:r>
              <a:rPr sz="1200" i="1" spc="-10" dirty="0">
                <a:latin typeface="LM Roman 12"/>
                <a:cs typeface="LM Roman 12"/>
              </a:rPr>
              <a:t>constant.</a:t>
            </a:r>
            <a:endParaRPr sz="1200">
              <a:latin typeface="LM Roman 12"/>
              <a:cs typeface="LM Roman 12"/>
            </a:endParaRPr>
          </a:p>
          <a:p>
            <a:pPr marL="799465" marR="92075" lvl="1" indent="-158750">
              <a:lnSpc>
                <a:spcPct val="100800"/>
              </a:lnSpc>
              <a:spcBef>
                <a:spcPts val="335"/>
              </a:spcBef>
              <a:buFont typeface="Times New Roman"/>
              <a:buChar char="–"/>
              <a:tabLst>
                <a:tab pos="800100" algn="l"/>
              </a:tabLst>
            </a:pPr>
            <a:r>
              <a:rPr sz="1200" i="1" spc="-15" dirty="0">
                <a:latin typeface="LM Roman 12"/>
                <a:cs typeface="LM Roman 12"/>
              </a:rPr>
              <a:t>ode23t. </a:t>
            </a:r>
            <a:r>
              <a:rPr sz="1200" i="1" dirty="0">
                <a:latin typeface="LM Roman 12"/>
                <a:cs typeface="LM Roman 12"/>
              </a:rPr>
              <a:t>If </a:t>
            </a:r>
            <a:r>
              <a:rPr sz="1200" i="1" spc="-5" dirty="0">
                <a:latin typeface="LM Roman 12"/>
                <a:cs typeface="LM Roman 12"/>
              </a:rPr>
              <a:t>the </a:t>
            </a:r>
            <a:r>
              <a:rPr sz="1200" i="1" spc="-15" dirty="0">
                <a:latin typeface="LM Roman 12"/>
                <a:cs typeface="LM Roman 12"/>
              </a:rPr>
              <a:t>problem </a:t>
            </a:r>
            <a:r>
              <a:rPr sz="1200" i="1" spc="-5" dirty="0">
                <a:latin typeface="LM Roman 12"/>
                <a:cs typeface="LM Roman 12"/>
              </a:rPr>
              <a:t>is only </a:t>
            </a:r>
            <a:r>
              <a:rPr sz="1200" i="1" spc="-20" dirty="0">
                <a:latin typeface="LM Roman 12"/>
                <a:cs typeface="LM Roman 12"/>
              </a:rPr>
              <a:t>moderately </a:t>
            </a:r>
            <a:r>
              <a:rPr sz="1200" i="1" spc="-5" dirty="0">
                <a:latin typeface="LM Roman 12"/>
                <a:cs typeface="LM Roman 12"/>
              </a:rPr>
              <a:t>stiff and you </a:t>
            </a:r>
            <a:r>
              <a:rPr sz="1200" i="1" spc="-35" dirty="0">
                <a:latin typeface="LM Roman 12"/>
                <a:cs typeface="LM Roman 12"/>
              </a:rPr>
              <a:t>need </a:t>
            </a:r>
            <a:r>
              <a:rPr sz="1200" i="1" spc="-5" dirty="0">
                <a:latin typeface="LM Roman 12"/>
                <a:cs typeface="LM Roman 12"/>
              </a:rPr>
              <a:t>a solution without  </a:t>
            </a:r>
            <a:r>
              <a:rPr sz="1200" i="1" spc="-10" dirty="0">
                <a:latin typeface="LM Roman 12"/>
                <a:cs typeface="LM Roman 12"/>
              </a:rPr>
              <a:t>numerical</a:t>
            </a:r>
            <a:r>
              <a:rPr sz="1200" i="1" spc="-5" dirty="0">
                <a:latin typeface="LM Roman 12"/>
                <a:cs typeface="LM Roman 12"/>
              </a:rPr>
              <a:t> damping.</a:t>
            </a:r>
            <a:endParaRPr sz="1200">
              <a:latin typeface="LM Roman 12"/>
              <a:cs typeface="LM Roman 12"/>
            </a:endParaRPr>
          </a:p>
          <a:p>
            <a:pPr marL="799465" lvl="1" indent="-159385">
              <a:lnSpc>
                <a:spcPct val="100000"/>
              </a:lnSpc>
              <a:spcBef>
                <a:spcPts val="345"/>
              </a:spcBef>
              <a:buFont typeface="Times New Roman"/>
              <a:buChar char="–"/>
              <a:tabLst>
                <a:tab pos="800100" algn="l"/>
              </a:tabLst>
            </a:pPr>
            <a:r>
              <a:rPr sz="1200" i="1" spc="-15" dirty="0">
                <a:latin typeface="LM Roman 12"/>
                <a:cs typeface="LM Roman 12"/>
              </a:rPr>
              <a:t>ode23tb. </a:t>
            </a:r>
            <a:r>
              <a:rPr sz="1200" i="1" dirty="0">
                <a:latin typeface="LM Roman 12"/>
                <a:cs typeface="LM Roman 12"/>
              </a:rPr>
              <a:t>If </a:t>
            </a:r>
            <a:r>
              <a:rPr sz="1200" i="1" spc="-5" dirty="0">
                <a:latin typeface="LM Roman 12"/>
                <a:cs typeface="LM Roman 12"/>
              </a:rPr>
              <a:t>using crude </a:t>
            </a:r>
            <a:r>
              <a:rPr sz="1200" i="1" spc="-20" dirty="0">
                <a:latin typeface="LM Roman 12"/>
                <a:cs typeface="LM Roman 12"/>
              </a:rPr>
              <a:t>error </a:t>
            </a:r>
            <a:r>
              <a:rPr sz="1200" i="1" spc="-15" dirty="0">
                <a:latin typeface="LM Roman 12"/>
                <a:cs typeface="LM Roman 12"/>
              </a:rPr>
              <a:t>tolerances </a:t>
            </a:r>
            <a:r>
              <a:rPr sz="1200" i="1" spc="-5" dirty="0">
                <a:latin typeface="LM Roman 12"/>
                <a:cs typeface="LM Roman 12"/>
              </a:rPr>
              <a:t>to solve stiff</a:t>
            </a:r>
            <a:r>
              <a:rPr sz="1200" i="1" spc="130" dirty="0">
                <a:latin typeface="LM Roman 12"/>
                <a:cs typeface="LM Roman 12"/>
              </a:rPr>
              <a:t> </a:t>
            </a:r>
            <a:r>
              <a:rPr sz="1200" i="1" spc="-5" dirty="0">
                <a:latin typeface="LM Roman 12"/>
                <a:cs typeface="LM Roman 12"/>
              </a:rPr>
              <a:t>systems.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pc="-5" dirty="0"/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63598" y="761327"/>
            <a:ext cx="6043930" cy="1996439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5"/>
              </a:spcBef>
              <a:tabLst>
                <a:tab pos="516890" algn="l"/>
              </a:tabLst>
            </a:pPr>
            <a:r>
              <a:rPr sz="1400" spc="100" dirty="0">
                <a:latin typeface="Times New Roman"/>
                <a:cs typeface="Times New Roman"/>
              </a:rPr>
              <a:t>7.1	</a:t>
            </a:r>
            <a:r>
              <a:rPr sz="1400" spc="80" dirty="0">
                <a:latin typeface="Times New Roman"/>
                <a:cs typeface="Times New Roman"/>
              </a:rPr>
              <a:t>Stiff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204" dirty="0">
                <a:latin typeface="Times New Roman"/>
                <a:cs typeface="Times New Roman"/>
              </a:rPr>
              <a:t>ODE</a:t>
            </a:r>
            <a:endParaRPr sz="14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00800"/>
              </a:lnSpc>
              <a:spcBef>
                <a:spcPts val="715"/>
              </a:spcBef>
            </a:pPr>
            <a:r>
              <a:rPr sz="1200" spc="-10" dirty="0">
                <a:latin typeface="LM Roman 12"/>
                <a:cs typeface="LM Roman 12"/>
              </a:rPr>
              <a:t>By </a:t>
            </a:r>
            <a:r>
              <a:rPr sz="1200" spc="-5" dirty="0">
                <a:latin typeface="LM Roman 12"/>
                <a:cs typeface="LM Roman 12"/>
              </a:rPr>
              <a:t>a </a:t>
            </a:r>
            <a:r>
              <a:rPr sz="1200" i="1" spc="-5" dirty="0">
                <a:latin typeface="LM Roman 12"/>
                <a:cs typeface="LM Roman 12"/>
              </a:rPr>
              <a:t>stiff </a:t>
            </a:r>
            <a:r>
              <a:rPr sz="1200" spc="-5" dirty="0">
                <a:latin typeface="LM Roman 12"/>
                <a:cs typeface="LM Roman 12"/>
              </a:rPr>
              <a:t>ODE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mean </a:t>
            </a:r>
            <a:r>
              <a:rPr sz="1200" spc="-5" dirty="0">
                <a:latin typeface="LM Roman 12"/>
                <a:cs typeface="LM Roman 12"/>
              </a:rPr>
              <a:t>an ODE for </a:t>
            </a:r>
            <a:r>
              <a:rPr sz="1200" spc="-20" dirty="0">
                <a:latin typeface="LM Roman 12"/>
                <a:cs typeface="LM Roman 12"/>
              </a:rPr>
              <a:t>which </a:t>
            </a:r>
            <a:r>
              <a:rPr sz="1200" spc="-10" dirty="0">
                <a:latin typeface="LM Roman 12"/>
                <a:cs typeface="LM Roman 12"/>
              </a:rPr>
              <a:t>numerical </a:t>
            </a:r>
            <a:r>
              <a:rPr sz="1200" spc="-5" dirty="0">
                <a:latin typeface="LM Roman 12"/>
                <a:cs typeface="LM Roman 12"/>
              </a:rPr>
              <a:t>errors compound </a:t>
            </a:r>
            <a:r>
              <a:rPr sz="1200" spc="-10" dirty="0">
                <a:latin typeface="LM Roman 12"/>
                <a:cs typeface="LM Roman 12"/>
              </a:rPr>
              <a:t>dramatically </a:t>
            </a:r>
            <a:r>
              <a:rPr sz="1200" spc="-25" dirty="0">
                <a:latin typeface="LM Roman 12"/>
                <a:cs typeface="LM Roman 12"/>
              </a:rPr>
              <a:t>over  </a:t>
            </a:r>
            <a:r>
              <a:rPr sz="1200" spc="-5" dirty="0">
                <a:latin typeface="LM Roman 12"/>
                <a:cs typeface="LM Roman 12"/>
              </a:rPr>
              <a:t>time. </a:t>
            </a:r>
            <a:r>
              <a:rPr sz="1200" spc="-35" dirty="0">
                <a:latin typeface="LM Roman 12"/>
                <a:cs typeface="LM Roman 12"/>
              </a:rPr>
              <a:t>For </a:t>
            </a:r>
            <a:r>
              <a:rPr sz="1200" spc="-10" dirty="0">
                <a:latin typeface="LM Roman 12"/>
                <a:cs typeface="LM Roman 12"/>
              </a:rPr>
              <a:t>example, consider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17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ODE</a:t>
            </a:r>
            <a:endParaRPr sz="1200">
              <a:latin typeface="LM Roman 12"/>
              <a:cs typeface="LM Roman 12"/>
            </a:endParaRPr>
          </a:p>
          <a:p>
            <a:pPr marL="1270" algn="ctr">
              <a:lnSpc>
                <a:spcPct val="100000"/>
              </a:lnSpc>
              <a:tabLst>
                <a:tab pos="1666875" algn="l"/>
              </a:tabLst>
            </a:pPr>
            <a:r>
              <a:rPr sz="1200" i="1" spc="80" dirty="0">
                <a:latin typeface="Times New Roman"/>
                <a:cs typeface="Times New Roman"/>
              </a:rPr>
              <a:t>y</a:t>
            </a:r>
            <a:r>
              <a:rPr sz="1200" spc="120" baseline="34722" dirty="0">
                <a:latin typeface="Arial"/>
                <a:cs typeface="Arial"/>
              </a:rPr>
              <a:t>′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dirty="0">
                <a:latin typeface="Latin Modern Math"/>
                <a:cs typeface="Latin Modern Math"/>
              </a:rPr>
              <a:t>−</a:t>
            </a:r>
            <a:r>
              <a:rPr sz="1200" dirty="0">
                <a:latin typeface="LM Roman 12"/>
                <a:cs typeface="LM Roman 12"/>
              </a:rPr>
              <a:t>100</a:t>
            </a:r>
            <a:r>
              <a:rPr sz="1200" i="1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+ </a:t>
            </a:r>
            <a:r>
              <a:rPr sz="1200" spc="20" dirty="0">
                <a:latin typeface="LM Roman 12"/>
                <a:cs typeface="LM Roman 12"/>
              </a:rPr>
              <a:t>100</a:t>
            </a:r>
            <a:r>
              <a:rPr sz="1200" i="1" spc="20" dirty="0">
                <a:latin typeface="Times New Roman"/>
                <a:cs typeface="Times New Roman"/>
              </a:rPr>
              <a:t>t</a:t>
            </a:r>
            <a:r>
              <a:rPr sz="1200" i="1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1;	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LM Roman 12"/>
                <a:cs typeface="LM Roman 12"/>
              </a:rPr>
              <a:t>(0)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5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LM Roman 12"/>
                <a:cs typeface="LM Roman 12"/>
              </a:rPr>
              <a:t>1</a:t>
            </a:r>
            <a:r>
              <a:rPr sz="1200" i="1" spc="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50165" marR="40640" algn="just">
              <a:lnSpc>
                <a:spcPct val="100400"/>
              </a:lnSpc>
              <a:spcBef>
                <a:spcPts val="645"/>
              </a:spcBef>
            </a:pPr>
            <a:r>
              <a:rPr sz="1200" spc="-10" dirty="0">
                <a:latin typeface="LM Roman 12"/>
                <a:cs typeface="LM Roman 12"/>
              </a:rPr>
              <a:t>Since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dependent </a:t>
            </a:r>
            <a:r>
              <a:rPr sz="1200" spc="-15" dirty="0">
                <a:latin typeface="LM Roman 12"/>
                <a:cs typeface="LM Roman 12"/>
              </a:rPr>
              <a:t>variable,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, </a:t>
            </a:r>
            <a:r>
              <a:rPr sz="1200" spc="-5" dirty="0">
                <a:latin typeface="LM Roman 12"/>
                <a:cs typeface="LM Roman 12"/>
              </a:rPr>
              <a:t>in the </a:t>
            </a:r>
            <a:r>
              <a:rPr sz="1200" spc="-10" dirty="0">
                <a:latin typeface="LM Roman 12"/>
                <a:cs typeface="LM Roman 12"/>
              </a:rPr>
              <a:t>equation </a:t>
            </a:r>
            <a:r>
              <a:rPr sz="1200" spc="-5" dirty="0">
                <a:latin typeface="LM Roman 12"/>
                <a:cs typeface="LM Roman 12"/>
              </a:rPr>
              <a:t>is </a:t>
            </a:r>
            <a:r>
              <a:rPr sz="1200" spc="-10" dirty="0">
                <a:latin typeface="LM Roman 12"/>
                <a:cs typeface="LM Roman 12"/>
              </a:rPr>
              <a:t>multiplied </a:t>
            </a:r>
            <a:r>
              <a:rPr sz="1200" spc="-25" dirty="0">
                <a:latin typeface="LM Roman 12"/>
                <a:cs typeface="LM Roman 12"/>
              </a:rPr>
              <a:t>by </a:t>
            </a:r>
            <a:r>
              <a:rPr sz="1200" spc="-5" dirty="0">
                <a:latin typeface="LM Roman 12"/>
                <a:cs typeface="LM Roman 12"/>
              </a:rPr>
              <a:t>100, </a:t>
            </a:r>
            <a:r>
              <a:rPr sz="1200" spc="-10" dirty="0">
                <a:latin typeface="LM Roman 12"/>
                <a:cs typeface="LM Roman 12"/>
              </a:rPr>
              <a:t>small </a:t>
            </a:r>
            <a:r>
              <a:rPr sz="1200" spc="-5" dirty="0">
                <a:latin typeface="LM Roman 12"/>
                <a:cs typeface="LM Roman 12"/>
              </a:rPr>
              <a:t>errors in our  </a:t>
            </a:r>
            <a:r>
              <a:rPr sz="1200" spc="-10" dirty="0">
                <a:latin typeface="LM Roman 12"/>
                <a:cs typeface="LM Roman 12"/>
              </a:rPr>
              <a:t>approximation will </a:t>
            </a:r>
            <a:r>
              <a:rPr sz="1200" spc="-5" dirty="0">
                <a:latin typeface="LM Roman 12"/>
                <a:cs typeface="LM Roman 12"/>
              </a:rPr>
              <a:t>tend to </a:t>
            </a:r>
            <a:r>
              <a:rPr sz="1200" dirty="0">
                <a:latin typeface="LM Roman 12"/>
                <a:cs typeface="LM Roman 12"/>
              </a:rPr>
              <a:t>become </a:t>
            </a:r>
            <a:r>
              <a:rPr sz="1200" spc="-10" dirty="0">
                <a:latin typeface="LM Roman 12"/>
                <a:cs typeface="LM Roman 12"/>
              </a:rPr>
              <a:t>magnified. </a:t>
            </a:r>
            <a:r>
              <a:rPr sz="1200" spc="-5" dirty="0">
                <a:latin typeface="LM Roman 12"/>
                <a:cs typeface="LM Roman 12"/>
              </a:rPr>
              <a:t>In general,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0" dirty="0">
                <a:latin typeface="LM Roman 12"/>
                <a:cs typeface="LM Roman 12"/>
              </a:rPr>
              <a:t>must </a:t>
            </a:r>
            <a:r>
              <a:rPr sz="1200" spc="-15" dirty="0">
                <a:latin typeface="LM Roman 12"/>
                <a:cs typeface="LM Roman 12"/>
              </a:rPr>
              <a:t>take </a:t>
            </a:r>
            <a:r>
              <a:rPr sz="1200" spc="-10" dirty="0">
                <a:latin typeface="LM Roman 12"/>
                <a:cs typeface="LM Roman 12"/>
              </a:rPr>
              <a:t>considerably</a:t>
            </a:r>
            <a:r>
              <a:rPr sz="1200" spc="-28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smaller  steps </a:t>
            </a:r>
            <a:r>
              <a:rPr sz="1200" spc="-5" dirty="0">
                <a:latin typeface="LM Roman 12"/>
                <a:cs typeface="LM Roman 12"/>
              </a:rPr>
              <a:t>in time to </a:t>
            </a:r>
            <a:r>
              <a:rPr sz="1200" spc="-15" dirty="0">
                <a:latin typeface="LM Roman 12"/>
                <a:cs typeface="LM Roman 12"/>
              </a:rPr>
              <a:t>solve stiff </a:t>
            </a:r>
            <a:r>
              <a:rPr sz="1200" spc="-5" dirty="0">
                <a:latin typeface="LM Roman 12"/>
                <a:cs typeface="LM Roman 12"/>
              </a:rPr>
              <a:t>ODE, and this can </a:t>
            </a:r>
            <a:r>
              <a:rPr sz="1200" spc="-10" dirty="0">
                <a:latin typeface="LM Roman 12"/>
                <a:cs typeface="LM Roman 12"/>
              </a:rPr>
              <a:t>lengthen </a:t>
            </a:r>
            <a:r>
              <a:rPr sz="1200" spc="-5" dirty="0">
                <a:latin typeface="LM Roman 12"/>
                <a:cs typeface="LM Roman 12"/>
              </a:rPr>
              <a:t>the time to solution </a:t>
            </a:r>
            <a:r>
              <a:rPr sz="1200" spc="-15" dirty="0">
                <a:latin typeface="LM Roman 12"/>
                <a:cs typeface="LM Roman 12"/>
              </a:rPr>
              <a:t>dramatically.  </a:t>
            </a:r>
            <a:r>
              <a:rPr sz="1200" spc="-5" dirty="0">
                <a:latin typeface="LM Roman 12"/>
                <a:cs typeface="LM Roman 12"/>
              </a:rPr>
              <a:t>Often, </a:t>
            </a:r>
            <a:r>
              <a:rPr sz="1200" spc="-10" dirty="0">
                <a:latin typeface="LM Roman 12"/>
                <a:cs typeface="LM Roman 12"/>
              </a:rPr>
              <a:t>solutions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10" dirty="0">
                <a:latin typeface="LM Roman 12"/>
                <a:cs typeface="LM Roman 12"/>
              </a:rPr>
              <a:t>be </a:t>
            </a:r>
            <a:r>
              <a:rPr sz="1200" spc="-10" dirty="0">
                <a:latin typeface="LM Roman 12"/>
                <a:cs typeface="LM Roman 12"/>
              </a:rPr>
              <a:t>computed </a:t>
            </a:r>
            <a:r>
              <a:rPr sz="1200" spc="-5" dirty="0">
                <a:latin typeface="LM Roman 12"/>
                <a:cs typeface="LM Roman 12"/>
              </a:rPr>
              <a:t>more </a:t>
            </a:r>
            <a:r>
              <a:rPr sz="1200" spc="-15" dirty="0">
                <a:latin typeface="LM Roman 12"/>
                <a:cs typeface="LM Roman 12"/>
              </a:rPr>
              <a:t>efficiently </a:t>
            </a:r>
            <a:r>
              <a:rPr sz="1200" spc="-10" dirty="0">
                <a:latin typeface="LM Roman 12"/>
                <a:cs typeface="LM Roman 12"/>
              </a:rPr>
              <a:t>using </a:t>
            </a:r>
            <a:r>
              <a:rPr sz="1200" spc="-5" dirty="0">
                <a:latin typeface="LM Roman 12"/>
                <a:cs typeface="LM Roman 12"/>
              </a:rPr>
              <a:t>one of the </a:t>
            </a:r>
            <a:r>
              <a:rPr sz="1200" spc="-15" dirty="0">
                <a:latin typeface="LM Roman 12"/>
                <a:cs typeface="LM Roman 12"/>
              </a:rPr>
              <a:t>solvers </a:t>
            </a:r>
            <a:r>
              <a:rPr sz="1200" spc="-10" dirty="0">
                <a:latin typeface="LM Roman 12"/>
                <a:cs typeface="LM Roman 12"/>
              </a:rPr>
              <a:t>designed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spc="-15" dirty="0">
                <a:latin typeface="LM Roman 12"/>
                <a:cs typeface="LM Roman 12"/>
              </a:rPr>
              <a:t>stiff  </a:t>
            </a:r>
            <a:r>
              <a:rPr sz="1200" spc="-10" dirty="0">
                <a:latin typeface="LM Roman 12"/>
                <a:cs typeface="LM Roman 12"/>
              </a:rPr>
              <a:t>problems.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81000"/>
            <a:ext cx="7175495" cy="3499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7690" lvl="1" indent="-466725">
              <a:lnSpc>
                <a:spcPct val="100000"/>
              </a:lnSpc>
              <a:buAutoNum type="arabicPeriod" startAt="2"/>
              <a:tabLst>
                <a:tab pos="567690" algn="l"/>
                <a:tab pos="568325" algn="l"/>
              </a:tabLst>
            </a:pPr>
            <a:r>
              <a:rPr sz="1400" spc="135" dirty="0" smtClean="0">
                <a:solidFill>
                  <a:srgbClr val="00B050"/>
                </a:solidFill>
                <a:latin typeface="Times New Roman"/>
                <a:cs typeface="Times New Roman"/>
              </a:rPr>
              <a:t>Second </a:t>
            </a:r>
            <a:r>
              <a:rPr sz="1400" spc="180" dirty="0">
                <a:solidFill>
                  <a:srgbClr val="00B050"/>
                </a:solidFill>
                <a:latin typeface="Times New Roman"/>
                <a:cs typeface="Times New Roman"/>
              </a:rPr>
              <a:t>and </a:t>
            </a:r>
            <a:r>
              <a:rPr sz="1400" spc="150" dirty="0">
                <a:solidFill>
                  <a:srgbClr val="00B050"/>
                </a:solidFill>
                <a:latin typeface="Times New Roman"/>
                <a:cs typeface="Times New Roman"/>
              </a:rPr>
              <a:t>Higher </a:t>
            </a:r>
            <a:r>
              <a:rPr sz="1400" spc="175" dirty="0">
                <a:solidFill>
                  <a:srgbClr val="00B050"/>
                </a:solidFill>
                <a:latin typeface="Times New Roman"/>
                <a:cs typeface="Times New Roman"/>
              </a:rPr>
              <a:t>Order</a:t>
            </a:r>
            <a:r>
              <a:rPr sz="1400" spc="2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00B050"/>
                </a:solidFill>
                <a:latin typeface="Times New Roman"/>
                <a:cs typeface="Times New Roman"/>
              </a:rPr>
              <a:t>Equations</a:t>
            </a:r>
            <a:endParaRPr sz="14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740"/>
              </a:spcBef>
            </a:pPr>
            <a:r>
              <a:rPr sz="1200" spc="-5" dirty="0">
                <a:latin typeface="LM Roman 12"/>
                <a:cs typeface="LM Roman 12"/>
              </a:rPr>
              <a:t>Suppose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5" dirty="0">
                <a:latin typeface="LM Roman 12"/>
                <a:cs typeface="LM Roman 12"/>
              </a:rPr>
              <a:t>want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5" dirty="0">
                <a:latin typeface="LM Roman 12"/>
                <a:cs typeface="LM Roman 12"/>
              </a:rPr>
              <a:t>solve </a:t>
            </a:r>
            <a:r>
              <a:rPr sz="1200" spc="-5" dirty="0">
                <a:latin typeface="LM Roman 12"/>
                <a:cs typeface="LM Roman 12"/>
              </a:rPr>
              <a:t>and plot the solution </a:t>
            </a:r>
            <a:r>
              <a:rPr sz="1200" spc="-5" dirty="0" smtClean="0">
                <a:latin typeface="LM Roman 12"/>
                <a:cs typeface="LM Roman 12"/>
              </a:rPr>
              <a:t>o</a:t>
            </a:r>
            <a:r>
              <a:rPr lang="en-US" sz="1200" spc="-5" dirty="0" smtClean="0">
                <a:latin typeface="LM Roman 12"/>
                <a:cs typeface="LM Roman 12"/>
              </a:rPr>
              <a:t>f</a:t>
            </a:r>
            <a:r>
              <a:rPr sz="1200" spc="-5" dirty="0" smtClean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second </a:t>
            </a:r>
            <a:r>
              <a:rPr sz="1200" spc="-5" dirty="0">
                <a:latin typeface="LM Roman 12"/>
                <a:cs typeface="LM Roman 12"/>
              </a:rPr>
              <a:t>order</a:t>
            </a:r>
            <a:r>
              <a:rPr sz="1200" spc="16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endParaRPr sz="1200" dirty="0">
              <a:latin typeface="LM Roman 12"/>
              <a:cs typeface="LM Roman 12"/>
            </a:endParaRPr>
          </a:p>
          <a:p>
            <a:pPr marL="101600" marR="81280" indent="1137920" algn="just">
              <a:lnSpc>
                <a:spcPct val="183300"/>
              </a:lnSpc>
              <a:tabLst>
                <a:tab pos="3651885" algn="l"/>
                <a:tab pos="5738495" algn="l"/>
              </a:tabLst>
            </a:pPr>
            <a:r>
              <a:rPr sz="1200" i="1" spc="85" dirty="0">
                <a:latin typeface="Times New Roman"/>
                <a:cs typeface="Times New Roman"/>
              </a:rPr>
              <a:t>y</a:t>
            </a:r>
            <a:r>
              <a:rPr sz="1200" spc="104" baseline="34722" dirty="0">
                <a:latin typeface="Arial"/>
                <a:cs typeface="Arial"/>
              </a:rPr>
              <a:t>′</a:t>
            </a:r>
            <a:r>
              <a:rPr sz="1200" spc="179" baseline="34722" dirty="0">
                <a:latin typeface="Arial"/>
                <a:cs typeface="Arial"/>
              </a:rPr>
              <a:t>′</a:t>
            </a:r>
            <a:r>
              <a:rPr sz="1200" spc="-5" dirty="0">
                <a:latin typeface="LM Roman 12"/>
                <a:cs typeface="LM Roman 12"/>
              </a:rPr>
              <a:t>(</a:t>
            </a:r>
            <a:r>
              <a:rPr sz="1200" i="1" spc="12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8</a:t>
            </a:r>
            <a:r>
              <a:rPr sz="1200" i="1" spc="85" dirty="0">
                <a:latin typeface="Times New Roman"/>
                <a:cs typeface="Times New Roman"/>
              </a:rPr>
              <a:t>y</a:t>
            </a:r>
            <a:r>
              <a:rPr sz="1200" spc="179" baseline="34722" dirty="0">
                <a:latin typeface="Arial"/>
                <a:cs typeface="Arial"/>
              </a:rPr>
              <a:t>′</a:t>
            </a:r>
            <a:r>
              <a:rPr sz="1200" spc="-5" dirty="0">
                <a:latin typeface="LM Roman 12"/>
                <a:cs typeface="LM Roman 12"/>
              </a:rPr>
              <a:t>(</a:t>
            </a:r>
            <a:r>
              <a:rPr sz="1200" i="1" spc="12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2</a:t>
            </a:r>
            <a:r>
              <a:rPr sz="1200" i="1" spc="8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LM Roman 12"/>
                <a:cs typeface="LM Roman 12"/>
              </a:rPr>
              <a:t>(</a:t>
            </a:r>
            <a:r>
              <a:rPr sz="1200" i="1" spc="12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</a:t>
            </a:r>
            <a:r>
              <a:rPr sz="1200" spc="-5" dirty="0">
                <a:latin typeface="LM Roman 12"/>
                <a:cs typeface="LM Roman 12"/>
              </a:rPr>
              <a:t>o</a:t>
            </a:r>
            <a:r>
              <a:rPr sz="1200" spc="-15" dirty="0">
                <a:latin typeface="LM Roman 12"/>
                <a:cs typeface="LM Roman 12"/>
              </a:rPr>
              <a:t>s</a:t>
            </a:r>
            <a:r>
              <a:rPr sz="1200" spc="-10" dirty="0">
                <a:latin typeface="LM Roman 12"/>
                <a:cs typeface="LM Roman 12"/>
              </a:rPr>
              <a:t>(</a:t>
            </a:r>
            <a:r>
              <a:rPr sz="1200" i="1" spc="12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LM Roman 12"/>
                <a:cs typeface="LM Roman 12"/>
              </a:rPr>
              <a:t>);</a:t>
            </a:r>
            <a:r>
              <a:rPr sz="1200" dirty="0">
                <a:latin typeface="LM Roman 12"/>
                <a:cs typeface="LM Roman 12"/>
              </a:rPr>
              <a:t>	</a:t>
            </a:r>
            <a:r>
              <a:rPr sz="1200" i="1" spc="8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LM Roman 12"/>
                <a:cs typeface="LM Roman 12"/>
              </a:rPr>
              <a:t>(0)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0</a:t>
            </a:r>
            <a:r>
              <a:rPr sz="1200" i="1" spc="25" dirty="0">
                <a:latin typeface="Times New Roman"/>
                <a:cs typeface="Times New Roman"/>
              </a:rPr>
              <a:t>,</a:t>
            </a:r>
            <a:r>
              <a:rPr sz="1200" i="1" spc="90" dirty="0">
                <a:latin typeface="Times New Roman"/>
                <a:cs typeface="Times New Roman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y</a:t>
            </a:r>
            <a:r>
              <a:rPr sz="1200" spc="179" baseline="34722" dirty="0">
                <a:latin typeface="Arial"/>
                <a:cs typeface="Arial"/>
              </a:rPr>
              <a:t>′</a:t>
            </a:r>
            <a:r>
              <a:rPr sz="1200" spc="-5" dirty="0">
                <a:latin typeface="LM Roman 12"/>
                <a:cs typeface="LM Roman 12"/>
              </a:rPr>
              <a:t>(0)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1</a:t>
            </a:r>
            <a:r>
              <a:rPr sz="1200" i="1" spc="25" dirty="0">
                <a:latin typeface="Times New Roman"/>
                <a:cs typeface="Times New Roman"/>
              </a:rPr>
              <a:t>.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LM Roman 12"/>
                <a:cs typeface="LM Roman 12"/>
              </a:rPr>
              <a:t>(1</a:t>
            </a:r>
            <a:r>
              <a:rPr sz="1200" spc="-10" dirty="0">
                <a:latin typeface="LM Roman 12"/>
                <a:cs typeface="LM Roman 12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2)  </a:t>
            </a:r>
            <a:endParaRPr lang="en-US" sz="1200" spc="-5" dirty="0">
              <a:latin typeface="LM Roman 12"/>
              <a:cs typeface="LM Roman 12"/>
            </a:endParaRPr>
          </a:p>
          <a:p>
            <a:pPr marL="101600" marR="81280" indent="-9525">
              <a:lnSpc>
                <a:spcPct val="183300"/>
              </a:lnSpc>
              <a:tabLst>
                <a:tab pos="3651885" algn="l"/>
                <a:tab pos="5738495" algn="l"/>
              </a:tabLst>
            </a:pPr>
            <a:r>
              <a:rPr sz="1200" spc="-10" dirty="0" smtClean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following </a:t>
            </a:r>
            <a:r>
              <a:rPr sz="1200" spc="-5" dirty="0">
                <a:latin typeface="LM Roman 12"/>
                <a:cs typeface="LM Roman 12"/>
              </a:rPr>
              <a:t>(more or </a:t>
            </a:r>
            <a:r>
              <a:rPr sz="1200" spc="-10" dirty="0">
                <a:latin typeface="LM Roman 12"/>
                <a:cs typeface="LM Roman 12"/>
              </a:rPr>
              <a:t>less self-explanatory)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dirty="0">
                <a:latin typeface="LM Roman 12"/>
                <a:cs typeface="LM Roman 12"/>
              </a:rPr>
              <a:t>code</a:t>
            </a:r>
            <a:r>
              <a:rPr sz="1200" spc="105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suffices: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LM Roman 12"/>
              <a:cs typeface="LM Roman 12"/>
            </a:endParaRPr>
          </a:p>
          <a:p>
            <a:pPr marL="695325">
              <a:lnSpc>
                <a:spcPct val="100000"/>
              </a:lnSpc>
            </a:pPr>
            <a:r>
              <a:rPr sz="1200" i="1" spc="25" dirty="0">
                <a:latin typeface="Times New Roman"/>
                <a:cs typeface="Times New Roman"/>
              </a:rPr>
              <a:t>&gt;&gt;</a:t>
            </a:r>
            <a:r>
              <a:rPr sz="1200" spc="25" dirty="0">
                <a:latin typeface="LM Roman 12"/>
                <a:cs typeface="LM Roman 12"/>
              </a:rPr>
              <a:t>eqn2 </a:t>
            </a:r>
            <a:r>
              <a:rPr sz="1200" spc="-5" dirty="0">
                <a:latin typeface="LM Roman 12"/>
                <a:cs typeface="LM Roman 12"/>
              </a:rPr>
              <a:t>= ’D2y + 8*Dy + 2*y =</a:t>
            </a:r>
            <a:r>
              <a:rPr sz="1200" spc="-3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cos(x)’;</a:t>
            </a:r>
            <a:endParaRPr sz="1200" dirty="0">
              <a:latin typeface="LM Roman 12"/>
              <a:cs typeface="LM Roman 12"/>
            </a:endParaRPr>
          </a:p>
          <a:p>
            <a:pPr marL="695325">
              <a:lnSpc>
                <a:spcPct val="100000"/>
              </a:lnSpc>
              <a:spcBef>
                <a:spcPts val="10"/>
              </a:spcBef>
            </a:pPr>
            <a:r>
              <a:rPr sz="1200" i="1" spc="20" dirty="0">
                <a:latin typeface="Times New Roman"/>
                <a:cs typeface="Times New Roman"/>
              </a:rPr>
              <a:t>&gt;&gt;</a:t>
            </a:r>
            <a:r>
              <a:rPr sz="1200" spc="20" dirty="0">
                <a:latin typeface="LM Roman 12"/>
                <a:cs typeface="LM Roman 12"/>
              </a:rPr>
              <a:t>inits2 </a:t>
            </a:r>
            <a:r>
              <a:rPr sz="1200" spc="-5" dirty="0">
                <a:latin typeface="LM Roman 12"/>
                <a:cs typeface="LM Roman 12"/>
              </a:rPr>
              <a:t>= ’y(0)=0,</a:t>
            </a:r>
            <a:r>
              <a:rPr sz="1200" spc="-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Dy(0)=1’;</a:t>
            </a:r>
            <a:endParaRPr sz="1200" dirty="0">
              <a:latin typeface="LM Roman 12"/>
              <a:cs typeface="LM Roman 12"/>
            </a:endParaRPr>
          </a:p>
          <a:p>
            <a:pPr marL="695325" marR="3596640">
              <a:lnSpc>
                <a:spcPts val="1450"/>
              </a:lnSpc>
              <a:spcBef>
                <a:spcPts val="40"/>
              </a:spcBef>
            </a:pPr>
            <a:r>
              <a:rPr sz="1200" i="1" spc="100" dirty="0">
                <a:latin typeface="Times New Roman"/>
                <a:cs typeface="Times New Roman"/>
              </a:rPr>
              <a:t>&gt;&gt;</a:t>
            </a:r>
            <a:r>
              <a:rPr sz="1200" spc="-15" dirty="0">
                <a:latin typeface="LM Roman 12"/>
                <a:cs typeface="LM Roman 12"/>
              </a:rPr>
              <a:t>y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0" dirty="0">
                <a:latin typeface="LM Roman 12"/>
                <a:cs typeface="LM Roman 12"/>
              </a:rPr>
              <a:t>d</a:t>
            </a:r>
            <a:r>
              <a:rPr sz="1200" spc="-15" dirty="0">
                <a:latin typeface="LM Roman 12"/>
                <a:cs typeface="LM Roman 12"/>
              </a:rPr>
              <a:t>s</a:t>
            </a:r>
            <a:r>
              <a:rPr sz="1200" spc="-5" dirty="0">
                <a:latin typeface="LM Roman 12"/>
                <a:cs typeface="LM Roman 12"/>
              </a:rPr>
              <a:t>o</a:t>
            </a:r>
            <a:r>
              <a:rPr sz="1200" spc="-10" dirty="0">
                <a:latin typeface="LM Roman 12"/>
                <a:cs typeface="LM Roman 12"/>
              </a:rPr>
              <a:t>l</a:t>
            </a:r>
            <a:r>
              <a:rPr sz="1200" spc="-50" dirty="0">
                <a:latin typeface="LM Roman 12"/>
                <a:cs typeface="LM Roman 12"/>
              </a:rPr>
              <a:t>v</a:t>
            </a:r>
            <a:r>
              <a:rPr sz="1200" spc="-10" dirty="0">
                <a:latin typeface="LM Roman 12"/>
                <a:cs typeface="LM Roman 12"/>
              </a:rPr>
              <a:t>e</a:t>
            </a:r>
            <a:r>
              <a:rPr sz="1200" spc="-5" dirty="0">
                <a:latin typeface="LM Roman 12"/>
                <a:cs typeface="LM Roman 12"/>
              </a:rPr>
              <a:t>(</a:t>
            </a:r>
            <a:r>
              <a:rPr sz="1200" spc="-10" dirty="0">
                <a:latin typeface="LM Roman 12"/>
                <a:cs typeface="LM Roman 12"/>
              </a:rPr>
              <a:t>e</a:t>
            </a:r>
            <a:r>
              <a:rPr sz="1200" spc="-15" dirty="0">
                <a:latin typeface="LM Roman 12"/>
                <a:cs typeface="LM Roman 12"/>
              </a:rPr>
              <a:t>q</a:t>
            </a:r>
            <a:r>
              <a:rPr sz="1200" spc="-10" dirty="0">
                <a:latin typeface="LM Roman 12"/>
                <a:cs typeface="LM Roman 12"/>
              </a:rPr>
              <a:t>n</a:t>
            </a:r>
            <a:r>
              <a:rPr sz="1200" spc="-5" dirty="0">
                <a:latin typeface="LM Roman 12"/>
                <a:cs typeface="LM Roman 12"/>
              </a:rPr>
              <a:t>2</a:t>
            </a:r>
            <a:r>
              <a:rPr sz="1200" spc="-10" dirty="0">
                <a:latin typeface="LM Roman 12"/>
                <a:cs typeface="LM Roman 12"/>
              </a:rPr>
              <a:t>,ini</a:t>
            </a:r>
            <a:r>
              <a:rPr sz="1200" spc="-5" dirty="0">
                <a:latin typeface="LM Roman 12"/>
                <a:cs typeface="LM Roman 12"/>
              </a:rPr>
              <a:t>t</a:t>
            </a:r>
            <a:r>
              <a:rPr sz="1200" spc="-15" dirty="0">
                <a:latin typeface="LM Roman 12"/>
                <a:cs typeface="LM Roman 12"/>
              </a:rPr>
              <a:t>s</a:t>
            </a:r>
            <a:r>
              <a:rPr sz="1200" spc="-5" dirty="0">
                <a:latin typeface="LM Roman 12"/>
                <a:cs typeface="LM Roman 12"/>
              </a:rPr>
              <a:t>2</a:t>
            </a:r>
            <a:r>
              <a:rPr sz="1200" spc="-10" dirty="0">
                <a:latin typeface="LM Roman 12"/>
                <a:cs typeface="LM Roman 12"/>
              </a:rPr>
              <a:t>,’</a:t>
            </a:r>
            <a:r>
              <a:rPr sz="1200" spc="-15" dirty="0">
                <a:latin typeface="LM Roman 12"/>
                <a:cs typeface="LM Roman 12"/>
              </a:rPr>
              <a:t>x</a:t>
            </a:r>
            <a:r>
              <a:rPr sz="1200" spc="-10" dirty="0">
                <a:latin typeface="LM Roman 12"/>
                <a:cs typeface="LM Roman 12"/>
              </a:rPr>
              <a:t>’</a:t>
            </a:r>
            <a:r>
              <a:rPr sz="1200" spc="-5" dirty="0">
                <a:latin typeface="LM Roman 12"/>
                <a:cs typeface="LM Roman 12"/>
              </a:rPr>
              <a:t>)  </a:t>
            </a:r>
            <a:endParaRPr lang="en-US" sz="1200" spc="-5" dirty="0" smtClean="0">
              <a:latin typeface="LM Roman 12"/>
              <a:cs typeface="LM Roman 12"/>
            </a:endParaRPr>
          </a:p>
          <a:p>
            <a:pPr marL="695325" marR="3596640">
              <a:lnSpc>
                <a:spcPts val="1450"/>
              </a:lnSpc>
              <a:spcBef>
                <a:spcPts val="40"/>
              </a:spcBef>
            </a:pPr>
            <a:r>
              <a:rPr sz="1200" spc="-5" dirty="0" smtClean="0">
                <a:latin typeface="LM Roman 12"/>
                <a:cs typeface="LM Roman 12"/>
              </a:rPr>
              <a:t>y</a:t>
            </a:r>
            <a:r>
              <a:rPr sz="1200" spc="-1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=</a:t>
            </a:r>
            <a:endParaRPr sz="1200" dirty="0" smtClean="0">
              <a:latin typeface="LM Roman 12"/>
              <a:cs typeface="LM Roman 12"/>
            </a:endParaRPr>
          </a:p>
          <a:p>
            <a:pPr marL="695325">
              <a:lnSpc>
                <a:spcPts val="1390"/>
              </a:lnSpc>
            </a:pPr>
            <a:r>
              <a:rPr sz="1200" spc="-5" dirty="0" smtClean="0">
                <a:latin typeface="LM Roman 12"/>
                <a:cs typeface="LM Roman 12"/>
              </a:rPr>
              <a:t>1/65*</a:t>
            </a:r>
            <a:r>
              <a:rPr sz="1200" spc="-5" dirty="0" err="1" smtClean="0">
                <a:latin typeface="LM Roman 12"/>
                <a:cs typeface="LM Roman 12"/>
              </a:rPr>
              <a:t>cos</a:t>
            </a:r>
            <a:r>
              <a:rPr sz="1200" spc="-5" dirty="0" smtClean="0">
                <a:latin typeface="LM Roman 12"/>
                <a:cs typeface="LM Roman 12"/>
              </a:rPr>
              <a:t>(x)+8/65*sin(x)+(-1/130+53/1820*14ˆ(1/2))*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((-4+14ˆ(1/2))*x)</a:t>
            </a:r>
            <a:endParaRPr sz="1200" dirty="0" smtClean="0">
              <a:latin typeface="LM Roman 12"/>
              <a:cs typeface="LM Roman 12"/>
            </a:endParaRPr>
          </a:p>
          <a:p>
            <a:pPr marL="695325">
              <a:lnSpc>
                <a:spcPct val="100000"/>
              </a:lnSpc>
            </a:pPr>
            <a:r>
              <a:rPr sz="1200" spc="-5" dirty="0" smtClean="0">
                <a:latin typeface="LM Roman 12"/>
                <a:cs typeface="LM Roman 12"/>
              </a:rPr>
              <a:t>-</a:t>
            </a:r>
            <a:r>
              <a:rPr sz="1200" spc="-5" dirty="0">
                <a:latin typeface="LM Roman 12"/>
                <a:cs typeface="LM Roman 12"/>
              </a:rPr>
              <a:t>1/1820*(53+14ˆ(1/2))*14ˆ(1/2)*exp(-(4+14ˆ(1/2))*x)</a:t>
            </a:r>
            <a:endParaRPr sz="1200" dirty="0">
              <a:latin typeface="LM Roman 12"/>
              <a:cs typeface="LM Roman 12"/>
            </a:endParaRPr>
          </a:p>
          <a:p>
            <a:pPr marL="695325">
              <a:lnSpc>
                <a:spcPct val="100000"/>
              </a:lnSpc>
              <a:spcBef>
                <a:spcPts val="15"/>
              </a:spcBef>
            </a:pPr>
            <a:r>
              <a:rPr sz="1200" i="1" spc="65" dirty="0">
                <a:latin typeface="Times New Roman"/>
                <a:cs typeface="Times New Roman"/>
              </a:rPr>
              <a:t>&gt;&gt;</a:t>
            </a:r>
            <a:r>
              <a:rPr sz="1200" spc="65" dirty="0">
                <a:latin typeface="LM Roman 12"/>
                <a:cs typeface="LM Roman 12"/>
              </a:rPr>
              <a:t>z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eval(vectorize(y));</a:t>
            </a:r>
            <a:endParaRPr sz="1200" dirty="0">
              <a:latin typeface="LM Roman 12"/>
              <a:cs typeface="LM Roman 12"/>
            </a:endParaRPr>
          </a:p>
          <a:p>
            <a:pPr marL="695325">
              <a:lnSpc>
                <a:spcPct val="100000"/>
              </a:lnSpc>
            </a:pPr>
            <a:r>
              <a:rPr sz="1200" i="1" spc="10" dirty="0">
                <a:latin typeface="Times New Roman"/>
                <a:cs typeface="Times New Roman"/>
              </a:rPr>
              <a:t>&gt;&gt;</a:t>
            </a:r>
            <a:r>
              <a:rPr sz="1200" spc="10" dirty="0">
                <a:latin typeface="LM Roman 12"/>
                <a:cs typeface="LM Roman 12"/>
              </a:rPr>
              <a:t>plot(x,z)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50" dirty="0">
              <a:latin typeface="LM Roman 12"/>
              <a:cs typeface="LM Roman 12"/>
            </a:endParaRPr>
          </a:p>
          <a:p>
            <a:pPr marL="567690" lvl="1" indent="-467359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67690" algn="l"/>
                <a:tab pos="568325" algn="l"/>
              </a:tabLst>
            </a:pPr>
            <a:r>
              <a:rPr sz="1400" spc="145" dirty="0">
                <a:solidFill>
                  <a:srgbClr val="00B050"/>
                </a:solidFill>
                <a:latin typeface="Times New Roman"/>
                <a:cs typeface="Times New Roman"/>
              </a:rPr>
              <a:t>Systems</a:t>
            </a:r>
            <a:endParaRPr sz="14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00965" marR="82550">
              <a:lnSpc>
                <a:spcPct val="100000"/>
              </a:lnSpc>
              <a:spcBef>
                <a:spcPts val="740"/>
              </a:spcBef>
            </a:pPr>
            <a:r>
              <a:rPr sz="1200" spc="-5" dirty="0">
                <a:latin typeface="LM Roman 12"/>
                <a:cs typeface="LM Roman 12"/>
              </a:rPr>
              <a:t>Suppose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5" dirty="0">
                <a:latin typeface="LM Roman 12"/>
                <a:cs typeface="LM Roman 12"/>
              </a:rPr>
              <a:t>want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5" dirty="0">
                <a:latin typeface="LM Roman 12"/>
                <a:cs typeface="LM Roman 12"/>
              </a:rPr>
              <a:t>solve </a:t>
            </a:r>
            <a:r>
              <a:rPr sz="1200" spc="-5" dirty="0">
                <a:latin typeface="LM Roman 12"/>
                <a:cs typeface="LM Roman 12"/>
              </a:rPr>
              <a:t>and plot </a:t>
            </a:r>
            <a:r>
              <a:rPr sz="1200" spc="-10" dirty="0">
                <a:latin typeface="LM Roman 12"/>
                <a:cs typeface="LM Roman 12"/>
              </a:rPr>
              <a:t>solutions </a:t>
            </a:r>
            <a:r>
              <a:rPr sz="1200" spc="-5" dirty="0">
                <a:latin typeface="LM Roman 12"/>
                <a:cs typeface="LM Roman 12"/>
              </a:rPr>
              <a:t>to the </a:t>
            </a:r>
            <a:r>
              <a:rPr sz="1200" spc="-10" dirty="0">
                <a:latin typeface="LM Roman 12"/>
                <a:cs typeface="LM Roman 12"/>
              </a:rPr>
              <a:t>system </a:t>
            </a:r>
            <a:r>
              <a:rPr sz="1200" spc="-5" dirty="0">
                <a:latin typeface="LM Roman 12"/>
                <a:cs typeface="LM Roman 12"/>
              </a:rPr>
              <a:t>of three ordinary </a:t>
            </a:r>
            <a:r>
              <a:rPr sz="1200" spc="-10" dirty="0">
                <a:latin typeface="LM Roman 12"/>
                <a:cs typeface="LM Roman 12"/>
              </a:rPr>
              <a:t>differential  equations</a:t>
            </a:r>
            <a:endParaRPr sz="1200" dirty="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3887655"/>
            <a:ext cx="1926589" cy="6902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spc="97" baseline="34722" dirty="0">
                <a:latin typeface="Arial"/>
                <a:cs typeface="Arial"/>
              </a:rPr>
              <a:t>′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t</a:t>
            </a:r>
            <a:r>
              <a:rPr sz="1200" spc="65" dirty="0">
                <a:latin typeface="LM Roman 12"/>
                <a:cs typeface="LM Roman 12"/>
              </a:rPr>
              <a:t>)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95" dirty="0">
                <a:latin typeface="LM Roman 12"/>
                <a:cs typeface="LM Roman 12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t</a:t>
            </a:r>
            <a:r>
              <a:rPr sz="1200" spc="50" dirty="0">
                <a:latin typeface="LM Roman 12"/>
                <a:cs typeface="LM Roman 12"/>
              </a:rPr>
              <a:t>)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30" dirty="0">
                <a:latin typeface="LM Roman 12"/>
                <a:cs typeface="LM Roman 12"/>
              </a:rPr>
              <a:t>2</a:t>
            </a:r>
            <a:r>
              <a:rPr sz="1200" i="1" spc="3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LM Roman 12"/>
                <a:cs typeface="LM Roman 12"/>
              </a:rPr>
              <a:t>(</a:t>
            </a:r>
            <a:r>
              <a:rPr sz="1200" i="1" spc="30" dirty="0">
                <a:latin typeface="Times New Roman"/>
                <a:cs typeface="Times New Roman"/>
              </a:rPr>
              <a:t>t</a:t>
            </a:r>
            <a:r>
              <a:rPr sz="1200" spc="30" dirty="0">
                <a:latin typeface="LM Roman 12"/>
                <a:cs typeface="LM Roman 12"/>
              </a:rPr>
              <a:t>)</a:t>
            </a:r>
            <a:r>
              <a:rPr sz="1200" spc="-1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35" dirty="0">
                <a:latin typeface="Latin Modern Math"/>
                <a:cs typeface="Latin Modern Math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z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LM Roman 12"/>
                <a:cs typeface="LM Roman 12"/>
              </a:rPr>
              <a:t>)</a:t>
            </a:r>
            <a:endParaRPr sz="1200" dirty="0">
              <a:latin typeface="LM Roman 12"/>
              <a:cs typeface="LM Roman 12"/>
            </a:endParaRPr>
          </a:p>
          <a:p>
            <a:pPr marL="43815">
              <a:lnSpc>
                <a:spcPct val="100000"/>
              </a:lnSpc>
              <a:spcBef>
                <a:spcPts val="300"/>
              </a:spcBef>
            </a:pPr>
            <a:r>
              <a:rPr sz="1200" i="1" spc="55" dirty="0">
                <a:latin typeface="Times New Roman"/>
                <a:cs typeface="Times New Roman"/>
              </a:rPr>
              <a:t>y</a:t>
            </a:r>
            <a:r>
              <a:rPr sz="1200" spc="82" baseline="34722" dirty="0">
                <a:latin typeface="Arial"/>
                <a:cs typeface="Arial"/>
              </a:rPr>
              <a:t>′</a:t>
            </a:r>
            <a:r>
              <a:rPr sz="1200" spc="55" dirty="0">
                <a:latin typeface="LM Roman 12"/>
                <a:cs typeface="LM Roman 12"/>
              </a:rPr>
              <a:t>(</a:t>
            </a:r>
            <a:r>
              <a:rPr sz="1200" i="1" spc="55" dirty="0">
                <a:latin typeface="Times New Roman"/>
                <a:cs typeface="Times New Roman"/>
              </a:rPr>
              <a:t>t</a:t>
            </a:r>
            <a:r>
              <a:rPr sz="1200" spc="55" dirty="0">
                <a:latin typeface="LM Roman 12"/>
                <a:cs typeface="LM Roman 12"/>
              </a:rPr>
              <a:t>)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95" dirty="0">
                <a:latin typeface="LM Roman 12"/>
                <a:cs typeface="LM Roman 12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t</a:t>
            </a:r>
            <a:r>
              <a:rPr sz="1200" spc="50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z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t</a:t>
            </a:r>
            <a:r>
              <a:rPr sz="1200" spc="45" dirty="0">
                <a:latin typeface="LM Roman 12"/>
                <a:cs typeface="LM Roman 12"/>
              </a:rPr>
              <a:t>)</a:t>
            </a:r>
            <a:endParaRPr sz="1200" dirty="0">
              <a:latin typeface="LM Roman 12"/>
              <a:cs typeface="LM Roman 12"/>
            </a:endParaRPr>
          </a:p>
          <a:p>
            <a:pPr marL="120014">
              <a:lnSpc>
                <a:spcPts val="530"/>
              </a:lnSpc>
              <a:spcBef>
                <a:spcPts val="204"/>
              </a:spcBef>
            </a:pPr>
            <a:r>
              <a:rPr sz="800" spc="75" dirty="0">
                <a:latin typeface="Arial"/>
                <a:cs typeface="Arial"/>
              </a:rPr>
              <a:t>′</a:t>
            </a:r>
            <a:endParaRPr sz="800" dirty="0">
              <a:latin typeface="Arial"/>
              <a:cs typeface="Arial"/>
            </a:endParaRPr>
          </a:p>
          <a:p>
            <a:pPr marL="45720">
              <a:lnSpc>
                <a:spcPts val="1010"/>
              </a:lnSpc>
            </a:pPr>
            <a:r>
              <a:rPr sz="1200" i="1" spc="75" dirty="0">
                <a:latin typeface="Times New Roman"/>
                <a:cs typeface="Times New Roman"/>
              </a:rPr>
              <a:t>z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LM Roman 12"/>
                <a:cs typeface="LM Roman 12"/>
              </a:rPr>
              <a:t>(</a:t>
            </a:r>
            <a:r>
              <a:rPr sz="1200" i="1" spc="25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LM Roman 12"/>
                <a:cs typeface="LM Roman 12"/>
              </a:rPr>
              <a:t>)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95" dirty="0">
                <a:latin typeface="LM Roman 12"/>
                <a:cs typeface="LM Roman 12"/>
              </a:rPr>
              <a:t> </a:t>
            </a:r>
            <a:r>
              <a:rPr sz="1200" spc="40" dirty="0">
                <a:latin typeface="LM Roman 12"/>
                <a:cs typeface="LM Roman 12"/>
              </a:rPr>
              <a:t>4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t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35" dirty="0">
                <a:latin typeface="Latin Modern Math"/>
                <a:cs typeface="Latin Modern Math"/>
              </a:rPr>
              <a:t> </a:t>
            </a:r>
            <a:r>
              <a:rPr sz="1200" spc="30" dirty="0">
                <a:latin typeface="LM Roman 12"/>
                <a:cs typeface="LM Roman 12"/>
              </a:rPr>
              <a:t>4</a:t>
            </a:r>
            <a:r>
              <a:rPr sz="1200" i="1" spc="3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LM Roman 12"/>
                <a:cs typeface="LM Roman 12"/>
              </a:rPr>
              <a:t>(</a:t>
            </a:r>
            <a:r>
              <a:rPr sz="1200" i="1" spc="30" dirty="0">
                <a:latin typeface="Times New Roman"/>
                <a:cs typeface="Times New Roman"/>
              </a:rPr>
              <a:t>t</a:t>
            </a:r>
            <a:r>
              <a:rPr sz="1200" spc="30" dirty="0">
                <a:latin typeface="LM Roman 12"/>
                <a:cs typeface="LM Roman 12"/>
              </a:rPr>
              <a:t>)</a:t>
            </a:r>
            <a:r>
              <a:rPr sz="1200" spc="-1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LM Roman 12"/>
                <a:cs typeface="LM Roman 12"/>
              </a:rPr>
              <a:t>5</a:t>
            </a:r>
            <a:r>
              <a:rPr sz="1200" i="1" spc="35" dirty="0">
                <a:latin typeface="Times New Roman"/>
                <a:cs typeface="Times New Roman"/>
              </a:rPr>
              <a:t>z</a:t>
            </a:r>
            <a:r>
              <a:rPr sz="1200" spc="35" dirty="0">
                <a:latin typeface="LM Roman 12"/>
                <a:cs typeface="LM Roman 12"/>
              </a:rPr>
              <a:t>(</a:t>
            </a:r>
            <a:r>
              <a:rPr sz="1200" i="1" spc="35" dirty="0">
                <a:latin typeface="Times New Roman"/>
                <a:cs typeface="Times New Roman"/>
              </a:rPr>
              <a:t>t</a:t>
            </a:r>
            <a:r>
              <a:rPr sz="1200" spc="35" dirty="0">
                <a:latin typeface="LM Roman 12"/>
                <a:cs typeface="LM Roman 12"/>
              </a:rPr>
              <a:t>)</a:t>
            </a:r>
            <a:r>
              <a:rPr sz="1200" i="1" spc="3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0" y="5867400"/>
            <a:ext cx="332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(1</a:t>
            </a:r>
            <a:r>
              <a:rPr sz="1200" spc="-10" dirty="0">
                <a:latin typeface="LM Roman 12"/>
                <a:cs typeface="LM Roman 12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3)</a:t>
            </a:r>
            <a:endParaRPr sz="1200" dirty="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4577900"/>
            <a:ext cx="7099295" cy="181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468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First, to </a:t>
            </a:r>
            <a:r>
              <a:rPr sz="1200" spc="-15" dirty="0">
                <a:latin typeface="LM Roman 12"/>
                <a:cs typeface="LM Roman 12"/>
              </a:rPr>
              <a:t>find </a:t>
            </a:r>
            <a:r>
              <a:rPr sz="1200" spc="-5" dirty="0">
                <a:latin typeface="LM Roman 12"/>
                <a:cs typeface="LM Roman 12"/>
              </a:rPr>
              <a:t>a general </a:t>
            </a:r>
            <a:r>
              <a:rPr sz="1200" spc="-10" dirty="0">
                <a:latin typeface="LM Roman 12"/>
                <a:cs typeface="LM Roman 12"/>
              </a:rPr>
              <a:t>solution,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dirty="0">
                <a:latin typeface="LM Roman 12"/>
                <a:cs typeface="LM Roman 12"/>
              </a:rPr>
              <a:t>proceed </a:t>
            </a:r>
            <a:r>
              <a:rPr sz="1200" spc="-5" dirty="0" smtClean="0">
                <a:latin typeface="LM Roman 12"/>
                <a:cs typeface="LM Roman 12"/>
              </a:rPr>
              <a:t>as</a:t>
            </a:r>
            <a:r>
              <a:rPr lang="en-US" sz="1200" spc="-5" dirty="0" smtClean="0">
                <a:latin typeface="LM Roman 12"/>
                <a:cs typeface="LM Roman 12"/>
              </a:rPr>
              <a:t> above</a:t>
            </a:r>
            <a:r>
              <a:rPr sz="1200" spc="-5" dirty="0" smtClean="0">
                <a:latin typeface="LM Roman 12"/>
                <a:cs typeface="LM Roman 12"/>
              </a:rPr>
              <a:t>, </a:t>
            </a:r>
            <a:r>
              <a:rPr sz="1200" spc="-10" dirty="0">
                <a:latin typeface="LM Roman 12"/>
                <a:cs typeface="LM Roman 12"/>
              </a:rPr>
              <a:t>except with </a:t>
            </a:r>
            <a:r>
              <a:rPr sz="1200" spc="-15" dirty="0">
                <a:latin typeface="LM Roman 12"/>
                <a:cs typeface="LM Roman 12"/>
              </a:rPr>
              <a:t>each </a:t>
            </a:r>
            <a:r>
              <a:rPr sz="1200" spc="-10" dirty="0">
                <a:latin typeface="LM Roman 12"/>
                <a:cs typeface="LM Roman 12"/>
              </a:rPr>
              <a:t>equation  </a:t>
            </a:r>
            <a:r>
              <a:rPr sz="1200" spc="-20" dirty="0">
                <a:latin typeface="LM Roman 12"/>
                <a:cs typeface="LM Roman 12"/>
              </a:rPr>
              <a:t>now </a:t>
            </a:r>
            <a:r>
              <a:rPr sz="1200" spc="-5" dirty="0">
                <a:latin typeface="LM Roman 12"/>
                <a:cs typeface="LM Roman 12"/>
              </a:rPr>
              <a:t>braced in its </a:t>
            </a:r>
            <a:r>
              <a:rPr sz="1200" spc="-20" dirty="0">
                <a:latin typeface="LM Roman 12"/>
                <a:cs typeface="LM Roman 12"/>
              </a:rPr>
              <a:t>own </a:t>
            </a:r>
            <a:r>
              <a:rPr sz="1200" spc="-5" dirty="0">
                <a:latin typeface="LM Roman 12"/>
                <a:cs typeface="LM Roman 12"/>
              </a:rPr>
              <a:t>pair of </a:t>
            </a:r>
            <a:r>
              <a:rPr sz="1200" spc="-10" dirty="0">
                <a:latin typeface="LM Roman 12"/>
                <a:cs typeface="LM Roman 12"/>
              </a:rPr>
              <a:t>(single) </a:t>
            </a:r>
            <a:r>
              <a:rPr sz="1200" spc="-5" dirty="0">
                <a:latin typeface="LM Roman 12"/>
                <a:cs typeface="LM Roman 12"/>
              </a:rPr>
              <a:t>quotation</a:t>
            </a:r>
            <a:r>
              <a:rPr sz="1200" spc="6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marks: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LM Roman 12"/>
              <a:cs typeface="LM Roman 12"/>
            </a:endParaRPr>
          </a:p>
          <a:p>
            <a:pPr marL="606425" marR="1860550">
              <a:lnSpc>
                <a:spcPct val="100800"/>
              </a:lnSpc>
            </a:pPr>
            <a:r>
              <a:rPr sz="1200" i="1" spc="-5" dirty="0">
                <a:latin typeface="Times New Roman"/>
                <a:cs typeface="Times New Roman"/>
              </a:rPr>
              <a:t>&gt;&gt;</a:t>
            </a:r>
            <a:r>
              <a:rPr sz="1200" spc="-5" dirty="0">
                <a:latin typeface="LM Roman 12"/>
                <a:cs typeface="LM Roman 12"/>
              </a:rPr>
              <a:t>[x,y,z]=dsolve(’Dx=x+2*y-z’,’Dy=x+z’,’Dz=4*x-4*y+5*z’)  </a:t>
            </a:r>
            <a:endParaRPr lang="en-US" sz="1200" spc="-5" dirty="0" smtClean="0">
              <a:latin typeface="LM Roman 12"/>
              <a:cs typeface="LM Roman 12"/>
            </a:endParaRPr>
          </a:p>
          <a:p>
            <a:pPr marL="606425" marR="1860550">
              <a:lnSpc>
                <a:spcPct val="100800"/>
              </a:lnSpc>
            </a:pPr>
            <a:r>
              <a:rPr sz="1200" spc="-5" dirty="0" smtClean="0">
                <a:latin typeface="LM Roman 12"/>
                <a:cs typeface="LM Roman 12"/>
              </a:rPr>
              <a:t>x</a:t>
            </a:r>
            <a:r>
              <a:rPr sz="1200" spc="-10" dirty="0" smtClean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endParaRPr sz="1200" dirty="0">
              <a:latin typeface="LM Roman 12"/>
              <a:cs typeface="LM Roman 12"/>
            </a:endParaRPr>
          </a:p>
          <a:p>
            <a:pPr marL="606425" marR="508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2*C1*exp(2*t)-2*C1*exp(t)-C2*exp(3*t)+2*C2*exp(2*t)-1/2*C3*exp(3*t)+1/2*C3*exp(t)  </a:t>
            </a:r>
            <a:endParaRPr lang="en-US" sz="1200" spc="-5" dirty="0" smtClean="0">
              <a:latin typeface="LM Roman 12"/>
              <a:cs typeface="LM Roman 12"/>
            </a:endParaRPr>
          </a:p>
          <a:p>
            <a:pPr marL="606425" marR="5080">
              <a:lnSpc>
                <a:spcPct val="100000"/>
              </a:lnSpc>
            </a:pPr>
            <a:r>
              <a:rPr sz="1200" spc="-5" dirty="0" smtClean="0">
                <a:latin typeface="LM Roman 12"/>
                <a:cs typeface="LM Roman 12"/>
              </a:rPr>
              <a:t>y</a:t>
            </a:r>
            <a:r>
              <a:rPr sz="1200" spc="-10" dirty="0" smtClean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endParaRPr sz="1200" dirty="0">
              <a:latin typeface="LM Roman 12"/>
              <a:cs typeface="LM Roman 12"/>
            </a:endParaRPr>
          </a:p>
          <a:p>
            <a:pPr marL="606425" marR="30353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LM Roman 12"/>
                <a:cs typeface="LM Roman 12"/>
              </a:rPr>
              <a:t>2*C1*exp(t)-C1*exp(2*t)+C2*exp(3*t)-C2*exp(2*t)+1/2*C3*exp(3*t)-1/2*C3*exp(t)  </a:t>
            </a:r>
            <a:endParaRPr lang="en-US" sz="1200" spc="-5" dirty="0" smtClean="0">
              <a:latin typeface="LM Roman 12"/>
              <a:cs typeface="LM Roman 12"/>
            </a:endParaRPr>
          </a:p>
          <a:p>
            <a:pPr marL="606425" marR="303530">
              <a:lnSpc>
                <a:spcPct val="100000"/>
              </a:lnSpc>
              <a:spcBef>
                <a:spcPts val="15"/>
              </a:spcBef>
            </a:pPr>
            <a:r>
              <a:rPr sz="1200" spc="-5" dirty="0" smtClean="0">
                <a:latin typeface="LM Roman 12"/>
                <a:cs typeface="LM Roman 12"/>
              </a:rPr>
              <a:t>z </a:t>
            </a:r>
            <a:r>
              <a:rPr sz="1200" spc="-5" dirty="0">
                <a:latin typeface="LM Roman 12"/>
                <a:cs typeface="LM Roman 12"/>
              </a:rPr>
              <a:t>=</a:t>
            </a:r>
            <a:endParaRPr sz="1200" dirty="0">
              <a:latin typeface="LM Roman 12"/>
              <a:cs typeface="LM Roman 12"/>
            </a:endParaRPr>
          </a:p>
          <a:p>
            <a:pPr marL="606425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-4*C1*exp(2*t)+4*C1*exp(t)+4*C2*exp(3*t)-4*C2*exp(2*t)-C3*exp(t)+2*C3*exp(3*t)</a:t>
            </a:r>
            <a:endParaRPr sz="1200" dirty="0">
              <a:latin typeface="LM Roman 12"/>
              <a:cs typeface="LM Roman 12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242567" y="6403161"/>
            <a:ext cx="7237728" cy="3736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200"/>
              </a:lnSpc>
              <a:spcBef>
                <a:spcPts val="10"/>
              </a:spcBef>
            </a:pPr>
            <a:r>
              <a:rPr sz="1200" spc="-5" dirty="0" smtClean="0">
                <a:latin typeface="LM Roman 12"/>
                <a:cs typeface="LM Roman 12"/>
              </a:rPr>
              <a:t>Notice that </a:t>
            </a:r>
            <a:r>
              <a:rPr sz="1200" spc="-10" dirty="0" smtClean="0">
                <a:latin typeface="LM Roman 12"/>
                <a:cs typeface="LM Roman 12"/>
              </a:rPr>
              <a:t>since  </a:t>
            </a:r>
            <a:r>
              <a:rPr sz="1200" spc="-5" dirty="0" smtClean="0">
                <a:latin typeface="LM Roman 12"/>
                <a:cs typeface="LM Roman 12"/>
              </a:rPr>
              <a:t>no</a:t>
            </a:r>
            <a:r>
              <a:rPr sz="1200" spc="-85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independent</a:t>
            </a:r>
            <a:r>
              <a:rPr sz="1200" spc="-50" dirty="0" smtClean="0">
                <a:latin typeface="LM Roman 12"/>
                <a:cs typeface="LM Roman 12"/>
              </a:rPr>
              <a:t> </a:t>
            </a:r>
            <a:r>
              <a:rPr sz="1200" spc="-15" dirty="0" smtClean="0">
                <a:latin typeface="LM Roman 12"/>
                <a:cs typeface="LM Roman 12"/>
              </a:rPr>
              <a:t>variable</a:t>
            </a:r>
            <a:r>
              <a:rPr sz="1200" spc="-95" dirty="0" smtClean="0">
                <a:latin typeface="LM Roman 12"/>
                <a:cs typeface="LM Roman 12"/>
              </a:rPr>
              <a:t> </a:t>
            </a:r>
            <a:r>
              <a:rPr sz="1200" spc="-20" dirty="0" smtClean="0">
                <a:latin typeface="LM Roman 12"/>
                <a:cs typeface="LM Roman 12"/>
              </a:rPr>
              <a:t>was</a:t>
            </a:r>
            <a:r>
              <a:rPr sz="1200" spc="-75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specified,</a:t>
            </a:r>
            <a:r>
              <a:rPr sz="1200" spc="-40" dirty="0" smtClean="0">
                <a:latin typeface="LM Roman 12"/>
                <a:cs typeface="LM Roman 12"/>
              </a:rPr>
              <a:t> </a:t>
            </a:r>
            <a:r>
              <a:rPr sz="1200" spc="-25" dirty="0" smtClean="0">
                <a:latin typeface="LM Roman 12"/>
                <a:cs typeface="LM Roman 12"/>
              </a:rPr>
              <a:t>MATLAB</a:t>
            </a:r>
            <a:r>
              <a:rPr sz="1200" spc="-80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used</a:t>
            </a:r>
            <a:r>
              <a:rPr sz="1200" spc="-6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its</a:t>
            </a:r>
            <a:r>
              <a:rPr sz="1200" spc="-9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default,</a:t>
            </a:r>
            <a:r>
              <a:rPr sz="1200" spc="-65" dirty="0" smtClean="0">
                <a:latin typeface="LM Roman 12"/>
                <a:cs typeface="LM Roman 12"/>
              </a:rPr>
              <a:t> </a:t>
            </a:r>
            <a:r>
              <a:rPr sz="1200" i="1" spc="40" dirty="0" smtClean="0">
                <a:latin typeface="Times New Roman"/>
                <a:cs typeface="Times New Roman"/>
              </a:rPr>
              <a:t>t</a:t>
            </a:r>
            <a:r>
              <a:rPr sz="1200" spc="40" dirty="0" smtClean="0">
                <a:latin typeface="LM Roman 12"/>
                <a:cs typeface="LM Roman 12"/>
              </a:rPr>
              <a:t>.</a:t>
            </a:r>
            <a:r>
              <a:rPr sz="1200" spc="120" dirty="0" smtClean="0">
                <a:latin typeface="LM Roman 12"/>
                <a:cs typeface="LM Roman 12"/>
              </a:rPr>
              <a:t> </a:t>
            </a:r>
            <a:r>
              <a:rPr sz="1200" spc="-60" dirty="0" smtClean="0">
                <a:latin typeface="LM Roman 12"/>
                <a:cs typeface="LM Roman 12"/>
              </a:rPr>
              <a:t>To </a:t>
            </a:r>
            <a:r>
              <a:rPr sz="1200" spc="-15" dirty="0" smtClean="0">
                <a:latin typeface="LM Roman 12"/>
                <a:cs typeface="LM Roman 12"/>
              </a:rPr>
              <a:t>solve </a:t>
            </a:r>
            <a:r>
              <a:rPr sz="1200" spc="-5" dirty="0" smtClean="0">
                <a:latin typeface="LM Roman 12"/>
                <a:cs typeface="LM Roman 12"/>
              </a:rPr>
              <a:t>an initial </a:t>
            </a:r>
            <a:r>
              <a:rPr sz="1200" spc="-20" dirty="0" smtClean="0">
                <a:latin typeface="LM Roman 12"/>
                <a:cs typeface="LM Roman 12"/>
              </a:rPr>
              <a:t>value </a:t>
            </a:r>
            <a:r>
              <a:rPr sz="1200" spc="-10" dirty="0" smtClean="0">
                <a:latin typeface="LM Roman 12"/>
                <a:cs typeface="LM Roman 12"/>
              </a:rPr>
              <a:t>problem,  </a:t>
            </a:r>
            <a:r>
              <a:rPr sz="1200" spc="-30" dirty="0" smtClean="0">
                <a:latin typeface="LM Roman 12"/>
                <a:cs typeface="LM Roman 12"/>
              </a:rPr>
              <a:t>we </a:t>
            </a:r>
            <a:r>
              <a:rPr sz="1200" spc="-10" dirty="0" smtClean="0">
                <a:latin typeface="LM Roman 12"/>
                <a:cs typeface="LM Roman 12"/>
              </a:rPr>
              <a:t>simply </a:t>
            </a:r>
            <a:r>
              <a:rPr sz="1200" spc="-15" dirty="0" smtClean="0">
                <a:latin typeface="LM Roman 12"/>
                <a:cs typeface="LM Roman 12"/>
              </a:rPr>
              <a:t>define </a:t>
            </a:r>
            <a:r>
              <a:rPr sz="1200" spc="-5" dirty="0" smtClean="0">
                <a:latin typeface="LM Roman 12"/>
                <a:cs typeface="LM Roman 12"/>
              </a:rPr>
              <a:t>a </a:t>
            </a:r>
            <a:r>
              <a:rPr sz="1200" spc="-10" dirty="0" smtClean="0">
                <a:latin typeface="LM Roman 12"/>
                <a:cs typeface="LM Roman 12"/>
              </a:rPr>
              <a:t>set </a:t>
            </a:r>
            <a:r>
              <a:rPr sz="1200" spc="-5" dirty="0" smtClean="0">
                <a:latin typeface="LM Roman 12"/>
                <a:cs typeface="LM Roman 12"/>
              </a:rPr>
              <a:t>of initial </a:t>
            </a:r>
            <a:r>
              <a:rPr sz="1200" spc="-20" dirty="0" smtClean="0">
                <a:latin typeface="LM Roman 12"/>
                <a:cs typeface="LM Roman 12"/>
              </a:rPr>
              <a:t>values </a:t>
            </a:r>
            <a:r>
              <a:rPr sz="1200" spc="-5" dirty="0" smtClean="0">
                <a:latin typeface="LM Roman 12"/>
                <a:cs typeface="LM Roman 12"/>
              </a:rPr>
              <a:t>and add them at the </a:t>
            </a:r>
            <a:r>
              <a:rPr sz="1200" spc="-10" dirty="0" smtClean="0">
                <a:latin typeface="LM Roman 12"/>
                <a:cs typeface="LM Roman 12"/>
              </a:rPr>
              <a:t>end </a:t>
            </a:r>
            <a:r>
              <a:rPr sz="1200" spc="-5" dirty="0" smtClean="0">
                <a:latin typeface="LM Roman 12"/>
                <a:cs typeface="LM Roman 12"/>
              </a:rPr>
              <a:t>of our </a:t>
            </a:r>
            <a:r>
              <a:rPr sz="1200" i="1" spc="-5" dirty="0" err="1" smtClean="0">
                <a:latin typeface="LM Roman 12"/>
                <a:cs typeface="LM Roman 12"/>
              </a:rPr>
              <a:t>dsolve</a:t>
            </a:r>
            <a:r>
              <a:rPr sz="1200" i="1" spc="-5" dirty="0" smtClean="0">
                <a:latin typeface="LM Roman 12"/>
                <a:cs typeface="LM Roman 12"/>
              </a:rPr>
              <a:t>() </a:t>
            </a:r>
            <a:r>
              <a:rPr sz="1200" spc="-10" dirty="0" smtClean="0">
                <a:latin typeface="LM Roman 12"/>
                <a:cs typeface="LM Roman 12"/>
              </a:rPr>
              <a:t>command.  </a:t>
            </a:r>
            <a:r>
              <a:rPr sz="1200" spc="-5" dirty="0" smtClean="0">
                <a:latin typeface="LM Roman 12"/>
                <a:cs typeface="LM Roman 12"/>
              </a:rPr>
              <a:t>Suppose </a:t>
            </a:r>
            <a:r>
              <a:rPr sz="1200" spc="-30" dirty="0" smtClean="0">
                <a:latin typeface="LM Roman 12"/>
                <a:cs typeface="LM Roman 12"/>
              </a:rPr>
              <a:t>we </a:t>
            </a:r>
            <a:r>
              <a:rPr sz="1200" spc="-25" dirty="0" smtClean="0">
                <a:latin typeface="LM Roman 12"/>
                <a:cs typeface="LM Roman 12"/>
              </a:rPr>
              <a:t>have </a:t>
            </a:r>
            <a:r>
              <a:rPr sz="1200" i="1" spc="30" dirty="0" smtClean="0">
                <a:latin typeface="Times New Roman"/>
                <a:cs typeface="Times New Roman"/>
              </a:rPr>
              <a:t>x</a:t>
            </a:r>
            <a:r>
              <a:rPr sz="1200" spc="30" dirty="0" smtClean="0">
                <a:latin typeface="LM Roman 12"/>
                <a:cs typeface="LM Roman 12"/>
              </a:rPr>
              <a:t>(0) </a:t>
            </a:r>
            <a:r>
              <a:rPr sz="1200" spc="-5" dirty="0" smtClean="0">
                <a:latin typeface="LM Roman 12"/>
                <a:cs typeface="LM Roman 12"/>
              </a:rPr>
              <a:t>= 1, </a:t>
            </a:r>
            <a:r>
              <a:rPr sz="1200" i="1" spc="20" dirty="0" smtClean="0">
                <a:latin typeface="Times New Roman"/>
                <a:cs typeface="Times New Roman"/>
              </a:rPr>
              <a:t>y</a:t>
            </a:r>
            <a:r>
              <a:rPr sz="1200" spc="20" dirty="0" smtClean="0">
                <a:latin typeface="LM Roman 12"/>
                <a:cs typeface="LM Roman 12"/>
              </a:rPr>
              <a:t>(0) </a:t>
            </a:r>
            <a:r>
              <a:rPr sz="1200" spc="-5" dirty="0" smtClean="0">
                <a:latin typeface="LM Roman 12"/>
                <a:cs typeface="LM Roman 12"/>
              </a:rPr>
              <a:t>= 2, and </a:t>
            </a:r>
            <a:r>
              <a:rPr sz="1200" i="1" spc="25" dirty="0" smtClean="0">
                <a:latin typeface="Times New Roman"/>
                <a:cs typeface="Times New Roman"/>
              </a:rPr>
              <a:t>z</a:t>
            </a:r>
            <a:r>
              <a:rPr sz="1200" spc="25" dirty="0" smtClean="0">
                <a:latin typeface="LM Roman 12"/>
                <a:cs typeface="LM Roman 12"/>
              </a:rPr>
              <a:t>(0) </a:t>
            </a:r>
            <a:r>
              <a:rPr sz="1200" spc="-5" dirty="0" smtClean="0">
                <a:latin typeface="LM Roman 12"/>
                <a:cs typeface="LM Roman 12"/>
              </a:rPr>
              <a:t>= 3. </a:t>
            </a:r>
            <a:r>
              <a:rPr sz="1200" spc="-55" dirty="0" smtClean="0">
                <a:latin typeface="LM Roman 12"/>
                <a:cs typeface="LM Roman 12"/>
              </a:rPr>
              <a:t>We </a:t>
            </a:r>
            <a:r>
              <a:rPr sz="1200" spc="-20" dirty="0" smtClean="0">
                <a:latin typeface="LM Roman 12"/>
                <a:cs typeface="LM Roman 12"/>
              </a:rPr>
              <a:t>have,</a:t>
            </a:r>
            <a:r>
              <a:rPr sz="1200" spc="-16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then,</a:t>
            </a:r>
            <a:endParaRPr sz="1200" dirty="0" smtClean="0">
              <a:latin typeface="LM Roman 12"/>
              <a:cs typeface="LM Roman 12"/>
            </a:endParaRPr>
          </a:p>
          <a:p>
            <a:pPr marL="606425">
              <a:lnSpc>
                <a:spcPct val="100000"/>
              </a:lnSpc>
              <a:spcBef>
                <a:spcPts val="800"/>
              </a:spcBef>
            </a:pPr>
            <a:r>
              <a:rPr sz="1200" i="1" dirty="0" smtClean="0">
                <a:latin typeface="Times New Roman"/>
                <a:cs typeface="Times New Roman"/>
              </a:rPr>
              <a:t>&gt;&gt;</a:t>
            </a:r>
            <a:r>
              <a:rPr sz="1200" dirty="0" err="1" smtClean="0">
                <a:latin typeface="LM Roman 12"/>
                <a:cs typeface="LM Roman 12"/>
              </a:rPr>
              <a:t>inits</a:t>
            </a:r>
            <a:r>
              <a:rPr sz="1200" dirty="0" smtClean="0">
                <a:latin typeface="LM Roman 12"/>
                <a:cs typeface="LM Roman 12"/>
              </a:rPr>
              <a:t>=’x(0)=1,y(0)=2,z(0)=3’;</a:t>
            </a:r>
          </a:p>
          <a:p>
            <a:pPr marL="606425" marR="930275">
              <a:lnSpc>
                <a:spcPts val="1450"/>
              </a:lnSpc>
              <a:spcBef>
                <a:spcPts val="40"/>
              </a:spcBef>
            </a:pPr>
            <a:r>
              <a:rPr sz="1200" i="1" spc="-5" dirty="0" smtClean="0">
                <a:latin typeface="Times New Roman"/>
                <a:cs typeface="Times New Roman"/>
              </a:rPr>
              <a:t>&gt;&gt;</a:t>
            </a:r>
            <a:r>
              <a:rPr sz="1200" spc="-5" dirty="0" smtClean="0">
                <a:latin typeface="LM Roman 12"/>
                <a:cs typeface="LM Roman 12"/>
              </a:rPr>
              <a:t>[</a:t>
            </a:r>
            <a:r>
              <a:rPr sz="1200" spc="-5" dirty="0" err="1" smtClean="0">
                <a:latin typeface="LM Roman 12"/>
                <a:cs typeface="LM Roman 12"/>
              </a:rPr>
              <a:t>x,y,z</a:t>
            </a:r>
            <a:r>
              <a:rPr sz="1200" spc="-5" dirty="0" smtClean="0">
                <a:latin typeface="LM Roman 12"/>
                <a:cs typeface="LM Roman 12"/>
              </a:rPr>
              <a:t>]=</a:t>
            </a:r>
            <a:r>
              <a:rPr sz="1200" spc="-5" dirty="0" err="1" smtClean="0">
                <a:latin typeface="LM Roman 12"/>
                <a:cs typeface="LM Roman 12"/>
              </a:rPr>
              <a:t>dsolve</a:t>
            </a:r>
            <a:r>
              <a:rPr sz="1200" spc="-5" dirty="0" smtClean="0">
                <a:latin typeface="LM Roman 12"/>
                <a:cs typeface="LM Roman 12"/>
              </a:rPr>
              <a:t>(’</a:t>
            </a:r>
            <a:r>
              <a:rPr sz="1200" spc="-5" dirty="0" err="1" smtClean="0">
                <a:latin typeface="LM Roman 12"/>
                <a:cs typeface="LM Roman 12"/>
              </a:rPr>
              <a:t>Dx</a:t>
            </a:r>
            <a:r>
              <a:rPr sz="1200" spc="-5" dirty="0" smtClean="0">
                <a:latin typeface="LM Roman 12"/>
                <a:cs typeface="LM Roman 12"/>
              </a:rPr>
              <a:t>=x+2*y-z’,’</a:t>
            </a:r>
            <a:r>
              <a:rPr sz="1200" spc="-5" dirty="0" err="1" smtClean="0">
                <a:latin typeface="LM Roman 12"/>
                <a:cs typeface="LM Roman 12"/>
              </a:rPr>
              <a:t>Dy</a:t>
            </a:r>
            <a:r>
              <a:rPr sz="1200" spc="-5" dirty="0" smtClean="0">
                <a:latin typeface="LM Roman 12"/>
                <a:cs typeface="LM Roman 12"/>
              </a:rPr>
              <a:t>=</a:t>
            </a:r>
            <a:r>
              <a:rPr sz="1200" spc="-5" dirty="0" err="1" smtClean="0">
                <a:latin typeface="LM Roman 12"/>
                <a:cs typeface="LM Roman 12"/>
              </a:rPr>
              <a:t>x+z</a:t>
            </a:r>
            <a:r>
              <a:rPr sz="1200" spc="-5" dirty="0" smtClean="0">
                <a:latin typeface="LM Roman 12"/>
                <a:cs typeface="LM Roman 12"/>
              </a:rPr>
              <a:t>’,’</a:t>
            </a:r>
            <a:r>
              <a:rPr sz="1200" spc="-5" dirty="0" err="1" smtClean="0">
                <a:latin typeface="LM Roman 12"/>
                <a:cs typeface="LM Roman 12"/>
              </a:rPr>
              <a:t>Dz</a:t>
            </a:r>
            <a:r>
              <a:rPr sz="1200" spc="-5" dirty="0" smtClean="0">
                <a:latin typeface="LM Roman 12"/>
                <a:cs typeface="LM Roman 12"/>
              </a:rPr>
              <a:t>=4*x-4*y+5*z’,</a:t>
            </a:r>
            <a:r>
              <a:rPr sz="1200" spc="-5" dirty="0" err="1" smtClean="0">
                <a:latin typeface="LM Roman 12"/>
                <a:cs typeface="LM Roman 12"/>
              </a:rPr>
              <a:t>inits</a:t>
            </a:r>
            <a:r>
              <a:rPr sz="1200" spc="-5" dirty="0" smtClean="0">
                <a:latin typeface="LM Roman 12"/>
                <a:cs typeface="LM Roman 12"/>
              </a:rPr>
              <a:t>)  </a:t>
            </a:r>
            <a:endParaRPr lang="en-US" sz="1200" spc="-5" dirty="0" smtClean="0">
              <a:latin typeface="LM Roman 12"/>
              <a:cs typeface="LM Roman 12"/>
            </a:endParaRPr>
          </a:p>
          <a:p>
            <a:pPr marL="606425" marR="930275">
              <a:lnSpc>
                <a:spcPts val="1450"/>
              </a:lnSpc>
              <a:spcBef>
                <a:spcPts val="40"/>
              </a:spcBef>
            </a:pPr>
            <a:r>
              <a:rPr sz="1200" spc="-5" dirty="0" smtClean="0">
                <a:latin typeface="LM Roman 12"/>
                <a:cs typeface="LM Roman 12"/>
              </a:rPr>
              <a:t>x</a:t>
            </a:r>
            <a:r>
              <a:rPr sz="1200" spc="-1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=</a:t>
            </a:r>
            <a:endParaRPr sz="1200" dirty="0" smtClean="0">
              <a:latin typeface="LM Roman 12"/>
              <a:cs typeface="LM Roman 12"/>
            </a:endParaRPr>
          </a:p>
          <a:p>
            <a:pPr marL="606425" marR="3009265">
              <a:lnSpc>
                <a:spcPts val="1440"/>
              </a:lnSpc>
            </a:pPr>
            <a:r>
              <a:rPr sz="1200" spc="-5" dirty="0" smtClean="0">
                <a:latin typeface="LM Roman 12"/>
                <a:cs typeface="LM Roman 12"/>
              </a:rPr>
              <a:t>6*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(2*t)-5/2*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(t)-5/2*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(3*t)  </a:t>
            </a:r>
            <a:endParaRPr lang="en-US" sz="1200" spc="-5" dirty="0" smtClean="0">
              <a:latin typeface="LM Roman 12"/>
              <a:cs typeface="LM Roman 12"/>
            </a:endParaRPr>
          </a:p>
          <a:p>
            <a:pPr marL="606425" marR="3009265">
              <a:lnSpc>
                <a:spcPts val="1440"/>
              </a:lnSpc>
            </a:pPr>
            <a:r>
              <a:rPr sz="1200" spc="-5" dirty="0" smtClean="0">
                <a:latin typeface="LM Roman 12"/>
                <a:cs typeface="LM Roman 12"/>
              </a:rPr>
              <a:t>y</a:t>
            </a:r>
            <a:r>
              <a:rPr sz="1200" spc="-1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=</a:t>
            </a:r>
            <a:endParaRPr sz="1200" dirty="0" smtClean="0">
              <a:latin typeface="LM Roman 12"/>
              <a:cs typeface="LM Roman 12"/>
            </a:endParaRPr>
          </a:p>
          <a:p>
            <a:pPr marL="606425" marR="2943860">
              <a:lnSpc>
                <a:spcPts val="1440"/>
              </a:lnSpc>
              <a:spcBef>
                <a:spcPts val="15"/>
              </a:spcBef>
            </a:pPr>
            <a:r>
              <a:rPr sz="1200" spc="-5" dirty="0" smtClean="0">
                <a:latin typeface="LM Roman 12"/>
                <a:cs typeface="LM Roman 12"/>
              </a:rPr>
              <a:t>5/2*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(t)-3*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(2*t)+5/2*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(3*t)  </a:t>
            </a:r>
            <a:endParaRPr lang="en-US" sz="1200" spc="-5" dirty="0" smtClean="0">
              <a:latin typeface="LM Roman 12"/>
              <a:cs typeface="LM Roman 12"/>
            </a:endParaRPr>
          </a:p>
          <a:p>
            <a:pPr marL="606425" marR="2943860">
              <a:lnSpc>
                <a:spcPts val="1440"/>
              </a:lnSpc>
              <a:spcBef>
                <a:spcPts val="15"/>
              </a:spcBef>
            </a:pPr>
            <a:r>
              <a:rPr sz="1200" spc="-5" dirty="0" smtClean="0">
                <a:latin typeface="LM Roman 12"/>
                <a:cs typeface="LM Roman 12"/>
              </a:rPr>
              <a:t>z =</a:t>
            </a:r>
            <a:endParaRPr sz="1200" dirty="0" smtClean="0">
              <a:latin typeface="LM Roman 12"/>
              <a:cs typeface="LM Roman 12"/>
            </a:endParaRPr>
          </a:p>
          <a:p>
            <a:pPr marL="606425">
              <a:lnSpc>
                <a:spcPts val="1405"/>
              </a:lnSpc>
            </a:pPr>
            <a:r>
              <a:rPr sz="1200" spc="-5" dirty="0" smtClean="0">
                <a:latin typeface="LM Roman 12"/>
                <a:cs typeface="LM Roman 12"/>
              </a:rPr>
              <a:t>-12*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(2*t)+5*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(t)+10*</a:t>
            </a:r>
            <a:r>
              <a:rPr sz="1200" spc="-5" dirty="0" err="1" smtClean="0">
                <a:latin typeface="LM Roman 12"/>
                <a:cs typeface="LM Roman 12"/>
              </a:rPr>
              <a:t>exp</a:t>
            </a:r>
            <a:r>
              <a:rPr sz="1200" spc="-5" dirty="0" smtClean="0">
                <a:latin typeface="LM Roman 12"/>
                <a:cs typeface="LM Roman 12"/>
              </a:rPr>
              <a:t>(3*t)</a:t>
            </a:r>
            <a:endParaRPr sz="1200" dirty="0" smtClean="0">
              <a:latin typeface="LM Roman 12"/>
              <a:cs typeface="LM Roman 12"/>
            </a:endParaRPr>
          </a:p>
          <a:p>
            <a:pPr marL="12700" algn="just">
              <a:lnSpc>
                <a:spcPct val="100000"/>
              </a:lnSpc>
              <a:spcBef>
                <a:spcPts val="790"/>
              </a:spcBef>
            </a:pPr>
            <a:r>
              <a:rPr sz="1200" spc="-20" dirty="0" smtClean="0">
                <a:latin typeface="LM Roman 12"/>
                <a:cs typeface="LM Roman 12"/>
              </a:rPr>
              <a:t>Finally, </a:t>
            </a:r>
            <a:r>
              <a:rPr sz="1200" spc="-5" dirty="0" smtClean="0">
                <a:latin typeface="LM Roman 12"/>
                <a:cs typeface="LM Roman 12"/>
              </a:rPr>
              <a:t>plotting this solution.</a:t>
            </a:r>
            <a:endParaRPr sz="1200" dirty="0" smtClean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805"/>
              </a:spcBef>
            </a:pPr>
            <a:r>
              <a:rPr sz="1200" i="1" spc="5" dirty="0" smtClean="0">
                <a:latin typeface="Times New Roman"/>
                <a:cs typeface="Times New Roman"/>
              </a:rPr>
              <a:t>&gt;&gt;</a:t>
            </a:r>
            <a:r>
              <a:rPr sz="1200" spc="5" dirty="0" smtClean="0">
                <a:latin typeface="LM Roman 12"/>
                <a:cs typeface="LM Roman 12"/>
              </a:rPr>
              <a:t>t=</a:t>
            </a:r>
            <a:r>
              <a:rPr sz="1200" spc="5" dirty="0" err="1" smtClean="0">
                <a:latin typeface="LM Roman 12"/>
                <a:cs typeface="LM Roman 12"/>
              </a:rPr>
              <a:t>linspace</a:t>
            </a:r>
            <a:r>
              <a:rPr sz="1200" spc="5" dirty="0" smtClean="0">
                <a:latin typeface="LM Roman 12"/>
                <a:cs typeface="LM Roman 12"/>
              </a:rPr>
              <a:t>(0,.5,25);</a:t>
            </a:r>
            <a:endParaRPr sz="1200" dirty="0" smtClean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spc="-5" dirty="0" smtClean="0">
                <a:latin typeface="Times New Roman"/>
                <a:cs typeface="Times New Roman"/>
              </a:rPr>
              <a:t>&gt;&gt;</a:t>
            </a:r>
            <a:r>
              <a:rPr sz="1200" spc="-5" dirty="0" smtClean="0">
                <a:latin typeface="LM Roman 12"/>
                <a:cs typeface="LM Roman 12"/>
              </a:rPr>
              <a:t>xx=</a:t>
            </a:r>
            <a:r>
              <a:rPr sz="1200" spc="-5" dirty="0" err="1" smtClean="0">
                <a:latin typeface="LM Roman 12"/>
                <a:cs typeface="LM Roman 12"/>
              </a:rPr>
              <a:t>eval</a:t>
            </a:r>
            <a:r>
              <a:rPr sz="1200" spc="-5" dirty="0" smtClean="0">
                <a:latin typeface="LM Roman 12"/>
                <a:cs typeface="LM Roman 12"/>
              </a:rPr>
              <a:t>(</a:t>
            </a:r>
            <a:r>
              <a:rPr sz="1200" spc="-5" dirty="0" err="1" smtClean="0">
                <a:latin typeface="LM Roman 12"/>
                <a:cs typeface="LM Roman 12"/>
              </a:rPr>
              <a:t>vectorize</a:t>
            </a:r>
            <a:r>
              <a:rPr sz="1200" spc="-5" dirty="0" smtClean="0">
                <a:latin typeface="LM Roman 12"/>
                <a:cs typeface="LM Roman 12"/>
              </a:rPr>
              <a:t>(x));</a:t>
            </a:r>
            <a:endParaRPr sz="1200" dirty="0" smtClean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spc="-5" dirty="0" smtClean="0">
                <a:latin typeface="Times New Roman"/>
                <a:cs typeface="Times New Roman"/>
              </a:rPr>
              <a:t>&gt;&gt;</a:t>
            </a:r>
            <a:r>
              <a:rPr sz="1200" spc="-5" dirty="0" err="1" smtClean="0">
                <a:latin typeface="LM Roman 12"/>
                <a:cs typeface="LM Roman 12"/>
              </a:rPr>
              <a:t>yy</a:t>
            </a:r>
            <a:r>
              <a:rPr sz="1200" spc="-5" dirty="0" smtClean="0">
                <a:latin typeface="LM Roman 12"/>
                <a:cs typeface="LM Roman 12"/>
              </a:rPr>
              <a:t>=</a:t>
            </a:r>
            <a:r>
              <a:rPr sz="1200" spc="-5" dirty="0" err="1" smtClean="0">
                <a:latin typeface="LM Roman 12"/>
                <a:cs typeface="LM Roman 12"/>
              </a:rPr>
              <a:t>eval</a:t>
            </a:r>
            <a:r>
              <a:rPr sz="1200" spc="-5" dirty="0" smtClean="0">
                <a:latin typeface="LM Roman 12"/>
                <a:cs typeface="LM Roman 12"/>
              </a:rPr>
              <a:t>(</a:t>
            </a:r>
            <a:r>
              <a:rPr sz="1200" spc="-5" dirty="0" err="1" smtClean="0">
                <a:latin typeface="LM Roman 12"/>
                <a:cs typeface="LM Roman 12"/>
              </a:rPr>
              <a:t>vectorize</a:t>
            </a:r>
            <a:r>
              <a:rPr sz="1200" spc="-5" dirty="0" smtClean="0">
                <a:latin typeface="LM Roman 12"/>
                <a:cs typeface="LM Roman 12"/>
              </a:rPr>
              <a:t>(y));</a:t>
            </a:r>
            <a:endParaRPr sz="1200" dirty="0" smtClean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0"/>
              </a:spcBef>
            </a:pPr>
            <a:r>
              <a:rPr sz="1200" i="1" spc="-5" dirty="0" smtClean="0">
                <a:latin typeface="Times New Roman"/>
                <a:cs typeface="Times New Roman"/>
              </a:rPr>
              <a:t>&gt;&gt;</a:t>
            </a:r>
            <a:r>
              <a:rPr sz="1200" spc="-5" dirty="0" err="1" smtClean="0">
                <a:latin typeface="LM Roman 12"/>
                <a:cs typeface="LM Roman 12"/>
              </a:rPr>
              <a:t>zz</a:t>
            </a:r>
            <a:r>
              <a:rPr sz="1200" spc="-5" dirty="0" smtClean="0">
                <a:latin typeface="LM Roman 12"/>
                <a:cs typeface="LM Roman 12"/>
              </a:rPr>
              <a:t>=</a:t>
            </a:r>
            <a:r>
              <a:rPr sz="1200" spc="-5" dirty="0" err="1" smtClean="0">
                <a:latin typeface="LM Roman 12"/>
                <a:cs typeface="LM Roman 12"/>
              </a:rPr>
              <a:t>eval</a:t>
            </a:r>
            <a:r>
              <a:rPr sz="1200" spc="-5" dirty="0" smtClean="0">
                <a:latin typeface="LM Roman 12"/>
                <a:cs typeface="LM Roman 12"/>
              </a:rPr>
              <a:t>(</a:t>
            </a:r>
            <a:r>
              <a:rPr sz="1200" spc="-5" dirty="0" err="1" smtClean="0">
                <a:latin typeface="LM Roman 12"/>
                <a:cs typeface="LM Roman 12"/>
              </a:rPr>
              <a:t>vectorize</a:t>
            </a:r>
            <a:r>
              <a:rPr sz="1200" spc="-5" dirty="0" smtClean="0">
                <a:latin typeface="LM Roman 12"/>
                <a:cs typeface="LM Roman 12"/>
              </a:rPr>
              <a:t>(z));</a:t>
            </a:r>
            <a:endParaRPr sz="1200" dirty="0" smtClean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spc="20" dirty="0" smtClean="0">
                <a:latin typeface="Times New Roman"/>
                <a:cs typeface="Times New Roman"/>
              </a:rPr>
              <a:t>&gt;&gt;</a:t>
            </a:r>
            <a:r>
              <a:rPr sz="1200" spc="20" dirty="0" smtClean="0">
                <a:latin typeface="LM Roman 12"/>
                <a:cs typeface="LM Roman 12"/>
              </a:rPr>
              <a:t>plot(t, </a:t>
            </a:r>
            <a:r>
              <a:rPr sz="1200" spc="-10" dirty="0" smtClean="0">
                <a:latin typeface="LM Roman 12"/>
                <a:cs typeface="LM Roman 12"/>
              </a:rPr>
              <a:t>xx,</a:t>
            </a:r>
            <a:r>
              <a:rPr lang="en-US" sz="1200" spc="-10" dirty="0" smtClean="0">
                <a:latin typeface="LM Roman 12"/>
                <a:cs typeface="LM Roman 12"/>
              </a:rPr>
              <a:t> ‘b’,</a:t>
            </a:r>
            <a:r>
              <a:rPr sz="1200" spc="-1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t, </a:t>
            </a:r>
            <a:r>
              <a:rPr sz="1200" spc="-45" dirty="0" err="1" smtClean="0">
                <a:latin typeface="LM Roman 12"/>
                <a:cs typeface="LM Roman 12"/>
              </a:rPr>
              <a:t>yy</a:t>
            </a:r>
            <a:r>
              <a:rPr sz="1200" spc="-45" dirty="0" smtClean="0">
                <a:latin typeface="LM Roman 12"/>
                <a:cs typeface="LM Roman 12"/>
              </a:rPr>
              <a:t>, </a:t>
            </a:r>
            <a:r>
              <a:rPr sz="1200" spc="-5" dirty="0" smtClean="0">
                <a:latin typeface="LM Roman 12"/>
                <a:cs typeface="LM Roman 12"/>
              </a:rPr>
              <a:t>t,</a:t>
            </a:r>
            <a:r>
              <a:rPr sz="1200" spc="40" dirty="0" smtClean="0">
                <a:latin typeface="LM Roman 12"/>
                <a:cs typeface="LM Roman 12"/>
              </a:rPr>
              <a:t> </a:t>
            </a:r>
            <a:r>
              <a:rPr sz="1200" spc="-10" dirty="0" err="1" smtClean="0">
                <a:latin typeface="LM Roman 12"/>
                <a:cs typeface="LM Roman 12"/>
              </a:rPr>
              <a:t>zz</a:t>
            </a:r>
            <a:r>
              <a:rPr sz="1200" spc="-10" dirty="0" smtClean="0">
                <a:latin typeface="LM Roman 12"/>
                <a:cs typeface="LM Roman 12"/>
              </a:rPr>
              <a:t>)</a:t>
            </a:r>
            <a:endParaRPr sz="1200" dirty="0" smtClean="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200" spc="-10" dirty="0" smtClean="0">
                <a:latin typeface="LM Roman 12"/>
                <a:cs typeface="LM Roman 12"/>
              </a:rPr>
              <a:t>The figure resulting </a:t>
            </a:r>
            <a:r>
              <a:rPr sz="1200" spc="-5" dirty="0" smtClean="0">
                <a:latin typeface="LM Roman 12"/>
                <a:cs typeface="LM Roman 12"/>
              </a:rPr>
              <a:t>from </a:t>
            </a:r>
            <a:r>
              <a:rPr sz="1200" spc="-10" dirty="0" smtClean="0">
                <a:latin typeface="LM Roman 12"/>
                <a:cs typeface="LM Roman 12"/>
              </a:rPr>
              <a:t>these commands </a:t>
            </a:r>
            <a:r>
              <a:rPr sz="1200" spc="-5" dirty="0" smtClean="0">
                <a:latin typeface="LM Roman 12"/>
                <a:cs typeface="LM Roman 12"/>
              </a:rPr>
              <a:t>is </a:t>
            </a:r>
            <a:r>
              <a:rPr sz="1200" spc="-10" dirty="0" smtClean="0">
                <a:latin typeface="LM Roman 12"/>
                <a:cs typeface="LM Roman 12"/>
              </a:rPr>
              <a:t>included </a:t>
            </a:r>
            <a:r>
              <a:rPr sz="1200" spc="-5" dirty="0" smtClean="0">
                <a:latin typeface="LM Roman 12"/>
                <a:cs typeface="LM Roman 12"/>
              </a:rPr>
              <a:t>as Figure</a:t>
            </a:r>
            <a:endParaRPr sz="1200" dirty="0">
              <a:latin typeface="LM Roman 12"/>
              <a:cs typeface="LM Roman 1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02" y="7360075"/>
            <a:ext cx="182245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381000" y="152400"/>
            <a:ext cx="7239000" cy="968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700" spc="1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700" spc="114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700" spc="170" dirty="0">
                <a:solidFill>
                  <a:srgbClr val="FF0000"/>
                </a:solidFill>
                <a:latin typeface="Times New Roman"/>
                <a:cs typeface="Times New Roman"/>
              </a:rPr>
              <a:t>Finding Numerical</a:t>
            </a:r>
            <a:r>
              <a:rPr sz="1700" spc="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145" dirty="0">
                <a:solidFill>
                  <a:srgbClr val="FF0000"/>
                </a:solidFill>
                <a:latin typeface="Times New Roman"/>
                <a:cs typeface="Times New Roman"/>
              </a:rPr>
              <a:t>Solutions</a:t>
            </a:r>
            <a:endParaRPr sz="17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00"/>
              </a:lnSpc>
              <a:spcBef>
                <a:spcPts val="1080"/>
              </a:spcBef>
            </a:pP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5" dirty="0">
                <a:latin typeface="LM Roman 12"/>
                <a:cs typeface="LM Roman 12"/>
              </a:rPr>
              <a:t>has a </a:t>
            </a:r>
            <a:r>
              <a:rPr sz="1200" spc="-15" dirty="0">
                <a:latin typeface="LM Roman 12"/>
                <a:cs typeface="LM Roman 12"/>
              </a:rPr>
              <a:t>number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dirty="0">
                <a:latin typeface="LM Roman 12"/>
                <a:cs typeface="LM Roman 12"/>
              </a:rPr>
              <a:t>tools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spc="-10" dirty="0">
                <a:latin typeface="LM Roman 12"/>
                <a:cs typeface="LM Roman 12"/>
              </a:rPr>
              <a:t>numerically solving </a:t>
            </a:r>
            <a:r>
              <a:rPr sz="1200" spc="-5" dirty="0">
                <a:latin typeface="LM Roman 12"/>
                <a:cs typeface="LM Roman 12"/>
              </a:rPr>
              <a:t>ordinary </a:t>
            </a:r>
            <a:r>
              <a:rPr sz="1200" spc="-10" dirty="0">
                <a:latin typeface="LM Roman 12"/>
                <a:cs typeface="LM Roman 12"/>
              </a:rPr>
              <a:t>differential equations. </a:t>
            </a:r>
            <a:r>
              <a:rPr sz="1200" spc="-55" dirty="0">
                <a:latin typeface="LM Roman 12"/>
                <a:cs typeface="LM Roman 12"/>
              </a:rPr>
              <a:t>We  </a:t>
            </a:r>
            <a:r>
              <a:rPr sz="1200" spc="-10" dirty="0">
                <a:latin typeface="LM Roman 12"/>
                <a:cs typeface="LM Roman 12"/>
              </a:rPr>
              <a:t>will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focus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on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main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LM Roman 12"/>
                <a:cs typeface="LM Roman 12"/>
              </a:rPr>
              <a:t>two,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built-in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functions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i="1" spc="-15" dirty="0">
                <a:latin typeface="LM Roman 12"/>
                <a:cs typeface="LM Roman 12"/>
              </a:rPr>
              <a:t>ode23</a:t>
            </a:r>
            <a:r>
              <a:rPr sz="1200" i="1" spc="-114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and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i="1" spc="-15" dirty="0">
                <a:latin typeface="LM Roman 12"/>
                <a:cs typeface="LM Roman 12"/>
              </a:rPr>
              <a:t>ode45</a:t>
            </a:r>
            <a:r>
              <a:rPr sz="1200" i="1" spc="-2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,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which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implement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versions  </a:t>
            </a:r>
            <a:r>
              <a:rPr sz="1200" spc="-5" dirty="0">
                <a:latin typeface="LM Roman 12"/>
                <a:cs typeface="LM Roman 12"/>
              </a:rPr>
              <a:t>of Runge–Kutta 2nd/3rd-order and Runge–Kutta 4th/5th-order,</a:t>
            </a:r>
            <a:r>
              <a:rPr sz="1200" spc="-2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respectively.</a:t>
            </a:r>
            <a:endParaRPr sz="1200" dirty="0">
              <a:latin typeface="LM Roman 12"/>
              <a:cs typeface="LM Roman 12"/>
            </a:endParaRPr>
          </a:p>
        </p:txBody>
      </p:sp>
      <p:sp>
        <p:nvSpPr>
          <p:cNvPr id="32" name="object 2"/>
          <p:cNvSpPr txBox="1"/>
          <p:nvPr/>
        </p:nvSpPr>
        <p:spPr>
          <a:xfrm>
            <a:off x="381000" y="1219200"/>
            <a:ext cx="5968365" cy="62928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78790" algn="l"/>
              </a:tabLst>
            </a:pPr>
            <a:r>
              <a:rPr sz="1400" spc="100" dirty="0">
                <a:latin typeface="Times New Roman"/>
                <a:cs typeface="Times New Roman"/>
              </a:rPr>
              <a:t>2.1	</a:t>
            </a:r>
            <a:r>
              <a:rPr sz="1400" spc="160" dirty="0">
                <a:solidFill>
                  <a:srgbClr val="00B050"/>
                </a:solidFill>
                <a:latin typeface="Times New Roman"/>
                <a:cs typeface="Times New Roman"/>
              </a:rPr>
              <a:t>First-Order </a:t>
            </a:r>
            <a:r>
              <a:rPr sz="1400" spc="150" dirty="0">
                <a:solidFill>
                  <a:srgbClr val="00B050"/>
                </a:solidFill>
                <a:latin typeface="Times New Roman"/>
                <a:cs typeface="Times New Roman"/>
              </a:rPr>
              <a:t>Equations </a:t>
            </a:r>
            <a:r>
              <a:rPr sz="1400" spc="155" dirty="0">
                <a:solidFill>
                  <a:srgbClr val="00B050"/>
                </a:solidFill>
                <a:latin typeface="Times New Roman"/>
                <a:cs typeface="Times New Roman"/>
              </a:rPr>
              <a:t>with </a:t>
            </a:r>
            <a:r>
              <a:rPr sz="1400" spc="120" dirty="0">
                <a:solidFill>
                  <a:srgbClr val="00B050"/>
                </a:solidFill>
                <a:latin typeface="Times New Roman"/>
                <a:cs typeface="Times New Roman"/>
              </a:rPr>
              <a:t>Inline</a:t>
            </a:r>
            <a:r>
              <a:rPr sz="1400" spc="3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400" spc="140" dirty="0">
                <a:solidFill>
                  <a:srgbClr val="00B050"/>
                </a:solidFill>
                <a:latin typeface="Times New Roman"/>
                <a:cs typeface="Times New Roman"/>
              </a:rPr>
              <a:t>Functions</a:t>
            </a:r>
            <a:endParaRPr sz="14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114" dirty="0">
                <a:latin typeface="Times New Roman"/>
                <a:cs typeface="Times New Roman"/>
              </a:rPr>
              <a:t>Example </a:t>
            </a:r>
            <a:r>
              <a:rPr sz="1200" spc="65" dirty="0">
                <a:latin typeface="Times New Roman"/>
                <a:cs typeface="Times New Roman"/>
              </a:rPr>
              <a:t>2.1. </a:t>
            </a:r>
            <a:r>
              <a:rPr sz="1200" spc="-10" dirty="0">
                <a:latin typeface="LM Roman 12"/>
                <a:cs typeface="LM Roman 12"/>
              </a:rPr>
              <a:t>Numerically approximate </a:t>
            </a:r>
            <a:r>
              <a:rPr sz="1200" spc="-5" dirty="0">
                <a:latin typeface="LM Roman 12"/>
                <a:cs typeface="LM Roman 12"/>
              </a:rPr>
              <a:t>the solution of the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5" dirty="0">
                <a:latin typeface="LM Roman 12"/>
                <a:cs typeface="LM Roman 12"/>
              </a:rPr>
              <a:t>order </a:t>
            </a:r>
            <a:r>
              <a:rPr sz="1200" spc="-15" dirty="0">
                <a:latin typeface="LM Roman 12"/>
                <a:cs typeface="LM Roman 12"/>
              </a:rPr>
              <a:t>differential</a:t>
            </a:r>
            <a:r>
              <a:rPr sz="1200" spc="-16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endParaRPr sz="1200" dirty="0">
              <a:latin typeface="LM Roman 12"/>
              <a:cs typeface="LM Roman 12"/>
            </a:endParaRPr>
          </a:p>
        </p:txBody>
      </p:sp>
      <p:sp>
        <p:nvSpPr>
          <p:cNvPr id="33" name="object 3"/>
          <p:cNvSpPr/>
          <p:nvPr/>
        </p:nvSpPr>
        <p:spPr>
          <a:xfrm>
            <a:off x="2984347" y="2322958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"/>
          <p:cNvSpPr txBox="1"/>
          <p:nvPr/>
        </p:nvSpPr>
        <p:spPr>
          <a:xfrm>
            <a:off x="2971800" y="2300007"/>
            <a:ext cx="187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5" dirty="0">
                <a:latin typeface="Times New Roman"/>
                <a:cs typeface="Times New Roman"/>
              </a:rPr>
              <a:t>d</a:t>
            </a:r>
            <a:r>
              <a:rPr sz="1200" i="1" spc="130" dirty="0">
                <a:latin typeface="Times New Roman"/>
                <a:cs typeface="Times New Roman"/>
              </a:rPr>
              <a:t>x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5" name="object 5"/>
          <p:cNvSpPr txBox="1"/>
          <p:nvPr/>
        </p:nvSpPr>
        <p:spPr>
          <a:xfrm>
            <a:off x="2971800" y="1981200"/>
            <a:ext cx="1744345" cy="294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120"/>
              </a:lnSpc>
              <a:spcBef>
                <a:spcPts val="95"/>
              </a:spcBef>
            </a:pPr>
            <a:r>
              <a:rPr sz="1200" i="1" spc="20" dirty="0">
                <a:latin typeface="Times New Roman"/>
                <a:cs typeface="Times New Roman"/>
              </a:rPr>
              <a:t>dy</a:t>
            </a:r>
            <a:endParaRPr sz="1200" dirty="0">
              <a:latin typeface="Times New Roman"/>
              <a:cs typeface="Times New Roman"/>
            </a:endParaRPr>
          </a:p>
          <a:p>
            <a:pPr marL="265430">
              <a:lnSpc>
                <a:spcPts val="1120"/>
              </a:lnSpc>
              <a:tabLst>
                <a:tab pos="1122045" algn="l"/>
              </a:tabLst>
            </a:pP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65" dirty="0">
                <a:latin typeface="Times New Roman"/>
                <a:cs typeface="Times New Roman"/>
              </a:rPr>
              <a:t>xy</a:t>
            </a:r>
            <a:r>
              <a:rPr sz="1200" spc="97" baseline="34722" dirty="0">
                <a:latin typeface="LM Roman 8"/>
                <a:cs typeface="LM Roman 8"/>
              </a:rPr>
              <a:t>2</a:t>
            </a:r>
            <a:r>
              <a:rPr sz="1200" spc="-30" baseline="34722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;	</a:t>
            </a:r>
            <a:r>
              <a:rPr sz="1200" i="1" spc="20" dirty="0" smtClean="0">
                <a:latin typeface="Times New Roman"/>
                <a:cs typeface="Times New Roman"/>
              </a:rPr>
              <a:t>y</a:t>
            </a:r>
            <a:r>
              <a:rPr sz="1200" spc="20" dirty="0" smtClean="0">
                <a:latin typeface="LM Roman 12"/>
                <a:cs typeface="LM Roman 12"/>
              </a:rPr>
              <a:t>(</a:t>
            </a:r>
            <a:r>
              <a:rPr lang="en-US" sz="1200" spc="20" dirty="0" smtClean="0">
                <a:latin typeface="LM Roman 12"/>
                <a:cs typeface="LM Roman 12"/>
              </a:rPr>
              <a:t>0</a:t>
            </a:r>
            <a:r>
              <a:rPr sz="1200" spc="20" dirty="0" smtClean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22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LM Roman 12"/>
                <a:cs typeface="LM Roman 12"/>
              </a:rPr>
              <a:t>1</a:t>
            </a:r>
            <a:r>
              <a:rPr sz="1200" i="1" spc="10" dirty="0">
                <a:latin typeface="Times New Roman"/>
                <a:cs typeface="Times New Roman"/>
              </a:rPr>
              <a:t>,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6" name="object 6"/>
          <p:cNvSpPr txBox="1"/>
          <p:nvPr/>
        </p:nvSpPr>
        <p:spPr>
          <a:xfrm>
            <a:off x="403861" y="2507652"/>
            <a:ext cx="7086600" cy="74725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on the </a:t>
            </a:r>
            <a:r>
              <a:rPr sz="1200" spc="-20" dirty="0">
                <a:latin typeface="LM Roman 12"/>
                <a:cs typeface="LM Roman 12"/>
              </a:rPr>
              <a:t>interval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atin Modern Math"/>
                <a:cs typeface="Latin Modern Math"/>
              </a:rPr>
              <a:t>∈ </a:t>
            </a:r>
            <a:r>
              <a:rPr sz="1200" spc="5" dirty="0">
                <a:latin typeface="LM Roman 12"/>
                <a:cs typeface="LM Roman 12"/>
              </a:rPr>
              <a:t>[0</a:t>
            </a:r>
            <a:r>
              <a:rPr sz="1200" i="1" spc="5" dirty="0">
                <a:latin typeface="Times New Roman"/>
                <a:cs typeface="Times New Roman"/>
              </a:rPr>
              <a:t>,</a:t>
            </a:r>
            <a:r>
              <a:rPr sz="1200" i="1" spc="-2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LM Roman 12"/>
                <a:cs typeface="LM Roman 12"/>
              </a:rPr>
              <a:t>5].</a:t>
            </a:r>
          </a:p>
          <a:p>
            <a:pPr marL="374650" algn="just">
              <a:lnSpc>
                <a:spcPct val="100000"/>
              </a:lnSpc>
            </a:pPr>
            <a:r>
              <a:rPr sz="1200" spc="-35" dirty="0">
                <a:latin typeface="LM Roman 12"/>
                <a:cs typeface="LM Roman 12"/>
              </a:rPr>
              <a:t>For </a:t>
            </a:r>
            <a:r>
              <a:rPr sz="1200" spc="-20" dirty="0">
                <a:latin typeface="LM Roman 12"/>
                <a:cs typeface="LM Roman 12"/>
              </a:rPr>
              <a:t>any </a:t>
            </a:r>
            <a:r>
              <a:rPr sz="1200" spc="-10" dirty="0">
                <a:latin typeface="LM Roman 12"/>
                <a:cs typeface="LM Roman 12"/>
              </a:rPr>
              <a:t>differential equation </a:t>
            </a:r>
            <a:r>
              <a:rPr sz="1200" spc="-5" dirty="0">
                <a:latin typeface="LM Roman 12"/>
                <a:cs typeface="LM Roman 12"/>
              </a:rPr>
              <a:t>in the form </a:t>
            </a:r>
            <a:r>
              <a:rPr sz="1200" i="1" spc="80" dirty="0">
                <a:latin typeface="Times New Roman"/>
                <a:cs typeface="Times New Roman"/>
              </a:rPr>
              <a:t>y</a:t>
            </a:r>
            <a:r>
              <a:rPr sz="1200" spc="120" baseline="31250" dirty="0">
                <a:latin typeface="Arial"/>
                <a:cs typeface="Arial"/>
              </a:rPr>
              <a:t>′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240" dirty="0">
                <a:latin typeface="Times New Roman"/>
                <a:cs typeface="Times New Roman"/>
              </a:rPr>
              <a:t>f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 </a:t>
            </a: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spc="25" dirty="0">
                <a:latin typeface="LM Roman 12"/>
                <a:cs typeface="LM Roman 12"/>
              </a:rPr>
              <a:t>),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dirty="0">
                <a:latin typeface="LM Roman 12"/>
                <a:cs typeface="LM Roman 12"/>
              </a:rPr>
              <a:t>begin </a:t>
            </a:r>
            <a:r>
              <a:rPr sz="1200" spc="-25" dirty="0">
                <a:latin typeface="LM Roman 12"/>
                <a:cs typeface="LM Roman 12"/>
              </a:rPr>
              <a:t>by </a:t>
            </a:r>
            <a:r>
              <a:rPr sz="1200" spc="-10" dirty="0">
                <a:latin typeface="LM Roman 12"/>
                <a:cs typeface="LM Roman 12"/>
              </a:rPr>
              <a:t>defining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190" dirty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function</a:t>
            </a:r>
            <a:r>
              <a:rPr lang="en-US" sz="1200" spc="-5" dirty="0" smtClean="0">
                <a:latin typeface="LM Roman 12"/>
                <a:cs typeface="LM Roman 12"/>
              </a:rPr>
              <a:t> </a:t>
            </a:r>
            <a:r>
              <a:rPr sz="1200" i="1" spc="240" dirty="0" smtClean="0">
                <a:latin typeface="Times New Roman"/>
                <a:cs typeface="Times New Roman"/>
              </a:rPr>
              <a:t>f</a:t>
            </a:r>
            <a:r>
              <a:rPr sz="1200" i="1" spc="-170" dirty="0" smtClean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spc="25" dirty="0">
                <a:latin typeface="LM Roman 12"/>
                <a:cs typeface="LM Roman 12"/>
              </a:rPr>
              <a:t>).</a:t>
            </a:r>
            <a:r>
              <a:rPr sz="1200" spc="114" dirty="0">
                <a:latin typeface="LM Roman 12"/>
                <a:cs typeface="LM Roman 12"/>
              </a:rPr>
              <a:t> </a:t>
            </a:r>
            <a:r>
              <a:rPr sz="1200" spc="-35" dirty="0">
                <a:latin typeface="LM Roman 12"/>
                <a:cs typeface="LM Roman 12"/>
              </a:rPr>
              <a:t>For</a:t>
            </a:r>
            <a:r>
              <a:rPr sz="1200" spc="-10" dirty="0">
                <a:latin typeface="LM Roman 12"/>
                <a:cs typeface="LM Roman 12"/>
              </a:rPr>
              <a:t> single</a:t>
            </a:r>
            <a:r>
              <a:rPr sz="1200" spc="1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equations,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1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can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define</a:t>
            </a:r>
            <a:r>
              <a:rPr sz="1200" spc="15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1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as an </a:t>
            </a:r>
            <a:r>
              <a:rPr sz="1200" spc="-10" dirty="0">
                <a:latin typeface="LM Roman 12"/>
                <a:cs typeface="LM Roman 12"/>
              </a:rPr>
              <a:t>inline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function.</a:t>
            </a:r>
            <a:r>
              <a:rPr sz="1200" spc="1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Here,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 dirty="0">
              <a:latin typeface="LM Roman 12"/>
              <a:cs typeface="LM Roman 12"/>
            </a:endParaRPr>
          </a:p>
          <a:p>
            <a:pPr marL="746760" marR="3974465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&gt;&gt;</a:t>
            </a:r>
            <a:r>
              <a:rPr sz="1200" dirty="0">
                <a:latin typeface="LM Roman 12"/>
                <a:cs typeface="LM Roman 12"/>
              </a:rPr>
              <a:t>f=inline(’x*yˆ2+y’)   </a:t>
            </a:r>
            <a:endParaRPr lang="en-US" sz="1200" dirty="0" smtClean="0">
              <a:latin typeface="LM Roman 12"/>
              <a:cs typeface="LM Roman 12"/>
            </a:endParaRPr>
          </a:p>
          <a:p>
            <a:pPr marL="746760" marR="3974465">
              <a:lnSpc>
                <a:spcPct val="100000"/>
              </a:lnSpc>
            </a:pPr>
            <a:r>
              <a:rPr sz="1200" spc="-5" dirty="0" smtClean="0">
                <a:latin typeface="LM Roman 12"/>
                <a:cs typeface="LM Roman 12"/>
              </a:rPr>
              <a:t>f</a:t>
            </a:r>
            <a:r>
              <a:rPr sz="1200" dirty="0" smtClean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endParaRPr sz="1200" dirty="0">
              <a:latin typeface="LM Roman 12"/>
              <a:cs typeface="LM Roman 12"/>
            </a:endParaRPr>
          </a:p>
          <a:p>
            <a:pPr marL="74676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LM Roman 12"/>
                <a:cs typeface="LM Roman 12"/>
              </a:rPr>
              <a:t>Inline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function:</a:t>
            </a:r>
            <a:endParaRPr sz="1200" dirty="0">
              <a:latin typeface="LM Roman 12"/>
              <a:cs typeface="LM Roman 12"/>
            </a:endParaRPr>
          </a:p>
          <a:p>
            <a:pPr marL="746760">
              <a:lnSpc>
                <a:spcPct val="100000"/>
              </a:lnSpc>
            </a:pPr>
            <a:r>
              <a:rPr sz="1200" spc="-10" dirty="0">
                <a:latin typeface="LM Roman 12"/>
                <a:cs typeface="LM Roman 12"/>
              </a:rPr>
              <a:t>f(x,y)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1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x*yˆ2+y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 dirty="0">
              <a:latin typeface="LM Roman 12"/>
              <a:cs typeface="LM Roman 12"/>
            </a:endParaRPr>
          </a:p>
          <a:p>
            <a:pPr marL="152400">
              <a:lnSpc>
                <a:spcPct val="100000"/>
              </a:lnSpc>
            </a:pPr>
            <a:r>
              <a:rPr sz="1200" spc="-10" dirty="0">
                <a:latin typeface="LM Roman 12"/>
                <a:cs typeface="LM Roman 12"/>
              </a:rPr>
              <a:t>The basic usage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spc="-20" dirty="0">
                <a:latin typeface="LM Roman 12"/>
                <a:cs typeface="LM Roman 12"/>
              </a:rPr>
              <a:t>MATLAB’s </a:t>
            </a:r>
            <a:r>
              <a:rPr sz="1200" spc="-15" dirty="0">
                <a:latin typeface="LM Roman 12"/>
                <a:cs typeface="LM Roman 12"/>
              </a:rPr>
              <a:t>solver </a:t>
            </a:r>
            <a:r>
              <a:rPr sz="1200" i="1" spc="-15" dirty="0">
                <a:latin typeface="LM Roman 12"/>
                <a:cs typeface="LM Roman 12"/>
              </a:rPr>
              <a:t>ode45</a:t>
            </a:r>
            <a:r>
              <a:rPr sz="1200" i="1" spc="210" dirty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is</a:t>
            </a:r>
            <a:r>
              <a:rPr lang="en-US" sz="1200" spc="-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ode45(</a:t>
            </a:r>
            <a:r>
              <a:rPr sz="1200" spc="-5" dirty="0" err="1" smtClean="0">
                <a:latin typeface="LM Roman 12"/>
                <a:cs typeface="LM Roman 12"/>
              </a:rPr>
              <a:t>function,domain,initial</a:t>
            </a:r>
            <a:r>
              <a:rPr sz="1200" spc="10" dirty="0" smtClean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condition)</a:t>
            </a:r>
            <a:r>
              <a:rPr sz="1200" i="1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200" spc="-10" dirty="0" smtClean="0">
                <a:latin typeface="LM Roman 12"/>
                <a:cs typeface="LM Roman 12"/>
              </a:rPr>
              <a:t>That </a:t>
            </a:r>
            <a:r>
              <a:rPr sz="1200" spc="-10" dirty="0">
                <a:latin typeface="LM Roman 12"/>
                <a:cs typeface="LM Roman 12"/>
              </a:rPr>
              <a:t>is,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3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use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 dirty="0">
              <a:latin typeface="LM Roman 12"/>
              <a:cs typeface="LM Roman 12"/>
            </a:endParaRPr>
          </a:p>
          <a:p>
            <a:pPr marL="746760">
              <a:lnSpc>
                <a:spcPct val="100000"/>
              </a:lnSpc>
            </a:pPr>
            <a:r>
              <a:rPr sz="1200" i="1" spc="5" dirty="0">
                <a:latin typeface="Times New Roman"/>
                <a:cs typeface="Times New Roman"/>
              </a:rPr>
              <a:t>&gt;&gt;</a:t>
            </a:r>
            <a:r>
              <a:rPr sz="1200" spc="5" dirty="0">
                <a:latin typeface="LM Roman 12"/>
                <a:cs typeface="LM Roman 12"/>
              </a:rPr>
              <a:t>[x,y]=ode45(f</a:t>
            </a:r>
            <a:r>
              <a:rPr sz="1200" spc="5" dirty="0" smtClean="0">
                <a:latin typeface="LM Roman 12"/>
                <a:cs typeface="LM Roman 12"/>
              </a:rPr>
              <a:t>,[</a:t>
            </a:r>
            <a:r>
              <a:rPr lang="en-US" sz="1200" spc="5" dirty="0">
                <a:latin typeface="LM Roman 12"/>
                <a:cs typeface="LM Roman 12"/>
              </a:rPr>
              <a:t>0</a:t>
            </a:r>
            <a:r>
              <a:rPr sz="1200" dirty="0" smtClean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.5],1)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800" dirty="0">
              <a:latin typeface="LM Roman 12"/>
              <a:cs typeface="LM Roman 12"/>
            </a:endParaRPr>
          </a:p>
          <a:p>
            <a:pPr marL="152400" marR="142875" algn="just">
              <a:lnSpc>
                <a:spcPct val="100400"/>
              </a:lnSpc>
              <a:spcBef>
                <a:spcPts val="5"/>
              </a:spcBef>
            </a:pP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5" dirty="0">
                <a:latin typeface="LM Roman 12"/>
                <a:cs typeface="LM Roman 12"/>
              </a:rPr>
              <a:t>returns </a:t>
            </a:r>
            <a:r>
              <a:rPr sz="1200" spc="-35" dirty="0">
                <a:latin typeface="LM Roman 12"/>
                <a:cs typeface="LM Roman 12"/>
              </a:rPr>
              <a:t>two </a:t>
            </a:r>
            <a:r>
              <a:rPr sz="1200" spc="-10" dirty="0">
                <a:latin typeface="LM Roman 12"/>
                <a:cs typeface="LM Roman 12"/>
              </a:rPr>
              <a:t>column vectors,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and the </a:t>
            </a:r>
            <a:r>
              <a:rPr sz="1200" spc="-10" dirty="0">
                <a:latin typeface="LM Roman 12"/>
                <a:cs typeface="LM Roman 12"/>
              </a:rPr>
              <a:t>second with 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. </a:t>
            </a:r>
            <a:r>
              <a:rPr sz="1200" spc="-10" dirty="0" smtClean="0">
                <a:latin typeface="LM Roman 12"/>
                <a:cs typeface="LM Roman 12"/>
              </a:rPr>
              <a:t>Since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i="1" spc="35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are  </a:t>
            </a:r>
            <a:r>
              <a:rPr sz="1200" spc="-10" dirty="0">
                <a:latin typeface="LM Roman 12"/>
                <a:cs typeface="LM Roman 12"/>
              </a:rPr>
              <a:t>vectors with </a:t>
            </a:r>
            <a:r>
              <a:rPr sz="1200" spc="-5" dirty="0">
                <a:latin typeface="LM Roman 12"/>
                <a:cs typeface="LM Roman 12"/>
              </a:rPr>
              <a:t>corresponding </a:t>
            </a:r>
            <a:r>
              <a:rPr sz="1200" spc="-10" dirty="0">
                <a:latin typeface="LM Roman 12"/>
                <a:cs typeface="LM Roman 12"/>
              </a:rPr>
              <a:t>components,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plot the </a:t>
            </a:r>
            <a:r>
              <a:rPr sz="1200" spc="-20" dirty="0">
                <a:latin typeface="LM Roman 12"/>
                <a:cs typeface="LM Roman 12"/>
              </a:rPr>
              <a:t>values</a:t>
            </a:r>
            <a:r>
              <a:rPr sz="1200" spc="13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with</a:t>
            </a:r>
            <a:endParaRPr sz="1200" dirty="0">
              <a:latin typeface="LM Roman 12"/>
              <a:cs typeface="LM Roman 12"/>
            </a:endParaRPr>
          </a:p>
          <a:p>
            <a:pPr marL="152400" marR="4465320" indent="594360" algn="just">
              <a:lnSpc>
                <a:spcPct val="183300"/>
              </a:lnSpc>
            </a:pPr>
            <a:r>
              <a:rPr sz="1200" i="1" spc="10" dirty="0">
                <a:latin typeface="Times New Roman"/>
                <a:cs typeface="Times New Roman"/>
              </a:rPr>
              <a:t>&gt;&gt;</a:t>
            </a:r>
            <a:r>
              <a:rPr sz="1200" spc="10" dirty="0">
                <a:latin typeface="LM Roman 12"/>
                <a:cs typeface="LM Roman 12"/>
              </a:rPr>
              <a:t>plot(</a:t>
            </a:r>
            <a:r>
              <a:rPr sz="1200" spc="10" dirty="0" err="1">
                <a:latin typeface="LM Roman 12"/>
                <a:cs typeface="LM Roman 12"/>
              </a:rPr>
              <a:t>x,y</a:t>
            </a:r>
            <a:r>
              <a:rPr sz="1200" spc="10" dirty="0" smtClean="0">
                <a:latin typeface="LM Roman 12"/>
                <a:cs typeface="LM Roman 12"/>
              </a:rPr>
              <a:t>)</a:t>
            </a:r>
            <a:endParaRPr sz="1200" dirty="0">
              <a:latin typeface="LM Roman 12"/>
              <a:cs typeface="LM Roman 12"/>
            </a:endParaRPr>
          </a:p>
          <a:p>
            <a:pPr marL="152400" marR="142875" indent="222250" algn="just">
              <a:lnSpc>
                <a:spcPct val="100200"/>
              </a:lnSpc>
              <a:spcBef>
                <a:spcPts val="10"/>
              </a:spcBef>
            </a:pPr>
            <a:r>
              <a:rPr sz="1200" spc="100" dirty="0">
                <a:latin typeface="Times New Roman"/>
                <a:cs typeface="Times New Roman"/>
              </a:rPr>
              <a:t>Choosing </a:t>
            </a:r>
            <a:r>
              <a:rPr sz="1200" spc="135" dirty="0">
                <a:latin typeface="Times New Roman"/>
                <a:cs typeface="Times New Roman"/>
              </a:rPr>
              <a:t>the </a:t>
            </a:r>
            <a:r>
              <a:rPr sz="1200" spc="110" dirty="0">
                <a:latin typeface="Times New Roman"/>
                <a:cs typeface="Times New Roman"/>
              </a:rPr>
              <a:t>partition. </a:t>
            </a:r>
            <a:r>
              <a:rPr sz="1200" spc="-5" dirty="0">
                <a:latin typeface="LM Roman 12"/>
                <a:cs typeface="LM Roman 12"/>
              </a:rPr>
              <a:t>In </a:t>
            </a:r>
            <a:r>
              <a:rPr sz="1200" spc="-10" dirty="0">
                <a:latin typeface="LM Roman 12"/>
                <a:cs typeface="LM Roman 12"/>
              </a:rPr>
              <a:t>approximating </a:t>
            </a:r>
            <a:r>
              <a:rPr sz="1200" spc="-5" dirty="0">
                <a:latin typeface="LM Roman 12"/>
                <a:cs typeface="LM Roman 12"/>
              </a:rPr>
              <a:t>this </a:t>
            </a:r>
            <a:r>
              <a:rPr sz="1200" spc="-10" dirty="0">
                <a:latin typeface="LM Roman 12"/>
                <a:cs typeface="LM Roman 12"/>
              </a:rPr>
              <a:t>solution, </a:t>
            </a:r>
            <a:r>
              <a:rPr sz="1200" spc="-5" dirty="0">
                <a:latin typeface="LM Roman 12"/>
                <a:cs typeface="LM Roman 12"/>
              </a:rPr>
              <a:t>the algorithm </a:t>
            </a:r>
            <a:r>
              <a:rPr sz="1200" i="1" spc="-15" dirty="0">
                <a:latin typeface="LM Roman 12"/>
                <a:cs typeface="LM Roman 12"/>
              </a:rPr>
              <a:t>ode45 </a:t>
            </a:r>
            <a:r>
              <a:rPr sz="1200" spc="-5" dirty="0">
                <a:latin typeface="LM Roman 12"/>
                <a:cs typeface="LM Roman 12"/>
              </a:rPr>
              <a:t>has  </a:t>
            </a:r>
            <a:r>
              <a:rPr sz="1200" spc="-10" dirty="0">
                <a:latin typeface="LM Roman 12"/>
                <a:cs typeface="LM Roman 12"/>
              </a:rPr>
              <a:t>selected </a:t>
            </a:r>
            <a:r>
              <a:rPr sz="1200" spc="-5" dirty="0">
                <a:latin typeface="LM Roman 12"/>
                <a:cs typeface="LM Roman 12"/>
              </a:rPr>
              <a:t>a certain partition of the </a:t>
            </a:r>
            <a:r>
              <a:rPr sz="1200" spc="-20" dirty="0">
                <a:latin typeface="LM Roman 12"/>
                <a:cs typeface="LM Roman 12"/>
              </a:rPr>
              <a:t>interval </a:t>
            </a:r>
            <a:r>
              <a:rPr sz="1200" dirty="0">
                <a:latin typeface="LM Roman 12"/>
                <a:cs typeface="LM Roman 12"/>
              </a:rPr>
              <a:t>[0</a:t>
            </a:r>
            <a:r>
              <a:rPr sz="1200" i="1" dirty="0">
                <a:latin typeface="Times New Roman"/>
                <a:cs typeface="Times New Roman"/>
              </a:rPr>
              <a:t>, .</a:t>
            </a:r>
            <a:r>
              <a:rPr sz="1200" dirty="0">
                <a:latin typeface="LM Roman 12"/>
                <a:cs typeface="LM Roman 12"/>
              </a:rPr>
              <a:t>5],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5" dirty="0">
                <a:latin typeface="LM Roman 12"/>
                <a:cs typeface="LM Roman 12"/>
              </a:rPr>
              <a:t>has returned a </a:t>
            </a:r>
            <a:r>
              <a:rPr sz="1200" spc="-20" dirty="0">
                <a:latin typeface="LM Roman 12"/>
                <a:cs typeface="LM Roman 12"/>
              </a:rPr>
              <a:t>value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i="1" spc="35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at  </a:t>
            </a:r>
            <a:r>
              <a:rPr sz="1200" spc="-15" dirty="0">
                <a:latin typeface="LM Roman 12"/>
                <a:cs typeface="LM Roman 12"/>
              </a:rPr>
              <a:t>each </a:t>
            </a:r>
            <a:r>
              <a:rPr sz="1200" spc="-5" dirty="0">
                <a:latin typeface="LM Roman 12"/>
                <a:cs typeface="LM Roman 12"/>
              </a:rPr>
              <a:t>point in this partition. It is often the </a:t>
            </a:r>
            <a:r>
              <a:rPr sz="1200" spc="-10" dirty="0">
                <a:latin typeface="LM Roman 12"/>
                <a:cs typeface="LM Roman 12"/>
              </a:rPr>
              <a:t>case </a:t>
            </a:r>
            <a:r>
              <a:rPr sz="1200" spc="-5" dirty="0">
                <a:latin typeface="LM Roman 12"/>
                <a:cs typeface="LM Roman 12"/>
              </a:rPr>
              <a:t>in practice that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5" dirty="0">
                <a:latin typeface="LM Roman 12"/>
                <a:cs typeface="LM Roman 12"/>
              </a:rPr>
              <a:t>would </a:t>
            </a:r>
            <a:r>
              <a:rPr sz="1200" spc="-20" dirty="0">
                <a:latin typeface="LM Roman 12"/>
                <a:cs typeface="LM Roman 12"/>
              </a:rPr>
              <a:t>like </a:t>
            </a:r>
            <a:r>
              <a:rPr sz="1200" spc="-5" dirty="0">
                <a:latin typeface="LM Roman 12"/>
                <a:cs typeface="LM Roman 12"/>
              </a:rPr>
              <a:t>to specify the  partition of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on </a:t>
            </a:r>
            <a:r>
              <a:rPr sz="1200" spc="-20" dirty="0">
                <a:latin typeface="LM Roman 12"/>
                <a:cs typeface="LM Roman 12"/>
              </a:rPr>
              <a:t>which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5" dirty="0">
                <a:latin typeface="LM Roman 12"/>
                <a:cs typeface="LM Roman 12"/>
              </a:rPr>
              <a:t>returns an </a:t>
            </a:r>
            <a:r>
              <a:rPr sz="1200" spc="-10" dirty="0">
                <a:latin typeface="LM Roman 12"/>
                <a:cs typeface="LM Roman 12"/>
              </a:rPr>
              <a:t>approximation. </a:t>
            </a:r>
            <a:r>
              <a:rPr sz="1200" spc="-35" dirty="0">
                <a:latin typeface="LM Roman 12"/>
                <a:cs typeface="LM Roman 12"/>
              </a:rPr>
              <a:t>For </a:t>
            </a:r>
            <a:r>
              <a:rPr sz="1200" spc="-10" dirty="0">
                <a:latin typeface="LM Roman 12"/>
                <a:cs typeface="LM Roman 12"/>
              </a:rPr>
              <a:t>example,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5" dirty="0">
                <a:latin typeface="LM Roman 12"/>
                <a:cs typeface="LM Roman 12"/>
              </a:rPr>
              <a:t>might  </a:t>
            </a:r>
            <a:r>
              <a:rPr sz="1200" spc="-5" dirty="0">
                <a:latin typeface="LM Roman 12"/>
                <a:cs typeface="LM Roman 12"/>
              </a:rPr>
              <a:t>only </a:t>
            </a:r>
            <a:r>
              <a:rPr sz="1200" spc="-25" dirty="0">
                <a:latin typeface="LM Roman 12"/>
                <a:cs typeface="LM Roman 12"/>
              </a:rPr>
              <a:t>want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0" dirty="0">
                <a:latin typeface="LM Roman 12"/>
                <a:cs typeface="LM Roman 12"/>
              </a:rPr>
              <a:t>approximate </a:t>
            </a:r>
            <a:r>
              <a:rPr sz="1200" i="1" spc="15" dirty="0">
                <a:latin typeface="Times New Roman"/>
                <a:cs typeface="Times New Roman"/>
              </a:rPr>
              <a:t>y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i="1" spc="15" dirty="0">
                <a:latin typeface="Times New Roman"/>
                <a:cs typeface="Times New Roman"/>
              </a:rPr>
              <a:t>.</a:t>
            </a:r>
            <a:r>
              <a:rPr sz="1200" spc="15" dirty="0">
                <a:latin typeface="LM Roman 12"/>
                <a:cs typeface="LM Roman 12"/>
              </a:rPr>
              <a:t>1), </a:t>
            </a:r>
            <a:r>
              <a:rPr sz="1200" i="1" spc="15" dirty="0">
                <a:latin typeface="Times New Roman"/>
                <a:cs typeface="Times New Roman"/>
              </a:rPr>
              <a:t>y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i="1" spc="15" dirty="0">
                <a:latin typeface="Times New Roman"/>
                <a:cs typeface="Times New Roman"/>
              </a:rPr>
              <a:t>.</a:t>
            </a:r>
            <a:r>
              <a:rPr sz="1200" spc="15" dirty="0">
                <a:latin typeface="LM Roman 12"/>
                <a:cs typeface="LM Roman 12"/>
              </a:rPr>
              <a:t>2), </a:t>
            </a:r>
            <a:r>
              <a:rPr sz="1200" spc="-5" dirty="0">
                <a:latin typeface="LM Roman 12"/>
                <a:cs typeface="LM Roman 12"/>
              </a:rPr>
              <a:t>..., </a:t>
            </a:r>
            <a:r>
              <a:rPr sz="1200" i="1" spc="15" dirty="0">
                <a:latin typeface="Times New Roman"/>
                <a:cs typeface="Times New Roman"/>
              </a:rPr>
              <a:t>y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i="1" spc="15" dirty="0">
                <a:latin typeface="Times New Roman"/>
                <a:cs typeface="Times New Roman"/>
              </a:rPr>
              <a:t>.</a:t>
            </a:r>
            <a:r>
              <a:rPr sz="1200" spc="15" dirty="0">
                <a:latin typeface="LM Roman 12"/>
                <a:cs typeface="LM Roman 12"/>
              </a:rPr>
              <a:t>5). </a:t>
            </a: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specify this </a:t>
            </a:r>
            <a:r>
              <a:rPr sz="1200" spc="-25" dirty="0">
                <a:latin typeface="LM Roman 12"/>
                <a:cs typeface="LM Roman 12"/>
              </a:rPr>
              <a:t>by </a:t>
            </a:r>
            <a:r>
              <a:rPr sz="1200" spc="-10" dirty="0">
                <a:latin typeface="LM Roman 12"/>
                <a:cs typeface="LM Roman 12"/>
              </a:rPr>
              <a:t>entering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5" dirty="0">
                <a:latin typeface="LM Roman 12"/>
                <a:cs typeface="LM Roman 12"/>
              </a:rPr>
              <a:t>vector 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20" dirty="0">
                <a:latin typeface="LM Roman 12"/>
                <a:cs typeface="LM Roman 12"/>
              </a:rPr>
              <a:t>values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spc="5" dirty="0">
                <a:latin typeface="LM Roman 12"/>
                <a:cs typeface="LM Roman 12"/>
              </a:rPr>
              <a:t>[0</a:t>
            </a:r>
            <a:r>
              <a:rPr sz="1200" i="1" spc="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LM Roman 12"/>
                <a:cs typeface="LM Roman 12"/>
              </a:rPr>
              <a:t>1</a:t>
            </a:r>
            <a:r>
              <a:rPr sz="1200" i="1" spc="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LM Roman 12"/>
                <a:cs typeface="LM Roman 12"/>
              </a:rPr>
              <a:t>2</a:t>
            </a:r>
            <a:r>
              <a:rPr sz="1200" i="1" spc="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LM Roman 12"/>
                <a:cs typeface="LM Roman 12"/>
              </a:rPr>
              <a:t>3</a:t>
            </a:r>
            <a:r>
              <a:rPr sz="1200" i="1" spc="10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LM Roman 12"/>
                <a:cs typeface="LM Roman 12"/>
              </a:rPr>
              <a:t>4</a:t>
            </a:r>
            <a:r>
              <a:rPr sz="1200" i="1" spc="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LM Roman 12"/>
                <a:cs typeface="LM Roman 12"/>
              </a:rPr>
              <a:t>5]</a:t>
            </a:r>
            <a:r>
              <a:rPr sz="1200" spc="-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as the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domain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in</a:t>
            </a:r>
            <a:r>
              <a:rPr sz="1200" spc="-15" dirty="0">
                <a:latin typeface="LM Roman 12"/>
                <a:cs typeface="LM Roman 12"/>
              </a:rPr>
              <a:t> </a:t>
            </a:r>
            <a:r>
              <a:rPr sz="1200" i="1" spc="-15" dirty="0">
                <a:latin typeface="LM Roman 12"/>
                <a:cs typeface="LM Roman 12"/>
              </a:rPr>
              <a:t>ode45</a:t>
            </a:r>
            <a:r>
              <a:rPr sz="1200" spc="-15" dirty="0">
                <a:latin typeface="LM Roman 12"/>
                <a:cs typeface="LM Roman 12"/>
              </a:rPr>
              <a:t>.</a:t>
            </a:r>
            <a:r>
              <a:rPr sz="1200" spc="12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That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is,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use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LM Roman 12"/>
              <a:cs typeface="LM Roman 12"/>
            </a:endParaRPr>
          </a:p>
          <a:p>
            <a:pPr marL="746760" marR="4286885">
              <a:lnSpc>
                <a:spcPct val="100000"/>
              </a:lnSpc>
            </a:pPr>
            <a:r>
              <a:rPr sz="1200" i="1" spc="100" dirty="0">
                <a:latin typeface="Times New Roman"/>
                <a:cs typeface="Times New Roman"/>
              </a:rPr>
              <a:t>&gt;&gt;</a:t>
            </a:r>
            <a:r>
              <a:rPr sz="1200" spc="-15" dirty="0">
                <a:latin typeface="LM Roman 12"/>
                <a:cs typeface="LM Roman 12"/>
              </a:rPr>
              <a:t>x</a:t>
            </a:r>
            <a:r>
              <a:rPr sz="1200" spc="-75" dirty="0">
                <a:latin typeface="LM Roman 12"/>
                <a:cs typeface="LM Roman 12"/>
              </a:rPr>
              <a:t>v</a:t>
            </a:r>
            <a:r>
              <a:rPr sz="1200" spc="-5" dirty="0">
                <a:latin typeface="LM Roman 12"/>
                <a:cs typeface="LM Roman 12"/>
              </a:rPr>
              <a:t>a</a:t>
            </a:r>
            <a:r>
              <a:rPr sz="1200" spc="-10" dirty="0">
                <a:latin typeface="LM Roman 12"/>
                <a:cs typeface="LM Roman 12"/>
              </a:rPr>
              <a:t>lue</a:t>
            </a:r>
            <a:r>
              <a:rPr sz="1200" spc="-15" dirty="0">
                <a:latin typeface="LM Roman 12"/>
                <a:cs typeface="LM Roman 12"/>
              </a:rPr>
              <a:t>s</a:t>
            </a:r>
            <a:r>
              <a:rPr sz="1200" spc="-5" dirty="0">
                <a:latin typeface="LM Roman 12"/>
                <a:cs typeface="LM Roman 12"/>
              </a:rPr>
              <a:t>=0</a:t>
            </a:r>
            <a:r>
              <a:rPr sz="1200" spc="-10" dirty="0">
                <a:latin typeface="LM Roman 12"/>
                <a:cs typeface="LM Roman 12"/>
              </a:rPr>
              <a:t>:.</a:t>
            </a:r>
            <a:r>
              <a:rPr sz="1200" spc="-5" dirty="0">
                <a:latin typeface="LM Roman 12"/>
                <a:cs typeface="LM Roman 12"/>
              </a:rPr>
              <a:t>1</a:t>
            </a:r>
            <a:r>
              <a:rPr sz="1200" spc="-10" dirty="0">
                <a:latin typeface="LM Roman 12"/>
                <a:cs typeface="LM Roman 12"/>
              </a:rPr>
              <a:t>:.</a:t>
            </a:r>
            <a:r>
              <a:rPr sz="1200" spc="-5" dirty="0">
                <a:latin typeface="LM Roman 12"/>
                <a:cs typeface="LM Roman 12"/>
              </a:rPr>
              <a:t>5  </a:t>
            </a:r>
            <a:endParaRPr lang="en-US" sz="1200" spc="-5" dirty="0" smtClean="0">
              <a:latin typeface="LM Roman 12"/>
              <a:cs typeface="LM Roman 12"/>
            </a:endParaRPr>
          </a:p>
          <a:p>
            <a:pPr marL="746760" marR="4286885">
              <a:lnSpc>
                <a:spcPct val="100000"/>
              </a:lnSpc>
            </a:pPr>
            <a:r>
              <a:rPr sz="1200" spc="-20" dirty="0" err="1" smtClean="0">
                <a:latin typeface="LM Roman 12"/>
                <a:cs typeface="LM Roman 12"/>
              </a:rPr>
              <a:t>xvalues</a:t>
            </a:r>
            <a:r>
              <a:rPr sz="120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=</a:t>
            </a:r>
            <a:endParaRPr sz="1200" dirty="0" smtClean="0">
              <a:latin typeface="LM Roman 12"/>
              <a:cs typeface="LM Roman 12"/>
            </a:endParaRPr>
          </a:p>
          <a:p>
            <a:pPr marL="746760">
              <a:lnSpc>
                <a:spcPct val="100000"/>
              </a:lnSpc>
            </a:pPr>
            <a:r>
              <a:rPr sz="1200" spc="-5" dirty="0" smtClean="0">
                <a:latin typeface="LM Roman 12"/>
                <a:cs typeface="LM Roman 12"/>
              </a:rPr>
              <a:t>0 0.1000 0.2000 0.3000 0.4000</a:t>
            </a:r>
            <a:r>
              <a:rPr sz="1200" spc="-4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0.5000</a:t>
            </a:r>
            <a:endParaRPr sz="1200" dirty="0" smtClean="0">
              <a:latin typeface="LM Roman 12"/>
              <a:cs typeface="LM Roman 12"/>
            </a:endParaRPr>
          </a:p>
          <a:p>
            <a:pPr marL="746760" marR="3701415">
              <a:lnSpc>
                <a:spcPct val="100000"/>
              </a:lnSpc>
              <a:spcBef>
                <a:spcPts val="10"/>
              </a:spcBef>
            </a:pPr>
            <a:r>
              <a:rPr sz="1200" i="1" spc="100" dirty="0" smtClean="0">
                <a:latin typeface="Times New Roman"/>
                <a:cs typeface="Times New Roman"/>
              </a:rPr>
              <a:t>&gt;&gt;</a:t>
            </a:r>
            <a:r>
              <a:rPr sz="1200" spc="-10" dirty="0" smtClean="0">
                <a:latin typeface="LM Roman 12"/>
                <a:cs typeface="LM Roman 12"/>
              </a:rPr>
              <a:t>[</a:t>
            </a:r>
            <a:r>
              <a:rPr sz="1200" spc="-15" dirty="0">
                <a:latin typeface="LM Roman 12"/>
                <a:cs typeface="LM Roman 12"/>
              </a:rPr>
              <a:t>x</a:t>
            </a:r>
            <a:r>
              <a:rPr sz="1200" spc="-10" dirty="0">
                <a:latin typeface="LM Roman 12"/>
                <a:cs typeface="LM Roman 12"/>
              </a:rPr>
              <a:t>,</a:t>
            </a:r>
            <a:r>
              <a:rPr sz="1200" spc="-15" dirty="0">
                <a:latin typeface="LM Roman 12"/>
                <a:cs typeface="LM Roman 12"/>
              </a:rPr>
              <a:t>y</a:t>
            </a:r>
            <a:r>
              <a:rPr sz="1200" spc="-10" dirty="0">
                <a:latin typeface="LM Roman 12"/>
                <a:cs typeface="LM Roman 12"/>
              </a:rPr>
              <a:t>]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30" dirty="0">
                <a:latin typeface="LM Roman 12"/>
                <a:cs typeface="LM Roman 12"/>
              </a:rPr>
              <a:t>o</a:t>
            </a:r>
            <a:r>
              <a:rPr sz="1200" spc="-10" dirty="0">
                <a:latin typeface="LM Roman 12"/>
                <a:cs typeface="LM Roman 12"/>
              </a:rPr>
              <a:t>de</a:t>
            </a:r>
            <a:r>
              <a:rPr sz="1200" spc="-5" dirty="0">
                <a:latin typeface="LM Roman 12"/>
                <a:cs typeface="LM Roman 12"/>
              </a:rPr>
              <a:t>45(f</a:t>
            </a:r>
            <a:r>
              <a:rPr sz="1200" spc="-10" dirty="0">
                <a:latin typeface="LM Roman 12"/>
                <a:cs typeface="LM Roman 12"/>
              </a:rPr>
              <a:t>,</a:t>
            </a:r>
            <a:r>
              <a:rPr sz="1200" spc="-15" dirty="0">
                <a:latin typeface="LM Roman 12"/>
                <a:cs typeface="LM Roman 12"/>
              </a:rPr>
              <a:t>x</a:t>
            </a:r>
            <a:r>
              <a:rPr sz="1200" spc="-75" dirty="0">
                <a:latin typeface="LM Roman 12"/>
                <a:cs typeface="LM Roman 12"/>
              </a:rPr>
              <a:t>v</a:t>
            </a:r>
            <a:r>
              <a:rPr sz="1200" spc="-5" dirty="0">
                <a:latin typeface="LM Roman 12"/>
                <a:cs typeface="LM Roman 12"/>
              </a:rPr>
              <a:t>a</a:t>
            </a:r>
            <a:r>
              <a:rPr sz="1200" spc="-10" dirty="0">
                <a:latin typeface="LM Roman 12"/>
                <a:cs typeface="LM Roman 12"/>
              </a:rPr>
              <a:t>lue</a:t>
            </a:r>
            <a:r>
              <a:rPr sz="1200" spc="-15" dirty="0">
                <a:latin typeface="LM Roman 12"/>
                <a:cs typeface="LM Roman 12"/>
              </a:rPr>
              <a:t>s</a:t>
            </a:r>
            <a:r>
              <a:rPr sz="1200" spc="-10" dirty="0">
                <a:latin typeface="LM Roman 12"/>
                <a:cs typeface="LM Roman 12"/>
              </a:rPr>
              <a:t>,</a:t>
            </a:r>
            <a:r>
              <a:rPr sz="1200" spc="-5" dirty="0">
                <a:latin typeface="LM Roman 12"/>
                <a:cs typeface="LM Roman 12"/>
              </a:rPr>
              <a:t>1)  x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endParaRPr sz="1200" dirty="0">
              <a:latin typeface="LM Roman 12"/>
              <a:cs typeface="LM Roman 12"/>
            </a:endParaRPr>
          </a:p>
          <a:p>
            <a:pPr marL="7467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</a:t>
            </a:r>
            <a:endParaRPr sz="1200" dirty="0">
              <a:latin typeface="LM Roman 12"/>
              <a:cs typeface="LM Roman 12"/>
            </a:endParaRPr>
          </a:p>
          <a:p>
            <a:pPr marL="74676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LM Roman 12"/>
                <a:cs typeface="LM Roman 12"/>
              </a:rPr>
              <a:t>0.1000</a:t>
            </a:r>
            <a:endParaRPr sz="1200" dirty="0">
              <a:latin typeface="LM Roman 12"/>
              <a:cs typeface="LM Roman 12"/>
            </a:endParaRPr>
          </a:p>
          <a:p>
            <a:pPr marL="7467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0.2000</a:t>
            </a:r>
            <a:endParaRPr sz="1200" dirty="0">
              <a:latin typeface="LM Roman 12"/>
              <a:cs typeface="LM Roman 12"/>
            </a:endParaRPr>
          </a:p>
          <a:p>
            <a:pPr marL="74676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0.3000</a:t>
            </a:r>
            <a:endParaRPr sz="1200" dirty="0">
              <a:latin typeface="LM Roman 12"/>
              <a:cs typeface="LM Roman 12"/>
            </a:endParaRPr>
          </a:p>
          <a:p>
            <a:pPr marL="746760">
              <a:lnSpc>
                <a:spcPct val="100000"/>
              </a:lnSpc>
            </a:pPr>
            <a:r>
              <a:rPr sz="1200" spc="-5" dirty="0" smtClean="0">
                <a:latin typeface="LM Roman 12"/>
                <a:cs typeface="LM Roman 12"/>
              </a:rPr>
              <a:t>0.4000</a:t>
            </a:r>
            <a:endParaRPr lang="en-US" sz="1200" spc="-5" dirty="0" smtClean="0">
              <a:latin typeface="LM Roman 12"/>
              <a:cs typeface="LM Roman 12"/>
            </a:endParaRPr>
          </a:p>
          <a:p>
            <a:pPr marL="683260">
              <a:lnSpc>
                <a:spcPct val="100000"/>
              </a:lnSpc>
            </a:pPr>
            <a:r>
              <a:rPr lang="es-ES" sz="1200" spc="-5" dirty="0" smtClean="0">
                <a:latin typeface="LM Roman 12"/>
                <a:cs typeface="LM Roman 12"/>
              </a:rPr>
              <a:t>0.5000</a:t>
            </a:r>
            <a:endParaRPr lang="es-ES" sz="1200" dirty="0" smtClean="0">
              <a:latin typeface="LM Roman 12"/>
              <a:cs typeface="LM Roman 12"/>
            </a:endParaRPr>
          </a:p>
          <a:p>
            <a:pPr marL="683260" marR="5016500">
              <a:lnSpc>
                <a:spcPct val="100000"/>
              </a:lnSpc>
              <a:spcBef>
                <a:spcPts val="10"/>
              </a:spcBef>
            </a:pPr>
            <a:r>
              <a:rPr lang="es-ES" sz="1200" spc="-5" dirty="0" smtClean="0">
                <a:latin typeface="LM Roman 12"/>
                <a:cs typeface="LM Roman 12"/>
              </a:rPr>
              <a:t>y =  1</a:t>
            </a:r>
            <a:r>
              <a:rPr lang="es-ES" sz="1200" spc="-10" dirty="0" smtClean="0">
                <a:latin typeface="LM Roman 12"/>
                <a:cs typeface="LM Roman 12"/>
              </a:rPr>
              <a:t>.</a:t>
            </a:r>
            <a:r>
              <a:rPr lang="es-ES" sz="1200" spc="-5" dirty="0" smtClean="0">
                <a:latin typeface="LM Roman 12"/>
                <a:cs typeface="LM Roman 12"/>
              </a:rPr>
              <a:t>0000</a:t>
            </a:r>
            <a:endParaRPr lang="es-ES" sz="1200" dirty="0" smtClean="0">
              <a:latin typeface="LM Roman 12"/>
              <a:cs typeface="LM Roman 12"/>
            </a:endParaRPr>
          </a:p>
          <a:p>
            <a:pPr marL="683260">
              <a:lnSpc>
                <a:spcPct val="100000"/>
              </a:lnSpc>
            </a:pPr>
            <a:r>
              <a:rPr lang="es-ES" sz="1200" spc="-5" dirty="0" smtClean="0">
                <a:latin typeface="LM Roman 12"/>
                <a:cs typeface="LM Roman 12"/>
              </a:rPr>
              <a:t>1.1111</a:t>
            </a:r>
            <a:endParaRPr lang="es-ES" sz="1200" dirty="0" smtClean="0">
              <a:latin typeface="LM Roman 12"/>
              <a:cs typeface="LM Roman 12"/>
            </a:endParaRPr>
          </a:p>
          <a:p>
            <a:pPr marL="683260">
              <a:lnSpc>
                <a:spcPct val="100000"/>
              </a:lnSpc>
              <a:spcBef>
                <a:spcPts val="15"/>
              </a:spcBef>
            </a:pPr>
            <a:r>
              <a:rPr lang="es-ES" sz="1200" spc="-5" dirty="0" smtClean="0">
                <a:latin typeface="LM Roman 12"/>
                <a:cs typeface="LM Roman 12"/>
              </a:rPr>
              <a:t>1.2500</a:t>
            </a:r>
            <a:endParaRPr lang="es-ES" sz="1200" dirty="0" smtClean="0">
              <a:latin typeface="LM Roman 12"/>
              <a:cs typeface="LM Roman 12"/>
            </a:endParaRPr>
          </a:p>
          <a:p>
            <a:pPr marL="683260">
              <a:lnSpc>
                <a:spcPct val="100000"/>
              </a:lnSpc>
            </a:pPr>
            <a:r>
              <a:rPr lang="es-ES" sz="1200" spc="-5" dirty="0" smtClean="0">
                <a:latin typeface="LM Roman 12"/>
                <a:cs typeface="LM Roman 12"/>
              </a:rPr>
              <a:t>1.4286</a:t>
            </a:r>
            <a:endParaRPr lang="es-ES" sz="1200" dirty="0" smtClean="0">
              <a:latin typeface="LM Roman 12"/>
              <a:cs typeface="LM Roman 12"/>
            </a:endParaRPr>
          </a:p>
          <a:p>
            <a:pPr marL="683260">
              <a:lnSpc>
                <a:spcPct val="100000"/>
              </a:lnSpc>
              <a:spcBef>
                <a:spcPts val="10"/>
              </a:spcBef>
            </a:pPr>
            <a:r>
              <a:rPr lang="es-ES" sz="1200" spc="-5" dirty="0" smtClean="0">
                <a:latin typeface="LM Roman 12"/>
                <a:cs typeface="LM Roman 12"/>
              </a:rPr>
              <a:t>1.6667</a:t>
            </a:r>
            <a:endParaRPr lang="es-ES" sz="1200" dirty="0" smtClean="0">
              <a:latin typeface="LM Roman 12"/>
              <a:cs typeface="LM Roman 12"/>
            </a:endParaRPr>
          </a:p>
          <a:p>
            <a:pPr marL="683260">
              <a:lnSpc>
                <a:spcPct val="100000"/>
              </a:lnSpc>
            </a:pPr>
            <a:r>
              <a:rPr lang="es-ES" sz="1200" spc="-5" dirty="0" smtClean="0">
                <a:latin typeface="LM Roman 12"/>
                <a:cs typeface="LM Roman 12"/>
              </a:rPr>
              <a:t>2.0000</a:t>
            </a:r>
            <a:endParaRPr lang="es-ES" sz="1200" dirty="0" smtClean="0">
              <a:latin typeface="LM Roman 12"/>
              <a:cs typeface="LM Roman 12"/>
            </a:endParaRPr>
          </a:p>
          <a:p>
            <a:pPr marL="746760">
              <a:lnSpc>
                <a:spcPct val="100000"/>
              </a:lnSpc>
            </a:pPr>
            <a:endParaRPr sz="1200" dirty="0">
              <a:latin typeface="LM Roman 12"/>
              <a:cs typeface="LM Roman 12"/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4419600" y="6781800"/>
            <a:ext cx="2409215" cy="2546795"/>
            <a:chOff x="3758512" y="3537126"/>
            <a:chExt cx="2409215" cy="2546795"/>
          </a:xfrm>
        </p:grpSpPr>
        <p:sp>
          <p:nvSpPr>
            <p:cNvPr id="37" name="object 2"/>
            <p:cNvSpPr/>
            <p:nvPr/>
          </p:nvSpPr>
          <p:spPr>
            <a:xfrm>
              <a:off x="3878852" y="5950486"/>
              <a:ext cx="2231390" cy="0"/>
            </a:xfrm>
            <a:custGeom>
              <a:avLst/>
              <a:gdLst/>
              <a:ahLst/>
              <a:cxnLst/>
              <a:rect l="l" t="t" r="r" b="b"/>
              <a:pathLst>
                <a:path w="2231390">
                  <a:moveTo>
                    <a:pt x="0" y="0"/>
                  </a:moveTo>
                  <a:lnTo>
                    <a:pt x="2231092" y="0"/>
                  </a:lnTo>
                </a:path>
              </a:pathLst>
            </a:custGeom>
            <a:ln w="4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8" name="object 3"/>
            <p:cNvGrpSpPr/>
            <p:nvPr/>
          </p:nvGrpSpPr>
          <p:grpSpPr>
            <a:xfrm>
              <a:off x="3877004" y="3601929"/>
              <a:ext cx="2234565" cy="2350770"/>
              <a:chOff x="2818499" y="1129151"/>
              <a:chExt cx="2234565" cy="2350770"/>
            </a:xfrm>
          </p:grpSpPr>
          <p:sp>
            <p:nvSpPr>
              <p:cNvPr id="39" name="object 4"/>
              <p:cNvSpPr/>
              <p:nvPr/>
            </p:nvSpPr>
            <p:spPr>
              <a:xfrm>
                <a:off x="2820347" y="1131293"/>
                <a:ext cx="2231390" cy="2346960"/>
              </a:xfrm>
              <a:custGeom>
                <a:avLst/>
                <a:gdLst/>
                <a:ahLst/>
                <a:cxnLst/>
                <a:rect l="l" t="t" r="r" b="b"/>
                <a:pathLst>
                  <a:path w="2231390" h="2346960">
                    <a:moveTo>
                      <a:pt x="0" y="0"/>
                    </a:moveTo>
                    <a:lnTo>
                      <a:pt x="2231092" y="0"/>
                    </a:lnTo>
                  </a:path>
                  <a:path w="2231390" h="2346960">
                    <a:moveTo>
                      <a:pt x="0" y="2346414"/>
                    </a:moveTo>
                    <a:lnTo>
                      <a:pt x="0" y="0"/>
                    </a:lnTo>
                  </a:path>
                  <a:path w="2231390" h="2346960">
                    <a:moveTo>
                      <a:pt x="2231092" y="2346414"/>
                    </a:moveTo>
                    <a:lnTo>
                      <a:pt x="2231092" y="0"/>
                    </a:lnTo>
                  </a:path>
                  <a:path w="2231390" h="2346960">
                    <a:moveTo>
                      <a:pt x="0" y="2346414"/>
                    </a:moveTo>
                    <a:lnTo>
                      <a:pt x="2231092" y="2346414"/>
                    </a:lnTo>
                  </a:path>
                  <a:path w="2231390" h="2346960">
                    <a:moveTo>
                      <a:pt x="0" y="2346414"/>
                    </a:moveTo>
                    <a:lnTo>
                      <a:pt x="0" y="0"/>
                    </a:lnTo>
                  </a:path>
                  <a:path w="2231390" h="2346960">
                    <a:moveTo>
                      <a:pt x="0" y="2346414"/>
                    </a:moveTo>
                    <a:lnTo>
                      <a:pt x="0" y="2316413"/>
                    </a:lnTo>
                  </a:path>
                  <a:path w="2231390" h="2346960">
                    <a:moveTo>
                      <a:pt x="0" y="0"/>
                    </a:moveTo>
                    <a:lnTo>
                      <a:pt x="0" y="29275"/>
                    </a:lnTo>
                  </a:path>
                  <a:path w="2231390" h="2346960">
                    <a:moveTo>
                      <a:pt x="318657" y="2346414"/>
                    </a:moveTo>
                    <a:lnTo>
                      <a:pt x="318657" y="2316413"/>
                    </a:lnTo>
                  </a:path>
                  <a:path w="2231390" h="2346960">
                    <a:moveTo>
                      <a:pt x="318657" y="0"/>
                    </a:moveTo>
                    <a:lnTo>
                      <a:pt x="318657" y="29275"/>
                    </a:lnTo>
                  </a:path>
                  <a:path w="2231390" h="2346960">
                    <a:moveTo>
                      <a:pt x="637304" y="2346414"/>
                    </a:moveTo>
                    <a:lnTo>
                      <a:pt x="637304" y="2316413"/>
                    </a:lnTo>
                  </a:path>
                  <a:path w="2231390" h="2346960">
                    <a:moveTo>
                      <a:pt x="637304" y="0"/>
                    </a:moveTo>
                    <a:lnTo>
                      <a:pt x="637304" y="29275"/>
                    </a:lnTo>
                  </a:path>
                  <a:path w="2231390" h="2346960">
                    <a:moveTo>
                      <a:pt x="955950" y="2346414"/>
                    </a:moveTo>
                    <a:lnTo>
                      <a:pt x="955950" y="2316413"/>
                    </a:lnTo>
                  </a:path>
                  <a:path w="2231390" h="2346960">
                    <a:moveTo>
                      <a:pt x="955950" y="0"/>
                    </a:moveTo>
                    <a:lnTo>
                      <a:pt x="955950" y="29275"/>
                    </a:lnTo>
                  </a:path>
                  <a:path w="2231390" h="2346960">
                    <a:moveTo>
                      <a:pt x="1274608" y="2346414"/>
                    </a:moveTo>
                    <a:lnTo>
                      <a:pt x="1274608" y="2316413"/>
                    </a:lnTo>
                  </a:path>
                  <a:path w="2231390" h="2346960">
                    <a:moveTo>
                      <a:pt x="1274608" y="0"/>
                    </a:moveTo>
                    <a:lnTo>
                      <a:pt x="1274608" y="29275"/>
                    </a:lnTo>
                  </a:path>
                  <a:path w="2231390" h="2346960">
                    <a:moveTo>
                      <a:pt x="1593255" y="2346414"/>
                    </a:moveTo>
                    <a:lnTo>
                      <a:pt x="1593255" y="2316413"/>
                    </a:lnTo>
                  </a:path>
                  <a:path w="2231390" h="2346960">
                    <a:moveTo>
                      <a:pt x="1593255" y="0"/>
                    </a:moveTo>
                    <a:lnTo>
                      <a:pt x="1593255" y="29275"/>
                    </a:lnTo>
                  </a:path>
                  <a:path w="2231390" h="2346960">
                    <a:moveTo>
                      <a:pt x="1911901" y="2346414"/>
                    </a:moveTo>
                    <a:lnTo>
                      <a:pt x="1911901" y="2316413"/>
                    </a:lnTo>
                  </a:path>
                  <a:path w="2231390" h="2346960">
                    <a:moveTo>
                      <a:pt x="1911901" y="0"/>
                    </a:moveTo>
                    <a:lnTo>
                      <a:pt x="1911901" y="29275"/>
                    </a:lnTo>
                  </a:path>
                  <a:path w="2231390" h="2346960">
                    <a:moveTo>
                      <a:pt x="2231092" y="2346414"/>
                    </a:moveTo>
                    <a:lnTo>
                      <a:pt x="2231092" y="2316413"/>
                    </a:lnTo>
                  </a:path>
                  <a:path w="2231390" h="2346960">
                    <a:moveTo>
                      <a:pt x="2231092" y="0"/>
                    </a:moveTo>
                    <a:lnTo>
                      <a:pt x="2231092" y="29275"/>
                    </a:lnTo>
                  </a:path>
                  <a:path w="2231390" h="2346960">
                    <a:moveTo>
                      <a:pt x="0" y="2346414"/>
                    </a:moveTo>
                    <a:lnTo>
                      <a:pt x="21967" y="2346414"/>
                    </a:lnTo>
                  </a:path>
                  <a:path w="2231390" h="2346960">
                    <a:moveTo>
                      <a:pt x="2231092" y="2346414"/>
                    </a:moveTo>
                    <a:lnTo>
                      <a:pt x="2208592" y="2346414"/>
                    </a:lnTo>
                  </a:path>
                  <a:path w="2231390" h="2346960">
                    <a:moveTo>
                      <a:pt x="0" y="2111485"/>
                    </a:moveTo>
                    <a:lnTo>
                      <a:pt x="21967" y="2111485"/>
                    </a:lnTo>
                  </a:path>
                  <a:path w="2231390" h="2346960">
                    <a:moveTo>
                      <a:pt x="2231092" y="2111485"/>
                    </a:moveTo>
                    <a:lnTo>
                      <a:pt x="2208592" y="2111485"/>
                    </a:lnTo>
                  </a:path>
                  <a:path w="2231390" h="2346960">
                    <a:moveTo>
                      <a:pt x="0" y="1876556"/>
                    </a:moveTo>
                    <a:lnTo>
                      <a:pt x="21967" y="1876556"/>
                    </a:lnTo>
                  </a:path>
                  <a:path w="2231390" h="2346960">
                    <a:moveTo>
                      <a:pt x="2231092" y="1876556"/>
                    </a:moveTo>
                    <a:lnTo>
                      <a:pt x="2208592" y="1876556"/>
                    </a:lnTo>
                  </a:path>
                  <a:path w="2231390" h="2346960">
                    <a:moveTo>
                      <a:pt x="0" y="1642339"/>
                    </a:moveTo>
                    <a:lnTo>
                      <a:pt x="21967" y="1642339"/>
                    </a:lnTo>
                  </a:path>
                  <a:path w="2231390" h="2346960">
                    <a:moveTo>
                      <a:pt x="2231092" y="1642339"/>
                    </a:moveTo>
                    <a:lnTo>
                      <a:pt x="2208592" y="1642339"/>
                    </a:lnTo>
                  </a:path>
                  <a:path w="2231390" h="2346960">
                    <a:moveTo>
                      <a:pt x="0" y="1407410"/>
                    </a:moveTo>
                    <a:lnTo>
                      <a:pt x="21967" y="1407410"/>
                    </a:lnTo>
                  </a:path>
                  <a:path w="2231390" h="2346960">
                    <a:moveTo>
                      <a:pt x="2231092" y="1407410"/>
                    </a:moveTo>
                    <a:lnTo>
                      <a:pt x="2208592" y="1407410"/>
                    </a:lnTo>
                  </a:path>
                  <a:path w="2231390" h="2346960">
                    <a:moveTo>
                      <a:pt x="0" y="1173207"/>
                    </a:moveTo>
                    <a:lnTo>
                      <a:pt x="21967" y="1173207"/>
                    </a:lnTo>
                  </a:path>
                  <a:path w="2231390" h="2346960">
                    <a:moveTo>
                      <a:pt x="2231092" y="1173207"/>
                    </a:moveTo>
                    <a:lnTo>
                      <a:pt x="2208592" y="1173207"/>
                    </a:lnTo>
                  </a:path>
                  <a:path w="2231390" h="2346960">
                    <a:moveTo>
                      <a:pt x="0" y="938278"/>
                    </a:moveTo>
                    <a:lnTo>
                      <a:pt x="21967" y="938278"/>
                    </a:lnTo>
                  </a:path>
                  <a:path w="2231390" h="2346960">
                    <a:moveTo>
                      <a:pt x="2231092" y="938278"/>
                    </a:moveTo>
                    <a:lnTo>
                      <a:pt x="2208592" y="938278"/>
                    </a:lnTo>
                  </a:path>
                  <a:path w="2231390" h="2346960">
                    <a:moveTo>
                      <a:pt x="0" y="703349"/>
                    </a:moveTo>
                    <a:lnTo>
                      <a:pt x="21967" y="703349"/>
                    </a:lnTo>
                  </a:path>
                  <a:path w="2231390" h="2346960">
                    <a:moveTo>
                      <a:pt x="2231092" y="703349"/>
                    </a:moveTo>
                    <a:lnTo>
                      <a:pt x="2208592" y="703349"/>
                    </a:lnTo>
                  </a:path>
                  <a:path w="2231390" h="2346960">
                    <a:moveTo>
                      <a:pt x="0" y="469146"/>
                    </a:moveTo>
                    <a:lnTo>
                      <a:pt x="21967" y="469146"/>
                    </a:lnTo>
                  </a:path>
                  <a:path w="2231390" h="2346960">
                    <a:moveTo>
                      <a:pt x="2231092" y="469146"/>
                    </a:moveTo>
                    <a:lnTo>
                      <a:pt x="2208592" y="469146"/>
                    </a:lnTo>
                  </a:path>
                  <a:path w="2231390" h="2346960">
                    <a:moveTo>
                      <a:pt x="0" y="234217"/>
                    </a:moveTo>
                    <a:lnTo>
                      <a:pt x="21967" y="234217"/>
                    </a:lnTo>
                  </a:path>
                  <a:path w="2231390" h="2346960">
                    <a:moveTo>
                      <a:pt x="2231092" y="234217"/>
                    </a:moveTo>
                    <a:lnTo>
                      <a:pt x="2208592" y="234217"/>
                    </a:lnTo>
                  </a:path>
                  <a:path w="2231390" h="2346960">
                    <a:moveTo>
                      <a:pt x="0" y="0"/>
                    </a:moveTo>
                    <a:lnTo>
                      <a:pt x="21967" y="0"/>
                    </a:lnTo>
                  </a:path>
                  <a:path w="2231390" h="2346960">
                    <a:moveTo>
                      <a:pt x="2231092" y="0"/>
                    </a:moveTo>
                    <a:lnTo>
                      <a:pt x="2208592" y="0"/>
                    </a:lnTo>
                  </a:path>
                  <a:path w="2231390" h="2346960">
                    <a:moveTo>
                      <a:pt x="0" y="2346414"/>
                    </a:moveTo>
                    <a:lnTo>
                      <a:pt x="2231092" y="2346414"/>
                    </a:lnTo>
                  </a:path>
                  <a:path w="2231390" h="2346960">
                    <a:moveTo>
                      <a:pt x="0" y="0"/>
                    </a:moveTo>
                    <a:lnTo>
                      <a:pt x="2231092" y="0"/>
                    </a:lnTo>
                  </a:path>
                  <a:path w="2231390" h="2346960">
                    <a:moveTo>
                      <a:pt x="0" y="2346414"/>
                    </a:moveTo>
                    <a:lnTo>
                      <a:pt x="0" y="0"/>
                    </a:lnTo>
                  </a:path>
                  <a:path w="2231390" h="2346960">
                    <a:moveTo>
                      <a:pt x="2231092" y="2346414"/>
                    </a:moveTo>
                    <a:lnTo>
                      <a:pt x="2231092" y="0"/>
                    </a:lnTo>
                  </a:path>
                </a:pathLst>
              </a:custGeom>
              <a:ln w="374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5"/>
              <p:cNvSpPr/>
              <p:nvPr/>
            </p:nvSpPr>
            <p:spPr>
              <a:xfrm>
                <a:off x="2820347" y="1131395"/>
                <a:ext cx="1593215" cy="2346325"/>
              </a:xfrm>
              <a:custGeom>
                <a:avLst/>
                <a:gdLst/>
                <a:ahLst/>
                <a:cxnLst/>
                <a:rect l="l" t="t" r="r" b="b"/>
                <a:pathLst>
                  <a:path w="1593214" h="2346325">
                    <a:moveTo>
                      <a:pt x="0" y="2346312"/>
                    </a:moveTo>
                    <a:lnTo>
                      <a:pt x="39634" y="2316326"/>
                    </a:lnTo>
                    <a:lnTo>
                      <a:pt x="79258" y="2285613"/>
                    </a:lnTo>
                    <a:lnTo>
                      <a:pt x="119427" y="2254204"/>
                    </a:lnTo>
                    <a:lnTo>
                      <a:pt x="159051" y="2222781"/>
                    </a:lnTo>
                    <a:lnTo>
                      <a:pt x="198686" y="2189224"/>
                    </a:lnTo>
                    <a:lnTo>
                      <a:pt x="238843" y="2155667"/>
                    </a:lnTo>
                    <a:lnTo>
                      <a:pt x="278467" y="2120673"/>
                    </a:lnTo>
                    <a:lnTo>
                      <a:pt x="318635" y="2084982"/>
                    </a:lnTo>
                    <a:lnTo>
                      <a:pt x="358259" y="2048565"/>
                    </a:lnTo>
                    <a:lnTo>
                      <a:pt x="397894" y="2010727"/>
                    </a:lnTo>
                    <a:lnTo>
                      <a:pt x="438052" y="1972162"/>
                    </a:lnTo>
                    <a:lnTo>
                      <a:pt x="477687" y="1932175"/>
                    </a:lnTo>
                    <a:lnTo>
                      <a:pt x="517844" y="1890766"/>
                    </a:lnTo>
                    <a:lnTo>
                      <a:pt x="557479" y="1847919"/>
                    </a:lnTo>
                    <a:lnTo>
                      <a:pt x="597103" y="1804362"/>
                    </a:lnTo>
                    <a:lnTo>
                      <a:pt x="637271" y="1759382"/>
                    </a:lnTo>
                    <a:lnTo>
                      <a:pt x="676895" y="1712980"/>
                    </a:lnTo>
                    <a:lnTo>
                      <a:pt x="717063" y="1664415"/>
                    </a:lnTo>
                    <a:lnTo>
                      <a:pt x="756687" y="1615153"/>
                    </a:lnTo>
                    <a:lnTo>
                      <a:pt x="796311" y="1563743"/>
                    </a:lnTo>
                    <a:lnTo>
                      <a:pt x="836480" y="1510911"/>
                    </a:lnTo>
                    <a:lnTo>
                      <a:pt x="876104" y="1455917"/>
                    </a:lnTo>
                    <a:lnTo>
                      <a:pt x="916272" y="1399514"/>
                    </a:lnTo>
                    <a:lnTo>
                      <a:pt x="955896" y="1340252"/>
                    </a:lnTo>
                    <a:lnTo>
                      <a:pt x="995531" y="1279568"/>
                    </a:lnTo>
                    <a:lnTo>
                      <a:pt x="1035688" y="1216009"/>
                    </a:lnTo>
                    <a:lnTo>
                      <a:pt x="1075323" y="1151029"/>
                    </a:lnTo>
                    <a:lnTo>
                      <a:pt x="1114947" y="1082492"/>
                    </a:lnTo>
                    <a:lnTo>
                      <a:pt x="1155105" y="1011793"/>
                    </a:lnTo>
                    <a:lnTo>
                      <a:pt x="1194740" y="938249"/>
                    </a:lnTo>
                    <a:lnTo>
                      <a:pt x="1234897" y="861845"/>
                    </a:lnTo>
                    <a:lnTo>
                      <a:pt x="1274532" y="781871"/>
                    </a:lnTo>
                    <a:lnTo>
                      <a:pt x="1314156" y="698342"/>
                    </a:lnTo>
                    <a:lnTo>
                      <a:pt x="1354324" y="611938"/>
                    </a:lnTo>
                    <a:lnTo>
                      <a:pt x="1393948" y="521252"/>
                    </a:lnTo>
                    <a:lnTo>
                      <a:pt x="1434116" y="426285"/>
                    </a:lnTo>
                    <a:lnTo>
                      <a:pt x="1473740" y="327036"/>
                    </a:lnTo>
                    <a:lnTo>
                      <a:pt x="1513364" y="222780"/>
                    </a:lnTo>
                    <a:lnTo>
                      <a:pt x="1553533" y="114242"/>
                    </a:lnTo>
                    <a:lnTo>
                      <a:pt x="1593157" y="0"/>
                    </a:lnTo>
                  </a:path>
                </a:pathLst>
              </a:custGeom>
              <a:ln w="3551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6"/>
            <p:cNvSpPr txBox="1"/>
            <p:nvPr/>
          </p:nvSpPr>
          <p:spPr>
            <a:xfrm>
              <a:off x="3848491" y="5955651"/>
              <a:ext cx="61594" cy="1282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650" spc="-85" dirty="0">
                  <a:latin typeface="Arial"/>
                  <a:cs typeface="Arial"/>
                </a:rPr>
                <a:t>0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2" name="object 7"/>
            <p:cNvSpPr txBox="1"/>
            <p:nvPr/>
          </p:nvSpPr>
          <p:spPr>
            <a:xfrm>
              <a:off x="4140363" y="5955651"/>
              <a:ext cx="114935" cy="1282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650" spc="-70" dirty="0">
                  <a:latin typeface="Arial"/>
                  <a:cs typeface="Arial"/>
                </a:rPr>
                <a:t>0.1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3" name="object 8"/>
            <p:cNvSpPr txBox="1"/>
            <p:nvPr/>
          </p:nvSpPr>
          <p:spPr>
            <a:xfrm>
              <a:off x="4459006" y="5955651"/>
              <a:ext cx="114935" cy="1282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650" spc="-70" dirty="0">
                  <a:latin typeface="Arial"/>
                  <a:cs typeface="Arial"/>
                </a:rPr>
                <a:t>0.2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4" name="object 9"/>
            <p:cNvSpPr txBox="1"/>
            <p:nvPr/>
          </p:nvSpPr>
          <p:spPr>
            <a:xfrm>
              <a:off x="4777649" y="5955651"/>
              <a:ext cx="114935" cy="1282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650" spc="-70" dirty="0">
                  <a:latin typeface="Arial"/>
                  <a:cs typeface="Arial"/>
                </a:rPr>
                <a:t>0.3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5" name="object 10"/>
            <p:cNvSpPr txBox="1"/>
            <p:nvPr/>
          </p:nvSpPr>
          <p:spPr>
            <a:xfrm>
              <a:off x="5096305" y="5955651"/>
              <a:ext cx="114935" cy="1282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650" spc="-70" dirty="0">
                  <a:latin typeface="Arial"/>
                  <a:cs typeface="Arial"/>
                </a:rPr>
                <a:t>0.4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6" name="object 11"/>
            <p:cNvSpPr txBox="1"/>
            <p:nvPr/>
          </p:nvSpPr>
          <p:spPr>
            <a:xfrm>
              <a:off x="5414948" y="5955651"/>
              <a:ext cx="114935" cy="1282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650" spc="-70" dirty="0">
                  <a:latin typeface="Arial"/>
                  <a:cs typeface="Arial"/>
                </a:rPr>
                <a:t>0.5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7" name="object 12"/>
            <p:cNvSpPr txBox="1"/>
            <p:nvPr/>
          </p:nvSpPr>
          <p:spPr>
            <a:xfrm>
              <a:off x="5733603" y="5955651"/>
              <a:ext cx="114935" cy="1282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650" spc="-70" dirty="0">
                  <a:latin typeface="Arial"/>
                  <a:cs typeface="Arial"/>
                </a:rPr>
                <a:t>0.6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8" name="object 13"/>
            <p:cNvSpPr txBox="1"/>
            <p:nvPr/>
          </p:nvSpPr>
          <p:spPr>
            <a:xfrm>
              <a:off x="6052792" y="5955651"/>
              <a:ext cx="114935" cy="1282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650" spc="-70" dirty="0">
                  <a:latin typeface="Arial"/>
                  <a:cs typeface="Arial"/>
                </a:rPr>
                <a:t>0.7</a:t>
              </a:r>
              <a:endParaRPr sz="650">
                <a:latin typeface="Arial"/>
                <a:cs typeface="Arial"/>
              </a:endParaRPr>
            </a:p>
          </p:txBody>
        </p:sp>
        <p:sp>
          <p:nvSpPr>
            <p:cNvPr id="49" name="object 14"/>
            <p:cNvSpPr txBox="1"/>
            <p:nvPr/>
          </p:nvSpPr>
          <p:spPr>
            <a:xfrm>
              <a:off x="3758512" y="3537126"/>
              <a:ext cx="114935" cy="247523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66040">
                <a:lnSpc>
                  <a:spcPct val="100000"/>
                </a:lnSpc>
                <a:spcBef>
                  <a:spcPts val="125"/>
                </a:spcBef>
              </a:pPr>
              <a:r>
                <a:rPr sz="650" spc="-85" dirty="0">
                  <a:latin typeface="Arial"/>
                  <a:cs typeface="Arial"/>
                </a:rPr>
                <a:t>2</a:t>
              </a:r>
              <a:endParaRPr sz="6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9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650" spc="-70" dirty="0">
                  <a:latin typeface="Arial"/>
                  <a:cs typeface="Arial"/>
                </a:rPr>
                <a:t>1.9</a:t>
              </a:r>
              <a:endParaRPr sz="6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9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650" spc="-70" dirty="0">
                  <a:latin typeface="Arial"/>
                  <a:cs typeface="Arial"/>
                </a:rPr>
                <a:t>1.8</a:t>
              </a:r>
              <a:endParaRPr sz="6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9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650" spc="-70" dirty="0">
                  <a:latin typeface="Arial"/>
                  <a:cs typeface="Arial"/>
                </a:rPr>
                <a:t>1.7</a:t>
              </a:r>
              <a:endParaRPr sz="6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9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650" spc="-70" dirty="0">
                  <a:latin typeface="Arial"/>
                  <a:cs typeface="Arial"/>
                </a:rPr>
                <a:t>1.6</a:t>
              </a:r>
              <a:endParaRPr sz="6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9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650" spc="-70" dirty="0">
                  <a:latin typeface="Arial"/>
                  <a:cs typeface="Arial"/>
                </a:rPr>
                <a:t>1.5</a:t>
              </a:r>
              <a:endParaRPr sz="6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9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650" spc="-70" dirty="0">
                  <a:latin typeface="Arial"/>
                  <a:cs typeface="Arial"/>
                </a:rPr>
                <a:t>1.4</a:t>
              </a:r>
              <a:endParaRPr sz="6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9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650" spc="-70" dirty="0">
                  <a:latin typeface="Arial"/>
                  <a:cs typeface="Arial"/>
                </a:rPr>
                <a:t>1.3</a:t>
              </a:r>
              <a:endParaRPr sz="6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9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650" spc="-70" dirty="0">
                  <a:latin typeface="Arial"/>
                  <a:cs typeface="Arial"/>
                </a:rPr>
                <a:t>1.2</a:t>
              </a:r>
              <a:endParaRPr sz="6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9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650" spc="-70" dirty="0">
                  <a:latin typeface="Arial"/>
                  <a:cs typeface="Arial"/>
                </a:rPr>
                <a:t>1.1</a:t>
              </a:r>
              <a:endParaRPr sz="6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900">
                <a:latin typeface="Arial"/>
                <a:cs typeface="Arial"/>
              </a:endParaRPr>
            </a:p>
            <a:p>
              <a:pPr marL="66040">
                <a:lnSpc>
                  <a:spcPct val="100000"/>
                </a:lnSpc>
              </a:pPr>
              <a:r>
                <a:rPr sz="650" spc="-85" dirty="0">
                  <a:latin typeface="Arial"/>
                  <a:cs typeface="Arial"/>
                </a:rPr>
                <a:t>1</a:t>
              </a:r>
              <a:endParaRPr sz="65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04800" y="381000"/>
            <a:ext cx="7239000" cy="24230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indent="222250" algn="just">
              <a:lnSpc>
                <a:spcPct val="100000"/>
              </a:lnSpc>
            </a:pPr>
            <a:r>
              <a:rPr sz="1200" spc="105" dirty="0" smtClean="0">
                <a:latin typeface="Times New Roman"/>
                <a:cs typeface="Times New Roman"/>
              </a:rPr>
              <a:t>Options</a:t>
            </a:r>
            <a:r>
              <a:rPr sz="1200" spc="105" dirty="0">
                <a:latin typeface="Times New Roman"/>
                <a:cs typeface="Times New Roman"/>
              </a:rPr>
              <a:t>. </a:t>
            </a:r>
            <a:r>
              <a:rPr sz="1200" spc="-15" dirty="0">
                <a:latin typeface="LM Roman 12"/>
                <a:cs typeface="LM Roman 12"/>
              </a:rPr>
              <a:t>Several </a:t>
            </a:r>
            <a:r>
              <a:rPr sz="1200" spc="-5" dirty="0">
                <a:latin typeface="LM Roman 12"/>
                <a:cs typeface="LM Roman 12"/>
              </a:rPr>
              <a:t>options are </a:t>
            </a:r>
            <a:r>
              <a:rPr sz="1200" spc="-20" dirty="0">
                <a:latin typeface="LM Roman 12"/>
                <a:cs typeface="LM Roman 12"/>
              </a:rPr>
              <a:t>available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spc="-20" dirty="0">
                <a:latin typeface="LM Roman 12"/>
                <a:cs typeface="LM Roman 12"/>
              </a:rPr>
              <a:t>MATLAB’s </a:t>
            </a:r>
            <a:r>
              <a:rPr sz="1200" i="1" spc="-15" dirty="0">
                <a:latin typeface="LM Roman 12"/>
                <a:cs typeface="LM Roman 12"/>
              </a:rPr>
              <a:t>ode45 </a:t>
            </a:r>
            <a:r>
              <a:rPr sz="1200" spc="-15" dirty="0">
                <a:latin typeface="LM Roman 12"/>
                <a:cs typeface="LM Roman 12"/>
              </a:rPr>
              <a:t>solver, </a:t>
            </a:r>
            <a:r>
              <a:rPr sz="1200" spc="-10" dirty="0">
                <a:latin typeface="LM Roman 12"/>
                <a:cs typeface="LM Roman 12"/>
              </a:rPr>
              <a:t>giving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user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lim</a:t>
            </a:r>
            <a:r>
              <a:rPr sz="1200" spc="-5" dirty="0" smtClean="0">
                <a:latin typeface="LM Roman 12"/>
                <a:cs typeface="LM Roman 12"/>
              </a:rPr>
              <a:t>ited </a:t>
            </a:r>
            <a:r>
              <a:rPr sz="1200" spc="-10" dirty="0">
                <a:latin typeface="LM Roman 12"/>
                <a:cs typeface="LM Roman 12"/>
              </a:rPr>
              <a:t>control </a:t>
            </a:r>
            <a:r>
              <a:rPr sz="1200" spc="-25" dirty="0">
                <a:latin typeface="LM Roman 12"/>
                <a:cs typeface="LM Roman 12"/>
              </a:rPr>
              <a:t>over </a:t>
            </a:r>
            <a:r>
              <a:rPr sz="1200" spc="-5" dirty="0">
                <a:latin typeface="LM Roman 12"/>
                <a:cs typeface="LM Roman 12"/>
              </a:rPr>
              <a:t>the algorithm. </a:t>
            </a:r>
            <a:r>
              <a:rPr sz="1200" spc="-25" dirty="0">
                <a:latin typeface="LM Roman 12"/>
                <a:cs typeface="LM Roman 12"/>
              </a:rPr>
              <a:t>Two </a:t>
            </a:r>
            <a:r>
              <a:rPr sz="1200" spc="-5" dirty="0">
                <a:latin typeface="LM Roman 12"/>
                <a:cs typeface="LM Roman 12"/>
              </a:rPr>
              <a:t>important options are </a:t>
            </a:r>
            <a:r>
              <a:rPr sz="1200" b="1" i="1" spc="-15" dirty="0">
                <a:latin typeface="LM Roman 12"/>
                <a:cs typeface="LM Roman 12"/>
              </a:rPr>
              <a:t>relative</a:t>
            </a:r>
            <a:r>
              <a:rPr sz="1200" spc="-1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b="1" i="1" spc="-10" dirty="0">
                <a:latin typeface="LM Roman 12"/>
                <a:cs typeface="LM Roman 12"/>
              </a:rPr>
              <a:t>absolute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tolerance,  </a:t>
            </a:r>
            <a:r>
              <a:rPr sz="1200" spc="-10" dirty="0">
                <a:latin typeface="LM Roman 12"/>
                <a:cs typeface="LM Roman 12"/>
              </a:rPr>
              <a:t>respecively </a:t>
            </a:r>
            <a:r>
              <a:rPr sz="1200" i="1" spc="-30" dirty="0">
                <a:latin typeface="LM Roman 12"/>
                <a:cs typeface="LM Roman 12"/>
              </a:rPr>
              <a:t>RelTol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i="1" spc="-25" dirty="0">
                <a:latin typeface="LM Roman 12"/>
                <a:cs typeface="LM Roman 12"/>
              </a:rPr>
              <a:t>AbsTol </a:t>
            </a:r>
            <a:r>
              <a:rPr sz="1200" spc="-5" dirty="0">
                <a:latin typeface="LM Roman 12"/>
                <a:cs typeface="LM Roman 12"/>
              </a:rPr>
              <a:t>in </a:t>
            </a:r>
            <a:r>
              <a:rPr sz="1200" spc="-25" dirty="0">
                <a:latin typeface="LM Roman 12"/>
                <a:cs typeface="LM Roman 12"/>
              </a:rPr>
              <a:t>MATLAB. At </a:t>
            </a:r>
            <a:r>
              <a:rPr sz="1200" spc="-15" dirty="0">
                <a:latin typeface="LM Roman 12"/>
                <a:cs typeface="LM Roman 12"/>
              </a:rPr>
              <a:t>each </a:t>
            </a:r>
            <a:r>
              <a:rPr sz="1200" spc="-10" dirty="0">
                <a:latin typeface="LM Roman 12"/>
                <a:cs typeface="LM Roman 12"/>
              </a:rPr>
              <a:t>step </a:t>
            </a:r>
            <a:r>
              <a:rPr sz="1200" spc="-5" dirty="0">
                <a:latin typeface="LM Roman 12"/>
                <a:cs typeface="LM Roman 12"/>
              </a:rPr>
              <a:t>of the </a:t>
            </a:r>
            <a:r>
              <a:rPr sz="1200" i="1" spc="-15" dirty="0">
                <a:latin typeface="LM Roman 12"/>
                <a:cs typeface="LM Roman 12"/>
              </a:rPr>
              <a:t>ode45 </a:t>
            </a:r>
            <a:r>
              <a:rPr sz="1200" spc="-5" dirty="0">
                <a:latin typeface="LM Roman 12"/>
                <a:cs typeface="LM Roman 12"/>
              </a:rPr>
              <a:t>algorithm, an error </a:t>
            </a:r>
            <a:r>
              <a:rPr sz="1200" spc="-5" dirty="0" smtClean="0">
                <a:latin typeface="LM Roman 12"/>
                <a:cs typeface="LM Roman 12"/>
              </a:rPr>
              <a:t>is </a:t>
            </a:r>
            <a:r>
              <a:rPr sz="1200" spc="-10" dirty="0">
                <a:latin typeface="LM Roman 12"/>
                <a:cs typeface="LM Roman 12"/>
              </a:rPr>
              <a:t>approximated </a:t>
            </a:r>
            <a:r>
              <a:rPr sz="1200" spc="-5" dirty="0">
                <a:latin typeface="LM Roman 12"/>
                <a:cs typeface="LM Roman 12"/>
              </a:rPr>
              <a:t>for that </a:t>
            </a:r>
            <a:r>
              <a:rPr sz="1200" spc="-10" dirty="0">
                <a:latin typeface="LM Roman 12"/>
                <a:cs typeface="LM Roman 12"/>
              </a:rPr>
              <a:t>step. </a:t>
            </a:r>
            <a:r>
              <a:rPr sz="1200" spc="-5" dirty="0">
                <a:latin typeface="LM Roman 12"/>
                <a:cs typeface="LM Roman 12"/>
              </a:rPr>
              <a:t>If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i="1" spc="60" baseline="-13888" dirty="0">
                <a:latin typeface="Arial"/>
                <a:cs typeface="Arial"/>
              </a:rPr>
              <a:t>k </a:t>
            </a:r>
            <a:r>
              <a:rPr sz="1200" spc="-5" dirty="0">
                <a:latin typeface="LM Roman 12"/>
                <a:cs typeface="LM Roman 12"/>
              </a:rPr>
              <a:t>is the </a:t>
            </a:r>
            <a:r>
              <a:rPr sz="1200" spc="-10" dirty="0">
                <a:latin typeface="LM Roman 12"/>
                <a:cs typeface="LM Roman 12"/>
              </a:rPr>
              <a:t>approximation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i="1" spc="60" dirty="0">
                <a:latin typeface="Times New Roman"/>
                <a:cs typeface="Times New Roman"/>
              </a:rPr>
              <a:t>y</a:t>
            </a:r>
            <a:r>
              <a:rPr sz="1200" spc="60" dirty="0">
                <a:latin typeface="LM Roman 12"/>
                <a:cs typeface="LM Roman 12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i="1" spc="89" baseline="-13888" dirty="0">
                <a:latin typeface="Arial"/>
                <a:cs typeface="Arial"/>
              </a:rPr>
              <a:t>k</a:t>
            </a:r>
            <a:r>
              <a:rPr sz="1200" spc="60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at </a:t>
            </a:r>
            <a:r>
              <a:rPr sz="1200" spc="-10" dirty="0">
                <a:latin typeface="LM Roman 12"/>
                <a:cs typeface="LM Roman 12"/>
              </a:rPr>
              <a:t>step </a:t>
            </a:r>
            <a:r>
              <a:rPr sz="1200" i="1" spc="50" dirty="0">
                <a:latin typeface="Times New Roman"/>
                <a:cs typeface="Times New Roman"/>
              </a:rPr>
              <a:t>k</a:t>
            </a:r>
            <a:r>
              <a:rPr sz="1200" spc="50" dirty="0">
                <a:latin typeface="LM Roman 12"/>
                <a:cs typeface="LM Roman 12"/>
              </a:rPr>
              <a:t>,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i="1" spc="20" dirty="0">
                <a:latin typeface="Times New Roman"/>
                <a:cs typeface="Times New Roman"/>
              </a:rPr>
              <a:t>e</a:t>
            </a:r>
            <a:r>
              <a:rPr sz="1200" i="1" spc="30" baseline="-13888" dirty="0">
                <a:latin typeface="Arial"/>
                <a:cs typeface="Arial"/>
              </a:rPr>
              <a:t>k </a:t>
            </a:r>
            <a:r>
              <a:rPr sz="1200" spc="-5" dirty="0">
                <a:latin typeface="LM Roman 12"/>
                <a:cs typeface="LM Roman 12"/>
              </a:rPr>
              <a:t>is the  </a:t>
            </a:r>
            <a:r>
              <a:rPr sz="1200" spc="-10" dirty="0">
                <a:latin typeface="LM Roman 12"/>
                <a:cs typeface="LM Roman 12"/>
              </a:rPr>
              <a:t>approximate </a:t>
            </a:r>
            <a:r>
              <a:rPr sz="1200" spc="-5" dirty="0">
                <a:latin typeface="LM Roman 12"/>
                <a:cs typeface="LM Roman 12"/>
              </a:rPr>
              <a:t>error at this </a:t>
            </a:r>
            <a:r>
              <a:rPr sz="1200" spc="-10" dirty="0">
                <a:latin typeface="LM Roman 12"/>
                <a:cs typeface="LM Roman 12"/>
              </a:rPr>
              <a:t>step, </a:t>
            </a:r>
            <a:r>
              <a:rPr sz="1200" spc="-5" dirty="0">
                <a:latin typeface="LM Roman 12"/>
                <a:cs typeface="LM Roman 12"/>
              </a:rPr>
              <a:t>then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10" dirty="0">
                <a:latin typeface="LM Roman 12"/>
                <a:cs typeface="LM Roman 12"/>
              </a:rPr>
              <a:t>chooses </a:t>
            </a:r>
            <a:r>
              <a:rPr sz="1200" spc="-5" dirty="0">
                <a:latin typeface="LM Roman 12"/>
                <a:cs typeface="LM Roman 12"/>
              </a:rPr>
              <a:t>its partition to</a:t>
            </a:r>
            <a:r>
              <a:rPr sz="1200" spc="10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insure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</a:pPr>
            <a:r>
              <a:rPr sz="1200" i="1" spc="20" dirty="0">
                <a:latin typeface="Times New Roman"/>
                <a:cs typeface="Times New Roman"/>
              </a:rPr>
              <a:t>e</a:t>
            </a:r>
            <a:r>
              <a:rPr sz="1200" i="1" spc="30" baseline="-13888" dirty="0">
                <a:latin typeface="Arial"/>
                <a:cs typeface="Arial"/>
              </a:rPr>
              <a:t>k </a:t>
            </a:r>
            <a:r>
              <a:rPr sz="1200" spc="-5" dirty="0">
                <a:latin typeface="Latin Modern Math"/>
                <a:cs typeface="Latin Modern Math"/>
              </a:rPr>
              <a:t>≤ </a:t>
            </a:r>
            <a:r>
              <a:rPr sz="1200" spc="-20" dirty="0">
                <a:latin typeface="LM Roman 12"/>
                <a:cs typeface="LM Roman 12"/>
              </a:rPr>
              <a:t>max(RelTol </a:t>
            </a:r>
            <a:r>
              <a:rPr sz="1200" spc="-5" dirty="0">
                <a:latin typeface="Latin Modern Math"/>
                <a:cs typeface="Latin Modern Math"/>
              </a:rPr>
              <a:t>∗ </a:t>
            </a:r>
            <a:r>
              <a:rPr sz="1200" i="1" spc="55" dirty="0">
                <a:latin typeface="Times New Roman"/>
                <a:cs typeface="Times New Roman"/>
              </a:rPr>
              <a:t>y</a:t>
            </a:r>
            <a:r>
              <a:rPr sz="1200" i="1" spc="82" baseline="-13888" dirty="0">
                <a:latin typeface="Arial"/>
                <a:cs typeface="Arial"/>
              </a:rPr>
              <a:t>k</a:t>
            </a:r>
            <a:r>
              <a:rPr sz="1200" i="1" spc="55" dirty="0">
                <a:latin typeface="Times New Roman"/>
                <a:cs typeface="Times New Roman"/>
              </a:rPr>
              <a:t>,</a:t>
            </a:r>
            <a:r>
              <a:rPr sz="1200" i="1" spc="-229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AbsTol)</a:t>
            </a:r>
            <a:r>
              <a:rPr sz="1200" i="1" spc="-15" dirty="0">
                <a:latin typeface="Times New Roman"/>
                <a:cs typeface="Times New Roman"/>
              </a:rPr>
              <a:t>,</a:t>
            </a:r>
            <a:endParaRPr sz="1200" dirty="0">
              <a:latin typeface="Times New Roman"/>
              <a:cs typeface="Times New Roman"/>
            </a:endParaRPr>
          </a:p>
          <a:p>
            <a:pPr marL="88265" marR="80645" algn="just">
              <a:lnSpc>
                <a:spcPct val="100400"/>
              </a:lnSpc>
              <a:spcBef>
                <a:spcPts val="1075"/>
              </a:spcBef>
            </a:pPr>
            <a:r>
              <a:rPr sz="1200" spc="-10" dirty="0">
                <a:latin typeface="LM Roman 12"/>
                <a:cs typeface="LM Roman 12"/>
              </a:rPr>
              <a:t>where </a:t>
            </a:r>
            <a:r>
              <a:rPr sz="1200" spc="-5" dirty="0">
                <a:latin typeface="LM Roman 12"/>
                <a:cs typeface="LM Roman 12"/>
              </a:rPr>
              <a:t>the default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are </a:t>
            </a:r>
            <a:r>
              <a:rPr sz="1200" spc="-25" dirty="0">
                <a:latin typeface="LM Roman 12"/>
                <a:cs typeface="LM Roman 12"/>
              </a:rPr>
              <a:t>RelTol </a:t>
            </a:r>
            <a:r>
              <a:rPr sz="1200" spc="-5" dirty="0">
                <a:latin typeface="LM Roman 12"/>
                <a:cs typeface="LM Roman 12"/>
              </a:rPr>
              <a:t>= .001 and </a:t>
            </a:r>
            <a:r>
              <a:rPr sz="1200" spc="-25" dirty="0">
                <a:latin typeface="LM Roman 12"/>
                <a:cs typeface="LM Roman 12"/>
              </a:rPr>
              <a:t>AbsTol </a:t>
            </a:r>
            <a:r>
              <a:rPr sz="1200" spc="-5" dirty="0">
                <a:latin typeface="LM Roman 12"/>
                <a:cs typeface="LM Roman 12"/>
              </a:rPr>
              <a:t>= .000001. As an </a:t>
            </a:r>
            <a:r>
              <a:rPr sz="1200" spc="-10" dirty="0">
                <a:latin typeface="LM Roman 12"/>
                <a:cs typeface="LM Roman 12"/>
              </a:rPr>
              <a:t>example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spc="-10" dirty="0">
                <a:latin typeface="LM Roman 12"/>
                <a:cs typeface="LM Roman 12"/>
              </a:rPr>
              <a:t>when 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5" dirty="0">
                <a:latin typeface="LM Roman 12"/>
                <a:cs typeface="LM Roman 12"/>
              </a:rPr>
              <a:t>might </a:t>
            </a:r>
            <a:r>
              <a:rPr sz="1200" spc="-25" dirty="0">
                <a:latin typeface="LM Roman 12"/>
                <a:cs typeface="LM Roman 12"/>
              </a:rPr>
              <a:t>want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5" dirty="0">
                <a:latin typeface="LM Roman 12"/>
                <a:cs typeface="LM Roman 12"/>
              </a:rPr>
              <a:t>change </a:t>
            </a:r>
            <a:r>
              <a:rPr sz="1200" spc="-10" dirty="0">
                <a:latin typeface="LM Roman 12"/>
                <a:cs typeface="LM Roman 12"/>
              </a:rPr>
              <a:t>these </a:t>
            </a:r>
            <a:r>
              <a:rPr sz="1200" spc="-20" dirty="0">
                <a:latin typeface="LM Roman 12"/>
                <a:cs typeface="LM Roman 12"/>
              </a:rPr>
              <a:t>values, </a:t>
            </a:r>
            <a:r>
              <a:rPr sz="1200" spc="-15" dirty="0">
                <a:latin typeface="LM Roman 12"/>
                <a:cs typeface="LM Roman 12"/>
              </a:rPr>
              <a:t>observe </a:t>
            </a:r>
            <a:r>
              <a:rPr sz="1200" spc="-5" dirty="0">
                <a:latin typeface="LM Roman 12"/>
                <a:cs typeface="LM Roman 12"/>
              </a:rPr>
              <a:t>that if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i="1" spc="60" baseline="-13888" dirty="0">
                <a:latin typeface="Arial"/>
                <a:cs typeface="Arial"/>
              </a:rPr>
              <a:t>k </a:t>
            </a:r>
            <a:r>
              <a:rPr sz="1200" spc="-5" dirty="0">
                <a:latin typeface="LM Roman 12"/>
                <a:cs typeface="LM Roman 12"/>
              </a:rPr>
              <a:t>becomes large, then the error </a:t>
            </a:r>
            <a:r>
              <a:rPr sz="1200" i="1" spc="20" dirty="0">
                <a:latin typeface="Times New Roman"/>
                <a:cs typeface="Times New Roman"/>
              </a:rPr>
              <a:t>e</a:t>
            </a:r>
            <a:r>
              <a:rPr sz="1200" i="1" spc="30" baseline="-13888" dirty="0">
                <a:latin typeface="Arial"/>
                <a:cs typeface="Arial"/>
              </a:rPr>
              <a:t>k  </a:t>
            </a:r>
            <a:r>
              <a:rPr sz="1200" spc="-10" dirty="0">
                <a:latin typeface="LM Roman 12"/>
                <a:cs typeface="LM Roman 12"/>
              </a:rPr>
              <a:t>will </a:t>
            </a:r>
            <a:r>
              <a:rPr sz="1200" spc="10" dirty="0">
                <a:latin typeface="LM Roman 12"/>
                <a:cs typeface="LM Roman 12"/>
              </a:rPr>
              <a:t>be </a:t>
            </a:r>
            <a:r>
              <a:rPr sz="1200" spc="-20" dirty="0">
                <a:latin typeface="LM Roman 12"/>
                <a:cs typeface="LM Roman 12"/>
              </a:rPr>
              <a:t>allowed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5" dirty="0">
                <a:latin typeface="LM Roman 12"/>
                <a:cs typeface="LM Roman 12"/>
              </a:rPr>
              <a:t>grow </a:t>
            </a:r>
            <a:r>
              <a:rPr sz="1200" spc="-10" dirty="0">
                <a:latin typeface="LM Roman 12"/>
                <a:cs typeface="LM Roman 12"/>
              </a:rPr>
              <a:t>quite </a:t>
            </a:r>
            <a:r>
              <a:rPr sz="1200" spc="-5" dirty="0">
                <a:latin typeface="LM Roman 12"/>
                <a:cs typeface="LM Roman 12"/>
              </a:rPr>
              <a:t>large. In this </a:t>
            </a:r>
            <a:r>
              <a:rPr sz="1200" spc="-10" dirty="0">
                <a:latin typeface="LM Roman 12"/>
                <a:cs typeface="LM Roman 12"/>
              </a:rPr>
              <a:t>case,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increase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20" dirty="0">
                <a:latin typeface="LM Roman 12"/>
                <a:cs typeface="LM Roman 12"/>
              </a:rPr>
              <a:t>value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20" dirty="0">
                <a:latin typeface="LM Roman 12"/>
                <a:cs typeface="LM Roman 12"/>
              </a:rPr>
              <a:t>RelTol. </a:t>
            </a:r>
            <a:r>
              <a:rPr sz="1200" spc="-35" dirty="0">
                <a:latin typeface="LM Roman 12"/>
                <a:cs typeface="LM Roman 12"/>
              </a:rPr>
              <a:t>For </a:t>
            </a:r>
            <a:r>
              <a:rPr sz="1200" spc="-5" dirty="0">
                <a:latin typeface="LM Roman 12"/>
                <a:cs typeface="LM Roman 12"/>
              </a:rPr>
              <a:t>the  </a:t>
            </a:r>
            <a:r>
              <a:rPr sz="1200" spc="-10" dirty="0">
                <a:latin typeface="LM Roman 12"/>
                <a:cs typeface="LM Roman 12"/>
              </a:rPr>
              <a:t>equation </a:t>
            </a:r>
            <a:r>
              <a:rPr sz="1200" i="1" spc="80" dirty="0">
                <a:latin typeface="Times New Roman"/>
                <a:cs typeface="Times New Roman"/>
              </a:rPr>
              <a:t>y</a:t>
            </a:r>
            <a:r>
              <a:rPr sz="1200" spc="120" baseline="31250" dirty="0">
                <a:latin typeface="Arial"/>
                <a:cs typeface="Arial"/>
              </a:rPr>
              <a:t>′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65" dirty="0">
                <a:latin typeface="Times New Roman"/>
                <a:cs typeface="Times New Roman"/>
              </a:rPr>
              <a:t>xy</a:t>
            </a:r>
            <a:r>
              <a:rPr sz="1200" spc="97" baseline="31250" dirty="0">
                <a:latin typeface="LM Roman 8"/>
                <a:cs typeface="LM Roman 8"/>
              </a:rPr>
              <a:t>2 </a:t>
            </a:r>
            <a:r>
              <a:rPr sz="1200" spc="-5" dirty="0">
                <a:latin typeface="LM Roman 12"/>
                <a:cs typeface="LM Roman 12"/>
              </a:rPr>
              <a:t>+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,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i="1" spc="20" dirty="0">
                <a:latin typeface="Times New Roman"/>
                <a:cs typeface="Times New Roman"/>
              </a:rPr>
              <a:t>y</a:t>
            </a:r>
            <a:r>
              <a:rPr sz="1200" spc="20" dirty="0">
                <a:latin typeface="LM Roman 12"/>
                <a:cs typeface="LM Roman 12"/>
              </a:rPr>
              <a:t>(0) </a:t>
            </a:r>
            <a:r>
              <a:rPr sz="1200" spc="-5" dirty="0">
                <a:latin typeface="LM Roman 12"/>
                <a:cs typeface="LM Roman 12"/>
              </a:rPr>
              <a:t>= 1, the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i="1" spc="35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get </a:t>
            </a:r>
            <a:r>
              <a:rPr sz="1200" spc="-10" dirty="0">
                <a:latin typeface="LM Roman 12"/>
                <a:cs typeface="LM Roman 12"/>
              </a:rPr>
              <a:t>quite </a:t>
            </a:r>
            <a:r>
              <a:rPr sz="1200" spc="-5" dirty="0">
                <a:latin typeface="LM Roman 12"/>
                <a:cs typeface="LM Roman 12"/>
              </a:rPr>
              <a:t>large as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nears 1. In fact, 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spc="-5" dirty="0">
                <a:latin typeface="LM Roman 12"/>
                <a:cs typeface="LM Roman 12"/>
              </a:rPr>
              <a:t>the default error tolerances,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5" dirty="0">
                <a:latin typeface="LM Roman 12"/>
                <a:cs typeface="LM Roman 12"/>
              </a:rPr>
              <a:t>find </a:t>
            </a:r>
            <a:r>
              <a:rPr sz="1200" spc="-5" dirty="0">
                <a:latin typeface="LM Roman 12"/>
                <a:cs typeface="LM Roman 12"/>
              </a:rPr>
              <a:t>that the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command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 dirty="0">
              <a:latin typeface="LM Roman 12"/>
              <a:cs typeface="LM Roman 12"/>
            </a:endParaRPr>
          </a:p>
          <a:p>
            <a:pPr marL="682625">
              <a:lnSpc>
                <a:spcPct val="100000"/>
              </a:lnSpc>
              <a:spcBef>
                <a:spcPts val="5"/>
              </a:spcBef>
            </a:pPr>
            <a:r>
              <a:rPr sz="1200" i="1" spc="5" dirty="0">
                <a:latin typeface="Times New Roman"/>
                <a:cs typeface="Times New Roman"/>
              </a:rPr>
              <a:t>&gt;&gt;</a:t>
            </a:r>
            <a:r>
              <a:rPr sz="1200" spc="5" dirty="0">
                <a:latin typeface="LM Roman 12"/>
                <a:cs typeface="LM Roman 12"/>
              </a:rPr>
              <a:t>[x,y]=ode45(f,[0,1],1);</a:t>
            </a:r>
            <a:endParaRPr sz="1200" dirty="0">
              <a:latin typeface="LM Roman 12"/>
              <a:cs typeface="LM Roman 12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81000" y="2895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spc="-5" dirty="0">
                <a:latin typeface="LM Roman 12"/>
                <a:cs typeface="LM Roman 12"/>
              </a:rPr>
              <a:t>leads to an error message, caused by the fact that the values of y are getting too large as x  nears 1. (Note at the top of the column vector for y that it is </a:t>
            </a:r>
            <a:r>
              <a:rPr lang="en-US" sz="1200" spc="-5" dirty="0" err="1">
                <a:latin typeface="LM Roman 12"/>
                <a:cs typeface="LM Roman 12"/>
              </a:rPr>
              <a:t>multipled</a:t>
            </a:r>
            <a:r>
              <a:rPr lang="en-US" sz="1200" spc="-5" dirty="0">
                <a:latin typeface="LM Roman 12"/>
                <a:cs typeface="LM Roman 12"/>
              </a:rPr>
              <a:t> by 1014.) In order  to fix this problem, we choose a smaller value for </a:t>
            </a:r>
            <a:r>
              <a:rPr lang="en-US" sz="1200" spc="-5" dirty="0" err="1">
                <a:latin typeface="LM Roman 12"/>
                <a:cs typeface="LM Roman 12"/>
              </a:rPr>
              <a:t>RelTol</a:t>
            </a:r>
            <a:r>
              <a:rPr lang="en-US" sz="1200" spc="-5" dirty="0">
                <a:latin typeface="LM Roman 12"/>
                <a:cs typeface="LM Roman 12"/>
              </a:rPr>
              <a:t>.</a:t>
            </a:r>
          </a:p>
          <a:p>
            <a:endParaRPr lang="en-US" sz="1200" spc="-5" dirty="0">
              <a:latin typeface="LM Roman 12"/>
              <a:cs typeface="LM Roman 12"/>
            </a:endParaRPr>
          </a:p>
          <a:p>
            <a:r>
              <a:rPr lang="en-US" sz="1200" spc="-5" dirty="0">
                <a:latin typeface="LM Roman 12"/>
                <a:cs typeface="LM Roman 12"/>
              </a:rPr>
              <a:t>&gt;&gt;options=</a:t>
            </a:r>
            <a:r>
              <a:rPr lang="en-US" sz="1200" spc="-5" dirty="0" err="1">
                <a:latin typeface="LM Roman 12"/>
                <a:cs typeface="LM Roman 12"/>
              </a:rPr>
              <a:t>odeset</a:t>
            </a:r>
            <a:r>
              <a:rPr lang="en-US" sz="1200" spc="-5" dirty="0">
                <a:latin typeface="LM Roman 12"/>
                <a:cs typeface="LM Roman 12"/>
              </a:rPr>
              <a:t>(’RelTol’,</a:t>
            </a:r>
            <a:r>
              <a:rPr lang="en-US" sz="1200" spc="-5" dirty="0" smtClean="0">
                <a:latin typeface="LM Roman 12"/>
                <a:cs typeface="LM Roman 12"/>
              </a:rPr>
              <a:t>1e-10,’AbsTol’,);</a:t>
            </a:r>
            <a:endParaRPr lang="en-US" sz="1200" spc="-5" dirty="0">
              <a:latin typeface="LM Roman 12"/>
              <a:cs typeface="LM Roman 12"/>
            </a:endParaRPr>
          </a:p>
          <a:p>
            <a:r>
              <a:rPr lang="en-US" sz="1200" spc="-5" dirty="0">
                <a:latin typeface="LM Roman 12"/>
                <a:cs typeface="LM Roman 12"/>
              </a:rPr>
              <a:t>&gt;&gt;[</a:t>
            </a:r>
            <a:r>
              <a:rPr lang="en-US" sz="1200" spc="-5" dirty="0" err="1">
                <a:latin typeface="LM Roman 12"/>
                <a:cs typeface="LM Roman 12"/>
              </a:rPr>
              <a:t>x,y</a:t>
            </a:r>
            <a:r>
              <a:rPr lang="en-US" sz="1200" spc="-5" dirty="0">
                <a:latin typeface="LM Roman 12"/>
                <a:cs typeface="LM Roman 12"/>
              </a:rPr>
              <a:t>]=ode45(f,[0,1],1,options);</a:t>
            </a:r>
          </a:p>
          <a:p>
            <a:r>
              <a:rPr lang="en-US" sz="1200" spc="-5" dirty="0">
                <a:latin typeface="LM Roman 12"/>
                <a:cs typeface="LM Roman 12"/>
              </a:rPr>
              <a:t>&gt;&gt;max(y)  </a:t>
            </a:r>
            <a:endParaRPr lang="en-US" sz="1200" spc="-5" dirty="0" smtClean="0">
              <a:latin typeface="LM Roman 12"/>
              <a:cs typeface="LM Roman 12"/>
            </a:endParaRPr>
          </a:p>
          <a:p>
            <a:r>
              <a:rPr lang="en-US" sz="1200" spc="-5" dirty="0" err="1" smtClean="0">
                <a:latin typeface="LM Roman 12"/>
                <a:cs typeface="LM Roman 12"/>
              </a:rPr>
              <a:t>ans</a:t>
            </a:r>
            <a:r>
              <a:rPr lang="en-US" sz="1200" spc="-5" dirty="0" smtClean="0">
                <a:latin typeface="LM Roman 12"/>
                <a:cs typeface="LM Roman 12"/>
              </a:rPr>
              <a:t> </a:t>
            </a:r>
            <a:r>
              <a:rPr lang="en-US" sz="1200" spc="-5" dirty="0">
                <a:latin typeface="LM Roman 12"/>
                <a:cs typeface="LM Roman 12"/>
              </a:rPr>
              <a:t>=</a:t>
            </a:r>
          </a:p>
          <a:p>
            <a:r>
              <a:rPr lang="en-US" sz="1200" spc="-5" dirty="0">
                <a:latin typeface="LM Roman 12"/>
                <a:cs typeface="LM Roman 12"/>
              </a:rPr>
              <a:t>2.425060345544448e+07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" y="902268"/>
            <a:ext cx="6172835" cy="5133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50" dirty="0">
              <a:latin typeface="Latin Modern Math"/>
              <a:cs typeface="Latin Modern Math"/>
            </a:endParaRPr>
          </a:p>
          <a:p>
            <a:pPr marL="580390" lvl="1" indent="-46672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80390" algn="l"/>
                <a:tab pos="581025" algn="l"/>
              </a:tabLst>
            </a:pPr>
            <a:r>
              <a:rPr sz="1400" spc="160" dirty="0">
                <a:solidFill>
                  <a:srgbClr val="0070C0"/>
                </a:solidFill>
                <a:latin typeface="Times New Roman"/>
                <a:cs typeface="Times New Roman"/>
              </a:rPr>
              <a:t>First </a:t>
            </a:r>
            <a:r>
              <a:rPr sz="1400" spc="175" dirty="0">
                <a:solidFill>
                  <a:srgbClr val="0070C0"/>
                </a:solidFill>
                <a:latin typeface="Times New Roman"/>
                <a:cs typeface="Times New Roman"/>
              </a:rPr>
              <a:t>Order </a:t>
            </a:r>
            <a:r>
              <a:rPr sz="1400" spc="150" dirty="0">
                <a:solidFill>
                  <a:srgbClr val="0070C0"/>
                </a:solidFill>
                <a:latin typeface="Times New Roman"/>
                <a:cs typeface="Times New Roman"/>
              </a:rPr>
              <a:t>Equations </a:t>
            </a:r>
            <a:r>
              <a:rPr sz="1400" spc="155" dirty="0">
                <a:solidFill>
                  <a:srgbClr val="0070C0"/>
                </a:solidFill>
                <a:latin typeface="Times New Roman"/>
                <a:cs typeface="Times New Roman"/>
              </a:rPr>
              <a:t>with</a:t>
            </a:r>
            <a:r>
              <a:rPr sz="1400" spc="2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0070C0"/>
                </a:solidFill>
                <a:latin typeface="Times New Roman"/>
                <a:cs typeface="Times New Roman"/>
              </a:rPr>
              <a:t>M-files</a:t>
            </a:r>
            <a:endParaRPr sz="1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14300" marR="106680" algn="just">
              <a:lnSpc>
                <a:spcPct val="100800"/>
              </a:lnSpc>
              <a:spcBef>
                <a:spcPts val="715"/>
              </a:spcBef>
            </a:pPr>
            <a:r>
              <a:rPr sz="1200" spc="-20" dirty="0">
                <a:latin typeface="LM Roman 12"/>
                <a:cs typeface="LM Roman 12"/>
              </a:rPr>
              <a:t>Alternatively,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15" dirty="0">
                <a:latin typeface="LM Roman 12"/>
                <a:cs typeface="LM Roman 12"/>
              </a:rPr>
              <a:t>solve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same </a:t>
            </a:r>
            <a:r>
              <a:rPr sz="1200" spc="-5" dirty="0">
                <a:latin typeface="LM Roman 12"/>
                <a:cs typeface="LM Roman 12"/>
              </a:rPr>
              <a:t>ODE as in </a:t>
            </a:r>
            <a:r>
              <a:rPr lang="en-US" sz="1200" spc="-5" dirty="0" smtClean="0">
                <a:latin typeface="LM Roman 12"/>
                <a:cs typeface="LM Roman 12"/>
              </a:rPr>
              <a:t>last </a:t>
            </a:r>
            <a:r>
              <a:rPr sz="1200" spc="-10" dirty="0" smtClean="0">
                <a:latin typeface="LM Roman 12"/>
                <a:cs typeface="LM Roman 12"/>
              </a:rPr>
              <a:t>Example </a:t>
            </a:r>
            <a:r>
              <a:rPr sz="1200" spc="-25" dirty="0" smtClean="0">
                <a:latin typeface="LM Roman 12"/>
                <a:cs typeface="LM Roman 12"/>
              </a:rPr>
              <a:t>by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10" dirty="0">
                <a:latin typeface="LM Roman 12"/>
                <a:cs typeface="LM Roman 12"/>
              </a:rPr>
              <a:t>defining </a:t>
            </a:r>
            <a:r>
              <a:rPr sz="1200" i="1" spc="240" dirty="0">
                <a:latin typeface="Times New Roman"/>
                <a:cs typeface="Times New Roman"/>
              </a:rPr>
              <a:t>f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as an </a:t>
            </a:r>
            <a:r>
              <a:rPr sz="1200" spc="-10" dirty="0" smtClean="0">
                <a:latin typeface="LM Roman 12"/>
                <a:cs typeface="LM Roman 12"/>
              </a:rPr>
              <a:t>M-file</a:t>
            </a:r>
            <a:r>
              <a:rPr sz="1200" spc="-5" dirty="0" smtClean="0">
                <a:latin typeface="LM Roman 12"/>
                <a:cs typeface="LM Roman 12"/>
              </a:rPr>
              <a:t> </a:t>
            </a:r>
            <a:r>
              <a:rPr sz="1200" i="1" spc="-15" dirty="0">
                <a:latin typeface="LM Roman 12"/>
                <a:cs typeface="LM Roman 12"/>
              </a:rPr>
              <a:t>firstode.m</a:t>
            </a:r>
            <a:r>
              <a:rPr sz="1200" spc="-15" dirty="0">
                <a:latin typeface="LM Roman 12"/>
                <a:cs typeface="LM Roman 12"/>
              </a:rPr>
              <a:t>.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LM Roman 12"/>
              <a:cs typeface="LM Roman 12"/>
            </a:endParaRPr>
          </a:p>
          <a:p>
            <a:pPr marL="7086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function </a:t>
            </a:r>
            <a:r>
              <a:rPr sz="1200" spc="-10" dirty="0">
                <a:latin typeface="LM Roman 12"/>
                <a:cs typeface="LM Roman 12"/>
              </a:rPr>
              <a:t>yprime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2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firstode(x,y);</a:t>
            </a:r>
            <a:endParaRPr sz="1200" dirty="0">
              <a:latin typeface="LM Roman 12"/>
              <a:cs typeface="LM Roman 12"/>
            </a:endParaRPr>
          </a:p>
          <a:p>
            <a:pPr marL="708660" marR="2469515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% FIRSTODE: </a:t>
            </a:r>
            <a:r>
              <a:rPr sz="1200" spc="-10" dirty="0">
                <a:latin typeface="LM Roman 12"/>
                <a:cs typeface="LM Roman 12"/>
              </a:rPr>
              <a:t>Computes yprime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-10" dirty="0">
                <a:latin typeface="LM Roman 12"/>
                <a:cs typeface="LM Roman 12"/>
              </a:rPr>
              <a:t>x*yˆ2+y  yprime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-10" dirty="0">
                <a:latin typeface="LM Roman 12"/>
                <a:cs typeface="LM Roman 12"/>
              </a:rPr>
              <a:t>x*yˆ2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2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y</a:t>
            </a:r>
            <a:r>
              <a:rPr sz="1200" spc="-10" dirty="0" smtClean="0">
                <a:latin typeface="LM Roman 12"/>
                <a:cs typeface="LM Roman 12"/>
              </a:rPr>
              <a:t>;</a:t>
            </a:r>
            <a:endParaRPr lang="en-US" sz="1200" spc="-10" dirty="0" smtClean="0">
              <a:latin typeface="LM Roman 12"/>
              <a:cs typeface="LM Roman 12"/>
            </a:endParaRPr>
          </a:p>
          <a:p>
            <a:pPr marL="708660" marR="2469515">
              <a:lnSpc>
                <a:spcPct val="100000"/>
              </a:lnSpc>
            </a:pPr>
            <a:endParaRPr lang="en-US" sz="1200" spc="-10" dirty="0">
              <a:latin typeface="LM Roman 12"/>
              <a:cs typeface="LM Roman 12"/>
            </a:endParaRPr>
          </a:p>
          <a:p>
            <a:pPr marL="708660" marR="2469515">
              <a:lnSpc>
                <a:spcPct val="100000"/>
              </a:lnSpc>
            </a:pPr>
            <a:endParaRPr lang="en-US" sz="1200" spc="-10" dirty="0" smtClean="0">
              <a:latin typeface="LM Roman 12"/>
              <a:cs typeface="LM Roman 12"/>
            </a:endParaRPr>
          </a:p>
          <a:p>
            <a:pPr marL="708660" marR="2469515">
              <a:lnSpc>
                <a:spcPct val="100000"/>
              </a:lnSpc>
            </a:pPr>
            <a:endParaRPr lang="en-US" sz="1200" spc="-10" dirty="0">
              <a:latin typeface="LM Roman 12"/>
              <a:cs typeface="LM Roman 12"/>
            </a:endParaRPr>
          </a:p>
          <a:p>
            <a:pPr marL="708660" marR="2469515">
              <a:lnSpc>
                <a:spcPct val="100000"/>
              </a:lnSpc>
            </a:pP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 dirty="0">
              <a:latin typeface="LM Roman 12"/>
              <a:cs typeface="LM Roman 12"/>
            </a:endParaRPr>
          </a:p>
          <a:p>
            <a:pPr marL="114300" marR="106680" algn="just">
              <a:lnSpc>
                <a:spcPct val="100800"/>
              </a:lnSpc>
            </a:pPr>
            <a:r>
              <a:rPr sz="1200" spc="-5" dirty="0">
                <a:latin typeface="LM Roman 12"/>
                <a:cs typeface="LM Roman 12"/>
              </a:rPr>
              <a:t>In this </a:t>
            </a:r>
            <a:r>
              <a:rPr sz="1200" spc="-10" dirty="0">
                <a:latin typeface="LM Roman 12"/>
                <a:cs typeface="LM Roman 12"/>
              </a:rPr>
              <a:t>case,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only </a:t>
            </a:r>
            <a:r>
              <a:rPr sz="1200" spc="-10" dirty="0">
                <a:latin typeface="LM Roman 12"/>
                <a:cs typeface="LM Roman 12"/>
              </a:rPr>
              <a:t>require </a:t>
            </a:r>
            <a:r>
              <a:rPr sz="1200" spc="-5" dirty="0">
                <a:latin typeface="LM Roman 12"/>
                <a:cs typeface="LM Roman 12"/>
              </a:rPr>
              <a:t>one </a:t>
            </a:r>
            <a:r>
              <a:rPr sz="1200" spc="-15" dirty="0">
                <a:latin typeface="LM Roman 12"/>
                <a:cs typeface="LM Roman 12"/>
              </a:rPr>
              <a:t>change </a:t>
            </a:r>
            <a:r>
              <a:rPr sz="1200" spc="-5" dirty="0">
                <a:latin typeface="LM Roman 12"/>
                <a:cs typeface="LM Roman 12"/>
              </a:rPr>
              <a:t>in the </a:t>
            </a:r>
            <a:r>
              <a:rPr sz="1200" i="1" spc="-15" dirty="0">
                <a:latin typeface="LM Roman 12"/>
                <a:cs typeface="LM Roman 12"/>
              </a:rPr>
              <a:t>ode45 </a:t>
            </a:r>
            <a:r>
              <a:rPr sz="1200" spc="-10" dirty="0">
                <a:latin typeface="LM Roman 12"/>
                <a:cs typeface="LM Roman 12"/>
              </a:rPr>
              <a:t>command: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0" dirty="0">
                <a:latin typeface="LM Roman 12"/>
                <a:cs typeface="LM Roman 12"/>
              </a:rPr>
              <a:t>must </a:t>
            </a:r>
            <a:r>
              <a:rPr sz="1200" spc="-10" dirty="0">
                <a:latin typeface="LM Roman 12"/>
                <a:cs typeface="LM Roman 12"/>
              </a:rPr>
              <a:t>use </a:t>
            </a:r>
            <a:r>
              <a:rPr sz="1200" spc="-5" dirty="0">
                <a:latin typeface="LM Roman 12"/>
                <a:cs typeface="LM Roman 12"/>
              </a:rPr>
              <a:t>a pointer @  to indicate the </a:t>
            </a:r>
            <a:r>
              <a:rPr sz="1200" spc="-10" dirty="0">
                <a:latin typeface="LM Roman 12"/>
                <a:cs typeface="LM Roman 12"/>
              </a:rPr>
              <a:t>M-file. That is,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use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following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commands.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LM Roman 12"/>
              <a:cs typeface="LM Roman 12"/>
            </a:endParaRPr>
          </a:p>
          <a:p>
            <a:pPr marL="708660">
              <a:lnSpc>
                <a:spcPct val="100000"/>
              </a:lnSpc>
            </a:pPr>
            <a:r>
              <a:rPr sz="1200" i="1" spc="20" dirty="0">
                <a:latin typeface="Times New Roman"/>
                <a:cs typeface="Times New Roman"/>
              </a:rPr>
              <a:t>&gt;&gt;</a:t>
            </a:r>
            <a:r>
              <a:rPr sz="1200" spc="20" dirty="0">
                <a:latin typeface="LM Roman 12"/>
                <a:cs typeface="LM Roman 12"/>
              </a:rPr>
              <a:t>xspan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[0,.5];</a:t>
            </a:r>
            <a:endParaRPr sz="1200" dirty="0">
              <a:latin typeface="LM Roman 12"/>
              <a:cs typeface="LM Roman 12"/>
            </a:endParaRPr>
          </a:p>
          <a:p>
            <a:pPr marL="708660">
              <a:lnSpc>
                <a:spcPct val="100000"/>
              </a:lnSpc>
            </a:pPr>
            <a:r>
              <a:rPr sz="1200" i="1" spc="45" dirty="0">
                <a:latin typeface="Times New Roman"/>
                <a:cs typeface="Times New Roman"/>
              </a:rPr>
              <a:t>&gt;&gt;</a:t>
            </a:r>
            <a:r>
              <a:rPr sz="1200" spc="45" dirty="0">
                <a:latin typeface="LM Roman 12"/>
                <a:cs typeface="LM Roman 12"/>
              </a:rPr>
              <a:t>y0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1;</a:t>
            </a:r>
            <a:endParaRPr sz="1200" dirty="0">
              <a:latin typeface="LM Roman 12"/>
              <a:cs typeface="LM Roman 12"/>
            </a:endParaRPr>
          </a:p>
          <a:p>
            <a:pPr marL="708660">
              <a:lnSpc>
                <a:spcPct val="100000"/>
              </a:lnSpc>
              <a:spcBef>
                <a:spcPts val="15"/>
              </a:spcBef>
            </a:pPr>
            <a:r>
              <a:rPr sz="1200" i="1" dirty="0">
                <a:latin typeface="Times New Roman"/>
                <a:cs typeface="Times New Roman"/>
              </a:rPr>
              <a:t>&gt;&gt;</a:t>
            </a:r>
            <a:r>
              <a:rPr sz="1200" dirty="0">
                <a:latin typeface="LM Roman 12"/>
                <a:cs typeface="LM Roman 12"/>
              </a:rPr>
              <a:t>[x,y]=ode23(@firstode,xspan,y0);</a:t>
            </a:r>
          </a:p>
          <a:p>
            <a:pPr marL="708660">
              <a:lnSpc>
                <a:spcPct val="100000"/>
              </a:lnSpc>
            </a:pPr>
            <a:r>
              <a:rPr sz="1200" i="1" spc="65" dirty="0">
                <a:latin typeface="Times New Roman"/>
                <a:cs typeface="Times New Roman"/>
              </a:rPr>
              <a:t>&gt;&gt;</a:t>
            </a:r>
            <a:r>
              <a:rPr sz="1200" spc="65" dirty="0" smtClean="0">
                <a:latin typeface="LM Roman 12"/>
                <a:cs typeface="LM Roman 12"/>
              </a:rPr>
              <a:t>x</a:t>
            </a:r>
            <a:endParaRPr lang="en-US" sz="1200" spc="65" dirty="0" smtClean="0">
              <a:latin typeface="LM Roman 12"/>
              <a:cs typeface="LM Roman 12"/>
            </a:endParaRPr>
          </a:p>
          <a:p>
            <a:pPr marL="708660">
              <a:lnSpc>
                <a:spcPct val="100000"/>
              </a:lnSpc>
            </a:pPr>
            <a:endParaRPr sz="1200" dirty="0">
              <a:latin typeface="LM Roman 12"/>
              <a:cs typeface="LM Roman 12"/>
            </a:endParaRPr>
          </a:p>
          <a:p>
            <a:pPr marL="580390" lvl="1" indent="-466725">
              <a:lnSpc>
                <a:spcPct val="100000"/>
              </a:lnSpc>
              <a:buAutoNum type="arabicPeriod" startAt="3"/>
              <a:tabLst>
                <a:tab pos="580390" algn="l"/>
                <a:tab pos="581025" algn="l"/>
              </a:tabLst>
            </a:pPr>
            <a:r>
              <a:rPr sz="1400" spc="145" dirty="0" smtClean="0">
                <a:solidFill>
                  <a:srgbClr val="0070C0"/>
                </a:solidFill>
                <a:latin typeface="Times New Roman"/>
                <a:cs typeface="Times New Roman"/>
              </a:rPr>
              <a:t>Systems </a:t>
            </a:r>
            <a:r>
              <a:rPr sz="1400" spc="65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z="1400" spc="2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400" spc="204" dirty="0">
                <a:solidFill>
                  <a:srgbClr val="0070C0"/>
                </a:solidFill>
                <a:latin typeface="Times New Roman"/>
                <a:cs typeface="Times New Roman"/>
              </a:rPr>
              <a:t>ODE</a:t>
            </a:r>
            <a:endParaRPr sz="1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14300" marR="106045" algn="just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latin typeface="LM Roman 12"/>
                <a:cs typeface="LM Roman 12"/>
              </a:rPr>
              <a:t>Solving </a:t>
            </a:r>
            <a:r>
              <a:rPr sz="1200" spc="-5" dirty="0">
                <a:latin typeface="LM Roman 12"/>
                <a:cs typeface="LM Roman 12"/>
              </a:rPr>
              <a:t>a </a:t>
            </a:r>
            <a:r>
              <a:rPr sz="1200" spc="-10" dirty="0">
                <a:latin typeface="LM Roman 12"/>
                <a:cs typeface="LM Roman 12"/>
              </a:rPr>
              <a:t>system </a:t>
            </a:r>
            <a:r>
              <a:rPr sz="1200" spc="-5" dirty="0">
                <a:latin typeface="LM Roman 12"/>
                <a:cs typeface="LM Roman 12"/>
              </a:rPr>
              <a:t>of ODE in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5" dirty="0">
                <a:latin typeface="LM Roman 12"/>
                <a:cs typeface="LM Roman 12"/>
              </a:rPr>
              <a:t>is </a:t>
            </a:r>
            <a:r>
              <a:rPr sz="1200" spc="-10" dirty="0">
                <a:latin typeface="LM Roman 12"/>
                <a:cs typeface="LM Roman 12"/>
              </a:rPr>
              <a:t>quite similar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0" dirty="0">
                <a:latin typeface="LM Roman 12"/>
                <a:cs typeface="LM Roman 12"/>
              </a:rPr>
              <a:t>solving </a:t>
            </a:r>
            <a:r>
              <a:rPr sz="1200" spc="-5" dirty="0">
                <a:latin typeface="LM Roman 12"/>
                <a:cs typeface="LM Roman 12"/>
              </a:rPr>
              <a:t>a </a:t>
            </a:r>
            <a:r>
              <a:rPr sz="1200" spc="-10" dirty="0">
                <a:latin typeface="LM Roman 12"/>
                <a:cs typeface="LM Roman 12"/>
              </a:rPr>
              <a:t>single equation, </a:t>
            </a:r>
            <a:r>
              <a:rPr sz="1200" spc="-5" dirty="0">
                <a:latin typeface="LM Roman 12"/>
                <a:cs typeface="LM Roman 12"/>
              </a:rPr>
              <a:t>though  </a:t>
            </a:r>
            <a:r>
              <a:rPr sz="1200" spc="-10" dirty="0">
                <a:latin typeface="LM Roman 12"/>
                <a:cs typeface="LM Roman 12"/>
              </a:rPr>
              <a:t>since </a:t>
            </a:r>
            <a:r>
              <a:rPr sz="1200" spc="-5" dirty="0">
                <a:latin typeface="LM Roman 12"/>
                <a:cs typeface="LM Roman 12"/>
              </a:rPr>
              <a:t>a </a:t>
            </a:r>
            <a:r>
              <a:rPr sz="1200" spc="-10" dirty="0">
                <a:latin typeface="LM Roman 12"/>
                <a:cs typeface="LM Roman 12"/>
              </a:rPr>
              <a:t>system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10" dirty="0">
                <a:latin typeface="LM Roman 12"/>
                <a:cs typeface="LM Roman 12"/>
              </a:rPr>
              <a:t>equations </a:t>
            </a:r>
            <a:r>
              <a:rPr sz="1200" spc="-5" dirty="0">
                <a:latin typeface="LM Roman 12"/>
                <a:cs typeface="LM Roman 12"/>
              </a:rPr>
              <a:t>cannot </a:t>
            </a:r>
            <a:r>
              <a:rPr sz="1200" spc="10" dirty="0">
                <a:latin typeface="LM Roman 12"/>
                <a:cs typeface="LM Roman 12"/>
              </a:rPr>
              <a:t>be </a:t>
            </a:r>
            <a:r>
              <a:rPr sz="1200" spc="-15" dirty="0">
                <a:latin typeface="LM Roman 12"/>
                <a:cs typeface="LM Roman 12"/>
              </a:rPr>
              <a:t>defined </a:t>
            </a:r>
            <a:r>
              <a:rPr sz="1200" spc="-5" dirty="0">
                <a:latin typeface="LM Roman 12"/>
                <a:cs typeface="LM Roman 12"/>
              </a:rPr>
              <a:t>as an </a:t>
            </a:r>
            <a:r>
              <a:rPr sz="1200" spc="-10" dirty="0">
                <a:latin typeface="LM Roman 12"/>
                <a:cs typeface="LM Roman 12"/>
              </a:rPr>
              <a:t>inline function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0" dirty="0">
                <a:latin typeface="LM Roman 12"/>
                <a:cs typeface="LM Roman 12"/>
              </a:rPr>
              <a:t>must </a:t>
            </a:r>
            <a:r>
              <a:rPr sz="1200" spc="-15" dirty="0">
                <a:latin typeface="LM Roman 12"/>
                <a:cs typeface="LM Roman 12"/>
              </a:rPr>
              <a:t>define </a:t>
            </a:r>
            <a:r>
              <a:rPr sz="1200" spc="-5" dirty="0">
                <a:latin typeface="LM Roman 12"/>
                <a:cs typeface="LM Roman 12"/>
              </a:rPr>
              <a:t>it as an  </a:t>
            </a:r>
            <a:r>
              <a:rPr sz="1200" spc="-10" dirty="0">
                <a:latin typeface="LM Roman 12"/>
                <a:cs typeface="LM Roman 12"/>
              </a:rPr>
              <a:t>M-file.</a:t>
            </a:r>
            <a:endParaRPr sz="1200" dirty="0">
              <a:latin typeface="LM Roman 12"/>
              <a:cs typeface="LM Roman 12"/>
            </a:endParaRPr>
          </a:p>
          <a:p>
            <a:pPr marL="114300" algn="just">
              <a:lnSpc>
                <a:spcPct val="100000"/>
              </a:lnSpc>
              <a:spcBef>
                <a:spcPts val="300"/>
              </a:spcBef>
            </a:pPr>
            <a:r>
              <a:rPr sz="1200" spc="114" dirty="0" smtClean="0">
                <a:latin typeface="Times New Roman"/>
                <a:cs typeface="Times New Roman"/>
              </a:rPr>
              <a:t>Example</a:t>
            </a:r>
            <a:r>
              <a:rPr sz="1200" spc="65" dirty="0" smtClean="0">
                <a:latin typeface="Times New Roman"/>
                <a:cs typeface="Times New Roman"/>
              </a:rPr>
              <a:t>. </a:t>
            </a:r>
            <a:r>
              <a:rPr sz="1200" spc="-15" dirty="0">
                <a:latin typeface="LM Roman 12"/>
                <a:cs typeface="LM Roman 12"/>
              </a:rPr>
              <a:t>Solve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system </a:t>
            </a:r>
            <a:r>
              <a:rPr sz="1200" spc="-5" dirty="0">
                <a:latin typeface="LM Roman 12"/>
                <a:cs typeface="LM Roman 12"/>
              </a:rPr>
              <a:t>of Lorenz</a:t>
            </a:r>
            <a:r>
              <a:rPr sz="1200" spc="-11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equations</a:t>
            </a:r>
            <a:r>
              <a:rPr sz="1200" spc="-10" dirty="0" smtClean="0">
                <a:latin typeface="LM Roman 12"/>
                <a:cs typeface="LM Roman 12"/>
              </a:rPr>
              <a:t>,</a:t>
            </a:r>
            <a:endParaRPr sz="1200" baseline="31250" dirty="0">
              <a:latin typeface="LM Roman 8"/>
              <a:cs typeface="LM Roman 8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2887980" y="5707380"/>
            <a:ext cx="3543035" cy="1165860"/>
            <a:chOff x="2980957" y="6725624"/>
            <a:chExt cx="3543035" cy="1165860"/>
          </a:xfrm>
        </p:grpSpPr>
        <p:sp>
          <p:nvSpPr>
            <p:cNvPr id="3" name="object 3"/>
            <p:cNvSpPr/>
            <p:nvPr/>
          </p:nvSpPr>
          <p:spPr>
            <a:xfrm>
              <a:off x="2993490" y="6979377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>
                  <a:moveTo>
                    <a:pt x="0" y="0"/>
                  </a:moveTo>
                  <a:lnTo>
                    <a:pt x="163067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200400" y="6852793"/>
              <a:ext cx="846455" cy="20764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spc="-5" dirty="0">
                  <a:latin typeface="LM Roman 12"/>
                  <a:cs typeface="LM Roman 12"/>
                </a:rPr>
                <a:t>=</a:t>
              </a:r>
              <a:r>
                <a:rPr sz="1200" spc="-150" dirty="0">
                  <a:latin typeface="LM Roman 12"/>
                  <a:cs typeface="LM Roman 12"/>
                </a:rPr>
                <a:t> </a:t>
              </a:r>
              <a:r>
                <a:rPr sz="1200" spc="-5" dirty="0">
                  <a:latin typeface="Latin Modern Math"/>
                  <a:cs typeface="Latin Modern Math"/>
                </a:rPr>
                <a:t>−</a:t>
              </a:r>
              <a:r>
                <a:rPr sz="1200" spc="-150" dirty="0">
                  <a:latin typeface="Latin Modern Math"/>
                  <a:cs typeface="Latin Modern Math"/>
                </a:rPr>
                <a:t> </a:t>
              </a:r>
              <a:r>
                <a:rPr sz="1200" i="1" spc="120" dirty="0">
                  <a:latin typeface="Times New Roman"/>
                  <a:cs typeface="Times New Roman"/>
                </a:rPr>
                <a:t>σx</a:t>
              </a:r>
              <a:r>
                <a:rPr sz="1200" i="1" spc="-65" dirty="0">
                  <a:latin typeface="Times New Roman"/>
                  <a:cs typeface="Times New Roman"/>
                </a:rPr>
                <a:t> </a:t>
              </a:r>
              <a:r>
                <a:rPr sz="1200" spc="-5" dirty="0">
                  <a:latin typeface="LM Roman 12"/>
                  <a:cs typeface="LM Roman 12"/>
                </a:rPr>
                <a:t>+</a:t>
              </a:r>
              <a:r>
                <a:rPr sz="1200" spc="-150" dirty="0">
                  <a:latin typeface="LM Roman 12"/>
                  <a:cs typeface="LM Roman 12"/>
                </a:rPr>
                <a:t> </a:t>
              </a:r>
              <a:r>
                <a:rPr sz="1200" i="1" spc="75" dirty="0">
                  <a:latin typeface="Times New Roman"/>
                  <a:cs typeface="Times New Roman"/>
                </a:rPr>
                <a:t>σy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001110" y="7342089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448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200402" y="7215509"/>
              <a:ext cx="3323590" cy="5708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200" spc="50" dirty="0">
                  <a:latin typeface="LM Roman 12"/>
                  <a:cs typeface="LM Roman 12"/>
                </a:rPr>
                <a:t>=</a:t>
              </a:r>
              <a:r>
                <a:rPr sz="1200" i="1" spc="50" dirty="0">
                  <a:latin typeface="Times New Roman"/>
                  <a:cs typeface="Times New Roman"/>
                </a:rPr>
                <a:t>ρx</a:t>
              </a:r>
              <a:r>
                <a:rPr sz="1200" i="1" spc="-35" dirty="0">
                  <a:latin typeface="Times New Roman"/>
                  <a:cs typeface="Times New Roman"/>
                </a:rPr>
                <a:t> </a:t>
              </a:r>
              <a:r>
                <a:rPr sz="1200" spc="-5" dirty="0">
                  <a:latin typeface="Latin Modern Math"/>
                  <a:cs typeface="Latin Modern Math"/>
                </a:rPr>
                <a:t>−</a:t>
              </a:r>
              <a:r>
                <a:rPr sz="1200" spc="-130" dirty="0">
                  <a:latin typeface="Latin Modern Math"/>
                  <a:cs typeface="Latin Modern Math"/>
                </a:rPr>
                <a:t> </a:t>
              </a:r>
              <a:r>
                <a:rPr sz="1200" i="1" spc="35" dirty="0">
                  <a:latin typeface="Times New Roman"/>
                  <a:cs typeface="Times New Roman"/>
                </a:rPr>
                <a:t>y</a:t>
              </a:r>
              <a:r>
                <a:rPr sz="1200" i="1" spc="5" dirty="0">
                  <a:latin typeface="Times New Roman"/>
                  <a:cs typeface="Times New Roman"/>
                </a:rPr>
                <a:t> </a:t>
              </a:r>
              <a:r>
                <a:rPr sz="1200" spc="-5" dirty="0">
                  <a:latin typeface="Latin Modern Math"/>
                  <a:cs typeface="Latin Modern Math"/>
                </a:rPr>
                <a:t>−</a:t>
              </a:r>
              <a:r>
                <a:rPr sz="1200" spc="-145" dirty="0">
                  <a:latin typeface="Latin Modern Math"/>
                  <a:cs typeface="Latin Modern Math"/>
                </a:rPr>
                <a:t> </a:t>
              </a:r>
              <a:r>
                <a:rPr sz="1200" i="1" spc="95" dirty="0">
                  <a:latin typeface="Times New Roman"/>
                  <a:cs typeface="Times New Roman"/>
                </a:rPr>
                <a:t>xz</a:t>
              </a:r>
              <a:endParaRPr sz="12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12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tabLst>
                  <a:tab pos="3004185" algn="l"/>
                </a:tabLst>
              </a:pPr>
              <a:r>
                <a:rPr sz="1200" spc="-5" dirty="0">
                  <a:latin typeface="LM Roman 12"/>
                  <a:cs typeface="LM Roman 12"/>
                </a:rPr>
                <a:t>=</a:t>
              </a:r>
              <a:r>
                <a:rPr sz="1200" spc="-130" dirty="0">
                  <a:latin typeface="LM Roman 12"/>
                  <a:cs typeface="LM Roman 12"/>
                </a:rPr>
                <a:t> </a:t>
              </a:r>
              <a:r>
                <a:rPr sz="1200" spc="-5" dirty="0">
                  <a:latin typeface="Latin Modern Math"/>
                  <a:cs typeface="Latin Modern Math"/>
                </a:rPr>
                <a:t>−</a:t>
              </a:r>
              <a:r>
                <a:rPr sz="1200" spc="-130" dirty="0">
                  <a:latin typeface="Latin Modern Math"/>
                  <a:cs typeface="Latin Modern Math"/>
                </a:rPr>
                <a:t> </a:t>
              </a:r>
              <a:r>
                <a:rPr sz="1200" i="1" spc="130" dirty="0">
                  <a:latin typeface="Times New Roman"/>
                  <a:cs typeface="Times New Roman"/>
                </a:rPr>
                <a:t>β</a:t>
              </a:r>
              <a:r>
                <a:rPr sz="1200" i="1" spc="75" dirty="0">
                  <a:latin typeface="Times New Roman"/>
                  <a:cs typeface="Times New Roman"/>
                </a:rPr>
                <a:t>z</a:t>
              </a:r>
              <a:r>
                <a:rPr sz="1200" i="1" spc="5" dirty="0">
                  <a:latin typeface="Times New Roman"/>
                  <a:cs typeface="Times New Roman"/>
                </a:rPr>
                <a:t> </a:t>
              </a:r>
              <a:r>
                <a:rPr sz="1200" spc="-5" dirty="0">
                  <a:latin typeface="LM Roman 12"/>
                  <a:cs typeface="LM Roman 12"/>
                </a:rPr>
                <a:t>+</a:t>
              </a:r>
              <a:r>
                <a:rPr sz="1200" spc="-130" dirty="0">
                  <a:latin typeface="LM Roman 12"/>
                  <a:cs typeface="LM Roman 12"/>
                </a:rPr>
                <a:t> </a:t>
              </a:r>
              <a:r>
                <a:rPr sz="1200" i="1" spc="120" dirty="0">
                  <a:latin typeface="Times New Roman"/>
                  <a:cs typeface="Times New Roman"/>
                </a:rPr>
                <a:t>x</a:t>
              </a:r>
              <a:r>
                <a:rPr sz="1200" i="1" spc="85" dirty="0">
                  <a:latin typeface="Times New Roman"/>
                  <a:cs typeface="Times New Roman"/>
                </a:rPr>
                <a:t>y</a:t>
              </a:r>
              <a:r>
                <a:rPr sz="1200" i="1" spc="25" dirty="0">
                  <a:latin typeface="Times New Roman"/>
                  <a:cs typeface="Times New Roman"/>
                </a:rPr>
                <a:t>,</a:t>
              </a:r>
              <a:r>
                <a:rPr sz="1200" i="1" dirty="0">
                  <a:latin typeface="Times New Roman"/>
                  <a:cs typeface="Times New Roman"/>
                </a:rPr>
                <a:t>	</a:t>
              </a:r>
              <a:r>
                <a:rPr sz="1200" spc="-5" dirty="0">
                  <a:latin typeface="LM Roman 12"/>
                  <a:cs typeface="LM Roman 12"/>
                </a:rPr>
                <a:t>(2</a:t>
              </a:r>
              <a:r>
                <a:rPr sz="1200" spc="-10" dirty="0">
                  <a:latin typeface="LM Roman 12"/>
                  <a:cs typeface="LM Roman 12"/>
                </a:rPr>
                <a:t>.</a:t>
              </a:r>
              <a:r>
                <a:rPr sz="1200" spc="-5" dirty="0">
                  <a:latin typeface="LM Roman 12"/>
                  <a:cs typeface="LM Roman 12"/>
                </a:rPr>
                <a:t>1)</a:t>
              </a:r>
              <a:endParaRPr sz="1200" dirty="0">
                <a:latin typeface="LM Roman 12"/>
                <a:cs typeface="LM Roman 1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002634" y="7706325"/>
              <a:ext cx="154305" cy="0"/>
            </a:xfrm>
            <a:custGeom>
              <a:avLst/>
              <a:gdLst/>
              <a:ahLst/>
              <a:cxnLst/>
              <a:rect l="l" t="t" r="r" b="b"/>
              <a:pathLst>
                <a:path w="154304">
                  <a:moveTo>
                    <a:pt x="0" y="0"/>
                  </a:moveTo>
                  <a:lnTo>
                    <a:pt x="15392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980957" y="6725624"/>
              <a:ext cx="187960" cy="1165860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7305" indent="-15240">
                <a:lnSpc>
                  <a:spcPct val="100000"/>
                </a:lnSpc>
                <a:spcBef>
                  <a:spcPts val="290"/>
                </a:spcBef>
              </a:pPr>
              <a:r>
                <a:rPr sz="1200" i="1" spc="5" dirty="0">
                  <a:latin typeface="Times New Roman"/>
                  <a:cs typeface="Times New Roman"/>
                </a:rPr>
                <a:t>d</a:t>
              </a:r>
              <a:r>
                <a:rPr sz="1200" i="1" spc="130" dirty="0">
                  <a:latin typeface="Times New Roman"/>
                  <a:cs typeface="Times New Roman"/>
                </a:rPr>
                <a:t>x</a:t>
              </a:r>
              <a:endParaRPr sz="1200" dirty="0">
                <a:latin typeface="Times New Roman"/>
                <a:cs typeface="Times New Roman"/>
              </a:endParaRPr>
            </a:p>
            <a:p>
              <a:pPr marL="19685" marR="8890" indent="7620">
                <a:lnSpc>
                  <a:spcPts val="1220"/>
                </a:lnSpc>
                <a:spcBef>
                  <a:spcPts val="415"/>
                </a:spcBef>
              </a:pPr>
              <a:r>
                <a:rPr sz="1200" i="1" spc="5" dirty="0">
                  <a:latin typeface="Times New Roman"/>
                  <a:cs typeface="Times New Roman"/>
                </a:rPr>
                <a:t>d</a:t>
              </a:r>
              <a:r>
                <a:rPr sz="1200" i="1" spc="85" dirty="0">
                  <a:latin typeface="Times New Roman"/>
                  <a:cs typeface="Times New Roman"/>
                </a:rPr>
                <a:t>t </a:t>
              </a:r>
              <a:r>
                <a:rPr sz="1200" i="1" spc="80" dirty="0">
                  <a:latin typeface="Times New Roman"/>
                  <a:cs typeface="Times New Roman"/>
                </a:rPr>
                <a:t> </a:t>
              </a:r>
              <a:r>
                <a:rPr sz="1200" i="1" spc="5" dirty="0">
                  <a:latin typeface="Times New Roman"/>
                  <a:cs typeface="Times New Roman"/>
                </a:rPr>
                <a:t>d</a:t>
              </a:r>
              <a:r>
                <a:rPr sz="1200" i="1" spc="35" dirty="0">
                  <a:latin typeface="Times New Roman"/>
                  <a:cs typeface="Times New Roman"/>
                </a:rPr>
                <a:t>y</a:t>
              </a:r>
              <a:endParaRPr sz="1200" dirty="0">
                <a:latin typeface="Times New Roman"/>
                <a:cs typeface="Times New Roman"/>
              </a:endParaRPr>
            </a:p>
            <a:p>
              <a:pPr marL="21590" marR="10795" indent="10160">
                <a:lnSpc>
                  <a:spcPts val="1220"/>
                </a:lnSpc>
                <a:spcBef>
                  <a:spcPts val="420"/>
                </a:spcBef>
              </a:pPr>
              <a:r>
                <a:rPr sz="1200" i="1" spc="5" dirty="0">
                  <a:latin typeface="Times New Roman"/>
                  <a:cs typeface="Times New Roman"/>
                </a:rPr>
                <a:t>d</a:t>
              </a:r>
              <a:r>
                <a:rPr sz="1200" i="1" spc="85" dirty="0">
                  <a:latin typeface="Times New Roman"/>
                  <a:cs typeface="Times New Roman"/>
                </a:rPr>
                <a:t>t </a:t>
              </a:r>
              <a:r>
                <a:rPr sz="1200" i="1" spc="80" dirty="0">
                  <a:latin typeface="Times New Roman"/>
                  <a:cs typeface="Times New Roman"/>
                </a:rPr>
                <a:t> </a:t>
              </a:r>
              <a:r>
                <a:rPr sz="1200" i="1" spc="5" dirty="0">
                  <a:latin typeface="Times New Roman"/>
                  <a:cs typeface="Times New Roman"/>
                </a:rPr>
                <a:t>d</a:t>
              </a:r>
              <a:r>
                <a:rPr sz="1200" i="1" spc="75" dirty="0">
                  <a:latin typeface="Times New Roman"/>
                  <a:cs typeface="Times New Roman"/>
                </a:rPr>
                <a:t>z</a:t>
              </a:r>
              <a:endParaRPr sz="1200" dirty="0">
                <a:latin typeface="Times New Roman"/>
                <a:cs typeface="Times New Roman"/>
              </a:endParaRPr>
            </a:p>
            <a:p>
              <a:pPr marL="32384">
                <a:lnSpc>
                  <a:spcPct val="100000"/>
                </a:lnSpc>
                <a:spcBef>
                  <a:spcPts val="190"/>
                </a:spcBef>
              </a:pPr>
              <a:r>
                <a:rPr sz="1200" i="1" spc="45" dirty="0">
                  <a:latin typeface="Times New Roman"/>
                  <a:cs typeface="Times New Roman"/>
                </a:rPr>
                <a:t>dt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624573" y="68580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-5" dirty="0">
                <a:latin typeface="LM Roman 12"/>
                <a:cs typeface="LM Roman 12"/>
              </a:rPr>
              <a:t>where for the purposes of this example, we will take σ = 10, β = 8/3, and ρ = 28, as well as  x(0) = −8, y(0) = 8, and z(0) = 27. The MATLAB M-file containing the Lorenz equations  appears below.</a:t>
            </a:r>
          </a:p>
          <a:p>
            <a:r>
              <a:rPr lang="en-US" sz="1200" spc="-5" dirty="0" smtClean="0">
                <a:latin typeface="LM Roman 12"/>
                <a:cs typeface="LM Roman 12"/>
              </a:rPr>
              <a:t>function </a:t>
            </a:r>
            <a:r>
              <a:rPr lang="en-US" sz="1200" spc="-5" dirty="0" err="1">
                <a:latin typeface="LM Roman 12"/>
                <a:cs typeface="LM Roman 12"/>
              </a:rPr>
              <a:t>xprime</a:t>
            </a:r>
            <a:r>
              <a:rPr lang="en-US" sz="1200" spc="-5" dirty="0">
                <a:latin typeface="LM Roman 12"/>
                <a:cs typeface="LM Roman 12"/>
              </a:rPr>
              <a:t> = </a:t>
            </a:r>
            <a:r>
              <a:rPr lang="en-US" sz="1200" spc="-5" dirty="0" err="1" smtClean="0">
                <a:latin typeface="LM Roman 12"/>
                <a:cs typeface="LM Roman 12"/>
              </a:rPr>
              <a:t>lorenz</a:t>
            </a:r>
            <a:r>
              <a:rPr lang="en-US" sz="1200" spc="-5" dirty="0" smtClean="0">
                <a:latin typeface="LM Roman 12"/>
                <a:cs typeface="LM Roman 12"/>
              </a:rPr>
              <a:t>(</a:t>
            </a:r>
            <a:r>
              <a:rPr lang="en-US" sz="1200" spc="-5" dirty="0" err="1" smtClean="0">
                <a:latin typeface="LM Roman 12"/>
                <a:cs typeface="LM Roman 12"/>
              </a:rPr>
              <a:t>t,X</a:t>
            </a:r>
            <a:r>
              <a:rPr lang="en-US" sz="1200" spc="-5" dirty="0" smtClean="0">
                <a:latin typeface="LM Roman 12"/>
                <a:cs typeface="LM Roman 12"/>
              </a:rPr>
              <a:t>);</a:t>
            </a:r>
            <a:endParaRPr lang="en-US" sz="1200" spc="-5" dirty="0">
              <a:latin typeface="LM Roman 12"/>
              <a:cs typeface="LM Roman 12"/>
            </a:endParaRPr>
          </a:p>
          <a:p>
            <a:r>
              <a:rPr lang="en-US" sz="1200" spc="-5" dirty="0">
                <a:latin typeface="LM Roman 12"/>
                <a:cs typeface="LM Roman 12"/>
              </a:rPr>
              <a:t>%LORENZ: Computes the derivatives involved in solving the</a:t>
            </a:r>
          </a:p>
          <a:p>
            <a:r>
              <a:rPr lang="en-US" sz="1200" spc="-5" dirty="0">
                <a:latin typeface="LM Roman 12"/>
                <a:cs typeface="LM Roman 12"/>
              </a:rPr>
              <a:t>%Lorenz equations.  sig=10;</a:t>
            </a:r>
          </a:p>
          <a:p>
            <a:r>
              <a:rPr lang="en-US" sz="1200" spc="-5" dirty="0">
                <a:latin typeface="LM Roman 12"/>
                <a:cs typeface="LM Roman 12"/>
              </a:rPr>
              <a:t>beta=8/3;</a:t>
            </a:r>
          </a:p>
          <a:p>
            <a:r>
              <a:rPr lang="en-US" sz="1200" spc="-5" dirty="0">
                <a:latin typeface="LM Roman 12"/>
                <a:cs typeface="LM Roman 12"/>
              </a:rPr>
              <a:t>rho=28;</a:t>
            </a:r>
          </a:p>
          <a:p>
            <a:r>
              <a:rPr lang="en-US" sz="1200" spc="-5" dirty="0" err="1">
                <a:latin typeface="LM Roman 12"/>
                <a:cs typeface="LM Roman 12"/>
              </a:rPr>
              <a:t>xprime</a:t>
            </a:r>
            <a:r>
              <a:rPr lang="en-US" sz="1200" spc="-5" dirty="0">
                <a:latin typeface="LM Roman 12"/>
                <a:cs typeface="LM Roman 12"/>
              </a:rPr>
              <a:t>=[-</a:t>
            </a:r>
            <a:r>
              <a:rPr lang="en-US" sz="1200" spc="-5" dirty="0" smtClean="0">
                <a:latin typeface="LM Roman 12"/>
                <a:cs typeface="LM Roman 12"/>
              </a:rPr>
              <a:t>sig*X(1</a:t>
            </a:r>
            <a:r>
              <a:rPr lang="en-US" sz="1200" spc="-5" dirty="0">
                <a:latin typeface="LM Roman 12"/>
                <a:cs typeface="LM Roman 12"/>
              </a:rPr>
              <a:t>) + </a:t>
            </a:r>
            <a:r>
              <a:rPr lang="en-US" sz="1200" spc="-5" dirty="0" smtClean="0">
                <a:latin typeface="LM Roman 12"/>
                <a:cs typeface="LM Roman 12"/>
              </a:rPr>
              <a:t>sig*X(2</a:t>
            </a:r>
            <a:r>
              <a:rPr lang="en-US" sz="1200" spc="-5" dirty="0">
                <a:latin typeface="LM Roman 12"/>
                <a:cs typeface="LM Roman 12"/>
              </a:rPr>
              <a:t>); </a:t>
            </a:r>
            <a:endParaRPr lang="en-US" sz="1200" spc="-5" dirty="0" smtClean="0">
              <a:latin typeface="LM Roman 12"/>
              <a:cs typeface="LM Roman 12"/>
            </a:endParaRPr>
          </a:p>
          <a:p>
            <a:r>
              <a:rPr lang="en-US" sz="1200" spc="-5" dirty="0">
                <a:latin typeface="LM Roman 12"/>
                <a:cs typeface="LM Roman 12"/>
              </a:rPr>
              <a:t> </a:t>
            </a:r>
            <a:r>
              <a:rPr lang="en-US" sz="1200" spc="-5" dirty="0" smtClean="0">
                <a:latin typeface="LM Roman 12"/>
                <a:cs typeface="LM Roman 12"/>
              </a:rPr>
              <a:t>              rho*X(1</a:t>
            </a:r>
            <a:r>
              <a:rPr lang="en-US" sz="1200" spc="-5" dirty="0">
                <a:latin typeface="LM Roman 12"/>
                <a:cs typeface="LM Roman 12"/>
              </a:rPr>
              <a:t>) - x(2) - x(1)*x(3); </a:t>
            </a:r>
            <a:endParaRPr lang="en-US" sz="1200" spc="-5" dirty="0" smtClean="0">
              <a:latin typeface="LM Roman 12"/>
              <a:cs typeface="LM Roman 12"/>
            </a:endParaRPr>
          </a:p>
          <a:p>
            <a:r>
              <a:rPr lang="en-US" sz="1200" spc="-5" dirty="0">
                <a:latin typeface="LM Roman 12"/>
                <a:cs typeface="LM Roman 12"/>
              </a:rPr>
              <a:t> </a:t>
            </a:r>
            <a:r>
              <a:rPr lang="en-US" sz="1200" spc="-5" dirty="0" smtClean="0">
                <a:latin typeface="LM Roman 12"/>
                <a:cs typeface="LM Roman 12"/>
              </a:rPr>
              <a:t>             -beta*X(3</a:t>
            </a:r>
            <a:r>
              <a:rPr lang="en-US" sz="1200" spc="-5" dirty="0">
                <a:latin typeface="LM Roman 12"/>
                <a:cs typeface="LM Roman 12"/>
              </a:rPr>
              <a:t>) + x(1)*x(2)];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59" y="609600"/>
            <a:ext cx="5970270" cy="6013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400"/>
              </a:lnSpc>
            </a:pPr>
            <a:r>
              <a:rPr sz="1200" spc="-15" dirty="0" smtClean="0">
                <a:latin typeface="LM Roman 12"/>
                <a:cs typeface="LM Roman 12"/>
              </a:rPr>
              <a:t>Observe </a:t>
            </a:r>
            <a:r>
              <a:rPr sz="1200" spc="-5" dirty="0">
                <a:latin typeface="LM Roman 12"/>
                <a:cs typeface="LM Roman 12"/>
              </a:rPr>
              <a:t>that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is stored as x(1), </a:t>
            </a:r>
            <a:r>
              <a:rPr sz="1200" i="1" spc="35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is stored as x(2), and </a:t>
            </a:r>
            <a:r>
              <a:rPr sz="1200" i="1" spc="75" dirty="0">
                <a:latin typeface="Times New Roman"/>
                <a:cs typeface="Times New Roman"/>
              </a:rPr>
              <a:t>z </a:t>
            </a:r>
            <a:r>
              <a:rPr sz="1200" spc="-5" dirty="0">
                <a:latin typeface="LM Roman 12"/>
                <a:cs typeface="LM Roman 12"/>
              </a:rPr>
              <a:t>as stored as x(3). </a:t>
            </a:r>
            <a:r>
              <a:rPr sz="1200" spc="-15" dirty="0">
                <a:latin typeface="LM Roman 12"/>
                <a:cs typeface="LM Roman 12"/>
              </a:rPr>
              <a:t>Additionally,  </a:t>
            </a:r>
            <a:r>
              <a:rPr sz="1200" i="1" spc="-5" dirty="0">
                <a:latin typeface="LM Roman 12"/>
                <a:cs typeface="LM Roman 12"/>
              </a:rPr>
              <a:t>xprime </a:t>
            </a:r>
            <a:r>
              <a:rPr sz="1200" spc="-5" dirty="0">
                <a:latin typeface="LM Roman 12"/>
                <a:cs typeface="LM Roman 12"/>
              </a:rPr>
              <a:t>is a </a:t>
            </a:r>
            <a:r>
              <a:rPr sz="1200" spc="-10" dirty="0">
                <a:latin typeface="LM Roman 12"/>
                <a:cs typeface="LM Roman 12"/>
              </a:rPr>
              <a:t>column vector, </a:t>
            </a:r>
            <a:r>
              <a:rPr sz="1200" spc="-5" dirty="0">
                <a:latin typeface="LM Roman 12"/>
                <a:cs typeface="LM Roman 12"/>
              </a:rPr>
              <a:t>as is </a:t>
            </a:r>
            <a:r>
              <a:rPr sz="1200" spc="-15" dirty="0">
                <a:latin typeface="LM Roman 12"/>
                <a:cs typeface="LM Roman 12"/>
              </a:rPr>
              <a:t>evident </a:t>
            </a:r>
            <a:r>
              <a:rPr sz="1200" spc="-5" dirty="0">
                <a:latin typeface="LM Roman 12"/>
                <a:cs typeface="LM Roman 12"/>
              </a:rPr>
              <a:t>from the </a:t>
            </a:r>
            <a:r>
              <a:rPr sz="1200" spc="-10" dirty="0">
                <a:latin typeface="LM Roman 12"/>
                <a:cs typeface="LM Roman 12"/>
              </a:rPr>
              <a:t>semicolon following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5" dirty="0">
                <a:latin typeface="LM Roman 12"/>
                <a:cs typeface="LM Roman 12"/>
              </a:rPr>
              <a:t>appearance</a:t>
            </a:r>
            <a:r>
              <a:rPr sz="1200" spc="-2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of  </a:t>
            </a:r>
            <a:r>
              <a:rPr sz="1200" i="1" spc="20" dirty="0">
                <a:latin typeface="Times New Roman"/>
                <a:cs typeface="Times New Roman"/>
              </a:rPr>
              <a:t>x</a:t>
            </a:r>
            <a:r>
              <a:rPr sz="1200" spc="20" dirty="0">
                <a:latin typeface="LM Roman 12"/>
                <a:cs typeface="LM Roman 12"/>
              </a:rPr>
              <a:t>(2). </a:t>
            </a:r>
            <a:r>
              <a:rPr sz="1200" spc="-5" dirty="0">
                <a:latin typeface="LM Roman 12"/>
                <a:cs typeface="LM Roman 12"/>
              </a:rPr>
              <a:t>If in the </a:t>
            </a:r>
            <a:r>
              <a:rPr sz="1200" spc="-10" dirty="0">
                <a:latin typeface="LM Roman 12"/>
                <a:cs typeface="LM Roman 12"/>
              </a:rPr>
              <a:t>Command </a:t>
            </a:r>
            <a:r>
              <a:rPr sz="1200" spc="-15" dirty="0">
                <a:latin typeface="LM Roman 12"/>
                <a:cs typeface="LM Roman 12"/>
              </a:rPr>
              <a:t>Window,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17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type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spc="20" dirty="0">
                <a:latin typeface="Times New Roman"/>
                <a:cs typeface="Times New Roman"/>
              </a:rPr>
              <a:t>&gt;&gt;</a:t>
            </a:r>
            <a:r>
              <a:rPr sz="1200" spc="20" dirty="0">
                <a:latin typeface="LM Roman 12"/>
                <a:cs typeface="LM Roman 12"/>
              </a:rPr>
              <a:t>x0=[-8 </a:t>
            </a:r>
            <a:r>
              <a:rPr sz="1200" spc="-5" dirty="0">
                <a:latin typeface="LM Roman 12"/>
                <a:cs typeface="LM Roman 12"/>
              </a:rPr>
              <a:t>8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27];</a:t>
            </a:r>
            <a:endParaRPr sz="1200" dirty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5"/>
              </a:spcBef>
            </a:pPr>
            <a:r>
              <a:rPr sz="1200" i="1" spc="5" dirty="0">
                <a:latin typeface="Times New Roman"/>
                <a:cs typeface="Times New Roman"/>
              </a:rPr>
              <a:t>&gt;&gt;</a:t>
            </a:r>
            <a:r>
              <a:rPr sz="1200" spc="5" dirty="0">
                <a:latin typeface="LM Roman 12"/>
                <a:cs typeface="LM Roman 12"/>
              </a:rPr>
              <a:t>tspan=[0,20];</a:t>
            </a:r>
            <a:endParaRPr sz="1200" dirty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&gt;&gt;</a:t>
            </a:r>
            <a:r>
              <a:rPr sz="1200" dirty="0">
                <a:latin typeface="LM Roman 12"/>
                <a:cs typeface="LM Roman 12"/>
              </a:rPr>
              <a:t>[t,x]=ode45(@lorenz,tspan,x0)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LM Roman 12"/>
              <a:cs typeface="LM Roman 12"/>
            </a:endParaRPr>
          </a:p>
          <a:p>
            <a:pPr marL="12700" marR="5080" algn="just">
              <a:lnSpc>
                <a:spcPct val="100400"/>
              </a:lnSpc>
            </a:pPr>
            <a:r>
              <a:rPr sz="1200" spc="-10" dirty="0">
                <a:latin typeface="LM Roman 12"/>
                <a:cs typeface="LM Roman 12"/>
              </a:rPr>
              <a:t>Though </a:t>
            </a:r>
            <a:r>
              <a:rPr sz="1200" spc="-5" dirty="0">
                <a:latin typeface="LM Roman 12"/>
                <a:cs typeface="LM Roman 12"/>
              </a:rPr>
              <a:t>not </a:t>
            </a:r>
            <a:r>
              <a:rPr sz="1200" spc="-15" dirty="0">
                <a:latin typeface="LM Roman 12"/>
                <a:cs typeface="LM Roman 12"/>
              </a:rPr>
              <a:t>given </a:t>
            </a:r>
            <a:r>
              <a:rPr sz="1200" spc="-5" dirty="0">
                <a:latin typeface="LM Roman 12"/>
                <a:cs typeface="LM Roman 12"/>
              </a:rPr>
              <a:t>here, the output for this </a:t>
            </a:r>
            <a:r>
              <a:rPr sz="1200" spc="-10" dirty="0">
                <a:latin typeface="LM Roman 12"/>
                <a:cs typeface="LM Roman 12"/>
              </a:rPr>
              <a:t>last command consists </a:t>
            </a:r>
            <a:r>
              <a:rPr sz="1200" spc="-5" dirty="0">
                <a:latin typeface="LM Roman 12"/>
                <a:cs typeface="LM Roman 12"/>
              </a:rPr>
              <a:t>of a </a:t>
            </a:r>
            <a:r>
              <a:rPr sz="1200" spc="-10" dirty="0">
                <a:latin typeface="LM Roman 12"/>
                <a:cs typeface="LM Roman 12"/>
              </a:rPr>
              <a:t>column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10" dirty="0">
                <a:latin typeface="LM Roman 12"/>
                <a:cs typeface="LM Roman 12"/>
              </a:rPr>
              <a:t>times  </a:t>
            </a:r>
            <a:r>
              <a:rPr sz="1200" spc="-15" dirty="0">
                <a:latin typeface="LM Roman 12"/>
                <a:cs typeface="LM Roman 12"/>
              </a:rPr>
              <a:t>followed </a:t>
            </a:r>
            <a:r>
              <a:rPr sz="1200" spc="-25" dirty="0">
                <a:latin typeface="LM Roman 12"/>
                <a:cs typeface="LM Roman 12"/>
              </a:rPr>
              <a:t>by </a:t>
            </a:r>
            <a:r>
              <a:rPr sz="1200" spc="-5" dirty="0">
                <a:latin typeface="LM Roman 12"/>
                <a:cs typeface="LM Roman 12"/>
              </a:rPr>
              <a:t>a matrix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spc="-5" dirty="0">
                <a:latin typeface="LM Roman 12"/>
                <a:cs typeface="LM Roman 12"/>
              </a:rPr>
              <a:t>three </a:t>
            </a:r>
            <a:r>
              <a:rPr sz="1200" spc="-10" dirty="0">
                <a:latin typeface="LM Roman 12"/>
                <a:cs typeface="LM Roman 12"/>
              </a:rPr>
              <a:t>columns,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20" dirty="0">
                <a:latin typeface="LM Roman 12"/>
                <a:cs typeface="LM Roman 12"/>
              </a:rPr>
              <a:t>which </a:t>
            </a:r>
            <a:r>
              <a:rPr sz="1200" spc="-5" dirty="0">
                <a:latin typeface="LM Roman 12"/>
                <a:cs typeface="LM Roman 12"/>
              </a:rPr>
              <a:t>corresponds </a:t>
            </a:r>
            <a:r>
              <a:rPr sz="1200" spc="-10" dirty="0">
                <a:latin typeface="LM Roman 12"/>
                <a:cs typeface="LM Roman 12"/>
              </a:rPr>
              <a:t>with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i="1" spc="130" dirty="0">
                <a:latin typeface="Times New Roman"/>
                <a:cs typeface="Times New Roman"/>
              </a:rPr>
              <a:t>x  </a:t>
            </a:r>
            <a:r>
              <a:rPr sz="1200" spc="-5" dirty="0">
                <a:latin typeface="LM Roman 12"/>
                <a:cs typeface="LM Roman 12"/>
              </a:rPr>
              <a:t>at the associated </a:t>
            </a:r>
            <a:r>
              <a:rPr sz="1200" spc="-10" dirty="0">
                <a:latin typeface="LM Roman 12"/>
                <a:cs typeface="LM Roman 12"/>
              </a:rPr>
              <a:t>times,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spc="-10" dirty="0">
                <a:latin typeface="LM Roman 12"/>
                <a:cs typeface="LM Roman 12"/>
              </a:rPr>
              <a:t>similarly </a:t>
            </a:r>
            <a:r>
              <a:rPr sz="1200" spc="-5" dirty="0">
                <a:latin typeface="LM Roman 12"/>
                <a:cs typeface="LM Roman 12"/>
              </a:rPr>
              <a:t>for the </a:t>
            </a:r>
            <a:r>
              <a:rPr sz="1200" spc="-10" dirty="0">
                <a:latin typeface="LM Roman 12"/>
                <a:cs typeface="LM Roman 12"/>
              </a:rPr>
              <a:t>second </a:t>
            </a:r>
            <a:r>
              <a:rPr sz="1200" spc="-5" dirty="0">
                <a:latin typeface="LM Roman 12"/>
                <a:cs typeface="LM Roman 12"/>
              </a:rPr>
              <a:t>and third </a:t>
            </a:r>
            <a:r>
              <a:rPr sz="1200" spc="-10" dirty="0">
                <a:latin typeface="LM Roman 12"/>
                <a:cs typeface="LM Roman 12"/>
              </a:rPr>
              <a:t>columns </a:t>
            </a:r>
            <a:r>
              <a:rPr sz="1200" spc="-5" dirty="0">
                <a:latin typeface="LM Roman 12"/>
                <a:cs typeface="LM Roman 12"/>
              </a:rPr>
              <a:t>for </a:t>
            </a:r>
            <a:r>
              <a:rPr sz="1200" i="1" spc="35" dirty="0">
                <a:latin typeface="Times New Roman"/>
                <a:cs typeface="Times New Roman"/>
              </a:rPr>
              <a:t>y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i="1" spc="55" dirty="0">
                <a:latin typeface="Times New Roman"/>
                <a:cs typeface="Times New Roman"/>
              </a:rPr>
              <a:t>z</a:t>
            </a:r>
            <a:r>
              <a:rPr sz="1200" spc="55" dirty="0">
                <a:latin typeface="LM Roman 12"/>
                <a:cs typeface="LM Roman 12"/>
              </a:rPr>
              <a:t>. </a:t>
            </a:r>
            <a:r>
              <a:rPr sz="1200" spc="-10" dirty="0">
                <a:latin typeface="LM Roman 12"/>
                <a:cs typeface="LM Roman 12"/>
              </a:rPr>
              <a:t>The  </a:t>
            </a:r>
            <a:r>
              <a:rPr sz="1200" spc="-5" dirty="0">
                <a:latin typeface="LM Roman 12"/>
                <a:cs typeface="LM Roman 12"/>
              </a:rPr>
              <a:t>matrix has </a:t>
            </a:r>
            <a:r>
              <a:rPr sz="1200" dirty="0">
                <a:latin typeface="LM Roman 12"/>
                <a:cs typeface="LM Roman 12"/>
              </a:rPr>
              <a:t>been </a:t>
            </a:r>
            <a:r>
              <a:rPr sz="1200" spc="-5" dirty="0">
                <a:latin typeface="LM Roman 12"/>
                <a:cs typeface="LM Roman 12"/>
              </a:rPr>
              <a:t>denoted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in the </a:t>
            </a:r>
            <a:r>
              <a:rPr sz="1200" spc="-10" dirty="0">
                <a:latin typeface="LM Roman 12"/>
                <a:cs typeface="LM Roman 12"/>
              </a:rPr>
              <a:t>statement calling </a:t>
            </a:r>
            <a:r>
              <a:rPr sz="1200" i="1" spc="-15" dirty="0">
                <a:latin typeface="LM Roman 12"/>
                <a:cs typeface="LM Roman 12"/>
              </a:rPr>
              <a:t>ode45</a:t>
            </a:r>
            <a:r>
              <a:rPr sz="1200" spc="-15" dirty="0">
                <a:latin typeface="LM Roman 12"/>
                <a:cs typeface="LM Roman 12"/>
              </a:rPr>
              <a:t>, </a:t>
            </a:r>
            <a:r>
              <a:rPr sz="1200" spc="-5" dirty="0">
                <a:latin typeface="LM Roman 12"/>
                <a:cs typeface="LM Roman 12"/>
              </a:rPr>
              <a:t>and in general </a:t>
            </a:r>
            <a:r>
              <a:rPr sz="1200" spc="-20" dirty="0">
                <a:latin typeface="LM Roman 12"/>
                <a:cs typeface="LM Roman 12"/>
              </a:rPr>
              <a:t>any </a:t>
            </a:r>
            <a:r>
              <a:rPr sz="1200" spc="-5" dirty="0">
                <a:latin typeface="LM Roman 12"/>
                <a:cs typeface="LM Roman 12"/>
              </a:rPr>
              <a:t>coordinate of  the</a:t>
            </a:r>
            <a:r>
              <a:rPr sz="1200" spc="-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matrix</a:t>
            </a:r>
            <a:r>
              <a:rPr sz="1200" spc="-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can</a:t>
            </a:r>
            <a:r>
              <a:rPr sz="1200" spc="-20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LM Roman 12"/>
                <a:cs typeface="LM Roman 12"/>
              </a:rPr>
              <a:t>be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specified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as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x</a:t>
            </a:r>
            <a:r>
              <a:rPr sz="1200" spc="75" dirty="0">
                <a:latin typeface="LM Roman 12"/>
                <a:cs typeface="LM Roman 12"/>
              </a:rPr>
              <a:t>(</a:t>
            </a:r>
            <a:r>
              <a:rPr sz="1200" i="1" spc="75" dirty="0">
                <a:latin typeface="Times New Roman"/>
                <a:cs typeface="Times New Roman"/>
              </a:rPr>
              <a:t>m,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30" dirty="0">
                <a:latin typeface="Times New Roman"/>
                <a:cs typeface="Times New Roman"/>
              </a:rPr>
              <a:t>n</a:t>
            </a:r>
            <a:r>
              <a:rPr sz="1200" spc="30" dirty="0">
                <a:latin typeface="LM Roman 12"/>
                <a:cs typeface="LM Roman 12"/>
              </a:rPr>
              <a:t>),</a:t>
            </a:r>
            <a:r>
              <a:rPr sz="1200" spc="-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where</a:t>
            </a:r>
            <a:r>
              <a:rPr sz="1200" spc="-15" dirty="0">
                <a:latin typeface="LM Roman 12"/>
                <a:cs typeface="LM Roman 12"/>
              </a:rPr>
              <a:t> </a:t>
            </a:r>
            <a:r>
              <a:rPr sz="1200" i="1" spc="155" dirty="0">
                <a:latin typeface="Times New Roman"/>
                <a:cs typeface="Times New Roman"/>
              </a:rPr>
              <a:t>m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denotes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25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row</a:t>
            </a:r>
            <a:r>
              <a:rPr sz="1200" spc="-2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and</a:t>
            </a:r>
            <a:r>
              <a:rPr sz="1200" spc="-25" dirty="0">
                <a:latin typeface="LM Roman 12"/>
                <a:cs typeface="LM Roman 12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n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denotes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2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column.  What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will </a:t>
            </a:r>
            <a:r>
              <a:rPr sz="1200" spc="10" dirty="0">
                <a:latin typeface="LM Roman 12"/>
                <a:cs typeface="LM Roman 12"/>
              </a:rPr>
              <a:t>be </a:t>
            </a:r>
            <a:r>
              <a:rPr sz="1200" spc="-10" dirty="0">
                <a:latin typeface="LM Roman 12"/>
                <a:cs typeface="LM Roman 12"/>
              </a:rPr>
              <a:t>most interested </a:t>
            </a:r>
            <a:r>
              <a:rPr sz="1200" spc="-5" dirty="0">
                <a:latin typeface="LM Roman 12"/>
                <a:cs typeface="LM Roman 12"/>
              </a:rPr>
              <a:t>in is referring to the </a:t>
            </a:r>
            <a:r>
              <a:rPr sz="1200" spc="-10" dirty="0">
                <a:latin typeface="LM Roman 12"/>
                <a:cs typeface="LM Roman 12"/>
              </a:rPr>
              <a:t>columns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60" dirty="0">
                <a:latin typeface="LM Roman 12"/>
                <a:cs typeface="LM Roman 12"/>
              </a:rPr>
              <a:t>, </a:t>
            </a:r>
            <a:r>
              <a:rPr sz="1200" spc="-20" dirty="0">
                <a:latin typeface="LM Roman 12"/>
                <a:cs typeface="LM Roman 12"/>
              </a:rPr>
              <a:t>which </a:t>
            </a:r>
            <a:r>
              <a:rPr sz="1200" spc="-5" dirty="0">
                <a:latin typeface="LM Roman 12"/>
                <a:cs typeface="LM Roman 12"/>
              </a:rPr>
              <a:t>correspond </a:t>
            </a:r>
            <a:r>
              <a:rPr sz="1200" spc="-10" dirty="0">
                <a:latin typeface="LM Roman 12"/>
                <a:cs typeface="LM Roman 12"/>
              </a:rPr>
              <a:t>with 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of the </a:t>
            </a:r>
            <a:r>
              <a:rPr sz="1200" spc="-10" dirty="0">
                <a:latin typeface="LM Roman 12"/>
                <a:cs typeface="LM Roman 12"/>
              </a:rPr>
              <a:t>components </a:t>
            </a:r>
            <a:r>
              <a:rPr sz="1200" spc="-5" dirty="0">
                <a:latin typeface="LM Roman 12"/>
                <a:cs typeface="LM Roman 12"/>
              </a:rPr>
              <a:t>of the </a:t>
            </a:r>
            <a:r>
              <a:rPr sz="1200" spc="-10" dirty="0">
                <a:latin typeface="LM Roman 12"/>
                <a:cs typeface="LM Roman 12"/>
              </a:rPr>
              <a:t>system. Along these lines,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denote </a:t>
            </a:r>
            <a:r>
              <a:rPr sz="1200" i="1" spc="15" dirty="0">
                <a:latin typeface="LM Roman 12"/>
                <a:cs typeface="LM Roman 12"/>
              </a:rPr>
              <a:t>all </a:t>
            </a:r>
            <a:r>
              <a:rPr sz="1200" i="1" spc="-20" dirty="0">
                <a:latin typeface="LM Roman 12"/>
                <a:cs typeface="LM Roman 12"/>
              </a:rPr>
              <a:t>rows </a:t>
            </a:r>
            <a:r>
              <a:rPr sz="1200" spc="-5" dirty="0">
                <a:latin typeface="LM Roman 12"/>
                <a:cs typeface="LM Roman 12"/>
              </a:rPr>
              <a:t>or </a:t>
            </a:r>
            <a:r>
              <a:rPr sz="1200" i="1" spc="15" dirty="0">
                <a:latin typeface="LM Roman 12"/>
                <a:cs typeface="LM Roman 12"/>
              </a:rPr>
              <a:t>all  </a:t>
            </a:r>
            <a:r>
              <a:rPr sz="1200" i="1" spc="-15" dirty="0">
                <a:latin typeface="LM Roman 12"/>
                <a:cs typeface="LM Roman 12"/>
              </a:rPr>
              <a:t>columns </a:t>
            </a:r>
            <a:r>
              <a:rPr sz="1200" spc="-25" dirty="0">
                <a:latin typeface="LM Roman 12"/>
                <a:cs typeface="LM Roman 12"/>
              </a:rPr>
              <a:t>by </a:t>
            </a:r>
            <a:r>
              <a:rPr sz="1200" spc="-5" dirty="0">
                <a:latin typeface="LM Roman 12"/>
                <a:cs typeface="LM Roman 12"/>
              </a:rPr>
              <a:t>a colon :. </a:t>
            </a:r>
            <a:r>
              <a:rPr sz="1200" spc="-35" dirty="0">
                <a:latin typeface="LM Roman 12"/>
                <a:cs typeface="LM Roman 12"/>
              </a:rPr>
              <a:t>For </a:t>
            </a:r>
            <a:r>
              <a:rPr sz="1200" spc="-10" dirty="0">
                <a:latin typeface="LM Roman 12"/>
                <a:cs typeface="LM Roman 12"/>
              </a:rPr>
              <a:t>example, </a:t>
            </a:r>
            <a:r>
              <a:rPr sz="1200" i="1" spc="-5" dirty="0">
                <a:latin typeface="LM Roman 12"/>
                <a:cs typeface="LM Roman 12"/>
              </a:rPr>
              <a:t>x(:,1) </a:t>
            </a:r>
            <a:r>
              <a:rPr sz="1200" spc="-5" dirty="0">
                <a:latin typeface="LM Roman 12"/>
                <a:cs typeface="LM Roman 12"/>
              </a:rPr>
              <a:t>refers to all </a:t>
            </a:r>
            <a:r>
              <a:rPr sz="1200" spc="-15" dirty="0">
                <a:latin typeface="LM Roman 12"/>
                <a:cs typeface="LM Roman 12"/>
              </a:rPr>
              <a:t>rows </a:t>
            </a:r>
            <a:r>
              <a:rPr sz="1200" spc="-5" dirty="0">
                <a:latin typeface="LM Roman 12"/>
                <a:cs typeface="LM Roman 12"/>
              </a:rPr>
              <a:t>in the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10" dirty="0">
                <a:latin typeface="LM Roman 12"/>
                <a:cs typeface="LM Roman 12"/>
              </a:rPr>
              <a:t>column </a:t>
            </a:r>
            <a:r>
              <a:rPr sz="1200" spc="-5" dirty="0">
                <a:latin typeface="LM Roman 12"/>
                <a:cs typeface="LM Roman 12"/>
              </a:rPr>
              <a:t>of the matrix  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60" dirty="0">
                <a:latin typeface="LM Roman 12"/>
                <a:cs typeface="LM Roman 12"/>
              </a:rPr>
              <a:t>; </a:t>
            </a:r>
            <a:r>
              <a:rPr sz="1200" spc="-5" dirty="0">
                <a:latin typeface="LM Roman 12"/>
                <a:cs typeface="LM Roman 12"/>
              </a:rPr>
              <a:t>that </a:t>
            </a:r>
            <a:r>
              <a:rPr sz="1200" spc="-10" dirty="0">
                <a:latin typeface="LM Roman 12"/>
                <a:cs typeface="LM Roman 12"/>
              </a:rPr>
              <a:t>is, </a:t>
            </a:r>
            <a:r>
              <a:rPr sz="1200" spc="-5" dirty="0">
                <a:latin typeface="LM Roman 12"/>
                <a:cs typeface="LM Roman 12"/>
              </a:rPr>
              <a:t>it refers to all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of our original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10" dirty="0">
                <a:latin typeface="LM Roman 12"/>
                <a:cs typeface="LM Roman 12"/>
              </a:rPr>
              <a:t>component. Using </a:t>
            </a:r>
            <a:r>
              <a:rPr sz="1200" spc="-5" dirty="0">
                <a:latin typeface="LM Roman 12"/>
                <a:cs typeface="LM Roman 12"/>
              </a:rPr>
              <a:t>this information,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 </a:t>
            </a:r>
            <a:r>
              <a:rPr sz="1200" spc="-10" dirty="0">
                <a:latin typeface="LM Roman 12"/>
                <a:cs typeface="LM Roman 12"/>
              </a:rPr>
              <a:t>easily </a:t>
            </a:r>
            <a:r>
              <a:rPr sz="1200" spc="-5" dirty="0">
                <a:latin typeface="LM Roman 12"/>
                <a:cs typeface="LM Roman 12"/>
              </a:rPr>
              <a:t>plot the Lorenz strange attractor, </a:t>
            </a:r>
            <a:r>
              <a:rPr sz="1200" spc="-20" dirty="0">
                <a:latin typeface="LM Roman 12"/>
                <a:cs typeface="LM Roman 12"/>
              </a:rPr>
              <a:t>which </a:t>
            </a:r>
            <a:r>
              <a:rPr sz="1200" spc="-5" dirty="0">
                <a:latin typeface="LM Roman 12"/>
                <a:cs typeface="LM Roman 12"/>
              </a:rPr>
              <a:t>is a plot of </a:t>
            </a:r>
            <a:r>
              <a:rPr sz="1200" i="1" spc="75" dirty="0">
                <a:latin typeface="Times New Roman"/>
                <a:cs typeface="Times New Roman"/>
              </a:rPr>
              <a:t>z </a:t>
            </a:r>
            <a:r>
              <a:rPr sz="1200" spc="-15" dirty="0">
                <a:latin typeface="LM Roman 12"/>
                <a:cs typeface="LM Roman 12"/>
              </a:rPr>
              <a:t>versus</a:t>
            </a:r>
            <a:r>
              <a:rPr sz="1200" spc="145" dirty="0">
                <a:latin typeface="LM Roman 12"/>
                <a:cs typeface="LM Roman 12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60" dirty="0">
                <a:latin typeface="LM Roman 12"/>
                <a:cs typeface="LM Roman 12"/>
              </a:rPr>
              <a:t>: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900" dirty="0" smtClean="0">
                <a:latin typeface="LM Roman 12"/>
                <a:cs typeface="LM Roman 12"/>
              </a:rPr>
              <a:t>Z(x)</a:t>
            </a:r>
            <a:endParaRPr sz="900" dirty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spc="5" dirty="0">
                <a:latin typeface="Times New Roman"/>
                <a:cs typeface="Times New Roman"/>
              </a:rPr>
              <a:t>&gt;&gt;</a:t>
            </a:r>
            <a:r>
              <a:rPr sz="1200" spc="5" dirty="0">
                <a:latin typeface="LM Roman 12"/>
                <a:cs typeface="LM Roman 12"/>
              </a:rPr>
              <a:t>plot(x(:,1),x(:,3))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LM Roman 12"/>
              <a:cs typeface="LM Roman 12"/>
            </a:endParaRPr>
          </a:p>
          <a:p>
            <a:pPr marL="12700" algn="just">
              <a:lnSpc>
                <a:spcPct val="100000"/>
              </a:lnSpc>
            </a:pPr>
            <a:r>
              <a:rPr sz="1200" spc="-10" dirty="0">
                <a:latin typeface="LM Roman 12"/>
                <a:cs typeface="LM Roman 12"/>
              </a:rPr>
              <a:t>See </a:t>
            </a:r>
            <a:r>
              <a:rPr sz="1200" spc="-5" dirty="0" smtClean="0">
                <a:latin typeface="LM Roman 12"/>
                <a:cs typeface="LM Roman 12"/>
              </a:rPr>
              <a:t>Figure</a:t>
            </a:r>
            <a:endParaRPr sz="1200" dirty="0">
              <a:latin typeface="LM Roman 12"/>
              <a:cs typeface="LM Roman 12"/>
            </a:endParaRPr>
          </a:p>
          <a:p>
            <a:pPr marL="12700" marR="5080" indent="22225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10" dirty="0">
                <a:latin typeface="LM Roman 12"/>
                <a:cs typeface="LM Roman 12"/>
              </a:rPr>
              <a:t>course,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10" dirty="0">
                <a:latin typeface="LM Roman 12"/>
                <a:cs typeface="LM Roman 12"/>
              </a:rPr>
              <a:t>also </a:t>
            </a:r>
            <a:r>
              <a:rPr sz="1200" spc="-5" dirty="0">
                <a:latin typeface="LM Roman 12"/>
                <a:cs typeface="LM Roman 12"/>
              </a:rPr>
              <a:t>plot </a:t>
            </a:r>
            <a:r>
              <a:rPr sz="1200" spc="-15" dirty="0">
                <a:latin typeface="LM Roman 12"/>
                <a:cs typeface="LM Roman 12"/>
              </a:rPr>
              <a:t>each </a:t>
            </a:r>
            <a:r>
              <a:rPr sz="1200" spc="-10" dirty="0">
                <a:latin typeface="LM Roman 12"/>
                <a:cs typeface="LM Roman 12"/>
              </a:rPr>
              <a:t>component </a:t>
            </a:r>
            <a:r>
              <a:rPr sz="1200" spc="-5" dirty="0">
                <a:latin typeface="LM Roman 12"/>
                <a:cs typeface="LM Roman 12"/>
              </a:rPr>
              <a:t>of the solution as a function of </a:t>
            </a:r>
            <a:r>
              <a:rPr sz="1200" i="1" spc="40" dirty="0">
                <a:latin typeface="Times New Roman"/>
                <a:cs typeface="Times New Roman"/>
              </a:rPr>
              <a:t>t</a:t>
            </a:r>
            <a:r>
              <a:rPr sz="1200" spc="40" dirty="0">
                <a:latin typeface="LM Roman 12"/>
                <a:cs typeface="LM Roman 12"/>
              </a:rPr>
              <a:t>, </a:t>
            </a:r>
            <a:r>
              <a:rPr sz="1200" spc="-5" dirty="0">
                <a:latin typeface="LM Roman 12"/>
                <a:cs typeface="LM Roman 12"/>
              </a:rPr>
              <a:t>and one  </a:t>
            </a:r>
            <a:r>
              <a:rPr sz="1200" spc="-10" dirty="0">
                <a:latin typeface="LM Roman 12"/>
                <a:cs typeface="LM Roman 12"/>
              </a:rPr>
              <a:t>useful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way</a:t>
            </a:r>
            <a:r>
              <a:rPr sz="1200" spc="9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do</a:t>
            </a:r>
            <a:r>
              <a:rPr sz="1200" spc="7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this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is</a:t>
            </a:r>
            <a:r>
              <a:rPr sz="1200" spc="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8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stack</a:t>
            </a:r>
            <a:r>
              <a:rPr sz="1200" spc="9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7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results.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spc="-55" dirty="0">
                <a:latin typeface="LM Roman 12"/>
                <a:cs typeface="LM Roman 12"/>
              </a:rPr>
              <a:t>We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can</a:t>
            </a:r>
            <a:r>
              <a:rPr sz="1200" spc="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create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Figure</a:t>
            </a:r>
            <a:r>
              <a:rPr sz="1200" spc="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2.3</a:t>
            </a:r>
            <a:r>
              <a:rPr sz="1200" spc="7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with</a:t>
            </a:r>
            <a:r>
              <a:rPr sz="1200" spc="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8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following</a:t>
            </a:r>
            <a:endParaRPr sz="1200" dirty="0">
              <a:latin typeface="LM Roman 12"/>
              <a:cs typeface="LM Roman 12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200" spc="-25" dirty="0">
                <a:latin typeface="LM Roman 12"/>
                <a:cs typeface="LM Roman 12"/>
              </a:rPr>
              <a:t>MATLAB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dirty="0">
                <a:latin typeface="LM Roman 12"/>
                <a:cs typeface="LM Roman 12"/>
              </a:rPr>
              <a:t>code.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spc="5" dirty="0">
                <a:latin typeface="Times New Roman"/>
                <a:cs typeface="Times New Roman"/>
              </a:rPr>
              <a:t>&gt;&gt;</a:t>
            </a:r>
            <a:r>
              <a:rPr sz="1200" spc="5" dirty="0">
                <a:latin typeface="LM Roman 12"/>
                <a:cs typeface="LM Roman 12"/>
              </a:rPr>
              <a:t>subplot(3,1,1)</a:t>
            </a:r>
            <a:endParaRPr sz="1200" dirty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spc="5" dirty="0">
                <a:latin typeface="Times New Roman"/>
                <a:cs typeface="Times New Roman"/>
              </a:rPr>
              <a:t>&gt;&gt;</a:t>
            </a:r>
            <a:r>
              <a:rPr sz="1200" spc="5" dirty="0">
                <a:latin typeface="LM Roman 12"/>
                <a:cs typeface="LM Roman 12"/>
              </a:rPr>
              <a:t>plot(t,x(:,1))</a:t>
            </a:r>
            <a:endParaRPr sz="1200" dirty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0"/>
              </a:spcBef>
            </a:pPr>
            <a:r>
              <a:rPr sz="1200" i="1" spc="5" dirty="0">
                <a:latin typeface="Times New Roman"/>
                <a:cs typeface="Times New Roman"/>
              </a:rPr>
              <a:t>&gt;&gt;</a:t>
            </a:r>
            <a:r>
              <a:rPr sz="1200" spc="5" dirty="0">
                <a:latin typeface="LM Roman 12"/>
                <a:cs typeface="LM Roman 12"/>
              </a:rPr>
              <a:t>subplot(3,1,2)</a:t>
            </a:r>
            <a:endParaRPr sz="1200" dirty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spc="5" dirty="0">
                <a:latin typeface="Times New Roman"/>
                <a:cs typeface="Times New Roman"/>
              </a:rPr>
              <a:t>&gt;&gt;</a:t>
            </a:r>
            <a:r>
              <a:rPr sz="1200" spc="5" dirty="0">
                <a:latin typeface="LM Roman 12"/>
                <a:cs typeface="LM Roman 12"/>
              </a:rPr>
              <a:t>plot(t,x(:,2))</a:t>
            </a:r>
            <a:endParaRPr sz="1200" dirty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</a:pPr>
            <a:r>
              <a:rPr sz="1200" i="1" spc="5" dirty="0">
                <a:latin typeface="Times New Roman"/>
                <a:cs typeface="Times New Roman"/>
              </a:rPr>
              <a:t>&gt;&gt;</a:t>
            </a:r>
            <a:r>
              <a:rPr sz="1200" spc="5" dirty="0">
                <a:latin typeface="LM Roman 12"/>
                <a:cs typeface="LM Roman 12"/>
              </a:rPr>
              <a:t>subplot(3,1,3)</a:t>
            </a:r>
            <a:endParaRPr sz="1200" dirty="0">
              <a:latin typeface="LM Roman 12"/>
              <a:cs typeface="LM Roman 12"/>
            </a:endParaRPr>
          </a:p>
          <a:p>
            <a:pPr marL="607060">
              <a:lnSpc>
                <a:spcPct val="100000"/>
              </a:lnSpc>
              <a:spcBef>
                <a:spcPts val="15"/>
              </a:spcBef>
            </a:pPr>
            <a:r>
              <a:rPr sz="1200" i="1" spc="5" dirty="0">
                <a:latin typeface="Times New Roman"/>
                <a:cs typeface="Times New Roman"/>
              </a:rPr>
              <a:t>&gt;&gt;</a:t>
            </a:r>
            <a:r>
              <a:rPr sz="1200" spc="5" dirty="0">
                <a:latin typeface="LM Roman 12"/>
                <a:cs typeface="LM Roman 12"/>
              </a:rPr>
              <a:t>plot(t,x(:,3))</a:t>
            </a:r>
            <a:endParaRPr sz="1200" dirty="0">
              <a:latin typeface="LM Roman 12"/>
              <a:cs typeface="LM Roman 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9809" y="3199859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9608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9809" y="1735329"/>
            <a:ext cx="1396365" cy="1464945"/>
          </a:xfrm>
          <a:custGeom>
            <a:avLst/>
            <a:gdLst/>
            <a:ahLst/>
            <a:cxnLst/>
            <a:rect l="l" t="t" r="r" b="b"/>
            <a:pathLst>
              <a:path w="1396364" h="1464945">
                <a:moveTo>
                  <a:pt x="0" y="0"/>
                </a:moveTo>
                <a:lnTo>
                  <a:pt x="1396081" y="0"/>
                </a:lnTo>
              </a:path>
              <a:path w="1396364" h="1464945">
                <a:moveTo>
                  <a:pt x="0" y="1464529"/>
                </a:moveTo>
                <a:lnTo>
                  <a:pt x="0" y="0"/>
                </a:lnTo>
              </a:path>
              <a:path w="1396364" h="1464945">
                <a:moveTo>
                  <a:pt x="1396081" y="1464529"/>
                </a:moveTo>
                <a:lnTo>
                  <a:pt x="1396081" y="0"/>
                </a:lnTo>
              </a:path>
              <a:path w="1396364" h="1464945">
                <a:moveTo>
                  <a:pt x="0" y="1464529"/>
                </a:moveTo>
                <a:lnTo>
                  <a:pt x="1396081" y="1464529"/>
                </a:lnTo>
              </a:path>
              <a:path w="1396364" h="1464945">
                <a:moveTo>
                  <a:pt x="0" y="1464529"/>
                </a:moveTo>
                <a:lnTo>
                  <a:pt x="0" y="0"/>
                </a:lnTo>
              </a:path>
              <a:path w="1396364" h="1464945">
                <a:moveTo>
                  <a:pt x="0" y="1464529"/>
                </a:moveTo>
                <a:lnTo>
                  <a:pt x="0" y="1445912"/>
                </a:lnTo>
              </a:path>
              <a:path w="1396364" h="1464945">
                <a:moveTo>
                  <a:pt x="0" y="0"/>
                </a:moveTo>
                <a:lnTo>
                  <a:pt x="0" y="18254"/>
                </a:lnTo>
              </a:path>
              <a:path w="1396364" h="1464945">
                <a:moveTo>
                  <a:pt x="174469" y="1464529"/>
                </a:moveTo>
                <a:lnTo>
                  <a:pt x="174469" y="1445912"/>
                </a:lnTo>
              </a:path>
              <a:path w="1396364" h="1464945">
                <a:moveTo>
                  <a:pt x="174469" y="0"/>
                </a:moveTo>
                <a:lnTo>
                  <a:pt x="174469" y="18254"/>
                </a:lnTo>
              </a:path>
              <a:path w="1396364" h="1464945">
                <a:moveTo>
                  <a:pt x="348949" y="1464529"/>
                </a:moveTo>
                <a:lnTo>
                  <a:pt x="348949" y="1445912"/>
                </a:lnTo>
              </a:path>
              <a:path w="1396364" h="1464945">
                <a:moveTo>
                  <a:pt x="348949" y="0"/>
                </a:moveTo>
                <a:lnTo>
                  <a:pt x="348949" y="18254"/>
                </a:lnTo>
              </a:path>
              <a:path w="1396364" h="1464945">
                <a:moveTo>
                  <a:pt x="523429" y="1464529"/>
                </a:moveTo>
                <a:lnTo>
                  <a:pt x="523429" y="1445912"/>
                </a:lnTo>
              </a:path>
              <a:path w="1396364" h="1464945">
                <a:moveTo>
                  <a:pt x="523429" y="0"/>
                </a:moveTo>
                <a:lnTo>
                  <a:pt x="523429" y="182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1253" y="3195935"/>
            <a:ext cx="593725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44195" algn="l"/>
              </a:tabLst>
            </a:pPr>
            <a:r>
              <a:rPr sz="300" spc="-30" dirty="0">
                <a:latin typeface="Arial"/>
                <a:cs typeface="Arial"/>
              </a:rPr>
              <a:t>−20          </a:t>
            </a:r>
            <a:r>
              <a:rPr sz="300" spc="30" dirty="0">
                <a:latin typeface="Arial"/>
                <a:cs typeface="Arial"/>
              </a:rPr>
              <a:t> </a:t>
            </a:r>
            <a:r>
              <a:rPr sz="300" spc="-30" dirty="0">
                <a:latin typeface="Arial"/>
                <a:cs typeface="Arial"/>
              </a:rPr>
              <a:t>−15</a:t>
            </a:r>
            <a:r>
              <a:rPr sz="300" dirty="0">
                <a:latin typeface="Arial"/>
                <a:cs typeface="Arial"/>
              </a:rPr>
              <a:t>          </a:t>
            </a:r>
            <a:r>
              <a:rPr sz="300" spc="30" dirty="0">
                <a:latin typeface="Arial"/>
                <a:cs typeface="Arial"/>
              </a:rPr>
              <a:t> </a:t>
            </a:r>
            <a:r>
              <a:rPr sz="300" spc="-30" dirty="0">
                <a:latin typeface="Arial"/>
                <a:cs typeface="Arial"/>
              </a:rPr>
              <a:t>−10</a:t>
            </a:r>
            <a:r>
              <a:rPr sz="300" dirty="0">
                <a:latin typeface="Arial"/>
                <a:cs typeface="Arial"/>
              </a:rPr>
              <a:t>	</a:t>
            </a:r>
            <a:r>
              <a:rPr sz="300" spc="-30" dirty="0">
                <a:latin typeface="Arial"/>
                <a:cs typeface="Arial"/>
              </a:rPr>
              <a:t>−5</a:t>
            </a:r>
            <a:endParaRPr sz="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7708" y="1735329"/>
            <a:ext cx="698500" cy="1464945"/>
          </a:xfrm>
          <a:custGeom>
            <a:avLst/>
            <a:gdLst/>
            <a:ahLst/>
            <a:cxnLst/>
            <a:rect l="l" t="t" r="r" b="b"/>
            <a:pathLst>
              <a:path w="698500" h="1464945">
                <a:moveTo>
                  <a:pt x="0" y="1464529"/>
                </a:moveTo>
                <a:lnTo>
                  <a:pt x="0" y="1445912"/>
                </a:lnTo>
              </a:path>
              <a:path w="698500" h="1464945">
                <a:moveTo>
                  <a:pt x="0" y="0"/>
                </a:moveTo>
                <a:lnTo>
                  <a:pt x="0" y="18254"/>
                </a:lnTo>
              </a:path>
              <a:path w="698500" h="1464945">
                <a:moveTo>
                  <a:pt x="174480" y="1464529"/>
                </a:moveTo>
                <a:lnTo>
                  <a:pt x="174480" y="1445912"/>
                </a:lnTo>
              </a:path>
              <a:path w="698500" h="1464945">
                <a:moveTo>
                  <a:pt x="174480" y="0"/>
                </a:moveTo>
                <a:lnTo>
                  <a:pt x="174480" y="18254"/>
                </a:lnTo>
              </a:path>
              <a:path w="698500" h="1464945">
                <a:moveTo>
                  <a:pt x="348960" y="1464529"/>
                </a:moveTo>
                <a:lnTo>
                  <a:pt x="348960" y="1445912"/>
                </a:lnTo>
              </a:path>
              <a:path w="698500" h="1464945">
                <a:moveTo>
                  <a:pt x="348960" y="0"/>
                </a:moveTo>
                <a:lnTo>
                  <a:pt x="348960" y="18254"/>
                </a:lnTo>
              </a:path>
              <a:path w="698500" h="1464945">
                <a:moveTo>
                  <a:pt x="523440" y="1464529"/>
                </a:moveTo>
                <a:lnTo>
                  <a:pt x="523440" y="1445912"/>
                </a:lnTo>
              </a:path>
              <a:path w="698500" h="1464945">
                <a:moveTo>
                  <a:pt x="523440" y="0"/>
                </a:moveTo>
                <a:lnTo>
                  <a:pt x="523440" y="18254"/>
                </a:lnTo>
              </a:path>
              <a:path w="698500" h="1464945">
                <a:moveTo>
                  <a:pt x="698182" y="1464529"/>
                </a:moveTo>
                <a:lnTo>
                  <a:pt x="698182" y="1445912"/>
                </a:lnTo>
              </a:path>
              <a:path w="698500" h="1464945">
                <a:moveTo>
                  <a:pt x="698182" y="0"/>
                </a:moveTo>
                <a:lnTo>
                  <a:pt x="698182" y="182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0794" y="3195935"/>
            <a:ext cx="575945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7800" algn="l"/>
                <a:tab pos="352425" algn="l"/>
                <a:tab pos="527050" algn="l"/>
              </a:tabLst>
            </a:pPr>
            <a:r>
              <a:rPr sz="300" spc="-30" dirty="0">
                <a:latin typeface="Arial"/>
                <a:cs typeface="Arial"/>
              </a:rPr>
              <a:t>5	10	15	20</a:t>
            </a:r>
            <a:endParaRPr sz="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9809" y="3199859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698" y="0"/>
                </a:lnTo>
              </a:path>
              <a:path w="1396364">
                <a:moveTo>
                  <a:pt x="1396081" y="0"/>
                </a:moveTo>
                <a:lnTo>
                  <a:pt x="13821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80486" y="3160465"/>
            <a:ext cx="4318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-30" dirty="0">
                <a:latin typeface="Arial"/>
                <a:cs typeface="Arial"/>
              </a:rPr>
              <a:t>5</a:t>
            </a:r>
            <a:endParaRPr sz="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9809" y="3016531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698" y="0"/>
                </a:lnTo>
              </a:path>
              <a:path w="1396364">
                <a:moveTo>
                  <a:pt x="1396081" y="0"/>
                </a:moveTo>
                <a:lnTo>
                  <a:pt x="13821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62820" y="2977140"/>
            <a:ext cx="6096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-30" dirty="0">
                <a:latin typeface="Arial"/>
                <a:cs typeface="Arial"/>
              </a:rPr>
              <a:t>10</a:t>
            </a:r>
            <a:endParaRPr sz="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9809" y="2833552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698" y="0"/>
                </a:lnTo>
              </a:path>
              <a:path w="1396364">
                <a:moveTo>
                  <a:pt x="1396081" y="0"/>
                </a:moveTo>
                <a:lnTo>
                  <a:pt x="13821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62820" y="2794158"/>
            <a:ext cx="6096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-30" dirty="0">
                <a:latin typeface="Arial"/>
                <a:cs typeface="Arial"/>
              </a:rPr>
              <a:t>15</a:t>
            </a:r>
            <a:endParaRPr sz="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19809" y="2650573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698" y="0"/>
                </a:lnTo>
              </a:path>
              <a:path w="1396364">
                <a:moveTo>
                  <a:pt x="1396081" y="0"/>
                </a:moveTo>
                <a:lnTo>
                  <a:pt x="13821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62820" y="2611176"/>
            <a:ext cx="6096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-30" dirty="0"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19809" y="2467594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698" y="0"/>
                </a:lnTo>
              </a:path>
              <a:path w="1396364">
                <a:moveTo>
                  <a:pt x="1396081" y="0"/>
                </a:moveTo>
                <a:lnTo>
                  <a:pt x="13821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62820" y="2428195"/>
            <a:ext cx="6096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-30" dirty="0">
                <a:latin typeface="Arial"/>
                <a:cs typeface="Arial"/>
              </a:rPr>
              <a:t>25</a:t>
            </a:r>
            <a:endParaRPr sz="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19809" y="2284267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698" y="0"/>
                </a:lnTo>
              </a:path>
              <a:path w="1396364">
                <a:moveTo>
                  <a:pt x="1396081" y="0"/>
                </a:moveTo>
                <a:lnTo>
                  <a:pt x="13821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62820" y="2244871"/>
            <a:ext cx="6096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-30" dirty="0">
                <a:latin typeface="Arial"/>
                <a:cs typeface="Arial"/>
              </a:rPr>
              <a:t>30</a:t>
            </a:r>
            <a:endParaRPr sz="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19809" y="2101288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698" y="0"/>
                </a:lnTo>
              </a:path>
              <a:path w="1396364">
                <a:moveTo>
                  <a:pt x="1396081" y="0"/>
                </a:moveTo>
                <a:lnTo>
                  <a:pt x="13821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62820" y="2061889"/>
            <a:ext cx="6096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-30" dirty="0">
                <a:latin typeface="Arial"/>
                <a:cs typeface="Arial"/>
              </a:rPr>
              <a:t>35</a:t>
            </a:r>
            <a:endParaRPr sz="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19809" y="1918308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698" y="0"/>
                </a:lnTo>
              </a:path>
              <a:path w="1396364">
                <a:moveTo>
                  <a:pt x="1396081" y="0"/>
                </a:moveTo>
                <a:lnTo>
                  <a:pt x="13821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62820" y="1878907"/>
            <a:ext cx="6096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-30" dirty="0">
                <a:latin typeface="Arial"/>
                <a:cs typeface="Arial"/>
              </a:rPr>
              <a:t>40</a:t>
            </a:r>
            <a:endParaRPr sz="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19809" y="1735329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0" y="0"/>
                </a:moveTo>
                <a:lnTo>
                  <a:pt x="13698" y="0"/>
                </a:lnTo>
              </a:path>
              <a:path w="1396364">
                <a:moveTo>
                  <a:pt x="1396081" y="0"/>
                </a:moveTo>
                <a:lnTo>
                  <a:pt x="13821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62820" y="1695926"/>
            <a:ext cx="6096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-30" dirty="0">
                <a:latin typeface="Arial"/>
                <a:cs typeface="Arial"/>
              </a:rPr>
              <a:t>45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19019" y="1734275"/>
            <a:ext cx="1398270" cy="1466850"/>
            <a:chOff x="3219019" y="1734275"/>
            <a:chExt cx="1398270" cy="1466850"/>
          </a:xfrm>
        </p:grpSpPr>
        <p:sp>
          <p:nvSpPr>
            <p:cNvPr id="26" name="object 26"/>
            <p:cNvSpPr/>
            <p:nvPr/>
          </p:nvSpPr>
          <p:spPr>
            <a:xfrm>
              <a:off x="3219809" y="1735329"/>
              <a:ext cx="1396365" cy="1464945"/>
            </a:xfrm>
            <a:custGeom>
              <a:avLst/>
              <a:gdLst/>
              <a:ahLst/>
              <a:cxnLst/>
              <a:rect l="l" t="t" r="r" b="b"/>
              <a:pathLst>
                <a:path w="1396364" h="1464945">
                  <a:moveTo>
                    <a:pt x="0" y="1464529"/>
                  </a:moveTo>
                  <a:lnTo>
                    <a:pt x="1396081" y="1464529"/>
                  </a:lnTo>
                </a:path>
                <a:path w="1396364" h="1464945">
                  <a:moveTo>
                    <a:pt x="0" y="0"/>
                  </a:moveTo>
                  <a:lnTo>
                    <a:pt x="1396081" y="0"/>
                  </a:lnTo>
                </a:path>
                <a:path w="1396364" h="1464945">
                  <a:moveTo>
                    <a:pt x="0" y="1464529"/>
                  </a:moveTo>
                  <a:lnTo>
                    <a:pt x="0" y="0"/>
                  </a:lnTo>
                </a:path>
                <a:path w="1396364" h="1464945">
                  <a:moveTo>
                    <a:pt x="1396081" y="1464529"/>
                  </a:moveTo>
                  <a:lnTo>
                    <a:pt x="139608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02166" y="1771069"/>
              <a:ext cx="1210310" cy="1364615"/>
            </a:xfrm>
            <a:custGeom>
              <a:avLst/>
              <a:gdLst/>
              <a:ahLst/>
              <a:cxnLst/>
              <a:rect l="l" t="t" r="r" b="b"/>
              <a:pathLst>
                <a:path w="1210310" h="1364614">
                  <a:moveTo>
                    <a:pt x="390198" y="1140100"/>
                  </a:moveTo>
                  <a:lnTo>
                    <a:pt x="343025" y="1091272"/>
                  </a:lnTo>
                  <a:lnTo>
                    <a:pt x="288470" y="1011913"/>
                  </a:lnTo>
                  <a:lnTo>
                    <a:pt x="228382" y="896365"/>
                  </a:lnTo>
                  <a:lnTo>
                    <a:pt x="191228" y="807154"/>
                  </a:lnTo>
                  <a:lnTo>
                    <a:pt x="155380" y="704955"/>
                  </a:lnTo>
                  <a:lnTo>
                    <a:pt x="122712" y="594326"/>
                  </a:lnTo>
                  <a:lnTo>
                    <a:pt x="96087" y="480548"/>
                  </a:lnTo>
                  <a:lnTo>
                    <a:pt x="77652" y="372372"/>
                  </a:lnTo>
                  <a:lnTo>
                    <a:pt x="69746" y="278256"/>
                  </a:lnTo>
                  <a:lnTo>
                    <a:pt x="73960" y="205557"/>
                  </a:lnTo>
                  <a:lnTo>
                    <a:pt x="90033" y="159544"/>
                  </a:lnTo>
                  <a:lnTo>
                    <a:pt x="114806" y="142001"/>
                  </a:lnTo>
                  <a:lnTo>
                    <a:pt x="147746" y="146209"/>
                  </a:lnTo>
                  <a:lnTo>
                    <a:pt x="186752" y="168671"/>
                  </a:lnTo>
                  <a:lnTo>
                    <a:pt x="229700" y="205194"/>
                  </a:lnTo>
                  <a:lnTo>
                    <a:pt x="270295" y="245592"/>
                  </a:lnTo>
                  <a:lnTo>
                    <a:pt x="310880" y="290183"/>
                  </a:lnTo>
                  <a:lnTo>
                    <a:pt x="350408" y="336893"/>
                  </a:lnTo>
                  <a:lnTo>
                    <a:pt x="387835" y="383603"/>
                  </a:lnTo>
                  <a:lnTo>
                    <a:pt x="418401" y="423986"/>
                  </a:lnTo>
                  <a:lnTo>
                    <a:pt x="446866" y="462976"/>
                  </a:lnTo>
                  <a:lnTo>
                    <a:pt x="472957" y="500196"/>
                  </a:lnTo>
                  <a:lnTo>
                    <a:pt x="496413" y="536023"/>
                  </a:lnTo>
                  <a:lnTo>
                    <a:pt x="528558" y="588696"/>
                  </a:lnTo>
                  <a:lnTo>
                    <a:pt x="555444" y="637873"/>
                  </a:lnTo>
                  <a:lnTo>
                    <a:pt x="577571" y="683871"/>
                  </a:lnTo>
                  <a:lnTo>
                    <a:pt x="595756" y="726721"/>
                  </a:lnTo>
                  <a:lnTo>
                    <a:pt x="616043" y="782907"/>
                  </a:lnTo>
                  <a:lnTo>
                    <a:pt x="631332" y="834884"/>
                  </a:lnTo>
                  <a:lnTo>
                    <a:pt x="643713" y="882638"/>
                  </a:lnTo>
                  <a:lnTo>
                    <a:pt x="654243" y="926533"/>
                  </a:lnTo>
                  <a:lnTo>
                    <a:pt x="659775" y="950069"/>
                  </a:lnTo>
                  <a:lnTo>
                    <a:pt x="670577" y="993267"/>
                  </a:lnTo>
                  <a:lnTo>
                    <a:pt x="683481" y="1034695"/>
                  </a:lnTo>
                  <a:lnTo>
                    <a:pt x="699565" y="1072626"/>
                  </a:lnTo>
                  <a:lnTo>
                    <a:pt x="721953" y="1104927"/>
                  </a:lnTo>
                  <a:lnTo>
                    <a:pt x="754110" y="1125648"/>
                  </a:lnTo>
                  <a:lnTo>
                    <a:pt x="774135" y="1128463"/>
                  </a:lnTo>
                  <a:lnTo>
                    <a:pt x="802600" y="1122484"/>
                  </a:lnTo>
                  <a:lnTo>
                    <a:pt x="836074" y="1103867"/>
                  </a:lnTo>
                  <a:lnTo>
                    <a:pt x="875341" y="1068055"/>
                  </a:lnTo>
                  <a:lnTo>
                    <a:pt x="919878" y="1010811"/>
                  </a:lnTo>
                  <a:lnTo>
                    <a:pt x="958612" y="947240"/>
                  </a:lnTo>
                  <a:lnTo>
                    <a:pt x="998935" y="865762"/>
                  </a:lnTo>
                  <a:lnTo>
                    <a:pt x="1039520" y="766379"/>
                  </a:lnTo>
                  <a:lnTo>
                    <a:pt x="1077469" y="653297"/>
                  </a:lnTo>
                  <a:lnTo>
                    <a:pt x="1109887" y="532134"/>
                  </a:lnTo>
                  <a:lnTo>
                    <a:pt x="1132820" y="414467"/>
                  </a:lnTo>
                  <a:lnTo>
                    <a:pt x="1142827" y="311920"/>
                  </a:lnTo>
                  <a:lnTo>
                    <a:pt x="1138352" y="234303"/>
                  </a:lnTo>
                  <a:lnTo>
                    <a:pt x="1123324" y="194268"/>
                  </a:lnTo>
                  <a:lnTo>
                    <a:pt x="1098823" y="177769"/>
                  </a:lnTo>
                  <a:lnTo>
                    <a:pt x="1066144" y="182688"/>
                  </a:lnTo>
                  <a:lnTo>
                    <a:pt x="1027661" y="205862"/>
                  </a:lnTo>
                  <a:lnTo>
                    <a:pt x="987871" y="239933"/>
                  </a:lnTo>
                  <a:lnTo>
                    <a:pt x="946753" y="281724"/>
                  </a:lnTo>
                  <a:lnTo>
                    <a:pt x="906169" y="327722"/>
                  </a:lnTo>
                  <a:lnTo>
                    <a:pt x="866912" y="375840"/>
                  </a:lnTo>
                  <a:lnTo>
                    <a:pt x="834495" y="417978"/>
                  </a:lnTo>
                  <a:lnTo>
                    <a:pt x="804451" y="459421"/>
                  </a:lnTo>
                  <a:lnTo>
                    <a:pt x="777043" y="499456"/>
                  </a:lnTo>
                  <a:lnTo>
                    <a:pt x="752269" y="538083"/>
                  </a:lnTo>
                  <a:lnTo>
                    <a:pt x="725656" y="583037"/>
                  </a:lnTo>
                  <a:lnTo>
                    <a:pt x="702723" y="625524"/>
                  </a:lnTo>
                  <a:lnTo>
                    <a:pt x="683481" y="665922"/>
                  </a:lnTo>
                  <a:lnTo>
                    <a:pt x="667147" y="704201"/>
                  </a:lnTo>
                  <a:lnTo>
                    <a:pt x="643691" y="770572"/>
                  </a:lnTo>
                  <a:lnTo>
                    <a:pt x="627096" y="831329"/>
                  </a:lnTo>
                  <a:lnTo>
                    <a:pt x="617611" y="875571"/>
                  </a:lnTo>
                  <a:lnTo>
                    <a:pt x="610239" y="917362"/>
                  </a:lnTo>
                  <a:lnTo>
                    <a:pt x="604185" y="956338"/>
                  </a:lnTo>
                  <a:lnTo>
                    <a:pt x="599176" y="993209"/>
                  </a:lnTo>
                  <a:lnTo>
                    <a:pt x="596279" y="1013234"/>
                  </a:lnTo>
                  <a:lnTo>
                    <a:pt x="593644" y="1032896"/>
                  </a:lnTo>
                  <a:lnTo>
                    <a:pt x="590747" y="1051513"/>
                  </a:lnTo>
                  <a:lnTo>
                    <a:pt x="588112" y="1069419"/>
                  </a:lnTo>
                  <a:lnTo>
                    <a:pt x="580740" y="1109439"/>
                  </a:lnTo>
                  <a:lnTo>
                    <a:pt x="565451" y="1164928"/>
                  </a:lnTo>
                  <a:lnTo>
                    <a:pt x="539894" y="1213394"/>
                  </a:lnTo>
                  <a:lnTo>
                    <a:pt x="509328" y="1237612"/>
                  </a:lnTo>
                  <a:lnTo>
                    <a:pt x="489302" y="1242531"/>
                  </a:lnTo>
                  <a:lnTo>
                    <a:pt x="465051" y="1240775"/>
                  </a:lnTo>
                  <a:lnTo>
                    <a:pt x="389414" y="1197229"/>
                  </a:lnTo>
                  <a:lnTo>
                    <a:pt x="339606" y="1142451"/>
                  </a:lnTo>
                  <a:lnTo>
                    <a:pt x="281892" y="1055707"/>
                  </a:lnTo>
                  <a:lnTo>
                    <a:pt x="240251" y="976682"/>
                  </a:lnTo>
                  <a:lnTo>
                    <a:pt x="196759" y="878706"/>
                  </a:lnTo>
                  <a:lnTo>
                    <a:pt x="153812" y="763158"/>
                  </a:lnTo>
                  <a:lnTo>
                    <a:pt x="113750" y="633215"/>
                  </a:lnTo>
                  <a:lnTo>
                    <a:pt x="79753" y="496249"/>
                  </a:lnTo>
                  <a:lnTo>
                    <a:pt x="55503" y="363839"/>
                  </a:lnTo>
                  <a:lnTo>
                    <a:pt x="44439" y="248291"/>
                  </a:lnTo>
                  <a:lnTo>
                    <a:pt x="48392" y="160139"/>
                  </a:lnTo>
                  <a:lnTo>
                    <a:pt x="63931" y="112036"/>
                  </a:lnTo>
                  <a:lnTo>
                    <a:pt x="90283" y="90967"/>
                  </a:lnTo>
                  <a:lnTo>
                    <a:pt x="126131" y="95175"/>
                  </a:lnTo>
                  <a:lnTo>
                    <a:pt x="168828" y="120104"/>
                  </a:lnTo>
                  <a:lnTo>
                    <a:pt x="212571" y="156990"/>
                  </a:lnTo>
                  <a:lnTo>
                    <a:pt x="258164" y="202292"/>
                  </a:lnTo>
                  <a:lnTo>
                    <a:pt x="303758" y="252514"/>
                  </a:lnTo>
                  <a:lnTo>
                    <a:pt x="348296" y="304491"/>
                  </a:lnTo>
                  <a:lnTo>
                    <a:pt x="383610" y="346978"/>
                  </a:lnTo>
                  <a:lnTo>
                    <a:pt x="416822" y="388769"/>
                  </a:lnTo>
                  <a:lnTo>
                    <a:pt x="447650" y="428803"/>
                  </a:lnTo>
                  <a:lnTo>
                    <a:pt x="476376" y="466734"/>
                  </a:lnTo>
                  <a:lnTo>
                    <a:pt x="516700" y="523979"/>
                  </a:lnTo>
                  <a:lnTo>
                    <a:pt x="550958" y="575956"/>
                  </a:lnTo>
                  <a:lnTo>
                    <a:pt x="579945" y="624059"/>
                  </a:lnTo>
                  <a:lnTo>
                    <a:pt x="603923" y="668316"/>
                  </a:lnTo>
                  <a:lnTo>
                    <a:pt x="634490" y="733991"/>
                  </a:lnTo>
                  <a:lnTo>
                    <a:pt x="657684" y="792280"/>
                  </a:lnTo>
                  <a:lnTo>
                    <a:pt x="676392" y="844606"/>
                  </a:lnTo>
                  <a:lnTo>
                    <a:pt x="684548" y="868839"/>
                  </a:lnTo>
                  <a:lnTo>
                    <a:pt x="692454" y="891316"/>
                  </a:lnTo>
                  <a:lnTo>
                    <a:pt x="709583" y="936269"/>
                  </a:lnTo>
                  <a:lnTo>
                    <a:pt x="728291" y="973141"/>
                  </a:lnTo>
                  <a:lnTo>
                    <a:pt x="753848" y="1004382"/>
                  </a:lnTo>
                  <a:lnTo>
                    <a:pt x="808404" y="1019836"/>
                  </a:lnTo>
                  <a:lnTo>
                    <a:pt x="864539" y="988580"/>
                  </a:lnTo>
                  <a:lnTo>
                    <a:pt x="897751" y="953465"/>
                  </a:lnTo>
                  <a:lnTo>
                    <a:pt x="932804" y="904651"/>
                  </a:lnTo>
                  <a:lnTo>
                    <a:pt x="969425" y="838976"/>
                  </a:lnTo>
                  <a:lnTo>
                    <a:pt x="1006329" y="757150"/>
                  </a:lnTo>
                  <a:lnTo>
                    <a:pt x="1041110" y="662323"/>
                  </a:lnTo>
                  <a:lnTo>
                    <a:pt x="1070631" y="559762"/>
                  </a:lnTo>
                  <a:lnTo>
                    <a:pt x="1091179" y="459319"/>
                  </a:lnTo>
                  <a:lnTo>
                    <a:pt x="1099879" y="372226"/>
                  </a:lnTo>
                  <a:lnTo>
                    <a:pt x="1095132" y="306900"/>
                  </a:lnTo>
                  <a:lnTo>
                    <a:pt x="1059033" y="261960"/>
                  </a:lnTo>
                  <a:lnTo>
                    <a:pt x="996049" y="288993"/>
                  </a:lnTo>
                  <a:lnTo>
                    <a:pt x="960735" y="319887"/>
                  </a:lnTo>
                  <a:lnTo>
                    <a:pt x="924626" y="358166"/>
                  </a:lnTo>
                  <a:lnTo>
                    <a:pt x="889051" y="400667"/>
                  </a:lnTo>
                  <a:lnTo>
                    <a:pt x="855577" y="445258"/>
                  </a:lnTo>
                  <a:lnTo>
                    <a:pt x="827373" y="486353"/>
                  </a:lnTo>
                  <a:lnTo>
                    <a:pt x="801554" y="526736"/>
                  </a:lnTo>
                  <a:lnTo>
                    <a:pt x="778622" y="566074"/>
                  </a:lnTo>
                  <a:lnTo>
                    <a:pt x="758596" y="604353"/>
                  </a:lnTo>
                  <a:lnTo>
                    <a:pt x="741206" y="641936"/>
                  </a:lnTo>
                  <a:lnTo>
                    <a:pt x="726178" y="678096"/>
                  </a:lnTo>
                  <a:lnTo>
                    <a:pt x="703790" y="746224"/>
                  </a:lnTo>
                  <a:lnTo>
                    <a:pt x="693249" y="789422"/>
                  </a:lnTo>
                  <a:lnTo>
                    <a:pt x="686127" y="830168"/>
                  </a:lnTo>
                  <a:lnTo>
                    <a:pt x="681913" y="868795"/>
                  </a:lnTo>
                  <a:lnTo>
                    <a:pt x="680334" y="933411"/>
                  </a:lnTo>
                  <a:lnTo>
                    <a:pt x="684548" y="985388"/>
                  </a:lnTo>
                  <a:lnTo>
                    <a:pt x="694294" y="1032794"/>
                  </a:lnTo>
                  <a:lnTo>
                    <a:pt x="710367" y="1073888"/>
                  </a:lnTo>
                  <a:lnTo>
                    <a:pt x="739093" y="1107597"/>
                  </a:lnTo>
                  <a:lnTo>
                    <a:pt x="788367" y="1118131"/>
                  </a:lnTo>
                  <a:lnTo>
                    <a:pt x="821046" y="1105841"/>
                  </a:lnTo>
                  <a:lnTo>
                    <a:pt x="855043" y="1080912"/>
                  </a:lnTo>
                  <a:lnTo>
                    <a:pt x="894049" y="1038758"/>
                  </a:lnTo>
                  <a:lnTo>
                    <a:pt x="937802" y="975550"/>
                  </a:lnTo>
                  <a:lnTo>
                    <a:pt x="984714" y="888805"/>
                  </a:lnTo>
                  <a:lnTo>
                    <a:pt x="1020812" y="807313"/>
                  </a:lnTo>
                  <a:lnTo>
                    <a:pt x="1055603" y="713197"/>
                  </a:lnTo>
                  <a:lnTo>
                    <a:pt x="1087226" y="610302"/>
                  </a:lnTo>
                  <a:lnTo>
                    <a:pt x="1113317" y="503896"/>
                  </a:lnTo>
                  <a:lnTo>
                    <a:pt x="1131502" y="401683"/>
                  </a:lnTo>
                  <a:lnTo>
                    <a:pt x="1139397" y="312486"/>
                  </a:lnTo>
                  <a:lnTo>
                    <a:pt x="1135455" y="244010"/>
                  </a:lnTo>
                  <a:lnTo>
                    <a:pt x="1119905" y="200812"/>
                  </a:lnTo>
                  <a:lnTo>
                    <a:pt x="1096188" y="185010"/>
                  </a:lnTo>
                  <a:lnTo>
                    <a:pt x="1064827" y="189218"/>
                  </a:lnTo>
                  <a:lnTo>
                    <a:pt x="1028195" y="210288"/>
                  </a:lnTo>
                  <a:lnTo>
                    <a:pt x="987610" y="244707"/>
                  </a:lnTo>
                  <a:lnTo>
                    <a:pt x="949127" y="283334"/>
                  </a:lnTo>
                  <a:lnTo>
                    <a:pt x="910655" y="326532"/>
                  </a:lnTo>
                  <a:lnTo>
                    <a:pt x="873762" y="371486"/>
                  </a:lnTo>
                  <a:lnTo>
                    <a:pt x="838709" y="416789"/>
                  </a:lnTo>
                  <a:lnTo>
                    <a:pt x="808927" y="457868"/>
                  </a:lnTo>
                  <a:lnTo>
                    <a:pt x="781779" y="497903"/>
                  </a:lnTo>
                  <a:lnTo>
                    <a:pt x="757017" y="536182"/>
                  </a:lnTo>
                  <a:lnTo>
                    <a:pt x="735140" y="573054"/>
                  </a:lnTo>
                  <a:lnTo>
                    <a:pt x="710367" y="618356"/>
                  </a:lnTo>
                  <a:lnTo>
                    <a:pt x="689819" y="661206"/>
                  </a:lnTo>
                  <a:lnTo>
                    <a:pt x="672428" y="701589"/>
                  </a:lnTo>
                  <a:lnTo>
                    <a:pt x="658196" y="739868"/>
                  </a:lnTo>
                  <a:lnTo>
                    <a:pt x="639749" y="800972"/>
                  </a:lnTo>
                  <a:lnTo>
                    <a:pt x="626846" y="857520"/>
                  </a:lnTo>
                  <a:lnTo>
                    <a:pt x="617361" y="909483"/>
                  </a:lnTo>
                  <a:lnTo>
                    <a:pt x="610512" y="957948"/>
                  </a:lnTo>
                  <a:lnTo>
                    <a:pt x="608399" y="976914"/>
                  </a:lnTo>
                  <a:lnTo>
                    <a:pt x="606036" y="995168"/>
                  </a:lnTo>
                  <a:lnTo>
                    <a:pt x="604196" y="1013089"/>
                  </a:lnTo>
                  <a:lnTo>
                    <a:pt x="602083" y="1030284"/>
                  </a:lnTo>
                  <a:lnTo>
                    <a:pt x="599971" y="1049598"/>
                  </a:lnTo>
                  <a:lnTo>
                    <a:pt x="593383" y="1102982"/>
                  </a:lnTo>
                  <a:lnTo>
                    <a:pt x="587328" y="1141261"/>
                  </a:lnTo>
                  <a:lnTo>
                    <a:pt x="574424" y="1194980"/>
                  </a:lnTo>
                  <a:lnTo>
                    <a:pt x="551763" y="1243082"/>
                  </a:lnTo>
                  <a:lnTo>
                    <a:pt x="506703" y="1276094"/>
                  </a:lnTo>
                  <a:lnTo>
                    <a:pt x="484565" y="1277850"/>
                  </a:lnTo>
                  <a:lnTo>
                    <a:pt x="454260" y="1270479"/>
                  </a:lnTo>
                  <a:lnTo>
                    <a:pt x="416833" y="1249409"/>
                  </a:lnTo>
                  <a:lnTo>
                    <a:pt x="371250" y="1208315"/>
                  </a:lnTo>
                  <a:lnTo>
                    <a:pt x="316956" y="1139491"/>
                  </a:lnTo>
                  <a:lnTo>
                    <a:pt x="270567" y="1063629"/>
                  </a:lnTo>
                  <a:lnTo>
                    <a:pt x="220487" y="962824"/>
                  </a:lnTo>
                  <a:lnTo>
                    <a:pt x="169100" y="836393"/>
                  </a:lnTo>
                  <a:lnTo>
                    <a:pt x="119292" y="687136"/>
                  </a:lnTo>
                  <a:lnTo>
                    <a:pt x="85557" y="563520"/>
                  </a:lnTo>
                  <a:lnTo>
                    <a:pt x="58149" y="438830"/>
                  </a:lnTo>
                  <a:lnTo>
                    <a:pt x="39430" y="320481"/>
                  </a:lnTo>
                  <a:lnTo>
                    <a:pt x="31263" y="217587"/>
                  </a:lnTo>
                  <a:lnTo>
                    <a:pt x="35216" y="137865"/>
                  </a:lnTo>
                  <a:lnTo>
                    <a:pt x="51288" y="86236"/>
                  </a:lnTo>
                  <a:lnTo>
                    <a:pt x="79220" y="64108"/>
                  </a:lnTo>
                  <a:lnTo>
                    <a:pt x="117180" y="69723"/>
                  </a:lnTo>
                  <a:lnTo>
                    <a:pt x="160922" y="95712"/>
                  </a:lnTo>
                  <a:lnTo>
                    <a:pt x="208890" y="137154"/>
                  </a:lnTo>
                  <a:lnTo>
                    <a:pt x="258970" y="188072"/>
                  </a:lnTo>
                  <a:lnTo>
                    <a:pt x="309040" y="243909"/>
                  </a:lnTo>
                  <a:lnTo>
                    <a:pt x="348045" y="289226"/>
                  </a:lnTo>
                  <a:lnTo>
                    <a:pt x="385733" y="334165"/>
                  </a:lnTo>
                  <a:lnTo>
                    <a:pt x="420786" y="377363"/>
                  </a:lnTo>
                  <a:lnTo>
                    <a:pt x="453727" y="418806"/>
                  </a:lnTo>
                  <a:lnTo>
                    <a:pt x="496424" y="475339"/>
                  </a:lnTo>
                  <a:lnTo>
                    <a:pt x="533840" y="526968"/>
                  </a:lnTo>
                  <a:lnTo>
                    <a:pt x="565996" y="574374"/>
                  </a:lnTo>
                  <a:lnTo>
                    <a:pt x="593143" y="617921"/>
                  </a:lnTo>
                  <a:lnTo>
                    <a:pt x="617383" y="660074"/>
                  </a:lnTo>
                  <a:lnTo>
                    <a:pt x="637680" y="699050"/>
                  </a:lnTo>
                  <a:lnTo>
                    <a:pt x="654809" y="735225"/>
                  </a:lnTo>
                  <a:lnTo>
                    <a:pt x="680628" y="796677"/>
                  </a:lnTo>
                  <a:lnTo>
                    <a:pt x="690908" y="822666"/>
                  </a:lnTo>
                  <a:lnTo>
                    <a:pt x="700654" y="846898"/>
                  </a:lnTo>
                  <a:lnTo>
                    <a:pt x="719623" y="891838"/>
                  </a:lnTo>
                  <a:lnTo>
                    <a:pt x="739910" y="930117"/>
                  </a:lnTo>
                  <a:lnTo>
                    <a:pt x="764422" y="959965"/>
                  </a:lnTo>
                  <a:lnTo>
                    <a:pt x="796567" y="975767"/>
                  </a:lnTo>
                  <a:lnTo>
                    <a:pt x="815547" y="975419"/>
                  </a:lnTo>
                  <a:lnTo>
                    <a:pt x="870364" y="945571"/>
                  </a:lnTo>
                  <a:lnTo>
                    <a:pt x="902510" y="911152"/>
                  </a:lnTo>
                  <a:lnTo>
                    <a:pt x="937040" y="861293"/>
                  </a:lnTo>
                  <a:lnTo>
                    <a:pt x="968390" y="804049"/>
                  </a:lnTo>
                  <a:lnTo>
                    <a:pt x="984202" y="770689"/>
                  </a:lnTo>
                  <a:lnTo>
                    <a:pt x="999490" y="734514"/>
                  </a:lnTo>
                </a:path>
                <a:path w="1210310" h="1364614">
                  <a:moveTo>
                    <a:pt x="1190109" y="66095"/>
                  </a:moveTo>
                  <a:lnTo>
                    <a:pt x="1161383" y="43270"/>
                  </a:lnTo>
                  <a:lnTo>
                    <a:pt x="1122649" y="48886"/>
                  </a:lnTo>
                  <a:lnTo>
                    <a:pt x="1087596" y="68911"/>
                  </a:lnTo>
                  <a:lnTo>
                    <a:pt x="1049113" y="99804"/>
                  </a:lnTo>
                  <a:lnTo>
                    <a:pt x="1009062" y="138083"/>
                  </a:lnTo>
                  <a:lnTo>
                    <a:pt x="967944" y="180933"/>
                  </a:lnTo>
                  <a:lnTo>
                    <a:pt x="926837" y="226235"/>
                  </a:lnTo>
                  <a:lnTo>
                    <a:pt x="887036" y="272248"/>
                  </a:lnTo>
                  <a:lnTo>
                    <a:pt x="848825" y="317550"/>
                  </a:lnTo>
                  <a:lnTo>
                    <a:pt x="812716" y="361097"/>
                  </a:lnTo>
                  <a:lnTo>
                    <a:pt x="768440" y="416223"/>
                  </a:lnTo>
                  <a:lnTo>
                    <a:pt x="728650" y="467503"/>
                  </a:lnTo>
                  <a:lnTo>
                    <a:pt x="693597" y="514213"/>
                  </a:lnTo>
                  <a:lnTo>
                    <a:pt x="663031" y="557411"/>
                  </a:lnTo>
                  <a:lnTo>
                    <a:pt x="632987" y="602713"/>
                  </a:lnTo>
                  <a:lnTo>
                    <a:pt x="607680" y="643793"/>
                  </a:lnTo>
                  <a:lnTo>
                    <a:pt x="586337" y="681724"/>
                  </a:lnTo>
                  <a:lnTo>
                    <a:pt x="568413" y="716840"/>
                  </a:lnTo>
                  <a:lnTo>
                    <a:pt x="539164" y="779700"/>
                  </a:lnTo>
                  <a:lnTo>
                    <a:pt x="526783" y="807792"/>
                  </a:lnTo>
                  <a:lnTo>
                    <a:pt x="515458" y="833433"/>
                  </a:lnTo>
                  <a:lnTo>
                    <a:pt x="494910" y="875920"/>
                  </a:lnTo>
                  <a:lnTo>
                    <a:pt x="473556" y="909628"/>
                  </a:lnTo>
                  <a:lnTo>
                    <a:pt x="429552" y="940884"/>
                  </a:lnTo>
                  <a:lnTo>
                    <a:pt x="388183" y="934557"/>
                  </a:lnTo>
                  <a:lnTo>
                    <a:pt x="333105" y="888558"/>
                  </a:lnTo>
                  <a:lnTo>
                    <a:pt x="302277" y="846420"/>
                  </a:lnTo>
                  <a:lnTo>
                    <a:pt x="272756" y="795850"/>
                  </a:lnTo>
                  <a:lnTo>
                    <a:pt x="243769" y="734383"/>
                  </a:lnTo>
                  <a:lnTo>
                    <a:pt x="216622" y="663789"/>
                  </a:lnTo>
                  <a:lnTo>
                    <a:pt x="193427" y="587942"/>
                  </a:lnTo>
                  <a:lnTo>
                    <a:pt x="175776" y="511732"/>
                  </a:lnTo>
                  <a:lnTo>
                    <a:pt x="166030" y="442545"/>
                  </a:lnTo>
                  <a:lnTo>
                    <a:pt x="165496" y="386345"/>
                  </a:lnTo>
                  <a:lnTo>
                    <a:pt x="174719" y="347370"/>
                  </a:lnTo>
                  <a:lnTo>
                    <a:pt x="212930" y="327360"/>
                  </a:lnTo>
                  <a:lnTo>
                    <a:pt x="270644" y="362824"/>
                  </a:lnTo>
                  <a:lnTo>
                    <a:pt x="301482" y="394079"/>
                  </a:lnTo>
                  <a:lnTo>
                    <a:pt x="332310" y="430603"/>
                  </a:lnTo>
                  <a:lnTo>
                    <a:pt x="361831" y="469941"/>
                  </a:lnTo>
                  <a:lnTo>
                    <a:pt x="388978" y="511021"/>
                  </a:lnTo>
                  <a:lnTo>
                    <a:pt x="412695" y="550707"/>
                  </a:lnTo>
                  <a:lnTo>
                    <a:pt x="433516" y="589683"/>
                  </a:lnTo>
                  <a:lnTo>
                    <a:pt x="451168" y="627962"/>
                  </a:lnTo>
                  <a:lnTo>
                    <a:pt x="465933" y="664848"/>
                  </a:lnTo>
                  <a:lnTo>
                    <a:pt x="479632" y="705579"/>
                  </a:lnTo>
                  <a:lnTo>
                    <a:pt x="489640" y="744569"/>
                  </a:lnTo>
                  <a:lnTo>
                    <a:pt x="500442" y="815846"/>
                  </a:lnTo>
                  <a:lnTo>
                    <a:pt x="501498" y="854488"/>
                  </a:lnTo>
                  <a:lnTo>
                    <a:pt x="493331" y="920496"/>
                  </a:lnTo>
                  <a:lnTo>
                    <a:pt x="473567" y="966147"/>
                  </a:lnTo>
                  <a:lnTo>
                    <a:pt x="425338" y="993195"/>
                  </a:lnTo>
                  <a:lnTo>
                    <a:pt x="356822" y="956671"/>
                  </a:lnTo>
                  <a:lnTo>
                    <a:pt x="313864" y="905391"/>
                  </a:lnTo>
                  <a:lnTo>
                    <a:pt x="267214" y="827077"/>
                  </a:lnTo>
                  <a:lnTo>
                    <a:pt x="236908" y="762461"/>
                  </a:lnTo>
                  <a:lnTo>
                    <a:pt x="207921" y="687659"/>
                  </a:lnTo>
                  <a:lnTo>
                    <a:pt x="182091" y="606530"/>
                  </a:lnTo>
                  <a:lnTo>
                    <a:pt x="161543" y="523645"/>
                  </a:lnTo>
                  <a:lnTo>
                    <a:pt x="147844" y="444968"/>
                  </a:lnTo>
                  <a:lnTo>
                    <a:pt x="143097" y="377537"/>
                  </a:lnTo>
                  <a:lnTo>
                    <a:pt x="148367" y="326619"/>
                  </a:lnTo>
                  <a:lnTo>
                    <a:pt x="184738" y="285177"/>
                  </a:lnTo>
                  <a:lnTo>
                    <a:pt x="244291" y="312573"/>
                  </a:lnTo>
                  <a:lnTo>
                    <a:pt x="278822" y="343829"/>
                  </a:lnTo>
                  <a:lnTo>
                    <a:pt x="311762" y="379293"/>
                  </a:lnTo>
                  <a:lnTo>
                    <a:pt x="344169" y="418631"/>
                  </a:lnTo>
                  <a:lnTo>
                    <a:pt x="374485" y="460074"/>
                  </a:lnTo>
                  <a:lnTo>
                    <a:pt x="402677" y="501864"/>
                  </a:lnTo>
                  <a:lnTo>
                    <a:pt x="427712" y="542944"/>
                  </a:lnTo>
                  <a:lnTo>
                    <a:pt x="449589" y="582631"/>
                  </a:lnTo>
                  <a:lnTo>
                    <a:pt x="468830" y="621606"/>
                  </a:lnTo>
                  <a:lnTo>
                    <a:pt x="484903" y="658841"/>
                  </a:lnTo>
                  <a:lnTo>
                    <a:pt x="499396" y="698179"/>
                  </a:lnTo>
                  <a:lnTo>
                    <a:pt x="510721" y="735399"/>
                  </a:lnTo>
                  <a:lnTo>
                    <a:pt x="525749" y="805296"/>
                  </a:lnTo>
                  <a:lnTo>
                    <a:pt x="532065" y="877995"/>
                  </a:lnTo>
                  <a:lnTo>
                    <a:pt x="529168" y="941203"/>
                  </a:lnTo>
                  <a:lnTo>
                    <a:pt x="519161" y="990365"/>
                  </a:lnTo>
                  <a:lnTo>
                    <a:pt x="502293" y="1029703"/>
                  </a:lnTo>
                  <a:lnTo>
                    <a:pt x="470932" y="1061308"/>
                  </a:lnTo>
                  <a:lnTo>
                    <a:pt x="425349" y="1065167"/>
                  </a:lnTo>
                  <a:lnTo>
                    <a:pt x="359196" y="1021621"/>
                  </a:lnTo>
                  <a:lnTo>
                    <a:pt x="318873" y="972807"/>
                  </a:lnTo>
                  <a:lnTo>
                    <a:pt x="274858" y="902228"/>
                  </a:lnTo>
                  <a:lnTo>
                    <a:pt x="240077" y="832678"/>
                  </a:lnTo>
                  <a:lnTo>
                    <a:pt x="205547" y="749808"/>
                  </a:lnTo>
                  <a:lnTo>
                    <a:pt x="173402" y="656388"/>
                  </a:lnTo>
                  <a:lnTo>
                    <a:pt x="145460" y="556990"/>
                  </a:lnTo>
                  <a:lnTo>
                    <a:pt x="124911" y="458304"/>
                  </a:lnTo>
                  <a:lnTo>
                    <a:pt x="113576" y="369455"/>
                  </a:lnTo>
                  <a:lnTo>
                    <a:pt x="113576" y="298164"/>
                  </a:lnTo>
                  <a:lnTo>
                    <a:pt x="125434" y="249699"/>
                  </a:lnTo>
                  <a:lnTo>
                    <a:pt x="172345" y="226177"/>
                  </a:lnTo>
                  <a:lnTo>
                    <a:pt x="242712" y="270072"/>
                  </a:lnTo>
                  <a:lnTo>
                    <a:pt x="279344" y="305536"/>
                  </a:lnTo>
                  <a:lnTo>
                    <a:pt x="316237" y="346615"/>
                  </a:lnTo>
                  <a:lnTo>
                    <a:pt x="352085" y="390176"/>
                  </a:lnTo>
                  <a:lnTo>
                    <a:pt x="385820" y="434767"/>
                  </a:lnTo>
                  <a:lnTo>
                    <a:pt x="414797" y="476210"/>
                  </a:lnTo>
                  <a:lnTo>
                    <a:pt x="441422" y="516941"/>
                  </a:lnTo>
                  <a:lnTo>
                    <a:pt x="465139" y="556279"/>
                  </a:lnTo>
                  <a:lnTo>
                    <a:pt x="486220" y="594210"/>
                  </a:lnTo>
                  <a:lnTo>
                    <a:pt x="503611" y="628615"/>
                  </a:lnTo>
                  <a:lnTo>
                    <a:pt x="531553" y="694290"/>
                  </a:lnTo>
                  <a:lnTo>
                    <a:pt x="551578" y="752942"/>
                  </a:lnTo>
                  <a:lnTo>
                    <a:pt x="565005" y="806312"/>
                  </a:lnTo>
                  <a:lnTo>
                    <a:pt x="574228" y="855837"/>
                  </a:lnTo>
                  <a:lnTo>
                    <a:pt x="580021" y="902547"/>
                  </a:lnTo>
                  <a:lnTo>
                    <a:pt x="583179" y="948545"/>
                  </a:lnTo>
                  <a:lnTo>
                    <a:pt x="583702" y="994196"/>
                  </a:lnTo>
                  <a:lnTo>
                    <a:pt x="582123" y="1038439"/>
                  </a:lnTo>
                  <a:lnTo>
                    <a:pt x="577909" y="1081637"/>
                  </a:lnTo>
                  <a:lnTo>
                    <a:pt x="570275" y="1123776"/>
                  </a:lnTo>
                  <a:lnTo>
                    <a:pt x="558155" y="1163796"/>
                  </a:lnTo>
                  <a:lnTo>
                    <a:pt x="535233" y="1203831"/>
                  </a:lnTo>
                  <a:lnTo>
                    <a:pt x="492014" y="1230168"/>
                  </a:lnTo>
                  <a:lnTo>
                    <a:pt x="460913" y="1228760"/>
                  </a:lnTo>
                  <a:lnTo>
                    <a:pt x="422953" y="1212610"/>
                  </a:lnTo>
                  <a:lnTo>
                    <a:pt x="376042" y="1174694"/>
                  </a:lnTo>
                  <a:lnTo>
                    <a:pt x="319384" y="1105507"/>
                  </a:lnTo>
                  <a:lnTo>
                    <a:pt x="254027" y="995226"/>
                  </a:lnTo>
                  <a:lnTo>
                    <a:pt x="214759" y="911993"/>
                  </a:lnTo>
                  <a:lnTo>
                    <a:pt x="175220" y="812944"/>
                  </a:lnTo>
                  <a:lnTo>
                    <a:pt x="137009" y="700559"/>
                  </a:lnTo>
                  <a:lnTo>
                    <a:pt x="102490" y="578698"/>
                  </a:lnTo>
                  <a:lnTo>
                    <a:pt x="74548" y="454371"/>
                  </a:lnTo>
                  <a:lnTo>
                    <a:pt x="55579" y="337067"/>
                  </a:lnTo>
                  <a:lnTo>
                    <a:pt x="48196" y="236276"/>
                  </a:lnTo>
                  <a:lnTo>
                    <a:pt x="53728" y="160066"/>
                  </a:lnTo>
                  <a:lnTo>
                    <a:pt x="70334" y="116520"/>
                  </a:lnTo>
                  <a:lnTo>
                    <a:pt x="97209" y="98614"/>
                  </a:lnTo>
                  <a:lnTo>
                    <a:pt x="132534" y="104578"/>
                  </a:lnTo>
                  <a:lnTo>
                    <a:pt x="174698" y="129870"/>
                  </a:lnTo>
                  <a:lnTo>
                    <a:pt x="217656" y="166741"/>
                  </a:lnTo>
                  <a:lnTo>
                    <a:pt x="262194" y="211332"/>
                  </a:lnTo>
                  <a:lnTo>
                    <a:pt x="306992" y="260857"/>
                  </a:lnTo>
                  <a:lnTo>
                    <a:pt x="350474" y="311427"/>
                  </a:lnTo>
                  <a:lnTo>
                    <a:pt x="385265" y="354277"/>
                  </a:lnTo>
                  <a:lnTo>
                    <a:pt x="418205" y="395705"/>
                  </a:lnTo>
                  <a:lnTo>
                    <a:pt x="448772" y="435739"/>
                  </a:lnTo>
                  <a:lnTo>
                    <a:pt x="476975" y="473670"/>
                  </a:lnTo>
                  <a:lnTo>
                    <a:pt x="515970" y="529870"/>
                  </a:lnTo>
                  <a:lnTo>
                    <a:pt x="549444" y="581136"/>
                  </a:lnTo>
                  <a:lnTo>
                    <a:pt x="577386" y="628905"/>
                  </a:lnTo>
                  <a:lnTo>
                    <a:pt x="600570" y="672800"/>
                  </a:lnTo>
                  <a:lnTo>
                    <a:pt x="630091" y="737416"/>
                  </a:lnTo>
                  <a:lnTo>
                    <a:pt x="652218" y="795357"/>
                  </a:lnTo>
                  <a:lnTo>
                    <a:pt x="670142" y="847334"/>
                  </a:lnTo>
                  <a:lnTo>
                    <a:pt x="685419" y="894392"/>
                  </a:lnTo>
                  <a:lnTo>
                    <a:pt x="693586" y="917928"/>
                  </a:lnTo>
                  <a:lnTo>
                    <a:pt x="710182" y="960067"/>
                  </a:lnTo>
                  <a:lnTo>
                    <a:pt x="730207" y="996938"/>
                  </a:lnTo>
                  <a:lnTo>
                    <a:pt x="771837" y="1032751"/>
                  </a:lnTo>
                  <a:lnTo>
                    <a:pt x="817170" y="1032054"/>
                  </a:lnTo>
                  <a:lnTo>
                    <a:pt x="875940" y="990960"/>
                  </a:lnTo>
                  <a:lnTo>
                    <a:pt x="922328" y="933019"/>
                  </a:lnTo>
                  <a:lnTo>
                    <a:pt x="973193" y="844156"/>
                  </a:lnTo>
                  <a:lnTo>
                    <a:pt x="1024580" y="724400"/>
                  </a:lnTo>
                  <a:lnTo>
                    <a:pt x="1069378" y="583226"/>
                  </a:lnTo>
                  <a:lnTo>
                    <a:pt x="1089143" y="498585"/>
                  </a:lnTo>
                  <a:lnTo>
                    <a:pt x="1102057" y="419212"/>
                  </a:lnTo>
                  <a:lnTo>
                    <a:pt x="1106544" y="350736"/>
                  </a:lnTo>
                  <a:lnTo>
                    <a:pt x="1102057" y="297700"/>
                  </a:lnTo>
                  <a:lnTo>
                    <a:pt x="1066754" y="249597"/>
                  </a:lnTo>
                  <a:lnTo>
                    <a:pt x="1004031" y="273815"/>
                  </a:lnTo>
                  <a:lnTo>
                    <a:pt x="968184" y="304375"/>
                  </a:lnTo>
                  <a:lnTo>
                    <a:pt x="931290" y="342305"/>
                  </a:lnTo>
                  <a:lnTo>
                    <a:pt x="895181" y="385141"/>
                  </a:lnTo>
                  <a:lnTo>
                    <a:pt x="860662" y="430095"/>
                  </a:lnTo>
                  <a:lnTo>
                    <a:pt x="831402" y="471174"/>
                  </a:lnTo>
                  <a:lnTo>
                    <a:pt x="804527" y="511920"/>
                  </a:lnTo>
                  <a:lnTo>
                    <a:pt x="780549" y="551607"/>
                  </a:lnTo>
                  <a:lnTo>
                    <a:pt x="759467" y="590234"/>
                  </a:lnTo>
                  <a:lnTo>
                    <a:pt x="741543" y="626409"/>
                  </a:lnTo>
                  <a:lnTo>
                    <a:pt x="725993" y="661525"/>
                  </a:lnTo>
                  <a:lnTo>
                    <a:pt x="702015" y="727548"/>
                  </a:lnTo>
                  <a:lnTo>
                    <a:pt x="690156" y="769687"/>
                  </a:lnTo>
                  <a:lnTo>
                    <a:pt x="681194" y="809374"/>
                  </a:lnTo>
                  <a:lnTo>
                    <a:pt x="675140" y="847305"/>
                  </a:lnTo>
                  <a:lnTo>
                    <a:pt x="669880" y="911210"/>
                  </a:lnTo>
                  <a:lnTo>
                    <a:pt x="669880" y="963187"/>
                  </a:lnTo>
                  <a:lnTo>
                    <a:pt x="674356" y="1012349"/>
                  </a:lnTo>
                  <a:lnTo>
                    <a:pt x="683307" y="1056954"/>
                  </a:lnTo>
                  <a:lnTo>
                    <a:pt x="698585" y="1099442"/>
                  </a:lnTo>
                  <a:lnTo>
                    <a:pt x="723881" y="1134209"/>
                  </a:lnTo>
                  <a:lnTo>
                    <a:pt x="766317" y="1151767"/>
                  </a:lnTo>
                  <a:lnTo>
                    <a:pt x="798201" y="1146151"/>
                  </a:lnTo>
                  <a:lnTo>
                    <a:pt x="837206" y="1123326"/>
                  </a:lnTo>
                  <a:lnTo>
                    <a:pt x="883856" y="1077661"/>
                  </a:lnTo>
                  <a:lnTo>
                    <a:pt x="937617" y="1002511"/>
                  </a:lnTo>
                  <a:lnTo>
                    <a:pt x="996910" y="889429"/>
                  </a:lnTo>
                  <a:lnTo>
                    <a:pt x="1057792" y="737009"/>
                  </a:lnTo>
                  <a:lnTo>
                    <a:pt x="1111030" y="558587"/>
                  </a:lnTo>
                  <a:lnTo>
                    <a:pt x="1133430" y="455692"/>
                  </a:lnTo>
                  <a:lnTo>
                    <a:pt x="1147923" y="359820"/>
                  </a:lnTo>
                  <a:lnTo>
                    <a:pt x="1152922" y="277646"/>
                  </a:lnTo>
                  <a:lnTo>
                    <a:pt x="1147662" y="214771"/>
                  </a:lnTo>
                  <a:lnTo>
                    <a:pt x="1131851" y="174737"/>
                  </a:lnTo>
                  <a:lnTo>
                    <a:pt x="1106805" y="158586"/>
                  </a:lnTo>
                  <a:lnTo>
                    <a:pt x="1073342" y="164202"/>
                  </a:lnTo>
                  <a:lnTo>
                    <a:pt x="1033803" y="188086"/>
                  </a:lnTo>
                  <a:lnTo>
                    <a:pt x="993479" y="222506"/>
                  </a:lnTo>
                  <a:lnTo>
                    <a:pt x="951577" y="264993"/>
                  </a:lnTo>
                  <a:lnTo>
                    <a:pt x="909936" y="311703"/>
                  </a:lnTo>
                  <a:lnTo>
                    <a:pt x="869874" y="360516"/>
                  </a:lnTo>
                  <a:lnTo>
                    <a:pt x="836934" y="402655"/>
                  </a:lnTo>
                  <a:lnTo>
                    <a:pt x="806106" y="444098"/>
                  </a:lnTo>
                  <a:lnTo>
                    <a:pt x="777641" y="484132"/>
                  </a:lnTo>
                  <a:lnTo>
                    <a:pt x="752073" y="522760"/>
                  </a:lnTo>
                  <a:lnTo>
                    <a:pt x="722563" y="570529"/>
                  </a:lnTo>
                  <a:lnTo>
                    <a:pt x="696995" y="615831"/>
                  </a:lnTo>
                  <a:lnTo>
                    <a:pt x="675652" y="658333"/>
                  </a:lnTo>
                  <a:lnTo>
                    <a:pt x="657728" y="698368"/>
                  </a:lnTo>
                  <a:lnTo>
                    <a:pt x="633749" y="762272"/>
                  </a:lnTo>
                  <a:lnTo>
                    <a:pt x="616098" y="820576"/>
                  </a:lnTo>
                  <a:lnTo>
                    <a:pt x="602922" y="874295"/>
                  </a:lnTo>
                  <a:lnTo>
                    <a:pt x="592653" y="923819"/>
                  </a:lnTo>
                  <a:lnTo>
                    <a:pt x="584486" y="966655"/>
                  </a:lnTo>
                  <a:lnTo>
                    <a:pt x="580533" y="986679"/>
                  </a:lnTo>
                  <a:lnTo>
                    <a:pt x="571582" y="1027759"/>
                  </a:lnTo>
                  <a:lnTo>
                    <a:pt x="561041" y="1068490"/>
                  </a:lnTo>
                  <a:lnTo>
                    <a:pt x="547353" y="1106769"/>
                  </a:lnTo>
                  <a:lnTo>
                    <a:pt x="528112" y="1140840"/>
                  </a:lnTo>
                  <a:lnTo>
                    <a:pt x="480416" y="1173141"/>
                  </a:lnTo>
                  <a:lnTo>
                    <a:pt x="457233" y="1173489"/>
                  </a:lnTo>
                  <a:lnTo>
                    <a:pt x="429813" y="1165407"/>
                  </a:lnTo>
                  <a:lnTo>
                    <a:pt x="390285" y="1139767"/>
                  </a:lnTo>
                </a:path>
                <a:path w="1210310" h="1364614">
                  <a:moveTo>
                    <a:pt x="834832" y="429601"/>
                  </a:moveTo>
                  <a:lnTo>
                    <a:pt x="805050" y="471740"/>
                  </a:lnTo>
                  <a:lnTo>
                    <a:pt x="777903" y="512486"/>
                  </a:lnTo>
                  <a:lnTo>
                    <a:pt x="753391" y="551825"/>
                  </a:lnTo>
                  <a:lnTo>
                    <a:pt x="731786" y="589741"/>
                  </a:lnTo>
                  <a:lnTo>
                    <a:pt x="712806" y="625916"/>
                  </a:lnTo>
                  <a:lnTo>
                    <a:pt x="696472" y="660683"/>
                  </a:lnTo>
                  <a:lnTo>
                    <a:pt x="680399" y="698266"/>
                  </a:lnTo>
                  <a:lnTo>
                    <a:pt x="667223" y="734426"/>
                  </a:lnTo>
                  <a:lnTo>
                    <a:pt x="647198" y="801857"/>
                  </a:lnTo>
                  <a:lnTo>
                    <a:pt x="633760" y="863310"/>
                  </a:lnTo>
                  <a:lnTo>
                    <a:pt x="625071" y="920206"/>
                  </a:lnTo>
                  <a:lnTo>
                    <a:pt x="619800" y="966901"/>
                  </a:lnTo>
                  <a:lnTo>
                    <a:pt x="616120" y="1010448"/>
                  </a:lnTo>
                  <a:lnTo>
                    <a:pt x="614802" y="1028368"/>
                  </a:lnTo>
                  <a:lnTo>
                    <a:pt x="613484" y="1045926"/>
                  </a:lnTo>
                  <a:lnTo>
                    <a:pt x="612700" y="1062425"/>
                  </a:lnTo>
                  <a:lnTo>
                    <a:pt x="611644" y="1078938"/>
                  </a:lnTo>
                  <a:lnTo>
                    <a:pt x="610860" y="1094029"/>
                  </a:lnTo>
                  <a:lnTo>
                    <a:pt x="610065" y="1108424"/>
                  </a:lnTo>
                  <a:lnTo>
                    <a:pt x="609020" y="1122470"/>
                  </a:lnTo>
                  <a:lnTo>
                    <a:pt x="608225" y="1136168"/>
                  </a:lnTo>
                  <a:lnTo>
                    <a:pt x="604816" y="1184982"/>
                  </a:lnTo>
                  <a:lnTo>
                    <a:pt x="599807" y="1233433"/>
                  </a:lnTo>
                  <a:lnTo>
                    <a:pt x="590856" y="1281187"/>
                  </a:lnTo>
                  <a:lnTo>
                    <a:pt x="574261" y="1325082"/>
                  </a:lnTo>
                  <a:lnTo>
                    <a:pt x="539480" y="1358790"/>
                  </a:lnTo>
                  <a:lnTo>
                    <a:pt x="521556" y="1364058"/>
                  </a:lnTo>
                  <a:lnTo>
                    <a:pt x="497839" y="1364058"/>
                  </a:lnTo>
                  <a:lnTo>
                    <a:pt x="430630" y="1334209"/>
                  </a:lnTo>
                  <a:lnTo>
                    <a:pt x="384514" y="1293463"/>
                  </a:lnTo>
                  <a:lnTo>
                    <a:pt x="342339" y="1243605"/>
                  </a:lnTo>
                  <a:lnTo>
                    <a:pt x="293849" y="1171603"/>
                  </a:lnTo>
                  <a:lnTo>
                    <a:pt x="240088" y="1072916"/>
                  </a:lnTo>
                  <a:lnTo>
                    <a:pt x="182636" y="943322"/>
                  </a:lnTo>
                  <a:lnTo>
                    <a:pt x="138882" y="826018"/>
                  </a:lnTo>
                  <a:lnTo>
                    <a:pt x="96980" y="693623"/>
                  </a:lnTo>
                  <a:lnTo>
                    <a:pt x="59292" y="551389"/>
                  </a:lnTo>
                  <a:lnTo>
                    <a:pt x="28726" y="407037"/>
                  </a:lnTo>
                  <a:lnTo>
                    <a:pt x="7905" y="271131"/>
                  </a:lnTo>
                  <a:lnTo>
                    <a:pt x="0" y="154872"/>
                  </a:lnTo>
                  <a:lnTo>
                    <a:pt x="6326" y="68475"/>
                  </a:lnTo>
                  <a:lnTo>
                    <a:pt x="27147" y="16513"/>
                  </a:lnTo>
                  <a:lnTo>
                    <a:pt x="57713" y="0"/>
                  </a:lnTo>
                  <a:lnTo>
                    <a:pt x="97252" y="10186"/>
                  </a:lnTo>
                  <a:lnTo>
                    <a:pt x="143892" y="41094"/>
                  </a:lnTo>
                  <a:lnTo>
                    <a:pt x="195289" y="87441"/>
                  </a:lnTo>
                  <a:lnTo>
                    <a:pt x="241667" y="134861"/>
                  </a:lnTo>
                  <a:lnTo>
                    <a:pt x="288317" y="185779"/>
                  </a:lnTo>
                  <a:lnTo>
                    <a:pt x="333650" y="237408"/>
                  </a:lnTo>
                  <a:lnTo>
                    <a:pt x="377392" y="288326"/>
                  </a:lnTo>
                  <a:lnTo>
                    <a:pt x="421940" y="341000"/>
                  </a:lnTo>
                  <a:lnTo>
                    <a:pt x="463309" y="390176"/>
                  </a:lnTo>
                  <a:lnTo>
                    <a:pt x="500736" y="435827"/>
                  </a:lnTo>
                  <a:lnTo>
                    <a:pt x="534471" y="477980"/>
                  </a:lnTo>
                  <a:lnTo>
                    <a:pt x="574272" y="529246"/>
                  </a:lnTo>
                  <a:lnTo>
                    <a:pt x="608268" y="575259"/>
                  </a:lnTo>
                  <a:lnTo>
                    <a:pt x="636722" y="616702"/>
                  </a:lnTo>
                  <a:lnTo>
                    <a:pt x="660973" y="654270"/>
                  </a:lnTo>
                  <a:lnTo>
                    <a:pt x="680737" y="687281"/>
                  </a:lnTo>
                  <a:lnTo>
                    <a:pt x="712360" y="744874"/>
                  </a:lnTo>
                  <a:lnTo>
                    <a:pt x="737917" y="792991"/>
                  </a:lnTo>
                  <a:lnTo>
                    <a:pt x="749253" y="813350"/>
                  </a:lnTo>
                  <a:lnTo>
                    <a:pt x="771652" y="847073"/>
                  </a:lnTo>
                  <a:lnTo>
                    <a:pt x="813282" y="878662"/>
                  </a:lnTo>
                  <a:lnTo>
                    <a:pt x="871519" y="863208"/>
                  </a:lnTo>
                  <a:lnTo>
                    <a:pt x="920543" y="809475"/>
                  </a:lnTo>
                  <a:lnTo>
                    <a:pt x="947156" y="766292"/>
                  </a:lnTo>
                  <a:lnTo>
                    <a:pt x="973247" y="713604"/>
                  </a:lnTo>
                  <a:lnTo>
                    <a:pt x="997225" y="652848"/>
                  </a:lnTo>
                  <a:lnTo>
                    <a:pt x="1017512" y="588232"/>
                  </a:lnTo>
                  <a:lnTo>
                    <a:pt x="1032006" y="523964"/>
                  </a:lnTo>
                  <a:lnTo>
                    <a:pt x="1039389" y="466371"/>
                  </a:lnTo>
                  <a:lnTo>
                    <a:pt x="1038071" y="420706"/>
                  </a:lnTo>
                  <a:lnTo>
                    <a:pt x="1012775" y="378568"/>
                  </a:lnTo>
                  <a:lnTo>
                    <a:pt x="966920" y="394007"/>
                  </a:lnTo>
                  <a:lnTo>
                    <a:pt x="912365" y="447740"/>
                  </a:lnTo>
                  <a:lnTo>
                    <a:pt x="885751" y="482507"/>
                  </a:lnTo>
                  <a:lnTo>
                    <a:pt x="860716" y="519727"/>
                  </a:lnTo>
                  <a:lnTo>
                    <a:pt x="838045" y="558006"/>
                  </a:lnTo>
                  <a:lnTo>
                    <a:pt x="818814" y="595937"/>
                  </a:lnTo>
                  <a:lnTo>
                    <a:pt x="802480" y="632808"/>
                  </a:lnTo>
                  <a:lnTo>
                    <a:pt x="789293" y="668983"/>
                  </a:lnTo>
                  <a:lnTo>
                    <a:pt x="770324" y="744831"/>
                  </a:lnTo>
                  <a:lnTo>
                    <a:pt x="766110" y="782761"/>
                  </a:lnTo>
                  <a:lnTo>
                    <a:pt x="769529" y="847726"/>
                  </a:lnTo>
                  <a:lnTo>
                    <a:pt x="787714" y="894087"/>
                  </a:lnTo>
                  <a:lnTo>
                    <a:pt x="820916" y="913749"/>
                  </a:lnTo>
                  <a:lnTo>
                    <a:pt x="871519" y="893028"/>
                  </a:lnTo>
                  <a:lnTo>
                    <a:pt x="902357" y="861424"/>
                  </a:lnTo>
                  <a:lnTo>
                    <a:pt x="935559" y="813655"/>
                  </a:lnTo>
                  <a:lnTo>
                    <a:pt x="962445" y="764841"/>
                  </a:lnTo>
                  <a:lnTo>
                    <a:pt x="988525" y="706552"/>
                  </a:lnTo>
                  <a:lnTo>
                    <a:pt x="1012514" y="640876"/>
                  </a:lnTo>
                  <a:lnTo>
                    <a:pt x="1032278" y="572401"/>
                  </a:lnTo>
                  <a:lnTo>
                    <a:pt x="1046500" y="504970"/>
                  </a:lnTo>
                  <a:lnTo>
                    <a:pt x="1053349" y="445258"/>
                  </a:lnTo>
                  <a:lnTo>
                    <a:pt x="1051509" y="397852"/>
                  </a:lnTo>
                  <a:lnTo>
                    <a:pt x="1024634" y="352898"/>
                  </a:lnTo>
                  <a:lnTo>
                    <a:pt x="975621" y="368700"/>
                  </a:lnTo>
                  <a:lnTo>
                    <a:pt x="946633" y="393630"/>
                  </a:lnTo>
                  <a:lnTo>
                    <a:pt x="917385" y="424886"/>
                  </a:lnTo>
                  <a:lnTo>
                    <a:pt x="888920" y="460712"/>
                  </a:lnTo>
                  <a:lnTo>
                    <a:pt x="861773" y="498991"/>
                  </a:lnTo>
                  <a:lnTo>
                    <a:pt x="837261" y="538663"/>
                  </a:lnTo>
                  <a:lnTo>
                    <a:pt x="815918" y="577654"/>
                  </a:lnTo>
                  <a:lnTo>
                    <a:pt x="797471" y="615933"/>
                  </a:lnTo>
                  <a:lnTo>
                    <a:pt x="782193" y="653152"/>
                  </a:lnTo>
                  <a:lnTo>
                    <a:pt x="758999" y="730422"/>
                  </a:lnTo>
                  <a:lnTo>
                    <a:pt x="751627" y="769397"/>
                  </a:lnTo>
                  <a:lnTo>
                    <a:pt x="748197" y="838932"/>
                  </a:lnTo>
                  <a:lnTo>
                    <a:pt x="758476" y="900036"/>
                  </a:lnTo>
                  <a:lnTo>
                    <a:pt x="783511" y="940420"/>
                  </a:lnTo>
                  <a:lnTo>
                    <a:pt x="821188" y="951651"/>
                  </a:lnTo>
                  <a:lnTo>
                    <a:pt x="873108" y="923558"/>
                  </a:lnTo>
                  <a:lnTo>
                    <a:pt x="904993" y="889139"/>
                  </a:lnTo>
                  <a:lnTo>
                    <a:pt x="939523" y="838221"/>
                  </a:lnTo>
                  <a:lnTo>
                    <a:pt x="975360" y="770094"/>
                  </a:lnTo>
                  <a:lnTo>
                    <a:pt x="1009356" y="687209"/>
                  </a:lnTo>
                  <a:lnTo>
                    <a:pt x="1032812" y="616266"/>
                  </a:lnTo>
                  <a:lnTo>
                    <a:pt x="1051792" y="543916"/>
                  </a:lnTo>
                  <a:lnTo>
                    <a:pt x="1064707" y="474381"/>
                  </a:lnTo>
                  <a:lnTo>
                    <a:pt x="1070239" y="413625"/>
                  </a:lnTo>
                  <a:lnTo>
                    <a:pt x="1067342" y="365508"/>
                  </a:lnTo>
                  <a:lnTo>
                    <a:pt x="1037037" y="320220"/>
                  </a:lnTo>
                  <a:lnTo>
                    <a:pt x="980107" y="341638"/>
                  </a:lnTo>
                  <a:lnTo>
                    <a:pt x="945849" y="372197"/>
                  </a:lnTo>
                  <a:lnTo>
                    <a:pt x="911058" y="411173"/>
                  </a:lnTo>
                  <a:lnTo>
                    <a:pt x="877584" y="454719"/>
                  </a:lnTo>
                  <a:lnTo>
                    <a:pt x="850437" y="493347"/>
                  </a:lnTo>
                  <a:lnTo>
                    <a:pt x="825936" y="532337"/>
                  </a:lnTo>
                  <a:lnTo>
                    <a:pt x="804059" y="571312"/>
                  </a:lnTo>
                  <a:lnTo>
                    <a:pt x="785090" y="609243"/>
                  </a:lnTo>
                  <a:lnTo>
                    <a:pt x="767689" y="649989"/>
                  </a:lnTo>
                  <a:lnTo>
                    <a:pt x="753467" y="688965"/>
                  </a:lnTo>
                  <a:lnTo>
                    <a:pt x="742393" y="726547"/>
                  </a:lnTo>
                  <a:lnTo>
                    <a:pt x="728705" y="796779"/>
                  </a:lnTo>
                  <a:lnTo>
                    <a:pt x="725013" y="860335"/>
                  </a:lnTo>
                  <a:lnTo>
                    <a:pt x="730273" y="914779"/>
                  </a:lnTo>
                  <a:lnTo>
                    <a:pt x="743972" y="958674"/>
                  </a:lnTo>
                  <a:lnTo>
                    <a:pt x="769006" y="992382"/>
                  </a:lnTo>
                  <a:lnTo>
                    <a:pt x="809591" y="1003265"/>
                  </a:lnTo>
                  <a:lnTo>
                    <a:pt x="868622" y="971313"/>
                  </a:lnTo>
                  <a:lnTo>
                    <a:pt x="906049" y="929522"/>
                  </a:lnTo>
                  <a:lnTo>
                    <a:pt x="947156" y="867010"/>
                  </a:lnTo>
                  <a:lnTo>
                    <a:pt x="989320" y="782718"/>
                  </a:lnTo>
                  <a:lnTo>
                    <a:pt x="1020158" y="706508"/>
                  </a:lnTo>
                  <a:lnTo>
                    <a:pt x="1048090" y="622578"/>
                  </a:lnTo>
                  <a:lnTo>
                    <a:pt x="1070750" y="535471"/>
                  </a:lnTo>
                  <a:lnTo>
                    <a:pt x="1086039" y="451890"/>
                  </a:lnTo>
                  <a:lnTo>
                    <a:pt x="1092627" y="378843"/>
                  </a:lnTo>
                  <a:lnTo>
                    <a:pt x="1088674" y="322992"/>
                  </a:lnTo>
                  <a:lnTo>
                    <a:pt x="1050202" y="276297"/>
                  </a:lnTo>
                  <a:lnTo>
                    <a:pt x="984572" y="307538"/>
                  </a:lnTo>
                  <a:lnTo>
                    <a:pt x="947145" y="343016"/>
                  </a:lnTo>
                  <a:lnTo>
                    <a:pt x="909196" y="385852"/>
                  </a:lnTo>
                  <a:lnTo>
                    <a:pt x="877573" y="425539"/>
                  </a:lnTo>
                  <a:lnTo>
                    <a:pt x="847791" y="466633"/>
                  </a:lnTo>
                  <a:lnTo>
                    <a:pt x="820382" y="507712"/>
                  </a:lnTo>
                  <a:lnTo>
                    <a:pt x="796142" y="548458"/>
                  </a:lnTo>
                  <a:lnTo>
                    <a:pt x="774004" y="588841"/>
                  </a:lnTo>
                  <a:lnTo>
                    <a:pt x="755024" y="628180"/>
                  </a:lnTo>
                  <a:lnTo>
                    <a:pt x="738952" y="665748"/>
                  </a:lnTo>
                  <a:lnTo>
                    <a:pt x="725775" y="701923"/>
                  </a:lnTo>
                  <a:lnTo>
                    <a:pt x="712861" y="744773"/>
                  </a:lnTo>
                  <a:lnTo>
                    <a:pt x="703376" y="785504"/>
                  </a:lnTo>
                  <a:lnTo>
                    <a:pt x="697060" y="823783"/>
                  </a:lnTo>
                  <a:lnTo>
                    <a:pt x="692051" y="891910"/>
                  </a:lnTo>
                  <a:lnTo>
                    <a:pt x="694948" y="950214"/>
                  </a:lnTo>
                  <a:lnTo>
                    <a:pt x="704171" y="1000421"/>
                  </a:lnTo>
                  <a:lnTo>
                    <a:pt x="720244" y="1041863"/>
                  </a:lnTo>
                  <a:lnTo>
                    <a:pt x="748436" y="1074875"/>
                  </a:lnTo>
                  <a:lnTo>
                    <a:pt x="795086" y="1084699"/>
                  </a:lnTo>
                  <a:lnTo>
                    <a:pt x="825925" y="1073468"/>
                  </a:lnTo>
                  <a:lnTo>
                    <a:pt x="859388" y="1048887"/>
                  </a:lnTo>
                  <a:lnTo>
                    <a:pt x="897337" y="1007444"/>
                  </a:lnTo>
                  <a:lnTo>
                    <a:pt x="939773" y="945629"/>
                  </a:lnTo>
                  <a:lnTo>
                    <a:pt x="984844" y="861351"/>
                  </a:lnTo>
                  <a:lnTo>
                    <a:pt x="1019364" y="781978"/>
                  </a:lnTo>
                  <a:lnTo>
                    <a:pt x="1052565" y="691025"/>
                  </a:lnTo>
                  <a:lnTo>
                    <a:pt x="1082086" y="592687"/>
                  </a:lnTo>
                  <a:lnTo>
                    <a:pt x="1105803" y="492244"/>
                  </a:lnTo>
                  <a:lnTo>
                    <a:pt x="1121353" y="397417"/>
                  </a:lnTo>
                  <a:lnTo>
                    <a:pt x="1126362" y="316636"/>
                  </a:lnTo>
                  <a:lnTo>
                    <a:pt x="1120297" y="256591"/>
                  </a:lnTo>
                  <a:lnTo>
                    <a:pt x="1102645" y="220764"/>
                  </a:lnTo>
                  <a:lnTo>
                    <a:pt x="1077872" y="210230"/>
                  </a:lnTo>
                  <a:lnTo>
                    <a:pt x="1045988" y="218660"/>
                  </a:lnTo>
                  <a:lnTo>
                    <a:pt x="1009356" y="242893"/>
                  </a:lnTo>
                  <a:lnTo>
                    <a:pt x="969817" y="278372"/>
                  </a:lnTo>
                  <a:lnTo>
                    <a:pt x="932924" y="317347"/>
                  </a:lnTo>
                  <a:lnTo>
                    <a:pt x="896564" y="359486"/>
                  </a:lnTo>
                  <a:lnTo>
                    <a:pt x="861773" y="403744"/>
                  </a:lnTo>
                  <a:lnTo>
                    <a:pt x="829094" y="447638"/>
                  </a:lnTo>
                  <a:lnTo>
                    <a:pt x="800901" y="488732"/>
                  </a:lnTo>
                  <a:lnTo>
                    <a:pt x="775333" y="528404"/>
                  </a:lnTo>
                  <a:lnTo>
                    <a:pt x="752672" y="566683"/>
                  </a:lnTo>
                  <a:lnTo>
                    <a:pt x="732385" y="603570"/>
                  </a:lnTo>
                  <a:lnTo>
                    <a:pt x="712882" y="643604"/>
                  </a:lnTo>
                  <a:lnTo>
                    <a:pt x="696276" y="681521"/>
                  </a:lnTo>
                  <a:lnTo>
                    <a:pt x="682316" y="717696"/>
                  </a:lnTo>
                  <a:lnTo>
                    <a:pt x="663074" y="779845"/>
                  </a:lnTo>
                  <a:lnTo>
                    <a:pt x="650955" y="831822"/>
                  </a:lnTo>
                  <a:lnTo>
                    <a:pt x="642526" y="880636"/>
                  </a:lnTo>
                  <a:lnTo>
                    <a:pt x="637256" y="925938"/>
                  </a:lnTo>
                  <a:lnTo>
                    <a:pt x="634109" y="966321"/>
                  </a:lnTo>
                  <a:lnTo>
                    <a:pt x="632791" y="1001785"/>
                  </a:lnTo>
                  <a:lnTo>
                    <a:pt x="632268" y="1018646"/>
                  </a:lnTo>
                  <a:lnTo>
                    <a:pt x="632268" y="1059378"/>
                  </a:lnTo>
                  <a:lnTo>
                    <a:pt x="632791" y="1078691"/>
                  </a:lnTo>
                  <a:lnTo>
                    <a:pt x="634893" y="1117333"/>
                  </a:lnTo>
                  <a:lnTo>
                    <a:pt x="640686" y="1172111"/>
                  </a:lnTo>
                  <a:lnTo>
                    <a:pt x="648853" y="1213190"/>
                  </a:lnTo>
                  <a:lnTo>
                    <a:pt x="673093" y="1271843"/>
                  </a:lnTo>
                  <a:lnTo>
                    <a:pt x="711565" y="1303084"/>
                  </a:lnTo>
                  <a:lnTo>
                    <a:pt x="740291" y="1306595"/>
                  </a:lnTo>
                  <a:lnTo>
                    <a:pt x="771652" y="1298876"/>
                  </a:lnTo>
                  <a:lnTo>
                    <a:pt x="811181" y="1276399"/>
                  </a:lnTo>
                  <a:lnTo>
                    <a:pt x="859943" y="1232156"/>
                  </a:lnTo>
                  <a:lnTo>
                    <a:pt x="918452" y="1155946"/>
                  </a:lnTo>
                  <a:lnTo>
                    <a:pt x="965625" y="1076921"/>
                  </a:lnTo>
                  <a:lnTo>
                    <a:pt x="1016750" y="972619"/>
                  </a:lnTo>
                  <a:lnTo>
                    <a:pt x="1069204" y="841617"/>
                  </a:lnTo>
                  <a:lnTo>
                    <a:pt x="1119796" y="687789"/>
                  </a:lnTo>
                  <a:lnTo>
                    <a:pt x="1154326" y="559951"/>
                  </a:lnTo>
                  <a:lnTo>
                    <a:pt x="1182519" y="430356"/>
                  </a:lnTo>
                  <a:lnTo>
                    <a:pt x="1201760" y="308133"/>
                  </a:lnTo>
                  <a:lnTo>
                    <a:pt x="1210200" y="201378"/>
                  </a:lnTo>
                  <a:lnTo>
                    <a:pt x="1206508" y="119190"/>
                  </a:lnTo>
                  <a:lnTo>
                    <a:pt x="1190174" y="65820"/>
                  </a:lnTo>
                </a:path>
                <a:path w="1210310" h="1364614">
                  <a:moveTo>
                    <a:pt x="726505" y="956410"/>
                  </a:moveTo>
                  <a:lnTo>
                    <a:pt x="777892" y="979235"/>
                  </a:lnTo>
                  <a:lnTo>
                    <a:pt x="837446" y="969760"/>
                  </a:lnTo>
                  <a:lnTo>
                    <a:pt x="888049" y="929377"/>
                  </a:lnTo>
                  <a:lnTo>
                    <a:pt x="915457" y="896017"/>
                  </a:lnTo>
                  <a:lnTo>
                    <a:pt x="952884" y="837365"/>
                  </a:lnTo>
                  <a:lnTo>
                    <a:pt x="990311" y="761503"/>
                  </a:lnTo>
                  <a:lnTo>
                    <a:pt x="1025625" y="670899"/>
                  </a:lnTo>
                  <a:lnTo>
                    <a:pt x="1055669" y="571849"/>
                  </a:lnTo>
                  <a:lnTo>
                    <a:pt x="1075694" y="480548"/>
                  </a:lnTo>
                  <a:lnTo>
                    <a:pt x="1085179" y="399419"/>
                  </a:lnTo>
                  <a:lnTo>
                    <a:pt x="1082021" y="337952"/>
                  </a:lnTo>
                  <a:lnTo>
                    <a:pt x="1066994" y="300370"/>
                  </a:lnTo>
                  <a:lnTo>
                    <a:pt x="1019298" y="294406"/>
                  </a:lnTo>
                  <a:lnTo>
                    <a:pt x="954202" y="343916"/>
                  </a:lnTo>
                  <a:lnTo>
                    <a:pt x="921523" y="379032"/>
                  </a:lnTo>
                  <a:lnTo>
                    <a:pt x="889366" y="418022"/>
                  </a:lnTo>
                  <a:lnTo>
                    <a:pt x="858800" y="459102"/>
                  </a:lnTo>
                  <a:lnTo>
                    <a:pt x="830607" y="500892"/>
                  </a:lnTo>
                  <a:lnTo>
                    <a:pt x="805834" y="541986"/>
                  </a:lnTo>
                  <a:lnTo>
                    <a:pt x="783696" y="582021"/>
                  </a:lnTo>
                  <a:lnTo>
                    <a:pt x="764727" y="620649"/>
                  </a:lnTo>
                  <a:lnTo>
                    <a:pt x="748643" y="657883"/>
                  </a:lnTo>
                  <a:lnTo>
                    <a:pt x="734160" y="697555"/>
                  </a:lnTo>
                  <a:lnTo>
                    <a:pt x="722824" y="735137"/>
                  </a:lnTo>
                  <a:lnTo>
                    <a:pt x="708069" y="805369"/>
                  </a:lnTo>
                  <a:lnTo>
                    <a:pt x="703594" y="843300"/>
                  </a:lnTo>
                  <a:lnTo>
                    <a:pt x="702810" y="912138"/>
                  </a:lnTo>
                  <a:lnTo>
                    <a:pt x="710443" y="967627"/>
                  </a:lnTo>
                  <a:lnTo>
                    <a:pt x="724937" y="1011173"/>
                  </a:lnTo>
                  <a:lnTo>
                    <a:pt x="750494" y="1045926"/>
                  </a:lnTo>
                  <a:lnTo>
                    <a:pt x="792135" y="1060321"/>
                  </a:lnTo>
                  <a:lnTo>
                    <a:pt x="850644" y="1034347"/>
                  </a:lnTo>
                  <a:lnTo>
                    <a:pt x="887014" y="998868"/>
                  </a:lnTo>
                  <a:lnTo>
                    <a:pt x="927327" y="944439"/>
                  </a:lnTo>
                  <a:lnTo>
                    <a:pt x="970819" y="868229"/>
                  </a:lnTo>
                  <a:lnTo>
                    <a:pt x="1004815" y="795168"/>
                  </a:lnTo>
                  <a:lnTo>
                    <a:pt x="1037494" y="710542"/>
                  </a:lnTo>
                  <a:lnTo>
                    <a:pt x="1067266" y="617122"/>
                  </a:lnTo>
                  <a:lnTo>
                    <a:pt x="1091778" y="520540"/>
                  </a:lnTo>
                  <a:lnTo>
                    <a:pt x="1108645" y="427817"/>
                  </a:lnTo>
                  <a:lnTo>
                    <a:pt x="1115756" y="347050"/>
                  </a:lnTo>
                  <a:lnTo>
                    <a:pt x="1111814" y="284887"/>
                  </a:lnTo>
                  <a:lnTo>
                    <a:pt x="1096787" y="245911"/>
                  </a:lnTo>
                  <a:lnTo>
                    <a:pt x="1045139" y="236073"/>
                  </a:lnTo>
                  <a:lnTo>
                    <a:pt x="1010870" y="256083"/>
                  </a:lnTo>
                  <a:lnTo>
                    <a:pt x="973182" y="288398"/>
                  </a:lnTo>
                  <a:lnTo>
                    <a:pt x="937083" y="325270"/>
                  </a:lnTo>
                  <a:lnTo>
                    <a:pt x="901236" y="366712"/>
                  </a:lnTo>
                  <a:lnTo>
                    <a:pt x="866978" y="409911"/>
                  </a:lnTo>
                  <a:lnTo>
                    <a:pt x="834821" y="453805"/>
                  </a:lnTo>
                  <a:lnTo>
                    <a:pt x="806890" y="494899"/>
                  </a:lnTo>
                  <a:lnTo>
                    <a:pt x="781594" y="535282"/>
                  </a:lnTo>
                  <a:lnTo>
                    <a:pt x="758923" y="574258"/>
                  </a:lnTo>
                  <a:lnTo>
                    <a:pt x="739158" y="611841"/>
                  </a:lnTo>
                  <a:lnTo>
                    <a:pt x="710443" y="675412"/>
                  </a:lnTo>
                  <a:lnTo>
                    <a:pt x="689100" y="734412"/>
                  </a:lnTo>
                  <a:lnTo>
                    <a:pt x="671187" y="801132"/>
                  </a:lnTo>
                  <a:lnTo>
                    <a:pt x="660385" y="862236"/>
                  </a:lnTo>
                  <a:lnTo>
                    <a:pt x="655376" y="912109"/>
                  </a:lnTo>
                  <a:lnTo>
                    <a:pt x="653274" y="958108"/>
                  </a:lnTo>
                  <a:lnTo>
                    <a:pt x="654330" y="1007270"/>
                  </a:lnTo>
                  <a:lnTo>
                    <a:pt x="658011" y="1052572"/>
                  </a:lnTo>
                  <a:lnTo>
                    <a:pt x="665383" y="1096830"/>
                  </a:lnTo>
                  <a:lnTo>
                    <a:pt x="676708" y="1135457"/>
                  </a:lnTo>
                  <a:lnTo>
                    <a:pt x="698846" y="1177248"/>
                  </a:lnTo>
                  <a:lnTo>
                    <a:pt x="732843" y="1203570"/>
                  </a:lnTo>
                  <a:lnTo>
                    <a:pt x="762614" y="1207430"/>
                  </a:lnTo>
                  <a:lnTo>
                    <a:pt x="800836" y="1195850"/>
                  </a:lnTo>
                  <a:lnTo>
                    <a:pt x="848542" y="1161431"/>
                  </a:lnTo>
                  <a:lnTo>
                    <a:pt x="907051" y="1093304"/>
                  </a:lnTo>
                  <a:lnTo>
                    <a:pt x="949998" y="1026221"/>
                  </a:lnTo>
                  <a:lnTo>
                    <a:pt x="996126" y="937024"/>
                  </a:lnTo>
                  <a:lnTo>
                    <a:pt x="1043832" y="824987"/>
                  </a:lnTo>
                  <a:lnTo>
                    <a:pt x="1089426" y="692941"/>
                  </a:lnTo>
                  <a:lnTo>
                    <a:pt x="1121571" y="580193"/>
                  </a:lnTo>
                  <a:lnTo>
                    <a:pt x="1147662" y="465704"/>
                  </a:lnTo>
                  <a:lnTo>
                    <a:pt x="1165586" y="356831"/>
                  </a:lnTo>
                  <a:lnTo>
                    <a:pt x="1173481" y="261655"/>
                  </a:lnTo>
                  <a:lnTo>
                    <a:pt x="1170323" y="187550"/>
                  </a:lnTo>
                  <a:lnTo>
                    <a:pt x="1155306" y="138736"/>
                  </a:lnTo>
                  <a:lnTo>
                    <a:pt x="1129215" y="117318"/>
                  </a:lnTo>
                  <a:lnTo>
                    <a:pt x="1093629" y="121178"/>
                  </a:lnTo>
                  <a:lnTo>
                    <a:pt x="1052260" y="145411"/>
                  </a:lnTo>
                  <a:lnTo>
                    <a:pt x="1006667" y="184038"/>
                  </a:lnTo>
                  <a:lnTo>
                    <a:pt x="959232" y="232155"/>
                  </a:lnTo>
                  <a:lnTo>
                    <a:pt x="912060" y="285177"/>
                  </a:lnTo>
                  <a:lnTo>
                    <a:pt x="874894" y="329435"/>
                  </a:lnTo>
                  <a:lnTo>
                    <a:pt x="839319" y="373677"/>
                  </a:lnTo>
                  <a:lnTo>
                    <a:pt x="806106" y="416527"/>
                  </a:lnTo>
                  <a:lnTo>
                    <a:pt x="775540" y="457607"/>
                  </a:lnTo>
                  <a:lnTo>
                    <a:pt x="739703" y="508177"/>
                  </a:lnTo>
                  <a:lnTo>
                    <a:pt x="708331" y="555946"/>
                  </a:lnTo>
                  <a:lnTo>
                    <a:pt x="681456" y="600189"/>
                  </a:lnTo>
                  <a:lnTo>
                    <a:pt x="658523" y="641631"/>
                  </a:lnTo>
                  <a:lnTo>
                    <a:pt x="636134" y="686585"/>
                  </a:lnTo>
                  <a:lnTo>
                    <a:pt x="617688" y="728376"/>
                  </a:lnTo>
                  <a:lnTo>
                    <a:pt x="602660" y="767366"/>
                  </a:lnTo>
                  <a:lnTo>
                    <a:pt x="590018" y="804237"/>
                  </a:lnTo>
                  <a:lnTo>
                    <a:pt x="572889" y="859015"/>
                  </a:lnTo>
                  <a:lnTo>
                    <a:pt x="565778" y="884307"/>
                  </a:lnTo>
                  <a:lnTo>
                    <a:pt x="558656" y="908191"/>
                  </a:lnTo>
                  <a:lnTo>
                    <a:pt x="544696" y="953842"/>
                  </a:lnTo>
                  <a:lnTo>
                    <a:pt x="529941" y="993877"/>
                  </a:lnTo>
                  <a:lnTo>
                    <a:pt x="509916" y="1031793"/>
                  </a:lnTo>
                  <a:lnTo>
                    <a:pt x="467229" y="1068665"/>
                  </a:lnTo>
                  <a:lnTo>
                    <a:pt x="422692" y="1068316"/>
                  </a:lnTo>
                  <a:lnTo>
                    <a:pt x="355483" y="1021258"/>
                  </a:lnTo>
                  <a:lnTo>
                    <a:pt x="309628" y="963303"/>
                  </a:lnTo>
                  <a:lnTo>
                    <a:pt x="259286" y="876210"/>
                  </a:lnTo>
                  <a:lnTo>
                    <a:pt x="207899" y="760313"/>
                  </a:lnTo>
                  <a:lnTo>
                    <a:pt x="176004" y="670057"/>
                  </a:lnTo>
                  <a:lnTo>
                    <a:pt x="148073" y="573474"/>
                  </a:lnTo>
                  <a:lnTo>
                    <a:pt x="126458" y="476892"/>
                  </a:lnTo>
                  <a:lnTo>
                    <a:pt x="113282" y="386984"/>
                  </a:lnTo>
                  <a:lnTo>
                    <a:pt x="110385" y="312181"/>
                  </a:lnTo>
                  <a:lnTo>
                    <a:pt x="118291" y="257737"/>
                  </a:lnTo>
                  <a:lnTo>
                    <a:pt x="165986" y="220866"/>
                  </a:lnTo>
                  <a:lnTo>
                    <a:pt x="202618" y="235972"/>
                  </a:lnTo>
                  <a:lnTo>
                    <a:pt x="243997" y="267924"/>
                  </a:lnTo>
                  <a:lnTo>
                    <a:pt x="287751" y="311833"/>
                  </a:lnTo>
                  <a:lnTo>
                    <a:pt x="330971" y="362040"/>
                  </a:lnTo>
                  <a:lnTo>
                    <a:pt x="364706" y="404193"/>
                  </a:lnTo>
                  <a:lnTo>
                    <a:pt x="396067" y="446681"/>
                  </a:lnTo>
                  <a:lnTo>
                    <a:pt x="425055" y="488471"/>
                  </a:lnTo>
                  <a:lnTo>
                    <a:pt x="451146" y="529217"/>
                  </a:lnTo>
                  <a:lnTo>
                    <a:pt x="472750" y="566089"/>
                  </a:lnTo>
                  <a:lnTo>
                    <a:pt x="491730" y="601204"/>
                  </a:lnTo>
                  <a:lnTo>
                    <a:pt x="523081" y="667576"/>
                  </a:lnTo>
                  <a:lnTo>
                    <a:pt x="547331" y="731844"/>
                  </a:lnTo>
                  <a:lnTo>
                    <a:pt x="564188" y="790844"/>
                  </a:lnTo>
                  <a:lnTo>
                    <a:pt x="575524" y="845984"/>
                  </a:lnTo>
                  <a:lnTo>
                    <a:pt x="582635" y="896902"/>
                  </a:lnTo>
                  <a:lnTo>
                    <a:pt x="586054" y="940797"/>
                  </a:lnTo>
                  <a:lnTo>
                    <a:pt x="587633" y="981876"/>
                  </a:lnTo>
                  <a:lnTo>
                    <a:pt x="587110" y="1027890"/>
                  </a:lnTo>
                  <a:lnTo>
                    <a:pt x="584475" y="1070377"/>
                  </a:lnTo>
                  <a:lnTo>
                    <a:pt x="579466" y="1112864"/>
                  </a:lnTo>
                  <a:lnTo>
                    <a:pt x="571571" y="1150795"/>
                  </a:lnTo>
                  <a:lnTo>
                    <a:pt x="556021" y="1193978"/>
                  </a:lnTo>
                  <a:lnTo>
                    <a:pt x="533099" y="1227353"/>
                  </a:lnTo>
                  <a:lnTo>
                    <a:pt x="482758" y="1248060"/>
                  </a:lnTo>
                  <a:lnTo>
                    <a:pt x="446126" y="1239992"/>
                  </a:lnTo>
                  <a:lnTo>
                    <a:pt x="399487" y="1210492"/>
                  </a:lnTo>
                  <a:lnTo>
                    <a:pt x="360742" y="1172212"/>
                  </a:lnTo>
                  <a:lnTo>
                    <a:pt x="315943" y="1113909"/>
                  </a:lnTo>
                  <a:lnTo>
                    <a:pt x="265863" y="1031038"/>
                  </a:lnTo>
                  <a:lnTo>
                    <a:pt x="212364" y="920047"/>
                  </a:lnTo>
                  <a:lnTo>
                    <a:pt x="172302" y="819604"/>
                  </a:lnTo>
                  <a:lnTo>
                    <a:pt x="133568" y="705115"/>
                  </a:lnTo>
                  <a:lnTo>
                    <a:pt x="98516" y="581136"/>
                  </a:lnTo>
                  <a:lnTo>
                    <a:pt x="69789" y="454705"/>
                  </a:lnTo>
                  <a:lnTo>
                    <a:pt x="50025" y="334238"/>
                  </a:lnTo>
                  <a:lnTo>
                    <a:pt x="42130" y="230283"/>
                  </a:lnTo>
                  <a:lnTo>
                    <a:pt x="47129" y="151621"/>
                  </a:lnTo>
                  <a:lnTo>
                    <a:pt x="65314" y="102807"/>
                  </a:lnTo>
                  <a:lnTo>
                    <a:pt x="92722" y="85946"/>
                  </a:lnTo>
                  <a:lnTo>
                    <a:pt x="128298" y="92258"/>
                  </a:lnTo>
                  <a:lnTo>
                    <a:pt x="170472" y="118247"/>
                  </a:lnTo>
                  <a:lnTo>
                    <a:pt x="216850" y="158644"/>
                  </a:lnTo>
                  <a:lnTo>
                    <a:pt x="259809" y="201828"/>
                  </a:lnTo>
                  <a:lnTo>
                    <a:pt x="302767" y="248886"/>
                  </a:lnTo>
                  <a:lnTo>
                    <a:pt x="344670" y="297714"/>
                  </a:lnTo>
                  <a:lnTo>
                    <a:pt x="384732" y="345817"/>
                  </a:lnTo>
                  <a:lnTo>
                    <a:pt x="420841" y="391119"/>
                  </a:lnTo>
                  <a:lnTo>
                    <a:pt x="454576" y="434666"/>
                  </a:lnTo>
                  <a:lnTo>
                    <a:pt x="484881" y="475760"/>
                  </a:lnTo>
                  <a:lnTo>
                    <a:pt x="512551" y="514387"/>
                  </a:lnTo>
                  <a:lnTo>
                    <a:pt x="548137" y="567409"/>
                  </a:lnTo>
                  <a:lnTo>
                    <a:pt x="577909" y="615875"/>
                  </a:lnTo>
                  <a:lnTo>
                    <a:pt x="602682" y="660829"/>
                  </a:lnTo>
                  <a:lnTo>
                    <a:pt x="623241" y="702271"/>
                  </a:lnTo>
                  <a:lnTo>
                    <a:pt x="650377" y="764783"/>
                  </a:lnTo>
                  <a:lnTo>
                    <a:pt x="671198" y="820271"/>
                  </a:lnTo>
                  <a:lnTo>
                    <a:pt x="688850" y="869782"/>
                  </a:lnTo>
                  <a:lnTo>
                    <a:pt x="696755" y="892607"/>
                  </a:lnTo>
                  <a:lnTo>
                    <a:pt x="704922" y="913328"/>
                  </a:lnTo>
                  <a:lnTo>
                    <a:pt x="723892" y="955119"/>
                  </a:lnTo>
                  <a:lnTo>
                    <a:pt x="745496" y="987419"/>
                  </a:lnTo>
                  <a:lnTo>
                    <a:pt x="776585" y="1009896"/>
                  </a:lnTo>
                  <a:lnTo>
                    <a:pt x="815852" y="1011304"/>
                  </a:lnTo>
                  <a:lnTo>
                    <a:pt x="878052" y="969862"/>
                  </a:lnTo>
                  <a:lnTo>
                    <a:pt x="914945" y="924908"/>
                  </a:lnTo>
                  <a:lnTo>
                    <a:pt x="954474" y="861351"/>
                  </a:lnTo>
                  <a:lnTo>
                    <a:pt x="986369" y="797780"/>
                  </a:lnTo>
                  <a:lnTo>
                    <a:pt x="1017469" y="722978"/>
                  </a:lnTo>
                  <a:lnTo>
                    <a:pt x="1045923" y="639745"/>
                  </a:lnTo>
                  <a:lnTo>
                    <a:pt x="1069912" y="552303"/>
                  </a:lnTo>
                  <a:lnTo>
                    <a:pt x="1087564" y="466604"/>
                  </a:lnTo>
                  <a:lnTo>
                    <a:pt x="1096264" y="390045"/>
                  </a:lnTo>
                  <a:lnTo>
                    <a:pt x="1095208" y="328941"/>
                  </a:lnTo>
                  <a:lnTo>
                    <a:pt x="1083611" y="287847"/>
                  </a:lnTo>
                  <a:lnTo>
                    <a:pt x="1038812" y="269244"/>
                  </a:lnTo>
                  <a:lnTo>
                    <a:pt x="973193" y="312080"/>
                  </a:lnTo>
                  <a:lnTo>
                    <a:pt x="938662" y="346151"/>
                  </a:lnTo>
                  <a:lnTo>
                    <a:pt x="904405" y="385475"/>
                  </a:lnTo>
                  <a:lnTo>
                    <a:pt x="871464" y="427265"/>
                  </a:lnTo>
                  <a:lnTo>
                    <a:pt x="840898" y="470463"/>
                  </a:lnTo>
                  <a:lnTo>
                    <a:pt x="813751" y="511558"/>
                  </a:lnTo>
                  <a:lnTo>
                    <a:pt x="789772" y="551941"/>
                  </a:lnTo>
                  <a:lnTo>
                    <a:pt x="768418" y="590931"/>
                  </a:lnTo>
                  <a:lnTo>
                    <a:pt x="749982" y="628847"/>
                  </a:lnTo>
                  <a:lnTo>
                    <a:pt x="733910" y="666081"/>
                  </a:lnTo>
                  <a:lnTo>
                    <a:pt x="720734" y="702242"/>
                  </a:lnTo>
                  <a:lnTo>
                    <a:pt x="701492" y="769673"/>
                  </a:lnTo>
                  <a:lnTo>
                    <a:pt x="693586" y="809011"/>
                  </a:lnTo>
                  <a:lnTo>
                    <a:pt x="685681" y="881347"/>
                  </a:lnTo>
                  <a:lnTo>
                    <a:pt x="684897" y="914358"/>
                  </a:lnTo>
                  <a:lnTo>
                    <a:pt x="685942" y="942814"/>
                  </a:lnTo>
                  <a:lnTo>
                    <a:pt x="692269" y="994080"/>
                  </a:lnTo>
                  <a:lnTo>
                    <a:pt x="704911" y="1040079"/>
                  </a:lnTo>
                  <a:lnTo>
                    <a:pt x="725732" y="1078009"/>
                  </a:lnTo>
                  <a:lnTo>
                    <a:pt x="763148" y="1103983"/>
                  </a:lnTo>
                  <a:lnTo>
                    <a:pt x="792930" y="1104332"/>
                  </a:lnTo>
                  <a:lnTo>
                    <a:pt x="829823" y="1088530"/>
                  </a:lnTo>
                  <a:lnTo>
                    <a:pt x="874361" y="1050613"/>
                  </a:lnTo>
                  <a:lnTo>
                    <a:pt x="913628" y="1001800"/>
                  </a:lnTo>
                  <a:lnTo>
                    <a:pt x="957109" y="931902"/>
                  </a:lnTo>
                  <a:lnTo>
                    <a:pt x="1002441" y="839193"/>
                  </a:lnTo>
                  <a:lnTo>
                    <a:pt x="1047240" y="725401"/>
                  </a:lnTo>
                  <a:lnTo>
                    <a:pt x="1078079" y="628818"/>
                  </a:lnTo>
                  <a:lnTo>
                    <a:pt x="1103898" y="528724"/>
                  </a:lnTo>
                  <a:lnTo>
                    <a:pt x="1122878" y="431096"/>
                  </a:lnTo>
                  <a:lnTo>
                    <a:pt x="1133146" y="342944"/>
                  </a:lnTo>
                  <a:lnTo>
                    <a:pt x="1132885" y="272001"/>
                  </a:lnTo>
                  <a:lnTo>
                    <a:pt x="1121560" y="222839"/>
                  </a:lnTo>
                  <a:lnTo>
                    <a:pt x="1099683" y="197910"/>
                  </a:lnTo>
                  <a:lnTo>
                    <a:pt x="1068856" y="196503"/>
                  </a:lnTo>
                  <a:lnTo>
                    <a:pt x="1031168" y="215453"/>
                  </a:lnTo>
                  <a:lnTo>
                    <a:pt x="989254" y="249176"/>
                  </a:lnTo>
                  <a:lnTo>
                    <a:pt x="945251" y="293767"/>
                  </a:lnTo>
                  <a:lnTo>
                    <a:pt x="901758" y="343989"/>
                  </a:lnTo>
                  <a:lnTo>
                    <a:pt x="867239" y="386490"/>
                  </a:lnTo>
                  <a:lnTo>
                    <a:pt x="834821" y="429326"/>
                  </a:lnTo>
                </a:path>
                <a:path w="1210310" h="1364614">
                  <a:moveTo>
                    <a:pt x="336437" y="623115"/>
                  </a:moveTo>
                  <a:lnTo>
                    <a:pt x="350136" y="635406"/>
                  </a:lnTo>
                  <a:lnTo>
                    <a:pt x="363584" y="647348"/>
                  </a:lnTo>
                  <a:lnTo>
                    <a:pt x="376761" y="658928"/>
                  </a:lnTo>
                  <a:lnTo>
                    <a:pt x="389403" y="669811"/>
                  </a:lnTo>
                  <a:lnTo>
                    <a:pt x="447650" y="720395"/>
                  </a:lnTo>
                  <a:lnTo>
                    <a:pt x="497730" y="763230"/>
                  </a:lnTo>
                  <a:lnTo>
                    <a:pt x="540689" y="800102"/>
                  </a:lnTo>
                  <a:lnTo>
                    <a:pt x="577321" y="831706"/>
                  </a:lnTo>
                  <a:lnTo>
                    <a:pt x="606308" y="856650"/>
                  </a:lnTo>
                  <a:lnTo>
                    <a:pt x="654526" y="898788"/>
                  </a:lnTo>
                  <a:lnTo>
                    <a:pt x="693260" y="931437"/>
                  </a:lnTo>
                  <a:lnTo>
                    <a:pt x="710400" y="944787"/>
                  </a:lnTo>
                  <a:lnTo>
                    <a:pt x="726472" y="956381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96309" y="3195935"/>
            <a:ext cx="43180" cy="1263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" spc="-30" dirty="0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" spc="-30" dirty="0">
                <a:latin typeface="Arial"/>
                <a:cs typeface="Arial"/>
              </a:rPr>
              <a:t>x</a:t>
            </a:r>
            <a:endParaRPr sz="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19843" y="1626744"/>
            <a:ext cx="596900" cy="96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" spc="-60" dirty="0">
                <a:latin typeface="Arial"/>
                <a:cs typeface="Arial"/>
              </a:rPr>
              <a:t>The </a:t>
            </a:r>
            <a:r>
              <a:rPr sz="450" spc="-55" dirty="0">
                <a:latin typeface="Arial"/>
                <a:cs typeface="Arial"/>
              </a:rPr>
              <a:t>Lorenz Strange</a:t>
            </a:r>
            <a:r>
              <a:rPr sz="450" spc="-60" dirty="0">
                <a:latin typeface="Arial"/>
                <a:cs typeface="Arial"/>
              </a:rPr>
              <a:t> </a:t>
            </a:r>
            <a:r>
              <a:rPr sz="450" spc="-45" dirty="0">
                <a:latin typeface="Arial"/>
                <a:cs typeface="Arial"/>
              </a:rPr>
              <a:t>Attractor</a:t>
            </a:r>
            <a:endParaRPr sz="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12586" y="2444696"/>
            <a:ext cx="60960" cy="4699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y</a:t>
            </a:r>
            <a:endParaRPr sz="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15616" y="3546409"/>
            <a:ext cx="2741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 smtClean="0">
                <a:latin typeface="LM Roman 12"/>
                <a:cs typeface="LM Roman 12"/>
              </a:rPr>
              <a:t>Figure: </a:t>
            </a:r>
            <a:r>
              <a:rPr sz="1200" spc="-10" dirty="0">
                <a:latin typeface="LM Roman 12"/>
                <a:cs typeface="LM Roman 12"/>
              </a:rPr>
              <a:t>The </a:t>
            </a:r>
            <a:r>
              <a:rPr sz="1200" spc="-5" dirty="0">
                <a:latin typeface="LM Roman 12"/>
                <a:cs typeface="LM Roman 12"/>
              </a:rPr>
              <a:t>Lorenz Strange</a:t>
            </a:r>
            <a:r>
              <a:rPr sz="1200" spc="9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Attractor</a:t>
            </a:r>
            <a:endParaRPr sz="1200" dirty="0">
              <a:latin typeface="LM Roman 12"/>
              <a:cs typeface="LM Roman 1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20867" y="5455015"/>
            <a:ext cx="2233930" cy="620395"/>
          </a:xfrm>
          <a:custGeom>
            <a:avLst/>
            <a:gdLst/>
            <a:ahLst/>
            <a:cxnLst/>
            <a:rect l="l" t="t" r="r" b="b"/>
            <a:pathLst>
              <a:path w="2233929" h="620395">
                <a:moveTo>
                  <a:pt x="0" y="620329"/>
                </a:moveTo>
                <a:lnTo>
                  <a:pt x="2233527" y="620329"/>
                </a:lnTo>
              </a:path>
              <a:path w="2233929" h="620395">
                <a:moveTo>
                  <a:pt x="0" y="0"/>
                </a:moveTo>
                <a:lnTo>
                  <a:pt x="2233527" y="0"/>
                </a:lnTo>
              </a:path>
              <a:path w="2233929" h="620395">
                <a:moveTo>
                  <a:pt x="0" y="620329"/>
                </a:moveTo>
                <a:lnTo>
                  <a:pt x="0" y="0"/>
                </a:lnTo>
              </a:path>
              <a:path w="2233929" h="620395">
                <a:moveTo>
                  <a:pt x="2233527" y="620329"/>
                </a:moveTo>
                <a:lnTo>
                  <a:pt x="2233527" y="0"/>
                </a:lnTo>
              </a:path>
              <a:path w="2233929" h="620395">
                <a:moveTo>
                  <a:pt x="0" y="620329"/>
                </a:moveTo>
                <a:lnTo>
                  <a:pt x="2233527" y="620329"/>
                </a:lnTo>
              </a:path>
              <a:path w="2233929" h="620395">
                <a:moveTo>
                  <a:pt x="0" y="620329"/>
                </a:moveTo>
                <a:lnTo>
                  <a:pt x="0" y="0"/>
                </a:lnTo>
              </a:path>
              <a:path w="2233929" h="620395">
                <a:moveTo>
                  <a:pt x="0" y="620329"/>
                </a:moveTo>
                <a:lnTo>
                  <a:pt x="0" y="590553"/>
                </a:lnTo>
              </a:path>
              <a:path w="2233929"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94254" y="6076694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43924" y="5455015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29"/>
                </a:moveTo>
                <a:lnTo>
                  <a:pt x="0" y="590553"/>
                </a:lnTo>
              </a:path>
              <a:path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17304" y="6076694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67407" y="5455015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29"/>
                </a:moveTo>
                <a:lnTo>
                  <a:pt x="0" y="590553"/>
                </a:lnTo>
              </a:path>
              <a:path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240785" y="6076694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90878" y="5455015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29"/>
                </a:moveTo>
                <a:lnTo>
                  <a:pt x="0" y="590553"/>
                </a:lnTo>
              </a:path>
              <a:path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64268" y="6076694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13936" y="5455015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29"/>
                </a:moveTo>
                <a:lnTo>
                  <a:pt x="0" y="590553"/>
                </a:lnTo>
              </a:path>
              <a:path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687317" y="6076694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37418" y="5455015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29"/>
                </a:moveTo>
                <a:lnTo>
                  <a:pt x="0" y="590553"/>
                </a:lnTo>
              </a:path>
              <a:path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896880" y="6076694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60901" y="5455015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29"/>
                </a:moveTo>
                <a:lnTo>
                  <a:pt x="0" y="590553"/>
                </a:lnTo>
              </a:path>
              <a:path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120362" y="6076694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12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83958" y="5455015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29"/>
                </a:moveTo>
                <a:lnTo>
                  <a:pt x="0" y="590553"/>
                </a:lnTo>
              </a:path>
              <a:path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43425" y="6076694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14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07430" y="5455015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29"/>
                </a:moveTo>
                <a:lnTo>
                  <a:pt x="0" y="590553"/>
                </a:lnTo>
              </a:path>
              <a:path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66907" y="6076694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30912" y="5455015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29"/>
                </a:moveTo>
                <a:lnTo>
                  <a:pt x="0" y="590553"/>
                </a:lnTo>
              </a:path>
              <a:path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790389" y="6076694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18</a:t>
            </a:r>
            <a:endParaRPr sz="5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054394" y="5455015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29"/>
                </a:moveTo>
                <a:lnTo>
                  <a:pt x="0" y="590553"/>
                </a:lnTo>
              </a:path>
              <a:path h="620395">
                <a:moveTo>
                  <a:pt x="0" y="0"/>
                </a:moveTo>
                <a:lnTo>
                  <a:pt x="0" y="292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013858" y="6076694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20867" y="5455015"/>
            <a:ext cx="2233930" cy="620395"/>
          </a:xfrm>
          <a:custGeom>
            <a:avLst/>
            <a:gdLst/>
            <a:ahLst/>
            <a:cxnLst/>
            <a:rect l="l" t="t" r="r" b="b"/>
            <a:pathLst>
              <a:path w="2233929" h="620395">
                <a:moveTo>
                  <a:pt x="0" y="620329"/>
                </a:moveTo>
                <a:lnTo>
                  <a:pt x="21920" y="620329"/>
                </a:lnTo>
              </a:path>
              <a:path w="2233929" h="620395">
                <a:moveTo>
                  <a:pt x="2233527" y="620329"/>
                </a:moveTo>
                <a:lnTo>
                  <a:pt x="2211171" y="620329"/>
                </a:lnTo>
              </a:path>
              <a:path w="2233929" h="620395">
                <a:moveTo>
                  <a:pt x="0" y="465240"/>
                </a:moveTo>
                <a:lnTo>
                  <a:pt x="21920" y="465240"/>
                </a:lnTo>
              </a:path>
              <a:path w="2233929" h="620395">
                <a:moveTo>
                  <a:pt x="2233527" y="465240"/>
                </a:moveTo>
                <a:lnTo>
                  <a:pt x="2211171" y="465240"/>
                </a:lnTo>
              </a:path>
              <a:path w="2233929" h="620395">
                <a:moveTo>
                  <a:pt x="0" y="310164"/>
                </a:moveTo>
                <a:lnTo>
                  <a:pt x="21920" y="310164"/>
                </a:lnTo>
              </a:path>
              <a:path w="2233929" h="620395">
                <a:moveTo>
                  <a:pt x="2233527" y="310164"/>
                </a:moveTo>
                <a:lnTo>
                  <a:pt x="2211171" y="310164"/>
                </a:lnTo>
              </a:path>
              <a:path w="2233929" h="620395">
                <a:moveTo>
                  <a:pt x="0" y="155089"/>
                </a:moveTo>
                <a:lnTo>
                  <a:pt x="21920" y="155089"/>
                </a:lnTo>
              </a:path>
              <a:path w="2233929" h="620395">
                <a:moveTo>
                  <a:pt x="2233527" y="155089"/>
                </a:moveTo>
                <a:lnTo>
                  <a:pt x="2211171" y="155089"/>
                </a:lnTo>
              </a:path>
              <a:path w="2233929" h="620395">
                <a:moveTo>
                  <a:pt x="0" y="0"/>
                </a:moveTo>
                <a:lnTo>
                  <a:pt x="21920" y="0"/>
                </a:lnTo>
              </a:path>
              <a:path w="2233929" h="620395">
                <a:moveTo>
                  <a:pt x="2233527" y="0"/>
                </a:moveTo>
                <a:lnTo>
                  <a:pt x="22111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707805" y="5399619"/>
            <a:ext cx="111760" cy="727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sz="500" spc="-60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</a:pPr>
            <a:r>
              <a:rPr sz="500" spc="-6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-60" dirty="0">
                <a:latin typeface="Arial"/>
                <a:cs typeface="Arial"/>
              </a:rPr>
              <a:t>−10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-60" dirty="0">
                <a:latin typeface="Arial"/>
                <a:cs typeface="Arial"/>
              </a:rPr>
              <a:t>−20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819595" y="5453330"/>
            <a:ext cx="2236064" cy="62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329330" y="5288930"/>
            <a:ext cx="12192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10" dirty="0">
                <a:latin typeface="Arial"/>
                <a:cs typeface="Arial"/>
              </a:rPr>
              <a:t>Components </a:t>
            </a:r>
            <a:r>
              <a:rPr sz="750" spc="-75" dirty="0">
                <a:latin typeface="Arial"/>
                <a:cs typeface="Arial"/>
              </a:rPr>
              <a:t>for </a:t>
            </a:r>
            <a:r>
              <a:rPr sz="750" spc="-90" dirty="0">
                <a:latin typeface="Arial"/>
                <a:cs typeface="Arial"/>
              </a:rPr>
              <a:t>the </a:t>
            </a:r>
            <a:r>
              <a:rPr sz="750" spc="-100" dirty="0">
                <a:latin typeface="Arial"/>
                <a:cs typeface="Arial"/>
              </a:rPr>
              <a:t>Lorenz</a:t>
            </a:r>
            <a:r>
              <a:rPr sz="750" spc="-110" dirty="0">
                <a:latin typeface="Arial"/>
                <a:cs typeface="Arial"/>
              </a:rPr>
              <a:t> </a:t>
            </a:r>
            <a:r>
              <a:rPr sz="750" spc="-95" dirty="0">
                <a:latin typeface="Arial"/>
                <a:cs typeface="Arial"/>
              </a:rPr>
              <a:t>Equations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20867" y="6316396"/>
            <a:ext cx="2233930" cy="620395"/>
          </a:xfrm>
          <a:custGeom>
            <a:avLst/>
            <a:gdLst/>
            <a:ahLst/>
            <a:cxnLst/>
            <a:rect l="l" t="t" r="r" b="b"/>
            <a:pathLst>
              <a:path w="2233929" h="620395">
                <a:moveTo>
                  <a:pt x="0" y="620315"/>
                </a:moveTo>
                <a:lnTo>
                  <a:pt x="2233527" y="620315"/>
                </a:lnTo>
              </a:path>
              <a:path w="2233929" h="620395">
                <a:moveTo>
                  <a:pt x="0" y="0"/>
                </a:moveTo>
                <a:lnTo>
                  <a:pt x="2233527" y="0"/>
                </a:lnTo>
              </a:path>
              <a:path w="2233929" h="620395">
                <a:moveTo>
                  <a:pt x="0" y="620315"/>
                </a:moveTo>
                <a:lnTo>
                  <a:pt x="0" y="0"/>
                </a:lnTo>
              </a:path>
              <a:path w="2233929" h="620395">
                <a:moveTo>
                  <a:pt x="2233527" y="620315"/>
                </a:moveTo>
                <a:lnTo>
                  <a:pt x="2233527" y="0"/>
                </a:lnTo>
              </a:path>
              <a:path w="2233929" h="620395">
                <a:moveTo>
                  <a:pt x="0" y="620315"/>
                </a:moveTo>
                <a:lnTo>
                  <a:pt x="2233527" y="620315"/>
                </a:lnTo>
              </a:path>
              <a:path w="2233929" h="620395">
                <a:moveTo>
                  <a:pt x="0" y="620315"/>
                </a:moveTo>
                <a:lnTo>
                  <a:pt x="0" y="0"/>
                </a:lnTo>
              </a:path>
              <a:path w="2233929" h="620395">
                <a:moveTo>
                  <a:pt x="0" y="620315"/>
                </a:moveTo>
                <a:lnTo>
                  <a:pt x="0" y="590539"/>
                </a:lnTo>
              </a:path>
              <a:path w="2233929"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794254" y="6938059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43924" y="6316396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17304" y="6938059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267407" y="6316396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240785" y="6938059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490878" y="6316396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464268" y="6938059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713936" y="6316396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687317" y="6938059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937418" y="6316396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896880" y="6938059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60901" y="6316396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120362" y="6938059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12</a:t>
            </a:r>
            <a:endParaRPr sz="5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383958" y="6316396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343425" y="6938059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14</a:t>
            </a:r>
            <a:endParaRPr sz="5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607430" y="6316396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566907" y="6938059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830912" y="6316396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790389" y="6938059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18</a:t>
            </a:r>
            <a:endParaRPr sz="5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054394" y="6316396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013858" y="6938059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820867" y="6936711"/>
            <a:ext cx="2233930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21920" y="0"/>
                </a:lnTo>
              </a:path>
              <a:path w="2233929">
                <a:moveTo>
                  <a:pt x="2233527" y="0"/>
                </a:moveTo>
                <a:lnTo>
                  <a:pt x="22111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707805" y="6881302"/>
            <a:ext cx="11176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−50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819602" y="6314710"/>
            <a:ext cx="2236470" cy="624205"/>
            <a:chOff x="2819602" y="6314710"/>
            <a:chExt cx="2236470" cy="624205"/>
          </a:xfrm>
        </p:grpSpPr>
        <p:sp>
          <p:nvSpPr>
            <p:cNvPr id="83" name="object 83"/>
            <p:cNvSpPr/>
            <p:nvPr/>
          </p:nvSpPr>
          <p:spPr>
            <a:xfrm>
              <a:off x="2820867" y="6316396"/>
              <a:ext cx="2233930" cy="310515"/>
            </a:xfrm>
            <a:custGeom>
              <a:avLst/>
              <a:gdLst/>
              <a:ahLst/>
              <a:cxnLst/>
              <a:rect l="l" t="t" r="r" b="b"/>
              <a:pathLst>
                <a:path w="2233929" h="310515">
                  <a:moveTo>
                    <a:pt x="0" y="310150"/>
                  </a:moveTo>
                  <a:lnTo>
                    <a:pt x="21920" y="310150"/>
                  </a:lnTo>
                </a:path>
                <a:path w="2233929" h="310515">
                  <a:moveTo>
                    <a:pt x="2233527" y="310150"/>
                  </a:moveTo>
                  <a:lnTo>
                    <a:pt x="2211171" y="310150"/>
                  </a:lnTo>
                </a:path>
                <a:path w="2233929" h="310515">
                  <a:moveTo>
                    <a:pt x="0" y="0"/>
                  </a:moveTo>
                  <a:lnTo>
                    <a:pt x="21920" y="0"/>
                  </a:lnTo>
                </a:path>
                <a:path w="2233929" h="310515">
                  <a:moveTo>
                    <a:pt x="2233527" y="0"/>
                  </a:moveTo>
                  <a:lnTo>
                    <a:pt x="22111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19602" y="6314710"/>
              <a:ext cx="2236057" cy="623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765577" y="6571143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37319" y="6260983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50</a:t>
            </a:r>
            <a:endParaRPr sz="5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820867" y="7177762"/>
            <a:ext cx="2233930" cy="620395"/>
          </a:xfrm>
          <a:custGeom>
            <a:avLst/>
            <a:gdLst/>
            <a:ahLst/>
            <a:cxnLst/>
            <a:rect l="l" t="t" r="r" b="b"/>
            <a:pathLst>
              <a:path w="2233929" h="620395">
                <a:moveTo>
                  <a:pt x="0" y="620315"/>
                </a:moveTo>
                <a:lnTo>
                  <a:pt x="2233527" y="620315"/>
                </a:lnTo>
              </a:path>
              <a:path w="2233929" h="620395">
                <a:moveTo>
                  <a:pt x="0" y="0"/>
                </a:moveTo>
                <a:lnTo>
                  <a:pt x="2233527" y="0"/>
                </a:lnTo>
              </a:path>
              <a:path w="2233929" h="620395">
                <a:moveTo>
                  <a:pt x="0" y="620315"/>
                </a:moveTo>
                <a:lnTo>
                  <a:pt x="0" y="0"/>
                </a:lnTo>
              </a:path>
              <a:path w="2233929" h="620395">
                <a:moveTo>
                  <a:pt x="2233527" y="620315"/>
                </a:moveTo>
                <a:lnTo>
                  <a:pt x="2233527" y="0"/>
                </a:lnTo>
              </a:path>
              <a:path w="2233929" h="620395">
                <a:moveTo>
                  <a:pt x="0" y="620315"/>
                </a:moveTo>
                <a:lnTo>
                  <a:pt x="2233527" y="620315"/>
                </a:lnTo>
              </a:path>
              <a:path w="2233929" h="620395">
                <a:moveTo>
                  <a:pt x="0" y="620315"/>
                </a:moveTo>
                <a:lnTo>
                  <a:pt x="0" y="0"/>
                </a:lnTo>
              </a:path>
              <a:path w="2233929" h="620395">
                <a:moveTo>
                  <a:pt x="0" y="620315"/>
                </a:moveTo>
                <a:lnTo>
                  <a:pt x="0" y="590539"/>
                </a:lnTo>
              </a:path>
              <a:path w="2233929"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794254" y="7799423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043924" y="7177762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3017304" y="7799423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267407" y="7177762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240785" y="7799423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490878" y="7177762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464268" y="7799423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713936" y="7177762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687317" y="7799423"/>
            <a:ext cx="53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37418" y="7177762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896880" y="7799423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160901" y="7177762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120362" y="7799423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12</a:t>
            </a:r>
            <a:endParaRPr sz="5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383958" y="7177762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343425" y="7799423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14</a:t>
            </a:r>
            <a:endParaRPr sz="5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607430" y="7177762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566907" y="7799423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830912" y="7177762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4790389" y="7799423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18</a:t>
            </a:r>
            <a:endParaRPr sz="5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054394" y="7177762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315"/>
                </a:moveTo>
                <a:lnTo>
                  <a:pt x="0" y="590539"/>
                </a:lnTo>
              </a:path>
              <a:path h="620395">
                <a:moveTo>
                  <a:pt x="0" y="0"/>
                </a:moveTo>
                <a:lnTo>
                  <a:pt x="0" y="292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013858" y="7799423"/>
            <a:ext cx="8191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820867" y="7177762"/>
            <a:ext cx="2233930" cy="620395"/>
          </a:xfrm>
          <a:custGeom>
            <a:avLst/>
            <a:gdLst/>
            <a:ahLst/>
            <a:cxnLst/>
            <a:rect l="l" t="t" r="r" b="b"/>
            <a:pathLst>
              <a:path w="2233929" h="620395">
                <a:moveTo>
                  <a:pt x="0" y="620315"/>
                </a:moveTo>
                <a:lnTo>
                  <a:pt x="21920" y="620315"/>
                </a:lnTo>
              </a:path>
              <a:path w="2233929" h="620395">
                <a:moveTo>
                  <a:pt x="2233527" y="620315"/>
                </a:moveTo>
                <a:lnTo>
                  <a:pt x="2211171" y="620315"/>
                </a:lnTo>
              </a:path>
              <a:path w="2233929" h="620395">
                <a:moveTo>
                  <a:pt x="0" y="413538"/>
                </a:moveTo>
                <a:lnTo>
                  <a:pt x="21920" y="413538"/>
                </a:lnTo>
              </a:path>
              <a:path w="2233929" h="620395">
                <a:moveTo>
                  <a:pt x="2233527" y="413538"/>
                </a:moveTo>
                <a:lnTo>
                  <a:pt x="2211171" y="413538"/>
                </a:lnTo>
              </a:path>
              <a:path w="2233929" h="620395">
                <a:moveTo>
                  <a:pt x="0" y="206762"/>
                </a:moveTo>
                <a:lnTo>
                  <a:pt x="21920" y="206762"/>
                </a:lnTo>
              </a:path>
              <a:path w="2233929" h="620395">
                <a:moveTo>
                  <a:pt x="2233527" y="206762"/>
                </a:moveTo>
                <a:lnTo>
                  <a:pt x="2211171" y="206762"/>
                </a:lnTo>
              </a:path>
              <a:path w="2233929" h="620395">
                <a:moveTo>
                  <a:pt x="0" y="0"/>
                </a:moveTo>
                <a:lnTo>
                  <a:pt x="21920" y="0"/>
                </a:lnTo>
              </a:path>
              <a:path w="2233929" h="620395">
                <a:moveTo>
                  <a:pt x="2233527" y="0"/>
                </a:moveTo>
                <a:lnTo>
                  <a:pt x="22111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737319" y="7122348"/>
            <a:ext cx="81915" cy="727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60" dirty="0">
                <a:latin typeface="Arial"/>
                <a:cs typeface="Arial"/>
              </a:rPr>
              <a:t>60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-60" dirty="0">
                <a:latin typeface="Arial"/>
                <a:cs typeface="Arial"/>
              </a:rPr>
              <a:t>40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-60" dirty="0"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500" spc="-6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819580" y="7176076"/>
            <a:ext cx="2236079" cy="623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1453388" y="8263189"/>
            <a:ext cx="48660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Figure </a:t>
            </a:r>
            <a:r>
              <a:rPr lang="en-US" sz="1200" spc="-5" dirty="0" smtClean="0">
                <a:latin typeface="LM Roman 12"/>
                <a:cs typeface="LM Roman 12"/>
              </a:rPr>
              <a:t>:</a:t>
            </a:r>
            <a:r>
              <a:rPr sz="1200" spc="-5" dirty="0" smtClean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Plot of coordinates for the Lorenz </a:t>
            </a:r>
            <a:r>
              <a:rPr sz="1200" spc="-10" dirty="0">
                <a:latin typeface="LM Roman 12"/>
                <a:cs typeface="LM Roman 12"/>
              </a:rPr>
              <a:t>equations </a:t>
            </a:r>
            <a:r>
              <a:rPr sz="1200" spc="-5" dirty="0">
                <a:latin typeface="LM Roman 12"/>
                <a:cs typeface="LM Roman 12"/>
              </a:rPr>
              <a:t>as a function of</a:t>
            </a:r>
            <a:r>
              <a:rPr sz="1200" spc="200" dirty="0">
                <a:latin typeface="LM Roman 12"/>
                <a:cs typeface="LM Roman 12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t</a:t>
            </a:r>
            <a:r>
              <a:rPr sz="1200" spc="40" dirty="0">
                <a:latin typeface="LM Roman 12"/>
                <a:cs typeface="LM Roman 12"/>
              </a:rPr>
              <a:t>.</a:t>
            </a:r>
            <a:endParaRPr sz="1200" dirty="0">
              <a:latin typeface="LM Roman 12"/>
              <a:cs typeface="LM Roman 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6934200" cy="5043047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29590" lvl="1" indent="-466725">
              <a:lnSpc>
                <a:spcPct val="100000"/>
              </a:lnSpc>
              <a:spcBef>
                <a:spcPts val="1005"/>
              </a:spcBef>
              <a:buAutoNum type="arabicPeriod" startAt="4"/>
              <a:tabLst>
                <a:tab pos="529590" algn="l"/>
                <a:tab pos="530225" algn="l"/>
              </a:tabLst>
            </a:pPr>
            <a:r>
              <a:rPr sz="1400" spc="135" dirty="0">
                <a:solidFill>
                  <a:srgbClr val="0070C0"/>
                </a:solidFill>
                <a:latin typeface="Times New Roman"/>
                <a:cs typeface="Times New Roman"/>
              </a:rPr>
              <a:t>Passing</a:t>
            </a:r>
            <a:r>
              <a:rPr sz="1400" spc="19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400" spc="175" dirty="0">
                <a:solidFill>
                  <a:srgbClr val="0070C0"/>
                </a:solidFill>
                <a:latin typeface="Times New Roman"/>
                <a:cs typeface="Times New Roman"/>
              </a:rPr>
              <a:t>Parameters</a:t>
            </a:r>
            <a:endParaRPr sz="1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63500" marR="17780" algn="just">
              <a:lnSpc>
                <a:spcPct val="100400"/>
              </a:lnSpc>
              <a:spcBef>
                <a:spcPts val="720"/>
              </a:spcBef>
            </a:pPr>
            <a:r>
              <a:rPr sz="1200" spc="-5" dirty="0">
                <a:latin typeface="LM Roman 12"/>
                <a:cs typeface="LM Roman 12"/>
              </a:rPr>
              <a:t>In </a:t>
            </a:r>
            <a:r>
              <a:rPr sz="1200" spc="-10" dirty="0">
                <a:latin typeface="LM Roman 12"/>
                <a:cs typeface="LM Roman 12"/>
              </a:rPr>
              <a:t>analyzing system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10" dirty="0">
                <a:latin typeface="LM Roman 12"/>
                <a:cs typeface="LM Roman 12"/>
              </a:rPr>
              <a:t>differential equations,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often </a:t>
            </a:r>
            <a:r>
              <a:rPr sz="1200" spc="-25" dirty="0">
                <a:latin typeface="LM Roman 12"/>
                <a:cs typeface="LM Roman 12"/>
              </a:rPr>
              <a:t>want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0" dirty="0">
                <a:latin typeface="LM Roman 12"/>
                <a:cs typeface="LM Roman 12"/>
              </a:rPr>
              <a:t>experiment with </a:t>
            </a:r>
            <a:r>
              <a:rPr sz="1200" spc="-15" dirty="0">
                <a:latin typeface="LM Roman 12"/>
                <a:cs typeface="LM Roman 12"/>
              </a:rPr>
              <a:t>different  </a:t>
            </a:r>
            <a:r>
              <a:rPr sz="1200" spc="-5" dirty="0">
                <a:latin typeface="LM Roman 12"/>
                <a:cs typeface="LM Roman 12"/>
              </a:rPr>
              <a:t>parameter </a:t>
            </a:r>
            <a:r>
              <a:rPr sz="1200" spc="-20" dirty="0">
                <a:latin typeface="LM Roman 12"/>
                <a:cs typeface="LM Roman 12"/>
              </a:rPr>
              <a:t>values. </a:t>
            </a:r>
            <a:r>
              <a:rPr sz="1200" spc="-35" dirty="0">
                <a:latin typeface="LM Roman 12"/>
                <a:cs typeface="LM Roman 12"/>
              </a:rPr>
              <a:t>For </a:t>
            </a:r>
            <a:r>
              <a:rPr sz="1200" spc="-10" dirty="0">
                <a:latin typeface="LM Roman 12"/>
                <a:cs typeface="LM Roman 12"/>
              </a:rPr>
              <a:t>example, </a:t>
            </a:r>
            <a:r>
              <a:rPr sz="1200" spc="-5" dirty="0">
                <a:latin typeface="LM Roman 12"/>
                <a:cs typeface="LM Roman 12"/>
              </a:rPr>
              <a:t>in </a:t>
            </a:r>
            <a:r>
              <a:rPr sz="1200" spc="-10" dirty="0">
                <a:latin typeface="LM Roman 12"/>
                <a:cs typeface="LM Roman 12"/>
              </a:rPr>
              <a:t>studying </a:t>
            </a:r>
            <a:r>
              <a:rPr sz="1200" spc="-5" dirty="0">
                <a:latin typeface="LM Roman 12"/>
                <a:cs typeface="LM Roman 12"/>
              </a:rPr>
              <a:t>the Lorenz </a:t>
            </a:r>
            <a:r>
              <a:rPr sz="1200" spc="-10" dirty="0">
                <a:latin typeface="LM Roman 12"/>
                <a:cs typeface="LM Roman 12"/>
              </a:rPr>
              <a:t>equations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5" dirty="0">
                <a:latin typeface="LM Roman 12"/>
                <a:cs typeface="LM Roman 12"/>
              </a:rPr>
              <a:t>might </a:t>
            </a:r>
            <a:r>
              <a:rPr sz="1200" spc="-25" dirty="0">
                <a:latin typeface="LM Roman 12"/>
                <a:cs typeface="LM Roman 12"/>
              </a:rPr>
              <a:t>want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0" dirty="0">
                <a:latin typeface="LM Roman 12"/>
                <a:cs typeface="LM Roman 12"/>
              </a:rPr>
              <a:t>consider 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behavior </a:t>
            </a:r>
            <a:r>
              <a:rPr sz="1200" spc="-5" dirty="0">
                <a:latin typeface="LM Roman 12"/>
                <a:cs typeface="LM Roman 12"/>
              </a:rPr>
              <a:t>as a function of the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i="1" spc="55" dirty="0">
                <a:latin typeface="Times New Roman"/>
                <a:cs typeface="Times New Roman"/>
              </a:rPr>
              <a:t>σ</a:t>
            </a:r>
            <a:r>
              <a:rPr sz="1200" spc="55" dirty="0">
                <a:latin typeface="LM Roman 12"/>
                <a:cs typeface="LM Roman 12"/>
              </a:rPr>
              <a:t>, </a:t>
            </a:r>
            <a:r>
              <a:rPr sz="1200" i="1" spc="65" dirty="0">
                <a:latin typeface="Times New Roman"/>
                <a:cs typeface="Times New Roman"/>
              </a:rPr>
              <a:t>β</a:t>
            </a:r>
            <a:r>
              <a:rPr sz="1200" spc="65" dirty="0">
                <a:latin typeface="LM Roman 12"/>
                <a:cs typeface="LM Roman 12"/>
              </a:rPr>
              <a:t>,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i="1" spc="10" dirty="0">
                <a:latin typeface="Times New Roman"/>
                <a:cs typeface="Times New Roman"/>
              </a:rPr>
              <a:t>ρ</a:t>
            </a:r>
            <a:r>
              <a:rPr sz="1200" spc="10" dirty="0">
                <a:latin typeface="LM Roman 12"/>
                <a:cs typeface="LM Roman 12"/>
              </a:rPr>
              <a:t>. </a:t>
            </a:r>
            <a:r>
              <a:rPr sz="1200" spc="-5" dirty="0">
                <a:latin typeface="LM Roman 12"/>
                <a:cs typeface="LM Roman 12"/>
              </a:rPr>
              <a:t>Of </a:t>
            </a:r>
            <a:r>
              <a:rPr sz="1200" spc="-10" dirty="0">
                <a:latin typeface="LM Roman 12"/>
                <a:cs typeface="LM Roman 12"/>
              </a:rPr>
              <a:t>course, </a:t>
            </a:r>
            <a:r>
              <a:rPr sz="1200" spc="-5" dirty="0">
                <a:latin typeface="LM Roman 12"/>
                <a:cs typeface="LM Roman 12"/>
              </a:rPr>
              <a:t>one </a:t>
            </a:r>
            <a:r>
              <a:rPr sz="1200" spc="-30" dirty="0">
                <a:latin typeface="LM Roman 12"/>
                <a:cs typeface="LM Roman 12"/>
              </a:rPr>
              <a:t>way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5" dirty="0">
                <a:latin typeface="LM Roman 12"/>
                <a:cs typeface="LM Roman 12"/>
              </a:rPr>
              <a:t>change </a:t>
            </a:r>
            <a:r>
              <a:rPr sz="1200" spc="-5" dirty="0">
                <a:latin typeface="LM Roman 12"/>
                <a:cs typeface="LM Roman 12"/>
              </a:rPr>
              <a:t>this  is to </a:t>
            </a:r>
            <a:r>
              <a:rPr sz="1200" spc="-10" dirty="0">
                <a:latin typeface="LM Roman 12"/>
                <a:cs typeface="LM Roman 12"/>
              </a:rPr>
              <a:t>manually </a:t>
            </a:r>
            <a:r>
              <a:rPr sz="1200" dirty="0">
                <a:latin typeface="LM Roman 12"/>
                <a:cs typeface="LM Roman 12"/>
              </a:rPr>
              <a:t>re-open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M-file </a:t>
            </a:r>
            <a:r>
              <a:rPr sz="1200" i="1" spc="-15" dirty="0">
                <a:latin typeface="LM Roman 12"/>
                <a:cs typeface="LM Roman 12"/>
              </a:rPr>
              <a:t>lorenz.m </a:t>
            </a:r>
            <a:r>
              <a:rPr sz="1200" spc="-15" dirty="0">
                <a:latin typeface="LM Roman 12"/>
                <a:cs typeface="LM Roman 12"/>
              </a:rPr>
              <a:t>each </a:t>
            </a:r>
            <a:r>
              <a:rPr sz="1200" spc="-5" dirty="0">
                <a:latin typeface="LM Roman 12"/>
                <a:cs typeface="LM Roman 12"/>
              </a:rPr>
              <a:t>time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5" dirty="0">
                <a:latin typeface="LM Roman 12"/>
                <a:cs typeface="LM Roman 12"/>
              </a:rPr>
              <a:t>want </a:t>
            </a:r>
            <a:r>
              <a:rPr sz="1200" spc="-5" dirty="0">
                <a:latin typeface="LM Roman 12"/>
                <a:cs typeface="LM Roman 12"/>
              </a:rPr>
              <a:t>to try </a:t>
            </a:r>
            <a:r>
              <a:rPr sz="1200" spc="-10" dirty="0">
                <a:latin typeface="LM Roman 12"/>
                <a:cs typeface="LM Roman 12"/>
              </a:rPr>
              <a:t>new </a:t>
            </a:r>
            <a:r>
              <a:rPr sz="1200" spc="-20" dirty="0">
                <a:latin typeface="LM Roman 12"/>
                <a:cs typeface="LM Roman 12"/>
              </a:rPr>
              <a:t>values, </a:t>
            </a:r>
            <a:r>
              <a:rPr sz="1200" spc="-10" dirty="0">
                <a:latin typeface="LM Roman 12"/>
                <a:cs typeface="LM Roman 12"/>
              </a:rPr>
              <a:t>but </a:t>
            </a:r>
            <a:r>
              <a:rPr sz="1200" spc="-5" dirty="0">
                <a:latin typeface="LM Roman 12"/>
                <a:cs typeface="LM Roman 12"/>
              </a:rPr>
              <a:t>not  only is a </a:t>
            </a:r>
            <a:r>
              <a:rPr sz="1200" spc="-15" dirty="0">
                <a:latin typeface="LM Roman 12"/>
                <a:cs typeface="LM Roman 12"/>
              </a:rPr>
              <a:t>slow </a:t>
            </a:r>
            <a:r>
              <a:rPr sz="1200" spc="-30" dirty="0">
                <a:latin typeface="LM Roman 12"/>
                <a:cs typeface="LM Roman 12"/>
              </a:rPr>
              <a:t>way </a:t>
            </a:r>
            <a:r>
              <a:rPr sz="1200" spc="-5" dirty="0">
                <a:latin typeface="LM Roman 12"/>
                <a:cs typeface="LM Roman 12"/>
              </a:rPr>
              <a:t>to do it, it’s </a:t>
            </a:r>
            <a:r>
              <a:rPr sz="1200" spc="-15" dirty="0">
                <a:latin typeface="LM Roman 12"/>
                <a:cs typeface="LM Roman 12"/>
              </a:rPr>
              <a:t>unwieldy </a:t>
            </a:r>
            <a:r>
              <a:rPr sz="1200" spc="-5" dirty="0">
                <a:latin typeface="LM Roman 12"/>
                <a:cs typeface="LM Roman 12"/>
              </a:rPr>
              <a:t>to automate. </a:t>
            </a:r>
            <a:r>
              <a:rPr sz="1200" spc="-10" dirty="0">
                <a:latin typeface="LM Roman 12"/>
                <a:cs typeface="LM Roman 12"/>
              </a:rPr>
              <a:t>What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can </a:t>
            </a:r>
            <a:r>
              <a:rPr sz="1200" spc="-5" dirty="0">
                <a:latin typeface="LM Roman 12"/>
                <a:cs typeface="LM Roman 12"/>
              </a:rPr>
              <a:t>do </a:t>
            </a:r>
            <a:r>
              <a:rPr sz="1200" spc="-10" dirty="0">
                <a:latin typeface="LM Roman 12"/>
                <a:cs typeface="LM Roman 12"/>
              </a:rPr>
              <a:t>instead </a:t>
            </a:r>
            <a:r>
              <a:rPr sz="1200" spc="-5" dirty="0">
                <a:latin typeface="LM Roman 12"/>
                <a:cs typeface="LM Roman 12"/>
              </a:rPr>
              <a:t>is </a:t>
            </a:r>
            <a:r>
              <a:rPr sz="1200" spc="-10" dirty="0">
                <a:latin typeface="LM Roman 12"/>
                <a:cs typeface="LM Roman 12"/>
              </a:rPr>
              <a:t>pass  </a:t>
            </a:r>
            <a:r>
              <a:rPr sz="1200" spc="-5" dirty="0">
                <a:latin typeface="LM Roman 12"/>
                <a:cs typeface="LM Roman 12"/>
              </a:rPr>
              <a:t>parameter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directly to our </a:t>
            </a:r>
            <a:r>
              <a:rPr sz="1200" spc="-10" dirty="0">
                <a:latin typeface="LM Roman 12"/>
                <a:cs typeface="LM Roman 12"/>
              </a:rPr>
              <a:t>M-file </a:t>
            </a:r>
            <a:r>
              <a:rPr sz="1200" spc="-5" dirty="0">
                <a:latin typeface="LM Roman 12"/>
                <a:cs typeface="LM Roman 12"/>
              </a:rPr>
              <a:t>through the </a:t>
            </a:r>
            <a:r>
              <a:rPr sz="1200" i="1" spc="-15" dirty="0">
                <a:latin typeface="LM Roman 12"/>
                <a:cs typeface="LM Roman 12"/>
              </a:rPr>
              <a:t>ode45 </a:t>
            </a:r>
            <a:r>
              <a:rPr sz="1200" spc="-5" dirty="0">
                <a:latin typeface="LM Roman 12"/>
                <a:cs typeface="LM Roman 12"/>
              </a:rPr>
              <a:t>call </a:t>
            </a:r>
            <a:r>
              <a:rPr sz="1200" spc="-10" dirty="0">
                <a:latin typeface="LM Roman 12"/>
                <a:cs typeface="LM Roman 12"/>
              </a:rPr>
              <a:t>statement. </a:t>
            </a:r>
            <a:r>
              <a:rPr sz="1200" spc="-5" dirty="0">
                <a:latin typeface="LM Roman 12"/>
                <a:cs typeface="LM Roman 12"/>
              </a:rPr>
              <a:t>In order to </a:t>
            </a:r>
            <a:r>
              <a:rPr sz="1200" spc="-10" dirty="0">
                <a:latin typeface="LM Roman 12"/>
                <a:cs typeface="LM Roman 12"/>
              </a:rPr>
              <a:t>see  </a:t>
            </a:r>
            <a:r>
              <a:rPr sz="1200" spc="-20" dirty="0">
                <a:latin typeface="LM Roman 12"/>
                <a:cs typeface="LM Roman 12"/>
              </a:rPr>
              <a:t>how </a:t>
            </a:r>
            <a:r>
              <a:rPr sz="1200" spc="-5" dirty="0">
                <a:latin typeface="LM Roman 12"/>
                <a:cs typeface="LM Roman 12"/>
              </a:rPr>
              <a:t>this </a:t>
            </a:r>
            <a:r>
              <a:rPr sz="1200" spc="-15" dirty="0">
                <a:latin typeface="LM Roman 12"/>
                <a:cs typeface="LM Roman 12"/>
              </a:rPr>
              <a:t>works,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5" dirty="0">
                <a:latin typeface="LM Roman 12"/>
                <a:cs typeface="LM Roman 12"/>
              </a:rPr>
              <a:t>alter </a:t>
            </a:r>
            <a:r>
              <a:rPr sz="1200" i="1" spc="-15" dirty="0">
                <a:latin typeface="LM Roman 12"/>
                <a:cs typeface="LM Roman 12"/>
              </a:rPr>
              <a:t>lorenz.m </a:t>
            </a:r>
            <a:r>
              <a:rPr sz="1200" spc="-15" dirty="0">
                <a:latin typeface="LM Roman 12"/>
                <a:cs typeface="LM Roman 12"/>
              </a:rPr>
              <a:t>into </a:t>
            </a:r>
            <a:r>
              <a:rPr sz="1200" i="1" spc="-10" dirty="0">
                <a:latin typeface="LM Roman 12"/>
                <a:cs typeface="LM Roman 12"/>
              </a:rPr>
              <a:t>lorenz1.m</a:t>
            </a:r>
            <a:r>
              <a:rPr sz="1200" spc="-10" dirty="0">
                <a:latin typeface="LM Roman 12"/>
                <a:cs typeface="LM Roman 12"/>
              </a:rPr>
              <a:t>, </a:t>
            </a:r>
            <a:r>
              <a:rPr sz="1200" spc="-5" dirty="0">
                <a:latin typeface="LM Roman 12"/>
                <a:cs typeface="LM Roman 12"/>
              </a:rPr>
              <a:t>the latter of </a:t>
            </a:r>
            <a:r>
              <a:rPr sz="1200" spc="-20" dirty="0">
                <a:latin typeface="LM Roman 12"/>
                <a:cs typeface="LM Roman 12"/>
              </a:rPr>
              <a:t>which </a:t>
            </a:r>
            <a:r>
              <a:rPr sz="1200" spc="-5" dirty="0">
                <a:latin typeface="LM Roman 12"/>
                <a:cs typeface="LM Roman 12"/>
              </a:rPr>
              <a:t>accepts a </a:t>
            </a:r>
            <a:r>
              <a:rPr sz="1200" spc="-15" dirty="0">
                <a:latin typeface="LM Roman 12"/>
                <a:cs typeface="LM Roman 12"/>
              </a:rPr>
              <a:t>vector  </a:t>
            </a:r>
            <a:r>
              <a:rPr sz="1200" spc="-5" dirty="0">
                <a:latin typeface="LM Roman 12"/>
                <a:cs typeface="LM Roman 12"/>
              </a:rPr>
              <a:t>of parameters that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denote</a:t>
            </a:r>
            <a:r>
              <a:rPr sz="1200" spc="40" dirty="0">
                <a:latin typeface="LM Roman 12"/>
                <a:cs typeface="LM Roman 12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LM Roman 12"/>
                <a:cs typeface="LM Roman 12"/>
              </a:rPr>
              <a:t>.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LM Roman 12"/>
              <a:cs typeface="LM Roman 12"/>
            </a:endParaRPr>
          </a:p>
          <a:p>
            <a:pPr marL="6578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function </a:t>
            </a:r>
            <a:r>
              <a:rPr sz="1200" spc="-10" dirty="0">
                <a:latin typeface="LM Roman 12"/>
                <a:cs typeface="LM Roman 12"/>
              </a:rPr>
              <a:t>xprime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lorenz1(t,x,p);</a:t>
            </a:r>
            <a:endParaRPr sz="1200" dirty="0">
              <a:latin typeface="LM Roman 12"/>
              <a:cs typeface="LM Roman 12"/>
            </a:endParaRPr>
          </a:p>
          <a:p>
            <a:pPr marL="65786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LM Roman 12"/>
                <a:cs typeface="LM Roman 12"/>
              </a:rPr>
              <a:t>%LORENZ: </a:t>
            </a:r>
            <a:r>
              <a:rPr sz="1200" spc="-10" dirty="0">
                <a:latin typeface="LM Roman 12"/>
                <a:cs typeface="LM Roman 12"/>
              </a:rPr>
              <a:t>Computes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5" dirty="0">
                <a:latin typeface="LM Roman 12"/>
                <a:cs typeface="LM Roman 12"/>
              </a:rPr>
              <a:t>derivatives </a:t>
            </a:r>
            <a:r>
              <a:rPr sz="1200" spc="-25" dirty="0">
                <a:latin typeface="LM Roman 12"/>
                <a:cs typeface="LM Roman 12"/>
              </a:rPr>
              <a:t>involved </a:t>
            </a:r>
            <a:r>
              <a:rPr sz="1200" spc="-5" dirty="0">
                <a:latin typeface="LM Roman 12"/>
                <a:cs typeface="LM Roman 12"/>
              </a:rPr>
              <a:t>in </a:t>
            </a:r>
            <a:r>
              <a:rPr sz="1200" spc="-10" dirty="0">
                <a:latin typeface="LM Roman 12"/>
                <a:cs typeface="LM Roman 12"/>
              </a:rPr>
              <a:t>solving</a:t>
            </a:r>
            <a:r>
              <a:rPr sz="1200" spc="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endParaRPr sz="1200" dirty="0">
              <a:latin typeface="LM Roman 12"/>
              <a:cs typeface="LM Roman 12"/>
            </a:endParaRPr>
          </a:p>
          <a:p>
            <a:pPr marL="6578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%Lorenz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equations.</a:t>
            </a:r>
            <a:endParaRPr sz="1200" dirty="0">
              <a:latin typeface="LM Roman 12"/>
              <a:cs typeface="LM Roman 12"/>
            </a:endParaRPr>
          </a:p>
          <a:p>
            <a:pPr marL="657860">
              <a:lnSpc>
                <a:spcPct val="100000"/>
              </a:lnSpc>
            </a:pPr>
            <a:r>
              <a:rPr sz="1200" spc="-5" dirty="0">
                <a:latin typeface="LM Roman 12"/>
                <a:cs typeface="LM Roman 12"/>
              </a:rPr>
              <a:t>sig=p(1); beta=p(2);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rho=p(3);</a:t>
            </a:r>
            <a:endParaRPr sz="1200" dirty="0">
              <a:latin typeface="LM Roman 12"/>
              <a:cs typeface="LM Roman 12"/>
            </a:endParaRPr>
          </a:p>
          <a:p>
            <a:pPr marL="65786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LM Roman 12"/>
                <a:cs typeface="LM Roman 12"/>
              </a:rPr>
              <a:t>xprime=[-sig*x(1)</a:t>
            </a:r>
            <a:r>
              <a:rPr sz="1200" spc="-114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sig*x(2);</a:t>
            </a:r>
            <a:r>
              <a:rPr sz="1200" spc="-90" dirty="0">
                <a:latin typeface="LM Roman 12"/>
                <a:cs typeface="LM Roman 12"/>
              </a:rPr>
              <a:t> </a:t>
            </a:r>
            <a:endParaRPr lang="en-US" sz="1200" spc="-90" dirty="0" smtClean="0">
              <a:latin typeface="LM Roman 12"/>
              <a:cs typeface="LM Roman 12"/>
            </a:endParaRPr>
          </a:p>
          <a:p>
            <a:pPr marL="657860">
              <a:lnSpc>
                <a:spcPct val="100000"/>
              </a:lnSpc>
              <a:spcBef>
                <a:spcPts val="10"/>
              </a:spcBef>
            </a:pPr>
            <a:r>
              <a:rPr lang="en-US" sz="1200" spc="-90" dirty="0">
                <a:latin typeface="LM Roman 12"/>
                <a:cs typeface="LM Roman 12"/>
              </a:rPr>
              <a:t>	</a:t>
            </a:r>
            <a:r>
              <a:rPr lang="en-US" sz="1200" spc="-90" dirty="0" smtClean="0">
                <a:latin typeface="LM Roman 12"/>
                <a:cs typeface="LM Roman 12"/>
              </a:rPr>
              <a:t>           </a:t>
            </a:r>
            <a:r>
              <a:rPr sz="1200" spc="-5" dirty="0" smtClean="0">
                <a:latin typeface="LM Roman 12"/>
                <a:cs typeface="LM Roman 12"/>
              </a:rPr>
              <a:t>rho*x(1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-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x(2)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-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x(1)*x(3);</a:t>
            </a:r>
            <a:r>
              <a:rPr sz="1200" spc="-105" dirty="0">
                <a:latin typeface="LM Roman 12"/>
                <a:cs typeface="LM Roman 12"/>
              </a:rPr>
              <a:t> </a:t>
            </a:r>
            <a:endParaRPr lang="en-US" sz="1200" spc="-105" dirty="0" smtClean="0">
              <a:latin typeface="LM Roman 12"/>
              <a:cs typeface="LM Roman 12"/>
            </a:endParaRPr>
          </a:p>
          <a:p>
            <a:pPr marL="657860">
              <a:lnSpc>
                <a:spcPct val="100000"/>
              </a:lnSpc>
              <a:spcBef>
                <a:spcPts val="10"/>
              </a:spcBef>
            </a:pPr>
            <a:r>
              <a:rPr lang="en-US" sz="1200" spc="-105" dirty="0">
                <a:latin typeface="LM Roman 12"/>
                <a:cs typeface="LM Roman 12"/>
              </a:rPr>
              <a:t> </a:t>
            </a:r>
            <a:r>
              <a:rPr lang="en-US" sz="1200" spc="-105" dirty="0" smtClean="0">
                <a:latin typeface="LM Roman 12"/>
                <a:cs typeface="LM Roman 12"/>
              </a:rPr>
              <a:t>                    </a:t>
            </a:r>
            <a:r>
              <a:rPr sz="1200" dirty="0" smtClean="0">
                <a:latin typeface="LM Roman 12"/>
                <a:cs typeface="LM Roman 12"/>
              </a:rPr>
              <a:t>-</a:t>
            </a:r>
            <a:r>
              <a:rPr sz="1200" dirty="0">
                <a:latin typeface="LM Roman 12"/>
                <a:cs typeface="LM Roman 12"/>
              </a:rPr>
              <a:t>beta*x(3)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x(1)*x(2)];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LM Roman 12"/>
              <a:cs typeface="LM Roman 12"/>
            </a:endParaRPr>
          </a:p>
          <a:p>
            <a:pPr marL="63500">
              <a:lnSpc>
                <a:spcPct val="100000"/>
              </a:lnSpc>
            </a:pP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20" dirty="0">
                <a:latin typeface="LM Roman 12"/>
                <a:cs typeface="LM Roman 12"/>
              </a:rPr>
              <a:t>now </a:t>
            </a:r>
            <a:r>
              <a:rPr sz="1200" spc="-10" dirty="0">
                <a:latin typeface="LM Roman 12"/>
                <a:cs typeface="LM Roman 12"/>
              </a:rPr>
              <a:t>send </a:t>
            </a:r>
            <a:r>
              <a:rPr sz="1200" spc="-5" dirty="0">
                <a:latin typeface="LM Roman 12"/>
                <a:cs typeface="LM Roman 12"/>
              </a:rPr>
              <a:t>parameter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10" dirty="0">
                <a:latin typeface="LM Roman 12"/>
                <a:cs typeface="LM Roman 12"/>
              </a:rPr>
              <a:t>with</a:t>
            </a:r>
            <a:r>
              <a:rPr sz="1200" spc="125" dirty="0">
                <a:latin typeface="LM Roman 12"/>
                <a:cs typeface="LM Roman 12"/>
              </a:rPr>
              <a:t> </a:t>
            </a:r>
            <a:r>
              <a:rPr sz="1200" i="1" spc="-15" dirty="0">
                <a:latin typeface="LM Roman 12"/>
                <a:cs typeface="LM Roman 12"/>
              </a:rPr>
              <a:t>ode45</a:t>
            </a:r>
            <a:r>
              <a:rPr sz="1200" spc="-15" dirty="0">
                <a:latin typeface="LM Roman 12"/>
                <a:cs typeface="LM Roman 12"/>
              </a:rPr>
              <a:t>.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LM Roman 12"/>
              <a:cs typeface="LM Roman 12"/>
            </a:endParaRPr>
          </a:p>
          <a:p>
            <a:pPr marL="657225">
              <a:lnSpc>
                <a:spcPct val="100000"/>
              </a:lnSpc>
              <a:spcBef>
                <a:spcPts val="5"/>
              </a:spcBef>
            </a:pPr>
            <a:r>
              <a:rPr sz="1200" i="1" spc="25" dirty="0">
                <a:latin typeface="Times New Roman"/>
                <a:cs typeface="Times New Roman"/>
              </a:rPr>
              <a:t>&gt;&gt;</a:t>
            </a:r>
            <a:r>
              <a:rPr sz="1200" spc="25" dirty="0">
                <a:latin typeface="LM Roman 12"/>
                <a:cs typeface="LM Roman 12"/>
              </a:rPr>
              <a:t>p=[10 </a:t>
            </a:r>
            <a:r>
              <a:rPr sz="1200" spc="-5" dirty="0">
                <a:latin typeface="LM Roman 12"/>
                <a:cs typeface="LM Roman 12"/>
              </a:rPr>
              <a:t>8/3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28];</a:t>
            </a:r>
            <a:endParaRPr sz="1200" dirty="0">
              <a:latin typeface="LM Roman 12"/>
              <a:cs typeface="LM Roman 12"/>
            </a:endParaRPr>
          </a:p>
          <a:p>
            <a:pPr marL="657225">
              <a:lnSpc>
                <a:spcPct val="100000"/>
              </a:lnSpc>
              <a:spcBef>
                <a:spcPts val="10"/>
              </a:spcBef>
            </a:pPr>
            <a:r>
              <a:rPr sz="1200" i="1" dirty="0">
                <a:latin typeface="Times New Roman"/>
                <a:cs typeface="Times New Roman"/>
              </a:rPr>
              <a:t>&gt;&gt;</a:t>
            </a:r>
            <a:r>
              <a:rPr sz="1200" dirty="0">
                <a:latin typeface="LM Roman 12"/>
                <a:cs typeface="LM Roman 12"/>
              </a:rPr>
              <a:t>[t,x]=ode45(@lorenz1,tspan,x0,[],p);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 dirty="0">
              <a:latin typeface="LM Roman 12"/>
              <a:cs typeface="LM Roman 12"/>
            </a:endParaRPr>
          </a:p>
          <a:p>
            <a:pPr marL="529590" lvl="1" indent="-466725">
              <a:lnSpc>
                <a:spcPct val="100000"/>
              </a:lnSpc>
              <a:buAutoNum type="arabicPeriod" startAt="5"/>
              <a:tabLst>
                <a:tab pos="529590" algn="l"/>
                <a:tab pos="530225" algn="l"/>
              </a:tabLst>
            </a:pPr>
            <a:r>
              <a:rPr sz="1400" spc="135" dirty="0">
                <a:solidFill>
                  <a:srgbClr val="0070C0"/>
                </a:solidFill>
                <a:latin typeface="Times New Roman"/>
                <a:cs typeface="Times New Roman"/>
              </a:rPr>
              <a:t>Second </a:t>
            </a:r>
            <a:r>
              <a:rPr sz="1400" spc="175" dirty="0">
                <a:solidFill>
                  <a:srgbClr val="0070C0"/>
                </a:solidFill>
                <a:latin typeface="Times New Roman"/>
                <a:cs typeface="Times New Roman"/>
              </a:rPr>
              <a:t>Order</a:t>
            </a:r>
            <a:r>
              <a:rPr sz="1400" spc="2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0070C0"/>
                </a:solidFill>
                <a:latin typeface="Times New Roman"/>
                <a:cs typeface="Times New Roman"/>
              </a:rPr>
              <a:t>Equations</a:t>
            </a:r>
            <a:endParaRPr sz="1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latin typeface="LM Roman 12"/>
                <a:cs typeface="LM Roman 12"/>
              </a:rPr>
              <a:t>The</a:t>
            </a:r>
            <a:r>
              <a:rPr sz="1200" spc="-95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first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step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in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solving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</a:t>
            </a:r>
            <a:r>
              <a:rPr sz="1200" spc="-10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second</a:t>
            </a:r>
            <a:r>
              <a:rPr sz="1200" spc="-7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(or</a:t>
            </a:r>
            <a:r>
              <a:rPr sz="1200" spc="-9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higher)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order</a:t>
            </a:r>
            <a:r>
              <a:rPr sz="1200" spc="-9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ordinary</a:t>
            </a:r>
            <a:r>
              <a:rPr sz="1200" spc="-95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differential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in</a:t>
            </a:r>
            <a:r>
              <a:rPr sz="1200" spc="-90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LM Roman 12"/>
                <a:cs typeface="LM Roman 12"/>
              </a:rPr>
              <a:t>MATLAB</a:t>
            </a:r>
            <a:endParaRPr sz="1200" dirty="0">
              <a:latin typeface="LM Roman 12"/>
              <a:cs typeface="LM Roman 12"/>
            </a:endParaRPr>
          </a:p>
          <a:p>
            <a:pPr marL="63500" marR="17780" algn="just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LM Roman 12"/>
                <a:cs typeface="LM Roman 12"/>
              </a:rPr>
              <a:t>is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write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4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r>
              <a:rPr sz="1200" spc="-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as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first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order</a:t>
            </a:r>
            <a:r>
              <a:rPr sz="1200" spc="-4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system.</a:t>
            </a:r>
            <a:r>
              <a:rPr sz="1200" spc="145" dirty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As</a:t>
            </a:r>
            <a:r>
              <a:rPr sz="1200" spc="-4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an</a:t>
            </a:r>
            <a:r>
              <a:rPr sz="1200" spc="-45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example,</a:t>
            </a:r>
            <a:r>
              <a:rPr sz="1200" spc="-2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let’s</a:t>
            </a:r>
            <a:r>
              <a:rPr sz="1200" spc="-30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return</a:t>
            </a:r>
            <a:r>
              <a:rPr sz="1200" spc="-4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to</a:t>
            </a:r>
            <a:r>
              <a:rPr sz="1200" spc="-50" dirty="0" smtClean="0">
                <a:latin typeface="LM Roman 12"/>
                <a:cs typeface="LM Roman 12"/>
              </a:rPr>
              <a:t> </a:t>
            </a:r>
            <a:r>
              <a:rPr sz="1200" spc="-10" dirty="0" smtClean="0">
                <a:latin typeface="LM Roman 12"/>
                <a:cs typeface="LM Roman 12"/>
              </a:rPr>
              <a:t>equation</a:t>
            </a:r>
            <a:r>
              <a:rPr sz="1200" spc="-45" dirty="0" smtClean="0">
                <a:latin typeface="LM Roman 12"/>
                <a:cs typeface="LM Roman 12"/>
              </a:rPr>
              <a:t> </a:t>
            </a:r>
            <a:r>
              <a:rPr sz="1200" spc="-5" dirty="0" smtClean="0">
                <a:latin typeface="LM Roman 12"/>
                <a:cs typeface="LM Roman 12"/>
              </a:rPr>
              <a:t>(1.2)  from </a:t>
            </a:r>
            <a:r>
              <a:rPr sz="1200" spc="-10" dirty="0" smtClean="0">
                <a:latin typeface="LM Roman 12"/>
                <a:cs typeface="LM Roman 12"/>
              </a:rPr>
              <a:t>Subsection </a:t>
            </a:r>
            <a:r>
              <a:rPr sz="1200" spc="-5" dirty="0" smtClean="0">
                <a:latin typeface="LM Roman 12"/>
                <a:cs typeface="LM Roman 12"/>
              </a:rPr>
              <a:t>1.2. </a:t>
            </a:r>
            <a:r>
              <a:rPr sz="1200" spc="-25" dirty="0" smtClean="0">
                <a:latin typeface="LM Roman 12"/>
                <a:cs typeface="LM Roman 12"/>
              </a:rPr>
              <a:t>Taking </a:t>
            </a:r>
            <a:r>
              <a:rPr sz="1200" i="1" spc="35" dirty="0" smtClean="0">
                <a:latin typeface="Times New Roman"/>
                <a:cs typeface="Times New Roman"/>
              </a:rPr>
              <a:t>y</a:t>
            </a:r>
            <a:r>
              <a:rPr lang="en-US" sz="900" spc="35" dirty="0" smtClean="0">
                <a:latin typeface="Times New Roman"/>
                <a:cs typeface="Times New Roman"/>
              </a:rPr>
              <a:t>1</a:t>
            </a:r>
            <a:r>
              <a:rPr sz="1200" i="1" spc="35" dirty="0" smtClean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40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50" dirty="0">
                <a:latin typeface="Times New Roman"/>
                <a:cs typeface="Times New Roman"/>
              </a:rPr>
              <a:t>y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50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i="1" spc="35" dirty="0" smtClean="0">
                <a:latin typeface="Times New Roman"/>
                <a:cs typeface="Times New Roman"/>
              </a:rPr>
              <a:t>y</a:t>
            </a:r>
            <a:r>
              <a:rPr lang="en-US" sz="700" spc="35" dirty="0" smtClean="0">
                <a:latin typeface="Times New Roman"/>
                <a:cs typeface="Times New Roman"/>
              </a:rPr>
              <a:t>2</a:t>
            </a:r>
            <a:r>
              <a:rPr sz="1200" i="1" spc="35" dirty="0" smtClean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40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50" dirty="0">
                <a:latin typeface="Times New Roman"/>
                <a:cs typeface="Times New Roman"/>
              </a:rPr>
              <a:t>y</a:t>
            </a:r>
            <a:r>
              <a:rPr sz="1200" spc="75" baseline="31250" dirty="0">
                <a:latin typeface="Arial"/>
                <a:cs typeface="Arial"/>
              </a:rPr>
              <a:t>′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50" dirty="0">
                <a:latin typeface="LM Roman 12"/>
                <a:cs typeface="LM Roman 12"/>
              </a:rPr>
              <a:t>),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5" dirty="0">
                <a:latin typeface="LM Roman 12"/>
                <a:cs typeface="LM Roman 12"/>
              </a:rPr>
              <a:t>have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12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system</a:t>
            </a:r>
            <a:endParaRPr sz="1200" dirty="0">
              <a:latin typeface="LM Roman 12"/>
              <a:cs typeface="LM Roman 12"/>
            </a:endParaRPr>
          </a:p>
          <a:p>
            <a:pPr marR="772160" algn="ctr">
              <a:lnSpc>
                <a:spcPts val="100"/>
              </a:lnSpc>
              <a:tabLst>
                <a:tab pos="1148715" algn="l"/>
              </a:tabLst>
            </a:pPr>
            <a:r>
              <a:rPr sz="800" spc="-5" dirty="0">
                <a:latin typeface="LM Roman 8"/>
                <a:cs typeface="LM Roman 8"/>
              </a:rPr>
              <a:t>1	2</a:t>
            </a:r>
            <a:endParaRPr sz="800" dirty="0">
              <a:latin typeface="LM Roman 8"/>
              <a:cs typeface="LM Roman 8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2641073" y="5648771"/>
            <a:ext cx="2400936" cy="457011"/>
            <a:chOff x="2685268" y="5809547"/>
            <a:chExt cx="2400936" cy="457011"/>
          </a:xfrm>
        </p:grpSpPr>
        <p:sp>
          <p:nvSpPr>
            <p:cNvPr id="3" name="object 3"/>
            <p:cNvSpPr txBox="1"/>
            <p:nvPr/>
          </p:nvSpPr>
          <p:spPr>
            <a:xfrm>
              <a:off x="2783817" y="5896735"/>
              <a:ext cx="79375" cy="1473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spc="-5" dirty="0">
                  <a:latin typeface="LM Roman 8"/>
                  <a:cs typeface="LM Roman 8"/>
                </a:rPr>
                <a:t>1</a:t>
              </a:r>
              <a:endParaRPr sz="800">
                <a:latin typeface="LM Roman 8"/>
                <a:cs typeface="LM Roman 8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300455" y="5883018"/>
              <a:ext cx="79375" cy="1473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spc="-5" dirty="0">
                  <a:latin typeface="LM Roman 8"/>
                  <a:cs typeface="LM Roman 8"/>
                </a:rPr>
                <a:t>2</a:t>
              </a:r>
              <a:endParaRPr sz="800">
                <a:latin typeface="LM Roman 8"/>
                <a:cs typeface="LM Roman 8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685268" y="5809547"/>
              <a:ext cx="925194" cy="19684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200" i="1" spc="80" dirty="0">
                  <a:latin typeface="Times New Roman"/>
                  <a:cs typeface="Times New Roman"/>
                </a:rPr>
                <a:t>y</a:t>
              </a:r>
              <a:r>
                <a:rPr sz="1200" spc="120" baseline="34722" dirty="0">
                  <a:latin typeface="Arial"/>
                  <a:cs typeface="Arial"/>
                </a:rPr>
                <a:t>′ </a:t>
              </a:r>
              <a:r>
                <a:rPr sz="1200" spc="40" dirty="0">
                  <a:latin typeface="LM Roman 12"/>
                  <a:cs typeface="LM Roman 12"/>
                </a:rPr>
                <a:t>(</a:t>
              </a:r>
              <a:r>
                <a:rPr sz="1200" i="1" spc="40" dirty="0">
                  <a:latin typeface="Times New Roman"/>
                  <a:cs typeface="Times New Roman"/>
                </a:rPr>
                <a:t>x</a:t>
              </a:r>
              <a:r>
                <a:rPr sz="1200" spc="40" dirty="0">
                  <a:latin typeface="LM Roman 12"/>
                  <a:cs typeface="LM Roman 12"/>
                </a:rPr>
                <a:t>) </a:t>
              </a:r>
              <a:r>
                <a:rPr sz="1200" spc="-5" dirty="0">
                  <a:latin typeface="LM Roman 12"/>
                  <a:cs typeface="LM Roman 12"/>
                </a:rPr>
                <a:t>=</a:t>
              </a:r>
              <a:r>
                <a:rPr sz="1200" spc="-330" dirty="0">
                  <a:latin typeface="LM Roman 12"/>
                  <a:cs typeface="LM Roman 12"/>
                </a:rPr>
                <a:t> </a:t>
              </a:r>
              <a:r>
                <a:rPr sz="1200" i="1" spc="35" dirty="0" smtClean="0">
                  <a:latin typeface="Times New Roman"/>
                  <a:cs typeface="Times New Roman"/>
                </a:rPr>
                <a:t>y</a:t>
              </a:r>
              <a:r>
                <a:rPr lang="en-US" sz="1200" i="1" spc="35" dirty="0" smtClean="0">
                  <a:latin typeface="Times New Roman"/>
                  <a:cs typeface="Times New Roman"/>
                </a:rPr>
                <a:t>   </a:t>
              </a:r>
              <a:r>
                <a:rPr sz="1200" spc="40" dirty="0" smtClean="0">
                  <a:latin typeface="LM Roman 12"/>
                  <a:cs typeface="LM Roman 12"/>
                </a:rPr>
                <a:t>(</a:t>
              </a:r>
              <a:r>
                <a:rPr sz="1200" i="1" spc="40" dirty="0" smtClean="0">
                  <a:latin typeface="Times New Roman"/>
                  <a:cs typeface="Times New Roman"/>
                </a:rPr>
                <a:t>x</a:t>
              </a:r>
              <a:r>
                <a:rPr sz="1200" spc="40" dirty="0">
                  <a:latin typeface="LM Roman 12"/>
                  <a:cs typeface="LM Roman 12"/>
                </a:rPr>
                <a:t>)</a:t>
              </a:r>
              <a:endParaRPr sz="1200" dirty="0">
                <a:latin typeface="LM Roman 12"/>
                <a:cs typeface="LM Roman 12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783817" y="6119238"/>
              <a:ext cx="79375" cy="1473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spc="-5" dirty="0">
                  <a:latin typeface="LM Roman 8"/>
                  <a:cs typeface="LM Roman 8"/>
                </a:rPr>
                <a:t>2</a:t>
              </a:r>
              <a:endParaRPr sz="800">
                <a:latin typeface="LM Roman 8"/>
                <a:cs typeface="LM Roman 8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561062" y="6103998"/>
              <a:ext cx="670560" cy="1473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603885" algn="l"/>
                </a:tabLst>
              </a:pPr>
              <a:r>
                <a:rPr sz="800" spc="-5" dirty="0">
                  <a:latin typeface="LM Roman 8"/>
                  <a:cs typeface="LM Roman 8"/>
                </a:rPr>
                <a:t>2	1</a:t>
              </a:r>
              <a:endParaRPr sz="800">
                <a:latin typeface="LM Roman 8"/>
                <a:cs typeface="LM Roman 8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685269" y="6030527"/>
              <a:ext cx="2400935" cy="20764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200" i="1" spc="80" dirty="0">
                  <a:latin typeface="Times New Roman"/>
                  <a:cs typeface="Times New Roman"/>
                </a:rPr>
                <a:t>y</a:t>
              </a:r>
              <a:r>
                <a:rPr sz="1200" spc="120" baseline="34722" dirty="0">
                  <a:latin typeface="Arial"/>
                  <a:cs typeface="Arial"/>
                </a:rPr>
                <a:t>′</a:t>
              </a:r>
              <a:r>
                <a:rPr sz="1200" spc="-60" baseline="34722" dirty="0">
                  <a:latin typeface="Arial"/>
                  <a:cs typeface="Arial"/>
                </a:rPr>
                <a:t> </a:t>
              </a:r>
              <a:r>
                <a:rPr sz="1200" spc="40" dirty="0">
                  <a:latin typeface="LM Roman 12"/>
                  <a:cs typeface="LM Roman 12"/>
                </a:rPr>
                <a:t>(</a:t>
              </a:r>
              <a:r>
                <a:rPr sz="1200" i="1" spc="40" dirty="0">
                  <a:latin typeface="Times New Roman"/>
                  <a:cs typeface="Times New Roman"/>
                </a:rPr>
                <a:t>x</a:t>
              </a:r>
              <a:r>
                <a:rPr sz="1200" spc="40" dirty="0">
                  <a:latin typeface="LM Roman 12"/>
                  <a:cs typeface="LM Roman 12"/>
                </a:rPr>
                <a:t>)</a:t>
              </a:r>
              <a:r>
                <a:rPr sz="1200" spc="-60" dirty="0">
                  <a:latin typeface="LM Roman 12"/>
                  <a:cs typeface="LM Roman 12"/>
                </a:rPr>
                <a:t> </a:t>
              </a:r>
              <a:r>
                <a:rPr sz="1200" spc="-5" dirty="0">
                  <a:latin typeface="LM Roman 12"/>
                  <a:cs typeface="LM Roman 12"/>
                </a:rPr>
                <a:t>=</a:t>
              </a:r>
              <a:r>
                <a:rPr sz="1200" spc="70" dirty="0">
                  <a:latin typeface="LM Roman 12"/>
                  <a:cs typeface="LM Roman 12"/>
                </a:rPr>
                <a:t> </a:t>
              </a:r>
              <a:r>
                <a:rPr sz="1200" spc="-5" dirty="0">
                  <a:latin typeface="Latin Modern Math"/>
                  <a:cs typeface="Latin Modern Math"/>
                </a:rPr>
                <a:t>−</a:t>
              </a:r>
              <a:r>
                <a:rPr sz="1200" spc="-135" dirty="0">
                  <a:latin typeface="Latin Modern Math"/>
                  <a:cs typeface="Latin Modern Math"/>
                </a:rPr>
                <a:t> </a:t>
              </a:r>
              <a:r>
                <a:rPr sz="1200" spc="15" dirty="0">
                  <a:latin typeface="LM Roman 12"/>
                  <a:cs typeface="LM Roman 12"/>
                </a:rPr>
                <a:t>8</a:t>
              </a:r>
              <a:r>
                <a:rPr sz="1200" i="1" spc="15" dirty="0">
                  <a:latin typeface="Times New Roman"/>
                  <a:cs typeface="Times New Roman"/>
                </a:rPr>
                <a:t>y</a:t>
              </a:r>
              <a:r>
                <a:rPr sz="1200" i="1" spc="155" dirty="0">
                  <a:latin typeface="Times New Roman"/>
                  <a:cs typeface="Times New Roman"/>
                </a:rPr>
                <a:t> </a:t>
              </a:r>
              <a:r>
                <a:rPr sz="1200" spc="40" dirty="0">
                  <a:latin typeface="LM Roman 12"/>
                  <a:cs typeface="LM Roman 12"/>
                </a:rPr>
                <a:t>(</a:t>
              </a:r>
              <a:r>
                <a:rPr sz="1200" i="1" spc="40" dirty="0">
                  <a:latin typeface="Times New Roman"/>
                  <a:cs typeface="Times New Roman"/>
                </a:rPr>
                <a:t>x</a:t>
              </a:r>
              <a:r>
                <a:rPr sz="1200" spc="40" dirty="0">
                  <a:latin typeface="LM Roman 12"/>
                  <a:cs typeface="LM Roman 12"/>
                </a:rPr>
                <a:t>)</a:t>
              </a:r>
              <a:r>
                <a:rPr sz="1200" spc="-120" dirty="0">
                  <a:latin typeface="LM Roman 12"/>
                  <a:cs typeface="LM Roman 12"/>
                </a:rPr>
                <a:t> </a:t>
              </a:r>
              <a:r>
                <a:rPr sz="1200" spc="-5" dirty="0">
                  <a:latin typeface="Latin Modern Math"/>
                  <a:cs typeface="Latin Modern Math"/>
                </a:rPr>
                <a:t>−</a:t>
              </a:r>
              <a:r>
                <a:rPr sz="1200" spc="-145" dirty="0">
                  <a:latin typeface="Latin Modern Math"/>
                  <a:cs typeface="Latin Modern Math"/>
                </a:rPr>
                <a:t> </a:t>
              </a:r>
              <a:r>
                <a:rPr sz="1200" spc="15" dirty="0">
                  <a:latin typeface="LM Roman 12"/>
                  <a:cs typeface="LM Roman 12"/>
                </a:rPr>
                <a:t>2</a:t>
              </a:r>
              <a:r>
                <a:rPr sz="1200" i="1" spc="15" dirty="0">
                  <a:latin typeface="Times New Roman"/>
                  <a:cs typeface="Times New Roman"/>
                </a:rPr>
                <a:t>y</a:t>
              </a:r>
              <a:r>
                <a:rPr sz="1200" i="1" spc="160" dirty="0">
                  <a:latin typeface="Times New Roman"/>
                  <a:cs typeface="Times New Roman"/>
                </a:rPr>
                <a:t> </a:t>
              </a:r>
              <a:r>
                <a:rPr sz="1200" spc="40" dirty="0">
                  <a:latin typeface="LM Roman 12"/>
                  <a:cs typeface="LM Roman 12"/>
                </a:rPr>
                <a:t>(</a:t>
              </a:r>
              <a:r>
                <a:rPr sz="1200" i="1" spc="40" dirty="0">
                  <a:latin typeface="Times New Roman"/>
                  <a:cs typeface="Times New Roman"/>
                </a:rPr>
                <a:t>x</a:t>
              </a:r>
              <a:r>
                <a:rPr sz="1200" spc="40" dirty="0">
                  <a:latin typeface="LM Roman 12"/>
                  <a:cs typeface="LM Roman 12"/>
                </a:rPr>
                <a:t>)</a:t>
              </a:r>
              <a:r>
                <a:rPr sz="1200" spc="-114" dirty="0">
                  <a:latin typeface="LM Roman 12"/>
                  <a:cs typeface="LM Roman 12"/>
                </a:rPr>
                <a:t> </a:t>
              </a:r>
              <a:r>
                <a:rPr sz="1200" spc="-5" dirty="0">
                  <a:latin typeface="LM Roman 12"/>
                  <a:cs typeface="LM Roman 12"/>
                </a:rPr>
                <a:t>+</a:t>
              </a:r>
              <a:r>
                <a:rPr sz="1200" spc="-135" dirty="0">
                  <a:latin typeface="LM Roman 12"/>
                  <a:cs typeface="LM Roman 12"/>
                </a:rPr>
                <a:t> </a:t>
              </a:r>
              <a:r>
                <a:rPr sz="1200" spc="15" dirty="0">
                  <a:latin typeface="LM Roman 12"/>
                  <a:cs typeface="LM Roman 12"/>
                </a:rPr>
                <a:t>cos(</a:t>
              </a:r>
              <a:r>
                <a:rPr sz="1200" i="1" spc="15" dirty="0">
                  <a:latin typeface="Times New Roman"/>
                  <a:cs typeface="Times New Roman"/>
                </a:rPr>
                <a:t>x</a:t>
              </a:r>
              <a:r>
                <a:rPr sz="1200" spc="15" dirty="0">
                  <a:latin typeface="LM Roman 12"/>
                  <a:cs typeface="LM Roman 12"/>
                </a:rPr>
                <a:t>)</a:t>
              </a:r>
              <a:r>
                <a:rPr sz="1200" i="1" spc="15" dirty="0">
                  <a:latin typeface="Times New Roman"/>
                  <a:cs typeface="Times New Roman"/>
                </a:rPr>
                <a:t>.</a:t>
              </a:r>
              <a:endParaRPr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499" y="6365869"/>
            <a:ext cx="6072505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20" dirty="0">
                <a:latin typeface="LM Roman 12"/>
                <a:cs typeface="LM Roman 12"/>
              </a:rPr>
              <a:t>now </a:t>
            </a:r>
            <a:r>
              <a:rPr sz="1200" dirty="0">
                <a:latin typeface="LM Roman 12"/>
                <a:cs typeface="LM Roman 12"/>
              </a:rPr>
              <a:t>proceed </a:t>
            </a:r>
            <a:r>
              <a:rPr sz="1200" spc="-5" dirty="0" smtClean="0">
                <a:latin typeface="LM Roman 12"/>
                <a:cs typeface="LM Roman 12"/>
              </a:rPr>
              <a:t>as</a:t>
            </a:r>
            <a:r>
              <a:rPr lang="en-US" sz="1200" spc="-5" dirty="0" smtClean="0">
                <a:latin typeface="LM Roman 12"/>
                <a:cs typeface="LM Roman 12"/>
              </a:rPr>
              <a:t> above</a:t>
            </a:r>
            <a:r>
              <a:rPr sz="1200" spc="-5" dirty="0" smtClean="0">
                <a:latin typeface="LM Roman 12"/>
                <a:cs typeface="LM Roman 12"/>
              </a:rPr>
              <a:t>.</a:t>
            </a:r>
            <a:endParaRPr sz="1200" dirty="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</a:pPr>
            <a:endParaRPr sz="1450" dirty="0">
              <a:latin typeface="LM Roman 12"/>
              <a:cs typeface="LM Roman 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35464"/>
            <a:ext cx="5968365" cy="1879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20"/>
              </a:spcBef>
              <a:buAutoNum type="arabicPlain" startAt="6"/>
              <a:tabLst>
                <a:tab pos="381000" algn="l"/>
                <a:tab pos="381635" algn="l"/>
              </a:tabLst>
            </a:pPr>
            <a:r>
              <a:rPr sz="1700" spc="170" dirty="0">
                <a:latin typeface="Times New Roman"/>
                <a:cs typeface="Times New Roman"/>
              </a:rPr>
              <a:t>Numerical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spc="204" dirty="0">
                <a:latin typeface="Times New Roman"/>
                <a:cs typeface="Times New Roman"/>
              </a:rPr>
              <a:t>Methods</a:t>
            </a:r>
            <a:endParaRPr sz="1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299"/>
              </a:lnSpc>
              <a:spcBef>
                <a:spcPts val="1085"/>
              </a:spcBef>
            </a:pPr>
            <a:r>
              <a:rPr sz="1200" spc="-10" dirty="0">
                <a:latin typeface="LM Roman 12"/>
                <a:cs typeface="LM Roman 12"/>
              </a:rPr>
              <a:t>Though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15" dirty="0">
                <a:latin typeface="LM Roman 12"/>
                <a:cs typeface="LM Roman 12"/>
              </a:rPr>
              <a:t>solve </a:t>
            </a:r>
            <a:r>
              <a:rPr sz="1200" spc="-5" dirty="0">
                <a:latin typeface="LM Roman 12"/>
                <a:cs typeface="LM Roman 12"/>
              </a:rPr>
              <a:t>ODE on </a:t>
            </a:r>
            <a:r>
              <a:rPr sz="1200" spc="-25" dirty="0">
                <a:latin typeface="LM Roman 12"/>
                <a:cs typeface="LM Roman 12"/>
              </a:rPr>
              <a:t>MATLAB </a:t>
            </a:r>
            <a:r>
              <a:rPr sz="1200" spc="-10" dirty="0">
                <a:latin typeface="LM Roman 12"/>
                <a:cs typeface="LM Roman 12"/>
              </a:rPr>
              <a:t>without </a:t>
            </a:r>
            <a:r>
              <a:rPr sz="1200" spc="-20" dirty="0">
                <a:latin typeface="LM Roman 12"/>
                <a:cs typeface="LM Roman 12"/>
              </a:rPr>
              <a:t>any </a:t>
            </a:r>
            <a:r>
              <a:rPr sz="1200" spc="-15" dirty="0">
                <a:latin typeface="LM Roman 12"/>
                <a:cs typeface="LM Roman 12"/>
              </a:rPr>
              <a:t>knowledge </a:t>
            </a:r>
            <a:r>
              <a:rPr sz="1200" spc="-5" dirty="0">
                <a:latin typeface="LM Roman 12"/>
                <a:cs typeface="LM Roman 12"/>
              </a:rPr>
              <a:t>of the </a:t>
            </a:r>
            <a:r>
              <a:rPr sz="1200" spc="-10" dirty="0">
                <a:latin typeface="LM Roman 12"/>
                <a:cs typeface="LM Roman 12"/>
              </a:rPr>
              <a:t>numerical </a:t>
            </a:r>
            <a:r>
              <a:rPr sz="1200" spc="-5" dirty="0">
                <a:latin typeface="LM Roman 12"/>
                <a:cs typeface="LM Roman 12"/>
              </a:rPr>
              <a:t>methods  it </a:t>
            </a:r>
            <a:r>
              <a:rPr sz="1200" spc="-15" dirty="0">
                <a:latin typeface="LM Roman 12"/>
                <a:cs typeface="LM Roman 12"/>
              </a:rPr>
              <a:t>employs, </a:t>
            </a:r>
            <a:r>
              <a:rPr sz="1200" spc="-5" dirty="0">
                <a:latin typeface="LM Roman 12"/>
                <a:cs typeface="LM Roman 12"/>
              </a:rPr>
              <a:t>it’s often </a:t>
            </a:r>
            <a:r>
              <a:rPr sz="1200" spc="-10" dirty="0">
                <a:latin typeface="LM Roman 12"/>
                <a:cs typeface="LM Roman 12"/>
              </a:rPr>
              <a:t>useful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0" dirty="0">
                <a:latin typeface="LM Roman 12"/>
                <a:cs typeface="LM Roman 12"/>
              </a:rPr>
              <a:t>understand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0" dirty="0">
                <a:latin typeface="LM Roman 12"/>
                <a:cs typeface="LM Roman 12"/>
              </a:rPr>
              <a:t>basic underlying principles. </a:t>
            </a:r>
            <a:r>
              <a:rPr sz="1200" spc="-5" dirty="0">
                <a:latin typeface="LM Roman 12"/>
                <a:cs typeface="LM Roman 12"/>
              </a:rPr>
              <a:t>In this </a:t>
            </a:r>
            <a:r>
              <a:rPr sz="1200" spc="-10" dirty="0">
                <a:latin typeface="LM Roman 12"/>
                <a:cs typeface="LM Roman 12"/>
              </a:rPr>
              <a:t>section </a:t>
            </a:r>
            <a:r>
              <a:rPr sz="1200" spc="-30" dirty="0">
                <a:latin typeface="LM Roman 12"/>
                <a:cs typeface="LM Roman 12"/>
              </a:rPr>
              <a:t>we  </a:t>
            </a:r>
            <a:r>
              <a:rPr sz="1200" spc="-10" dirty="0">
                <a:latin typeface="LM Roman 12"/>
                <a:cs typeface="LM Roman 12"/>
              </a:rPr>
              <a:t>will use </a:t>
            </a:r>
            <a:r>
              <a:rPr sz="1200" spc="-25" dirty="0">
                <a:latin typeface="LM Roman 12"/>
                <a:cs typeface="LM Roman 12"/>
              </a:rPr>
              <a:t>Taylor’s </a:t>
            </a:r>
            <a:r>
              <a:rPr sz="1200" spc="-10" dirty="0">
                <a:latin typeface="LM Roman 12"/>
                <a:cs typeface="LM Roman 12"/>
              </a:rPr>
              <a:t>Theorem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5" dirty="0">
                <a:latin typeface="LM Roman 12"/>
                <a:cs typeface="LM Roman 12"/>
              </a:rPr>
              <a:t>derive </a:t>
            </a:r>
            <a:r>
              <a:rPr sz="1200" spc="-5" dirty="0">
                <a:latin typeface="LM Roman 12"/>
                <a:cs typeface="LM Roman 12"/>
              </a:rPr>
              <a:t>methods for </a:t>
            </a:r>
            <a:r>
              <a:rPr sz="1200" spc="-10" dirty="0">
                <a:latin typeface="LM Roman 12"/>
                <a:cs typeface="LM Roman 12"/>
              </a:rPr>
              <a:t>approximating </a:t>
            </a:r>
            <a:r>
              <a:rPr sz="1200" spc="-5" dirty="0">
                <a:latin typeface="LM Roman 12"/>
                <a:cs typeface="LM Roman 12"/>
              </a:rPr>
              <a:t>the solution to a </a:t>
            </a:r>
            <a:r>
              <a:rPr sz="1200" spc="-10" dirty="0">
                <a:latin typeface="LM Roman 12"/>
                <a:cs typeface="LM Roman 12"/>
              </a:rPr>
              <a:t>differential  equation.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LM Roman 12"/>
              <a:cs typeface="LM Roman 12"/>
            </a:endParaRPr>
          </a:p>
          <a:p>
            <a:pPr marL="478790" lvl="1" indent="-466725">
              <a:lnSpc>
                <a:spcPct val="100000"/>
              </a:lnSpc>
              <a:buAutoNum type="arabicPeriod"/>
              <a:tabLst>
                <a:tab pos="478790" algn="l"/>
                <a:tab pos="479425" algn="l"/>
              </a:tabLst>
            </a:pPr>
            <a:r>
              <a:rPr sz="1400" spc="114" dirty="0">
                <a:latin typeface="Times New Roman"/>
                <a:cs typeface="Times New Roman"/>
              </a:rPr>
              <a:t>Euler’s</a:t>
            </a:r>
            <a:r>
              <a:rPr sz="1400" spc="195" dirty="0">
                <a:latin typeface="Times New Roman"/>
                <a:cs typeface="Times New Roman"/>
              </a:rPr>
              <a:t> Method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latin typeface="LM Roman 12"/>
                <a:cs typeface="LM Roman 12"/>
              </a:rPr>
              <a:t>Consider </a:t>
            </a:r>
            <a:r>
              <a:rPr sz="1200" spc="-5" dirty="0">
                <a:latin typeface="LM Roman 12"/>
                <a:cs typeface="LM Roman 12"/>
              </a:rPr>
              <a:t>the general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5" dirty="0">
                <a:latin typeface="LM Roman 12"/>
                <a:cs typeface="LM Roman 12"/>
              </a:rPr>
              <a:t>order </a:t>
            </a:r>
            <a:r>
              <a:rPr sz="1200" spc="-10" dirty="0">
                <a:latin typeface="LM Roman 12"/>
                <a:cs typeface="LM Roman 12"/>
              </a:rPr>
              <a:t>differential</a:t>
            </a:r>
            <a:r>
              <a:rPr sz="1200" spc="7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5488" y="2796603"/>
            <a:ext cx="175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5" dirty="0">
                <a:latin typeface="Times New Roman"/>
                <a:cs typeface="Times New Roman"/>
              </a:rPr>
              <a:t>d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4987" y="3026816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06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7039" y="2900236"/>
            <a:ext cx="3922395" cy="31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>
              <a:lnSpc>
                <a:spcPts val="1130"/>
              </a:lnSpc>
              <a:spcBef>
                <a:spcPts val="95"/>
              </a:spcBef>
              <a:tabLst>
                <a:tab pos="1063625" algn="l"/>
                <a:tab pos="3564254" algn="l"/>
              </a:tabLst>
            </a:pP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2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25" dirty="0">
                <a:latin typeface="Times New Roman"/>
                <a:cs typeface="Times New Roman"/>
              </a:rPr>
              <a:t>y</a:t>
            </a:r>
            <a:r>
              <a:rPr sz="1200" spc="25" dirty="0">
                <a:latin typeface="LM Roman 12"/>
                <a:cs typeface="LM Roman 12"/>
              </a:rPr>
              <a:t>);	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spc="52" baseline="-13888" dirty="0">
                <a:latin typeface="LM Roman 8"/>
                <a:cs typeface="LM Roman 8"/>
              </a:rPr>
              <a:t>0</a:t>
            </a:r>
            <a:r>
              <a:rPr sz="1200" i="1" spc="35" dirty="0">
                <a:latin typeface="Times New Roman"/>
                <a:cs typeface="Times New Roman"/>
              </a:rPr>
              <a:t>,	</a:t>
            </a:r>
            <a:r>
              <a:rPr sz="1200" spc="-5" dirty="0">
                <a:latin typeface="LM Roman 12"/>
                <a:cs typeface="LM Roman 12"/>
              </a:rPr>
              <a:t>(6.1)</a:t>
            </a:r>
            <a:endParaRPr sz="1200">
              <a:latin typeface="LM Roman 12"/>
              <a:cs typeface="LM Roman 12"/>
            </a:endParaRPr>
          </a:p>
          <a:p>
            <a:pPr marL="38100">
              <a:lnSpc>
                <a:spcPts val="1130"/>
              </a:lnSpc>
            </a:pPr>
            <a:r>
              <a:rPr sz="1200" i="1" spc="70" dirty="0">
                <a:latin typeface="Times New Roman"/>
                <a:cs typeface="Times New Roman"/>
              </a:rPr>
              <a:t>dx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5" y="3273615"/>
            <a:ext cx="6022340" cy="758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algn="just">
              <a:lnSpc>
                <a:spcPct val="100299"/>
              </a:lnSpc>
              <a:spcBef>
                <a:spcPts val="90"/>
              </a:spcBef>
            </a:pPr>
            <a:r>
              <a:rPr sz="1200" spc="-5" dirty="0">
                <a:latin typeface="LM Roman 12"/>
                <a:cs typeface="LM Roman 12"/>
              </a:rPr>
              <a:t>and</a:t>
            </a:r>
            <a:r>
              <a:rPr sz="1200" spc="-8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suppose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would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like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15" dirty="0">
                <a:latin typeface="LM Roman 12"/>
                <a:cs typeface="LM Roman 12"/>
              </a:rPr>
              <a:t>solve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this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on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interval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of</a:t>
            </a:r>
            <a:r>
              <a:rPr sz="1200" spc="-85" dirty="0">
                <a:latin typeface="LM Roman 12"/>
                <a:cs typeface="LM Roman 12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LM Roman 12"/>
                <a:cs typeface="LM Roman 12"/>
              </a:rPr>
              <a:t>-values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[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i="1" spc="45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Times New Roman"/>
                <a:cs typeface="Times New Roman"/>
              </a:rPr>
              <a:t>x</a:t>
            </a:r>
            <a:r>
              <a:rPr sz="1200" i="1" spc="82" baseline="-13888" dirty="0">
                <a:latin typeface="Arial"/>
                <a:cs typeface="Arial"/>
              </a:rPr>
              <a:t>n</a:t>
            </a:r>
            <a:r>
              <a:rPr sz="1200" spc="55" dirty="0">
                <a:latin typeface="LM Roman 12"/>
                <a:cs typeface="LM Roman 12"/>
              </a:rPr>
              <a:t>].</a:t>
            </a:r>
            <a:r>
              <a:rPr sz="1200" spc="10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Our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goal  </a:t>
            </a:r>
            <a:r>
              <a:rPr sz="1200" spc="-10" dirty="0">
                <a:latin typeface="LM Roman 12"/>
                <a:cs typeface="LM Roman 12"/>
              </a:rPr>
              <a:t>will </a:t>
            </a:r>
            <a:r>
              <a:rPr sz="1200" spc="10" dirty="0">
                <a:latin typeface="LM Roman 12"/>
                <a:cs typeface="LM Roman 12"/>
              </a:rPr>
              <a:t>be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0" dirty="0">
                <a:latin typeface="LM Roman 12"/>
                <a:cs typeface="LM Roman 12"/>
              </a:rPr>
              <a:t>approximate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20" dirty="0">
                <a:latin typeface="LM Roman 12"/>
                <a:cs typeface="LM Roman 12"/>
              </a:rPr>
              <a:t>value </a:t>
            </a:r>
            <a:r>
              <a:rPr sz="1200" spc="-5" dirty="0">
                <a:latin typeface="LM Roman 12"/>
                <a:cs typeface="LM Roman 12"/>
              </a:rPr>
              <a:t>of the solution </a:t>
            </a:r>
            <a:r>
              <a:rPr sz="1200" i="1" spc="50" dirty="0">
                <a:latin typeface="Times New Roman"/>
                <a:cs typeface="Times New Roman"/>
              </a:rPr>
              <a:t>y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50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at </a:t>
            </a:r>
            <a:r>
              <a:rPr sz="1200" spc="-15" dirty="0">
                <a:latin typeface="LM Roman 12"/>
                <a:cs typeface="LM Roman 12"/>
              </a:rPr>
              <a:t>each </a:t>
            </a:r>
            <a:r>
              <a:rPr sz="1200" spc="-5" dirty="0">
                <a:latin typeface="LM Roman 12"/>
                <a:cs typeface="LM Roman 12"/>
              </a:rPr>
              <a:t>of the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20" dirty="0">
                <a:latin typeface="LM Roman 12"/>
                <a:cs typeface="LM Roman 12"/>
              </a:rPr>
              <a:t>values </a:t>
            </a:r>
            <a:r>
              <a:rPr sz="1200" spc="-5" dirty="0">
                <a:latin typeface="LM Roman 12"/>
                <a:cs typeface="LM Roman 12"/>
              </a:rPr>
              <a:t>in a partition  </a:t>
            </a:r>
            <a:r>
              <a:rPr sz="1200" i="1" spc="20" dirty="0">
                <a:latin typeface="Times New Roman"/>
                <a:cs typeface="Times New Roman"/>
              </a:rPr>
              <a:t>P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200" spc="45" dirty="0">
                <a:latin typeface="LM Roman 12"/>
                <a:cs typeface="LM Roman 12"/>
              </a:rPr>
              <a:t>[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i="1" spc="45" dirty="0">
                <a:latin typeface="Times New Roman"/>
                <a:cs typeface="Times New Roman"/>
              </a:rPr>
              <a:t>, 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spc="97" baseline="-13888" dirty="0">
                <a:latin typeface="LM Roman 8"/>
                <a:cs typeface="LM Roman 8"/>
              </a:rPr>
              <a:t>1</a:t>
            </a:r>
            <a:r>
              <a:rPr sz="1200" i="1" spc="65" dirty="0">
                <a:latin typeface="Times New Roman"/>
                <a:cs typeface="Times New Roman"/>
              </a:rPr>
              <a:t>, 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89" baseline="-13888" dirty="0">
                <a:latin typeface="LM Roman 8"/>
                <a:cs typeface="LM Roman 8"/>
              </a:rPr>
              <a:t>2</a:t>
            </a:r>
            <a:r>
              <a:rPr sz="1200" i="1" spc="60" dirty="0">
                <a:latin typeface="Times New Roman"/>
                <a:cs typeface="Times New Roman"/>
              </a:rPr>
              <a:t>, </a:t>
            </a:r>
            <a:r>
              <a:rPr sz="1200" i="1" spc="20" dirty="0">
                <a:latin typeface="Times New Roman"/>
                <a:cs typeface="Times New Roman"/>
              </a:rPr>
              <a:t>..., </a:t>
            </a:r>
            <a:r>
              <a:rPr sz="1200" i="1" spc="55" dirty="0">
                <a:latin typeface="Times New Roman"/>
                <a:cs typeface="Times New Roman"/>
              </a:rPr>
              <a:t>x</a:t>
            </a:r>
            <a:r>
              <a:rPr sz="1200" i="1" spc="82" baseline="-13888" dirty="0">
                <a:latin typeface="Arial"/>
                <a:cs typeface="Arial"/>
              </a:rPr>
              <a:t>n</a:t>
            </a:r>
            <a:r>
              <a:rPr sz="1200" spc="55" dirty="0">
                <a:latin typeface="LM Roman 12"/>
                <a:cs typeface="LM Roman 12"/>
              </a:rPr>
              <a:t>]. </a:t>
            </a:r>
            <a:r>
              <a:rPr sz="1200" spc="-10" dirty="0">
                <a:latin typeface="LM Roman 12"/>
                <a:cs typeface="LM Roman 12"/>
              </a:rPr>
              <a:t>Since 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spc="45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is </a:t>
            </a:r>
            <a:r>
              <a:rPr sz="1200" spc="-15" dirty="0">
                <a:latin typeface="LM Roman 12"/>
                <a:cs typeface="LM Roman 12"/>
              </a:rPr>
              <a:t>given,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15" dirty="0">
                <a:latin typeface="LM Roman 12"/>
                <a:cs typeface="LM Roman 12"/>
              </a:rPr>
              <a:t>first </a:t>
            </a:r>
            <a:r>
              <a:rPr sz="1200" spc="-20" dirty="0">
                <a:latin typeface="LM Roman 12"/>
                <a:cs typeface="LM Roman 12"/>
              </a:rPr>
              <a:t>value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10" dirty="0">
                <a:latin typeface="LM Roman 12"/>
                <a:cs typeface="LM Roman 12"/>
              </a:rPr>
              <a:t>need </a:t>
            </a:r>
            <a:r>
              <a:rPr sz="1200" spc="-5" dirty="0">
                <a:latin typeface="LM Roman 12"/>
                <a:cs typeface="LM Roman 12"/>
              </a:rPr>
              <a:t>to </a:t>
            </a:r>
            <a:r>
              <a:rPr sz="1200" spc="-10" dirty="0">
                <a:latin typeface="LM Roman 12"/>
                <a:cs typeface="LM Roman 12"/>
              </a:rPr>
              <a:t>estimate </a:t>
            </a:r>
            <a:r>
              <a:rPr sz="1200" spc="-5" dirty="0">
                <a:latin typeface="LM Roman 12"/>
                <a:cs typeface="LM Roman 12"/>
              </a:rPr>
              <a:t>is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1</a:t>
            </a:r>
            <a:r>
              <a:rPr sz="1200" spc="40" dirty="0">
                <a:latin typeface="LM Roman 12"/>
                <a:cs typeface="LM Roman 12"/>
              </a:rPr>
              <a:t>). </a:t>
            </a:r>
            <a:r>
              <a:rPr sz="1200" spc="-10" dirty="0">
                <a:latin typeface="LM Roman 12"/>
                <a:cs typeface="LM Roman 12"/>
              </a:rPr>
              <a:t>By  </a:t>
            </a:r>
            <a:r>
              <a:rPr sz="1200" spc="-25" dirty="0">
                <a:latin typeface="LM Roman 12"/>
                <a:cs typeface="LM Roman 12"/>
              </a:rPr>
              <a:t>Taylor’s </a:t>
            </a:r>
            <a:r>
              <a:rPr sz="1200" spc="-10" dirty="0">
                <a:latin typeface="LM Roman 12"/>
                <a:cs typeface="LM Roman 12"/>
              </a:rPr>
              <a:t>Theorem,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</a:t>
            </a:r>
            <a:r>
              <a:rPr sz="1200" spc="8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write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1063" y="4214238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5" dirty="0">
                <a:latin typeface="Arial"/>
                <a:cs typeface="Arial"/>
              </a:rPr>
              <a:t>′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7237" y="4226115"/>
            <a:ext cx="22498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5" dirty="0">
                <a:latin typeface="LM Roman 12"/>
                <a:cs typeface="LM Roman 12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0</a:t>
            </a:r>
            <a:r>
              <a:rPr sz="1200" spc="40" dirty="0">
                <a:latin typeface="LM Roman 12"/>
                <a:cs typeface="LM Roman 12"/>
              </a:rPr>
              <a:t>)(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1</a:t>
            </a:r>
            <a:r>
              <a:rPr sz="1200" spc="52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35" dirty="0">
                <a:latin typeface="Latin Modern Math"/>
                <a:cs typeface="Latin Modern Math"/>
              </a:rPr>
              <a:t> </a:t>
            </a:r>
            <a:r>
              <a:rPr sz="1200" i="1" spc="55" dirty="0">
                <a:latin typeface="Times New Roman"/>
                <a:cs typeface="Times New Roman"/>
              </a:rPr>
              <a:t>x</a:t>
            </a:r>
            <a:r>
              <a:rPr sz="1200" spc="82" baseline="-13888" dirty="0">
                <a:latin typeface="LM Roman 8"/>
                <a:cs typeface="LM Roman 8"/>
              </a:rPr>
              <a:t>0</a:t>
            </a:r>
            <a:r>
              <a:rPr sz="1200" spc="55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9237" y="4122481"/>
            <a:ext cx="3689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30" dirty="0">
                <a:latin typeface="Times New Roman"/>
                <a:cs typeface="Times New Roman"/>
              </a:rPr>
              <a:t>y</a:t>
            </a:r>
            <a:r>
              <a:rPr sz="1200" spc="44" baseline="31250" dirty="0">
                <a:latin typeface="Arial"/>
                <a:cs typeface="Arial"/>
              </a:rPr>
              <a:t>′</a:t>
            </a:r>
            <a:r>
              <a:rPr sz="1200" spc="30" dirty="0">
                <a:latin typeface="LM Roman 12"/>
                <a:cs typeface="LM Roman 12"/>
              </a:rPr>
              <a:t>(</a:t>
            </a:r>
            <a:r>
              <a:rPr sz="1200" i="1" spc="30" dirty="0">
                <a:latin typeface="Times New Roman"/>
                <a:cs typeface="Times New Roman"/>
              </a:rPr>
              <a:t>c</a:t>
            </a:r>
            <a:r>
              <a:rPr sz="1200" spc="30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7171" y="4352696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94352" y="4329745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7071" y="4226115"/>
            <a:ext cx="7683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1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90" dirty="0">
                <a:latin typeface="Latin Modern Math"/>
                <a:cs typeface="Latin Modern Math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67" baseline="34722" dirty="0">
                <a:latin typeface="LM Roman 8"/>
                <a:cs typeface="LM Roman 8"/>
              </a:rPr>
              <a:t>2</a:t>
            </a:r>
            <a:r>
              <a:rPr sz="1200" i="1" spc="45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303" y="4595238"/>
            <a:ext cx="5514975" cy="212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8475" algn="ctr">
              <a:lnSpc>
                <a:spcPts val="495"/>
              </a:lnSpc>
              <a:spcBef>
                <a:spcPts val="95"/>
              </a:spcBef>
            </a:pPr>
            <a:r>
              <a:rPr sz="800" spc="75" dirty="0">
                <a:latin typeface="Arial"/>
                <a:cs typeface="Arial"/>
              </a:rPr>
              <a:t>′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975"/>
              </a:lnSpc>
            </a:pPr>
            <a:r>
              <a:rPr sz="1200" spc="-10" dirty="0">
                <a:latin typeface="LM Roman 12"/>
                <a:cs typeface="LM Roman 12"/>
              </a:rPr>
              <a:t>where</a:t>
            </a:r>
            <a:r>
              <a:rPr sz="1200" spc="15" dirty="0">
                <a:latin typeface="LM Roman 12"/>
                <a:cs typeface="LM Roman 12"/>
              </a:rPr>
              <a:t> </a:t>
            </a:r>
            <a:r>
              <a:rPr sz="1200" i="1" spc="-30" dirty="0">
                <a:latin typeface="Times New Roman"/>
                <a:cs typeface="Times New Roman"/>
              </a:rPr>
              <a:t>c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∈</a:t>
            </a:r>
            <a:r>
              <a:rPr sz="1200" spc="-55" dirty="0">
                <a:latin typeface="Latin Modern Math"/>
                <a:cs typeface="Latin Modern Math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i="1" spc="45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1</a:t>
            </a:r>
            <a:r>
              <a:rPr sz="1200" spc="40" dirty="0">
                <a:latin typeface="LM Roman 12"/>
                <a:cs typeface="LM Roman 12"/>
              </a:rPr>
              <a:t>).</a:t>
            </a:r>
            <a:r>
              <a:rPr sz="1200" spc="13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Observing</a:t>
            </a:r>
            <a:r>
              <a:rPr sz="1200" spc="2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from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our </a:t>
            </a:r>
            <a:r>
              <a:rPr sz="1200" spc="-10" dirty="0">
                <a:latin typeface="LM Roman 12"/>
                <a:cs typeface="LM Roman 12"/>
              </a:rPr>
              <a:t>equation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that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0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6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75" baseline="-13888" dirty="0">
                <a:latin typeface="LM Roman 8"/>
                <a:cs typeface="LM Roman 8"/>
              </a:rPr>
              <a:t>0</a:t>
            </a:r>
            <a:r>
              <a:rPr sz="1200" i="1" spc="5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30" dirty="0">
                <a:latin typeface="Times New Roman"/>
                <a:cs typeface="Times New Roman"/>
              </a:rPr>
              <a:t>y</a:t>
            </a:r>
            <a:r>
              <a:rPr sz="1200" spc="30" dirty="0">
                <a:latin typeface="LM Roman 12"/>
                <a:cs typeface="LM Roman 12"/>
              </a:rPr>
              <a:t>(</a:t>
            </a:r>
            <a:r>
              <a:rPr sz="1200" i="1" spc="30" dirty="0">
                <a:latin typeface="Times New Roman"/>
                <a:cs typeface="Times New Roman"/>
              </a:rPr>
              <a:t>x</a:t>
            </a:r>
            <a:r>
              <a:rPr sz="1200" spc="44" baseline="-13888" dirty="0">
                <a:latin typeface="LM Roman 8"/>
                <a:cs typeface="LM Roman 8"/>
              </a:rPr>
              <a:t>0</a:t>
            </a:r>
            <a:r>
              <a:rPr sz="1200" spc="30" dirty="0">
                <a:latin typeface="LM Roman 12"/>
                <a:cs typeface="LM Roman 12"/>
              </a:rPr>
              <a:t>)),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LM Roman 12"/>
                <a:cs typeface="LM Roman 12"/>
              </a:rPr>
              <a:t>have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6735" y="5009448"/>
            <a:ext cx="26308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75" baseline="-13888" dirty="0">
                <a:latin typeface="LM Roman 8"/>
                <a:cs typeface="LM Roman 8"/>
              </a:rPr>
              <a:t>0</a:t>
            </a:r>
            <a:r>
              <a:rPr sz="1200" i="1" spc="50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spc="35" dirty="0">
                <a:latin typeface="LM Roman 12"/>
                <a:cs typeface="LM Roman 12"/>
              </a:rPr>
              <a:t>(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spc="52" baseline="-13888" dirty="0">
                <a:latin typeface="LM Roman 8"/>
                <a:cs typeface="LM Roman 8"/>
              </a:rPr>
              <a:t>0</a:t>
            </a:r>
            <a:r>
              <a:rPr sz="1200" spc="35" dirty="0">
                <a:latin typeface="LM Roman 12"/>
                <a:cs typeface="LM Roman 12"/>
              </a:rPr>
              <a:t>))(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spc="52" baseline="-13888" dirty="0">
                <a:latin typeface="LM Roman 8"/>
                <a:cs typeface="LM Roman 8"/>
              </a:rPr>
              <a:t>1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30" dirty="0">
                <a:latin typeface="Latin Modern Math"/>
                <a:cs typeface="Latin Modern Math"/>
              </a:rPr>
              <a:t> </a:t>
            </a:r>
            <a:r>
              <a:rPr sz="1200" i="1" spc="55" dirty="0">
                <a:latin typeface="Times New Roman"/>
                <a:cs typeface="Times New Roman"/>
              </a:rPr>
              <a:t>x</a:t>
            </a:r>
            <a:r>
              <a:rPr sz="1200" spc="82" baseline="-13888" dirty="0">
                <a:latin typeface="LM Roman 8"/>
                <a:cs typeface="LM Roman 8"/>
              </a:rPr>
              <a:t>0</a:t>
            </a:r>
            <a:r>
              <a:rPr sz="1200" spc="5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9734" y="4907341"/>
            <a:ext cx="3689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30" dirty="0">
                <a:latin typeface="Times New Roman"/>
                <a:cs typeface="Times New Roman"/>
              </a:rPr>
              <a:t>y</a:t>
            </a:r>
            <a:r>
              <a:rPr sz="1200" spc="44" baseline="31250" dirty="0">
                <a:latin typeface="Arial"/>
                <a:cs typeface="Arial"/>
              </a:rPr>
              <a:t>′</a:t>
            </a:r>
            <a:r>
              <a:rPr sz="1200" spc="30" dirty="0">
                <a:latin typeface="LM Roman 12"/>
                <a:cs typeface="LM Roman 12"/>
              </a:rPr>
              <a:t>(</a:t>
            </a:r>
            <a:r>
              <a:rPr sz="1200" i="1" spc="30" dirty="0">
                <a:latin typeface="Times New Roman"/>
                <a:cs typeface="Times New Roman"/>
              </a:rPr>
              <a:t>c</a:t>
            </a:r>
            <a:r>
              <a:rPr sz="1200" spc="30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87671" y="5136032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84852" y="5114604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7571" y="5009448"/>
            <a:ext cx="7683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1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90" dirty="0">
                <a:latin typeface="Latin Modern Math"/>
                <a:cs typeface="Latin Modern Math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67" baseline="34722" dirty="0">
                <a:latin typeface="LM Roman 8"/>
                <a:cs typeface="LM Roman 8"/>
              </a:rPr>
              <a:t>2</a:t>
            </a:r>
            <a:r>
              <a:rPr sz="1200" i="1" spc="4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6303" y="5375207"/>
            <a:ext cx="60210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If our partition </a:t>
            </a:r>
            <a:r>
              <a:rPr sz="1200" i="1" spc="20" dirty="0">
                <a:latin typeface="Times New Roman"/>
                <a:cs typeface="Times New Roman"/>
              </a:rPr>
              <a:t>P </a:t>
            </a:r>
            <a:r>
              <a:rPr sz="1200" spc="-5" dirty="0">
                <a:latin typeface="LM Roman 12"/>
                <a:cs typeface="LM Roman 12"/>
              </a:rPr>
              <a:t>has </a:t>
            </a:r>
            <a:r>
              <a:rPr sz="1200" spc="-10" dirty="0">
                <a:latin typeface="LM Roman 12"/>
                <a:cs typeface="LM Roman 12"/>
              </a:rPr>
              <a:t>small </a:t>
            </a:r>
            <a:r>
              <a:rPr sz="1200" spc="-15" dirty="0">
                <a:latin typeface="LM Roman 12"/>
                <a:cs typeface="LM Roman 12"/>
              </a:rPr>
              <a:t>subintervals, </a:t>
            </a:r>
            <a:r>
              <a:rPr sz="1200" spc="-5" dirty="0">
                <a:latin typeface="LM Roman 12"/>
                <a:cs typeface="LM Roman 12"/>
              </a:rPr>
              <a:t>then 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89" baseline="-13888" dirty="0">
                <a:latin typeface="LM Roman 8"/>
                <a:cs typeface="LM Roman 8"/>
              </a:rPr>
              <a:t>1 </a:t>
            </a:r>
            <a:r>
              <a:rPr sz="1200" spc="-5" dirty="0">
                <a:latin typeface="Latin Modern Math"/>
                <a:cs typeface="Latin Modern Math"/>
              </a:rPr>
              <a:t>− 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spc="89" baseline="-13888" dirty="0">
                <a:latin typeface="LM Roman 8"/>
                <a:cs typeface="LM Roman 8"/>
              </a:rPr>
              <a:t>0 </a:t>
            </a:r>
            <a:r>
              <a:rPr sz="1200" spc="-10" dirty="0">
                <a:latin typeface="LM Roman 12"/>
                <a:cs typeface="LM Roman 12"/>
              </a:rPr>
              <a:t>will </a:t>
            </a:r>
            <a:r>
              <a:rPr sz="1200" spc="10" dirty="0">
                <a:latin typeface="LM Roman 12"/>
                <a:cs typeface="LM Roman 12"/>
              </a:rPr>
              <a:t>be </a:t>
            </a:r>
            <a:r>
              <a:rPr sz="1200" spc="-10" dirty="0">
                <a:latin typeface="LM Roman 12"/>
                <a:cs typeface="LM Roman 12"/>
              </a:rPr>
              <a:t>small, </a:t>
            </a:r>
            <a:r>
              <a:rPr sz="1200" spc="-5" dirty="0">
                <a:latin typeface="LM Roman 12"/>
                <a:cs typeface="LM Roman 12"/>
              </a:rPr>
              <a:t>and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regard</a:t>
            </a:r>
            <a:r>
              <a:rPr sz="1200" spc="5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37435" y="568467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08707" y="56620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2837" y="5631559"/>
            <a:ext cx="4089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800" spc="-5" dirty="0">
                <a:latin typeface="LM Roman 8"/>
                <a:cs typeface="LM Roman 8"/>
              </a:rPr>
              <a:t>1	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6301" y="5525800"/>
            <a:ext cx="437324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7295">
              <a:lnSpc>
                <a:spcPts val="484"/>
              </a:lnSpc>
              <a:spcBef>
                <a:spcPts val="95"/>
              </a:spcBef>
            </a:pPr>
            <a:r>
              <a:rPr sz="600" spc="105" dirty="0">
                <a:latin typeface="Arial"/>
                <a:cs typeface="Arial"/>
              </a:rPr>
              <a:t>′</a:t>
            </a:r>
            <a:endParaRPr sz="600">
              <a:latin typeface="Arial"/>
              <a:cs typeface="Arial"/>
            </a:endParaRPr>
          </a:p>
          <a:p>
            <a:pPr marL="38100">
              <a:lnSpc>
                <a:spcPts val="1205"/>
              </a:lnSpc>
            </a:pPr>
            <a:r>
              <a:rPr sz="1200" spc="-10" dirty="0">
                <a:latin typeface="LM Roman 12"/>
                <a:cs typeface="LM Roman 12"/>
              </a:rPr>
              <a:t>smaller </a:t>
            </a:r>
            <a:r>
              <a:rPr sz="1200" spc="-15" dirty="0">
                <a:latin typeface="LM Roman 12"/>
                <a:cs typeface="LM Roman 12"/>
              </a:rPr>
              <a:t>quantity </a:t>
            </a:r>
            <a:r>
              <a:rPr sz="1200" i="1" spc="22" baseline="38194" dirty="0">
                <a:latin typeface="Arial"/>
                <a:cs typeface="Arial"/>
              </a:rPr>
              <a:t>y </a:t>
            </a:r>
            <a:r>
              <a:rPr sz="1200" spc="-22" baseline="38194" dirty="0">
                <a:latin typeface="LM Roman 8"/>
                <a:cs typeface="LM Roman 8"/>
              </a:rPr>
              <a:t>(</a:t>
            </a:r>
            <a:r>
              <a:rPr sz="1200" i="1" spc="-22" baseline="38194" dirty="0">
                <a:latin typeface="Arial"/>
                <a:cs typeface="Arial"/>
              </a:rPr>
              <a:t>c</a:t>
            </a:r>
            <a:r>
              <a:rPr sz="1200" spc="-22" baseline="38194" dirty="0">
                <a:latin typeface="LM Roman 8"/>
                <a:cs typeface="LM Roman 8"/>
              </a:rPr>
              <a:t>)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atin Modern Math"/>
                <a:cs typeface="Latin Modern Math"/>
              </a:rPr>
              <a:t>−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7" baseline="31250" dirty="0">
                <a:latin typeface="LM Roman 8"/>
                <a:cs typeface="LM Roman 8"/>
              </a:rPr>
              <a:t>2 </a:t>
            </a:r>
            <a:r>
              <a:rPr sz="1200" spc="-5" dirty="0">
                <a:latin typeface="LM Roman 12"/>
                <a:cs typeface="LM Roman 12"/>
              </a:rPr>
              <a:t>as an error term. </a:t>
            </a:r>
            <a:r>
              <a:rPr sz="1200" spc="-10" dirty="0">
                <a:latin typeface="LM Roman 12"/>
                <a:cs typeface="LM Roman 12"/>
              </a:rPr>
              <a:t>That is,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45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LM Roman 12"/>
                <a:cs typeface="LM Roman 12"/>
              </a:rPr>
              <a:t>have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4327" y="5885748"/>
            <a:ext cx="2524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75" dirty="0">
                <a:latin typeface="LM Roman 12"/>
                <a:cs typeface="LM Roman 12"/>
              </a:rPr>
              <a:t> </a:t>
            </a:r>
            <a:r>
              <a:rPr sz="1200" dirty="0">
                <a:latin typeface="Latin Modern Math"/>
                <a:cs typeface="Latin Modern Math"/>
              </a:rPr>
              <a:t>≈</a:t>
            </a:r>
            <a:r>
              <a:rPr sz="1200" spc="-65" dirty="0">
                <a:latin typeface="Latin Modern Math"/>
                <a:cs typeface="Latin Modern Math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0</a:t>
            </a:r>
            <a:r>
              <a:rPr sz="1200" i="1" spc="4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0</a:t>
            </a:r>
            <a:r>
              <a:rPr sz="1200" spc="40" dirty="0">
                <a:latin typeface="LM Roman 12"/>
                <a:cs typeface="LM Roman 12"/>
              </a:rPr>
              <a:t>))(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1</a:t>
            </a:r>
            <a:r>
              <a:rPr sz="1200" spc="44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45" dirty="0">
                <a:latin typeface="Latin Modern Math"/>
                <a:cs typeface="Latin Modern Math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75" baseline="-13888" dirty="0">
                <a:latin typeface="LM Roman 8"/>
                <a:cs typeface="LM Roman 8"/>
              </a:rPr>
              <a:t>0</a:t>
            </a:r>
            <a:r>
              <a:rPr sz="1200" spc="50" dirty="0">
                <a:latin typeface="LM Roman 12"/>
                <a:cs typeface="LM Roman 12"/>
              </a:rPr>
              <a:t>)</a:t>
            </a:r>
            <a:r>
              <a:rPr sz="1200" i="1" spc="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38972" y="5885748"/>
            <a:ext cx="332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(6</a:t>
            </a:r>
            <a:r>
              <a:rPr sz="1200" spc="-10" dirty="0">
                <a:latin typeface="LM Roman 12"/>
                <a:cs typeface="LM Roman 12"/>
              </a:rPr>
              <a:t>.</a:t>
            </a:r>
            <a:r>
              <a:rPr sz="1200" spc="-5" dirty="0">
                <a:latin typeface="LM Roman 12"/>
                <a:cs typeface="LM Roman 12"/>
              </a:rPr>
              <a:t>2)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6308" y="6211886"/>
            <a:ext cx="55289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can </a:t>
            </a:r>
            <a:r>
              <a:rPr sz="1200" spc="-20" dirty="0">
                <a:latin typeface="LM Roman 12"/>
                <a:cs typeface="LM Roman 12"/>
              </a:rPr>
              <a:t>now </a:t>
            </a:r>
            <a:r>
              <a:rPr sz="1200" spc="-10" dirty="0">
                <a:latin typeface="LM Roman 12"/>
                <a:cs typeface="LM Roman 12"/>
              </a:rPr>
              <a:t>compute 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2</a:t>
            </a:r>
            <a:r>
              <a:rPr sz="1200" spc="45" dirty="0">
                <a:latin typeface="LM Roman 12"/>
                <a:cs typeface="LM Roman 12"/>
              </a:rPr>
              <a:t>) </a:t>
            </a:r>
            <a:r>
              <a:rPr sz="1200" spc="-5" dirty="0">
                <a:latin typeface="LM Roman 12"/>
                <a:cs typeface="LM Roman 12"/>
              </a:rPr>
              <a:t>in a </a:t>
            </a:r>
            <a:r>
              <a:rPr sz="1200" spc="-10" dirty="0">
                <a:latin typeface="LM Roman 12"/>
                <a:cs typeface="LM Roman 12"/>
              </a:rPr>
              <a:t>similar manner </a:t>
            </a:r>
            <a:r>
              <a:rPr sz="1200" spc="-25" dirty="0">
                <a:latin typeface="LM Roman 12"/>
                <a:cs typeface="LM Roman 12"/>
              </a:rPr>
              <a:t>by </a:t>
            </a:r>
            <a:r>
              <a:rPr sz="1200" spc="-10" dirty="0">
                <a:latin typeface="LM Roman 12"/>
                <a:cs typeface="LM Roman 12"/>
              </a:rPr>
              <a:t>using </a:t>
            </a:r>
            <a:r>
              <a:rPr sz="1200" spc="-25" dirty="0">
                <a:latin typeface="LM Roman 12"/>
                <a:cs typeface="LM Roman 12"/>
              </a:rPr>
              <a:t>Taylor’s </a:t>
            </a:r>
            <a:r>
              <a:rPr sz="1200" spc="-10" dirty="0">
                <a:latin typeface="LM Roman 12"/>
                <a:cs typeface="LM Roman 12"/>
              </a:rPr>
              <a:t>Theorem </a:t>
            </a:r>
            <a:r>
              <a:rPr sz="1200" spc="-5" dirty="0">
                <a:latin typeface="LM Roman 12"/>
                <a:cs typeface="LM Roman 12"/>
              </a:rPr>
              <a:t>to</a:t>
            </a:r>
            <a:r>
              <a:rPr sz="1200" spc="27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write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1059" y="6609970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5" dirty="0">
                <a:latin typeface="Arial"/>
                <a:cs typeface="Arial"/>
              </a:rPr>
              <a:t>′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37233" y="6621843"/>
            <a:ext cx="22498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2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5" dirty="0">
                <a:latin typeface="LM Roman 12"/>
                <a:cs typeface="LM Roman 12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1</a:t>
            </a:r>
            <a:r>
              <a:rPr sz="1200" spc="40" dirty="0">
                <a:latin typeface="LM Roman 12"/>
                <a:cs typeface="LM Roman 12"/>
              </a:rPr>
              <a:t>)(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2</a:t>
            </a:r>
            <a:r>
              <a:rPr sz="1200" spc="52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35" dirty="0">
                <a:latin typeface="Latin Modern Math"/>
                <a:cs typeface="Latin Modern Math"/>
              </a:rPr>
              <a:t> </a:t>
            </a:r>
            <a:r>
              <a:rPr sz="1200" i="1" spc="55" dirty="0">
                <a:latin typeface="Times New Roman"/>
                <a:cs typeface="Times New Roman"/>
              </a:rPr>
              <a:t>x</a:t>
            </a:r>
            <a:r>
              <a:rPr sz="1200" spc="82" baseline="-13888" dirty="0">
                <a:latin typeface="LM Roman 8"/>
                <a:cs typeface="LM Roman 8"/>
              </a:rPr>
              <a:t>1</a:t>
            </a:r>
            <a:r>
              <a:rPr sz="1200" spc="55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59233" y="6519737"/>
            <a:ext cx="3689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30" dirty="0">
                <a:latin typeface="Times New Roman"/>
                <a:cs typeface="Times New Roman"/>
              </a:rPr>
              <a:t>y</a:t>
            </a:r>
            <a:r>
              <a:rPr sz="1200" spc="44" baseline="31250" dirty="0">
                <a:latin typeface="Arial"/>
                <a:cs typeface="Arial"/>
              </a:rPr>
              <a:t>′</a:t>
            </a:r>
            <a:r>
              <a:rPr sz="1200" spc="30" dirty="0">
                <a:latin typeface="LM Roman 12"/>
                <a:cs typeface="LM Roman 12"/>
              </a:rPr>
              <a:t>(</a:t>
            </a:r>
            <a:r>
              <a:rPr sz="1200" i="1" spc="30" dirty="0">
                <a:latin typeface="Times New Roman"/>
                <a:cs typeface="Times New Roman"/>
              </a:rPr>
              <a:t>c</a:t>
            </a:r>
            <a:r>
              <a:rPr sz="1200" spc="30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97171" y="674842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94352" y="6725473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67071" y="6621839"/>
            <a:ext cx="7683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2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90" dirty="0">
                <a:latin typeface="Latin Modern Math"/>
                <a:cs typeface="Latin Modern Math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67" baseline="34722" dirty="0">
                <a:latin typeface="LM Roman 8"/>
                <a:cs typeface="LM Roman 8"/>
              </a:rPr>
              <a:t>2</a:t>
            </a:r>
            <a:r>
              <a:rPr sz="1200" i="1" spc="4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6303" y="6995218"/>
            <a:ext cx="4497705" cy="22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01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Again,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25" dirty="0">
                <a:latin typeface="LM Roman 12"/>
                <a:cs typeface="LM Roman 12"/>
              </a:rPr>
              <a:t>have </a:t>
            </a:r>
            <a:r>
              <a:rPr sz="1200" spc="-5" dirty="0">
                <a:latin typeface="LM Roman 12"/>
                <a:cs typeface="LM Roman 12"/>
              </a:rPr>
              <a:t>from our </a:t>
            </a:r>
            <a:r>
              <a:rPr sz="1200" spc="-10" dirty="0">
                <a:latin typeface="LM Roman 12"/>
                <a:cs typeface="LM Roman 12"/>
              </a:rPr>
              <a:t>equation </a:t>
            </a:r>
            <a:r>
              <a:rPr sz="1200" spc="-5" dirty="0">
                <a:latin typeface="LM Roman 12"/>
                <a:cs typeface="LM Roman 12"/>
              </a:rPr>
              <a:t>that </a:t>
            </a:r>
            <a:r>
              <a:rPr sz="1200" i="1" spc="80" dirty="0">
                <a:latin typeface="Times New Roman"/>
                <a:cs typeface="Times New Roman"/>
              </a:rPr>
              <a:t>y</a:t>
            </a:r>
            <a:r>
              <a:rPr sz="1200" spc="120" baseline="31250" dirty="0">
                <a:latin typeface="Arial"/>
                <a:cs typeface="Arial"/>
              </a:rPr>
              <a:t>′</a:t>
            </a:r>
            <a:r>
              <a:rPr sz="1200" spc="80" dirty="0">
                <a:latin typeface="LM Roman 12"/>
                <a:cs typeface="LM Roman 12"/>
              </a:rPr>
              <a:t>(</a:t>
            </a:r>
            <a:r>
              <a:rPr sz="1200" i="1" spc="8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) = </a:t>
            </a:r>
            <a:r>
              <a:rPr sz="1200" i="1" spc="240" dirty="0">
                <a:latin typeface="Times New Roman"/>
                <a:cs typeface="Times New Roman"/>
              </a:rPr>
              <a:t>f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 </a:t>
            </a:r>
            <a:r>
              <a:rPr sz="1200" i="1" spc="25" dirty="0">
                <a:latin typeface="Times New Roman"/>
                <a:cs typeface="Times New Roman"/>
              </a:rPr>
              <a:t>, </a:t>
            </a:r>
            <a:r>
              <a:rPr sz="1200" i="1" spc="7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LM Roman 12"/>
                <a:cs typeface="LM Roman 12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)), and</a:t>
            </a:r>
            <a:r>
              <a:rPr sz="1200" spc="-270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so</a:t>
            </a:r>
            <a:endParaRPr sz="1200">
              <a:latin typeface="LM Roman 12"/>
              <a:cs typeface="LM Roman 12"/>
            </a:endParaRPr>
          </a:p>
          <a:p>
            <a:pPr marL="2874010">
              <a:lnSpc>
                <a:spcPts val="530"/>
              </a:lnSpc>
              <a:tabLst>
                <a:tab pos="3423920" algn="l"/>
                <a:tab pos="3771265" algn="l"/>
              </a:tabLst>
            </a:pPr>
            <a:r>
              <a:rPr sz="800" spc="-5" dirty="0">
                <a:latin typeface="LM Roman 8"/>
                <a:cs typeface="LM Roman 8"/>
              </a:rPr>
              <a:t>1	1	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46731" y="7406699"/>
            <a:ext cx="26308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2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LM Roman 12"/>
                <a:cs typeface="LM Roman 12"/>
              </a:rPr>
              <a:t>(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75" baseline="-13888" dirty="0">
                <a:latin typeface="LM Roman 8"/>
                <a:cs typeface="LM Roman 8"/>
              </a:rPr>
              <a:t>1</a:t>
            </a:r>
            <a:r>
              <a:rPr sz="1200" i="1" spc="50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35" dirty="0">
                <a:latin typeface="Times New Roman"/>
                <a:cs typeface="Times New Roman"/>
              </a:rPr>
              <a:t>y</a:t>
            </a:r>
            <a:r>
              <a:rPr sz="1200" spc="35" dirty="0">
                <a:latin typeface="LM Roman 12"/>
                <a:cs typeface="LM Roman 12"/>
              </a:rPr>
              <a:t>(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spc="52" baseline="-13888" dirty="0">
                <a:latin typeface="LM Roman 8"/>
                <a:cs typeface="LM Roman 8"/>
              </a:rPr>
              <a:t>1</a:t>
            </a:r>
            <a:r>
              <a:rPr sz="1200" spc="35" dirty="0">
                <a:latin typeface="LM Roman 12"/>
                <a:cs typeface="LM Roman 12"/>
              </a:rPr>
              <a:t>))(</a:t>
            </a: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spc="52" baseline="-13888" dirty="0">
                <a:latin typeface="LM Roman 8"/>
                <a:cs typeface="LM Roman 8"/>
              </a:rPr>
              <a:t>2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30" dirty="0">
                <a:latin typeface="Latin Modern Math"/>
                <a:cs typeface="Latin Modern Math"/>
              </a:rPr>
              <a:t> </a:t>
            </a:r>
            <a:r>
              <a:rPr sz="1200" i="1" spc="55" dirty="0">
                <a:latin typeface="Times New Roman"/>
                <a:cs typeface="Times New Roman"/>
              </a:rPr>
              <a:t>x</a:t>
            </a:r>
            <a:r>
              <a:rPr sz="1200" spc="82" baseline="-13888" dirty="0">
                <a:latin typeface="LM Roman 8"/>
                <a:cs typeface="LM Roman 8"/>
              </a:rPr>
              <a:t>1</a:t>
            </a:r>
            <a:r>
              <a:rPr sz="1200" spc="5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9730" y="7303065"/>
            <a:ext cx="3689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30" dirty="0">
                <a:latin typeface="Times New Roman"/>
                <a:cs typeface="Times New Roman"/>
              </a:rPr>
              <a:t>y</a:t>
            </a:r>
            <a:r>
              <a:rPr sz="1200" spc="44" baseline="31250" dirty="0">
                <a:latin typeface="Arial"/>
                <a:cs typeface="Arial"/>
              </a:rPr>
              <a:t>′</a:t>
            </a:r>
            <a:r>
              <a:rPr sz="1200" spc="30" dirty="0">
                <a:latin typeface="LM Roman 12"/>
                <a:cs typeface="LM Roman 12"/>
              </a:rPr>
              <a:t>(</a:t>
            </a:r>
            <a:r>
              <a:rPr sz="1200" i="1" spc="30" dirty="0">
                <a:latin typeface="Times New Roman"/>
                <a:cs typeface="Times New Roman"/>
              </a:rPr>
              <a:t>c</a:t>
            </a:r>
            <a:r>
              <a:rPr sz="1200" spc="30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87671" y="753328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784852" y="7510333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7571" y="7406699"/>
            <a:ext cx="7683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2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90" dirty="0">
                <a:latin typeface="Latin Modern Math"/>
                <a:cs typeface="Latin Modern Math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67" baseline="34722" dirty="0">
                <a:latin typeface="LM Roman 8"/>
                <a:cs typeface="LM Roman 8"/>
              </a:rPr>
              <a:t>2</a:t>
            </a:r>
            <a:r>
              <a:rPr sz="1200" i="1" spc="4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55367" y="7943240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326639" y="791908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pc="-5" dirty="0"/>
              <a:t>15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620773" y="7890126"/>
            <a:ext cx="4089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800" spc="-5" dirty="0">
                <a:latin typeface="LM Roman 8"/>
                <a:cs typeface="LM Roman 8"/>
              </a:rPr>
              <a:t>2	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6303" y="7784369"/>
            <a:ext cx="399732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89660" algn="ctr">
              <a:lnSpc>
                <a:spcPts val="484"/>
              </a:lnSpc>
              <a:spcBef>
                <a:spcPts val="95"/>
              </a:spcBef>
            </a:pPr>
            <a:r>
              <a:rPr sz="600" spc="105" dirty="0">
                <a:latin typeface="Arial"/>
                <a:cs typeface="Arial"/>
              </a:rPr>
              <a:t>′</a:t>
            </a:r>
            <a:endParaRPr sz="600">
              <a:latin typeface="Arial"/>
              <a:cs typeface="Arial"/>
            </a:endParaRPr>
          </a:p>
          <a:p>
            <a:pPr marL="38100">
              <a:lnSpc>
                <a:spcPts val="1205"/>
              </a:lnSpc>
            </a:pPr>
            <a:r>
              <a:rPr sz="1200" spc="-5" dirty="0">
                <a:latin typeface="LM Roman 12"/>
                <a:cs typeface="LM Roman 12"/>
              </a:rPr>
              <a:t>If </a:t>
            </a:r>
            <a:r>
              <a:rPr sz="1200" spc="-30" dirty="0">
                <a:latin typeface="LM Roman 12"/>
                <a:cs typeface="LM Roman 12"/>
              </a:rPr>
              <a:t>we </a:t>
            </a:r>
            <a:r>
              <a:rPr sz="1200" spc="-5" dirty="0">
                <a:latin typeface="LM Roman 12"/>
                <a:cs typeface="LM Roman 12"/>
              </a:rPr>
              <a:t>drop the term </a:t>
            </a:r>
            <a:r>
              <a:rPr sz="1200" i="1" spc="22" baseline="41666" dirty="0">
                <a:latin typeface="Arial"/>
                <a:cs typeface="Arial"/>
              </a:rPr>
              <a:t>y </a:t>
            </a:r>
            <a:r>
              <a:rPr sz="1200" spc="-22" baseline="41666" dirty="0">
                <a:latin typeface="LM Roman 8"/>
                <a:cs typeface="LM Roman 8"/>
              </a:rPr>
              <a:t>(</a:t>
            </a:r>
            <a:r>
              <a:rPr sz="1200" i="1" spc="-22" baseline="41666" dirty="0">
                <a:latin typeface="Arial"/>
                <a:cs typeface="Arial"/>
              </a:rPr>
              <a:t>c</a:t>
            </a:r>
            <a:r>
              <a:rPr sz="1200" spc="-22" baseline="41666" dirty="0">
                <a:latin typeface="LM Roman 8"/>
                <a:cs typeface="LM Roman 8"/>
              </a:rPr>
              <a:t>)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atin Modern Math"/>
                <a:cs typeface="Latin Modern Math"/>
              </a:rPr>
              <a:t>− </a:t>
            </a:r>
            <a:r>
              <a:rPr sz="1200" i="1" spc="13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LM Roman 12"/>
                <a:cs typeface="LM Roman 12"/>
              </a:rPr>
              <a:t>)</a:t>
            </a:r>
            <a:r>
              <a:rPr sz="1200" spc="-7" baseline="31250" dirty="0">
                <a:latin typeface="LM Roman 8"/>
                <a:cs typeface="LM Roman 8"/>
              </a:rPr>
              <a:t>2 </a:t>
            </a:r>
            <a:r>
              <a:rPr sz="1200" spc="-5" dirty="0">
                <a:latin typeface="LM Roman 12"/>
                <a:cs typeface="LM Roman 12"/>
              </a:rPr>
              <a:t>as an error, then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LM Roman 12"/>
                <a:cs typeface="LM Roman 12"/>
              </a:rPr>
              <a:t>have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24331" y="8142793"/>
            <a:ext cx="2524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2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75" dirty="0">
                <a:latin typeface="LM Roman 12"/>
                <a:cs typeface="LM Roman 12"/>
              </a:rPr>
              <a:t> </a:t>
            </a:r>
            <a:r>
              <a:rPr sz="1200" dirty="0">
                <a:latin typeface="Latin Modern Math"/>
                <a:cs typeface="Latin Modern Math"/>
              </a:rPr>
              <a:t>≈</a:t>
            </a:r>
            <a:r>
              <a:rPr sz="1200" spc="-65" dirty="0">
                <a:latin typeface="Latin Modern Math"/>
                <a:cs typeface="Latin Modern Math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i="1" spc="4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1</a:t>
            </a:r>
            <a:r>
              <a:rPr sz="1200" spc="40" dirty="0">
                <a:latin typeface="LM Roman 12"/>
                <a:cs typeface="LM Roman 12"/>
              </a:rPr>
              <a:t>))(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spc="60" baseline="-13888" dirty="0">
                <a:latin typeface="LM Roman 8"/>
                <a:cs typeface="LM Roman 8"/>
              </a:rPr>
              <a:t>2</a:t>
            </a:r>
            <a:r>
              <a:rPr sz="1200" spc="44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45" dirty="0">
                <a:latin typeface="Latin Modern Math"/>
                <a:cs typeface="Latin Modern Math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x</a:t>
            </a:r>
            <a:r>
              <a:rPr sz="1200" spc="75" baseline="-13888" dirty="0">
                <a:latin typeface="LM Roman 8"/>
                <a:cs typeface="LM Roman 8"/>
              </a:rPr>
              <a:t>1</a:t>
            </a:r>
            <a:r>
              <a:rPr sz="1200" spc="50" dirty="0">
                <a:latin typeface="LM Roman 12"/>
                <a:cs typeface="LM Roman 12"/>
              </a:rPr>
              <a:t>)</a:t>
            </a:r>
            <a:r>
              <a:rPr sz="1200" i="1" spc="5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6296" y="8468925"/>
            <a:ext cx="5563870" cy="392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200" spc="-10" dirty="0">
                <a:latin typeface="LM Roman 12"/>
                <a:cs typeface="LM Roman 12"/>
              </a:rPr>
              <a:t>where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20" dirty="0">
                <a:latin typeface="LM Roman 12"/>
                <a:cs typeface="LM Roman 12"/>
              </a:rPr>
              <a:t>value 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67" baseline="-13888" dirty="0">
                <a:latin typeface="LM Roman 8"/>
                <a:cs typeface="LM Roman 8"/>
              </a:rPr>
              <a:t>1</a:t>
            </a:r>
            <a:r>
              <a:rPr sz="1200" spc="45" dirty="0">
                <a:latin typeface="LM Roman 12"/>
                <a:cs typeface="LM Roman 12"/>
              </a:rPr>
              <a:t>) </a:t>
            </a:r>
            <a:r>
              <a:rPr sz="1200" spc="-10" dirty="0">
                <a:latin typeface="LM Roman 12"/>
                <a:cs typeface="LM Roman 12"/>
              </a:rPr>
              <a:t>required </a:t>
            </a:r>
            <a:r>
              <a:rPr sz="1200" spc="-5" dirty="0">
                <a:latin typeface="LM Roman 12"/>
                <a:cs typeface="LM Roman 12"/>
              </a:rPr>
              <a:t>here can </a:t>
            </a:r>
            <a:r>
              <a:rPr sz="1200" spc="10" dirty="0">
                <a:latin typeface="LM Roman 12"/>
                <a:cs typeface="LM Roman 12"/>
              </a:rPr>
              <a:t>be </a:t>
            </a:r>
            <a:r>
              <a:rPr sz="1200" spc="-10" dirty="0">
                <a:latin typeface="LM Roman 12"/>
                <a:cs typeface="LM Roman 12"/>
              </a:rPr>
              <a:t>approximate </a:t>
            </a:r>
            <a:r>
              <a:rPr sz="1200" spc="-25" dirty="0">
                <a:latin typeface="LM Roman 12"/>
                <a:cs typeface="LM Roman 12"/>
              </a:rPr>
              <a:t>by </a:t>
            </a:r>
            <a:r>
              <a:rPr sz="1200" spc="-5" dirty="0">
                <a:latin typeface="LM Roman 12"/>
                <a:cs typeface="LM Roman 12"/>
              </a:rPr>
              <a:t>the </a:t>
            </a:r>
            <a:r>
              <a:rPr sz="1200" spc="-20" dirty="0">
                <a:latin typeface="LM Roman 12"/>
                <a:cs typeface="LM Roman 12"/>
              </a:rPr>
              <a:t>value </a:t>
            </a:r>
            <a:r>
              <a:rPr sz="1200" spc="-5" dirty="0">
                <a:latin typeface="LM Roman 12"/>
                <a:cs typeface="LM Roman 12"/>
              </a:rPr>
              <a:t>from (6.2).  </a:t>
            </a:r>
            <a:r>
              <a:rPr sz="1200" spc="-15" dirty="0">
                <a:latin typeface="LM Roman 12"/>
                <a:cs typeface="LM Roman 12"/>
              </a:rPr>
              <a:t>generally,</a:t>
            </a:r>
            <a:r>
              <a:rPr sz="1200" spc="1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for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20" dirty="0">
                <a:latin typeface="LM Roman 12"/>
                <a:cs typeface="LM Roman 12"/>
              </a:rPr>
              <a:t>any</a:t>
            </a:r>
            <a:r>
              <a:rPr sz="1200" spc="-5" dirty="0">
                <a:latin typeface="LM Roman 12"/>
                <a:cs typeface="LM Roman 12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k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LM Roman 12"/>
                <a:cs typeface="LM Roman 12"/>
              </a:rPr>
              <a:t>1</a:t>
            </a:r>
            <a:r>
              <a:rPr sz="1200" i="1" spc="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LM Roman 12"/>
                <a:cs typeface="LM Roman 12"/>
              </a:rPr>
              <a:t>2</a:t>
            </a:r>
            <a:r>
              <a:rPr sz="1200" i="1" spc="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20" dirty="0">
                <a:latin typeface="Times New Roman"/>
                <a:cs typeface="Times New Roman"/>
              </a:rPr>
              <a:t>...,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n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30" dirty="0">
                <a:latin typeface="Latin Modern Math"/>
                <a:cs typeface="Latin Modern Math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1 </a:t>
            </a:r>
            <a:r>
              <a:rPr sz="1200" spc="-30" dirty="0">
                <a:latin typeface="LM Roman 12"/>
                <a:cs typeface="LM Roman 12"/>
              </a:rPr>
              <a:t>we</a:t>
            </a:r>
            <a:r>
              <a:rPr sz="1200" spc="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can</a:t>
            </a:r>
            <a:r>
              <a:rPr sz="1200" spc="5" dirty="0">
                <a:latin typeface="LM Roman 12"/>
                <a:cs typeface="LM Roman 12"/>
              </a:rPr>
              <a:t> </a:t>
            </a:r>
            <a:r>
              <a:rPr sz="1200" spc="-10" dirty="0">
                <a:latin typeface="LM Roman 12"/>
                <a:cs typeface="LM Roman 12"/>
              </a:rPr>
              <a:t>approximate</a:t>
            </a:r>
            <a:r>
              <a:rPr sz="1200" spc="-5" dirty="0">
                <a:latin typeface="LM Roman 12"/>
                <a:cs typeface="LM Roman 12"/>
              </a:rPr>
              <a:t> </a:t>
            </a:r>
            <a:r>
              <a:rPr sz="1200" i="1" spc="45" dirty="0">
                <a:latin typeface="Times New Roman"/>
                <a:cs typeface="Times New Roman"/>
              </a:rPr>
              <a:t>y</a:t>
            </a:r>
            <a:r>
              <a:rPr sz="1200" spc="45" dirty="0">
                <a:latin typeface="LM Roman 12"/>
                <a:cs typeface="LM Roman 12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i="1" spc="67" baseline="-13888" dirty="0">
                <a:latin typeface="Arial"/>
                <a:cs typeface="Arial"/>
              </a:rPr>
              <a:t>k</a:t>
            </a:r>
            <a:r>
              <a:rPr sz="1200" spc="67" baseline="-13888" dirty="0">
                <a:latin typeface="LM Roman 8"/>
                <a:cs typeface="LM Roman 8"/>
              </a:rPr>
              <a:t>+1</a:t>
            </a:r>
            <a:r>
              <a:rPr sz="1200" spc="45" dirty="0">
                <a:latin typeface="LM Roman 12"/>
                <a:cs typeface="LM Roman 12"/>
              </a:rPr>
              <a:t>)</a:t>
            </a:r>
            <a:r>
              <a:rPr sz="1200" spc="-1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from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the</a:t>
            </a:r>
            <a:r>
              <a:rPr sz="120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relation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12280" y="8468925"/>
            <a:ext cx="3594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LM Roman 12"/>
                <a:cs typeface="LM Roman 12"/>
              </a:rPr>
              <a:t>Mo</a:t>
            </a:r>
            <a:r>
              <a:rPr sz="1200" spc="-5" dirty="0">
                <a:latin typeface="LM Roman 12"/>
                <a:cs typeface="LM Roman 12"/>
              </a:rPr>
              <a:t>re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1925" y="8979465"/>
            <a:ext cx="28289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60" baseline="-13888" dirty="0">
                <a:latin typeface="LM Roman 8"/>
                <a:cs typeface="LM Roman 8"/>
              </a:rPr>
              <a:t>+1</a:t>
            </a:r>
            <a:r>
              <a:rPr sz="1200" spc="40" dirty="0">
                <a:latin typeface="LM Roman 12"/>
                <a:cs typeface="LM Roman 12"/>
              </a:rPr>
              <a:t>)</a:t>
            </a:r>
            <a:r>
              <a:rPr sz="1200" spc="-55" dirty="0">
                <a:latin typeface="LM Roman 12"/>
                <a:cs typeface="LM Roman 12"/>
              </a:rPr>
              <a:t> </a:t>
            </a:r>
            <a:r>
              <a:rPr sz="1200" dirty="0">
                <a:latin typeface="Latin Modern Math"/>
                <a:cs typeface="Latin Modern Math"/>
              </a:rPr>
              <a:t>≈</a:t>
            </a:r>
            <a:r>
              <a:rPr sz="1200" spc="-70" dirty="0">
                <a:latin typeface="Latin Modern Math"/>
                <a:cs typeface="Latin Modern Math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y</a:t>
            </a:r>
            <a:r>
              <a:rPr sz="1200" spc="60" dirty="0">
                <a:latin typeface="LM Roman 12"/>
                <a:cs typeface="LM Roman 12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x</a:t>
            </a:r>
            <a:r>
              <a:rPr sz="1200" i="1" spc="89" baseline="-13888" dirty="0">
                <a:latin typeface="Arial"/>
                <a:cs typeface="Arial"/>
              </a:rPr>
              <a:t>k</a:t>
            </a:r>
            <a:r>
              <a:rPr sz="1200" spc="60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i="1" spc="240" dirty="0">
                <a:latin typeface="Times New Roman"/>
                <a:cs typeface="Times New Roman"/>
              </a:rPr>
              <a:t>f</a:t>
            </a:r>
            <a:r>
              <a:rPr sz="1200" i="1" spc="-16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LM Roman 12"/>
                <a:cs typeface="LM Roman 12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40" dirty="0">
                <a:latin typeface="Times New Roman"/>
                <a:cs typeface="Times New Roman"/>
              </a:rPr>
              <a:t>y</a:t>
            </a:r>
            <a:r>
              <a:rPr sz="1200" spc="40" dirty="0">
                <a:latin typeface="LM Roman 12"/>
                <a:cs typeface="LM Roman 12"/>
              </a:rPr>
              <a:t>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40" dirty="0">
                <a:latin typeface="LM Roman 12"/>
                <a:cs typeface="LM Roman 12"/>
              </a:rPr>
              <a:t>))(</a:t>
            </a:r>
            <a:r>
              <a:rPr sz="1200" i="1" spc="40" dirty="0">
                <a:latin typeface="Times New Roman"/>
                <a:cs typeface="Times New Roman"/>
              </a:rPr>
              <a:t>x</a:t>
            </a:r>
            <a:r>
              <a:rPr sz="1200" i="1" spc="60" baseline="-13888" dirty="0">
                <a:latin typeface="Arial"/>
                <a:cs typeface="Arial"/>
              </a:rPr>
              <a:t>k</a:t>
            </a:r>
            <a:r>
              <a:rPr sz="1200" spc="60" baseline="-13888" dirty="0">
                <a:latin typeface="LM Roman 8"/>
                <a:cs typeface="LM Roman 8"/>
              </a:rPr>
              <a:t>+1</a:t>
            </a:r>
            <a:r>
              <a:rPr sz="1200" spc="37" baseline="-13888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atin Modern Math"/>
                <a:cs typeface="Latin Modern Math"/>
              </a:rPr>
              <a:t>−</a:t>
            </a:r>
            <a:r>
              <a:rPr sz="1200" spc="-130" dirty="0">
                <a:latin typeface="Latin Modern Math"/>
                <a:cs typeface="Latin Modern Math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x</a:t>
            </a:r>
            <a:r>
              <a:rPr sz="1200" i="1" spc="97" baseline="-13888" dirty="0">
                <a:latin typeface="Arial"/>
                <a:cs typeface="Arial"/>
              </a:rPr>
              <a:t>k</a:t>
            </a:r>
            <a:r>
              <a:rPr sz="1200" spc="65" dirty="0">
                <a:latin typeface="LM Roman 12"/>
                <a:cs typeface="LM Roman 12"/>
              </a:rPr>
              <a:t>)</a:t>
            </a:r>
            <a:r>
              <a:rPr sz="1200" i="1" spc="65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3618</Words>
  <Application>Microsoft Office PowerPoint</Application>
  <PresentationFormat>Произвольный</PresentationFormat>
  <Paragraphs>580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matode.dvi</dc:title>
  <cp:lastModifiedBy>qa</cp:lastModifiedBy>
  <cp:revision>24</cp:revision>
  <dcterms:created xsi:type="dcterms:W3CDTF">2020-10-22T10:19:12Z</dcterms:created>
  <dcterms:modified xsi:type="dcterms:W3CDTF">2020-11-05T09:26:10Z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2007-08-31T00:00:00Z</vt:filetime>
  </property>
  <property fmtid="{D5CDD505-2E9C-101B-9397-08002B2CF9AE}" pid="3" name="Creator">
    <vt:lpwstr>dvips(k) 5.95a Copyright 2005 Radical Eye Software</vt:lpwstr>
  </property>
  <property fmtid="{D5CDD505-2E9C-101B-9397-08002B2CF9AE}" pid="4" name="LastSaved">
    <vt:filetime>2020-10-22T00:00:00Z</vt:filetime>
  </property>
</Properties>
</file>